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553" r:id="rId3"/>
    <p:sldId id="557" r:id="rId4"/>
    <p:sldId id="554" r:id="rId5"/>
    <p:sldId id="552" r:id="rId6"/>
    <p:sldId id="555" r:id="rId7"/>
    <p:sldId id="564" r:id="rId8"/>
    <p:sldId id="565" r:id="rId9"/>
    <p:sldId id="568" r:id="rId10"/>
    <p:sldId id="566" r:id="rId11"/>
    <p:sldId id="567" r:id="rId12"/>
    <p:sldId id="556" r:id="rId13"/>
    <p:sldId id="558" r:id="rId14"/>
    <p:sldId id="559" r:id="rId15"/>
    <p:sldId id="560" r:id="rId16"/>
    <p:sldId id="561" r:id="rId17"/>
    <p:sldId id="562" r:id="rId18"/>
    <p:sldId id="563" r:id="rId19"/>
    <p:sldId id="569" r:id="rId20"/>
    <p:sldId id="570" r:id="rId21"/>
    <p:sldId id="571" r:id="rId22"/>
    <p:sldId id="572" r:id="rId23"/>
    <p:sldId id="579" r:id="rId24"/>
    <p:sldId id="574" r:id="rId25"/>
    <p:sldId id="575" r:id="rId26"/>
    <p:sldId id="576" r:id="rId27"/>
    <p:sldId id="577" r:id="rId28"/>
    <p:sldId id="578" r:id="rId29"/>
    <p:sldId id="580" r:id="rId30"/>
    <p:sldId id="581" r:id="rId31"/>
    <p:sldId id="582" r:id="rId32"/>
    <p:sldId id="583" r:id="rId33"/>
    <p:sldId id="584" r:id="rId34"/>
    <p:sldId id="585" r:id="rId35"/>
    <p:sldId id="586" r:id="rId36"/>
    <p:sldId id="588" r:id="rId37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0000"/>
    <a:srgbClr val="FFFF99"/>
    <a:srgbClr val="FFFF00"/>
    <a:srgbClr val="FF9900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0" autoAdjust="0"/>
  </p:normalViewPr>
  <p:slideViewPr>
    <p:cSldViewPr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46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11 2015 Problémy a perspektivy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11 2015 Problémy a perspektivy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11 2015 Problémy a perspektivy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11 2015 Problémy a perspektivy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11 2015 Problémy a perspektivy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11 2015 Problémy a perspektivy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11 2015 Problémy a perspektivy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11 2015 Problémy a perspektivy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11 2015 Problémy a perspektivy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11 2015 Problémy a perspektivy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11 2015 Problémy a perspektivy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11 2015 Problémy a perspektivy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PŘF MU  11 2015 Problémy a perspektivy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Fotosynt%C3%A9za" TargetMode="External"/><Relationship Id="rId13" Type="http://schemas.openxmlformats.org/officeDocument/2006/relationships/hyperlink" Target="http://cs.wikipedia.org/wiki/Popel" TargetMode="External"/><Relationship Id="rId18" Type="http://schemas.openxmlformats.org/officeDocument/2006/relationships/hyperlink" Target="http://upload.wikimedia.org/wikipedia/commons/1/11/%C5%A0palek_na_%C5%A1t%C3%ADp%C3%A1n%C3%AD.jpg" TargetMode="External"/><Relationship Id="rId3" Type="http://schemas.openxmlformats.org/officeDocument/2006/relationships/hyperlink" Target="http://cs.wikipedia.org/wiki/Rostliny" TargetMode="External"/><Relationship Id="rId21" Type="http://schemas.openxmlformats.org/officeDocument/2006/relationships/image" Target="../media/image2.jpeg"/><Relationship Id="rId7" Type="http://schemas.openxmlformats.org/officeDocument/2006/relationships/hyperlink" Target="http://cs.wikipedia.org/wiki/Slune%C4%8Dn%C3%AD_z%C3%A1%C5%99en%C3%AD" TargetMode="External"/><Relationship Id="rId12" Type="http://schemas.openxmlformats.org/officeDocument/2006/relationships/hyperlink" Target="http://cs.wikipedia.org/wiki/Su%C5%A1ina" TargetMode="External"/><Relationship Id="rId17" Type="http://schemas.openxmlformats.org/officeDocument/2006/relationships/hyperlink" Target="http://cs.wikipedia.org/wiki/Tuky" TargetMode="External"/><Relationship Id="rId2" Type="http://schemas.openxmlformats.org/officeDocument/2006/relationships/hyperlink" Target="http://cs.wikipedia.org/wiki/Organismus" TargetMode="External"/><Relationship Id="rId16" Type="http://schemas.openxmlformats.org/officeDocument/2006/relationships/hyperlink" Target="http://cs.wikipedia.org/wiki/Sacharidy" TargetMode="External"/><Relationship Id="rId20" Type="http://schemas.openxmlformats.org/officeDocument/2006/relationships/hyperlink" Target="http://upload.wikimedia.org/wikipedia/commons/a/a6/Boletus_erythropus_2010_G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Houby" TargetMode="External"/><Relationship Id="rId11" Type="http://schemas.openxmlformats.org/officeDocument/2006/relationships/hyperlink" Target="http://cs.wikipedia.org/wiki/Objem" TargetMode="External"/><Relationship Id="rId5" Type="http://schemas.openxmlformats.org/officeDocument/2006/relationships/hyperlink" Target="http://cs.wikipedia.org/wiki/Sinice" TargetMode="External"/><Relationship Id="rId15" Type="http://schemas.openxmlformats.org/officeDocument/2006/relationships/hyperlink" Target="http://cs.wikipedia.org/wiki/B%C3%ADlkovina" TargetMode="External"/><Relationship Id="rId23" Type="http://schemas.openxmlformats.org/officeDocument/2006/relationships/image" Target="../media/image3.jpeg"/><Relationship Id="rId10" Type="http://schemas.openxmlformats.org/officeDocument/2006/relationships/hyperlink" Target="http://cs.wikipedia.org/w/index.php?title=V%C3%A1%C5%BEen%C3%AD&amp;action=edit&amp;redlink=1" TargetMode="External"/><Relationship Id="rId19" Type="http://schemas.openxmlformats.org/officeDocument/2006/relationships/image" Target="../media/image1.jpeg"/><Relationship Id="rId4" Type="http://schemas.openxmlformats.org/officeDocument/2006/relationships/hyperlink" Target="http://cs.wikipedia.org/wiki/Bakterie" TargetMode="External"/><Relationship Id="rId9" Type="http://schemas.openxmlformats.org/officeDocument/2006/relationships/hyperlink" Target="http://cs.wikipedia.org/wiki/Obnoviteln%C3%BD_zdroj_energie" TargetMode="External"/><Relationship Id="rId14" Type="http://schemas.openxmlformats.org/officeDocument/2006/relationships/hyperlink" Target="http://cs.wikipedia.org/wiki/Joulometr" TargetMode="External"/><Relationship Id="rId22" Type="http://schemas.openxmlformats.org/officeDocument/2006/relationships/hyperlink" Target="http://cs.wikipedia.org/wiki/Soubor:Spirulina_farm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Pl%C3%ADse%C5%88" TargetMode="External"/><Relationship Id="rId2" Type="http://schemas.openxmlformats.org/officeDocument/2006/relationships/hyperlink" Target="https://cs.wikipedia.org/wiki/Bakter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Prvoci" TargetMode="External"/><Relationship Id="rId5" Type="http://schemas.openxmlformats.org/officeDocument/2006/relationships/hyperlink" Target="https://cs.wikipedia.org/wiki/%C5%98asy" TargetMode="External"/><Relationship Id="rId4" Type="http://schemas.openxmlformats.org/officeDocument/2006/relationships/hyperlink" Target="https://cs.wikipedia.org/wiki/Kvasinky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Poly-(R)-3-hydroxybutyrat.sv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11 2015 Problémy a perspektivy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88640"/>
            <a:ext cx="8784976" cy="4680520"/>
          </a:xfrm>
        </p:spPr>
        <p:txBody>
          <a:bodyPr/>
          <a:lstStyle/>
          <a:p>
            <a:pPr eaLnBrk="1" hangingPunct="1"/>
            <a:r>
              <a:rPr lang="sk-SK" sz="4800" b="1" dirty="0" smtClean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r>
              <a:rPr lang="sk-SK" sz="4000" b="1" dirty="0" smtClean="0">
                <a:solidFill>
                  <a:srgbClr val="FF0000"/>
                </a:solidFill>
              </a:rPr>
              <a:t/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sk-SK" sz="5400" b="1" kern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cs-CZ" sz="5400" dirty="0" smtClean="0">
                <a:latin typeface="Calibri"/>
                <a:ea typeface="Calibri"/>
                <a:cs typeface="Times New Roman"/>
              </a:rPr>
              <a:t/>
            </a:r>
            <a:br>
              <a:rPr lang="cs-CZ" sz="5400" dirty="0" smtClean="0">
                <a:latin typeface="Calibri"/>
                <a:ea typeface="Calibri"/>
                <a:cs typeface="Times New Roman"/>
              </a:rPr>
            </a:br>
            <a:r>
              <a:rPr lang="cs-CZ" sz="5400" dirty="0" smtClean="0">
                <a:solidFill>
                  <a:srgbClr val="0000FF"/>
                </a:solidFill>
                <a:latin typeface="Arial Black" pitchFamily="34" charset="0"/>
                <a:ea typeface="Calibri"/>
                <a:cs typeface="Times New Roman"/>
              </a:rPr>
              <a:t>PROBLÉMY</a:t>
            </a:r>
            <a:br>
              <a:rPr lang="cs-CZ" sz="5400" dirty="0" smtClean="0">
                <a:solidFill>
                  <a:srgbClr val="0000FF"/>
                </a:solidFill>
                <a:latin typeface="Arial Black" pitchFamily="34" charset="0"/>
                <a:ea typeface="Calibri"/>
                <a:cs typeface="Times New Roman"/>
              </a:rPr>
            </a:br>
            <a:r>
              <a:rPr lang="cs-CZ" sz="5400" dirty="0" smtClean="0">
                <a:solidFill>
                  <a:srgbClr val="0000FF"/>
                </a:solidFill>
                <a:latin typeface="Arial Black" pitchFamily="34" charset="0"/>
                <a:ea typeface="Calibri"/>
                <a:cs typeface="Times New Roman"/>
              </a:rPr>
              <a:t>&amp;</a:t>
            </a:r>
            <a: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</a:rPr>
              <a:t/>
            </a:r>
            <a:b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</a:rPr>
            </a:br>
            <a: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</a:rPr>
              <a:t>PERSPEKTIVY</a:t>
            </a:r>
            <a:r>
              <a:rPr lang="cs-CZ" sz="6600" b="1" kern="1200" dirty="0" smtClean="0">
                <a:solidFill>
                  <a:srgbClr val="008000"/>
                </a:solidFill>
                <a:latin typeface="Arial Black" pitchFamily="34" charset="0"/>
              </a:rPr>
              <a:t/>
            </a:r>
            <a:br>
              <a:rPr lang="cs-CZ" sz="6600" b="1" kern="1200" dirty="0" smtClean="0">
                <a:solidFill>
                  <a:srgbClr val="008000"/>
                </a:solidFill>
                <a:latin typeface="Arial Black" pitchFamily="34" charset="0"/>
              </a:rPr>
            </a:br>
            <a:endParaRPr lang="sk-SK" sz="4000" b="1" dirty="0" smtClean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5589240"/>
            <a:ext cx="6840760" cy="648072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RNDr. Ladislav Pospíšil, CSc.</a:t>
            </a: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17. 11. 2014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PHB jako příklad 3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0060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VUT Brno, FCH, Ústav chemie potravin a biotechnologií (prof. </a:t>
            </a:r>
            <a:r>
              <a:rPr lang="cs-CZ" b="1" dirty="0" err="1" smtClean="0">
                <a:solidFill>
                  <a:srgbClr val="FF0000"/>
                </a:solidFill>
                <a:latin typeface="Arial Black" pitchFamily="34" charset="0"/>
              </a:rPr>
              <a:t>Márová</a:t>
            </a:r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) – pokračuje výzkum biotechnologie</a:t>
            </a:r>
          </a:p>
          <a:p>
            <a:pPr marL="742950" lvl="2" indent="-342900"/>
            <a:r>
              <a:rPr lang="cs-CZ" b="1" dirty="0" smtClean="0">
                <a:solidFill>
                  <a:srgbClr val="008000"/>
                </a:solidFill>
                <a:latin typeface="Arial Black" pitchFamily="34" charset="0"/>
              </a:rPr>
              <a:t>Tam se angažuji i já &gt; zatím jedna přihláška vynálezu (mikrovlákna s </a:t>
            </a:r>
            <a:r>
              <a:rPr lang="cs-CZ" b="1" dirty="0" err="1" smtClean="0">
                <a:solidFill>
                  <a:srgbClr val="008000"/>
                </a:solidFill>
                <a:latin typeface="Arial Black" pitchFamily="34" charset="0"/>
              </a:rPr>
              <a:t>nanopóry</a:t>
            </a:r>
            <a:r>
              <a:rPr lang="cs-CZ" b="1" dirty="0" smtClean="0">
                <a:solidFill>
                  <a:srgbClr val="008000"/>
                </a:solidFill>
                <a:latin typeface="Arial Black" pitchFamily="34" charset="0"/>
              </a:rPr>
              <a:t>)</a:t>
            </a:r>
          </a:p>
          <a:p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VUT Brno, FCH, Ústav chemie materiálů – výzkum zpracování</a:t>
            </a:r>
          </a:p>
          <a:p>
            <a:r>
              <a:rPr lang="cs-CZ" sz="2400" b="1" dirty="0" smtClean="0">
                <a:solidFill>
                  <a:srgbClr val="7030A0"/>
                </a:solidFill>
                <a:latin typeface="Arial Black" pitchFamily="34" charset="0"/>
              </a:rPr>
              <a:t>Výroba v ČR ???</a:t>
            </a:r>
          </a:p>
          <a:p>
            <a:r>
              <a:rPr lang="cs-CZ" sz="2400" b="1" dirty="0" smtClean="0">
                <a:solidFill>
                  <a:srgbClr val="7030A0"/>
                </a:solidFill>
                <a:latin typeface="Arial Black" pitchFamily="34" charset="0"/>
              </a:rPr>
              <a:t>Výroba na Slovensku ???</a:t>
            </a:r>
          </a:p>
          <a:p>
            <a:r>
              <a:rPr lang="cs-CZ" sz="2400" b="1" dirty="0" smtClean="0">
                <a:solidFill>
                  <a:srgbClr val="7030A0"/>
                </a:solidFill>
                <a:latin typeface="Arial Black" pitchFamily="34" charset="0"/>
              </a:rPr>
              <a:t>Výroba v Číně asi ano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1680" y="6309319"/>
            <a:ext cx="6624736" cy="41215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PŘF MU  11 2015 Problémy a perspektivy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cs-CZ" sz="5400" dirty="0" smtClean="0">
                <a:solidFill>
                  <a:srgbClr val="FF0000"/>
                </a:solidFill>
                <a:latin typeface="Arial Black" pitchFamily="34" charset="0"/>
              </a:rPr>
              <a:t>PHB – závěr příkladu</a:t>
            </a:r>
            <a:endParaRPr lang="cs-CZ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1680" y="6309319"/>
            <a:ext cx="6624736" cy="41215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PŘF MU  11 2015 Problémy a perspektivy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b="1" dirty="0" smtClean="0">
                <a:solidFill>
                  <a:srgbClr val="0000FF"/>
                </a:solidFill>
              </a:rPr>
              <a:t>K velkovýrobě je cesta dlouhá, 32 let nestačí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Problém je v biotechnologii a ve vytěžení biopolymeru z biologického prostředí za rozumnou cenu a bez ohrožení lidí a/nebo životního prostředí</a:t>
            </a:r>
          </a:p>
          <a:p>
            <a:r>
              <a:rPr lang="cs-CZ" sz="6000" b="1" dirty="0" smtClean="0">
                <a:solidFill>
                  <a:srgbClr val="008000"/>
                </a:solidFill>
                <a:latin typeface="Arial Black" pitchFamily="34" charset="0"/>
              </a:rPr>
              <a:t>Já věřím v úspěch tohoto počínání!</a:t>
            </a:r>
            <a:endParaRPr lang="cs-CZ" sz="60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lvl="1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Snahy o využití biomasy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>
                <a:solidFill>
                  <a:srgbClr val="008000"/>
                </a:solidFill>
                <a:latin typeface="Arial Black" pitchFamily="34" charset="0"/>
              </a:rPr>
              <a:t>Většinu hmotnosti BIOMASY   tvoří </a:t>
            </a:r>
            <a:r>
              <a:rPr lang="cs-CZ" b="1" cap="all" dirty="0" smtClean="0">
                <a:solidFill>
                  <a:srgbClr val="008000"/>
                </a:solidFill>
                <a:latin typeface="Arial Black" pitchFamily="34" charset="0"/>
              </a:rPr>
              <a:t>přírodní polymery</a:t>
            </a:r>
          </a:p>
          <a:p>
            <a:pPr algn="ctr">
              <a:buNone/>
            </a:pPr>
            <a:r>
              <a:rPr lang="cs-CZ" sz="4000" b="1" dirty="0" smtClean="0">
                <a:solidFill>
                  <a:srgbClr val="0000FF"/>
                </a:solidFill>
                <a:latin typeface="Arial Black" pitchFamily="34" charset="0"/>
              </a:rPr>
              <a:t>Postupy využití </a:t>
            </a:r>
            <a:r>
              <a:rPr lang="cs-CZ" sz="4000" b="1" cap="all" dirty="0" smtClean="0">
                <a:solidFill>
                  <a:srgbClr val="0000FF"/>
                </a:solidFill>
                <a:latin typeface="Arial Black" pitchFamily="34" charset="0"/>
              </a:rPr>
              <a:t>přírodních polymerů</a:t>
            </a:r>
            <a:endParaRPr lang="cs-CZ" sz="4000" b="1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cs-CZ" b="1" u="sng" cap="all" dirty="0" smtClean="0">
                <a:solidFill>
                  <a:srgbClr val="FF0000"/>
                </a:solidFill>
                <a:latin typeface="Arial Black" pitchFamily="34" charset="0"/>
              </a:rPr>
              <a:t>Chemické</a:t>
            </a:r>
          </a:p>
          <a:p>
            <a:r>
              <a:rPr lang="cs-CZ" b="1" dirty="0" smtClean="0">
                <a:solidFill>
                  <a:srgbClr val="FFC000"/>
                </a:solidFill>
                <a:latin typeface="Arial Black" pitchFamily="34" charset="0"/>
              </a:rPr>
              <a:t>Biochemické</a:t>
            </a:r>
          </a:p>
          <a:p>
            <a:pPr lvl="1"/>
            <a:r>
              <a:rPr lang="cs-CZ" b="1" dirty="0" smtClean="0">
                <a:solidFill>
                  <a:srgbClr val="C00000"/>
                </a:solidFill>
                <a:latin typeface="Arial Black" pitchFamily="34" charset="0"/>
              </a:rPr>
              <a:t>Kombinace </a:t>
            </a:r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CH</a:t>
            </a:r>
            <a:r>
              <a:rPr lang="cs-CZ" b="1" dirty="0" smtClean="0">
                <a:solidFill>
                  <a:srgbClr val="C00000"/>
                </a:solidFill>
                <a:latin typeface="Arial Black" pitchFamily="34" charset="0"/>
              </a:rPr>
              <a:t> &amp; </a:t>
            </a:r>
            <a:r>
              <a:rPr lang="cs-CZ" b="1" dirty="0" smtClean="0">
                <a:solidFill>
                  <a:srgbClr val="FFC000"/>
                </a:solidFill>
                <a:latin typeface="Arial Black" pitchFamily="34" charset="0"/>
              </a:rPr>
              <a:t>BIO</a:t>
            </a:r>
          </a:p>
          <a:p>
            <a:r>
              <a:rPr lang="cs-CZ" b="1" dirty="0" smtClean="0">
                <a:latin typeface="Arial Black" pitchFamily="34" charset="0"/>
              </a:rPr>
              <a:t>…………………..</a:t>
            </a:r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2015 Problémy a perspektivy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cs-CZ" sz="2800" b="1" cap="all" dirty="0" smtClean="0">
                <a:solidFill>
                  <a:srgbClr val="008000"/>
                </a:solidFill>
                <a:latin typeface="Arial Black" pitchFamily="34" charset="0"/>
              </a:rPr>
              <a:t>přírodní polymery X </a:t>
            </a:r>
            <a:r>
              <a:rPr lang="cs-CZ" sz="2800" b="1" cap="all" dirty="0" smtClean="0">
                <a:solidFill>
                  <a:srgbClr val="0000FF"/>
                </a:solidFill>
                <a:latin typeface="Arial Black" pitchFamily="34" charset="0"/>
              </a:rPr>
              <a:t>biopolymery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cap="all" dirty="0" smtClean="0">
                <a:solidFill>
                  <a:srgbClr val="008000"/>
                </a:solidFill>
                <a:latin typeface="Arial Black" pitchFamily="34" charset="0"/>
              </a:rPr>
              <a:t>přírodní polymery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Vznikají v přírodě bez zásahu člověka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Vznikají fotosyntézou nebo metabolismem </a:t>
            </a:r>
          </a:p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PŘÍRODNÍ POLYMER JE VŽDY BIOPOLYMER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cap="all" dirty="0" smtClean="0">
                <a:solidFill>
                  <a:srgbClr val="0000FF"/>
                </a:solidFill>
                <a:latin typeface="Arial Black" pitchFamily="34" charset="0"/>
              </a:rPr>
              <a:t>biopolymery</a:t>
            </a:r>
            <a:endParaRPr lang="cs-CZ" dirty="0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0FF"/>
                </a:solidFill>
              </a:rPr>
              <a:t>Vznikají v přírodě bez zásahu člověka</a:t>
            </a:r>
          </a:p>
          <a:p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Mohou vznikat i úsilím člověka využít biosyntézu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Vznikají fotosyntézou nebo metabolismem </a:t>
            </a:r>
          </a:p>
          <a:p>
            <a:endParaRPr lang="cs-CZ" dirty="0" smtClean="0">
              <a:solidFill>
                <a:srgbClr val="0000FF"/>
              </a:solidFill>
            </a:endParaRPr>
          </a:p>
          <a:p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2015 Problémy a perspektivy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cs-CZ" sz="2800" b="1" cap="all" dirty="0" smtClean="0">
                <a:solidFill>
                  <a:srgbClr val="0000FF"/>
                </a:solidFill>
                <a:latin typeface="Arial Black" pitchFamily="34" charset="0"/>
              </a:rPr>
              <a:t>Biopolymery X </a:t>
            </a:r>
            <a:r>
              <a:rPr lang="cs-CZ" sz="2800" b="1" cap="all" dirty="0" smtClean="0">
                <a:solidFill>
                  <a:srgbClr val="C00000"/>
                </a:solidFill>
                <a:latin typeface="Arial Black" pitchFamily="34" charset="0"/>
              </a:rPr>
              <a:t>polymery z obnovitelných zdrojů</a:t>
            </a:r>
            <a:endParaRPr lang="cs-CZ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101799"/>
          </a:xfrm>
        </p:spPr>
        <p:txBody>
          <a:bodyPr/>
          <a:lstStyle/>
          <a:p>
            <a:r>
              <a:rPr lang="cs-CZ" cap="all" dirty="0" smtClean="0">
                <a:solidFill>
                  <a:srgbClr val="C00000"/>
                </a:solidFill>
                <a:latin typeface="Arial Black" pitchFamily="34" charset="0"/>
              </a:rPr>
              <a:t>Polymery</a:t>
            </a:r>
            <a:r>
              <a:rPr lang="cs-CZ" cap="all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cs-CZ" cap="all" dirty="0" smtClean="0">
                <a:solidFill>
                  <a:srgbClr val="C00000"/>
                </a:solidFill>
                <a:latin typeface="Arial Black" pitchFamily="34" charset="0"/>
              </a:rPr>
              <a:t>z obnovitelných zdrojů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467544" y="2708920"/>
            <a:ext cx="4040188" cy="3342357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Vznikají úsilím člověka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ZÁKLADNÍ surovina je biomasa (obvykle přírodní polymer)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Další část výroby může být i čistě chemická (PLA, PET, ...)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cap="all" dirty="0" smtClean="0">
                <a:solidFill>
                  <a:srgbClr val="0000FF"/>
                </a:solidFill>
                <a:latin typeface="Arial Black" pitchFamily="34" charset="0"/>
              </a:rPr>
              <a:t>biopolymery</a:t>
            </a:r>
            <a:endParaRPr lang="cs-CZ" dirty="0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FF"/>
                </a:solidFill>
              </a:rPr>
              <a:t>Vznikají v přírodě bez zásahu člověka</a:t>
            </a:r>
          </a:p>
          <a:p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Mohou vznikat i úsilím člověka využít biosyntézu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Vznikají fotosyntézou nebo metabolismem </a:t>
            </a:r>
          </a:p>
          <a:p>
            <a:endParaRPr lang="cs-CZ" dirty="0" smtClean="0">
              <a:solidFill>
                <a:srgbClr val="0000FF"/>
              </a:solidFill>
            </a:endParaRPr>
          </a:p>
          <a:p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2015 Problémy a perspektivy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cs-CZ" sz="2800" b="1" cap="all" dirty="0" smtClean="0">
                <a:solidFill>
                  <a:srgbClr val="C00000"/>
                </a:solidFill>
                <a:latin typeface="Arial Black" pitchFamily="34" charset="0"/>
              </a:rPr>
              <a:t>polymery z obnovitelných zdrojů</a:t>
            </a:r>
            <a:br>
              <a:rPr lang="cs-CZ" sz="2800" b="1" cap="all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5400" b="1" cap="all" dirty="0" smtClean="0">
                <a:solidFill>
                  <a:srgbClr val="FF0000"/>
                </a:solidFill>
                <a:latin typeface="Arial Black" pitchFamily="34" charset="0"/>
              </a:rPr>
              <a:t>PLA jako příklad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8" name="Zástupný symbol pro obsah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8000"/>
                </a:solidFill>
                <a:latin typeface="Arial Black" pitchFamily="34" charset="0"/>
              </a:rPr>
              <a:t>ZÁKLADNÍ surovina (</a:t>
            </a:r>
            <a:r>
              <a:rPr lang="cs-CZ" b="1" u="sng" dirty="0" smtClean="0">
                <a:solidFill>
                  <a:srgbClr val="008000"/>
                </a:solidFill>
                <a:latin typeface="Arial Black" pitchFamily="34" charset="0"/>
              </a:rPr>
              <a:t>fotosyntéza</a:t>
            </a:r>
            <a:r>
              <a:rPr lang="cs-CZ" b="1" dirty="0" smtClean="0">
                <a:solidFill>
                  <a:srgbClr val="008000"/>
                </a:solidFill>
                <a:latin typeface="Arial Black" pitchFamily="34" charset="0"/>
              </a:rPr>
              <a:t>)</a:t>
            </a:r>
          </a:p>
          <a:p>
            <a:pPr lvl="1"/>
            <a:r>
              <a:rPr lang="cs-CZ" b="1" dirty="0" smtClean="0">
                <a:solidFill>
                  <a:srgbClr val="008000"/>
                </a:solidFill>
              </a:rPr>
              <a:t>Disacharid (sacharóza),</a:t>
            </a:r>
          </a:p>
          <a:p>
            <a:pPr lvl="1"/>
            <a:r>
              <a:rPr lang="cs-CZ" b="1" dirty="0" smtClean="0">
                <a:solidFill>
                  <a:srgbClr val="008000"/>
                </a:solidFill>
              </a:rPr>
              <a:t>Polysacharid (škrob)</a:t>
            </a:r>
          </a:p>
          <a:p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MONOMER (</a:t>
            </a:r>
            <a:r>
              <a:rPr lang="cs-CZ" b="1" u="sng" dirty="0" smtClean="0">
                <a:solidFill>
                  <a:srgbClr val="0000FF"/>
                </a:solidFill>
                <a:latin typeface="Arial Black" pitchFamily="34" charset="0"/>
              </a:rPr>
              <a:t>biotechnologie</a:t>
            </a:r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)</a:t>
            </a:r>
          </a:p>
          <a:p>
            <a:pPr lvl="1"/>
            <a:r>
              <a:rPr lang="cs-CZ" b="1" dirty="0" smtClean="0">
                <a:solidFill>
                  <a:srgbClr val="0000FF"/>
                </a:solidFill>
              </a:rPr>
              <a:t>Kyselina mléčná</a:t>
            </a:r>
          </a:p>
          <a:p>
            <a:r>
              <a:rPr lang="cs-CZ" b="1" dirty="0" smtClean="0">
                <a:solidFill>
                  <a:srgbClr val="C00000"/>
                </a:solidFill>
                <a:latin typeface="Arial Black" pitchFamily="34" charset="0"/>
              </a:rPr>
              <a:t>POLYMER (CHEMICKÁ TECHNOLOGIE)</a:t>
            </a:r>
          </a:p>
          <a:p>
            <a:pPr lvl="1"/>
            <a:r>
              <a:rPr lang="cs-CZ" b="1" dirty="0" smtClean="0">
                <a:solidFill>
                  <a:srgbClr val="C00000"/>
                </a:solidFill>
                <a:latin typeface="Arial Black" pitchFamily="34" charset="0"/>
              </a:rPr>
              <a:t>polymerace</a:t>
            </a:r>
            <a:endParaRPr lang="cs-CZ" dirty="0"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2015 Problémy a perspektivy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lvl="1"/>
            <a:r>
              <a:rPr lang="cs-CZ" sz="2800" b="1" cap="all" dirty="0" smtClean="0">
                <a:solidFill>
                  <a:srgbClr val="008000"/>
                </a:solidFill>
                <a:latin typeface="Arial Black" pitchFamily="34" charset="0"/>
              </a:rPr>
              <a:t>obnovitelné</a:t>
            </a:r>
            <a:r>
              <a:rPr lang="cs-CZ" sz="2800" b="1" cap="all" dirty="0" smtClean="0">
                <a:solidFill>
                  <a:srgbClr val="C00000"/>
                </a:solidFill>
                <a:latin typeface="Arial Black" pitchFamily="34" charset="0"/>
              </a:rPr>
              <a:t> X </a:t>
            </a:r>
            <a:r>
              <a:rPr lang="cs-CZ" sz="2800" b="1" cap="all" dirty="0" smtClean="0">
                <a:solidFill>
                  <a:srgbClr val="0000FF"/>
                </a:solidFill>
                <a:latin typeface="Arial Black" pitchFamily="34" charset="0"/>
              </a:rPr>
              <a:t>neobnovitelné</a:t>
            </a:r>
            <a:r>
              <a:rPr lang="cs-CZ" sz="2800" b="1" cap="all" dirty="0" smtClean="0">
                <a:solidFill>
                  <a:srgbClr val="C00000"/>
                </a:solidFill>
                <a:latin typeface="Arial Black" pitchFamily="34" charset="0"/>
              </a:rPr>
              <a:t> zdroje surovin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2015 Problémy a perspektivy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4785395"/>
          </a:xfrm>
        </p:spPr>
        <p:txBody>
          <a:bodyPr/>
          <a:lstStyle/>
          <a:p>
            <a:r>
              <a:rPr lang="cs-CZ" b="1" cap="all" dirty="0" smtClean="0">
                <a:solidFill>
                  <a:srgbClr val="008000"/>
                </a:solidFill>
                <a:latin typeface="Arial Black" pitchFamily="34" charset="0"/>
              </a:rPr>
              <a:t>Obnovitelné</a:t>
            </a:r>
          </a:p>
          <a:p>
            <a:pPr lvl="1"/>
            <a:r>
              <a:rPr lang="cs-CZ" b="1" dirty="0" smtClean="0">
                <a:solidFill>
                  <a:srgbClr val="008000"/>
                </a:solidFill>
                <a:latin typeface="Arial Black" pitchFamily="34" charset="0"/>
              </a:rPr>
              <a:t>Celulóza,</a:t>
            </a:r>
          </a:p>
          <a:p>
            <a:pPr lvl="1"/>
            <a:r>
              <a:rPr lang="cs-CZ" b="1" dirty="0" smtClean="0">
                <a:solidFill>
                  <a:srgbClr val="008000"/>
                </a:solidFill>
                <a:latin typeface="Arial Black" pitchFamily="34" charset="0"/>
              </a:rPr>
              <a:t>Škrob.</a:t>
            </a:r>
          </a:p>
          <a:p>
            <a:r>
              <a:rPr lang="cs-CZ" b="1" cap="all" dirty="0" smtClean="0">
                <a:solidFill>
                  <a:srgbClr val="0000FF"/>
                </a:solidFill>
                <a:latin typeface="Arial Black" pitchFamily="34" charset="0"/>
              </a:rPr>
              <a:t>Neobnovitelné</a:t>
            </a:r>
          </a:p>
          <a:p>
            <a:pPr lvl="1"/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Ropa (nejuniverzálnější)</a:t>
            </a:r>
          </a:p>
          <a:p>
            <a:pPr lvl="1"/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Uhlí</a:t>
            </a:r>
          </a:p>
          <a:p>
            <a:pPr lvl="1"/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Zemní plyn </a:t>
            </a:r>
          </a:p>
          <a:p>
            <a:pPr lvl="1" algn="ctr">
              <a:buNone/>
            </a:pPr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HLAVNÍ POUŽITÍ - ENERGIE</a:t>
            </a:r>
            <a:endParaRPr lang="cs-CZ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lvl="1"/>
            <a:r>
              <a:rPr lang="cs-CZ" sz="2800" b="1" cap="all" dirty="0" smtClean="0">
                <a:solidFill>
                  <a:srgbClr val="FF0000"/>
                </a:solidFill>
                <a:latin typeface="Arial Black" pitchFamily="34" charset="0"/>
              </a:rPr>
              <a:t>Kam musí směřovat využití </a:t>
            </a:r>
            <a:r>
              <a:rPr lang="cs-CZ" sz="2800" b="1" cap="all" dirty="0" smtClean="0">
                <a:solidFill>
                  <a:srgbClr val="008000"/>
                </a:solidFill>
                <a:latin typeface="Arial Black" pitchFamily="34" charset="0"/>
              </a:rPr>
              <a:t>Obnovitelných</a:t>
            </a:r>
            <a:r>
              <a:rPr lang="cs-CZ" sz="2800" b="1" cap="all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sz="2800" b="1" cap="all" dirty="0" smtClean="0">
                <a:solidFill>
                  <a:srgbClr val="008000"/>
                </a:solidFill>
                <a:latin typeface="Arial Black" pitchFamily="34" charset="0"/>
              </a:rPr>
              <a:t>zdrojů surovin</a:t>
            </a:r>
            <a:endParaRPr lang="cs-CZ" sz="28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2015 Problémy a perspektivy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sz="4800" b="1" dirty="0" smtClean="0">
                <a:latin typeface="Arial Black" pitchFamily="34" charset="0"/>
              </a:rPr>
              <a:t>Paliva </a:t>
            </a:r>
            <a:r>
              <a:rPr lang="cs-CZ" sz="4800" b="1" u="sng" dirty="0" smtClean="0">
                <a:latin typeface="Arial Black" pitchFamily="34" charset="0"/>
              </a:rPr>
              <a:t>(&gt; 90 % ropy</a:t>
            </a:r>
            <a:r>
              <a:rPr lang="cs-CZ" sz="4800" b="1" dirty="0" smtClean="0">
                <a:latin typeface="Arial Black" pitchFamily="34" charset="0"/>
              </a:rPr>
              <a:t>)</a:t>
            </a:r>
            <a:endParaRPr lang="cs-CZ" b="1" dirty="0" smtClean="0">
              <a:latin typeface="Arial Black" pitchFamily="34" charset="0"/>
            </a:endParaRPr>
          </a:p>
          <a:p>
            <a:pPr lvl="1"/>
            <a:r>
              <a:rPr lang="cs-CZ" b="1" dirty="0" smtClean="0"/>
              <a:t>Kapalná, </a:t>
            </a:r>
          </a:p>
          <a:p>
            <a:pPr lvl="1"/>
            <a:r>
              <a:rPr lang="cs-CZ" b="1" dirty="0" smtClean="0"/>
              <a:t>Plynná,</a:t>
            </a:r>
          </a:p>
          <a:p>
            <a:pPr lvl="1"/>
            <a:r>
              <a:rPr lang="cs-CZ" b="1" dirty="0" smtClean="0"/>
              <a:t>Pevná (obvyklé).</a:t>
            </a:r>
          </a:p>
          <a:p>
            <a:r>
              <a:rPr lang="cs-CZ" b="1" dirty="0" smtClean="0">
                <a:solidFill>
                  <a:srgbClr val="7030A0"/>
                </a:solidFill>
                <a:latin typeface="Arial Black" pitchFamily="34" charset="0"/>
              </a:rPr>
              <a:t>Monomery</a:t>
            </a:r>
          </a:p>
          <a:p>
            <a:pPr lvl="1"/>
            <a:r>
              <a:rPr lang="cs-CZ" b="1" u="sng" dirty="0" smtClean="0">
                <a:solidFill>
                  <a:srgbClr val="7030A0"/>
                </a:solidFill>
                <a:latin typeface="Arial Black" pitchFamily="34" charset="0"/>
              </a:rPr>
              <a:t>Pro veřejnost velmi atraktivní</a:t>
            </a:r>
          </a:p>
          <a:p>
            <a:r>
              <a:rPr lang="cs-CZ" b="1" dirty="0" smtClean="0">
                <a:solidFill>
                  <a:srgbClr val="FFC000"/>
                </a:solidFill>
                <a:latin typeface="Arial Black" pitchFamily="34" charset="0"/>
              </a:rPr>
              <a:t>Chemické látky</a:t>
            </a:r>
          </a:p>
          <a:p>
            <a:pPr lvl="1"/>
            <a:r>
              <a:rPr lang="cs-CZ" b="1" dirty="0" smtClean="0">
                <a:solidFill>
                  <a:srgbClr val="FFC000"/>
                </a:solidFill>
                <a:latin typeface="Arial Black" pitchFamily="34" charset="0"/>
              </a:rPr>
              <a:t> výroba acetonu moc nezaujme</a:t>
            </a:r>
          </a:p>
          <a:p>
            <a:pPr lvl="1"/>
            <a:endParaRPr lang="cs-CZ" b="1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cs-CZ" sz="2800" b="1" cap="all" dirty="0" smtClean="0">
                <a:solidFill>
                  <a:srgbClr val="FF0000"/>
                </a:solidFill>
                <a:latin typeface="Arial Black" pitchFamily="34" charset="0"/>
              </a:rPr>
              <a:t>Příklady směřování využití </a:t>
            </a:r>
            <a:r>
              <a:rPr lang="cs-CZ" sz="2800" b="1" cap="all" dirty="0" smtClean="0">
                <a:solidFill>
                  <a:srgbClr val="008000"/>
                </a:solidFill>
                <a:latin typeface="Arial Black" pitchFamily="34" charset="0"/>
              </a:rPr>
              <a:t>Obnovitelných</a:t>
            </a:r>
            <a:r>
              <a:rPr lang="cs-CZ" sz="2800" b="1" cap="all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sz="2800" b="1" cap="all" dirty="0" smtClean="0">
                <a:solidFill>
                  <a:srgbClr val="008000"/>
                </a:solidFill>
                <a:latin typeface="Arial Black" pitchFamily="34" charset="0"/>
              </a:rPr>
              <a:t>zdrojů surovin</a:t>
            </a:r>
            <a:endParaRPr lang="cs-CZ" sz="28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sz="4000" dirty="0" smtClean="0">
                <a:solidFill>
                  <a:srgbClr val="C00000"/>
                </a:solidFill>
                <a:latin typeface="Arial Black" pitchFamily="34" charset="0"/>
              </a:rPr>
              <a:t>Tuzemsko</a:t>
            </a: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  <a:latin typeface="Arial Black" pitchFamily="34" charset="0"/>
              </a:rPr>
              <a:t>BIORAF</a:t>
            </a:r>
            <a:r>
              <a:rPr lang="cs-CZ" b="1" dirty="0" smtClean="0">
                <a:solidFill>
                  <a:srgbClr val="C00000"/>
                </a:solidFill>
              </a:rPr>
              <a:t> (</a:t>
            </a:r>
            <a:r>
              <a:rPr lang="cs-CZ" b="1" dirty="0" err="1" smtClean="0">
                <a:solidFill>
                  <a:srgbClr val="C00000"/>
                </a:solidFill>
              </a:rPr>
              <a:t>Biorafinace</a:t>
            </a:r>
            <a:r>
              <a:rPr lang="cs-CZ" b="1" dirty="0" smtClean="0">
                <a:solidFill>
                  <a:srgbClr val="C00000"/>
                </a:solidFill>
              </a:rPr>
              <a:t>)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Akademická sféra &amp; komerční podniky &gt; </a:t>
            </a:r>
            <a:r>
              <a:rPr lang="cs-CZ" b="1" dirty="0" smtClean="0">
                <a:solidFill>
                  <a:srgbClr val="C00000"/>
                </a:solidFill>
                <a:latin typeface="Arial Black" pitchFamily="34" charset="0"/>
              </a:rPr>
              <a:t>bez základního výzkumu to nejde</a:t>
            </a:r>
          </a:p>
          <a:p>
            <a:pPr lvl="1"/>
            <a:r>
              <a:rPr lang="cs-CZ" b="1" u="sng" dirty="0" smtClean="0">
                <a:solidFill>
                  <a:srgbClr val="C00000"/>
                </a:solidFill>
                <a:latin typeface="Arial Black" pitchFamily="34" charset="0"/>
              </a:rPr>
              <a:t>Široký záběr, kde JÁ  nedokážu identifikovat hlavní směr</a:t>
            </a:r>
          </a:p>
          <a:p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sz="4000" dirty="0" smtClean="0">
                <a:solidFill>
                  <a:srgbClr val="7030A0"/>
                </a:solidFill>
                <a:latin typeface="Arial Black" pitchFamily="34" charset="0"/>
              </a:rPr>
              <a:t>USA</a:t>
            </a:r>
            <a:endParaRPr lang="cs-CZ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  <a:latin typeface="Arial Black" pitchFamily="34" charset="0"/>
              </a:rPr>
              <a:t>VIRENT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smtClean="0">
                <a:solidFill>
                  <a:srgbClr val="7030A0"/>
                </a:solidFill>
              </a:rPr>
              <a:t>(</a:t>
            </a:r>
            <a:r>
              <a:rPr lang="cs-CZ" b="1" dirty="0" err="1" smtClean="0">
                <a:solidFill>
                  <a:srgbClr val="7030A0"/>
                </a:solidFill>
              </a:rPr>
              <a:t>Bioreforming</a:t>
            </a:r>
            <a:r>
              <a:rPr lang="cs-CZ" b="1" dirty="0" smtClean="0">
                <a:solidFill>
                  <a:srgbClr val="7030A0"/>
                </a:solidFill>
              </a:rPr>
              <a:t>)</a:t>
            </a:r>
          </a:p>
          <a:p>
            <a:r>
              <a:rPr lang="cs-CZ" b="1" dirty="0" smtClean="0">
                <a:solidFill>
                  <a:srgbClr val="7030A0"/>
                </a:solidFill>
              </a:rPr>
              <a:t>Komerční podnik využívající výsledky akademické sféry &gt; </a:t>
            </a:r>
            <a:r>
              <a:rPr lang="cs-CZ" b="1" dirty="0" smtClean="0">
                <a:solidFill>
                  <a:srgbClr val="7030A0"/>
                </a:solidFill>
                <a:latin typeface="Arial Black" pitchFamily="34" charset="0"/>
              </a:rPr>
              <a:t>bez základního výzkumu to nejde</a:t>
            </a:r>
          </a:p>
          <a:p>
            <a:pPr lvl="1"/>
            <a:r>
              <a:rPr lang="cs-CZ" b="1" dirty="0" smtClean="0">
                <a:solidFill>
                  <a:srgbClr val="7030A0"/>
                </a:solidFill>
                <a:latin typeface="Arial Black" pitchFamily="34" charset="0"/>
              </a:rPr>
              <a:t>PALIVA</a:t>
            </a:r>
          </a:p>
          <a:p>
            <a:pPr lvl="1"/>
            <a:r>
              <a:rPr lang="cs-CZ" b="1" dirty="0" smtClean="0">
                <a:solidFill>
                  <a:srgbClr val="7030A0"/>
                </a:solidFill>
                <a:latin typeface="Arial Black" pitchFamily="34" charset="0"/>
              </a:rPr>
              <a:t>MONOMERY</a:t>
            </a:r>
          </a:p>
          <a:p>
            <a:pPr lvl="1"/>
            <a:r>
              <a:rPr lang="cs-CZ" b="1" dirty="0" smtClean="0">
                <a:solidFill>
                  <a:srgbClr val="7030A0"/>
                </a:solidFill>
                <a:latin typeface="Arial Black" pitchFamily="34" charset="0"/>
              </a:rPr>
              <a:t>CHEMIKÁLIE</a:t>
            </a:r>
            <a:endParaRPr lang="cs-CZ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2015 Problémy a perspektivy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BIORAF  - kdo to je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algn="ctr">
              <a:buNone/>
            </a:pPr>
            <a:r>
              <a:rPr lang="cs-CZ" u="sng" dirty="0" smtClean="0">
                <a:solidFill>
                  <a:srgbClr val="C00000"/>
                </a:solidFill>
                <a:latin typeface="Arial Black" pitchFamily="34" charset="0"/>
              </a:rPr>
              <a:t>AKADEMICKÁ SFÉRA</a:t>
            </a:r>
          </a:p>
          <a:p>
            <a:r>
              <a:rPr lang="cs-CZ" sz="2400" cap="all" dirty="0" err="1" smtClean="0">
                <a:solidFill>
                  <a:srgbClr val="C00000"/>
                </a:solidFill>
                <a:latin typeface="Arial Black" pitchFamily="34" charset="0"/>
              </a:rPr>
              <a:t>Úchp</a:t>
            </a:r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 AV ČR (Ústav chemických procesů) Praha – </a:t>
            </a:r>
            <a:r>
              <a:rPr lang="cs-CZ" sz="2400" dirty="0" err="1" smtClean="0">
                <a:solidFill>
                  <a:srgbClr val="C00000"/>
                </a:solidFill>
                <a:latin typeface="Arial Black" pitchFamily="34" charset="0"/>
              </a:rPr>
              <a:t>Suchdol</a:t>
            </a:r>
            <a:endParaRPr lang="cs-CZ" sz="2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cs-CZ" sz="2400" cap="all" dirty="0" err="1" smtClean="0">
                <a:solidFill>
                  <a:srgbClr val="C00000"/>
                </a:solidFill>
                <a:latin typeface="Arial Black" pitchFamily="34" charset="0"/>
              </a:rPr>
              <a:t>Bú</a:t>
            </a:r>
            <a:r>
              <a:rPr lang="cs-CZ" sz="2400" cap="all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sz="2400" cap="all" dirty="0" err="1" smtClean="0">
                <a:solidFill>
                  <a:srgbClr val="C00000"/>
                </a:solidFill>
                <a:latin typeface="Arial Black" pitchFamily="34" charset="0"/>
              </a:rPr>
              <a:t>av</a:t>
            </a:r>
            <a:r>
              <a:rPr lang="cs-CZ" sz="2400" cap="all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sz="2400" cap="all" dirty="0" err="1" smtClean="0">
                <a:solidFill>
                  <a:srgbClr val="C00000"/>
                </a:solidFill>
                <a:latin typeface="Arial Black" pitchFamily="34" charset="0"/>
              </a:rPr>
              <a:t>čr</a:t>
            </a:r>
            <a:r>
              <a:rPr lang="cs-CZ" sz="2400" cap="all" dirty="0" smtClean="0">
                <a:solidFill>
                  <a:srgbClr val="C00000"/>
                </a:solidFill>
                <a:latin typeface="Arial Black" pitchFamily="34" charset="0"/>
              </a:rPr>
              <a:t> (</a:t>
            </a:r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Botanický ústav</a:t>
            </a:r>
            <a:r>
              <a:rPr lang="cs-CZ" sz="2400" cap="all" dirty="0" smtClean="0">
                <a:solidFill>
                  <a:srgbClr val="C00000"/>
                </a:solidFill>
                <a:latin typeface="Arial Black" pitchFamily="34" charset="0"/>
              </a:rPr>
              <a:t>) </a:t>
            </a:r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Třeboň</a:t>
            </a:r>
          </a:p>
          <a:p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VŠCHT Praha</a:t>
            </a:r>
            <a:endParaRPr lang="cs-CZ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cs-CZ" u="sng" dirty="0" smtClean="0">
                <a:solidFill>
                  <a:srgbClr val="7030A0"/>
                </a:solidFill>
                <a:latin typeface="Arial Black" pitchFamily="34" charset="0"/>
              </a:rPr>
              <a:t>PODNIKATELSKÁ SFÉRA</a:t>
            </a:r>
          </a:p>
          <a:p>
            <a:r>
              <a:rPr lang="cs-CZ" sz="2400" dirty="0" smtClean="0">
                <a:solidFill>
                  <a:srgbClr val="7030A0"/>
                </a:solidFill>
                <a:latin typeface="Arial Black" pitchFamily="34" charset="0"/>
              </a:rPr>
              <a:t>ECOFUEL Praha (paliváři)</a:t>
            </a:r>
          </a:p>
          <a:p>
            <a:r>
              <a:rPr lang="cs-CZ" sz="2400" dirty="0" smtClean="0">
                <a:solidFill>
                  <a:srgbClr val="7030A0"/>
                </a:solidFill>
                <a:latin typeface="Arial Black" pitchFamily="34" charset="0"/>
              </a:rPr>
              <a:t>RABBIT  Trhový Štěpánov (králíci)</a:t>
            </a:r>
          </a:p>
          <a:p>
            <a:r>
              <a:rPr lang="cs-CZ" sz="2400" dirty="0" smtClean="0">
                <a:solidFill>
                  <a:srgbClr val="7030A0"/>
                </a:solidFill>
                <a:latin typeface="Arial Black" pitchFamily="34" charset="0"/>
              </a:rPr>
              <a:t>BRIKLIS </a:t>
            </a:r>
            <a:r>
              <a:rPr lang="cs-CZ" sz="2400" dirty="0" err="1" smtClean="0">
                <a:solidFill>
                  <a:srgbClr val="7030A0"/>
                </a:solidFill>
                <a:latin typeface="Arial Black" pitchFamily="34" charset="0"/>
              </a:rPr>
              <a:t>Malšice</a:t>
            </a:r>
            <a:r>
              <a:rPr lang="cs-CZ" sz="2400" dirty="0" smtClean="0">
                <a:solidFill>
                  <a:srgbClr val="7030A0"/>
                </a:solidFill>
                <a:latin typeface="Arial Black" pitchFamily="34" charset="0"/>
              </a:rPr>
              <a:t> (briketovací stroje)</a:t>
            </a:r>
          </a:p>
          <a:p>
            <a:r>
              <a:rPr lang="cs-CZ" sz="2400" dirty="0" smtClean="0">
                <a:solidFill>
                  <a:srgbClr val="7030A0"/>
                </a:solidFill>
                <a:latin typeface="Arial Black" pitchFamily="34" charset="0"/>
              </a:rPr>
              <a:t>AGRA GROUP Střelecké </a:t>
            </a:r>
            <a:r>
              <a:rPr lang="cs-CZ" sz="2400" dirty="0" err="1" smtClean="0">
                <a:solidFill>
                  <a:srgbClr val="7030A0"/>
                </a:solidFill>
                <a:latin typeface="Arial Black" pitchFamily="34" charset="0"/>
              </a:rPr>
              <a:t>Hoštice</a:t>
            </a:r>
            <a:r>
              <a:rPr lang="cs-CZ" sz="2400" dirty="0" smtClean="0">
                <a:solidFill>
                  <a:srgbClr val="7030A0"/>
                </a:solidFill>
                <a:latin typeface="Arial Black" pitchFamily="34" charset="0"/>
              </a:rPr>
              <a:t> (více oborů pro zemědělství)</a:t>
            </a:r>
            <a:endParaRPr lang="cs-CZ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2015 Problémy a perspektivy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pPr algn="just"/>
            <a:r>
              <a:rPr lang="cs-CZ" sz="4000" b="1" smtClean="0">
                <a:solidFill>
                  <a:srgbClr val="008000"/>
                </a:solidFill>
              </a:rPr>
              <a:t>Biomasa</a:t>
            </a:r>
            <a:r>
              <a:rPr lang="cs-CZ" sz="1600" smtClean="0"/>
              <a:t/>
            </a:r>
            <a:br>
              <a:rPr lang="cs-CZ" sz="1600" smtClean="0"/>
            </a:br>
            <a:r>
              <a:rPr lang="cs-CZ" sz="1800" b="1" smtClean="0"/>
              <a:t>Biomasa</a:t>
            </a:r>
            <a:r>
              <a:rPr lang="cs-CZ" sz="1800" smtClean="0"/>
              <a:t> je souhrn látek tvořících těla všech </a:t>
            </a:r>
            <a:r>
              <a:rPr lang="cs-CZ" sz="1800" smtClean="0">
                <a:hlinkClick r:id="rId2" action="ppaction://hlinkfile" tooltip="Organismus"/>
              </a:rPr>
              <a:t>organismů</a:t>
            </a:r>
            <a:r>
              <a:rPr lang="cs-CZ" sz="1800" smtClean="0"/>
              <a:t>, jak </a:t>
            </a:r>
            <a:r>
              <a:rPr lang="cs-CZ" sz="1800" smtClean="0">
                <a:hlinkClick r:id="rId3" action="ppaction://hlinkfile" tooltip="Rostliny"/>
              </a:rPr>
              <a:t>rostlin</a:t>
            </a:r>
            <a:r>
              <a:rPr lang="cs-CZ" sz="1800" smtClean="0"/>
              <a:t>, </a:t>
            </a:r>
            <a:r>
              <a:rPr lang="cs-CZ" sz="1800" smtClean="0">
                <a:hlinkClick r:id="rId4" action="ppaction://hlinkfile" tooltip="Bakterie"/>
              </a:rPr>
              <a:t>bakterií</a:t>
            </a:r>
            <a:r>
              <a:rPr lang="cs-CZ" sz="1800" smtClean="0"/>
              <a:t>, </a:t>
            </a:r>
            <a:r>
              <a:rPr lang="cs-CZ" sz="1800" smtClean="0">
                <a:hlinkClick r:id="rId5" action="ppaction://hlinkfile" tooltip="Sinice"/>
              </a:rPr>
              <a:t>sinic</a:t>
            </a:r>
            <a:r>
              <a:rPr lang="cs-CZ" sz="1800" smtClean="0"/>
              <a:t> a </a:t>
            </a:r>
            <a:r>
              <a:rPr lang="cs-CZ" sz="1800" smtClean="0">
                <a:hlinkClick r:id="rId6" action="ppaction://hlinkfile" tooltip="Houby"/>
              </a:rPr>
              <a:t>hub</a:t>
            </a:r>
            <a:r>
              <a:rPr lang="cs-CZ" sz="1800" smtClean="0"/>
              <a:t>, tak i živočichů. Tímto pojmem často označujeme rostlinnou biomasu využitelnou pro energetické účely. Energie biomasy má svůj prapůvod ve </a:t>
            </a:r>
            <a:r>
              <a:rPr lang="cs-CZ" sz="1800" smtClean="0">
                <a:hlinkClick r:id="rId7" action="ppaction://hlinkfile" tooltip="Sluneční záření"/>
              </a:rPr>
              <a:t>slunečním záření</a:t>
            </a:r>
            <a:r>
              <a:rPr lang="cs-CZ" sz="1800" smtClean="0"/>
              <a:t> a </a:t>
            </a:r>
            <a:r>
              <a:rPr lang="cs-CZ" sz="1800" smtClean="0">
                <a:hlinkClick r:id="rId8" action="ppaction://hlinkfile" tooltip="Fotosyntéza"/>
              </a:rPr>
              <a:t>fotosyntéze</a:t>
            </a:r>
            <a:r>
              <a:rPr lang="cs-CZ" sz="1800" smtClean="0"/>
              <a:t>, proto se jedná o </a:t>
            </a:r>
            <a:r>
              <a:rPr lang="cs-CZ" sz="1800" smtClean="0">
                <a:hlinkClick r:id="rId9" action="ppaction://hlinkfile" tooltip="Obnovitelný zdroj energie"/>
              </a:rPr>
              <a:t>obnovitelný zdroj energie</a:t>
            </a:r>
            <a:r>
              <a:rPr lang="cs-CZ" sz="1800" smtClean="0"/>
              <a:t>.</a:t>
            </a:r>
            <a:br>
              <a:rPr lang="cs-CZ" sz="1800" smtClean="0"/>
            </a:br>
            <a:r>
              <a:rPr lang="cs-CZ" sz="1800" smtClean="0"/>
              <a:t>Celková hmotnost biomasy je obvykle stanovena </a:t>
            </a:r>
            <a:r>
              <a:rPr lang="cs-CZ" sz="1800" smtClean="0">
                <a:hlinkClick r:id="rId10" action="ppaction://hlinkfile" tooltip="Vážení (stránka neexistuje)"/>
              </a:rPr>
              <a:t>vážením</a:t>
            </a:r>
            <a:r>
              <a:rPr lang="cs-CZ" sz="1800" smtClean="0"/>
              <a:t>, popřípadě též odhadem z </a:t>
            </a:r>
            <a:r>
              <a:rPr lang="cs-CZ" sz="1800" smtClean="0">
                <a:hlinkClick r:id="rId11" action="ppaction://hlinkfile" tooltip="Objem"/>
              </a:rPr>
              <a:t>objemu</a:t>
            </a:r>
            <a:r>
              <a:rPr lang="cs-CZ" sz="1800" smtClean="0"/>
              <a:t> nebo délky těla. U čerstvě nalovených organismů je stanovena živá nebo čerstvá biomasa. Přesnější je stanovení biomasy suché (</a:t>
            </a:r>
            <a:r>
              <a:rPr lang="cs-CZ" sz="1800" smtClean="0">
                <a:hlinkClick r:id="rId12" action="ppaction://hlinkfile" tooltip="Sušina"/>
              </a:rPr>
              <a:t>sušiny</a:t>
            </a:r>
            <a:r>
              <a:rPr lang="cs-CZ" sz="1800" smtClean="0"/>
              <a:t>) a sušiny bez </a:t>
            </a:r>
            <a:r>
              <a:rPr lang="cs-CZ" sz="1800" smtClean="0">
                <a:hlinkClick r:id="rId13" action="ppaction://hlinkfile" tooltip="Popel"/>
              </a:rPr>
              <a:t>popelovin</a:t>
            </a:r>
            <a:r>
              <a:rPr lang="cs-CZ" sz="1800" smtClean="0"/>
              <a:t>. Energetická hodnota biomasy je stanovena buď spálením v </a:t>
            </a:r>
            <a:r>
              <a:rPr lang="cs-CZ" sz="1800" smtClean="0">
                <a:hlinkClick r:id="rId14" action="ppaction://hlinkfile" tooltip="Joulometr"/>
              </a:rPr>
              <a:t>joulometru</a:t>
            </a:r>
            <a:r>
              <a:rPr lang="cs-CZ" sz="1800" smtClean="0"/>
              <a:t>, nebo na základě podílu </a:t>
            </a:r>
            <a:r>
              <a:rPr lang="cs-CZ" sz="1800" smtClean="0">
                <a:hlinkClick r:id="rId15" action="ppaction://hlinkfile" tooltip="Bílkovina"/>
              </a:rPr>
              <a:t>proteinů</a:t>
            </a:r>
            <a:r>
              <a:rPr lang="cs-CZ" sz="1800" smtClean="0"/>
              <a:t>, </a:t>
            </a:r>
            <a:r>
              <a:rPr lang="cs-CZ" sz="1800" smtClean="0">
                <a:hlinkClick r:id="rId16" action="ppaction://hlinkfile" tooltip="Sacharidy"/>
              </a:rPr>
              <a:t>cukrů</a:t>
            </a:r>
            <a:r>
              <a:rPr lang="cs-CZ" sz="1800" smtClean="0"/>
              <a:t> a </a:t>
            </a:r>
            <a:r>
              <a:rPr lang="cs-CZ" sz="1800" smtClean="0">
                <a:hlinkClick r:id="rId17" action="ppaction://hlinkfile" tooltip="Tuky"/>
              </a:rPr>
              <a:t>tuků</a:t>
            </a:r>
            <a:r>
              <a:rPr lang="cs-CZ" sz="1800" smtClean="0"/>
              <a:t>.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sp>
        <p:nvSpPr>
          <p:cNvPr id="921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649" y="6245225"/>
            <a:ext cx="6768802" cy="476250"/>
          </a:xfrm>
          <a:noFill/>
        </p:spPr>
        <p:txBody>
          <a:bodyPr/>
          <a:lstStyle/>
          <a:p>
            <a:r>
              <a:rPr lang="pl-PL" sz="2400" dirty="0" smtClean="0">
                <a:solidFill>
                  <a:srgbClr val="C00000"/>
                </a:solidFill>
                <a:latin typeface="Arial Black" pitchFamily="34" charset="0"/>
              </a:rPr>
              <a:t>PŘÍRODNÍ POLYMERY PŘF MU  1 2015 </a:t>
            </a:r>
            <a:endParaRPr lang="sk-SK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22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25AC57-DEC1-47D7-AD70-298A18EEE178}" type="slidenum">
              <a:rPr lang="sk-SK" smtClean="0"/>
              <a:pPr/>
              <a:t>2</a:t>
            </a:fld>
            <a:endParaRPr lang="sk-SK" smtClean="0"/>
          </a:p>
        </p:txBody>
      </p:sp>
      <p:sp>
        <p:nvSpPr>
          <p:cNvPr id="9221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24. 9. 2015</a:t>
            </a:r>
            <a:endParaRPr lang="sk-SK"/>
          </a:p>
        </p:txBody>
      </p:sp>
      <p:pic>
        <p:nvPicPr>
          <p:cNvPr id="9222" name="Picture 23" descr="Soubor:Špalek na štípání.jpg">
            <a:hlinkClick r:id="rId18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9" cstate="print"/>
          <a:srcRect/>
          <a:stretch>
            <a:fillRect/>
          </a:stretch>
        </p:blipFill>
        <p:spPr>
          <a:xfrm>
            <a:off x="179388" y="3644900"/>
            <a:ext cx="3478212" cy="2608263"/>
          </a:xfrm>
        </p:spPr>
      </p:pic>
      <p:pic>
        <p:nvPicPr>
          <p:cNvPr id="9223" name="Picture 28" descr="Soubor:Boletus erythropus 2010 G3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708400" y="3644900"/>
            <a:ext cx="23145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30" descr="http://upload.wikimedia.org/wikipedia/commons/thumb/2/23/Spirulina_farm.jpg/220px-Spirulina_farm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084888" y="3644900"/>
            <a:ext cx="28797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90066"/>
          </a:xfrm>
        </p:spPr>
        <p:txBody>
          <a:bodyPr/>
          <a:lstStyle/>
          <a:p>
            <a:pPr algn="l"/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BIORAFINACE - definice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552728" cy="268139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PŘF MU  11 2015 Problémy a perspektivy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256584"/>
          </a:xfrm>
        </p:spPr>
        <p:txBody>
          <a:bodyPr/>
          <a:lstStyle/>
          <a:p>
            <a:pPr>
              <a:buNone/>
            </a:pPr>
            <a:r>
              <a:rPr lang="cs-CZ" sz="2800" u="sng" dirty="0" smtClean="0">
                <a:solidFill>
                  <a:srgbClr val="FF0000"/>
                </a:solidFill>
                <a:latin typeface="Arial Black" pitchFamily="34" charset="0"/>
              </a:rPr>
              <a:t>BIORAFINACE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je soubor </a:t>
            </a:r>
            <a:r>
              <a:rPr lang="cs-CZ" sz="2800" u="sng" cap="all" dirty="0" err="1" smtClean="0">
                <a:solidFill>
                  <a:srgbClr val="FF0000"/>
                </a:solidFill>
                <a:latin typeface="Arial Black" pitchFamily="34" charset="0"/>
              </a:rPr>
              <a:t>biorafinačních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(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podle mě: biologických a/nebo chemických)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procesů konverze BIOMASY prováděných ve vhodných zařízeních, separátorech a </a:t>
            </a:r>
            <a:r>
              <a:rPr lang="cs-CZ" sz="2800" cap="all" dirty="0" err="1" smtClean="0">
                <a:solidFill>
                  <a:srgbClr val="FF0000"/>
                </a:solidFill>
                <a:latin typeface="Arial Black" pitchFamily="34" charset="0"/>
              </a:rPr>
              <a:t>biorektorech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, které komplexně využívají </a:t>
            </a:r>
            <a:r>
              <a:rPr lang="cs-CZ" sz="2800" u="sng" cap="all" dirty="0" smtClean="0">
                <a:solidFill>
                  <a:srgbClr val="FF0000"/>
                </a:solidFill>
                <a:latin typeface="Arial Black" pitchFamily="34" charset="0"/>
              </a:rPr>
              <a:t>biomasu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s cílem získání obnovitelné energie, např. v podobě </a:t>
            </a:r>
            <a:r>
              <a:rPr lang="cs-CZ" sz="2800" cap="all" dirty="0" err="1" smtClean="0">
                <a:solidFill>
                  <a:srgbClr val="FF0000"/>
                </a:solidFill>
                <a:latin typeface="Arial Black" pitchFamily="34" charset="0"/>
              </a:rPr>
              <a:t>biopaliv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, a současně nebo v úzké návaznosti k výrobě nových (chemických, farmaceutických, kosmetických, potravinářských) produktů s vysokou užitnou hodnotou. </a:t>
            </a:r>
            <a:endParaRPr lang="cs-CZ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Proč se </a:t>
            </a:r>
            <a:r>
              <a:rPr lang="cs-CZ" sz="2800" cap="all" dirty="0" err="1" smtClean="0">
                <a:solidFill>
                  <a:srgbClr val="FF0000"/>
                </a:solidFill>
                <a:latin typeface="Arial Black" pitchFamily="34" charset="0"/>
              </a:rPr>
              <a:t>Úchp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AV ČR plete do </a:t>
            </a:r>
            <a:r>
              <a:rPr lang="cs-CZ" sz="2800" u="sng" dirty="0" err="1" smtClean="0">
                <a:solidFill>
                  <a:srgbClr val="FF0000"/>
                </a:solidFill>
                <a:latin typeface="Arial Black" pitchFamily="34" charset="0"/>
              </a:rPr>
              <a:t>BIOtechnologií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?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2015 Problémy a perspektivy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sz="3000" b="1" dirty="0" smtClean="0">
                <a:solidFill>
                  <a:srgbClr val="0000FF"/>
                </a:solidFill>
              </a:rPr>
              <a:t>Hlavním problémem využití technologie </a:t>
            </a:r>
            <a:r>
              <a:rPr lang="cs-CZ" sz="3000" b="1" dirty="0" smtClean="0">
                <a:solidFill>
                  <a:srgbClr val="0000FF"/>
                </a:solidFill>
                <a:latin typeface="Arial Black" pitchFamily="34" charset="0"/>
              </a:rPr>
              <a:t>BIORAFINACE</a:t>
            </a:r>
            <a:r>
              <a:rPr lang="cs-CZ" sz="3000" b="1" dirty="0" smtClean="0">
                <a:solidFill>
                  <a:srgbClr val="0000FF"/>
                </a:solidFill>
              </a:rPr>
              <a:t>  je separace výsledných použitelných látek ze směsi biomasy, chemikálií a rozpouštědel (hlavně voda) </a:t>
            </a:r>
          </a:p>
          <a:p>
            <a:r>
              <a:rPr lang="cs-CZ" sz="3000" b="1" dirty="0" smtClean="0">
                <a:solidFill>
                  <a:srgbClr val="FF0000"/>
                </a:solidFill>
              </a:rPr>
              <a:t>Na tuto problematiku je zaměřen </a:t>
            </a:r>
            <a:r>
              <a:rPr lang="cs-CZ" sz="3000" cap="all" dirty="0" err="1" smtClean="0">
                <a:solidFill>
                  <a:srgbClr val="FF0000"/>
                </a:solidFill>
                <a:latin typeface="Arial Black" pitchFamily="34" charset="0"/>
              </a:rPr>
              <a:t>Úchp</a:t>
            </a:r>
            <a:r>
              <a:rPr lang="cs-CZ" sz="3000" dirty="0" smtClean="0">
                <a:solidFill>
                  <a:srgbClr val="FF0000"/>
                </a:solidFill>
                <a:latin typeface="Arial Black" pitchFamily="34" charset="0"/>
              </a:rPr>
              <a:t> AV ČR </a:t>
            </a:r>
          </a:p>
          <a:p>
            <a:r>
              <a:rPr lang="cs-CZ" sz="3000" b="1" dirty="0" smtClean="0">
                <a:solidFill>
                  <a:srgbClr val="008000"/>
                </a:solidFill>
              </a:rPr>
              <a:t>Průmyslový výzkum těchto procesů v ČR už neexistuje (dříve např. VÚCHZ Brno)</a:t>
            </a:r>
          </a:p>
          <a:p>
            <a:r>
              <a:rPr lang="cs-CZ" sz="3000" b="1" dirty="0" smtClean="0">
                <a:solidFill>
                  <a:srgbClr val="7030A0"/>
                </a:solidFill>
              </a:rPr>
              <a:t>Vysoké školy na toto nestačí</a:t>
            </a:r>
            <a:endParaRPr lang="cs-CZ" sz="3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BIORAF 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- </a:t>
            </a:r>
            <a:r>
              <a:rPr lang="cs-CZ" sz="4000" b="1" u="sng" dirty="0" smtClean="0">
                <a:solidFill>
                  <a:srgbClr val="FF0000"/>
                </a:solidFill>
                <a:latin typeface="Arial Black" pitchFamily="34" charset="0"/>
              </a:rPr>
              <a:t>SUROVINY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2015 Problémy a perspektivy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algn="ctr">
              <a:buNone/>
            </a:pPr>
            <a:r>
              <a:rPr lang="cs-CZ" sz="5400" b="1" u="sng" dirty="0" smtClean="0">
                <a:solidFill>
                  <a:srgbClr val="FF0000"/>
                </a:solidFill>
                <a:latin typeface="Arial Black" pitchFamily="34" charset="0"/>
              </a:rPr>
              <a:t>BIOMASA</a:t>
            </a:r>
          </a:p>
          <a:p>
            <a:pPr>
              <a:buFont typeface="Arial" pitchFamily="34" charset="0"/>
              <a:buChar char="•"/>
            </a:pPr>
            <a:r>
              <a:rPr lang="cs-CZ" sz="5400" b="1" dirty="0" smtClean="0">
                <a:solidFill>
                  <a:srgbClr val="008000"/>
                </a:solidFill>
                <a:latin typeface="Arial Black" pitchFamily="34" charset="0"/>
              </a:rPr>
              <a:t>ŘASY</a:t>
            </a:r>
            <a:endParaRPr lang="cs-CZ" sz="3600" b="1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3600" b="1" dirty="0" smtClean="0">
                <a:solidFill>
                  <a:srgbClr val="0000FF"/>
                </a:solidFill>
                <a:latin typeface="Arial Black" pitchFamily="34" charset="0"/>
              </a:rPr>
              <a:t>MIKROBY</a:t>
            </a:r>
            <a:r>
              <a:rPr lang="cs-CZ" sz="36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dirty="0" smtClean="0"/>
              <a:t>(</a:t>
            </a:r>
            <a:r>
              <a:rPr lang="cs-CZ" dirty="0" smtClean="0">
                <a:hlinkClick r:id="rId2" tooltip="Bakterie"/>
              </a:rPr>
              <a:t>bakterie</a:t>
            </a:r>
            <a:r>
              <a:rPr lang="cs-CZ" dirty="0" smtClean="0"/>
              <a:t>, </a:t>
            </a:r>
            <a:r>
              <a:rPr lang="cs-CZ" dirty="0" smtClean="0">
                <a:hlinkClick r:id="rId3" tooltip="Plíseň"/>
              </a:rPr>
              <a:t>plísně</a:t>
            </a:r>
            <a:r>
              <a:rPr lang="cs-CZ" dirty="0" smtClean="0"/>
              <a:t>, </a:t>
            </a:r>
            <a:r>
              <a:rPr lang="cs-CZ" dirty="0" smtClean="0">
                <a:hlinkClick r:id="rId4" tooltip="Kvasinky"/>
              </a:rPr>
              <a:t>kvasinky</a:t>
            </a:r>
            <a:r>
              <a:rPr lang="cs-CZ" dirty="0" smtClean="0"/>
              <a:t>, některé </a:t>
            </a:r>
            <a:r>
              <a:rPr lang="cs-CZ" dirty="0" smtClean="0">
                <a:hlinkClick r:id="rId5" tooltip="Řasy"/>
              </a:rPr>
              <a:t>řasy</a:t>
            </a:r>
            <a:r>
              <a:rPr lang="cs-CZ" dirty="0" smtClean="0"/>
              <a:t> a </a:t>
            </a:r>
            <a:r>
              <a:rPr lang="cs-CZ" dirty="0" smtClean="0">
                <a:hlinkClick r:id="rId6" tooltip="Prvoci"/>
              </a:rPr>
              <a:t>prvoci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  <a:latin typeface="Arial Black" pitchFamily="34" charset="0"/>
              </a:rPr>
              <a:t>Kafilerní tuky a odpadní živočišné tuky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7030A0"/>
                </a:solidFill>
                <a:latin typeface="Arial Black" pitchFamily="34" charset="0"/>
              </a:rPr>
              <a:t>Keratin z peří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latin typeface="Arial Black" pitchFamily="34" charset="0"/>
              </a:rPr>
              <a:t> ……………..</a:t>
            </a:r>
          </a:p>
          <a:p>
            <a:pPr>
              <a:buFont typeface="Arial" pitchFamily="34" charset="0"/>
              <a:buChar char="•"/>
            </a:pPr>
            <a:endParaRPr lang="cs-CZ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2015 Problémy a perspektivy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395535" y="404662"/>
          <a:ext cx="8496943" cy="5616625"/>
        </p:xfrm>
        <a:graphic>
          <a:graphicData uri="http://schemas.openxmlformats.org/drawingml/2006/table">
            <a:tbl>
              <a:tblPr/>
              <a:tblGrid>
                <a:gridCol w="3278119"/>
                <a:gridCol w="1719782"/>
                <a:gridCol w="2270383"/>
                <a:gridCol w="1228659"/>
              </a:tblGrid>
              <a:tr h="1116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1" dirty="0">
                          <a:latin typeface="Calibri"/>
                          <a:ea typeface="Calibri"/>
                          <a:cs typeface="Times New Roman"/>
                        </a:rPr>
                        <a:t>          Kmen 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98" marR="8398" marT="83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1" dirty="0">
                          <a:latin typeface="Calibri"/>
                          <a:ea typeface="Calibri"/>
                          <a:cs typeface="Times New Roman"/>
                        </a:rPr>
                        <a:t>  Proteiny  %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98" marR="8398" marT="83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b="1" dirty="0" err="1">
                          <a:latin typeface="Calibri"/>
                          <a:ea typeface="Calibri"/>
                          <a:cs typeface="Times New Roman"/>
                        </a:rPr>
                        <a:t>Karbohydráty</a:t>
                      </a:r>
                      <a:r>
                        <a:rPr lang="cs-CZ" sz="14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b="1" dirty="0" smtClean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4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(SACHARIDY)</a:t>
                      </a:r>
                      <a:endParaRPr lang="cs-CZ" sz="900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8398" marR="8398" marT="83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1" dirty="0">
                          <a:latin typeface="Calibri"/>
                          <a:ea typeface="Calibri"/>
                          <a:cs typeface="Times New Roman"/>
                        </a:rPr>
                        <a:t> Lipidy </a:t>
                      </a:r>
                      <a:r>
                        <a:rPr lang="cs-CZ" sz="1400" b="1" dirty="0" smtClean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400" b="1" dirty="0" smtClean="0">
                          <a:solidFill>
                            <a:srgbClr val="0000FF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(TUKY)</a:t>
                      </a:r>
                      <a:endParaRPr lang="cs-CZ" sz="90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8398" marR="8398" marT="83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  <a:tr h="957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000" dirty="0" err="1">
                          <a:latin typeface="Arial Black" pitchFamily="34" charset="0"/>
                          <a:ea typeface="Calibri"/>
                          <a:cs typeface="Times New Roman"/>
                        </a:rPr>
                        <a:t>Scenedesmus</a:t>
                      </a:r>
                      <a:r>
                        <a:rPr lang="cs-CZ" sz="20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000" dirty="0" err="1">
                          <a:latin typeface="Arial Black" pitchFamily="34" charset="0"/>
                          <a:ea typeface="Calibri"/>
                          <a:cs typeface="Times New Roman"/>
                        </a:rPr>
                        <a:t>obliquus</a:t>
                      </a:r>
                      <a:r>
                        <a:rPr lang="cs-CZ" sz="20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8398" marR="8398" marT="83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320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50 - 56</a:t>
                      </a:r>
                    </a:p>
                  </a:txBody>
                  <a:tcPr marL="8398" marR="8398" marT="83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latin typeface="Arial Black" pitchFamily="34" charset="0"/>
                          <a:ea typeface="Calibri"/>
                          <a:cs typeface="Times New Roman"/>
                        </a:rPr>
                        <a:t>10 - 17</a:t>
                      </a:r>
                    </a:p>
                  </a:txBody>
                  <a:tcPr marL="8398" marR="8398" marT="83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latin typeface="Arial Black" pitchFamily="34" charset="0"/>
                          <a:ea typeface="Calibri"/>
                          <a:cs typeface="Times New Roman"/>
                        </a:rPr>
                        <a:t>12 - 14</a:t>
                      </a:r>
                    </a:p>
                  </a:txBody>
                  <a:tcPr marL="8398" marR="8398" marT="83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  <a:tr h="9912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000" dirty="0" err="1">
                          <a:latin typeface="Arial Black" pitchFamily="34" charset="0"/>
                          <a:ea typeface="Calibri"/>
                          <a:cs typeface="Times New Roman"/>
                        </a:rPr>
                        <a:t>Chlorella</a:t>
                      </a:r>
                      <a:r>
                        <a:rPr lang="cs-CZ" sz="20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000" dirty="0" err="1">
                          <a:latin typeface="Arial Black" pitchFamily="34" charset="0"/>
                          <a:ea typeface="Calibri"/>
                          <a:cs typeface="Times New Roman"/>
                        </a:rPr>
                        <a:t>vulgaris</a:t>
                      </a:r>
                      <a:r>
                        <a:rPr lang="cs-CZ" sz="20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8398" marR="8398" marT="83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320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51 - 58</a:t>
                      </a:r>
                    </a:p>
                  </a:txBody>
                  <a:tcPr marL="8398" marR="8398" marT="83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12 - 17</a:t>
                      </a:r>
                    </a:p>
                  </a:txBody>
                  <a:tcPr marL="8398" marR="8398" marT="83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latin typeface="Arial Black" pitchFamily="34" charset="0"/>
                          <a:ea typeface="Calibri"/>
                          <a:cs typeface="Times New Roman"/>
                        </a:rPr>
                        <a:t>14 - 22</a:t>
                      </a:r>
                    </a:p>
                  </a:txBody>
                  <a:tcPr marL="8398" marR="8398" marT="83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  <a:tr h="797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latin typeface="Arial Black" pitchFamily="34" charset="0"/>
                          <a:ea typeface="Calibri"/>
                          <a:cs typeface="Times New Roman"/>
                        </a:rPr>
                        <a:t> Prymnesium parvum</a:t>
                      </a:r>
                    </a:p>
                  </a:txBody>
                  <a:tcPr marL="8398" marR="8398" marT="83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28 - 45</a:t>
                      </a:r>
                    </a:p>
                  </a:txBody>
                  <a:tcPr marL="8398" marR="8398" marT="83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25 - 33</a:t>
                      </a:r>
                    </a:p>
                  </a:txBody>
                  <a:tcPr marL="8398" marR="8398" marT="83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solidFill>
                            <a:srgbClr val="0000FF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22 - 38</a:t>
                      </a:r>
                    </a:p>
                  </a:txBody>
                  <a:tcPr marL="8398" marR="8398" marT="83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  <a:tr h="957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latin typeface="Arial Black" pitchFamily="34" charset="0"/>
                          <a:ea typeface="Calibri"/>
                          <a:cs typeface="Times New Roman"/>
                        </a:rPr>
                        <a:t> Porphyridium cruentum </a:t>
                      </a:r>
                    </a:p>
                  </a:txBody>
                  <a:tcPr marL="8398" marR="8398" marT="83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latin typeface="Arial Black" pitchFamily="34" charset="0"/>
                          <a:ea typeface="Calibri"/>
                          <a:cs typeface="Times New Roman"/>
                        </a:rPr>
                        <a:t>28 - 39</a:t>
                      </a:r>
                    </a:p>
                  </a:txBody>
                  <a:tcPr marL="8398" marR="8398" marT="83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36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40 - 57</a:t>
                      </a:r>
                    </a:p>
                  </a:txBody>
                  <a:tcPr marL="8398" marR="8398" marT="83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9 - 14</a:t>
                      </a:r>
                    </a:p>
                  </a:txBody>
                  <a:tcPr marL="8398" marR="8398" marT="83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  <a:tr h="797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latin typeface="Arial Black" pitchFamily="34" charset="0"/>
                          <a:ea typeface="Calibri"/>
                          <a:cs typeface="Times New Roman"/>
                        </a:rPr>
                        <a:t> Spirulina platensis </a:t>
                      </a:r>
                    </a:p>
                  </a:txBody>
                  <a:tcPr marL="8398" marR="8398" marT="83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360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46 - 63</a:t>
                      </a:r>
                    </a:p>
                  </a:txBody>
                  <a:tcPr marL="8398" marR="8398" marT="83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8 - 14</a:t>
                      </a:r>
                    </a:p>
                  </a:txBody>
                  <a:tcPr marL="8398" marR="8398" marT="83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4 - 9 </a:t>
                      </a:r>
                    </a:p>
                  </a:txBody>
                  <a:tcPr marL="8398" marR="8398" marT="83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BIORAF 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- </a:t>
            </a:r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výrobky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2015 Problémy a perspektivy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cs-CZ" sz="5400" dirty="0" smtClean="0">
                <a:solidFill>
                  <a:srgbClr val="FF0000"/>
                </a:solidFill>
                <a:latin typeface="Arial Black" pitchFamily="34" charset="0"/>
              </a:rPr>
              <a:t>BIONAFTA</a:t>
            </a:r>
          </a:p>
          <a:p>
            <a:r>
              <a:rPr lang="cs-CZ" sz="3600" dirty="0" smtClean="0">
                <a:solidFill>
                  <a:srgbClr val="0000FF"/>
                </a:solidFill>
                <a:latin typeface="Arial Black" pitchFamily="34" charset="0"/>
              </a:rPr>
              <a:t>KRMNÉ HYDROLYZÁTY Z KERATINU</a:t>
            </a:r>
          </a:p>
          <a:p>
            <a:r>
              <a:rPr lang="cs-CZ" sz="3600" dirty="0" smtClean="0">
                <a:solidFill>
                  <a:srgbClr val="008000"/>
                </a:solidFill>
                <a:latin typeface="Arial Black" pitchFamily="34" charset="0"/>
              </a:rPr>
              <a:t>SACHARIDY</a:t>
            </a:r>
          </a:p>
          <a:p>
            <a:r>
              <a:rPr lang="cs-CZ" sz="3600" dirty="0" smtClean="0">
                <a:solidFill>
                  <a:srgbClr val="7030A0"/>
                </a:solidFill>
                <a:latin typeface="Arial Black" pitchFamily="34" charset="0"/>
              </a:rPr>
              <a:t>……………….</a:t>
            </a:r>
            <a:endParaRPr lang="cs-CZ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BIORAF 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- </a:t>
            </a:r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TECHNOLOGIE 1</a:t>
            </a:r>
            <a:endParaRPr lang="cs-CZ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2015 Problémy a perspektivy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pic>
        <p:nvPicPr>
          <p:cNvPr id="9" name="Obrázek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99" y="882502"/>
            <a:ext cx="8880402" cy="509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5148064" y="5517232"/>
            <a:ext cx="3888432" cy="70788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Toto není jejich technologie, ale sem míří</a:t>
            </a:r>
            <a:endParaRPr lang="cs-CZ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BIORAF 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- </a:t>
            </a:r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TECHNOLOGIE 2</a:t>
            </a:r>
            <a:endParaRPr lang="cs-CZ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>
                <a:latin typeface="Arial Black" pitchFamily="34" charset="0"/>
              </a:rPr>
              <a:t>Pěstování </a:t>
            </a:r>
            <a:r>
              <a:rPr lang="cs-CZ" sz="4000" dirty="0" smtClean="0">
                <a:latin typeface="Arial Black" pitchFamily="34" charset="0"/>
              </a:rPr>
              <a:t>řas </a:t>
            </a:r>
            <a:r>
              <a:rPr lang="cs-CZ" dirty="0" smtClean="0">
                <a:latin typeface="Arial Black" pitchFamily="34" charset="0"/>
              </a:rPr>
              <a:t>nebo rostlin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Sklizeň </a:t>
            </a:r>
          </a:p>
          <a:p>
            <a:pPr marL="914400" lvl="1" indent="-514350"/>
            <a:r>
              <a:rPr lang="cs-CZ" sz="6000" u="sng" dirty="0" smtClean="0">
                <a:solidFill>
                  <a:srgbClr val="008000"/>
                </a:solidFill>
                <a:latin typeface="Arial Black" pitchFamily="34" charset="0"/>
              </a:rPr>
              <a:t>Flokulace řas, odvodnění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Extrakce olejů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 smtClean="0">
                <a:solidFill>
                  <a:srgbClr val="0000FF"/>
                </a:solidFill>
                <a:latin typeface="Arial Black" pitchFamily="34" charset="0"/>
              </a:rPr>
              <a:t>Transesterifikace</a:t>
            </a:r>
            <a:endParaRPr lang="cs-CZ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BIONAFTA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2015 Problémy a perspektivy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BIORAF 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- </a:t>
            </a:r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TECHNOLOGIE 3</a:t>
            </a:r>
            <a:endParaRPr lang="cs-CZ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2015 Problémy a perspektivy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Fermentace &gt; alkoholy &gt; vylepšení procesu</a:t>
            </a:r>
          </a:p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Řízená hydrolýza keratinu &gt; Proteinové hydrolyzáty</a:t>
            </a:r>
          </a:p>
          <a:p>
            <a:r>
              <a:rPr lang="cs-CZ" dirty="0" smtClean="0">
                <a:solidFill>
                  <a:srgbClr val="7030A0"/>
                </a:solidFill>
                <a:latin typeface="Arial Black" pitchFamily="34" charset="0"/>
              </a:rPr>
              <a:t>………………..</a:t>
            </a:r>
            <a:endParaRPr lang="cs-CZ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BIORAF 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- </a:t>
            </a:r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SHRNUTÍ</a:t>
            </a:r>
            <a:endParaRPr lang="cs-CZ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2015 Problémy a perspektivy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dirty="0" smtClean="0">
                <a:latin typeface="Arial Black" pitchFamily="34" charset="0"/>
              </a:rPr>
              <a:t>Nejdou po chemických surovinách</a:t>
            </a:r>
          </a:p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Snaha o pěstování biomasy</a:t>
            </a:r>
          </a:p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Využívání přirozeně vzniknuté biomasy je až druhé v pořadí</a:t>
            </a:r>
          </a:p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Zaměření na palivo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VIRENT </a:t>
            </a:r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- shrnutí</a:t>
            </a:r>
            <a:endParaRPr lang="cs-CZ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2015 Problémy a perspektivy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dirty="0" smtClean="0">
                <a:latin typeface="Arial Black" pitchFamily="34" charset="0"/>
              </a:rPr>
              <a:t>Jdou po chemických surovinách</a:t>
            </a:r>
          </a:p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Není v tom pěstování biomasy</a:t>
            </a:r>
          </a:p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Využívání přirozeně vzniknuté biomasy</a:t>
            </a:r>
          </a:p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Zaměření na suroviny (jednoduché organické molekuly) i na paliva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Hierarchie výzkumu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2015 Problémy a perspektivy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  <p:graphicFrame>
        <p:nvGraphicFramePr>
          <p:cNvPr id="10" name="Zástupný symbol pro obsah 9"/>
          <p:cNvGraphicFramePr>
            <a:graphicFrameLocks noGrp="1"/>
          </p:cNvGraphicFramePr>
          <p:nvPr>
            <p:ph idx="1"/>
          </p:nvPr>
        </p:nvGraphicFramePr>
        <p:xfrm>
          <a:off x="251520" y="692696"/>
          <a:ext cx="8229600" cy="5818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88860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Výzkum</a:t>
                      </a:r>
                      <a:endParaRPr lang="cs-CZ" sz="36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Úloha</a:t>
                      </a:r>
                      <a:endParaRPr lang="cs-CZ" sz="36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327364">
                <a:tc>
                  <a:txBody>
                    <a:bodyPr/>
                    <a:lstStyle/>
                    <a:p>
                      <a:pPr algn="ctr"/>
                      <a:r>
                        <a:rPr lang="cs-CZ" sz="48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Základní</a:t>
                      </a:r>
                      <a:endParaRPr lang="cs-CZ" sz="48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Co je možné</a:t>
                      </a:r>
                      <a:endParaRPr lang="cs-CZ" sz="48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410522"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Aplikovaný a průmyslový</a:t>
                      </a:r>
                      <a:endParaRPr lang="cs-CZ" sz="4000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Co je realizovatelné</a:t>
                      </a:r>
                      <a:endParaRPr lang="cs-CZ" sz="4000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754465"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Ekonomický</a:t>
                      </a:r>
                      <a:endParaRPr lang="cs-CZ" sz="40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Co se vyplatí</a:t>
                      </a:r>
                      <a:endParaRPr lang="cs-CZ" sz="40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410522"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Sociologický</a:t>
                      </a:r>
                      <a:endParaRPr lang="cs-CZ" sz="400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Co je přijatelné</a:t>
                      </a:r>
                      <a:endParaRPr lang="cs-CZ" sz="400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512168"/>
          </a:xfrm>
        </p:spPr>
        <p:txBody>
          <a:bodyPr/>
          <a:lstStyle/>
          <a:p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VIRENT - </a:t>
            </a:r>
            <a:r>
              <a:rPr lang="cs-CZ" b="1" dirty="0" err="1" smtClean="0">
                <a:solidFill>
                  <a:srgbClr val="0000FF"/>
                </a:solidFill>
              </a:rPr>
              <a:t>Aqueues</a:t>
            </a:r>
            <a:r>
              <a:rPr lang="cs-CZ" b="1" dirty="0" smtClean="0">
                <a:solidFill>
                  <a:srgbClr val="0000FF"/>
                </a:solidFill>
              </a:rPr>
              <a:t> </a:t>
            </a:r>
            <a:r>
              <a:rPr lang="cs-CZ" b="1" dirty="0" err="1" smtClean="0">
                <a:solidFill>
                  <a:srgbClr val="0000FF"/>
                </a:solidFill>
              </a:rPr>
              <a:t>Phase</a:t>
            </a:r>
            <a:r>
              <a:rPr lang="cs-CZ" b="1" dirty="0" smtClean="0">
                <a:solidFill>
                  <a:srgbClr val="0000FF"/>
                </a:solidFill>
              </a:rPr>
              <a:t> </a:t>
            </a:r>
            <a:r>
              <a:rPr lang="cs-CZ" b="1" dirty="0" err="1" smtClean="0">
                <a:solidFill>
                  <a:srgbClr val="0000FF"/>
                </a:solidFill>
              </a:rPr>
              <a:t>Reforming</a:t>
            </a:r>
            <a:r>
              <a:rPr lang="cs-CZ" b="1" dirty="0" smtClean="0">
                <a:solidFill>
                  <a:srgbClr val="0000FF"/>
                </a:solidFill>
              </a:rPr>
              <a:t> (APR) </a:t>
            </a:r>
            <a:endParaRPr lang="cs-CZ" sz="54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2015 Problémy a perspektivy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pic>
        <p:nvPicPr>
          <p:cNvPr id="9" name="Obrázek 2" descr="NEW-Virent_Bioforming-Proces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8352928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2015 Problémy a perspektivy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pic>
        <p:nvPicPr>
          <p:cNvPr id="7" name="Obrázek 3" descr="New-Hexogonal-Graph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8424936" cy="4536504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251520" y="188640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Napřed  musí BIOMASU  rozložit na mono a </a:t>
            </a:r>
            <a:r>
              <a:rPr lang="cs-CZ" sz="3200" dirty="0" err="1" smtClean="0">
                <a:solidFill>
                  <a:srgbClr val="0000FF"/>
                </a:solidFill>
                <a:latin typeface="Arial Black" pitchFamily="34" charset="0"/>
              </a:rPr>
              <a:t>di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 sacharidy a jiné „malé molekuly“ </a:t>
            </a:r>
            <a:endParaRPr lang="cs-CZ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2015 Problémy a perspektivy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pic>
        <p:nvPicPr>
          <p:cNvPr id="8" name="Obrázek 4" descr="VirentBioformingPlatforms-H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12968" cy="604867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2015 Problémy a perspektivy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pic>
        <p:nvPicPr>
          <p:cNvPr id="7" name="Obrázek 5" descr="New-Product-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496944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2015 Problémy a perspektivy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pic>
        <p:nvPicPr>
          <p:cNvPr id="8" name="Obrázek 6" descr="Slide1-e143212804743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8" y="260648"/>
            <a:ext cx="8064896" cy="597832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FF"/>
                </a:solidFill>
                <a:latin typeface="Arial Black" pitchFamily="34" charset="0"/>
              </a:rPr>
              <a:t>Co není na první pohled zřejmým?</a:t>
            </a:r>
            <a:endParaRPr lang="cs-CZ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Využívají i aromatické sloučeniny z ligninu?</a:t>
            </a:r>
          </a:p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Jak dělají štěpení </a:t>
            </a:r>
            <a:r>
              <a:rPr lang="cs-CZ" dirty="0" err="1" smtClean="0">
                <a:solidFill>
                  <a:srgbClr val="008000"/>
                </a:solidFill>
                <a:latin typeface="Arial Black" pitchFamily="34" charset="0"/>
              </a:rPr>
              <a:t>polysachadidů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?</a:t>
            </a:r>
          </a:p>
          <a:p>
            <a:pPr lvl="1"/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Chemie?</a:t>
            </a:r>
          </a:p>
          <a:p>
            <a:pPr lvl="1"/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Enzymy?</a:t>
            </a:r>
          </a:p>
          <a:p>
            <a:r>
              <a:rPr lang="cs-CZ" dirty="0" smtClean="0">
                <a:solidFill>
                  <a:srgbClr val="7030A0"/>
                </a:solidFill>
                <a:latin typeface="Arial Black" pitchFamily="34" charset="0"/>
              </a:rPr>
              <a:t>………………</a:t>
            </a:r>
            <a:endParaRPr lang="cs-CZ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2015 Problémy a perspektivy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2015 Problémy a perspektivy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  <p:pic>
        <p:nvPicPr>
          <p:cNvPr id="5" name="Obrázek 4" descr="BioPE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5908892" cy="2016224"/>
          </a:xfrm>
          <a:prstGeom prst="rect">
            <a:avLst/>
          </a:prstGeom>
        </p:spPr>
      </p:pic>
      <p:pic>
        <p:nvPicPr>
          <p:cNvPr id="6" name="Obrázek 5" descr="BioPE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204864"/>
            <a:ext cx="5994266" cy="4000474"/>
          </a:xfrm>
          <a:prstGeom prst="rect">
            <a:avLst/>
          </a:prstGeom>
        </p:spPr>
      </p:pic>
      <p:pic>
        <p:nvPicPr>
          <p:cNvPr id="7" name="Obrázek 6" descr="BioPET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340768"/>
            <a:ext cx="2603738" cy="532859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084168" y="188640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0000FF"/>
                </a:solidFill>
                <a:latin typeface="Arial Black" pitchFamily="34" charset="0"/>
              </a:rPr>
              <a:t>Už to asi funguje!</a:t>
            </a:r>
            <a:endParaRPr lang="cs-CZ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Význam přírodních polymerů v minulosti, současnosti a budoucnosti 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24. 9. 2015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1547664" y="6245225"/>
            <a:ext cx="6840760" cy="476250"/>
          </a:xfrm>
        </p:spPr>
        <p:txBody>
          <a:bodyPr/>
          <a:lstStyle/>
          <a:p>
            <a:pPr>
              <a:defRPr/>
            </a:pPr>
            <a:r>
              <a:rPr lang="pl-PL" sz="2400" dirty="0" smtClean="0">
                <a:solidFill>
                  <a:srgbClr val="C00000"/>
                </a:solidFill>
                <a:latin typeface="Arial Black" pitchFamily="34" charset="0"/>
              </a:rPr>
              <a:t>PŘÍRODNÍ POLYMERY PŘF MU  1 2015 </a:t>
            </a:r>
            <a:endParaRPr lang="sk-SK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Minulost</a:t>
            </a:r>
            <a:r>
              <a:rPr lang="cs-CZ" sz="2400" b="1" dirty="0" smtClean="0"/>
              <a:t>: dominance přírodních polymerů</a:t>
            </a:r>
          </a:p>
          <a:p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Současnost</a:t>
            </a:r>
            <a:r>
              <a:rPr lang="cs-CZ" sz="2400" b="1" dirty="0" smtClean="0"/>
              <a:t>: minoritní role jako technický plast, konkurence v oblasti lepidel trvá, přesun významu do potravinářství a léčiv</a:t>
            </a:r>
          </a:p>
          <a:p>
            <a:r>
              <a:rPr lang="cs-CZ" sz="4000" b="1" dirty="0" smtClean="0">
                <a:solidFill>
                  <a:srgbClr val="008000"/>
                </a:solidFill>
                <a:latin typeface="Aharoni" pitchFamily="2" charset="-79"/>
                <a:cs typeface="Aharoni" pitchFamily="2" charset="-79"/>
              </a:rPr>
              <a:t>BUDOUCNOST</a:t>
            </a:r>
            <a:r>
              <a:rPr lang="cs-CZ" sz="2400" dirty="0" smtClean="0"/>
              <a:t>:  </a:t>
            </a:r>
          </a:p>
          <a:p>
            <a:pPr lvl="1"/>
            <a:r>
              <a:rPr lang="cs-CZ" b="1" dirty="0" smtClean="0">
                <a:solidFill>
                  <a:srgbClr val="008000"/>
                </a:solidFill>
              </a:rPr>
              <a:t>Rozvoj modifikovaných přírodních polymerů (asi kromě papíru)</a:t>
            </a:r>
          </a:p>
          <a:p>
            <a:pPr lvl="1"/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Snahy o chemické využití biomasy </a:t>
            </a:r>
          </a:p>
          <a:p>
            <a:pPr lvl="1"/>
            <a:r>
              <a:rPr lang="cs-CZ" b="1" dirty="0" smtClean="0">
                <a:solidFill>
                  <a:srgbClr val="008000"/>
                </a:solidFill>
              </a:rPr>
              <a:t>Energetické využití (bioplyn, dřevoplyn)</a:t>
            </a:r>
            <a:endParaRPr lang="cs-CZ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Když chceme posoudit PERSPEKTIVY 1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b="1" dirty="0" smtClean="0"/>
              <a:t>Co bylo předpovídáno před 15- 30 lety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Jak se toto naplnilo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Jaké korekce vývoje nastaly</a:t>
            </a:r>
          </a:p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Na čem se nyní pracuje a jak už dlouho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 ………………….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2015 Problémy a perspektivy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41805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Když chceme posoudit PERSPEKTIVY 2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2015 Problémy a perspektivy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pic>
        <p:nvPicPr>
          <p:cNvPr id="10" name="Obrázek 9" descr="img8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07503" y="597530"/>
            <a:ext cx="4248471" cy="5827506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499992" y="692696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SKRIPTA  z roku 1991 jsou spíše úvahou než učebnicí a proto vhodná pro posouzení perspektiv (kap. 8)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572000" y="3140968"/>
            <a:ext cx="44644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Z příkladů je vidět, že 25 let není pro vývoj k průmyslové realizaci dost &gt;</a:t>
            </a:r>
            <a:r>
              <a:rPr lang="cs-CZ" sz="5400" dirty="0" smtClean="0">
                <a:solidFill>
                  <a:srgbClr val="FF0000"/>
                </a:solidFill>
                <a:latin typeface="Arial Black" pitchFamily="34" charset="0"/>
              </a:rPr>
              <a:t> PHB </a:t>
            </a: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(</a:t>
            </a:r>
            <a:r>
              <a:rPr lang="cs-CZ" sz="2400" dirty="0" err="1" smtClean="0">
                <a:solidFill>
                  <a:srgbClr val="FF0000"/>
                </a:solidFill>
                <a:latin typeface="Arial Black" pitchFamily="34" charset="0"/>
              </a:rPr>
              <a:t>polyhydroxybutyrát</a:t>
            </a: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)</a:t>
            </a:r>
            <a:r>
              <a:rPr lang="cs-CZ" sz="5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39552" y="4797152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C000"/>
                </a:solidFill>
                <a:latin typeface="Arial Black" pitchFamily="34" charset="0"/>
              </a:rPr>
              <a:t>Kap. 6 a 7 jsou už zastaralé</a:t>
            </a:r>
            <a:endParaRPr lang="cs-CZ" sz="3200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PHB jako příklad 1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672" y="6381327"/>
            <a:ext cx="6696744" cy="340147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PŘF MU  11 2015 Problémy a perspektivy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5328592" cy="264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5" descr="http://upload.wikimedia.org/wikipedia/commons/thumb/8/8d/Poly-%28R%29-3-hydroxybutyrat.svg/200px-Poly-%28R%29-3-hydroxybutyrat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356992"/>
            <a:ext cx="5364088" cy="308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Nadpis 1"/>
          <p:cNvSpPr txBox="1">
            <a:spLocks/>
          </p:cNvSpPr>
          <p:nvPr/>
        </p:nvSpPr>
        <p:spPr bwMode="auto">
          <a:xfrm>
            <a:off x="5724128" y="692696"/>
            <a:ext cx="324036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P3HB (poly – 2 methyl - 3 - hydroxybutyrat) – </a:t>
            </a:r>
            <a:r>
              <a:rPr kumimoji="0" lang="cs-CZ" sz="2600" b="1" i="1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BIOLOGICKY vyrobený </a:t>
            </a:r>
            <a:r>
              <a:rPr kumimoji="0" lang="cs-CZ" sz="2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 biologické suroviny</a:t>
            </a:r>
            <a:endParaRPr kumimoji="0" lang="cs-CZ" sz="2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ovéPole 6"/>
          <p:cNvSpPr txBox="1">
            <a:spLocks noChangeArrowheads="1"/>
          </p:cNvSpPr>
          <p:nvPr/>
        </p:nvSpPr>
        <p:spPr bwMode="auto">
          <a:xfrm>
            <a:off x="179512" y="3573016"/>
            <a:ext cx="338507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000" dirty="0">
                <a:solidFill>
                  <a:srgbClr val="008000"/>
                </a:solidFill>
                <a:latin typeface="Arial Black" pitchFamily="34" charset="0"/>
              </a:rPr>
              <a:t>Patent </a:t>
            </a:r>
            <a:r>
              <a:rPr lang="cs-CZ" sz="2000" dirty="0" smtClean="0">
                <a:solidFill>
                  <a:srgbClr val="008000"/>
                </a:solidFill>
                <a:latin typeface="Arial Black" pitchFamily="34" charset="0"/>
              </a:rPr>
              <a:t>prof. </a:t>
            </a:r>
            <a:r>
              <a:rPr lang="cs-CZ" sz="2000" dirty="0" err="1" smtClean="0">
                <a:solidFill>
                  <a:srgbClr val="008000"/>
                </a:solidFill>
                <a:latin typeface="Arial Black" pitchFamily="34" charset="0"/>
              </a:rPr>
              <a:t>Márová</a:t>
            </a:r>
            <a:r>
              <a:rPr lang="cs-CZ" sz="2000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cs-CZ" sz="2000" dirty="0">
                <a:solidFill>
                  <a:srgbClr val="008000"/>
                </a:solidFill>
                <a:latin typeface="Arial Black" pitchFamily="34" charset="0"/>
              </a:rPr>
              <a:t>(FCH VUT), </a:t>
            </a:r>
            <a:endParaRPr lang="cs-CZ" sz="2000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 algn="ctr"/>
            <a:r>
              <a:rPr lang="cs-CZ" sz="2400" u="sng" dirty="0" smtClean="0">
                <a:solidFill>
                  <a:srgbClr val="008000"/>
                </a:solidFill>
                <a:latin typeface="Arial Black" pitchFamily="34" charset="0"/>
              </a:rPr>
              <a:t>VÝŽIVA BAKTERIÍ </a:t>
            </a:r>
          </a:p>
          <a:p>
            <a:pPr algn="ctr"/>
            <a:r>
              <a:rPr lang="cs-CZ" sz="2000" dirty="0" smtClean="0">
                <a:solidFill>
                  <a:srgbClr val="008000"/>
                </a:solidFill>
                <a:latin typeface="Arial Black" pitchFamily="34" charset="0"/>
              </a:rPr>
              <a:t>z </a:t>
            </a:r>
            <a:r>
              <a:rPr lang="cs-CZ" sz="2000" dirty="0">
                <a:solidFill>
                  <a:srgbClr val="008000"/>
                </a:solidFill>
                <a:latin typeface="Arial Black" pitchFamily="34" charset="0"/>
              </a:rPr>
              <a:t>použitého jedlého </a:t>
            </a:r>
            <a:r>
              <a:rPr lang="cs-CZ" sz="2000" dirty="0" smtClean="0">
                <a:solidFill>
                  <a:srgbClr val="008000"/>
                </a:solidFill>
                <a:latin typeface="Arial Black" pitchFamily="34" charset="0"/>
              </a:rPr>
              <a:t>oleje</a:t>
            </a:r>
          </a:p>
          <a:p>
            <a:pPr algn="ctr"/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Dříve jen sacharidy</a:t>
            </a:r>
            <a:endParaRPr lang="cs-CZ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PHB jako příklad 2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00600"/>
          </a:xfrm>
        </p:spPr>
        <p:txBody>
          <a:bodyPr/>
          <a:lstStyle/>
          <a:p>
            <a:r>
              <a:rPr lang="cs-CZ" sz="2400" b="1" dirty="0" smtClean="0"/>
              <a:t>Skripta z roku 1991: </a:t>
            </a:r>
            <a:r>
              <a:rPr lang="cs-CZ" sz="2400" b="1" u="sng" dirty="0" smtClean="0"/>
              <a:t>„po létech výzkumu se </a:t>
            </a:r>
            <a:r>
              <a:rPr lang="cs-CZ" sz="2800" b="1" u="sng" dirty="0" smtClean="0">
                <a:latin typeface="Arial Black" pitchFamily="34" charset="0"/>
              </a:rPr>
              <a:t>v roce 1983</a:t>
            </a:r>
            <a:r>
              <a:rPr lang="cs-CZ" sz="2400" b="1" u="sng" dirty="0" smtClean="0"/>
              <a:t> začalo s pokusnou výrobou“</a:t>
            </a:r>
          </a:p>
          <a:p>
            <a:pPr algn="ctr">
              <a:buNone/>
            </a:pPr>
            <a:r>
              <a:rPr lang="cs-CZ" sz="2400" b="1" u="sng" dirty="0" smtClean="0">
                <a:solidFill>
                  <a:srgbClr val="008000"/>
                </a:solidFill>
                <a:latin typeface="Arial Black" pitchFamily="34" charset="0"/>
              </a:rPr>
              <a:t>STAV V ROCE 2015</a:t>
            </a:r>
          </a:p>
          <a:p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O PHB ví jen úzký okruh zasvěcených,</a:t>
            </a:r>
          </a:p>
          <a:p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Ve statistikách se neuvádí</a:t>
            </a:r>
          </a:p>
          <a:p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Patent VUT Brno (prof. </a:t>
            </a:r>
            <a:r>
              <a:rPr lang="cs-CZ" sz="2400" b="1" dirty="0" err="1" smtClean="0">
                <a:solidFill>
                  <a:srgbClr val="FF0000"/>
                </a:solidFill>
                <a:latin typeface="Arial Black" pitchFamily="34" charset="0"/>
              </a:rPr>
              <a:t>Márová</a:t>
            </a:r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 +2)</a:t>
            </a:r>
          </a:p>
          <a:p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Staví se jednotka v Číně, kam byl </a:t>
            </a:r>
            <a:r>
              <a:rPr lang="cs-CZ" sz="2400" b="1" u="sng" dirty="0" smtClean="0">
                <a:solidFill>
                  <a:srgbClr val="FF0000"/>
                </a:solidFill>
                <a:latin typeface="Arial Black" pitchFamily="34" charset="0"/>
              </a:rPr>
              <a:t>prodán</a:t>
            </a:r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 patent</a:t>
            </a:r>
          </a:p>
          <a:p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V tuzemsku a na </a:t>
            </a:r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Slovensku</a:t>
            </a:r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 na výrobě pracováno</a:t>
            </a:r>
          </a:p>
          <a:p>
            <a:pPr lvl="1"/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ÚZCHT  a.v. ČR</a:t>
            </a:r>
          </a:p>
          <a:p>
            <a:pPr lvl="1"/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NAFIGATE Liberec</a:t>
            </a:r>
          </a:p>
          <a:p>
            <a:pPr lvl="1"/>
            <a:r>
              <a:rPr lang="cs-CZ" sz="2000" b="1" dirty="0" smtClean="0">
                <a:solidFill>
                  <a:srgbClr val="0000FF"/>
                </a:solidFill>
                <a:latin typeface="Arial Black" pitchFamily="34" charset="0"/>
              </a:rPr>
              <a:t>DUSLO Šala</a:t>
            </a:r>
            <a:endParaRPr lang="cs-CZ" sz="2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2015 Problémy a perspektivy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2015 Problémy a perspektivy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sp>
        <p:nvSpPr>
          <p:cNvPr id="5" name="Obdélník 4"/>
          <p:cNvSpPr/>
          <p:nvPr/>
        </p:nvSpPr>
        <p:spPr>
          <a:xfrm>
            <a:off x="467544" y="548680"/>
            <a:ext cx="835292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8000"/>
                </a:solidFill>
                <a:latin typeface="Arial Black" pitchFamily="34" charset="0"/>
              </a:rPr>
              <a:t>ICI</a:t>
            </a:r>
            <a:r>
              <a:rPr lang="en-US" sz="36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</a:rPr>
              <a:t>had developed the material to pilot plant stage in the</a:t>
            </a:r>
            <a:r>
              <a:rPr lang="cs-CZ" sz="2800" b="1" dirty="0" smtClean="0">
                <a:solidFill>
                  <a:srgbClr val="008000"/>
                </a:solidFill>
              </a:rPr>
              <a:t> </a:t>
            </a:r>
            <a:r>
              <a:rPr lang="en-US" sz="3600" b="1" dirty="0" smtClean="0">
                <a:solidFill>
                  <a:srgbClr val="008000"/>
                </a:solidFill>
                <a:latin typeface="Arial Black" pitchFamily="34" charset="0"/>
              </a:rPr>
              <a:t>1980</a:t>
            </a:r>
            <a:r>
              <a:rPr lang="en-US" sz="2800" b="1" dirty="0" smtClean="0">
                <a:solidFill>
                  <a:srgbClr val="008000"/>
                </a:solidFill>
              </a:rPr>
              <a:t>s, but interest faded when it became clear that the</a:t>
            </a:r>
            <a:r>
              <a:rPr lang="cs-CZ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</a:rPr>
              <a:t>cost of material was too high, and its properties could not</a:t>
            </a:r>
            <a:r>
              <a:rPr lang="cs-CZ" sz="2800" b="1" dirty="0" smtClean="0">
                <a:solidFill>
                  <a:srgbClr val="008000"/>
                </a:solidFill>
              </a:rPr>
              <a:t> </a:t>
            </a:r>
            <a:r>
              <a:rPr lang="cs-CZ" sz="2800" b="1" dirty="0" err="1" smtClean="0">
                <a:solidFill>
                  <a:srgbClr val="008000"/>
                </a:solidFill>
              </a:rPr>
              <a:t>match</a:t>
            </a:r>
            <a:r>
              <a:rPr lang="cs-CZ" sz="2800" b="1" dirty="0" smtClean="0">
                <a:solidFill>
                  <a:srgbClr val="008000"/>
                </a:solidFill>
              </a:rPr>
              <a:t> </a:t>
            </a:r>
            <a:r>
              <a:rPr lang="cs-CZ" sz="2800" b="1" dirty="0" err="1" smtClean="0">
                <a:solidFill>
                  <a:srgbClr val="008000"/>
                </a:solidFill>
              </a:rPr>
              <a:t>those</a:t>
            </a:r>
            <a:r>
              <a:rPr lang="cs-CZ" sz="2800" b="1" dirty="0" smtClean="0">
                <a:solidFill>
                  <a:srgbClr val="008000"/>
                </a:solidFill>
              </a:rPr>
              <a:t> </a:t>
            </a:r>
            <a:r>
              <a:rPr lang="cs-CZ" sz="2800" b="1" dirty="0" err="1" smtClean="0">
                <a:solidFill>
                  <a:srgbClr val="008000"/>
                </a:solidFill>
              </a:rPr>
              <a:t>of</a:t>
            </a:r>
            <a:r>
              <a:rPr lang="cs-CZ" sz="2800" b="1" dirty="0" smtClean="0">
                <a:solidFill>
                  <a:srgbClr val="008000"/>
                </a:solidFill>
              </a:rPr>
              <a:t> polypropylene.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5536" y="2924944"/>
            <a:ext cx="835292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</a:rPr>
              <a:t>In 1996 Monsanto (who sold PHB as a copolymer with</a:t>
            </a:r>
            <a:r>
              <a:rPr lang="cs-CZ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PHV under the trade name </a:t>
            </a:r>
            <a:r>
              <a:rPr lang="en-US" sz="4400" b="1" dirty="0" err="1" smtClean="0">
                <a:solidFill>
                  <a:srgbClr val="0000FF"/>
                </a:solidFill>
                <a:latin typeface="Arial Black" pitchFamily="34" charset="0"/>
              </a:rPr>
              <a:t>Biopol</a:t>
            </a:r>
            <a:r>
              <a:rPr lang="en-US" sz="2800" b="1" dirty="0" smtClean="0">
                <a:solidFill>
                  <a:srgbClr val="0000FF"/>
                </a:solidFill>
              </a:rPr>
              <a:t>) bought all patents for</a:t>
            </a:r>
            <a:r>
              <a:rPr lang="cs-CZ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making the polymer from ICI/Zeneca. However, Monsanto’s</a:t>
            </a:r>
            <a:r>
              <a:rPr lang="cs-CZ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rights to </a:t>
            </a:r>
            <a:r>
              <a:rPr lang="en-US" sz="2800" b="1" dirty="0" err="1" smtClean="0">
                <a:solidFill>
                  <a:srgbClr val="0000FF"/>
                </a:solidFill>
              </a:rPr>
              <a:t>Biopol</a:t>
            </a:r>
            <a:r>
              <a:rPr lang="en-US" sz="2800" b="1" dirty="0" smtClean="0">
                <a:solidFill>
                  <a:srgbClr val="0000FF"/>
                </a:solidFill>
              </a:rPr>
              <a:t> were sold to the American company</a:t>
            </a:r>
            <a:r>
              <a:rPr lang="cs-CZ" sz="2800" b="1" dirty="0" smtClean="0">
                <a:solidFill>
                  <a:srgbClr val="0000FF"/>
                </a:solidFill>
              </a:rPr>
              <a:t> </a:t>
            </a:r>
            <a:r>
              <a:rPr lang="cs-CZ" sz="2800" b="1" dirty="0" err="1" smtClean="0">
                <a:solidFill>
                  <a:srgbClr val="0000FF"/>
                </a:solidFill>
              </a:rPr>
              <a:t>Metabolix</a:t>
            </a:r>
            <a:r>
              <a:rPr lang="cs-CZ" sz="2800" b="1" dirty="0" smtClean="0">
                <a:solidFill>
                  <a:srgbClr val="0000FF"/>
                </a:solidFill>
              </a:rPr>
              <a:t> in 2001.</a:t>
            </a:r>
            <a:endParaRPr lang="cs-CZ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11958</TotalTime>
  <Words>1701</Words>
  <Application>Microsoft Office PowerPoint</Application>
  <PresentationFormat>Předvádění na obrazovce (4:3)</PresentationFormat>
  <Paragraphs>318</Paragraphs>
  <Slides>36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Default Design</vt:lpstr>
      <vt:lpstr>PŘÍRODNÍ POLYMERY   PROBLÉMY &amp; PERSPEKTIVY </vt:lpstr>
      <vt:lpstr>Biomasa Biomasa je souhrn látek tvořících těla všech organismů, jak rostlin, bakterií, sinic a hub, tak i živočichů. Tímto pojmem často označujeme rostlinnou biomasu využitelnou pro energetické účely. Energie biomasy má svůj prapůvod ve slunečním záření a fotosyntéze, proto se jedná o obnovitelný zdroj energie. Celková hmotnost biomasy je obvykle stanovena vážením, popřípadě též odhadem z objemu nebo délky těla. U čerstvě nalovených organismů je stanovena živá nebo čerstvá biomasa. Přesnější je stanovení biomasy suché (sušiny) a sušiny bez popelovin. Energetická hodnota biomasy je stanovena buď spálením v joulometru, nebo na základě podílu proteinů, cukrů a tuků.</vt:lpstr>
      <vt:lpstr>Hierarchie výzkumu </vt:lpstr>
      <vt:lpstr>Význam přírodních polymerů v minulosti, současnosti a budoucnosti </vt:lpstr>
      <vt:lpstr>Když chceme posoudit PERSPEKTIVY 1</vt:lpstr>
      <vt:lpstr>Když chceme posoudit PERSPEKTIVY 2</vt:lpstr>
      <vt:lpstr>PHB jako příklad 1</vt:lpstr>
      <vt:lpstr>PHB jako příklad 2</vt:lpstr>
      <vt:lpstr>Snímek 9</vt:lpstr>
      <vt:lpstr>PHB jako příklad 3</vt:lpstr>
      <vt:lpstr>PHB – závěr příkladu</vt:lpstr>
      <vt:lpstr>Snahy o využití biomasy </vt:lpstr>
      <vt:lpstr>přírodní polymery X biopolymery</vt:lpstr>
      <vt:lpstr>Biopolymery X polymery z obnovitelných zdrojů</vt:lpstr>
      <vt:lpstr>polymery z obnovitelných zdrojů PLA jako příklad</vt:lpstr>
      <vt:lpstr>obnovitelné X neobnovitelné zdroje surovin</vt:lpstr>
      <vt:lpstr>Kam musí směřovat využití Obnovitelných zdrojů surovin</vt:lpstr>
      <vt:lpstr>Příklady směřování využití Obnovitelných zdrojů surovin</vt:lpstr>
      <vt:lpstr>BIORAF  - kdo to je</vt:lpstr>
      <vt:lpstr>BIORAFINACE - definice</vt:lpstr>
      <vt:lpstr>Proč se Úchp AV ČR plete do BIOtechnologií?</vt:lpstr>
      <vt:lpstr>BIORAF  - SUROVINY</vt:lpstr>
      <vt:lpstr>Snímek 23</vt:lpstr>
      <vt:lpstr>BIORAF  - výrobky</vt:lpstr>
      <vt:lpstr>BIORAF  - TECHNOLOGIE 1</vt:lpstr>
      <vt:lpstr>BIORAF  - TECHNOLOGIE 2</vt:lpstr>
      <vt:lpstr>BIORAF  - TECHNOLOGIE 3</vt:lpstr>
      <vt:lpstr>BIORAF  - SHRNUTÍ</vt:lpstr>
      <vt:lpstr>VIRENT - shrnutí</vt:lpstr>
      <vt:lpstr>VIRENT - Aqueues Phase Reforming (APR) </vt:lpstr>
      <vt:lpstr>Snímek 31</vt:lpstr>
      <vt:lpstr>Snímek 32</vt:lpstr>
      <vt:lpstr>Snímek 33</vt:lpstr>
      <vt:lpstr>Snímek 34</vt:lpstr>
      <vt:lpstr>Co není na první pohled zřejmým?</vt:lpstr>
      <vt:lpstr>Snímek 36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</cp:lastModifiedBy>
  <cp:revision>879</cp:revision>
  <dcterms:created xsi:type="dcterms:W3CDTF">2008-02-10T16:41:08Z</dcterms:created>
  <dcterms:modified xsi:type="dcterms:W3CDTF">2015-12-18T14:02:15Z</dcterms:modified>
</cp:coreProperties>
</file>