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3" r:id="rId4"/>
    <p:sldId id="264" r:id="rId5"/>
    <p:sldId id="276" r:id="rId6"/>
    <p:sldId id="265" r:id="rId7"/>
    <p:sldId id="272" r:id="rId8"/>
    <p:sldId id="274" r:id="rId9"/>
    <p:sldId id="278" r:id="rId10"/>
    <p:sldId id="279" r:id="rId11"/>
    <p:sldId id="266" r:id="rId12"/>
    <p:sldId id="268" r:id="rId13"/>
    <p:sldId id="270" r:id="rId14"/>
    <p:sldId id="269" r:id="rId15"/>
    <p:sldId id="271" r:id="rId16"/>
    <p:sldId id="280" r:id="rId17"/>
    <p:sldId id="262" r:id="rId18"/>
    <p:sldId id="277" r:id="rId19"/>
    <p:sldId id="261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5CEA-8B2F-4237-B7BC-42ED48A46867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767A-D16B-432E-85BD-EAEB0A16E1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43B8-7688-4B47-A5CE-9D82AD384634}" type="slidenum">
              <a:rPr lang="cs-CZ" smtClean="0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2007.igem.org/wiki/index.php/Boston_University/Microencapsul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 Strukturní polysacharidy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heteroglykany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Samostatné polysacharidy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Velmi hojný, po </a:t>
            </a:r>
            <a:r>
              <a:rPr lang="cs-CZ" dirty="0" err="1" smtClean="0">
                <a:solidFill>
                  <a:schemeClr val="tx1"/>
                </a:solidFill>
              </a:rPr>
              <a:t>celulose</a:t>
            </a:r>
            <a:r>
              <a:rPr lang="cs-CZ" dirty="0" smtClean="0">
                <a:solidFill>
                  <a:schemeClr val="tx1"/>
                </a:solidFill>
              </a:rPr>
              <a:t> nejvíce zastoupený biopolymer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Vázané s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proteoglykany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jiné kombinaci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Kyselé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Součásti pojiva, chrupavek, stěn arterií (heparin-antikoagulant), plicních sklípků, výplně (hydrofilní gely – </a:t>
            </a:r>
            <a:r>
              <a:rPr lang="cs-CZ" sz="2000" dirty="0" err="1" smtClean="0">
                <a:solidFill>
                  <a:schemeClr val="tx1"/>
                </a:solidFill>
              </a:rPr>
              <a:t>hyaluronát</a:t>
            </a:r>
            <a:r>
              <a:rPr lang="cs-CZ" sz="2000" dirty="0" smtClean="0">
                <a:solidFill>
                  <a:schemeClr val="tx1"/>
                </a:solidFill>
              </a:rPr>
              <a:t> – sklivec), extracelulární matrix – vazkost, tření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" y="3068960"/>
            <a:ext cx="7691429" cy="33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O-glykoproteiny –vazba na Ser a </a:t>
            </a:r>
            <a:r>
              <a:rPr lang="cs-CZ" dirty="0" err="1" smtClean="0">
                <a:solidFill>
                  <a:schemeClr val="tx1"/>
                </a:solidFill>
              </a:rPr>
              <a:t>Thr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mucinový </a:t>
            </a:r>
            <a:r>
              <a:rPr lang="cs-CZ" dirty="0" smtClean="0">
                <a:solidFill>
                  <a:schemeClr val="tx1"/>
                </a:solidFill>
              </a:rPr>
              <a:t>typ – přes </a:t>
            </a:r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N-</a:t>
            </a:r>
            <a:r>
              <a:rPr lang="cs-CZ" dirty="0" err="1">
                <a:solidFill>
                  <a:schemeClr val="tx1"/>
                </a:solidFill>
              </a:rPr>
              <a:t>acetylgalaktosamin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proteoglykanový </a:t>
            </a:r>
            <a:r>
              <a:rPr lang="cs-CZ" b="1" dirty="0" smtClean="0">
                <a:solidFill>
                  <a:schemeClr val="tx1"/>
                </a:solidFill>
              </a:rPr>
              <a:t>typ – přes </a:t>
            </a:r>
            <a:r>
              <a:rPr lang="el-GR" b="1" dirty="0">
                <a:solidFill>
                  <a:schemeClr val="tx1"/>
                </a:solidFill>
              </a:rPr>
              <a:t>β-</a:t>
            </a:r>
            <a:r>
              <a:rPr lang="cs-CZ" b="1" dirty="0" err="1" smtClean="0">
                <a:solidFill>
                  <a:schemeClr val="tx1"/>
                </a:solidFill>
              </a:rPr>
              <a:t>xylosu</a:t>
            </a:r>
            <a:r>
              <a:rPr lang="cs-CZ" b="1" dirty="0" smtClean="0">
                <a:solidFill>
                  <a:schemeClr val="tx1"/>
                </a:solidFill>
              </a:rPr>
              <a:t>, polysacharid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Sekrety sliznic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N-glykoproteiny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Přes </a:t>
            </a:r>
            <a:r>
              <a:rPr lang="cs-CZ" dirty="0" err="1" smtClean="0">
                <a:solidFill>
                  <a:schemeClr val="tx1"/>
                </a:solidFill>
              </a:rPr>
              <a:t>Asn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Povrchové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C-glykoproteiny, </a:t>
            </a:r>
            <a:r>
              <a:rPr lang="cs-CZ" dirty="0" err="1" smtClean="0">
                <a:solidFill>
                  <a:schemeClr val="tx1"/>
                </a:solidFill>
              </a:rPr>
              <a:t>fosfoglykoproteiny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Málo zastoupené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N-glykoproteiny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Jádro konstantní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nadstavba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924944"/>
            <a:ext cx="51339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cs-CZ" dirty="0">
                <a:solidFill>
                  <a:schemeClr val="tx1"/>
                </a:solidFill>
              </a:rPr>
              <a:t>- a oligosacharidy v buněčné </a:t>
            </a:r>
            <a:r>
              <a:rPr lang="cs-CZ" dirty="0" smtClean="0">
                <a:solidFill>
                  <a:schemeClr val="tx1"/>
                </a:solidFill>
              </a:rPr>
              <a:t>komunikaci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Povrchové struktury – epitopy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kombinací, stačí malé rozdíly - 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Erytrocyty, krevní skupiny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1719"/>
            <a:ext cx="3810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Erytrocyty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38" y="2334610"/>
            <a:ext cx="3809524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Mukopolysacharidy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Muciny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Povrch membrány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Volné – vázané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hyaluronát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3362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Součásti stěny – výztuha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Polysacharidy stěn a </a:t>
            </a:r>
            <a:r>
              <a:rPr lang="cs-CZ" dirty="0" smtClean="0">
                <a:solidFill>
                  <a:schemeClr val="tx1"/>
                </a:solidFill>
              </a:rPr>
              <a:t>pouzder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Peptidoglykany</a:t>
            </a:r>
            <a:r>
              <a:rPr lang="cs-CZ" dirty="0">
                <a:solidFill>
                  <a:schemeClr val="tx1"/>
                </a:solidFill>
              </a:rPr>
              <a:t> x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Antigenní vlastnosti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Murein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muropeptid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142858" cy="46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Vylučovány – matrix pro kolonie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Dextran,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-1,6-Glc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953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Praktické aspekty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Průmyslové 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Palivo, obnovitelný zdroj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Kvasné technologie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sporadicky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Dextran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Laboratorní užití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Hyaluronát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Kosmetika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40% produkce v ČR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 err="1" smtClean="0">
                <a:solidFill>
                  <a:schemeClr val="tx1"/>
                </a:solidFill>
              </a:rPr>
              <a:t>Sephadexu</a:t>
            </a:r>
            <a:r>
              <a:rPr lang="cs-CZ" sz="1800" i="1" dirty="0" smtClean="0">
                <a:solidFill>
                  <a:schemeClr val="tx1"/>
                </a:solidFill>
              </a:rPr>
              <a:t>           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4023"/>
            <a:ext cx="50577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funkce polysacharidů. Homo- a </a:t>
            </a:r>
            <a:r>
              <a:rPr lang="cs-CZ" dirty="0" err="1">
                <a:solidFill>
                  <a:schemeClr val="tx1"/>
                </a:solidFill>
              </a:rPr>
              <a:t>heteropolysacharidy</a:t>
            </a:r>
            <a:r>
              <a:rPr lang="cs-CZ" dirty="0">
                <a:solidFill>
                  <a:schemeClr val="tx1"/>
                </a:solidFill>
              </a:rPr>
              <a:t>, proteoglykany a glykoproteiny, struktura, vlastnosti, význam.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a oligosacharidy v buněčné komunikaci, epitopy.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aspekty (dextran, </a:t>
            </a:r>
            <a:r>
              <a:rPr lang="cs-CZ" dirty="0" err="1">
                <a:solidFill>
                  <a:schemeClr val="tx1"/>
                </a:solidFill>
              </a:rPr>
              <a:t>hyaluronát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 rostlin typické strukturní polymery, vedle </a:t>
            </a:r>
            <a:r>
              <a:rPr lang="cs-CZ" dirty="0" err="1" smtClean="0">
                <a:solidFill>
                  <a:schemeClr val="tx1"/>
                </a:solidFill>
              </a:rPr>
              <a:t>homopolysacharidu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celulosy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Výrazný rys – bobtnání (až 98% vody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solů</a:t>
            </a:r>
            <a:r>
              <a:rPr lang="cs-CZ" dirty="0">
                <a:solidFill>
                  <a:schemeClr val="tx1"/>
                </a:solidFill>
              </a:rPr>
              <a:t> a gelů.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Terminologie není zcela jednotná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Polymer (50-100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r>
              <a:rPr lang="cs-CZ" dirty="0">
                <a:solidFill>
                  <a:schemeClr val="tx1"/>
                </a:solidFill>
              </a:rPr>
              <a:t>, agregáty až 1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Složky: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pektinová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polygalakturonová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metylesterifikovaná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pektová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žádná nebo zanedbatelná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metylesterifikace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81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Funkce – pojivo rostlinných buněk </a:t>
            </a:r>
            <a:r>
              <a:rPr lang="cs-CZ" dirty="0" smtClean="0">
                <a:solidFill>
                  <a:schemeClr val="tx1"/>
                </a:solidFill>
              </a:rPr>
              <a:t>(ovoce – hydrolýza </a:t>
            </a:r>
            <a:r>
              <a:rPr lang="cs-CZ" dirty="0">
                <a:solidFill>
                  <a:schemeClr val="tx1"/>
                </a:solidFill>
              </a:rPr>
              <a:t>enzymy hub a plísní způsobí měknutí pletiva</a:t>
            </a:r>
            <a:r>
              <a:rPr lang="cs-CZ" dirty="0" smtClean="0">
                <a:solidFill>
                  <a:schemeClr val="tx1"/>
                </a:solidFill>
              </a:rPr>
              <a:t>) – u živočichů kolagen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Užití – </a:t>
            </a:r>
            <a:r>
              <a:rPr lang="cs-CZ" dirty="0" err="1">
                <a:solidFill>
                  <a:schemeClr val="tx1"/>
                </a:solidFill>
              </a:rPr>
              <a:t>gelotvorná</a:t>
            </a:r>
            <a:r>
              <a:rPr lang="cs-CZ" dirty="0">
                <a:solidFill>
                  <a:schemeClr val="tx1"/>
                </a:solidFill>
              </a:rPr>
              <a:t> látka – potravinářství (stabilizace gelů a pěn, mléko smetana, důležité jako nestravitelné vlákniny), technologie (imobilizace buněk a enzymů)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8228573" cy="2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Agary – červené mořské řasy </a:t>
            </a:r>
          </a:p>
          <a:p>
            <a:r>
              <a:rPr lang="cs-CZ" dirty="0">
                <a:solidFill>
                  <a:schemeClr val="tx1"/>
                </a:solidFill>
              </a:rPr>
              <a:t>Směs </a:t>
            </a:r>
            <a:r>
              <a:rPr lang="cs-CZ" dirty="0" err="1" smtClean="0">
                <a:solidFill>
                  <a:schemeClr val="tx1"/>
                </a:solidFill>
              </a:rPr>
              <a:t>agarosy</a:t>
            </a:r>
            <a:r>
              <a:rPr lang="cs-CZ" dirty="0" smtClean="0">
                <a:solidFill>
                  <a:schemeClr val="tx1"/>
                </a:solidFill>
              </a:rPr>
              <a:t> (lineární)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agaropektinu</a:t>
            </a:r>
            <a:r>
              <a:rPr lang="cs-CZ" dirty="0" smtClean="0">
                <a:solidFill>
                  <a:schemeClr val="tx1"/>
                </a:solidFill>
              </a:rPr>
              <a:t> (větvený)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Polymery </a:t>
            </a:r>
            <a:r>
              <a:rPr lang="cs-CZ" dirty="0" err="1" smtClean="0">
                <a:solidFill>
                  <a:schemeClr val="tx1"/>
                </a:solidFill>
              </a:rPr>
              <a:t>galaktosy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anhydrogalaktosy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-L-, 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-D-)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r>
              <a:rPr lang="cs-CZ" dirty="0" smtClean="0">
                <a:solidFill>
                  <a:schemeClr val="tx1"/>
                </a:solidFill>
              </a:rPr>
              <a:t> – další substituce – pyruvát, sulfát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41168"/>
            <a:ext cx="2543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960093"/>
            <a:ext cx="58293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09" y="2492896"/>
            <a:ext cx="69326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Agar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– stavba pletiv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Užití – zahušťovadlo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potravinářství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laboratoř (gely různé hustoty)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gar x 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664762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Kultivace mikroorganismů, ELFO (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8195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454"/>
            <a:ext cx="36671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Algináty – mořské chaluhy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Složeny z bloků tvořených </a:t>
            </a:r>
            <a:r>
              <a:rPr lang="el-GR" dirty="0">
                <a:solidFill>
                  <a:schemeClr val="tx1"/>
                </a:solidFill>
              </a:rPr>
              <a:t>β-</a:t>
            </a:r>
            <a:r>
              <a:rPr lang="cs-CZ" dirty="0">
                <a:solidFill>
                  <a:schemeClr val="tx1"/>
                </a:solidFill>
              </a:rPr>
              <a:t>D-</a:t>
            </a:r>
            <a:r>
              <a:rPr lang="cs-CZ" dirty="0" err="1">
                <a:solidFill>
                  <a:schemeClr val="tx1"/>
                </a:solidFill>
              </a:rPr>
              <a:t>mannuronátem</a:t>
            </a:r>
            <a:r>
              <a:rPr lang="cs-CZ" dirty="0">
                <a:solidFill>
                  <a:schemeClr val="tx1"/>
                </a:solidFill>
              </a:rPr>
              <a:t> (M-bloky) a jeho C-5 epimerem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guluronátem</a:t>
            </a:r>
            <a:r>
              <a:rPr lang="cs-CZ" dirty="0">
                <a:solidFill>
                  <a:schemeClr val="tx1"/>
                </a:solidFill>
              </a:rPr>
              <a:t> (G-bloky) vázaných 1-4 vazbami. Bloky se spojují v různých </a:t>
            </a:r>
            <a:r>
              <a:rPr lang="cs-CZ" dirty="0" smtClean="0">
                <a:solidFill>
                  <a:schemeClr val="tx1"/>
                </a:solidFill>
              </a:rPr>
              <a:t>sekvencích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" y="3645024"/>
            <a:ext cx="55721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2456"/>
            <a:ext cx="3467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59" y="1947366"/>
            <a:ext cx="5497144" cy="41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778" y="1124744"/>
            <a:ext cx="8477022" cy="7502129"/>
          </a:xfrm>
        </p:spPr>
        <p:txBody>
          <a:bodyPr/>
          <a:lstStyle/>
          <a:p>
            <a:pPr lvl="1"/>
            <a:r>
              <a:rPr lang="cs-CZ" sz="2000" dirty="0" smtClean="0">
                <a:solidFill>
                  <a:schemeClr val="tx1"/>
                </a:solidFill>
              </a:rPr>
              <a:t>Funkce – struktura pletiv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Užití – gely 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 Ca, potravinářství, laboratoř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Struktura Ca-komplexu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2852936"/>
            <a:ext cx="3771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2007.igem.org/wiki/index.php/Boston_University/Microencapsulation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Pankreatické buňky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900" dirty="0" smtClean="0">
              <a:solidFill>
                <a:schemeClr val="tx1"/>
              </a:solidFill>
            </a:endParaRPr>
          </a:p>
          <a:p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201"/>
            <a:ext cx="5676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polysacharidů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cs-CZ" dirty="0">
                <a:solidFill>
                  <a:schemeClr val="tx1"/>
                </a:solidFill>
              </a:rPr>
              <a:t>- a </a:t>
            </a:r>
            <a:r>
              <a:rPr lang="cs-CZ" dirty="0" smtClean="0">
                <a:solidFill>
                  <a:schemeClr val="tx1"/>
                </a:solidFill>
              </a:rPr>
              <a:t>oligosacharidy, glykany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Větvené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Homopolysacharidy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Složeny z jednoho typu monosacharidu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monomery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Obvykle 2 střídavě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Polymery disacharidu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Karagenany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Galaktosa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anhydrogalaktosa</a:t>
            </a:r>
            <a:r>
              <a:rPr lang="cs-CZ" dirty="0" smtClean="0">
                <a:solidFill>
                  <a:schemeClr val="tx1"/>
                </a:solidFill>
              </a:rPr>
              <a:t>, různý stupeň sulfatace</a:t>
            </a:r>
          </a:p>
          <a:p>
            <a:pPr lvl="1"/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cs-CZ" sz="2400" dirty="0" smtClean="0">
                <a:solidFill>
                  <a:prstClr val="black"/>
                </a:solidFill>
              </a:rPr>
              <a:t>-1-3, </a:t>
            </a:r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cs-CZ" sz="2400" dirty="0" smtClean="0">
                <a:solidFill>
                  <a:prstClr val="black"/>
                </a:solidFill>
              </a:rPr>
              <a:t>-1-4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Strukturní, gely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  (mlékárenství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aj.)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295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Strukturní funkce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polysacharidů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Stavební materiál oporných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Samostatně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, dextran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kombinaci s jinými polymery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Kolagen, elastin s kyselými </a:t>
            </a:r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s ligninem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Vázány na sloučeniny jiného typu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Proteoglykany, </a:t>
            </a:r>
            <a:r>
              <a:rPr lang="cs-CZ" dirty="0" err="1" smtClean="0">
                <a:solidFill>
                  <a:schemeClr val="tx1"/>
                </a:solidFill>
              </a:rPr>
              <a:t>peptidoglykany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Typické monosacharidy strukturních glykanů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Glc</a:t>
            </a:r>
            <a:r>
              <a:rPr lang="cs-CZ" sz="2000" dirty="0" smtClean="0">
                <a:solidFill>
                  <a:schemeClr val="tx1"/>
                </a:solidFill>
              </a:rPr>
              <a:t> glukosa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Gal </a:t>
            </a:r>
            <a:r>
              <a:rPr lang="cs-CZ" sz="2000" dirty="0" err="1" smtClean="0">
                <a:solidFill>
                  <a:schemeClr val="tx1"/>
                </a:solidFill>
              </a:rPr>
              <a:t>galaktosa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Man </a:t>
            </a:r>
            <a:r>
              <a:rPr lang="cs-CZ" sz="2000" dirty="0" err="1" smtClean="0">
                <a:solidFill>
                  <a:schemeClr val="tx1"/>
                </a:solidFill>
              </a:rPr>
              <a:t>manosa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Fuc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fukosa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Xyl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xylosa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Neu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kys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neuraminová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Kyselé substituenty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uronáty</a:t>
            </a:r>
            <a:r>
              <a:rPr lang="cs-CZ" sz="2000" dirty="0" smtClean="0">
                <a:solidFill>
                  <a:schemeClr val="tx1"/>
                </a:solidFill>
              </a:rPr>
              <a:t>, sulfáty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82" y="1676435"/>
            <a:ext cx="5905500" cy="50006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10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(od </a:t>
            </a:r>
            <a:r>
              <a:rPr lang="cs-CZ" dirty="0" err="1" smtClean="0">
                <a:solidFill>
                  <a:schemeClr val="tx1"/>
                </a:solidFill>
              </a:rPr>
              <a:t>cellula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Poly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-D-glukosa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zastoupený biopolymer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látka rostlinných buněk (odtud název)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Chitin (podle chiton)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-D-2-N-acetylglukosamin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materiál členovců (kutikuly hmyzu, korýši)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Houby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β-glukosa, </a:t>
            </a:r>
            <a:r>
              <a:rPr lang="cs-CZ" dirty="0" err="1" smtClean="0">
                <a:solidFill>
                  <a:schemeClr val="tx1"/>
                </a:solidFill>
              </a:rPr>
              <a:t>cellobiosa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odlišnost, srov. škrob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131429" cy="35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89" y="1431800"/>
            <a:ext cx="3590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01" y="3933055"/>
            <a:ext cx="38671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68572" cy="4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Vlákna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Mikrokrystalické oblasti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Interakce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a metabolická odolnost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Velmi hojný, po </a:t>
            </a:r>
            <a:r>
              <a:rPr lang="cs-CZ" dirty="0" err="1" smtClean="0">
                <a:solidFill>
                  <a:schemeClr val="tx1"/>
                </a:solidFill>
              </a:rPr>
              <a:t>celulose</a:t>
            </a:r>
            <a:r>
              <a:rPr lang="cs-CZ" dirty="0" smtClean="0">
                <a:solidFill>
                  <a:schemeClr val="tx1"/>
                </a:solidFill>
              </a:rPr>
              <a:t> nejvíce zastoupený biopolymer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3717032"/>
            <a:ext cx="33623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220</TotalTime>
  <Words>727</Words>
  <Application>Microsoft Office PowerPoint</Application>
  <PresentationFormat>Předvádění na obrazovce (4:3)</PresentationFormat>
  <Paragraphs>306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C5720Biochemie</vt:lpstr>
      <vt:lpstr>Obsah</vt:lpstr>
      <vt:lpstr>Struktura polysacharidů</vt:lpstr>
      <vt:lpstr>Strukturní funkce polysacharidů</vt:lpstr>
      <vt:lpstr>Typické monosacharidy strukturních glykanů</vt:lpstr>
      <vt:lpstr>Strukturní homoglykany</vt:lpstr>
      <vt:lpstr>Strukturní homoglykany</vt:lpstr>
      <vt:lpstr>Strukturní homoglykany</vt:lpstr>
      <vt:lpstr>Strukturní homoglykany</vt:lpstr>
      <vt:lpstr>Strukturní heteroglykany</vt:lpstr>
      <vt:lpstr>Kyselé polysacharidy</vt:lpstr>
      <vt:lpstr>Glykoproteiny</vt:lpstr>
      <vt:lpstr>N-glykoproteiny</vt:lpstr>
      <vt:lpstr>Poly- a oligosacharidy v buněčné komunikaci</vt:lpstr>
      <vt:lpstr>Erytrocyty</vt:lpstr>
      <vt:lpstr>Mukopolysacharidy</vt:lpstr>
      <vt:lpstr>Strukturní polysacharidy mikroorganizmů</vt:lpstr>
      <vt:lpstr>Strukturní polysacharidy mikroorganizmů</vt:lpstr>
      <vt:lpstr>Praktické aspekty </vt:lpstr>
      <vt:lpstr>Rostlinné heteropolysacharidy</vt:lpstr>
      <vt:lpstr>Rostlinné heteropolysacharidy</vt:lpstr>
      <vt:lpstr>Rostlinné heteropolysacharidy</vt:lpstr>
      <vt:lpstr>Rostlinné heteropolysacharidy</vt:lpstr>
      <vt:lpstr>Agary</vt:lpstr>
      <vt:lpstr>Agary</vt:lpstr>
      <vt:lpstr>Agary</vt:lpstr>
      <vt:lpstr>Rostlinné heteropolysacharidy</vt:lpstr>
      <vt:lpstr>Algináty</vt:lpstr>
      <vt:lpstr>Algináty</vt:lpstr>
      <vt:lpstr>Rostlinné heteropolysacharidy</vt:lpstr>
      <vt:lpstr>Rostlinné heteropolysacharidy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2014-09-30T06:04:42Z</dcterms:modified>
</cp:coreProperties>
</file>