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63" r:id="rId4"/>
    <p:sldId id="28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1" r:id="rId13"/>
    <p:sldId id="277" r:id="rId14"/>
    <p:sldId id="278" r:id="rId15"/>
    <p:sldId id="272" r:id="rId16"/>
    <p:sldId id="276" r:id="rId17"/>
    <p:sldId id="279" r:id="rId18"/>
    <p:sldId id="280" r:id="rId19"/>
    <p:sldId id="281" r:id="rId20"/>
    <p:sldId id="273" r:id="rId21"/>
    <p:sldId id="284" r:id="rId22"/>
    <p:sldId id="274" r:id="rId23"/>
    <p:sldId id="275" r:id="rId24"/>
    <p:sldId id="262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9/18/2015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9/18/2015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609601"/>
            <a:ext cx="8352928" cy="19553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437112"/>
            <a:ext cx="8712968" cy="1296144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10-Chemické reakce v živých organizmech</a:t>
            </a:r>
          </a:p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14-Energetika biochemických reakcí</a:t>
            </a:r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9/18/2015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black"/>
                </a:solidFill>
              </a:rPr>
              <a:t>Petr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Zbořil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08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 dirty="0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464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Srovnání vydatnosti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988840"/>
            <a:ext cx="6837363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3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Typy </a:t>
            </a:r>
            <a:r>
              <a:rPr lang="cs-CZ" dirty="0" err="1">
                <a:solidFill>
                  <a:schemeClr val="tx1"/>
                </a:solidFill>
              </a:rPr>
              <a:t>makroergických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sloučenin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Fosforylované</a:t>
            </a:r>
            <a:r>
              <a:rPr lang="cs-CZ" sz="1800" dirty="0" smtClean="0">
                <a:solidFill>
                  <a:schemeClr val="tx1"/>
                </a:solidFill>
              </a:rPr>
              <a:t> sloučeniny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Thioestery</a:t>
            </a:r>
            <a:endParaRPr lang="cs-CZ" dirty="0">
              <a:solidFill>
                <a:schemeClr val="tx1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Zdrojem energie je přeměna (hydrolýza) celé molekuly, tj. 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cs-CZ" sz="2400" dirty="0">
                <a:solidFill>
                  <a:schemeClr val="tx1"/>
                </a:solidFill>
              </a:rPr>
              <a:t>G</a:t>
            </a:r>
            <a:r>
              <a:rPr lang="cs-CZ" sz="2400" baseline="30000" dirty="0">
                <a:solidFill>
                  <a:schemeClr val="tx1"/>
                </a:solidFill>
              </a:rPr>
              <a:t>0</a:t>
            </a:r>
            <a:r>
              <a:rPr lang="cs-CZ" sz="2400" baseline="30000" dirty="0" smtClean="0">
                <a:solidFill>
                  <a:schemeClr val="tx1"/>
                </a:solidFill>
              </a:rPr>
              <a:t>‘ </a:t>
            </a:r>
            <a:r>
              <a:rPr lang="cs-CZ" sz="2400" dirty="0" smtClean="0">
                <a:solidFill>
                  <a:schemeClr val="tx1"/>
                </a:solidFill>
              </a:rPr>
              <a:t>reakce resp. </a:t>
            </a:r>
            <a:r>
              <a:rPr lang="cs-CZ" sz="2400" i="1" dirty="0" smtClean="0">
                <a:solidFill>
                  <a:schemeClr val="tx1"/>
                </a:solidFill>
              </a:rPr>
              <a:t>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Uplatní se zde i následné pochody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lang="cs-CZ" sz="1800" dirty="0" err="1" smtClean="0">
                <a:solidFill>
                  <a:schemeClr val="tx1"/>
                </a:solidFill>
              </a:rPr>
              <a:t>Tautomerizace</a:t>
            </a:r>
            <a:r>
              <a:rPr lang="cs-CZ" sz="1800" dirty="0" smtClean="0">
                <a:solidFill>
                  <a:schemeClr val="tx1"/>
                </a:solidFill>
              </a:rPr>
              <a:t> produktu a resonanční stavy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lang="cs-CZ" sz="1800" dirty="0" smtClean="0">
                <a:solidFill>
                  <a:schemeClr val="tx1"/>
                </a:solidFill>
              </a:rPr>
              <a:t>Hydratace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2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Typy </a:t>
            </a:r>
            <a:r>
              <a:rPr lang="cs-CZ" sz="4800" dirty="0" err="1">
                <a:solidFill>
                  <a:schemeClr val="tx1"/>
                </a:solidFill>
                <a:effectLst/>
              </a:rPr>
              <a:t>makroergických</a:t>
            </a:r>
            <a:r>
              <a:rPr lang="cs-CZ" sz="4800" dirty="0">
                <a:solidFill>
                  <a:schemeClr val="tx1"/>
                </a:solidFill>
                <a:effectLst/>
              </a:rPr>
              <a:t> sloučenin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Polyfosfáty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(anhydridy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Směsné </a:t>
            </a:r>
            <a:r>
              <a:rPr lang="cs-CZ" dirty="0" smtClean="0">
                <a:solidFill>
                  <a:schemeClr val="tx1"/>
                </a:solidFill>
              </a:rPr>
              <a:t>anhydridy –COOH a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 err="1">
                <a:solidFill>
                  <a:schemeClr val="tx1"/>
                </a:solidFill>
              </a:rPr>
              <a:t>Enolfosfáty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Fosfoamidy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guanidinfosfáty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 err="1">
                <a:solidFill>
                  <a:schemeClr val="tx1"/>
                </a:solidFill>
              </a:rPr>
              <a:t>Thioestery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9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85000" lnSpcReduction="2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b="1" dirty="0" smtClean="0">
                <a:solidFill>
                  <a:schemeClr val="tx1"/>
                </a:solidFill>
              </a:rPr>
              <a:t>ATP</a:t>
            </a:r>
            <a:r>
              <a:rPr lang="cs-CZ" sz="2600" dirty="0" smtClean="0">
                <a:solidFill>
                  <a:schemeClr val="tx1"/>
                </a:solidFill>
              </a:rPr>
              <a:t>, základní energetický metabolit</a:t>
            </a:r>
          </a:p>
          <a:p>
            <a:pPr lvl="1"/>
            <a:r>
              <a:rPr lang="cs-CZ" sz="1900" dirty="0" smtClean="0">
                <a:solidFill>
                  <a:schemeClr val="tx1"/>
                </a:solidFill>
              </a:rPr>
              <a:t>2 ~, hydrolýza </a:t>
            </a:r>
            <a:r>
              <a:rPr lang="el-GR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cs-CZ" sz="1900" dirty="0" smtClean="0">
                <a:solidFill>
                  <a:schemeClr val="tx1"/>
                </a:solidFill>
              </a:rPr>
              <a:t> fosfátu má ΔG</a:t>
            </a:r>
            <a:r>
              <a:rPr lang="cs-CZ" sz="1900" baseline="30000" dirty="0" smtClean="0">
                <a:solidFill>
                  <a:schemeClr val="tx1"/>
                </a:solidFill>
              </a:rPr>
              <a:t>0‘</a:t>
            </a:r>
            <a:r>
              <a:rPr lang="cs-CZ" sz="1900" dirty="0" smtClean="0">
                <a:solidFill>
                  <a:schemeClr val="tx1"/>
                </a:solidFill>
              </a:rPr>
              <a:t> = -30,5 </a:t>
            </a:r>
            <a:r>
              <a:rPr lang="cs-CZ" sz="1900" dirty="0" err="1" smtClean="0">
                <a:solidFill>
                  <a:schemeClr val="tx1"/>
                </a:solidFill>
              </a:rPr>
              <a:t>kJ</a:t>
            </a:r>
            <a:r>
              <a:rPr lang="cs-CZ" sz="1900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sz="1900" dirty="0" smtClean="0">
                <a:solidFill>
                  <a:schemeClr val="tx1"/>
                </a:solidFill>
              </a:rPr>
              <a:t>Zpětná reakce formální, fakticky velmi složitý </a:t>
            </a:r>
            <a:r>
              <a:rPr lang="cs-CZ" sz="1900" dirty="0" err="1" smtClean="0">
                <a:solidFill>
                  <a:schemeClr val="tx1"/>
                </a:solidFill>
              </a:rPr>
              <a:t>endergonický</a:t>
            </a:r>
            <a:r>
              <a:rPr lang="cs-CZ" sz="1900" dirty="0" smtClean="0">
                <a:solidFill>
                  <a:schemeClr val="tx1"/>
                </a:solidFill>
              </a:rPr>
              <a:t> pochod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Posun reakce doprava </a:t>
            </a:r>
          </a:p>
          <a:p>
            <a:pPr lvl="1"/>
            <a:r>
              <a:rPr lang="cs-CZ" sz="2100" dirty="0" smtClean="0">
                <a:solidFill>
                  <a:schemeClr val="tx1"/>
                </a:solidFill>
              </a:rPr>
              <a:t>Je výsledkem</a:t>
            </a:r>
          </a:p>
          <a:p>
            <a:pPr lvl="2"/>
            <a:r>
              <a:rPr lang="cs-CZ" sz="2100" dirty="0" smtClean="0">
                <a:solidFill>
                  <a:schemeClr val="tx1"/>
                </a:solidFill>
              </a:rPr>
              <a:t>Snížení repulsních sil – nábojů, menší pnutí molekuly</a:t>
            </a:r>
          </a:p>
          <a:p>
            <a:pPr lvl="2"/>
            <a:r>
              <a:rPr lang="cs-CZ" sz="2100" dirty="0" smtClean="0">
                <a:solidFill>
                  <a:schemeClr val="tx1"/>
                </a:solidFill>
              </a:rPr>
              <a:t>Lepší solvatace produktů, více resonančních stavů – snížení energie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4849"/>
            <a:ext cx="3330477" cy="162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021039"/>
            <a:ext cx="2897144" cy="160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50" y="2849344"/>
            <a:ext cx="12954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132" y="2980667"/>
            <a:ext cx="1181100" cy="12382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21299999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hnutá šipka nahoru 8"/>
          <p:cNvSpPr/>
          <p:nvPr/>
        </p:nvSpPr>
        <p:spPr>
          <a:xfrm>
            <a:off x="4103948" y="2448021"/>
            <a:ext cx="936104" cy="3777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dolů 9"/>
          <p:cNvSpPr/>
          <p:nvPr/>
        </p:nvSpPr>
        <p:spPr>
          <a:xfrm>
            <a:off x="4078762" y="3147221"/>
            <a:ext cx="936104" cy="365760"/>
          </a:xfrm>
          <a:prstGeom prst="curvedDownArrow">
            <a:avLst/>
          </a:prstGeom>
          <a:scene3d>
            <a:camera prst="orthographicFront">
              <a:rot lat="0" lon="105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42496" y="1937426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717310" y="3636794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93538" y="193742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888726" y="363679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65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ATP – AMP a </a:t>
            </a:r>
            <a:r>
              <a:rPr lang="cs-CZ" dirty="0" err="1" smtClean="0">
                <a:solidFill>
                  <a:schemeClr val="tx1"/>
                </a:solidFill>
              </a:rPr>
              <a:t>difosfát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Uvolní se více energie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ΔG</a:t>
            </a:r>
            <a:r>
              <a:rPr lang="cs-CZ" sz="2000" baseline="30000" dirty="0" smtClean="0">
                <a:solidFill>
                  <a:schemeClr val="tx1"/>
                </a:solidFill>
              </a:rPr>
              <a:t>0‘</a:t>
            </a:r>
            <a:r>
              <a:rPr lang="cs-CZ" sz="2000" dirty="0" smtClean="0">
                <a:solidFill>
                  <a:schemeClr val="tx1"/>
                </a:solidFill>
              </a:rPr>
              <a:t> = -45,6 </a:t>
            </a:r>
            <a:r>
              <a:rPr lang="cs-CZ" sz="2000" dirty="0" err="1" smtClean="0">
                <a:solidFill>
                  <a:schemeClr val="tx1"/>
                </a:solidFill>
              </a:rPr>
              <a:t>kJ</a:t>
            </a:r>
            <a:r>
              <a:rPr lang="cs-CZ" sz="2000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Další se uvolní hydrolýzou </a:t>
            </a:r>
            <a:r>
              <a:rPr lang="cs-CZ" sz="2000" dirty="0" err="1" smtClean="0">
                <a:solidFill>
                  <a:schemeClr val="tx1"/>
                </a:solidFill>
              </a:rPr>
              <a:t>difosfátu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PP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+ 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 = 2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  (chemicky </a:t>
            </a: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baseline="-25000" dirty="0">
                <a:solidFill>
                  <a:schemeClr val="tx1"/>
                </a:solidFill>
              </a:rPr>
              <a:t>7</a:t>
            </a:r>
            <a:r>
              <a:rPr lang="cs-CZ" baseline="30000" dirty="0">
                <a:solidFill>
                  <a:schemeClr val="tx1"/>
                </a:solidFill>
              </a:rPr>
              <a:t>4−</a:t>
            </a:r>
            <a:r>
              <a:rPr lang="cs-CZ" dirty="0">
                <a:solidFill>
                  <a:schemeClr val="tx1"/>
                </a:solidFill>
              </a:rPr>
              <a:t> 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→ 2 HPO</a:t>
            </a:r>
            <a:r>
              <a:rPr lang="cs-CZ" baseline="-25000" dirty="0">
                <a:solidFill>
                  <a:schemeClr val="tx1"/>
                </a:solidFill>
              </a:rPr>
              <a:t>4</a:t>
            </a:r>
            <a:r>
              <a:rPr lang="cs-CZ" baseline="30000" dirty="0">
                <a:solidFill>
                  <a:schemeClr val="tx1"/>
                </a:solidFill>
              </a:rPr>
              <a:t>2</a:t>
            </a:r>
            <a:r>
              <a:rPr lang="cs-CZ" baseline="30000" dirty="0" smtClean="0">
                <a:solidFill>
                  <a:schemeClr val="tx1"/>
                </a:solidFill>
              </a:rPr>
              <a:t>−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</a:t>
            </a:r>
            <a:r>
              <a:rPr lang="cs-CZ" baseline="30000" dirty="0">
                <a:solidFill>
                  <a:schemeClr val="tx1"/>
                </a:solidFill>
              </a:rPr>
              <a:t>‘</a:t>
            </a:r>
            <a:r>
              <a:rPr lang="cs-CZ" dirty="0">
                <a:solidFill>
                  <a:schemeClr val="tx1"/>
                </a:solidFill>
              </a:rPr>
              <a:t> = </a:t>
            </a:r>
            <a:r>
              <a:rPr lang="cs-CZ" dirty="0" smtClean="0">
                <a:solidFill>
                  <a:schemeClr val="tx1"/>
                </a:solidFill>
              </a:rPr>
              <a:t>-19,3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 (přesto se řadí k </a:t>
            </a:r>
            <a:r>
              <a:rPr lang="cs-CZ" dirty="0" err="1" smtClean="0">
                <a:solidFill>
                  <a:schemeClr val="tx1"/>
                </a:solidFill>
              </a:rPr>
              <a:t>makroergickým</a:t>
            </a:r>
            <a:r>
              <a:rPr lang="cs-CZ" dirty="0" smtClean="0">
                <a:solidFill>
                  <a:schemeClr val="tx1"/>
                </a:solidFill>
              </a:rPr>
              <a:t> sloučeninám)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0682"/>
            <a:ext cx="3330477" cy="162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014692"/>
            <a:ext cx="12954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hnutá šipka nahoru 8"/>
          <p:cNvSpPr/>
          <p:nvPr/>
        </p:nvSpPr>
        <p:spPr>
          <a:xfrm>
            <a:off x="4103948" y="2636912"/>
            <a:ext cx="936104" cy="3777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75676" y="2156016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93538" y="212209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00462"/>
            <a:ext cx="2786063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838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r>
              <a:rPr lang="cs-CZ" sz="2800" dirty="0" err="1" smtClean="0">
                <a:solidFill>
                  <a:schemeClr val="tx1"/>
                </a:solidFill>
              </a:rPr>
              <a:t>Difosfát</a:t>
            </a:r>
            <a:r>
              <a:rPr lang="cs-CZ" sz="2800" dirty="0" smtClean="0">
                <a:solidFill>
                  <a:schemeClr val="tx1"/>
                </a:solidFill>
              </a:rPr>
              <a:t> (pyrofosfát – PP)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PP</a:t>
            </a:r>
            <a:r>
              <a:rPr lang="cs-CZ" sz="2000" baseline="-25000" dirty="0" err="1" smtClean="0">
                <a:solidFill>
                  <a:schemeClr val="tx1"/>
                </a:solidFill>
              </a:rPr>
              <a:t>i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+ H</a:t>
            </a:r>
            <a:r>
              <a:rPr lang="cs-CZ" sz="2000" baseline="-25000" dirty="0">
                <a:solidFill>
                  <a:schemeClr val="tx1"/>
                </a:solidFill>
              </a:rPr>
              <a:t>2</a:t>
            </a:r>
            <a:r>
              <a:rPr lang="cs-CZ" sz="2000" dirty="0">
                <a:solidFill>
                  <a:schemeClr val="tx1"/>
                </a:solidFill>
              </a:rPr>
              <a:t>O = 2 </a:t>
            </a:r>
            <a:r>
              <a:rPr lang="cs-CZ" sz="2000" dirty="0" err="1">
                <a:solidFill>
                  <a:schemeClr val="tx1"/>
                </a:solidFill>
              </a:rPr>
              <a:t>P</a:t>
            </a:r>
            <a:r>
              <a:rPr lang="cs-CZ" sz="2000" baseline="-25000" dirty="0" err="1">
                <a:solidFill>
                  <a:schemeClr val="tx1"/>
                </a:solidFill>
              </a:rPr>
              <a:t>i</a:t>
            </a:r>
            <a:r>
              <a:rPr lang="cs-CZ" sz="2000" dirty="0">
                <a:solidFill>
                  <a:schemeClr val="tx1"/>
                </a:solidFill>
              </a:rPr>
              <a:t>   (chemicky P</a:t>
            </a:r>
            <a:r>
              <a:rPr lang="cs-CZ" sz="2000" baseline="-25000" dirty="0">
                <a:solidFill>
                  <a:schemeClr val="tx1"/>
                </a:solidFill>
              </a:rPr>
              <a:t>2</a:t>
            </a:r>
            <a:r>
              <a:rPr lang="cs-CZ" sz="2000" dirty="0">
                <a:solidFill>
                  <a:schemeClr val="tx1"/>
                </a:solidFill>
              </a:rPr>
              <a:t>O</a:t>
            </a:r>
            <a:r>
              <a:rPr lang="cs-CZ" sz="2000" baseline="-25000" dirty="0">
                <a:solidFill>
                  <a:schemeClr val="tx1"/>
                </a:solidFill>
              </a:rPr>
              <a:t>7</a:t>
            </a:r>
            <a:r>
              <a:rPr lang="cs-CZ" sz="2000" baseline="30000" dirty="0">
                <a:solidFill>
                  <a:schemeClr val="tx1"/>
                </a:solidFill>
              </a:rPr>
              <a:t>4−</a:t>
            </a:r>
            <a:r>
              <a:rPr lang="cs-CZ" sz="2000" dirty="0">
                <a:solidFill>
                  <a:schemeClr val="tx1"/>
                </a:solidFill>
              </a:rPr>
              <a:t> + H</a:t>
            </a:r>
            <a:r>
              <a:rPr lang="cs-CZ" sz="2000" baseline="-25000" dirty="0">
                <a:solidFill>
                  <a:schemeClr val="tx1"/>
                </a:solidFill>
              </a:rPr>
              <a:t>2</a:t>
            </a:r>
            <a:r>
              <a:rPr lang="cs-CZ" sz="2000" dirty="0">
                <a:solidFill>
                  <a:schemeClr val="tx1"/>
                </a:solidFill>
              </a:rPr>
              <a:t>O → 2 HPO</a:t>
            </a:r>
            <a:r>
              <a:rPr lang="cs-CZ" sz="2000" baseline="-25000" dirty="0">
                <a:solidFill>
                  <a:schemeClr val="tx1"/>
                </a:solidFill>
              </a:rPr>
              <a:t>4</a:t>
            </a:r>
            <a:r>
              <a:rPr lang="cs-CZ" sz="2000" baseline="30000" dirty="0">
                <a:solidFill>
                  <a:schemeClr val="tx1"/>
                </a:solidFill>
              </a:rPr>
              <a:t>2−</a:t>
            </a:r>
            <a:r>
              <a:rPr lang="cs-CZ" sz="2000" dirty="0">
                <a:solidFill>
                  <a:schemeClr val="tx1"/>
                </a:solidFill>
              </a:rPr>
              <a:t>) 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ΔG</a:t>
            </a:r>
            <a:r>
              <a:rPr lang="cs-CZ" sz="1800" baseline="30000" dirty="0" smtClean="0">
                <a:solidFill>
                  <a:schemeClr val="tx1"/>
                </a:solidFill>
              </a:rPr>
              <a:t>0</a:t>
            </a:r>
            <a:r>
              <a:rPr lang="cs-CZ" sz="1800" baseline="30000" dirty="0">
                <a:solidFill>
                  <a:schemeClr val="tx1"/>
                </a:solidFill>
              </a:rPr>
              <a:t>‘</a:t>
            </a:r>
            <a:r>
              <a:rPr lang="cs-CZ" sz="1800" dirty="0">
                <a:solidFill>
                  <a:schemeClr val="tx1"/>
                </a:solidFill>
              </a:rPr>
              <a:t> = </a:t>
            </a:r>
            <a:r>
              <a:rPr lang="cs-CZ" sz="1800" dirty="0" smtClean="0">
                <a:solidFill>
                  <a:schemeClr val="tx1"/>
                </a:solidFill>
              </a:rPr>
              <a:t>-19,3 </a:t>
            </a:r>
            <a:r>
              <a:rPr lang="cs-CZ" sz="1800" dirty="0" err="1">
                <a:solidFill>
                  <a:schemeClr val="tx1"/>
                </a:solidFill>
              </a:rPr>
              <a:t>kJ</a:t>
            </a:r>
            <a:r>
              <a:rPr lang="cs-CZ" sz="1800" dirty="0">
                <a:solidFill>
                  <a:schemeClr val="tx1"/>
                </a:solidFill>
              </a:rPr>
              <a:t>/mol (přesto se řadí k </a:t>
            </a:r>
            <a:r>
              <a:rPr lang="cs-CZ" sz="1800" dirty="0" err="1">
                <a:solidFill>
                  <a:schemeClr val="tx1"/>
                </a:solidFill>
              </a:rPr>
              <a:t>makroergickým</a:t>
            </a:r>
            <a:r>
              <a:rPr lang="cs-CZ" sz="1800" dirty="0">
                <a:solidFill>
                  <a:schemeClr val="tx1"/>
                </a:solidFill>
              </a:rPr>
              <a:t> sloučeninám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Zdroj energie pro některé bakteriální transporty</a:t>
            </a:r>
          </a:p>
          <a:p>
            <a:r>
              <a:rPr lang="cs-CZ" sz="2000" dirty="0" err="1" smtClean="0">
                <a:solidFill>
                  <a:schemeClr val="tx1"/>
                </a:solidFill>
              </a:rPr>
              <a:t>Polyfosfáty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anorganické adsorbenty a energetické zdroje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hypotetická účast v chemickém vývoji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48147"/>
            <a:ext cx="3048000" cy="1821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8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</a:rPr>
              <a:t>ATP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Schéma cyklu ATP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6" y="2132856"/>
            <a:ext cx="5838825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70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</a:rPr>
              <a:t>ATP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Centrální úloha ATP v energetickém metabolizmu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92896"/>
            <a:ext cx="51054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1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</a:rPr>
              <a:t>Trvalá dostupnost ATP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Způsoby </a:t>
            </a:r>
            <a:r>
              <a:rPr lang="cs-CZ" dirty="0" err="1" smtClean="0">
                <a:solidFill>
                  <a:schemeClr val="tx1"/>
                </a:solidFill>
              </a:rPr>
              <a:t>resyntézy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Obrácení hydrolýzy – složité, ale trvalejší – efektivní dlouhodobě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Denní obrat ca tělesná váha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Jednodušší syntéza </a:t>
            </a:r>
            <a:r>
              <a:rPr lang="cs-CZ" sz="1800" dirty="0" err="1" smtClean="0">
                <a:solidFill>
                  <a:schemeClr val="tx1"/>
                </a:solidFill>
              </a:rPr>
              <a:t>adenylátkinasou</a:t>
            </a:r>
            <a:r>
              <a:rPr lang="cs-CZ" sz="1800" dirty="0" smtClean="0">
                <a:solidFill>
                  <a:schemeClr val="tx1"/>
                </a:solidFill>
              </a:rPr>
              <a:t> – rychlé, ale krátkodobé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   		2 ADP = ATP + AMP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Efektivita ATP jako energetického zdroje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ATP + H</a:t>
            </a:r>
            <a:r>
              <a:rPr lang="cs-CZ" sz="1800" baseline="-25000" dirty="0" smtClean="0">
                <a:solidFill>
                  <a:schemeClr val="tx1"/>
                </a:solidFill>
              </a:rPr>
              <a:t>2</a:t>
            </a:r>
            <a:r>
              <a:rPr lang="cs-CZ" sz="1800" dirty="0" smtClean="0">
                <a:solidFill>
                  <a:schemeClr val="tx1"/>
                </a:solidFill>
              </a:rPr>
              <a:t>O = ADP + </a:t>
            </a:r>
            <a:r>
              <a:rPr lang="cs-CZ" sz="1800" dirty="0" err="1" smtClean="0">
                <a:solidFill>
                  <a:schemeClr val="tx1"/>
                </a:solidFill>
              </a:rPr>
              <a:t>P</a:t>
            </a:r>
            <a:r>
              <a:rPr lang="cs-CZ" sz="1800" baseline="-25000" dirty="0" err="1" smtClean="0">
                <a:solidFill>
                  <a:schemeClr val="tx1"/>
                </a:solidFill>
              </a:rPr>
              <a:t>i</a:t>
            </a:r>
            <a:r>
              <a:rPr lang="cs-CZ" sz="1800" dirty="0" smtClean="0">
                <a:solidFill>
                  <a:schemeClr val="tx1"/>
                </a:solidFill>
              </a:rPr>
              <a:t>       </a:t>
            </a:r>
            <a:r>
              <a:rPr lang="en-US" sz="1800" dirty="0" smtClean="0">
                <a:solidFill>
                  <a:schemeClr val="tx1"/>
                </a:solidFill>
              </a:rPr>
              <a:t>Δ</a:t>
            </a:r>
            <a:r>
              <a:rPr lang="en-US" sz="1800" i="1" dirty="0" smtClean="0">
                <a:solidFill>
                  <a:schemeClr val="tx1"/>
                </a:solidFill>
              </a:rPr>
              <a:t>G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= </a:t>
            </a:r>
            <a:r>
              <a:rPr lang="en-US" sz="1800" dirty="0">
                <a:solidFill>
                  <a:schemeClr val="tx1"/>
                </a:solidFill>
              </a:rPr>
              <a:t>Δ</a:t>
            </a:r>
            <a:r>
              <a:rPr lang="en-US" sz="1800" i="1" dirty="0">
                <a:solidFill>
                  <a:schemeClr val="tx1"/>
                </a:solidFill>
              </a:rPr>
              <a:t>G</a:t>
            </a:r>
            <a:r>
              <a:rPr lang="en-US" sz="1800" i="1" baseline="30000" dirty="0">
                <a:solidFill>
                  <a:schemeClr val="tx1"/>
                </a:solidFill>
              </a:rPr>
              <a:t>0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+ RT ln </a:t>
            </a:r>
            <a:r>
              <a:rPr lang="cs-CZ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>
                <a:solidFill>
                  <a:schemeClr val="tx1"/>
                </a:solidFill>
              </a:rPr>
              <a:t>ADP</a:t>
            </a:r>
            <a:r>
              <a:rPr lang="en-US" sz="1800" dirty="0" smtClean="0">
                <a:solidFill>
                  <a:schemeClr val="tx1"/>
                </a:solidFill>
              </a:rPr>
              <a:t>]</a:t>
            </a:r>
            <a:r>
              <a:rPr lang="cs-CZ" sz="1800" dirty="0" smtClean="0">
                <a:solidFill>
                  <a:schemeClr val="tx1"/>
                </a:solidFill>
              </a:rPr>
              <a:t>.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>
                <a:solidFill>
                  <a:schemeClr val="tx1"/>
                </a:solidFill>
              </a:rPr>
              <a:t>P</a:t>
            </a:r>
            <a:r>
              <a:rPr lang="en-US" sz="1800" baseline="-25000" dirty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]/[A</a:t>
            </a:r>
            <a:r>
              <a:rPr lang="cs-CZ" sz="1800" dirty="0" smtClean="0">
                <a:solidFill>
                  <a:schemeClr val="tx1"/>
                </a:solidFill>
              </a:rPr>
              <a:t>T</a:t>
            </a:r>
            <a:r>
              <a:rPr lang="en-US" sz="1800" dirty="0" smtClean="0">
                <a:solidFill>
                  <a:schemeClr val="tx1"/>
                </a:solidFill>
              </a:rPr>
              <a:t>P]</a:t>
            </a:r>
            <a:r>
              <a:rPr lang="cs-CZ" sz="1800" dirty="0" smtClean="0">
                <a:solidFill>
                  <a:prstClr val="black"/>
                </a:solidFill>
              </a:rPr>
              <a:t>.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cs-CZ" sz="1800" dirty="0" smtClean="0">
                <a:solidFill>
                  <a:prstClr val="black"/>
                </a:solidFill>
              </a:rPr>
              <a:t>H</a:t>
            </a:r>
            <a:r>
              <a:rPr lang="cs-CZ" sz="1800" baseline="-25000" dirty="0" smtClean="0">
                <a:solidFill>
                  <a:prstClr val="black"/>
                </a:solidFill>
              </a:rPr>
              <a:t>2</a:t>
            </a:r>
            <a:r>
              <a:rPr lang="cs-CZ" sz="1800" dirty="0" smtClean="0">
                <a:solidFill>
                  <a:prstClr val="black"/>
                </a:solidFill>
              </a:rPr>
              <a:t>O</a:t>
            </a:r>
            <a:r>
              <a:rPr lang="en-US" sz="1800" dirty="0" smtClean="0">
                <a:solidFill>
                  <a:schemeClr val="tx1"/>
                </a:solidFill>
              </a:rPr>
              <a:t>]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Když  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>
                <a:solidFill>
                  <a:schemeClr val="tx1"/>
                </a:solidFill>
              </a:rPr>
              <a:t>ATP]/[ADP][P</a:t>
            </a:r>
            <a:r>
              <a:rPr lang="en-US" sz="1800" baseline="-25000" dirty="0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] = </a:t>
            </a:r>
            <a:r>
              <a:rPr lang="en-US" sz="1800" dirty="0" smtClean="0">
                <a:solidFill>
                  <a:schemeClr val="tx1"/>
                </a:solidFill>
              </a:rPr>
              <a:t>500</a:t>
            </a:r>
            <a:r>
              <a:rPr lang="cs-CZ" sz="1800" dirty="0" smtClean="0">
                <a:solidFill>
                  <a:schemeClr val="tx1"/>
                </a:solidFill>
              </a:rPr>
              <a:t> (tzv. fosforylační potenciál buňky), pak hodnota </a:t>
            </a:r>
            <a:r>
              <a:rPr lang="en-US" sz="1800" dirty="0" smtClean="0">
                <a:solidFill>
                  <a:schemeClr val="tx1"/>
                </a:solidFill>
              </a:rPr>
              <a:t>ΔG</a:t>
            </a:r>
            <a:r>
              <a:rPr lang="cs-CZ" sz="1800" dirty="0" smtClean="0">
                <a:solidFill>
                  <a:schemeClr val="tx1"/>
                </a:solidFill>
              </a:rPr>
              <a:t> dosahuje až -50 </a:t>
            </a:r>
            <a:r>
              <a:rPr lang="cs-CZ" sz="1800" dirty="0" err="1" smtClean="0">
                <a:solidFill>
                  <a:schemeClr val="tx1"/>
                </a:solidFill>
              </a:rPr>
              <a:t>kJ</a:t>
            </a:r>
            <a:r>
              <a:rPr lang="cs-CZ" sz="1800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Význam udržování vysoké </a:t>
            </a:r>
            <a:r>
              <a:rPr lang="en-US" sz="1800" dirty="0">
                <a:solidFill>
                  <a:schemeClr val="tx1"/>
                </a:solidFill>
              </a:rPr>
              <a:t>[ATP</a:t>
            </a:r>
            <a:r>
              <a:rPr lang="en-US" sz="1800" dirty="0" smtClean="0">
                <a:solidFill>
                  <a:schemeClr val="tx1"/>
                </a:solidFill>
              </a:rPr>
              <a:t>]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  <a:effectLst/>
              </a:rPr>
              <a:t>Fosfoamidy</a:t>
            </a:r>
            <a:r>
              <a:rPr lang="cs-CZ" sz="4800" dirty="0">
                <a:solidFill>
                  <a:schemeClr val="tx1"/>
                </a:solidFill>
                <a:effectLst/>
              </a:rPr>
              <a:t> (</a:t>
            </a:r>
            <a:r>
              <a:rPr lang="cs-CZ" sz="4800" dirty="0" err="1">
                <a:solidFill>
                  <a:schemeClr val="tx1"/>
                </a:solidFill>
                <a:effectLst/>
              </a:rPr>
              <a:t>guanidinfosfáty</a:t>
            </a:r>
            <a:r>
              <a:rPr lang="cs-CZ" sz="4800" dirty="0">
                <a:solidFill>
                  <a:schemeClr val="tx1"/>
                </a:solidFill>
                <a:effectLst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Kreatinfosfát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 hydrolýzy je lépe rezonančně stabilizován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4" y="3356992"/>
            <a:ext cx="347662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070599" y="31985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+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82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Obecné rysy metabolismu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Chemické reakce a jejich energetika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Makroergické</a:t>
            </a:r>
            <a:r>
              <a:rPr lang="cs-CZ" dirty="0" smtClean="0">
                <a:solidFill>
                  <a:schemeClr val="tx1"/>
                </a:solidFill>
              </a:rPr>
              <a:t> sloučeniny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9/18/2015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Petr 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7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  <a:effectLst/>
              </a:rPr>
              <a:t>Kooperace s ATP</a:t>
            </a:r>
            <a:endParaRPr lang="cs-CZ" sz="4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Kreatinkinasa</a:t>
            </a:r>
            <a:r>
              <a:rPr lang="cs-CZ" dirty="0" smtClean="0">
                <a:solidFill>
                  <a:schemeClr val="tx1"/>
                </a:solidFill>
              </a:rPr>
              <a:t>, svaly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ATP + </a:t>
            </a: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= ADP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P</a:t>
            </a:r>
            <a:r>
              <a:rPr lang="cs-CZ" baseline="-25000" dirty="0" err="1">
                <a:solidFill>
                  <a:schemeClr val="tx1"/>
                </a:solidFill>
              </a:rPr>
              <a:t>i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0’ </a:t>
            </a:r>
            <a:r>
              <a:rPr lang="cs-CZ" dirty="0">
                <a:solidFill>
                  <a:schemeClr val="tx1"/>
                </a:solidFill>
              </a:rPr>
              <a:t>= - </a:t>
            </a:r>
            <a:r>
              <a:rPr lang="cs-CZ" dirty="0" smtClean="0">
                <a:solidFill>
                  <a:schemeClr val="tx1"/>
                </a:solidFill>
              </a:rPr>
              <a:t>30,5 </a:t>
            </a:r>
            <a:r>
              <a:rPr lang="cs-CZ" dirty="0">
                <a:solidFill>
                  <a:schemeClr val="tx1"/>
                </a:solidFill>
              </a:rPr>
              <a:t>kJ.mol</a:t>
            </a:r>
            <a:r>
              <a:rPr lang="cs-CZ" baseline="30000" dirty="0">
                <a:solidFill>
                  <a:schemeClr val="tx1"/>
                </a:solidFill>
              </a:rPr>
              <a:t>-1</a:t>
            </a:r>
          </a:p>
          <a:p>
            <a:r>
              <a:rPr lang="cs-CZ" dirty="0">
                <a:solidFill>
                  <a:schemeClr val="tx1"/>
                </a:solidFill>
              </a:rPr>
              <a:t>			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tx1"/>
                </a:solidFill>
              </a:rPr>
              <a:t>Kr</a:t>
            </a:r>
            <a:r>
              <a:rPr lang="cs-CZ" dirty="0">
                <a:solidFill>
                  <a:schemeClr val="tx1"/>
                </a:solidFill>
              </a:rPr>
              <a:t>-P + </a:t>
            </a: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 = </a:t>
            </a:r>
            <a:r>
              <a:rPr lang="cs-CZ" dirty="0" err="1" smtClean="0">
                <a:solidFill>
                  <a:schemeClr val="tx1"/>
                </a:solidFill>
              </a:rPr>
              <a:t>Kr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P</a:t>
            </a:r>
            <a:r>
              <a:rPr lang="cs-CZ" baseline="-25000" dirty="0" err="1">
                <a:solidFill>
                  <a:schemeClr val="tx1"/>
                </a:solidFill>
              </a:rPr>
              <a:t>i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’ = - 43,1 </a:t>
            </a:r>
            <a:r>
              <a:rPr lang="cs-CZ" dirty="0" smtClean="0">
                <a:solidFill>
                  <a:schemeClr val="tx1"/>
                </a:solidFill>
              </a:rPr>
              <a:t>kJ.mol</a:t>
            </a:r>
            <a:r>
              <a:rPr lang="cs-CZ" baseline="30000" dirty="0" smtClean="0">
                <a:solidFill>
                  <a:schemeClr val="tx1"/>
                </a:solidFill>
              </a:rPr>
              <a:t>-1</a:t>
            </a:r>
            <a:endParaRPr lang="cs-CZ" baseline="300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ATP + </a:t>
            </a:r>
            <a:r>
              <a:rPr lang="cs-CZ" dirty="0" err="1">
                <a:solidFill>
                  <a:schemeClr val="tx1"/>
                </a:solidFill>
              </a:rPr>
              <a:t>Kr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= </a:t>
            </a:r>
            <a:r>
              <a:rPr lang="cs-CZ" dirty="0">
                <a:solidFill>
                  <a:schemeClr val="tx1"/>
                </a:solidFill>
              </a:rPr>
              <a:t>ADP + </a:t>
            </a:r>
            <a:r>
              <a:rPr lang="cs-CZ" dirty="0" err="1" smtClean="0">
                <a:solidFill>
                  <a:schemeClr val="tx1"/>
                </a:solidFill>
              </a:rPr>
              <a:t>Kr</a:t>
            </a:r>
            <a:r>
              <a:rPr lang="cs-CZ" dirty="0" smtClean="0">
                <a:solidFill>
                  <a:schemeClr val="tx1"/>
                </a:solidFill>
              </a:rPr>
              <a:t>-P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’ </a:t>
            </a:r>
            <a:r>
              <a:rPr lang="cs-CZ" dirty="0" smtClean="0">
                <a:solidFill>
                  <a:schemeClr val="tx1"/>
                </a:solidFill>
              </a:rPr>
              <a:t>= ?    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 = ?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Udržování </a:t>
            </a:r>
            <a:r>
              <a:rPr lang="cs-CZ" dirty="0">
                <a:solidFill>
                  <a:schemeClr val="tx1"/>
                </a:solidFill>
              </a:rPr>
              <a:t>vysoké </a:t>
            </a: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cs-CZ" dirty="0" smtClean="0">
                <a:solidFill>
                  <a:schemeClr val="tx1"/>
                </a:solidFill>
              </a:rPr>
              <a:t>ATP</a:t>
            </a:r>
            <a:r>
              <a:rPr lang="cs-CZ" dirty="0">
                <a:solidFill>
                  <a:schemeClr val="tx1"/>
                </a:solidFill>
              </a:rPr>
              <a:t>]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14055"/>
            <a:ext cx="501967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24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Směsné anhydridy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Příkladem </a:t>
            </a:r>
            <a:r>
              <a:rPr lang="cs-CZ" dirty="0" err="1" smtClean="0">
                <a:solidFill>
                  <a:schemeClr val="tx1"/>
                </a:solidFill>
              </a:rPr>
              <a:t>acetylfosfát</a:t>
            </a:r>
            <a:r>
              <a:rPr lang="cs-CZ" smtClean="0">
                <a:solidFill>
                  <a:schemeClr val="tx1"/>
                </a:solidFill>
              </a:rPr>
              <a:t> a 1,3-bisfosfoglycerát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3-fosfát – typ </a:t>
            </a:r>
            <a:r>
              <a:rPr lang="cs-CZ" dirty="0" err="1" smtClean="0">
                <a:solidFill>
                  <a:schemeClr val="tx1"/>
                </a:solidFill>
              </a:rPr>
              <a:t>acylfosfátu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Produkty hydrolýzy (-COOH) lépe rezonančně stabilizovány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Esterová vazba není </a:t>
            </a:r>
            <a:r>
              <a:rPr lang="cs-CZ" dirty="0" err="1" smtClean="0">
                <a:solidFill>
                  <a:schemeClr val="tx1"/>
                </a:solidFill>
              </a:rPr>
              <a:t>makroergická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9/18/2015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9" name="Picture 2" descr="unnumbered figure pg 41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8531225" cy="22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40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Směsné anhydridy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Příkladem 1,3-bisfosfoglycerát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3-fosfát – typ </a:t>
            </a:r>
            <a:r>
              <a:rPr lang="cs-CZ" dirty="0" err="1" smtClean="0">
                <a:solidFill>
                  <a:schemeClr val="tx1"/>
                </a:solidFill>
              </a:rPr>
              <a:t>acylfosfátu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Produkty hydrolýzy (-COOH) lépe rezonančně stabilizovány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Esterová vazba není </a:t>
            </a:r>
            <a:r>
              <a:rPr lang="cs-CZ" dirty="0" err="1" smtClean="0">
                <a:solidFill>
                  <a:schemeClr val="tx1"/>
                </a:solidFill>
              </a:rPr>
              <a:t>makroergická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05063"/>
            <a:ext cx="4262857" cy="243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524" y="4509120"/>
            <a:ext cx="104298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530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  <a:effectLst/>
              </a:rPr>
              <a:t>Enolfosfáty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Fosfo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cs-CZ" i="1" dirty="0" smtClean="0">
                <a:solidFill>
                  <a:schemeClr val="tx1"/>
                </a:solidFill>
              </a:rPr>
              <a:t>eno</a:t>
            </a:r>
            <a:r>
              <a:rPr lang="cs-CZ" dirty="0" smtClean="0">
                <a:solidFill>
                  <a:schemeClr val="tx1"/>
                </a:solidFill>
              </a:rPr>
              <a:t>l-pyruvát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Vysoce záporná hodnota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ΔG</a:t>
            </a:r>
            <a:r>
              <a:rPr lang="cs-CZ" sz="2000" baseline="30000" dirty="0" smtClean="0">
                <a:solidFill>
                  <a:schemeClr val="tx1"/>
                </a:solidFill>
              </a:rPr>
              <a:t>0</a:t>
            </a:r>
            <a:r>
              <a:rPr lang="cs-CZ" sz="2000" dirty="0" smtClean="0">
                <a:solidFill>
                  <a:schemeClr val="tx1"/>
                </a:solidFill>
              </a:rPr>
              <a:t> hydrolýzy je způsobena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následným přesmykem na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stabilní </a:t>
            </a:r>
            <a:r>
              <a:rPr lang="cs-CZ" sz="2000" i="1" dirty="0" smtClean="0">
                <a:solidFill>
                  <a:schemeClr val="tx1"/>
                </a:solidFill>
              </a:rPr>
              <a:t>keto</a:t>
            </a:r>
            <a:r>
              <a:rPr lang="cs-CZ" sz="2000" dirty="0" smtClean="0">
                <a:solidFill>
                  <a:schemeClr val="tx1"/>
                </a:solidFill>
              </a:rPr>
              <a:t>-formu (množství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rezonančních stavů – analogie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s přesmykem vinylalkoholu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na acetaldehyd)</a:t>
            </a: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05" y="2852936"/>
            <a:ext cx="4618095" cy="2736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853823" y="3501008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6795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effectLst/>
              </a:rPr>
              <a:t>Thioestery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R-CO~SX </a:t>
            </a:r>
            <a:r>
              <a:rPr lang="cs-CZ" dirty="0">
                <a:solidFill>
                  <a:schemeClr val="tx1"/>
                </a:solidFill>
              </a:rPr>
              <a:t>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= R-COO</a:t>
            </a:r>
            <a:r>
              <a:rPr lang="cs-CZ" sz="2800" baseline="30000" dirty="0">
                <a:solidFill>
                  <a:schemeClr val="tx1"/>
                </a:solidFill>
              </a:rPr>
              <a:t>-</a:t>
            </a:r>
            <a:r>
              <a:rPr lang="cs-CZ" dirty="0">
                <a:solidFill>
                  <a:schemeClr val="tx1"/>
                </a:solidFill>
              </a:rPr>
              <a:t> + H</a:t>
            </a:r>
            <a:r>
              <a:rPr lang="cs-CZ" sz="2800" baseline="30000" dirty="0">
                <a:solidFill>
                  <a:schemeClr val="tx1"/>
                </a:solidFill>
              </a:rPr>
              <a:t>+</a:t>
            </a:r>
            <a:r>
              <a:rPr lang="cs-CZ" dirty="0">
                <a:solidFill>
                  <a:schemeClr val="tx1"/>
                </a:solidFill>
              </a:rPr>
              <a:t> + </a:t>
            </a:r>
            <a:r>
              <a:rPr lang="cs-CZ" dirty="0" smtClean="0">
                <a:solidFill>
                  <a:schemeClr val="tx1"/>
                </a:solidFill>
              </a:rPr>
              <a:t>HSX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O-estery </a:t>
            </a:r>
            <a:r>
              <a:rPr lang="cs-CZ" sz="1800" dirty="0" err="1">
                <a:solidFill>
                  <a:schemeClr val="tx1"/>
                </a:solidFill>
              </a:rPr>
              <a:t>makroergické</a:t>
            </a:r>
            <a:r>
              <a:rPr lang="cs-CZ" sz="1800" dirty="0">
                <a:solidFill>
                  <a:schemeClr val="tx1"/>
                </a:solidFill>
              </a:rPr>
              <a:t> nejsou, jsou resonančně lépe stabilizovány a </a:t>
            </a:r>
            <a:r>
              <a:rPr lang="el-GR" sz="1800" dirty="0">
                <a:solidFill>
                  <a:schemeClr val="tx1"/>
                </a:solidFill>
              </a:rPr>
              <a:t>Δ</a:t>
            </a:r>
            <a:r>
              <a:rPr lang="cs-CZ" sz="1800" dirty="0">
                <a:solidFill>
                  <a:schemeClr val="tx1"/>
                </a:solidFill>
              </a:rPr>
              <a:t>G</a:t>
            </a:r>
            <a:r>
              <a:rPr lang="cs-CZ" sz="1800" baseline="30000" dirty="0">
                <a:solidFill>
                  <a:schemeClr val="tx1"/>
                </a:solidFill>
              </a:rPr>
              <a:t>0</a:t>
            </a:r>
            <a:r>
              <a:rPr lang="cs-CZ" sz="1800" dirty="0">
                <a:solidFill>
                  <a:schemeClr val="tx1"/>
                </a:solidFill>
              </a:rPr>
              <a:t> hydrolýzy je menší)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CoA</a:t>
            </a:r>
            <a:r>
              <a:rPr lang="cs-CZ" dirty="0" smtClean="0">
                <a:solidFill>
                  <a:schemeClr val="tx1"/>
                </a:solidFill>
              </a:rPr>
              <a:t>-SH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Fosfopantethein</a:t>
            </a:r>
            <a:r>
              <a:rPr lang="cs-CZ" sz="1800" dirty="0" smtClean="0">
                <a:solidFill>
                  <a:schemeClr val="tx1"/>
                </a:solidFill>
              </a:rPr>
              <a:t>, -SH skupiny </a:t>
            </a:r>
            <a:r>
              <a:rPr lang="cs-CZ" sz="1800" smtClean="0">
                <a:solidFill>
                  <a:schemeClr val="tx1"/>
                </a:solidFill>
              </a:rPr>
              <a:t>enzymů – zbytky </a:t>
            </a:r>
            <a:r>
              <a:rPr lang="cs-CZ" sz="1800" dirty="0" err="1" smtClean="0">
                <a:solidFill>
                  <a:schemeClr val="tx1"/>
                </a:solidFill>
              </a:rPr>
              <a:t>Cys</a:t>
            </a:r>
            <a:endParaRPr lang="cs-CZ" sz="1800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802" y="2743556"/>
            <a:ext cx="6065837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77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6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6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sz="6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9/18/2015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5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Metabolismus a jeho obecné rysy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392129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S</a:t>
            </a:r>
            <a:r>
              <a:rPr lang="cs-CZ" sz="2800" dirty="0" smtClean="0">
                <a:solidFill>
                  <a:schemeClr val="tx1"/>
                </a:solidFill>
              </a:rPr>
              <a:t>oubor </a:t>
            </a:r>
            <a:r>
              <a:rPr lang="cs-CZ" sz="2800" dirty="0">
                <a:solidFill>
                  <a:schemeClr val="tx1"/>
                </a:solidFill>
              </a:rPr>
              <a:t>pochodů přeměny látek v živých </a:t>
            </a:r>
            <a:r>
              <a:rPr lang="cs-CZ" sz="2800" dirty="0" smtClean="0">
                <a:solidFill>
                  <a:schemeClr val="tx1"/>
                </a:solidFill>
              </a:rPr>
              <a:t>organismech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C</a:t>
            </a:r>
            <a:r>
              <a:rPr lang="cs-CZ" sz="2000" dirty="0" smtClean="0">
                <a:solidFill>
                  <a:schemeClr val="tx1"/>
                </a:solidFill>
              </a:rPr>
              <a:t>hemické reakce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</a:t>
            </a:r>
            <a:r>
              <a:rPr lang="cs-CZ" sz="2000" dirty="0" smtClean="0">
                <a:solidFill>
                  <a:schemeClr val="tx1"/>
                </a:solidFill>
              </a:rPr>
              <a:t>iné pochody– </a:t>
            </a:r>
            <a:r>
              <a:rPr lang="cs-CZ" sz="2000" dirty="0">
                <a:solidFill>
                  <a:schemeClr val="tx1"/>
                </a:solidFill>
              </a:rPr>
              <a:t>např. </a:t>
            </a:r>
            <a:r>
              <a:rPr lang="cs-CZ" sz="2000" dirty="0" smtClean="0">
                <a:solidFill>
                  <a:schemeClr val="tx1"/>
                </a:solidFill>
              </a:rPr>
              <a:t>transport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Mají stránku </a:t>
            </a:r>
            <a:r>
              <a:rPr lang="cs-CZ" sz="2800" dirty="0">
                <a:solidFill>
                  <a:schemeClr val="tx1"/>
                </a:solidFill>
              </a:rPr>
              <a:t>materiálovou </a:t>
            </a:r>
            <a:r>
              <a:rPr lang="cs-CZ" sz="2800" dirty="0" smtClean="0">
                <a:solidFill>
                  <a:schemeClr val="tx1"/>
                </a:solidFill>
              </a:rPr>
              <a:t>a energetickou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Anabolizmus a katabolizmus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Současné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Převládající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Bilance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Stručné termodynamické principy – </a:t>
            </a:r>
            <a:r>
              <a:rPr lang="cs-CZ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uzavřený systém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cs-CZ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A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   		    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D +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cs-CZ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[A] . [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B]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[C] . [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D]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[D] / [A] . [B] 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RT . </a:t>
            </a:r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	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-(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ΔG0/RT)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   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ΔG</a:t>
            </a: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RT . </a:t>
            </a:r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[D] / [A] . [B])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    =  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[D] / [A] . [B])</a:t>
            </a:r>
            <a:r>
              <a:rPr lang="en-US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[D] / [A] . [B])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 </a:t>
            </a:r>
            <a:r>
              <a:rPr lang="cs-CZ" sz="26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en-US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spontánní směr</a:t>
            </a:r>
            <a:endParaRPr lang="cs-CZ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]/ 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[A] . [B])</a:t>
            </a:r>
            <a:r>
              <a:rPr lang="en-US" sz="26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endParaRPr lang="cs-CZ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[D]/ [A] . [B])</a:t>
            </a:r>
            <a:r>
              <a:rPr lang="en-US" sz="26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cs-CZ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rovnováha </a:t>
            </a:r>
            <a:endParaRPr lang="cs-CZ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9/18/2015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Petr 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bousměrná vodorovná šipka 6"/>
          <p:cNvSpPr/>
          <p:nvPr/>
        </p:nvSpPr>
        <p:spPr>
          <a:xfrm>
            <a:off x="3563888" y="1955350"/>
            <a:ext cx="1216152" cy="1211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6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Vztah mezi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rovnovážnou </a:t>
            </a:r>
            <a:r>
              <a:rPr lang="cs-CZ" dirty="0">
                <a:solidFill>
                  <a:schemeClr val="tx1"/>
                </a:solidFill>
              </a:rPr>
              <a:t>konstantou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a </a:t>
            </a:r>
            <a:r>
              <a:rPr lang="cs-CZ" dirty="0">
                <a:solidFill>
                  <a:schemeClr val="tx1"/>
                </a:solidFill>
              </a:rPr>
              <a:t>ΔG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6792"/>
            <a:ext cx="3677144" cy="516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reakce v metabolizmu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Otevřený systém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Sled navazujících chemických reakcí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Hledisko dílčí a celkové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Porušování a obnovování  </a:t>
            </a:r>
            <a:r>
              <a:rPr lang="cs-CZ" sz="1800" dirty="0" err="1" smtClean="0">
                <a:solidFill>
                  <a:schemeClr val="tx1"/>
                </a:solidFill>
              </a:rPr>
              <a:t>rovnováh</a:t>
            </a:r>
            <a:endParaRPr lang="cs-CZ" sz="18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Energetika reakce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Spontánní pochody exergonické (katabolické)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Někdy jsou stimulovány aktivací metabolitů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Endergonické</a:t>
            </a:r>
            <a:r>
              <a:rPr lang="cs-CZ" sz="1800" dirty="0" smtClean="0">
                <a:solidFill>
                  <a:schemeClr val="tx1"/>
                </a:solidFill>
              </a:rPr>
              <a:t> pochody (povšechně anabolické, někdy i dílčí katabolické) – problém rovnováhy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Vliv předchozí a následující reakce – materiálová stránka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Dodání energie – vhodný způsob – spřažené reakce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Problém </a:t>
            </a:r>
            <a:r>
              <a:rPr lang="cs-CZ" dirty="0" err="1" smtClean="0">
                <a:solidFill>
                  <a:schemeClr val="tx1"/>
                </a:solidFill>
              </a:rPr>
              <a:t>rovnováh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 E                                       </a:t>
            </a:r>
            <a:r>
              <a:rPr lang="cs-CZ" dirty="0" err="1" smtClean="0">
                <a:solidFill>
                  <a:schemeClr val="tx1"/>
                </a:solidFill>
              </a:rPr>
              <a:t>E</a:t>
            </a:r>
            <a:r>
              <a:rPr lang="cs-CZ" dirty="0" smtClean="0">
                <a:solidFill>
                  <a:schemeClr val="tx1"/>
                </a:solidFill>
              </a:rPr>
              <a:t>             </a:t>
            </a:r>
          </a:p>
          <a:p>
            <a:pPr marL="457200" lvl="1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A                                          X                                                                                                                 </a:t>
            </a: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                    C					N</a:t>
            </a:r>
          </a:p>
          <a:p>
            <a:pPr marL="1371600" lvl="3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1371600" lvl="3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B                                                  </a:t>
            </a:r>
          </a:p>
          <a:p>
            <a:pPr marL="1371600" lvl="3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                                            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                       	         D   	               Y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971600" y="2492896"/>
            <a:ext cx="0" cy="34563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1619672" y="3212976"/>
            <a:ext cx="504056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2411760" y="3429000"/>
            <a:ext cx="576064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3203848" y="3429000"/>
            <a:ext cx="792088" cy="2304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5580112" y="3429000"/>
            <a:ext cx="1296144" cy="151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5364088" y="3068960"/>
            <a:ext cx="1080120" cy="26642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ál 24"/>
          <p:cNvSpPr/>
          <p:nvPr/>
        </p:nvSpPr>
        <p:spPr>
          <a:xfrm>
            <a:off x="5724128" y="4401108"/>
            <a:ext cx="504056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84" y="2377405"/>
            <a:ext cx="231775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Spřažené 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Probíhají společně 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Ani spontánní exergonická neprobíhá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Energii pro </a:t>
            </a:r>
            <a:r>
              <a:rPr lang="cs-CZ" dirty="0" err="1" smtClean="0">
                <a:solidFill>
                  <a:schemeClr val="tx1"/>
                </a:solidFill>
              </a:rPr>
              <a:t>endergonickou</a:t>
            </a:r>
            <a:r>
              <a:rPr lang="cs-CZ" dirty="0" smtClean="0">
                <a:solidFill>
                  <a:schemeClr val="tx1"/>
                </a:solidFill>
              </a:rPr>
              <a:t> reakci dodává exergonická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Spřažení formou 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K</a:t>
            </a:r>
            <a:r>
              <a:rPr lang="cs-CZ" sz="1800" dirty="0" smtClean="0">
                <a:solidFill>
                  <a:schemeClr val="tx1"/>
                </a:solidFill>
              </a:rPr>
              <a:t>onformačních změn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Tvorby meziproduktů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G</a:t>
            </a:r>
            <a:r>
              <a:rPr lang="cs-CZ" sz="1800" dirty="0" smtClean="0">
                <a:solidFill>
                  <a:schemeClr val="tx1"/>
                </a:solidFill>
              </a:rPr>
              <a:t>radientů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Syntéza a využití energetických metabolitů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Makroergické</a:t>
            </a:r>
            <a:r>
              <a:rPr lang="cs-CZ" sz="1800" dirty="0" smtClean="0">
                <a:solidFill>
                  <a:schemeClr val="tx1"/>
                </a:solidFill>
              </a:rPr>
              <a:t> sloučeniny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 dirty="0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Uvolňují značné množství energie v rychlém a jednoduchém pochodu (reakci)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Nelze charakterizovat jako látky s vysokým obsahem energie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Znázorňují se pomocí symbolu ~ pro tzv. </a:t>
            </a:r>
            <a:r>
              <a:rPr lang="cs-CZ" dirty="0" err="1" smtClean="0">
                <a:solidFill>
                  <a:schemeClr val="tx1"/>
                </a:solidFill>
              </a:rPr>
              <a:t>makroergickou</a:t>
            </a:r>
            <a:r>
              <a:rPr lang="cs-CZ" dirty="0" smtClean="0">
                <a:solidFill>
                  <a:schemeClr val="tx1"/>
                </a:solidFill>
              </a:rPr>
              <a:t> vazbu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Vazba ~ není sama zdrojem energie, ta je záležitostí přeměny celé molekuly. Tato vazba ovšem při reakci zaniká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Srovnání množství uvolněné energie 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Standartní reakcí pro srovnání je hydrolýza a její </a:t>
            </a:r>
            <a:r>
              <a:rPr lang="el-GR" sz="1800" dirty="0" smtClean="0">
                <a:solidFill>
                  <a:schemeClr val="tx1"/>
                </a:solidFill>
              </a:rPr>
              <a:t>Δ</a:t>
            </a:r>
            <a:r>
              <a:rPr lang="cs-CZ" sz="1800" dirty="0" smtClean="0">
                <a:solidFill>
                  <a:schemeClr val="tx1"/>
                </a:solidFill>
              </a:rPr>
              <a:t>G</a:t>
            </a:r>
            <a:r>
              <a:rPr lang="cs-CZ" sz="1800" baseline="30000" dirty="0" smtClean="0">
                <a:solidFill>
                  <a:schemeClr val="tx1"/>
                </a:solidFill>
              </a:rPr>
              <a:t>0‘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Uvádí se hranice -25 </a:t>
            </a:r>
            <a:r>
              <a:rPr lang="cs-CZ" sz="1800" dirty="0" err="1" smtClean="0">
                <a:solidFill>
                  <a:schemeClr val="tx1"/>
                </a:solidFill>
              </a:rPr>
              <a:t>kJ</a:t>
            </a:r>
            <a:r>
              <a:rPr lang="cs-CZ" sz="1800" dirty="0" smtClean="0">
                <a:solidFill>
                  <a:schemeClr val="tx1"/>
                </a:solidFill>
              </a:rPr>
              <a:t>/mol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740</TotalTime>
  <Words>754</Words>
  <Application>Microsoft Office PowerPoint</Application>
  <PresentationFormat>Předvádění na obrazovce (4:3)</PresentationFormat>
  <Paragraphs>307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Exekutivní</vt:lpstr>
      <vt:lpstr>C5720 Biochemie</vt:lpstr>
      <vt:lpstr>Obsah</vt:lpstr>
      <vt:lpstr>Metabolismus a jeho obecné rysy</vt:lpstr>
      <vt:lpstr>Chemické reakce</vt:lpstr>
      <vt:lpstr>Chemické reakce</vt:lpstr>
      <vt:lpstr>Chemické reakce v metabolizmu</vt:lpstr>
      <vt:lpstr>Problém rovnováh</vt:lpstr>
      <vt:lpstr>Spřažené reakce</vt:lpstr>
      <vt:lpstr>Makroergické sloučeniny</vt:lpstr>
      <vt:lpstr>Makroergické sloučeniny</vt:lpstr>
      <vt:lpstr>Makroergické sloučeniny</vt:lpstr>
      <vt:lpstr>Typy makroergických sloučenin</vt:lpstr>
      <vt:lpstr>Polyfosfáty (anhydridy)</vt:lpstr>
      <vt:lpstr>Polyfosfáty (anhydridy)</vt:lpstr>
      <vt:lpstr>Polyfosfáty (anhydridy)</vt:lpstr>
      <vt:lpstr>ATP</vt:lpstr>
      <vt:lpstr>ATP</vt:lpstr>
      <vt:lpstr>Trvalá dostupnost ATP</vt:lpstr>
      <vt:lpstr>Fosfoamidy (guanidinfosfáty)</vt:lpstr>
      <vt:lpstr>Kooperace s ATP</vt:lpstr>
      <vt:lpstr>Směsné anhydridy</vt:lpstr>
      <vt:lpstr>Směsné anhydridy</vt:lpstr>
      <vt:lpstr>Enolfosfáty</vt:lpstr>
      <vt:lpstr>Thioestery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46</cp:revision>
  <dcterms:created xsi:type="dcterms:W3CDTF">2012-05-21T09:08:24Z</dcterms:created>
  <dcterms:modified xsi:type="dcterms:W3CDTF">2015-09-18T10:10:49Z</dcterms:modified>
</cp:coreProperties>
</file>