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71" r:id="rId6"/>
    <p:sldId id="265" r:id="rId7"/>
    <p:sldId id="272" r:id="rId8"/>
    <p:sldId id="273" r:id="rId9"/>
    <p:sldId id="274" r:id="rId10"/>
    <p:sldId id="345" r:id="rId11"/>
    <p:sldId id="275" r:id="rId12"/>
    <p:sldId id="276" r:id="rId13"/>
    <p:sldId id="277" r:id="rId14"/>
    <p:sldId id="278" r:id="rId15"/>
    <p:sldId id="338" r:id="rId16"/>
    <p:sldId id="341" r:id="rId17"/>
    <p:sldId id="343" r:id="rId18"/>
    <p:sldId id="344" r:id="rId19"/>
    <p:sldId id="279" r:id="rId20"/>
    <p:sldId id="266" r:id="rId21"/>
    <p:sldId id="267" r:id="rId22"/>
    <p:sldId id="268" r:id="rId23"/>
    <p:sldId id="269" r:id="rId24"/>
    <p:sldId id="270" r:id="rId25"/>
    <p:sldId id="281" r:id="rId26"/>
    <p:sldId id="261" r:id="rId27"/>
    <p:sldId id="282" r:id="rId28"/>
    <p:sldId id="283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9" r:id="rId37"/>
    <p:sldId id="300" r:id="rId38"/>
    <p:sldId id="302" r:id="rId39"/>
    <p:sldId id="298" r:id="rId40"/>
    <p:sldId id="303" r:id="rId41"/>
    <p:sldId id="308" r:id="rId42"/>
    <p:sldId id="309" r:id="rId43"/>
    <p:sldId id="304" r:id="rId44"/>
    <p:sldId id="305" r:id="rId45"/>
    <p:sldId id="306" r:id="rId46"/>
    <p:sldId id="310" r:id="rId47"/>
    <p:sldId id="307" r:id="rId48"/>
    <p:sldId id="280" r:id="rId49"/>
    <p:sldId id="330" r:id="rId50"/>
    <p:sldId id="333" r:id="rId51"/>
    <p:sldId id="334" r:id="rId52"/>
    <p:sldId id="336" r:id="rId53"/>
    <p:sldId id="332" r:id="rId54"/>
    <p:sldId id="337" r:id="rId55"/>
    <p:sldId id="335" r:id="rId56"/>
    <p:sldId id="324" r:id="rId57"/>
    <p:sldId id="32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8" d="100"/>
          <a:sy n="78" d="100"/>
        </p:scale>
        <p:origin x="-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62C59-C77C-442F-9C0C-179481391A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0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90C2-F52C-4408-9D66-A02CAB375C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2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B398-2B5A-4213-8493-213DA423E7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1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B017-D5A0-44E2-984A-53F7B9D201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F369-3319-487B-A586-DF3E7CF18C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42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76B6-6A16-498B-9612-368BAAAAA3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6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5A2A-36B0-4D47-A838-ADEED0ACDC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6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30D2-F962-42FB-81B9-0F91F8237F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0A09-F4B5-47DD-ABF5-722B163A4A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3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48D1-FC37-47F8-943F-4FB0B2CE76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3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6FDAC-CD07-4AA6-82F7-9B2AC5695C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9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FE45-AC92-4AB9-A04B-DFB477DF61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4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07A1B1-0F1E-4105-9B7F-A2161CBF58A9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4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609601"/>
            <a:ext cx="8208912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848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17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-Nukleové 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kyseliny a proteosyntéza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10/17/2013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chemeClr val="tx1"/>
                </a:solidFill>
              </a:rPr>
              <a:t>2. vznik UMP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21558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06506"/>
            <a:ext cx="5974598" cy="22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3. vznik CTP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0928"/>
            <a:ext cx="8534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155" y="1340768"/>
            <a:ext cx="8229600" cy="51125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. vznik </a:t>
            </a:r>
            <a:r>
              <a:rPr lang="cs-CZ" dirty="0" err="1" smtClean="0">
                <a:solidFill>
                  <a:schemeClr val="tx1"/>
                </a:solidFill>
              </a:rPr>
              <a:t>dTMP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Nejprve </a:t>
            </a:r>
            <a:r>
              <a:rPr lang="cs-CZ" dirty="0" err="1" smtClean="0">
                <a:solidFill>
                  <a:schemeClr val="tx1"/>
                </a:solidFill>
              </a:rPr>
              <a:t>dUMP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Tymidylátsyntasa</a:t>
            </a:r>
            <a:r>
              <a:rPr lang="cs-CZ" dirty="0" smtClean="0">
                <a:solidFill>
                  <a:schemeClr val="tx1"/>
                </a:solidFill>
              </a:rPr>
              <a:t> – inhibice 5-fluorouracilem (antimetabolity)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Metylace pomocí </a:t>
            </a:r>
            <a:r>
              <a:rPr lang="cs-CZ" dirty="0" err="1" smtClean="0">
                <a:solidFill>
                  <a:schemeClr val="tx1"/>
                </a:solidFill>
              </a:rPr>
              <a:t>metylenTHF</a:t>
            </a:r>
            <a:r>
              <a:rPr lang="cs-CZ" dirty="0" smtClean="0">
                <a:solidFill>
                  <a:schemeClr val="tx1"/>
                </a:solidFill>
              </a:rPr>
              <a:t> – inhibice redukce DHF </a:t>
            </a:r>
            <a:r>
              <a:rPr lang="cs-CZ" dirty="0" err="1" smtClean="0">
                <a:solidFill>
                  <a:schemeClr val="tx1"/>
                </a:solidFill>
              </a:rPr>
              <a:t>methotrexatem</a:t>
            </a:r>
            <a:r>
              <a:rPr lang="cs-CZ" dirty="0" smtClean="0">
                <a:solidFill>
                  <a:schemeClr val="tx1"/>
                </a:solidFill>
              </a:rPr>
              <a:t> aj.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974598" cy="33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deoxyribonukleotidů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NDP nebo NTP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Ribonukleotid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reduktasa</a:t>
            </a:r>
            <a:r>
              <a:rPr lang="cs-CZ" dirty="0" smtClean="0">
                <a:solidFill>
                  <a:schemeClr val="tx1"/>
                </a:solidFill>
              </a:rPr>
              <a:t> – 3 typy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NADPH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Radikálové intermediární stavy (-S, </a:t>
            </a:r>
            <a:r>
              <a:rPr lang="cs-CZ" dirty="0" err="1" smtClean="0">
                <a:solidFill>
                  <a:schemeClr val="tx1"/>
                </a:solidFill>
              </a:rPr>
              <a:t>oxyfenyl</a:t>
            </a:r>
            <a:r>
              <a:rPr lang="cs-CZ" dirty="0" smtClean="0">
                <a:solidFill>
                  <a:schemeClr val="tx1"/>
                </a:solidFill>
              </a:rPr>
              <a:t>, kov)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5120640" cy="318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3F0C641F-F3F7-4044-B1C2-2452F47D1FCA}" type="slidenum">
              <a:rPr lang="en-US" altLang="en-US" sz="1400">
                <a:solidFill>
                  <a:srgbClr val="000000"/>
                </a:solidFill>
              </a:rPr>
              <a:pPr/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79413"/>
            <a:ext cx="731678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16016" y="4832285"/>
            <a:ext cx="289053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NADPH – redukce  –S </a:t>
            </a:r>
            <a:r>
              <a:rPr lang="cs-CZ" dirty="0">
                <a:solidFill>
                  <a:srgbClr val="FFFF00"/>
                </a:solidFill>
              </a:rPr>
              <a:t>– 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</a:rPr>
              <a:t>–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</a:p>
          <a:p>
            <a:r>
              <a:rPr lang="cs-CZ" dirty="0">
                <a:solidFill>
                  <a:srgbClr val="FFFF00"/>
                </a:solidFill>
              </a:rPr>
              <a:t>p</a:t>
            </a:r>
            <a:r>
              <a:rPr lang="cs-CZ" dirty="0" smtClean="0">
                <a:solidFill>
                  <a:srgbClr val="FFFF00"/>
                </a:solidFill>
              </a:rPr>
              <a:t>rostředník </a:t>
            </a:r>
            <a:r>
              <a:rPr lang="cs-CZ" dirty="0" err="1" smtClean="0">
                <a:solidFill>
                  <a:srgbClr val="FFFF00"/>
                </a:solidFill>
              </a:rPr>
              <a:t>thioredoxin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Šipka ohnutá nahoru 2"/>
          <p:cNvSpPr/>
          <p:nvPr/>
        </p:nvSpPr>
        <p:spPr bwMode="auto">
          <a:xfrm>
            <a:off x="4355976" y="5229200"/>
            <a:ext cx="4320480" cy="73152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47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10/17/2013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79413"/>
            <a:ext cx="741362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88024" y="548680"/>
            <a:ext cx="402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Century Gothic" pitchFamily="34" charset="0"/>
              </a:rPr>
              <a:t>Inhibitory syntézy </a:t>
            </a:r>
            <a:r>
              <a:rPr lang="cs-CZ" sz="2400" b="1" dirty="0" err="1" smtClean="0">
                <a:solidFill>
                  <a:srgbClr val="000000"/>
                </a:solidFill>
                <a:latin typeface="Century Gothic" pitchFamily="34" charset="0"/>
              </a:rPr>
              <a:t>thyminu</a:t>
            </a:r>
            <a:endParaRPr lang="cs-CZ" sz="2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DHF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 descr="3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3586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3789040"/>
            <a:ext cx="8535140" cy="2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07704" y="3465874"/>
            <a:ext cx="18582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2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Inhibice FU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3" y="2348880"/>
            <a:ext cx="8535987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2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Regulace syntézy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Zpětnovazebné inhibice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Pyrimidiny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allosterická</a:t>
            </a:r>
            <a:r>
              <a:rPr lang="cs-CZ" dirty="0" smtClean="0">
                <a:solidFill>
                  <a:schemeClr val="tx1"/>
                </a:solidFill>
              </a:rPr>
              <a:t> inhibice </a:t>
            </a:r>
            <a:r>
              <a:rPr lang="cs-CZ" dirty="0" err="1" smtClean="0">
                <a:solidFill>
                  <a:schemeClr val="tx1"/>
                </a:solidFill>
              </a:rPr>
              <a:t>aspartáttranskarbamoylasy</a:t>
            </a:r>
            <a:r>
              <a:rPr lang="cs-CZ" dirty="0" smtClean="0">
                <a:solidFill>
                  <a:schemeClr val="tx1"/>
                </a:solidFill>
              </a:rPr>
              <a:t> produktem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Puriny – produkty na více místech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5" y="3429000"/>
            <a:ext cx="85344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Odbourání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Pyrimidinové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syntézy, produkce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-Ala (ev.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metylderivát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), CO</a:t>
            </a:r>
            <a:r>
              <a:rPr lang="cs-CZ" baseline="-25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a NH</a:t>
            </a:r>
            <a:r>
              <a:rPr lang="cs-CZ" baseline="-25000" dirty="0" smtClean="0">
                <a:solidFill>
                  <a:schemeClr val="tx1"/>
                </a:solidFill>
                <a:sym typeface="Symbol"/>
              </a:rPr>
              <a:t>4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+</a:t>
            </a:r>
            <a:endParaRPr lang="cs-CZ" baseline="30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Purinové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močová, problémy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</a:rPr>
              <a:t>Další přeměny – alantoin, močovina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6828112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Syntéza a odbourání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Degradace </a:t>
            </a:r>
            <a:r>
              <a:rPr lang="cs-CZ" dirty="0">
                <a:solidFill>
                  <a:schemeClr val="tx1"/>
                </a:solidFill>
              </a:rPr>
              <a:t>a syntéza NK. </a:t>
            </a:r>
            <a:r>
              <a:rPr lang="cs-CZ" dirty="0" err="1">
                <a:solidFill>
                  <a:schemeClr val="tx1"/>
                </a:solidFill>
              </a:rPr>
              <a:t>Fosfodiesterasy</a:t>
            </a:r>
            <a:r>
              <a:rPr lang="cs-CZ" dirty="0">
                <a:solidFill>
                  <a:schemeClr val="tx1"/>
                </a:solidFill>
              </a:rPr>
              <a:t>, palindrom, restrikční </a:t>
            </a:r>
            <a:r>
              <a:rPr lang="cs-CZ" dirty="0" err="1">
                <a:solidFill>
                  <a:schemeClr val="tx1"/>
                </a:solidFill>
              </a:rPr>
              <a:t>endonukleasy</a:t>
            </a:r>
            <a:r>
              <a:rPr lang="cs-CZ" dirty="0">
                <a:solidFill>
                  <a:schemeClr val="tx1"/>
                </a:solidFill>
              </a:rPr>
              <a:t>. 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Replikace </a:t>
            </a:r>
            <a:r>
              <a:rPr lang="cs-CZ" dirty="0">
                <a:solidFill>
                  <a:schemeClr val="tx1"/>
                </a:solidFill>
              </a:rPr>
              <a:t>DNA, replikační vidlička, DNA </a:t>
            </a:r>
            <a:r>
              <a:rPr lang="cs-CZ" dirty="0" err="1">
                <a:solidFill>
                  <a:schemeClr val="tx1"/>
                </a:solidFill>
              </a:rPr>
              <a:t>polymerasa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Transkripce </a:t>
            </a:r>
            <a:r>
              <a:rPr lang="cs-CZ" dirty="0">
                <a:solidFill>
                  <a:schemeClr val="tx1"/>
                </a:solidFill>
              </a:rPr>
              <a:t>DNA a její faktory, vznik </a:t>
            </a:r>
            <a:r>
              <a:rPr lang="cs-CZ" dirty="0" err="1">
                <a:solidFill>
                  <a:schemeClr val="tx1"/>
                </a:solidFill>
              </a:rPr>
              <a:t>mRNA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Genetický </a:t>
            </a:r>
            <a:r>
              <a:rPr lang="cs-CZ" dirty="0">
                <a:solidFill>
                  <a:schemeClr val="tx1"/>
                </a:solidFill>
              </a:rPr>
              <a:t>kód, translace, funkce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ribosomů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modifikace, transport. 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Štěpení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Hydrolýza </a:t>
            </a:r>
            <a:r>
              <a:rPr lang="cs-CZ" dirty="0" err="1" smtClean="0">
                <a:solidFill>
                  <a:schemeClr val="tx1"/>
                </a:solidFill>
              </a:rPr>
              <a:t>fosfodiesterové</a:t>
            </a:r>
            <a:r>
              <a:rPr lang="cs-CZ" dirty="0" smtClean="0">
                <a:solidFill>
                  <a:schemeClr val="tx1"/>
                </a:solidFill>
              </a:rPr>
              <a:t> vazby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Hydrolázy, podskupina </a:t>
            </a:r>
            <a:r>
              <a:rPr lang="cs-CZ" dirty="0" err="1">
                <a:solidFill>
                  <a:schemeClr val="tx1"/>
                </a:solidFill>
              </a:rPr>
              <a:t>fosfodiesteráz</a:t>
            </a:r>
            <a:r>
              <a:rPr lang="cs-CZ" dirty="0">
                <a:solidFill>
                  <a:schemeClr val="tx1"/>
                </a:solidFill>
              </a:rPr>
              <a:t> (3.1.4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Dělení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substrátu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Dnasy</a:t>
            </a:r>
            <a:endParaRPr lang="cs-CZ">
              <a:solidFill>
                <a:schemeClr val="tx1"/>
              </a:solidFill>
            </a:endParaRPr>
          </a:p>
          <a:p>
            <a:pPr lvl="2"/>
            <a:r>
              <a:rPr lang="cs-CZ" smtClean="0">
                <a:solidFill>
                  <a:schemeClr val="tx1"/>
                </a:solidFill>
              </a:rPr>
              <a:t>RNasy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místa štěpení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Endonukleasy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Exonukleasy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výskytu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Extracelulární – trávicí trakt(duodenální šťáva) – hydrolýza </a:t>
            </a:r>
            <a:r>
              <a:rPr lang="cs-CZ" dirty="0">
                <a:solidFill>
                  <a:schemeClr val="tx1"/>
                </a:solidFill>
              </a:rPr>
              <a:t>NK v </a:t>
            </a:r>
            <a:r>
              <a:rPr lang="cs-CZ" dirty="0" smtClean="0">
                <a:solidFill>
                  <a:schemeClr val="tx1"/>
                </a:solidFill>
              </a:rPr>
              <a:t>potravě   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Intracelulární – metabolismus </a:t>
            </a:r>
            <a:r>
              <a:rPr lang="cs-CZ" dirty="0">
                <a:solidFill>
                  <a:schemeClr val="tx1"/>
                </a:solidFill>
              </a:rPr>
              <a:t>NK uvnitř buňky  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Kombinované aktivity – DNA </a:t>
            </a:r>
            <a:r>
              <a:rPr lang="cs-CZ" dirty="0" err="1" smtClean="0">
                <a:solidFill>
                  <a:schemeClr val="tx1"/>
                </a:solidFill>
              </a:rPr>
              <a:t>polymerasy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3</a:t>
            </a:r>
            <a:r>
              <a:rPr lang="cs-CZ" baseline="30000" dirty="0" smtClean="0">
                <a:solidFill>
                  <a:schemeClr val="tx1"/>
                </a:solidFill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baseline="30000" dirty="0" smtClean="0">
                <a:solidFill>
                  <a:schemeClr val="tx1"/>
                </a:solidFill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-exonukleasové aktivity –  opravné, degradace </a:t>
            </a:r>
            <a:r>
              <a:rPr lang="cs-CZ" dirty="0" err="1" smtClean="0">
                <a:solidFill>
                  <a:schemeClr val="tx1"/>
                </a:solidFill>
              </a:rPr>
              <a:t>primerů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Zvláštní typy u mikroorganizmů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Restrikční endonukleázy – specificita k palindromům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Obecná role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Přenos a realizace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genetické informace</a:t>
            </a:r>
          </a:p>
          <a:p>
            <a:r>
              <a:rPr lang="cs-CZ" sz="2000" dirty="0">
                <a:solidFill>
                  <a:schemeClr val="tx1"/>
                </a:solidFill>
              </a:rPr>
              <a:t>Chemické procesy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</a:t>
            </a:r>
            <a:r>
              <a:rPr lang="cs-CZ" sz="2000" dirty="0">
                <a:solidFill>
                  <a:schemeClr val="tx1"/>
                </a:solidFill>
              </a:rPr>
              <a:t> transformaci genetické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informace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– uchovávání a přenos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replikace </a:t>
            </a:r>
            <a:endParaRPr lang="cs-CZ" sz="12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realizace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Syntéza proteinů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Jejich funkce, aktivita atd.</a:t>
            </a:r>
            <a:endParaRPr lang="cs-CZ" sz="12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Centrální dogma 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457143" cy="492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Uchování informace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Přenos na potomstvo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Semikonzervativní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způsob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4860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nového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Materiál a energie – </a:t>
            </a:r>
            <a:r>
              <a:rPr lang="cs-CZ" dirty="0" err="1" smtClean="0">
                <a:solidFill>
                  <a:schemeClr val="tx1"/>
                </a:solidFill>
              </a:rPr>
              <a:t>dNTP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Informace – </a:t>
            </a:r>
            <a:r>
              <a:rPr lang="cs-CZ" dirty="0" err="1" smtClean="0">
                <a:solidFill>
                  <a:schemeClr val="tx1"/>
                </a:solidFill>
              </a:rPr>
              <a:t>templát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Výkonný aparát – DNA </a:t>
            </a:r>
            <a:r>
              <a:rPr lang="cs-CZ" dirty="0" err="1" smtClean="0">
                <a:solidFill>
                  <a:schemeClr val="tx1"/>
                </a:solidFill>
              </a:rPr>
              <a:t>polymerasa</a:t>
            </a:r>
            <a:r>
              <a:rPr lang="cs-CZ" dirty="0" smtClean="0">
                <a:solidFill>
                  <a:schemeClr val="tx1"/>
                </a:solidFill>
              </a:rPr>
              <a:t> (III)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Komplementarita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Kontrola enzymem, ev. hydrolýza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8372"/>
            <a:ext cx="8720474" cy="152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fosfodiesterové</a:t>
            </a:r>
            <a:r>
              <a:rPr lang="cs-CZ" dirty="0" smtClean="0">
                <a:solidFill>
                  <a:schemeClr val="tx1"/>
                </a:solidFill>
              </a:rPr>
              <a:t> vazby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408737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9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Replikační vidlička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Směr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problém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4087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55530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Nutnost RNA-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22837"/>
            <a:ext cx="5095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Směr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Vedoucí a opožděné vlákno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Okazakiho</a:t>
            </a:r>
            <a:r>
              <a:rPr lang="cs-CZ" dirty="0" smtClean="0">
                <a:solidFill>
                  <a:schemeClr val="tx1"/>
                </a:solidFill>
              </a:rPr>
              <a:t> fragmenty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4087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Replikační vidlička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kroků replikace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19325"/>
            <a:ext cx="641826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5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Prokaryontní 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Problém rozvíjení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ěkolik mechanizmů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Rozštěpení 1 vlákna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3380000" cy="50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3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bazí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Schematické znázornění syntézy purinových 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571430" cy="32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Přepis příslušného úseku DNA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Výběr informace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Způsob záznamu informace stejný jako v DNA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Zejména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využití informace v dalších krocích – translace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typy RNA – zde končí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Chemický popis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Analogické replikaci – </a:t>
            </a:r>
            <a:r>
              <a:rPr lang="cs-CZ" dirty="0" err="1" smtClean="0">
                <a:solidFill>
                  <a:schemeClr val="tx1"/>
                </a:solidFill>
              </a:rPr>
              <a:t>fosfodiester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Netřeba 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Schéma tvorby RNA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Primer</a:t>
            </a:r>
            <a:r>
              <a:rPr lang="cs-CZ" dirty="0" smtClean="0">
                <a:solidFill>
                  <a:schemeClr val="tx1"/>
                </a:solidFill>
              </a:rPr>
              <a:t> zde značí předchozí úsek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691429" cy="40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RNA-</a:t>
            </a:r>
            <a:r>
              <a:rPr lang="cs-CZ" dirty="0" err="1" smtClean="0">
                <a:solidFill>
                  <a:schemeClr val="tx1"/>
                </a:solidFill>
              </a:rPr>
              <a:t>polymerasa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transkriptasa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různých funkcí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Rozpoznání počátku – startovní nukleotid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Rozvinutí DNA na potřebnou dobu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5935"/>
            <a:ext cx="7691429" cy="37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703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Informační úseky – startovní báze +1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sekvence pro- a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35" y="2348880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34" y="4221088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Začátek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Rozpoznání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Sestavení RNA </a:t>
            </a:r>
            <a:r>
              <a:rPr lang="cs-CZ" dirty="0" err="1" smtClean="0">
                <a:solidFill>
                  <a:schemeClr val="tx1"/>
                </a:solidFill>
              </a:rPr>
              <a:t>polymerasy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9908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Úprava vytvořené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Eukaryontní DNA – exony, introny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všeobecně – ca 3% kódujících sekvencí (tj. i mimo geny)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Důvod a význam intronů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relikt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využití pro jiné bílkoviny (</a:t>
            </a:r>
            <a:r>
              <a:rPr lang="cs-CZ" dirty="0" smtClean="0">
                <a:solidFill>
                  <a:schemeClr val="tx1"/>
                </a:solidFill>
              </a:rPr>
              <a:t>modifikace – </a:t>
            </a:r>
            <a:r>
              <a:rPr lang="cs-CZ" dirty="0" err="1" smtClean="0">
                <a:solidFill>
                  <a:schemeClr val="tx1"/>
                </a:solidFill>
              </a:rPr>
              <a:t>Ig</a:t>
            </a:r>
            <a:r>
              <a:rPr lang="cs-CZ" dirty="0" smtClean="0">
                <a:solidFill>
                  <a:schemeClr val="tx1"/>
                </a:solidFill>
              </a:rPr>
              <a:t> volné a membránové)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více bílkovin než genů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Příklad - gen kódující sekvenci </a:t>
            </a:r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-podjednotky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" y="4293096"/>
            <a:ext cx="7691429" cy="19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Sestřih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-podjednotka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</a:t>
            </a:r>
            <a:r>
              <a:rPr lang="cs-CZ" dirty="0" err="1" smtClean="0">
                <a:solidFill>
                  <a:schemeClr val="tx1"/>
                </a:solidFill>
              </a:rPr>
              <a:t>transkript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Sestřih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úpravy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Čepička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Ocas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35433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4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Transkripce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Sestřih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</a:t>
            </a:r>
            <a:r>
              <a:rPr lang="cs-CZ" dirty="0" err="1" smtClean="0">
                <a:solidFill>
                  <a:schemeClr val="tx1"/>
                </a:solidFill>
              </a:rPr>
              <a:t>transkript</a:t>
            </a:r>
            <a:r>
              <a:rPr lang="cs-CZ" dirty="0" smtClean="0">
                <a:solidFill>
                  <a:schemeClr val="tx1"/>
                </a:solidFill>
              </a:rPr>
              <a:t> , sestřih – </a:t>
            </a:r>
            <a:r>
              <a:rPr lang="cs-CZ" dirty="0" err="1" smtClean="0">
                <a:solidFill>
                  <a:schemeClr val="tx1"/>
                </a:solidFill>
              </a:rPr>
              <a:t>spliceasom</a:t>
            </a:r>
            <a:r>
              <a:rPr lang="cs-CZ" dirty="0" smtClean="0">
                <a:solidFill>
                  <a:schemeClr val="tx1"/>
                </a:solidFill>
              </a:rPr>
              <a:t>, úloha </a:t>
            </a:r>
            <a:r>
              <a:rPr lang="cs-CZ" dirty="0" err="1" smtClean="0">
                <a:solidFill>
                  <a:schemeClr val="tx1"/>
                </a:solidFill>
              </a:rPr>
              <a:t>snRNA</a:t>
            </a:r>
            <a:r>
              <a:rPr lang="cs-CZ" dirty="0" smtClean="0">
                <a:solidFill>
                  <a:schemeClr val="tx1"/>
                </a:solidFill>
              </a:rPr>
              <a:t> – rozpoznání + excise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úpravy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Čepička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Ocas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140968"/>
            <a:ext cx="64087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9" y="4797152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Překlad informačního kódu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Sekvence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– sekvence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Určující vztahy – </a:t>
            </a:r>
            <a:r>
              <a:rPr lang="cs-CZ" b="1" dirty="0" smtClean="0">
                <a:solidFill>
                  <a:schemeClr val="tx1"/>
                </a:solidFill>
              </a:rPr>
              <a:t>genetický kód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polypeptidového řetězce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Nascentní</a:t>
            </a:r>
            <a:r>
              <a:rPr lang="cs-CZ" dirty="0" smtClean="0">
                <a:solidFill>
                  <a:schemeClr val="tx1"/>
                </a:solidFill>
              </a:rPr>
              <a:t> bílkovina – další úpravy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Požadavky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Materiál –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Energie – ATP (GTP)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Informace –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Realizace překladu – 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Výkonný aparát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Ribozomy (výjimky)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Pomocné faktory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Etapy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Iniciace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Terminace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Genetický kód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Tabulka platí pro m-RNA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75970"/>
            <a:ext cx="5254286" cy="54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bazí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Schematické znázornění syntézy purinových 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571430" cy="32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Přípravná </a:t>
            </a:r>
            <a:r>
              <a:rPr lang="cs-CZ" dirty="0">
                <a:solidFill>
                  <a:schemeClr val="tx1"/>
                </a:solidFill>
              </a:rPr>
              <a:t>fáze – syntéza </a:t>
            </a:r>
            <a:r>
              <a:rPr lang="cs-CZ" dirty="0" err="1">
                <a:solidFill>
                  <a:schemeClr val="tx1"/>
                </a:solidFill>
              </a:rPr>
              <a:t>aminoacyl-tRNA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AK </a:t>
            </a:r>
            <a:r>
              <a:rPr lang="cs-CZ" dirty="0">
                <a:solidFill>
                  <a:schemeClr val="tx1"/>
                </a:solidFill>
              </a:rPr>
              <a:t>+ ATP = AK-AMP + PP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AK-AMP </a:t>
            </a:r>
            <a:r>
              <a:rPr lang="cs-CZ" dirty="0">
                <a:solidFill>
                  <a:schemeClr val="tx1"/>
                </a:solidFill>
              </a:rPr>
              <a:t>+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= AK-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+ AMP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Aminoacyl-tRNA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syntetáza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vysoká specificita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každou AK a 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– 60 různých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rozpoznání reaktantů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výstupní kontrola – ev. hydrolýza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Přípravná </a:t>
            </a:r>
            <a:r>
              <a:rPr lang="cs-CZ" dirty="0">
                <a:solidFill>
                  <a:schemeClr val="tx1"/>
                </a:solidFill>
              </a:rPr>
              <a:t>fáze – syntéza </a:t>
            </a:r>
            <a:r>
              <a:rPr lang="cs-CZ" dirty="0" err="1">
                <a:solidFill>
                  <a:schemeClr val="tx1"/>
                </a:solidFill>
              </a:rPr>
              <a:t>aminoacyl-tRNA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8671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40527"/>
            <a:ext cx="2663825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Počátek </a:t>
            </a:r>
            <a:r>
              <a:rPr lang="cs-CZ" dirty="0">
                <a:solidFill>
                  <a:schemeClr val="tx1"/>
                </a:solidFill>
              </a:rPr>
              <a:t>syntézy polypeptidového řetězce </a:t>
            </a:r>
            <a:r>
              <a:rPr lang="cs-CZ" dirty="0" smtClean="0">
                <a:solidFill>
                  <a:schemeClr val="tx1"/>
                </a:solidFill>
              </a:rPr>
              <a:t>určuje triplet </a:t>
            </a:r>
            <a:r>
              <a:rPr lang="cs-CZ" dirty="0">
                <a:solidFill>
                  <a:schemeClr val="tx1"/>
                </a:solidFill>
              </a:rPr>
              <a:t>AUG </a:t>
            </a:r>
            <a:r>
              <a:rPr lang="cs-CZ" dirty="0" smtClean="0">
                <a:solidFill>
                  <a:schemeClr val="tx1"/>
                </a:solidFill>
              </a:rPr>
              <a:t>kódující </a:t>
            </a:r>
            <a:r>
              <a:rPr lang="cs-CZ" dirty="0" err="1">
                <a:solidFill>
                  <a:schemeClr val="tx1"/>
                </a:solidFill>
              </a:rPr>
              <a:t>methionin</a:t>
            </a:r>
            <a:r>
              <a:rPr lang="cs-CZ" dirty="0">
                <a:solidFill>
                  <a:schemeClr val="tx1"/>
                </a:solidFill>
              </a:rPr>
              <a:t> (odlišně modifikovaný u </a:t>
            </a:r>
            <a:r>
              <a:rPr lang="cs-CZ" dirty="0" err="1">
                <a:solidFill>
                  <a:schemeClr val="tx1"/>
                </a:solidFill>
              </a:rPr>
              <a:t>prokaryontů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eukaryontů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4087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640873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Iniciace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Účast faktorů a GTP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Ribozom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vybírá kodon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3995343" cy="536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2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Kodon vybírá AA-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98" y="2152512"/>
            <a:ext cx="57721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Kodon vybírá AA-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Katalytická funkce </a:t>
            </a:r>
            <a:r>
              <a:rPr lang="cs-CZ" dirty="0" err="1" smtClean="0">
                <a:solidFill>
                  <a:schemeClr val="tx1"/>
                </a:solidFill>
              </a:rPr>
              <a:t>rRNA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Transpeptidace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Posun ribozomu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Efektivní využití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polyzom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Terminace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Stopkodon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Uvolňující faktor místo AA-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endParaRPr lang="cs-CZ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Proteosyntéza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Srovnání proteosyntézy pro- a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91429" cy="42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4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Soubor pochodů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upravujících </a:t>
            </a:r>
            <a:r>
              <a:rPr lang="cs-CZ" dirty="0" err="1">
                <a:solidFill>
                  <a:schemeClr val="tx1"/>
                </a:solidFill>
              </a:rPr>
              <a:t>nascentní</a:t>
            </a:r>
            <a:r>
              <a:rPr lang="cs-CZ" dirty="0">
                <a:solidFill>
                  <a:schemeClr val="tx1"/>
                </a:solidFill>
              </a:rPr>
              <a:t> bílkovinu do funkční formy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maturace 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Dodává </a:t>
            </a:r>
            <a:r>
              <a:rPr lang="cs-CZ" dirty="0">
                <a:solidFill>
                  <a:schemeClr val="tx1"/>
                </a:solidFill>
              </a:rPr>
              <a:t>potřebné vlastnosti.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Zahrnuje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řetězce – chemické úpravy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Skládání </a:t>
            </a:r>
            <a:r>
              <a:rPr lang="cs-CZ" dirty="0">
                <a:solidFill>
                  <a:schemeClr val="tx1"/>
                </a:solidFill>
              </a:rPr>
              <a:t>řetězce – </a:t>
            </a:r>
            <a:r>
              <a:rPr lang="cs-CZ" dirty="0" smtClean="0">
                <a:solidFill>
                  <a:schemeClr val="tx1"/>
                </a:solidFill>
              </a:rPr>
              <a:t>konformace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– vedoucí sekvence, endoplasmatické retikulum, Golgiho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reakce chemických modifikací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</a:t>
            </a:r>
            <a:r>
              <a:rPr lang="cs-CZ" dirty="0" err="1" smtClean="0">
                <a:solidFill>
                  <a:schemeClr val="tx1"/>
                </a:solidFill>
              </a:rPr>
              <a:t>prostetických</a:t>
            </a:r>
            <a:r>
              <a:rPr lang="cs-CZ" dirty="0" smtClean="0">
                <a:solidFill>
                  <a:schemeClr val="tx1"/>
                </a:solidFill>
              </a:rPr>
              <a:t>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Parciální hydrolýza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Oxidace</a:t>
            </a:r>
            <a:endParaRPr lang="cs-CZ" b="1" u="sng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 Tvorba disulfidových </a:t>
            </a:r>
            <a:r>
              <a:rPr lang="cs-CZ" dirty="0" smtClean="0">
                <a:solidFill>
                  <a:schemeClr val="tx1"/>
                </a:solidFill>
              </a:rPr>
              <a:t>můstků - cystin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Takřka obecný pochod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996952"/>
            <a:ext cx="4766667" cy="273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Oxidace</a:t>
            </a:r>
            <a:endParaRPr lang="cs-CZ" u="sng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lysinu a prolinu v </a:t>
            </a:r>
            <a:r>
              <a:rPr lang="cs-CZ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Vnik nekódovaných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672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část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P-</a:t>
            </a:r>
            <a:r>
              <a:rPr lang="cs-CZ" dirty="0" err="1" smtClean="0">
                <a:solidFill>
                  <a:schemeClr val="tx1"/>
                </a:solidFill>
              </a:rPr>
              <a:t>Rib</a:t>
            </a:r>
            <a:r>
              <a:rPr lang="cs-CZ" dirty="0" smtClean="0">
                <a:solidFill>
                  <a:schemeClr val="tx1"/>
                </a:solidFill>
              </a:rPr>
              <a:t>-amin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 P-</a:t>
            </a:r>
            <a:r>
              <a:rPr lang="cs-CZ" dirty="0" err="1" smtClean="0">
                <a:solidFill>
                  <a:schemeClr val="tx1"/>
                </a:solidFill>
              </a:rPr>
              <a:t>Rib</a:t>
            </a:r>
            <a:r>
              <a:rPr lang="cs-CZ" dirty="0" smtClean="0">
                <a:solidFill>
                  <a:schemeClr val="tx1"/>
                </a:solidFill>
              </a:rPr>
              <a:t>-PP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598923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Oxidace</a:t>
            </a:r>
            <a:endParaRPr lang="cs-CZ" b="1" u="sng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lysinu a prolinu v </a:t>
            </a:r>
            <a:r>
              <a:rPr lang="cs-CZ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 err="1" smtClean="0">
                <a:solidFill>
                  <a:schemeClr val="tx1"/>
                </a:solidFill>
              </a:rPr>
              <a:t>askorbátu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53" y="3284984"/>
            <a:ext cx="59817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 err="1">
                <a:solidFill>
                  <a:schemeClr val="tx1"/>
                </a:solidFill>
              </a:rPr>
              <a:t>Glykosylace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</a:rPr>
              <a:t>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Poměrně </a:t>
            </a:r>
            <a:r>
              <a:rPr lang="cs-CZ" dirty="0">
                <a:solidFill>
                  <a:schemeClr val="tx1"/>
                </a:solidFill>
              </a:rPr>
              <a:t>obecná </a:t>
            </a:r>
            <a:r>
              <a:rPr lang="cs-CZ" dirty="0" smtClean="0">
                <a:solidFill>
                  <a:schemeClr val="tx1"/>
                </a:solidFill>
              </a:rPr>
              <a:t>modifikace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Vazba N- (</a:t>
            </a:r>
            <a:r>
              <a:rPr lang="cs-CZ" dirty="0" err="1">
                <a:solidFill>
                  <a:schemeClr val="tx1"/>
                </a:solidFill>
              </a:rPr>
              <a:t>Asn</a:t>
            </a:r>
            <a:r>
              <a:rPr lang="cs-CZ" dirty="0">
                <a:solidFill>
                  <a:schemeClr val="tx1"/>
                </a:solidFill>
              </a:rPr>
              <a:t>) nebo O-glykosidická (Ser, </a:t>
            </a:r>
            <a:r>
              <a:rPr lang="cs-CZ" dirty="0" err="1">
                <a:solidFill>
                  <a:schemeClr val="tx1"/>
                </a:solidFill>
              </a:rPr>
              <a:t>Thr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Hem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vázán </a:t>
            </a:r>
            <a:r>
              <a:rPr lang="cs-CZ" dirty="0">
                <a:solidFill>
                  <a:schemeClr val="tx1"/>
                </a:solidFill>
              </a:rPr>
              <a:t>koordinační vazbou pomocí 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na His (hemoglobin)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dirty="0">
                <a:solidFill>
                  <a:schemeClr val="tx1"/>
                </a:solidFill>
              </a:rPr>
              <a:t>kovalentně pomocí vinylových skupin na zbytky </a:t>
            </a:r>
            <a:r>
              <a:rPr lang="cs-CZ" dirty="0" err="1">
                <a:solidFill>
                  <a:schemeClr val="tx1"/>
                </a:solidFill>
              </a:rPr>
              <a:t>Cys</a:t>
            </a:r>
            <a:r>
              <a:rPr lang="cs-CZ" dirty="0">
                <a:solidFill>
                  <a:schemeClr val="tx1"/>
                </a:solidFill>
              </a:rPr>
              <a:t> (cytochrom c).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2194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>
                <a:solidFill>
                  <a:schemeClr val="tx1"/>
                </a:solidFill>
              </a:rPr>
              <a:t>Fosforylace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Vratné modifikace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Kinasy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fosfatasy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Specificita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1700808"/>
            <a:ext cx="39052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>
                <a:solidFill>
                  <a:schemeClr val="tx1"/>
                </a:solidFill>
              </a:rPr>
              <a:t>Fosforylace 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Fosforylasa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glykogenu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je </a:t>
            </a:r>
            <a:r>
              <a:rPr lang="cs-CZ" sz="1800" dirty="0">
                <a:solidFill>
                  <a:schemeClr val="tx1"/>
                </a:solidFill>
              </a:rPr>
              <a:t>regulována fosforylací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 err="1" smtClean="0">
                <a:solidFill>
                  <a:schemeClr val="tx1"/>
                </a:solidFill>
              </a:rPr>
              <a:t>fosforylasa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kinasou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a </a:t>
            </a:r>
            <a:r>
              <a:rPr lang="cs-CZ" sz="1800" dirty="0">
                <a:solidFill>
                  <a:schemeClr val="tx1"/>
                </a:solidFill>
              </a:rPr>
              <a:t>defosforylací (</a:t>
            </a:r>
            <a:r>
              <a:rPr lang="cs-CZ" sz="1800" dirty="0" err="1">
                <a:solidFill>
                  <a:schemeClr val="tx1"/>
                </a:solidFill>
              </a:rPr>
              <a:t>fosfatasou</a:t>
            </a:r>
            <a:r>
              <a:rPr lang="cs-CZ" sz="1800" dirty="0">
                <a:solidFill>
                  <a:schemeClr val="tx1"/>
                </a:solidFill>
              </a:rPr>
              <a:t>).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Vazba </a:t>
            </a:r>
            <a:r>
              <a:rPr lang="cs-CZ" sz="1800" dirty="0">
                <a:solidFill>
                  <a:schemeClr val="tx1"/>
                </a:solidFill>
              </a:rPr>
              <a:t>fosfátu na Ser14 </a:t>
            </a:r>
            <a:r>
              <a:rPr lang="cs-CZ" sz="1800" dirty="0" smtClean="0">
                <a:solidFill>
                  <a:schemeClr val="tx1"/>
                </a:solidFill>
              </a:rPr>
              <a:t>mění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neaktivní </a:t>
            </a:r>
            <a:r>
              <a:rPr lang="cs-CZ" sz="1800" dirty="0" err="1">
                <a:solidFill>
                  <a:schemeClr val="tx1"/>
                </a:solidFill>
              </a:rPr>
              <a:t>fosforylasu</a:t>
            </a:r>
            <a:r>
              <a:rPr lang="cs-CZ" sz="1800" dirty="0">
                <a:solidFill>
                  <a:schemeClr val="tx1"/>
                </a:solidFill>
              </a:rPr>
              <a:t> b (dimer)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na </a:t>
            </a:r>
            <a:r>
              <a:rPr lang="cs-CZ" sz="1800" dirty="0">
                <a:solidFill>
                  <a:schemeClr val="tx1"/>
                </a:solidFill>
              </a:rPr>
              <a:t>aktivní </a:t>
            </a:r>
            <a:r>
              <a:rPr lang="cs-CZ" sz="1800" dirty="0" err="1">
                <a:solidFill>
                  <a:schemeClr val="tx1"/>
                </a:solidFill>
              </a:rPr>
              <a:t>fosforylasu</a:t>
            </a:r>
            <a:r>
              <a:rPr lang="cs-CZ" sz="1800" dirty="0">
                <a:solidFill>
                  <a:schemeClr val="tx1"/>
                </a:solidFill>
              </a:rPr>
              <a:t> a (</a:t>
            </a:r>
            <a:r>
              <a:rPr lang="cs-CZ" sz="1800" dirty="0" err="1">
                <a:solidFill>
                  <a:schemeClr val="tx1"/>
                </a:solidFill>
              </a:rPr>
              <a:t>tetramer</a:t>
            </a:r>
            <a:r>
              <a:rPr lang="cs-CZ" sz="1800" dirty="0">
                <a:solidFill>
                  <a:schemeClr val="tx1"/>
                </a:solidFill>
              </a:rPr>
              <a:t>).</a:t>
            </a:r>
            <a:br>
              <a:rPr lang="cs-CZ" sz="1800" dirty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000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Parciální </a:t>
            </a:r>
            <a:r>
              <a:rPr lang="cs-CZ" dirty="0" smtClean="0">
                <a:solidFill>
                  <a:schemeClr val="tx1"/>
                </a:solidFill>
              </a:rPr>
              <a:t>hydrolýza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Odštěpení </a:t>
            </a:r>
            <a:r>
              <a:rPr lang="cs-CZ" dirty="0">
                <a:solidFill>
                  <a:schemeClr val="tx1"/>
                </a:solidFill>
              </a:rPr>
              <a:t>vedoucí </a:t>
            </a:r>
            <a:r>
              <a:rPr lang="cs-CZ" dirty="0" smtClean="0">
                <a:solidFill>
                  <a:schemeClr val="tx1"/>
                </a:solidFill>
              </a:rPr>
              <a:t>sekvence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Proenzymy </a:t>
            </a:r>
            <a:r>
              <a:rPr lang="cs-CZ" dirty="0">
                <a:solidFill>
                  <a:schemeClr val="tx1"/>
                </a:solidFill>
              </a:rPr>
              <a:t>- zymogeny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Úprava </a:t>
            </a:r>
            <a:r>
              <a:rPr lang="cs-CZ" dirty="0" err="1" smtClean="0">
                <a:solidFill>
                  <a:schemeClr val="tx1"/>
                </a:solidFill>
              </a:rPr>
              <a:t>preproinsulinu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 insulin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0309"/>
            <a:ext cx="29622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5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Transport a úprava </a:t>
            </a:r>
            <a:r>
              <a:rPr lang="cs-CZ" b="1" dirty="0" smtClean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Vedoucí sekvence - typy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8348"/>
            <a:ext cx="52292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Skládání proteinů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Správná konformace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Náhodný (</a:t>
            </a:r>
            <a:r>
              <a:rPr lang="cs-CZ" dirty="0" err="1" smtClean="0">
                <a:solidFill>
                  <a:schemeClr val="tx1"/>
                </a:solidFill>
              </a:rPr>
              <a:t>RNasa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Anfinsen</a:t>
            </a:r>
            <a:r>
              <a:rPr lang="cs-CZ" dirty="0" smtClean="0">
                <a:solidFill>
                  <a:schemeClr val="tx1"/>
                </a:solidFill>
              </a:rPr>
              <a:t>) x řízený proces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Chaperony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89039"/>
            <a:ext cx="4628571" cy="24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65" y="3784134"/>
            <a:ext cx="3874286" cy="26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2. část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IMP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828112" cy="35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872" y="1412776"/>
            <a:ext cx="8229600" cy="492364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3. modifikace IMP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Adenylsukcinát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r>
              <a:rPr lang="cs-CZ" dirty="0" smtClean="0">
                <a:solidFill>
                  <a:schemeClr val="tx1"/>
                </a:solidFill>
              </a:rPr>
              <a:t> + </a:t>
            </a:r>
            <a:r>
              <a:rPr lang="cs-CZ" dirty="0" err="1" smtClean="0">
                <a:solidFill>
                  <a:schemeClr val="tx1"/>
                </a:solidFill>
              </a:rPr>
              <a:t>lyasa</a:t>
            </a:r>
            <a:r>
              <a:rPr lang="cs-CZ" dirty="0" smtClean="0">
                <a:solidFill>
                  <a:schemeClr val="tx1"/>
                </a:solidFill>
              </a:rPr>
              <a:t> – eliminace NH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Xantylát:glutamin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aminotransferasa</a:t>
            </a:r>
            <a:r>
              <a:rPr lang="cs-CZ" dirty="0" smtClean="0">
                <a:solidFill>
                  <a:schemeClr val="tx1"/>
                </a:solidFill>
              </a:rPr>
              <a:t>  (předchází </a:t>
            </a:r>
            <a:r>
              <a:rPr lang="cs-CZ" dirty="0" err="1" smtClean="0">
                <a:solidFill>
                  <a:schemeClr val="tx1"/>
                </a:solidFill>
              </a:rPr>
              <a:t>monooxygenace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828112" cy="35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vznik </a:t>
            </a:r>
            <a:r>
              <a:rPr lang="cs-CZ" dirty="0" err="1" smtClean="0">
                <a:solidFill>
                  <a:schemeClr val="tx1"/>
                </a:solidFill>
              </a:rPr>
              <a:t>orotátu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Karbamoylfosfátsyntetasa</a:t>
            </a:r>
            <a:r>
              <a:rPr lang="cs-CZ" dirty="0" smtClean="0">
                <a:solidFill>
                  <a:schemeClr val="tx1"/>
                </a:solidFill>
              </a:rPr>
              <a:t> II,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r>
              <a:rPr lang="cs-CZ" dirty="0" smtClean="0">
                <a:solidFill>
                  <a:schemeClr val="tx1"/>
                </a:solidFill>
              </a:rPr>
              <a:t> donorem 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-skupiny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" y="4509120"/>
            <a:ext cx="8961897" cy="171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1" y="3068431"/>
            <a:ext cx="5121084" cy="10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04056"/>
            <a:ext cx="4267570" cy="12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35179" y="3778185"/>
            <a:ext cx="2423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2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/>
              <a:t>Karbamoylfosfátsyntetasa</a:t>
            </a:r>
            <a:r>
              <a:rPr lang="cs-CZ" dirty="0"/>
              <a:t> II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767"/>
            <a:ext cx="32916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05785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8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836</TotalTime>
  <Words>1088</Words>
  <Application>Microsoft Office PowerPoint</Application>
  <PresentationFormat>Předvádění na obrazovce (4:3)</PresentationFormat>
  <Paragraphs>501</Paragraphs>
  <Slides>56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56</vt:i4>
      </vt:variant>
    </vt:vector>
  </HeadingPairs>
  <TitlesOfParts>
    <vt:vector size="58" baseType="lpstr">
      <vt:lpstr>Exekutivní</vt:lpstr>
      <vt:lpstr>4_Blank Presentation</vt:lpstr>
      <vt:lpstr>C5720 Biochemie</vt:lpstr>
      <vt:lpstr>Obsah</vt:lpstr>
      <vt:lpstr>Syntéza bazí NK</vt:lpstr>
      <vt:lpstr>Syntéza bazí NK</vt:lpstr>
      <vt:lpstr>Syntéza purinových bazí</vt:lpstr>
      <vt:lpstr>Syntéza purinových bazí</vt:lpstr>
      <vt:lpstr>Syntéza purinových bazí</vt:lpstr>
      <vt:lpstr>Syntéza pyrimidinových bazí</vt:lpstr>
      <vt:lpstr>Karbamoylfosfátsyntetasa II</vt:lpstr>
      <vt:lpstr>Syntéza pyrimidinových bazí</vt:lpstr>
      <vt:lpstr>Syntéza pyrimidinových bazí</vt:lpstr>
      <vt:lpstr>Syntéza pyrimidinových bazí</vt:lpstr>
      <vt:lpstr>Vznik deoxyribonukleotidů</vt:lpstr>
      <vt:lpstr>Prezentace aplikace PowerPoint</vt:lpstr>
      <vt:lpstr>Prezentace aplikace PowerPoint</vt:lpstr>
      <vt:lpstr>Redukce DHF</vt:lpstr>
      <vt:lpstr>Inhibice FU</vt:lpstr>
      <vt:lpstr>Regulace syntézy</vt:lpstr>
      <vt:lpstr>Odbourání bazí</vt:lpstr>
      <vt:lpstr>Štěpení NK</vt:lpstr>
      <vt:lpstr>Obecná role NK</vt:lpstr>
      <vt:lpstr>Replikace DNA</vt:lpstr>
      <vt:lpstr>Replikace DNA</vt:lpstr>
      <vt:lpstr>Replikace DNA</vt:lpstr>
      <vt:lpstr>Eukaryontní proces</vt:lpstr>
      <vt:lpstr>Eukaryontní proces</vt:lpstr>
      <vt:lpstr>Eukaryontní proces</vt:lpstr>
      <vt:lpstr>Eukaryontní proces</vt:lpstr>
      <vt:lpstr>Prokaryontní proces</vt:lpstr>
      <vt:lpstr>Transkripce </vt:lpstr>
      <vt:lpstr>Transkripce </vt:lpstr>
      <vt:lpstr>Transkripce </vt:lpstr>
      <vt:lpstr>Transkripce</vt:lpstr>
      <vt:lpstr>Transkripce </vt:lpstr>
      <vt:lpstr>Transkripce </vt:lpstr>
      <vt:lpstr>Transkripce </vt:lpstr>
      <vt:lpstr>Transkripce </vt:lpstr>
      <vt:lpstr>Translace </vt:lpstr>
      <vt:lpstr>Translace </vt:lpstr>
      <vt:lpstr>Translace </vt:lpstr>
      <vt:lpstr>Translace </vt:lpstr>
      <vt:lpstr>Translace </vt:lpstr>
      <vt:lpstr>Translace </vt:lpstr>
      <vt:lpstr>Translace </vt:lpstr>
      <vt:lpstr>Translace </vt:lpstr>
      <vt:lpstr>Proteosyntéza 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86</cp:revision>
  <dcterms:created xsi:type="dcterms:W3CDTF">2012-05-21T09:08:24Z</dcterms:created>
  <dcterms:modified xsi:type="dcterms:W3CDTF">2013-10-17T08:33:43Z</dcterms:modified>
</cp:coreProperties>
</file>