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09601"/>
            <a:ext cx="8496944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136904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19_Metabolismus sacharidů</a:t>
            </a:r>
          </a:p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19b_Monosacharidy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8928"/>
          </a:xfrm>
        </p:spPr>
        <p:txBody>
          <a:bodyPr/>
          <a:lstStyle/>
          <a:p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Pentosový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cyklus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328928"/>
            <a:ext cx="6236208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Mechanismus </a:t>
            </a:r>
            <a:r>
              <a:rPr lang="cs-CZ" dirty="0" err="1" smtClean="0">
                <a:solidFill>
                  <a:srgbClr val="00B050"/>
                </a:solidFill>
              </a:rPr>
              <a:t>transketolace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88840"/>
            <a:ext cx="8026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60020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Mechanismus </a:t>
            </a:r>
            <a:r>
              <a:rPr lang="cs-CZ" dirty="0" err="1" smtClean="0">
                <a:solidFill>
                  <a:srgbClr val="00B050"/>
                </a:solidFill>
              </a:rPr>
              <a:t>transaldolace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72816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Aktivní centrum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transaldolasy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2037429"/>
            <a:ext cx="3889248" cy="365150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Interkonverze</a:t>
            </a:r>
            <a:r>
              <a:rPr lang="cs-CZ" dirty="0" smtClean="0">
                <a:solidFill>
                  <a:schemeClr val="tx1"/>
                </a:solidFill>
              </a:rPr>
              <a:t> monosacharidů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Přímá oxidace glukosy, význam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Metabolismus monosacharidů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Centrální role glukosy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beze změny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Izomerizace – </a:t>
            </a:r>
            <a:r>
              <a:rPr lang="cs-CZ" dirty="0" err="1" smtClean="0">
                <a:solidFill>
                  <a:schemeClr val="tx1"/>
                </a:solidFill>
              </a:rPr>
              <a:t>izomerázy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Fru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  Gal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odbourání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r>
              <a:rPr lang="cs-CZ" dirty="0" smtClean="0">
                <a:solidFill>
                  <a:schemeClr val="tx1"/>
                </a:solidFill>
              </a:rPr>
              <a:t>                 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o 2 a 3 – kombinace – změna o 1 –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Přenos štěpů – donor </a:t>
            </a:r>
            <a:r>
              <a:rPr lang="cs-CZ" dirty="0" err="1" smtClean="0">
                <a:solidFill>
                  <a:schemeClr val="tx1"/>
                </a:solidFill>
              </a:rPr>
              <a:t>ketosa</a:t>
            </a:r>
            <a:r>
              <a:rPr lang="cs-CZ" dirty="0" smtClean="0">
                <a:solidFill>
                  <a:schemeClr val="tx1"/>
                </a:solidFill>
              </a:rPr>
              <a:t>, akceptor </a:t>
            </a:r>
            <a:r>
              <a:rPr lang="cs-CZ" dirty="0" err="1" smtClean="0">
                <a:solidFill>
                  <a:schemeClr val="tx1"/>
                </a:solidFill>
              </a:rPr>
              <a:t>aldosa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r>
              <a:rPr lang="cs-CZ" dirty="0" smtClean="0">
                <a:solidFill>
                  <a:schemeClr val="tx1"/>
                </a:solidFill>
              </a:rPr>
              <a:t> – přenos 2C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– přenos 3C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Obousměrná vodorovná šipka 8"/>
          <p:cNvSpPr/>
          <p:nvPr/>
        </p:nvSpPr>
        <p:spPr>
          <a:xfrm>
            <a:off x="4211960" y="3068960"/>
            <a:ext cx="792088" cy="540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3275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monosacharidů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 více pochodů – oxidace, polymerace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UDP-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, analogicky UDP-Gal aj.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8576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3116"/>
            <a:ext cx="3600001" cy="2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9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4-epimerasa (</a:t>
            </a:r>
            <a:r>
              <a:rPr lang="cs-CZ" dirty="0" err="1" smtClean="0">
                <a:solidFill>
                  <a:schemeClr val="tx1"/>
                </a:solidFill>
              </a:rPr>
              <a:t>galaktowalenasa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Genetická porucha spočívající v chybějící 4-epimeráze způsobuje </a:t>
            </a:r>
            <a:r>
              <a:rPr lang="cs-CZ" sz="18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galaktosémii</a:t>
            </a: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, u takto postižených jedinců je třeba upravit dietu vyloučením </a:t>
            </a:r>
            <a:r>
              <a:rPr lang="cs-CZ" sz="18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galaktosy</a:t>
            </a: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 (</a:t>
            </a:r>
            <a:r>
              <a:rPr lang="cs-CZ" sz="18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laktosy</a:t>
            </a: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) z potravy.</a:t>
            </a:r>
            <a:endParaRPr lang="cs-CZ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266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oxidace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Glukosa + ATP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Glu-6-P + ADP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Probíhá s Glu-6-P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plísní s volnou glukosou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8" y="1628800"/>
            <a:ext cx="3843251" cy="48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683568" y="2629799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Pentosový</a:t>
            </a:r>
            <a:r>
              <a:rPr lang="cs-CZ" dirty="0">
                <a:solidFill>
                  <a:schemeClr val="tx1"/>
                </a:solidFill>
              </a:rPr>
              <a:t>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Problém nadbytku </a:t>
            </a:r>
            <a:r>
              <a:rPr lang="cs-CZ" sz="2000" dirty="0" err="1" smtClean="0">
                <a:solidFill>
                  <a:schemeClr val="tx1"/>
                </a:solidFill>
              </a:rPr>
              <a:t>pentos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Převedení na </a:t>
            </a:r>
            <a:r>
              <a:rPr lang="cs-CZ" sz="2000" dirty="0" err="1" smtClean="0">
                <a:solidFill>
                  <a:schemeClr val="tx1"/>
                </a:solidFill>
              </a:rPr>
              <a:t>hexosy</a:t>
            </a:r>
            <a:r>
              <a:rPr lang="cs-CZ" sz="2000" dirty="0" smtClean="0">
                <a:solidFill>
                  <a:schemeClr val="tx1"/>
                </a:solidFill>
              </a:rPr>
              <a:t> – prodloužení o 1C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Kombinace 2C a 3C přenosů</a:t>
            </a:r>
          </a:p>
          <a:p>
            <a:r>
              <a:rPr lang="cs-CZ" sz="2000" dirty="0" err="1" smtClean="0">
                <a:solidFill>
                  <a:schemeClr val="tx1"/>
                </a:solidFill>
              </a:rPr>
              <a:t>Transketolasy</a:t>
            </a:r>
            <a:r>
              <a:rPr lang="cs-CZ" sz="2000" dirty="0" smtClean="0">
                <a:solidFill>
                  <a:schemeClr val="tx1"/>
                </a:solidFill>
              </a:rPr>
              <a:t> – 2C a </a:t>
            </a:r>
            <a:r>
              <a:rPr lang="cs-CZ" sz="2000" dirty="0" err="1" smtClean="0">
                <a:solidFill>
                  <a:schemeClr val="tx1"/>
                </a:solidFill>
              </a:rPr>
              <a:t>transldolasy</a:t>
            </a:r>
            <a:r>
              <a:rPr lang="cs-CZ" sz="2000" dirty="0" smtClean="0">
                <a:solidFill>
                  <a:schemeClr val="tx1"/>
                </a:solidFill>
              </a:rPr>
              <a:t> – 3C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Donor </a:t>
            </a:r>
            <a:r>
              <a:rPr lang="cs-CZ" sz="2000" dirty="0" err="1" smtClean="0">
                <a:solidFill>
                  <a:schemeClr val="tx1"/>
                </a:solidFill>
              </a:rPr>
              <a:t>ketosa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– vznikne </a:t>
            </a:r>
            <a:r>
              <a:rPr lang="cs-CZ" sz="2000" dirty="0" err="1" smtClean="0">
                <a:solidFill>
                  <a:schemeClr val="tx1"/>
                </a:solidFill>
              </a:rPr>
              <a:t>aldosa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Akceptor </a:t>
            </a:r>
            <a:r>
              <a:rPr lang="cs-CZ" sz="2000" dirty="0" err="1" smtClean="0">
                <a:solidFill>
                  <a:schemeClr val="tx1"/>
                </a:solidFill>
              </a:rPr>
              <a:t>aldosa</a:t>
            </a:r>
            <a:r>
              <a:rPr lang="cs-CZ" sz="2000" dirty="0" smtClean="0">
                <a:solidFill>
                  <a:schemeClr val="tx1"/>
                </a:solidFill>
              </a:rPr>
              <a:t> – vzniká </a:t>
            </a:r>
            <a:r>
              <a:rPr lang="cs-CZ" sz="2000" dirty="0" err="1" smtClean="0">
                <a:solidFill>
                  <a:schemeClr val="tx1"/>
                </a:solidFill>
              </a:rPr>
              <a:t>ketosa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Nutná příslušná konfigurace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19672" y="436510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C5</a:t>
            </a:r>
            <a:r>
              <a:rPr lang="cs-CZ" dirty="0" smtClean="0">
                <a:solidFill>
                  <a:prstClr val="black"/>
                </a:solidFill>
              </a:rPr>
              <a:t>	C7	C4 …….	C4	</a:t>
            </a:r>
            <a:r>
              <a:rPr lang="cs-CZ" dirty="0" smtClean="0">
                <a:solidFill>
                  <a:srgbClr val="6076B4">
                    <a:lumMod val="75000"/>
                  </a:srgbClr>
                </a:solidFill>
              </a:rPr>
              <a:t>C6</a:t>
            </a:r>
          </a:p>
          <a:p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         </a:t>
            </a:r>
            <a:r>
              <a:rPr lang="cs-CZ" i="1" dirty="0" smtClean="0">
                <a:solidFill>
                  <a:srgbClr val="00B0F0"/>
                </a:solidFill>
              </a:rPr>
              <a:t>C2          C3                             C2	</a:t>
            </a:r>
            <a:endParaRPr lang="cs-CZ" i="1" dirty="0">
              <a:solidFill>
                <a:srgbClr val="00B0F0"/>
              </a:solidFill>
            </a:endParaRPr>
          </a:p>
          <a:p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C5</a:t>
            </a:r>
            <a:r>
              <a:rPr lang="cs-CZ" dirty="0" smtClean="0">
                <a:solidFill>
                  <a:prstClr val="black"/>
                </a:solidFill>
              </a:rPr>
              <a:t>	C3	</a:t>
            </a:r>
            <a:r>
              <a:rPr lang="cs-CZ" dirty="0" smtClean="0">
                <a:solidFill>
                  <a:srgbClr val="6076B4">
                    <a:lumMod val="75000"/>
                  </a:srgbClr>
                </a:solidFill>
              </a:rPr>
              <a:t>C6</a:t>
            </a:r>
            <a:r>
              <a:rPr lang="cs-CZ" dirty="0" smtClean="0">
                <a:solidFill>
                  <a:prstClr val="black"/>
                </a:solidFill>
              </a:rPr>
              <a:t>	</a:t>
            </a:r>
            <a:r>
              <a:rPr lang="cs-CZ" dirty="0" smtClean="0">
                <a:solidFill>
                  <a:srgbClr val="FF0000"/>
                </a:solidFill>
              </a:rPr>
              <a:t>C5</a:t>
            </a:r>
            <a:r>
              <a:rPr lang="cs-CZ" dirty="0" smtClean="0">
                <a:solidFill>
                  <a:prstClr val="black"/>
                </a:solidFill>
              </a:rPr>
              <a:t>	</a:t>
            </a:r>
            <a:r>
              <a:rPr lang="cs-CZ" dirty="0" smtClean="0">
                <a:solidFill>
                  <a:srgbClr val="6076B4">
                    <a:lumMod val="75000"/>
                  </a:srgbClr>
                </a:solidFill>
              </a:rPr>
              <a:t>C3</a:t>
            </a:r>
            <a:endParaRPr lang="cs-CZ" dirty="0">
              <a:solidFill>
                <a:srgbClr val="6076B4">
                  <a:lumMod val="75000"/>
                </a:srgbClr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				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ahnutá šipka dolů 9"/>
          <p:cNvSpPr/>
          <p:nvPr/>
        </p:nvSpPr>
        <p:spPr>
          <a:xfrm>
            <a:off x="2051720" y="5373216"/>
            <a:ext cx="5760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ahnutá šipka dolů 10"/>
          <p:cNvSpPr/>
          <p:nvPr/>
        </p:nvSpPr>
        <p:spPr>
          <a:xfrm>
            <a:off x="2915816" y="5373216"/>
            <a:ext cx="5760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5" name="Zahnutá šipka nahoru 14"/>
          <p:cNvSpPr/>
          <p:nvPr/>
        </p:nvSpPr>
        <p:spPr>
          <a:xfrm>
            <a:off x="2051720" y="4653135"/>
            <a:ext cx="576064" cy="1494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7" name="Zahnutá šipka nahoru 16"/>
          <p:cNvSpPr/>
          <p:nvPr/>
        </p:nvSpPr>
        <p:spPr>
          <a:xfrm>
            <a:off x="2915816" y="4653136"/>
            <a:ext cx="576064" cy="1494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ahnutá šipka nahoru 17"/>
          <p:cNvSpPr/>
          <p:nvPr/>
        </p:nvSpPr>
        <p:spPr>
          <a:xfrm>
            <a:off x="4788024" y="4679292"/>
            <a:ext cx="576064" cy="1494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9" name="Zahnutá šipka dolů 18"/>
          <p:cNvSpPr/>
          <p:nvPr/>
        </p:nvSpPr>
        <p:spPr>
          <a:xfrm>
            <a:off x="4788024" y="5373216"/>
            <a:ext cx="5760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91880" y="5517232"/>
            <a:ext cx="432048" cy="2880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364088" y="4365104"/>
            <a:ext cx="360040" cy="314188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364088" y="5517232"/>
            <a:ext cx="432048" cy="2880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" y="1459020"/>
            <a:ext cx="3396985" cy="42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834886" cy="21124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3816"/>
            <a:ext cx="1124809" cy="2469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40" y="1713057"/>
            <a:ext cx="1106520" cy="11903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74" y="3765843"/>
            <a:ext cx="3456732" cy="19295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90" y="3263184"/>
            <a:ext cx="1188823" cy="88171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3" y="4077071"/>
            <a:ext cx="1088231" cy="22862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1835696" y="2757032"/>
            <a:ext cx="100811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92080" y="4653136"/>
            <a:ext cx="1152128" cy="10563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102050" y="3263184"/>
            <a:ext cx="1153963" cy="88171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79273" y="2757032"/>
            <a:ext cx="106913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0" y="4423644"/>
            <a:ext cx="1054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11" y="2280726"/>
            <a:ext cx="1353430" cy="148145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6" y="2280726"/>
            <a:ext cx="1158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TPP jako </a:t>
            </a:r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transketolasy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409178" cy="28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3402"/>
            <a:ext cx="2172803" cy="30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5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963</TotalTime>
  <Words>244</Words>
  <Application>Microsoft Office PowerPoint</Application>
  <PresentationFormat>Předvádění na obrazovce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C5720 Biochemie</vt:lpstr>
      <vt:lpstr>Obsah</vt:lpstr>
      <vt:lpstr>Metabolismus monosacharidů</vt:lpstr>
      <vt:lpstr>Epimerace</vt:lpstr>
      <vt:lpstr>Epimerace</vt:lpstr>
      <vt:lpstr>Přímá oxidace glukosy</vt:lpstr>
      <vt:lpstr>Pentosový cyklus</vt:lpstr>
      <vt:lpstr>Pentosový cyklus</vt:lpstr>
      <vt:lpstr>Pentosový cyklus</vt:lpstr>
      <vt:lpstr>Pentosový cyklus</vt:lpstr>
      <vt:lpstr>Mechanismus transketolace</vt:lpstr>
      <vt:lpstr>Mechanismus transaldolace</vt:lpstr>
      <vt:lpstr>Aktivní centrum transaldolasy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74</cp:revision>
  <dcterms:created xsi:type="dcterms:W3CDTF">2012-05-21T09:08:24Z</dcterms:created>
  <dcterms:modified xsi:type="dcterms:W3CDTF">2015-09-18T10:21:51Z</dcterms:modified>
</cp:coreProperties>
</file>