
<file path=[Content_Types].xml><?xml version="1.0" encoding="utf-8"?>
<Types xmlns="http://schemas.openxmlformats.org/package/2006/content-types">
  <Default Extension="xml" ContentType="application/xml"/>
  <Default Extension="docx" ContentType="application/vnd.openxmlformats-officedocument.wordprocessingml.document"/>
  <Default Extension="doc" ContentType="application/msword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xls" ContentType="application/vnd.ms-excel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61" r:id="rId4"/>
    <p:sldId id="259" r:id="rId5"/>
    <p:sldId id="258" r:id="rId6"/>
    <p:sldId id="262" r:id="rId7"/>
    <p:sldId id="260" r:id="rId8"/>
    <p:sldId id="263" r:id="rId9"/>
    <p:sldId id="270" r:id="rId10"/>
    <p:sldId id="265" r:id="rId11"/>
    <p:sldId id="266" r:id="rId12"/>
    <p:sldId id="302" r:id="rId13"/>
    <p:sldId id="267" r:id="rId14"/>
    <p:sldId id="277" r:id="rId15"/>
    <p:sldId id="303" r:id="rId16"/>
    <p:sldId id="273" r:id="rId17"/>
    <p:sldId id="274" r:id="rId18"/>
    <p:sldId id="276" r:id="rId19"/>
    <p:sldId id="298" r:id="rId20"/>
    <p:sldId id="275" r:id="rId21"/>
    <p:sldId id="271" r:id="rId22"/>
    <p:sldId id="304" r:id="rId23"/>
    <p:sldId id="278" r:id="rId24"/>
    <p:sldId id="300" r:id="rId25"/>
    <p:sldId id="280" r:id="rId26"/>
    <p:sldId id="284" r:id="rId27"/>
    <p:sldId id="299" r:id="rId28"/>
    <p:sldId id="283" r:id="rId29"/>
    <p:sldId id="285" r:id="rId30"/>
    <p:sldId id="281" r:id="rId31"/>
    <p:sldId id="282" r:id="rId32"/>
    <p:sldId id="286" r:id="rId33"/>
    <p:sldId id="287" r:id="rId34"/>
    <p:sldId id="292" r:id="rId35"/>
    <p:sldId id="291" r:id="rId36"/>
    <p:sldId id="288" r:id="rId37"/>
    <p:sldId id="279" r:id="rId38"/>
    <p:sldId id="294" r:id="rId39"/>
    <p:sldId id="295" r:id="rId40"/>
    <p:sldId id="296" r:id="rId41"/>
    <p:sldId id="297" r:id="rId42"/>
    <p:sldId id="293" r:id="rId43"/>
    <p:sldId id="264" r:id="rId4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0" autoAdjust="0"/>
    <p:restoredTop sz="93529" autoAdjust="0"/>
  </p:normalViewPr>
  <p:slideViewPr>
    <p:cSldViewPr>
      <p:cViewPr varScale="1">
        <p:scale>
          <a:sx n="110" d="100"/>
          <a:sy n="110" d="100"/>
        </p:scale>
        <p:origin x="168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image" Target="../media/image6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5F9ACA-AA01-4404-9033-CA2A0EECE402}" type="datetimeFigureOut">
              <a:rPr lang="cs-CZ" smtClean="0"/>
              <a:pPr/>
              <a:t>29.09.15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A1895-D7F5-4EB3-A5D3-24B12E3FCEE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5899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A1895-D7F5-4EB3-A5D3-24B12E3FCEEB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364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Ced</a:t>
            </a:r>
            <a:r>
              <a:rPr lang="en-US" dirty="0" smtClean="0"/>
              <a:t>=cell</a:t>
            </a:r>
            <a:r>
              <a:rPr lang="en-US" baseline="0" dirty="0" smtClean="0"/>
              <a:t> </a:t>
            </a:r>
            <a:r>
              <a:rPr lang="en-US" baseline="0" smtClean="0"/>
              <a:t>death genes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A1895-D7F5-4EB3-A5D3-24B12E3FCEEB}" type="slidenum">
              <a:rPr lang="cs-CZ" smtClean="0"/>
              <a:pPr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1185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29.09.15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29.09.15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29.09.15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29.09.15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29.09.15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29.09.15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29.09.15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29.09.15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29.09.15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29.09.15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BAF6-860A-47B2-8797-5A55773EB6B8}" type="datetimeFigureOut">
              <a:rPr lang="cs-CZ" smtClean="0"/>
              <a:pPr/>
              <a:t>29.09.15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3BAF6-860A-47B2-8797-5A55773EB6B8}" type="datetimeFigureOut">
              <a:rPr lang="cs-CZ" smtClean="0"/>
              <a:pPr/>
              <a:t>29.09.15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DD9EC-178C-4AB5-83EA-D5BBE98B396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2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oleObject" Target="../embeddings/oleObject3.bin"/><Relationship Id="rId5" Type="http://schemas.openxmlformats.org/officeDocument/2006/relationships/oleObject" Target="../embeddings/Microsoft_Word_97_-_2004_Document2.doc"/><Relationship Id="rId6" Type="http://schemas.openxmlformats.org/officeDocument/2006/relationships/image" Target="../media/image4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oleObject" Target="../embeddings/oleObject4.bin"/><Relationship Id="rId5" Type="http://schemas.openxmlformats.org/officeDocument/2006/relationships/oleObject" Target="../embeddings/Microsoft_Word_97_-_2004_Document3.doc"/><Relationship Id="rId6" Type="http://schemas.openxmlformats.org/officeDocument/2006/relationships/image" Target="../media/image46.emf"/><Relationship Id="rId7" Type="http://schemas.openxmlformats.org/officeDocument/2006/relationships/image" Target="../media/image47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4.png"/><Relationship Id="rId5" Type="http://schemas.openxmlformats.org/officeDocument/2006/relationships/hyperlink" Target="http://www.svod.cz/" TargetMode="External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oleObject" Target="../embeddings/oleObject5.bin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5.png"/><Relationship Id="rId5" Type="http://schemas.openxmlformats.org/officeDocument/2006/relationships/oleObject" Target="../embeddings/oleObject6.bin"/><Relationship Id="rId6" Type="http://schemas.openxmlformats.org/officeDocument/2006/relationships/image" Target="../media/image63.png"/><Relationship Id="rId7" Type="http://schemas.openxmlformats.org/officeDocument/2006/relationships/oleObject" Target="../embeddings/oleObject7.bin"/><Relationship Id="rId8" Type="http://schemas.openxmlformats.org/officeDocument/2006/relationships/oleObject" Target="../embeddings/Microsoft_Word_97_-_2004_Document4.doc"/><Relationship Id="rId9" Type="http://schemas.openxmlformats.org/officeDocument/2006/relationships/image" Target="../media/image64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oleObject" Target="../embeddings/oleObject8.bin"/><Relationship Id="rId5" Type="http://schemas.openxmlformats.org/officeDocument/2006/relationships/image" Target="../media/image67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oleObject" Target="../embeddings/oleObject9.bin"/><Relationship Id="rId5" Type="http://schemas.openxmlformats.org/officeDocument/2006/relationships/image" Target="../media/image68.png"/><Relationship Id="rId6" Type="http://schemas.openxmlformats.org/officeDocument/2006/relationships/oleObject" Target="../embeddings/oleObject10.bin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Microsoft_Excel_97_-_2004_Worksheet1.xls"/><Relationship Id="rId6" Type="http://schemas.openxmlformats.org/officeDocument/2006/relationships/image" Target="../media/image17.emf"/><Relationship Id="rId7" Type="http://schemas.openxmlformats.org/officeDocument/2006/relationships/image" Target="../media/image1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000504"/>
            <a:ext cx="1008536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ovéPole 12"/>
          <p:cNvSpPr txBox="1"/>
          <p:nvPr/>
        </p:nvSpPr>
        <p:spPr>
          <a:xfrm>
            <a:off x="1643042" y="1071546"/>
            <a:ext cx="5604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</a:rPr>
              <a:t>C7188 </a:t>
            </a:r>
            <a:r>
              <a:rPr lang="cs-CZ" sz="2400" b="1" smtClean="0">
                <a:solidFill>
                  <a:schemeClr val="bg1"/>
                </a:solidFill>
              </a:rPr>
              <a:t>Úvod do molekulární medicíny </a:t>
            </a:r>
            <a:r>
              <a:rPr lang="en-US" sz="2400" b="1" smtClean="0">
                <a:solidFill>
                  <a:schemeClr val="bg1"/>
                </a:solidFill>
              </a:rPr>
              <a:t>2</a:t>
            </a:r>
            <a:r>
              <a:rPr lang="cs-CZ" sz="2400" b="1" smtClean="0">
                <a:solidFill>
                  <a:schemeClr val="bg1"/>
                </a:solidFill>
              </a:rPr>
              <a:t>/12</a:t>
            </a:r>
            <a:endParaRPr lang="cs-CZ" sz="2400" b="1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43042" y="2143116"/>
            <a:ext cx="52897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cs-CZ" sz="2000" b="1" smtClean="0"/>
              <a:t>Molekulární patologie nádorových onemocnění </a:t>
            </a:r>
            <a:r>
              <a:rPr lang="en-US" sz="2000" b="1" smtClean="0">
                <a:solidFill>
                  <a:srgbClr val="FF0000"/>
                </a:solidFill>
              </a:rPr>
              <a:t/>
            </a:r>
            <a:br>
              <a:rPr lang="en-US" sz="2000" b="1" smtClean="0">
                <a:solidFill>
                  <a:srgbClr val="FF0000"/>
                </a:solidFill>
              </a:rPr>
            </a:br>
            <a:r>
              <a:rPr lang="en-US" sz="2000" smtClean="0">
                <a:solidFill>
                  <a:srgbClr val="FF0000"/>
                </a:solidFill>
              </a:rPr>
              <a:t>When good cells go bad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643042" y="4000504"/>
            <a:ext cx="35094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RNDr. Ondřej Slabý, </a:t>
            </a:r>
            <a:r>
              <a:rPr lang="cs-CZ" b="1" dirty="0" err="1" smtClean="0"/>
              <a:t>Ph</a:t>
            </a:r>
            <a:r>
              <a:rPr lang="cs-CZ" b="1" dirty="0" smtClean="0"/>
              <a:t>.D.</a:t>
            </a:r>
          </a:p>
          <a:p>
            <a:r>
              <a:rPr lang="cs-CZ" sz="1600" i="1" dirty="0" smtClean="0"/>
              <a:t>Masarykův onkologický ústav</a:t>
            </a:r>
          </a:p>
          <a:p>
            <a:r>
              <a:rPr lang="cs-CZ" sz="1600" i="1" dirty="0" smtClean="0"/>
              <a:t>Lékařská fakulta Masarykovy univerzity</a:t>
            </a:r>
          </a:p>
          <a:p>
            <a:r>
              <a:rPr lang="cs-CZ" sz="1600" i="1" dirty="0" smtClean="0"/>
              <a:t>CEITEC</a:t>
            </a:r>
            <a:endParaRPr lang="cs-CZ" sz="1600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928934"/>
            <a:ext cx="1000100" cy="92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ovéPole 9"/>
          <p:cNvSpPr txBox="1"/>
          <p:nvPr/>
        </p:nvSpPr>
        <p:spPr>
          <a:xfrm>
            <a:off x="7643834" y="6429396"/>
            <a:ext cx="1230030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dirty="0" smtClean="0">
                <a:solidFill>
                  <a:schemeClr val="bg1"/>
                </a:solidFill>
              </a:rPr>
              <a:t>© Ondřej Slabý, 2011</a:t>
            </a:r>
            <a:endParaRPr lang="cs-CZ" sz="1400" baseline="-25000" dirty="0">
              <a:solidFill>
                <a:schemeClr val="bg1"/>
              </a:solidFill>
            </a:endParaRPr>
          </a:p>
        </p:txBody>
      </p:sp>
      <p:pic>
        <p:nvPicPr>
          <p:cNvPr id="11" name="Picture 13" descr="logo_MO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4480" y="5357826"/>
            <a:ext cx="627591" cy="581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4876" y="5357826"/>
            <a:ext cx="571504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5" descr="GS011558"/>
          <p:cNvPicPr>
            <a:picLocks noChangeAspect="1" noChangeArrowheads="1"/>
          </p:cNvPicPr>
          <p:nvPr/>
        </p:nvPicPr>
        <p:blipFill>
          <a:blip r:embed="rId7"/>
          <a:srcRect l="18361" r="5409" b="-226"/>
          <a:stretch>
            <a:fillRect/>
          </a:stretch>
        </p:blipFill>
        <p:spPr bwMode="auto">
          <a:xfrm>
            <a:off x="357158" y="1785926"/>
            <a:ext cx="1000132" cy="953190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3768" y="5373216"/>
            <a:ext cx="2072472" cy="57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2/12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71472" y="6500834"/>
            <a:ext cx="7762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10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14282" y="571480"/>
            <a:ext cx="814393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C00000"/>
                </a:solidFill>
                <a:latin typeface="+mj-lt"/>
              </a:rPr>
              <a:t>Klasifikace nádorů II -</a:t>
            </a:r>
            <a:r>
              <a:rPr lang="cs-CZ" sz="2000" dirty="0" smtClean="0">
                <a:latin typeface="+mj-lt"/>
              </a:rPr>
              <a:t> podle typu buněk (tkání), ze kterých nádorová buňka vzniká</a:t>
            </a:r>
          </a:p>
          <a:p>
            <a:r>
              <a:rPr lang="cs-CZ" sz="2000" b="1" dirty="0" smtClean="0">
                <a:latin typeface="+mj-lt"/>
              </a:rPr>
              <a:t>karcinomy</a:t>
            </a:r>
            <a:r>
              <a:rPr lang="cs-CZ" sz="2000" dirty="0" smtClean="0">
                <a:latin typeface="+mj-lt"/>
              </a:rPr>
              <a:t> – nádory epiteliálních buněk (asi 80-90% lidských nádorů)</a:t>
            </a:r>
          </a:p>
          <a:p>
            <a:r>
              <a:rPr lang="cs-CZ" sz="2000" b="1" dirty="0" smtClean="0">
                <a:latin typeface="+mj-lt"/>
              </a:rPr>
              <a:t>sarkomy</a:t>
            </a:r>
            <a:r>
              <a:rPr lang="cs-CZ" sz="2000" dirty="0" smtClean="0">
                <a:latin typeface="+mj-lt"/>
              </a:rPr>
              <a:t> – pevné nádory pojivových tkání – svalů, kostí, chrupavky, tvoří asi 1% nádor, z </a:t>
            </a:r>
            <a:r>
              <a:rPr lang="cs-CZ" sz="2000" dirty="0" err="1" smtClean="0">
                <a:latin typeface="+mj-lt"/>
              </a:rPr>
              <a:t>mezenchymálních</a:t>
            </a:r>
            <a:r>
              <a:rPr lang="cs-CZ" sz="2000" dirty="0" smtClean="0">
                <a:latin typeface="+mj-lt"/>
              </a:rPr>
              <a:t> buněk</a:t>
            </a:r>
          </a:p>
          <a:p>
            <a:r>
              <a:rPr lang="cs-CZ" sz="2000" b="1" dirty="0" smtClean="0">
                <a:latin typeface="+mj-lt"/>
              </a:rPr>
              <a:t>leukémie a </a:t>
            </a:r>
            <a:r>
              <a:rPr lang="cs-CZ" sz="2000" b="1" dirty="0" err="1" smtClean="0">
                <a:latin typeface="+mj-lt"/>
              </a:rPr>
              <a:t>lymfomy</a:t>
            </a:r>
            <a:r>
              <a:rPr lang="cs-CZ" sz="2000" dirty="0" smtClean="0">
                <a:latin typeface="+mj-lt"/>
              </a:rPr>
              <a:t> - odvozené od </a:t>
            </a:r>
            <a:r>
              <a:rPr lang="cs-CZ" sz="2000" dirty="0" err="1" smtClean="0">
                <a:latin typeface="+mj-lt"/>
              </a:rPr>
              <a:t>hematopoietických</a:t>
            </a:r>
            <a:r>
              <a:rPr lang="cs-CZ" sz="2000" dirty="0" smtClean="0">
                <a:latin typeface="+mj-lt"/>
              </a:rPr>
              <a:t> buněk a buněk imunitního systému</a:t>
            </a:r>
          </a:p>
          <a:p>
            <a:r>
              <a:rPr lang="cs-CZ" sz="2000" b="1" dirty="0" err="1" smtClean="0">
                <a:latin typeface="+mj-lt"/>
              </a:rPr>
              <a:t>neuroektodermální</a:t>
            </a:r>
            <a:r>
              <a:rPr lang="cs-CZ" sz="2000" dirty="0" smtClean="0">
                <a:latin typeface="+mj-lt"/>
              </a:rPr>
              <a:t> - nádory odvozené z nervové tkáně (</a:t>
            </a:r>
            <a:r>
              <a:rPr lang="cs-CZ" sz="2000" dirty="0" err="1" smtClean="0">
                <a:latin typeface="+mj-lt"/>
              </a:rPr>
              <a:t>gliomy</a:t>
            </a:r>
            <a:r>
              <a:rPr lang="cs-CZ" sz="2000" dirty="0" smtClean="0">
                <a:latin typeface="+mj-lt"/>
              </a:rPr>
              <a:t>, </a:t>
            </a:r>
            <a:r>
              <a:rPr lang="cs-CZ" sz="2000" dirty="0" err="1" smtClean="0">
                <a:latin typeface="+mj-lt"/>
              </a:rPr>
              <a:t>neuroblastomy</a:t>
            </a:r>
            <a:r>
              <a:rPr lang="cs-CZ" sz="2000" dirty="0" smtClean="0">
                <a:latin typeface="+mj-lt"/>
              </a:rPr>
              <a:t>, </a:t>
            </a:r>
            <a:r>
              <a:rPr lang="cs-CZ" sz="2000" dirty="0" err="1" smtClean="0">
                <a:latin typeface="+mj-lt"/>
              </a:rPr>
              <a:t>medulloblastomy</a:t>
            </a:r>
            <a:r>
              <a:rPr lang="cs-CZ" sz="2000" dirty="0" smtClean="0">
                <a:latin typeface="+mj-lt"/>
              </a:rPr>
              <a:t>,…)</a:t>
            </a:r>
          </a:p>
          <a:p>
            <a:r>
              <a:rPr lang="cs-CZ" sz="2000" b="1" dirty="0" err="1" smtClean="0">
                <a:latin typeface="+mj-lt"/>
              </a:rPr>
              <a:t>germinální</a:t>
            </a:r>
            <a:r>
              <a:rPr lang="cs-CZ" sz="2000" b="1" dirty="0" smtClean="0">
                <a:latin typeface="+mj-lt"/>
              </a:rPr>
              <a:t> nádory </a:t>
            </a:r>
            <a:r>
              <a:rPr lang="cs-CZ" sz="2000" dirty="0" smtClean="0">
                <a:latin typeface="+mj-lt"/>
              </a:rPr>
              <a:t>– odvozené z </a:t>
            </a:r>
            <a:r>
              <a:rPr lang="cs-CZ" sz="2000" dirty="0" err="1" smtClean="0">
                <a:latin typeface="+mj-lt"/>
              </a:rPr>
              <a:t>totipotentní</a:t>
            </a:r>
            <a:r>
              <a:rPr lang="cs-CZ" sz="2000" dirty="0" smtClean="0">
                <a:latin typeface="+mj-lt"/>
              </a:rPr>
              <a:t> </a:t>
            </a:r>
          </a:p>
          <a:p>
            <a:r>
              <a:rPr lang="cs-CZ" sz="2000" dirty="0" smtClean="0">
                <a:latin typeface="+mj-lt"/>
              </a:rPr>
              <a:t>zárodečné buňky</a:t>
            </a:r>
          </a:p>
          <a:p>
            <a:r>
              <a:rPr lang="cs-CZ" sz="2000" b="1" dirty="0" smtClean="0">
                <a:latin typeface="+mj-lt"/>
              </a:rPr>
              <a:t>smíšené</a:t>
            </a:r>
            <a:r>
              <a:rPr lang="cs-CZ" sz="2000" dirty="0" smtClean="0">
                <a:latin typeface="+mj-lt"/>
              </a:rPr>
              <a:t> </a:t>
            </a:r>
            <a:r>
              <a:rPr lang="cs-CZ" sz="2000" b="1" dirty="0" smtClean="0">
                <a:latin typeface="+mj-lt"/>
              </a:rPr>
              <a:t>nádory</a:t>
            </a:r>
          </a:p>
          <a:p>
            <a:endParaRPr lang="cs-CZ" sz="2000" b="1" dirty="0" smtClean="0">
              <a:latin typeface="+mj-lt"/>
            </a:endParaRPr>
          </a:p>
          <a:p>
            <a:r>
              <a:rPr lang="cs-CZ" sz="2000" u="sng" dirty="0" err="1" smtClean="0">
                <a:latin typeface="+mj-lt"/>
              </a:rPr>
              <a:t>Anaplastické</a:t>
            </a:r>
            <a:r>
              <a:rPr lang="cs-CZ" sz="2000" u="sng" dirty="0" smtClean="0">
                <a:latin typeface="+mj-lt"/>
              </a:rPr>
              <a:t> nádory, nádory neznámého původu</a:t>
            </a:r>
            <a:r>
              <a:rPr lang="cs-CZ" sz="2000" dirty="0" smtClean="0">
                <a:latin typeface="+mj-lt"/>
              </a:rPr>
              <a:t> </a:t>
            </a:r>
          </a:p>
          <a:p>
            <a:r>
              <a:rPr lang="cs-CZ" sz="2000" dirty="0" smtClean="0">
                <a:latin typeface="+mj-lt"/>
              </a:rPr>
              <a:t>(1 až 2% nádorů) není možné určit z jaké tkáně </a:t>
            </a:r>
          </a:p>
          <a:p>
            <a:r>
              <a:rPr lang="cs-CZ" sz="2000" dirty="0" smtClean="0">
                <a:latin typeface="+mj-lt"/>
              </a:rPr>
              <a:t>je nádor odvozen – </a:t>
            </a:r>
            <a:r>
              <a:rPr lang="cs-CZ" sz="2000" b="1" dirty="0" err="1" smtClean="0">
                <a:latin typeface="+mj-lt"/>
              </a:rPr>
              <a:t>dediferenciace</a:t>
            </a:r>
            <a:endParaRPr lang="cs-CZ" sz="2000" b="1" dirty="0" smtClean="0">
              <a:latin typeface="+mj-lt"/>
            </a:endParaRPr>
          </a:p>
          <a:p>
            <a:endParaRPr lang="cs-CZ" sz="2000" b="1" dirty="0" smtClean="0">
              <a:latin typeface="+mj-lt"/>
            </a:endParaRPr>
          </a:p>
          <a:p>
            <a:r>
              <a:rPr lang="cs-CZ" sz="2000" b="1" dirty="0" err="1" smtClean="0">
                <a:latin typeface="+mj-lt"/>
              </a:rPr>
              <a:t>Transdiferenciace</a:t>
            </a:r>
            <a:r>
              <a:rPr lang="cs-CZ" sz="2000" b="1" dirty="0" smtClean="0">
                <a:latin typeface="+mj-lt"/>
              </a:rPr>
              <a:t> - EMT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5494" y="3643314"/>
            <a:ext cx="2872796" cy="2505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2/12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11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285720" y="571480"/>
            <a:ext cx="8572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smtClean="0">
                <a:solidFill>
                  <a:srgbClr val="C00000"/>
                </a:solidFill>
              </a:rPr>
              <a:t>Klasifikace nádorů III -</a:t>
            </a:r>
            <a:r>
              <a:rPr lang="cs-CZ" smtClean="0"/>
              <a:t> </a:t>
            </a:r>
            <a:r>
              <a:rPr lang="cs-CZ" smtClean="0">
                <a:latin typeface="+mj-lt"/>
              </a:rPr>
              <a:t>podle postiženého orgánu nebo tkáně</a:t>
            </a:r>
          </a:p>
          <a:p>
            <a:r>
              <a:rPr lang="cs-CZ" smtClean="0">
                <a:latin typeface="+mj-lt"/>
              </a:rPr>
              <a:t>karcinom plic, kolorektální karcinom, nádor prsu, akutní myeloidní leukémie…</a:t>
            </a:r>
          </a:p>
          <a:p>
            <a:endParaRPr lang="cs-CZ" smtClean="0">
              <a:latin typeface="+mj-lt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571612"/>
            <a:ext cx="3157538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1571612"/>
            <a:ext cx="248602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00" y="3857628"/>
            <a:ext cx="2419354" cy="22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43372" y="4071942"/>
            <a:ext cx="2809878" cy="2107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2/12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11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2647514"/>
              </p:ext>
            </p:extLst>
          </p:nvPr>
        </p:nvGraphicFramePr>
        <p:xfrm>
          <a:off x="1403648" y="1052736"/>
          <a:ext cx="6665540" cy="53825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4" name="Document" r:id="rId4" imgW="5410200" imgH="4368800" progId="Word.Document.12">
                  <p:embed/>
                </p:oleObj>
              </mc:Choice>
              <mc:Fallback>
                <p:oleObj name="Document" r:id="rId4" imgW="5410200" imgH="4368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03648" y="1052736"/>
                        <a:ext cx="6665540" cy="53825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bdélník 15"/>
          <p:cNvSpPr/>
          <p:nvPr/>
        </p:nvSpPr>
        <p:spPr>
          <a:xfrm>
            <a:off x="467544" y="404664"/>
            <a:ext cx="1939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K</a:t>
            </a:r>
            <a:r>
              <a:rPr lang="cs-CZ" b="1" dirty="0" smtClean="0">
                <a:solidFill>
                  <a:srgbClr val="C00000"/>
                </a:solidFill>
              </a:rPr>
              <a:t>lasifikace nádorů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621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2/12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357158" y="571480"/>
            <a:ext cx="3617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Histopatologická klasifikace nádorů</a:t>
            </a:r>
            <a:endParaRPr lang="cs-CZ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928670"/>
            <a:ext cx="4191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ovéPole 16"/>
          <p:cNvSpPr txBox="1"/>
          <p:nvPr/>
        </p:nvSpPr>
        <p:spPr>
          <a:xfrm>
            <a:off x="357158" y="1071546"/>
            <a:ext cx="6034472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smtClean="0"/>
              <a:t>STAGING</a:t>
            </a:r>
          </a:p>
          <a:p>
            <a:endParaRPr lang="cs-CZ" b="1" smtClean="0"/>
          </a:p>
          <a:p>
            <a:r>
              <a:rPr lang="cs-CZ" b="1" smtClean="0"/>
              <a:t>TNM SYSTÉM</a:t>
            </a:r>
          </a:p>
          <a:p>
            <a:r>
              <a:rPr lang="cs-CZ" b="1" smtClean="0"/>
              <a:t>T - rozsah primárního nádoru</a:t>
            </a:r>
          </a:p>
          <a:p>
            <a:r>
              <a:rPr lang="cs-CZ" b="1" smtClean="0"/>
              <a:t>N - nepřítomnost či přítomnost </a:t>
            </a:r>
          </a:p>
          <a:p>
            <a:r>
              <a:rPr lang="cs-CZ" b="1" smtClean="0"/>
              <a:t>a rozsah metastáz v regionálních </a:t>
            </a:r>
          </a:p>
          <a:p>
            <a:r>
              <a:rPr lang="cs-CZ" b="1" smtClean="0"/>
              <a:t>mízních </a:t>
            </a:r>
            <a:r>
              <a:rPr lang="cs-CZ" smtClean="0"/>
              <a:t>uzlinách</a:t>
            </a:r>
          </a:p>
          <a:p>
            <a:r>
              <a:rPr lang="cs-CZ" b="1" smtClean="0"/>
              <a:t>M - nepřítomnost či přítomnost </a:t>
            </a:r>
          </a:p>
          <a:p>
            <a:r>
              <a:rPr lang="cs-CZ" b="1" smtClean="0"/>
              <a:t>vzdálených metastáz</a:t>
            </a:r>
          </a:p>
          <a:p>
            <a:endParaRPr lang="cs-CZ" b="1" smtClean="0"/>
          </a:p>
          <a:p>
            <a:r>
              <a:rPr lang="cs-CZ" smtClean="0"/>
              <a:t>T0, T1, T2, T3, T4; </a:t>
            </a:r>
          </a:p>
          <a:p>
            <a:r>
              <a:rPr lang="cs-CZ" smtClean="0"/>
              <a:t>N0, N1, N2, N3; </a:t>
            </a:r>
          </a:p>
          <a:p>
            <a:r>
              <a:rPr lang="cs-CZ" smtClean="0"/>
              <a:t>M0, M1</a:t>
            </a:r>
          </a:p>
          <a:p>
            <a:r>
              <a:rPr lang="cs-CZ" smtClean="0"/>
              <a:t>Systém je v podstatě „těsnopisem“ </a:t>
            </a:r>
          </a:p>
          <a:p>
            <a:r>
              <a:rPr lang="cs-CZ" smtClean="0"/>
              <a:t>pro popis rozsahu určitého </a:t>
            </a:r>
          </a:p>
          <a:p>
            <a:r>
              <a:rPr lang="cs-CZ" smtClean="0"/>
              <a:t>zhoubného nádoru.</a:t>
            </a:r>
          </a:p>
          <a:p>
            <a:endParaRPr lang="cs-CZ" sz="1400" b="1" smtClean="0">
              <a:solidFill>
                <a:srgbClr val="FF0000"/>
              </a:solidFill>
              <a:latin typeface="+mj-lt"/>
            </a:endParaRPr>
          </a:p>
          <a:p>
            <a:r>
              <a:rPr lang="cs-CZ" sz="1400" b="1" smtClean="0">
                <a:latin typeface="+mj-lt"/>
              </a:rPr>
              <a:t>T1</a:t>
            </a:r>
            <a:r>
              <a:rPr lang="cs-CZ" sz="1400" smtClean="0">
                <a:latin typeface="+mj-lt"/>
              </a:rPr>
              <a:t>: malý lokalizovaný nádor, </a:t>
            </a:r>
            <a:r>
              <a:rPr lang="cs-CZ" sz="1400" b="1" smtClean="0">
                <a:latin typeface="+mj-lt"/>
              </a:rPr>
              <a:t>T2</a:t>
            </a:r>
            <a:r>
              <a:rPr lang="cs-CZ" sz="1400" smtClean="0">
                <a:latin typeface="+mj-lt"/>
              </a:rPr>
              <a:t>: větší, ale ohraničený uvnitř orgánu</a:t>
            </a:r>
          </a:p>
          <a:p>
            <a:r>
              <a:rPr lang="cs-CZ" sz="1400" b="1" smtClean="0">
                <a:latin typeface="+mj-lt"/>
              </a:rPr>
              <a:t>T3</a:t>
            </a:r>
            <a:r>
              <a:rPr lang="cs-CZ" sz="1400" smtClean="0">
                <a:latin typeface="+mj-lt"/>
              </a:rPr>
              <a:t>: nádor na hranici orgánu, </a:t>
            </a:r>
            <a:r>
              <a:rPr lang="cs-CZ" sz="1400" b="1" smtClean="0">
                <a:latin typeface="+mj-lt"/>
              </a:rPr>
              <a:t>T4</a:t>
            </a:r>
            <a:r>
              <a:rPr lang="cs-CZ" sz="1400" smtClean="0">
                <a:latin typeface="+mj-lt"/>
              </a:rPr>
              <a:t>: nádor, který se lokálně rozšířil do dalších orgánů</a:t>
            </a:r>
            <a:endParaRPr lang="cs-CZ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2996952"/>
            <a:ext cx="4393043" cy="2700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2/12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13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357158" y="571480"/>
            <a:ext cx="3617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smtClean="0">
                <a:solidFill>
                  <a:srgbClr val="C00000"/>
                </a:solidFill>
              </a:rPr>
              <a:t>Histopatologická klasifikace nádorů</a:t>
            </a:r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214686"/>
            <a:ext cx="28575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500034" y="1071546"/>
            <a:ext cx="7772400" cy="1714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1" smtClean="0">
                <a:latin typeface="+mj-lt"/>
              </a:rPr>
              <a:t>GRADING</a:t>
            </a:r>
            <a:endParaRPr kumimoji="0" lang="cs-CZ" b="1" i="0" strike="noStrike" kern="1200" cap="none" spc="0" normalizeH="0" baseline="0" noProof="0" smtClean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b="0" i="0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Stupeň diferenciace (jak moc se nádorové buňky podobají normálním buňkám)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b="0" i="0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	</a:t>
            </a:r>
            <a:r>
              <a:rPr kumimoji="0" lang="cs-CZ" b="1" i="0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G1</a:t>
            </a:r>
            <a:r>
              <a:rPr kumimoji="0" lang="cs-CZ" b="0" i="0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: dobře diferencovaný nádor s dobrou prognózou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b="0" i="0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	</a:t>
            </a:r>
            <a:r>
              <a:rPr kumimoji="0" lang="cs-CZ" b="1" i="0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G2</a:t>
            </a:r>
            <a:r>
              <a:rPr kumimoji="0" lang="cs-CZ" b="0" i="0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: středně diferencovaný nádor s prostřední prognózou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b="0" i="0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	</a:t>
            </a:r>
            <a:r>
              <a:rPr kumimoji="0" lang="cs-CZ" b="1" i="0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G3</a:t>
            </a:r>
            <a:r>
              <a:rPr kumimoji="0" lang="cs-CZ" b="0" i="0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: málo diferencovaný nádor se špatnou prognózou</a:t>
            </a:r>
            <a:endParaRPr kumimoji="0" lang="cs-CZ" b="0" i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143240" y="2857496"/>
            <a:ext cx="570867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cs-CZ" b="1" smtClean="0">
                <a:latin typeface="+mj-lt"/>
              </a:rPr>
              <a:t>TYPING – morfologická diagnostika</a:t>
            </a:r>
          </a:p>
          <a:p>
            <a:pPr>
              <a:buFontTx/>
              <a:buNone/>
            </a:pPr>
            <a:r>
              <a:rPr lang="cs-CZ" smtClean="0">
                <a:latin typeface="+mj-lt"/>
              </a:rPr>
              <a:t>Vychází ze závazných klasifikací, obvykle doporučených </a:t>
            </a:r>
          </a:p>
          <a:p>
            <a:pPr>
              <a:buFontTx/>
              <a:buNone/>
            </a:pPr>
            <a:r>
              <a:rPr lang="cs-CZ" smtClean="0">
                <a:latin typeface="+mj-lt"/>
              </a:rPr>
              <a:t>WHO.  Každá jednotka má přidělen svůj číselný kód </a:t>
            </a:r>
          </a:p>
          <a:p>
            <a:pPr>
              <a:buFontTx/>
              <a:buNone/>
            </a:pPr>
            <a:r>
              <a:rPr lang="cs-CZ" b="1" smtClean="0">
                <a:latin typeface="+mj-lt"/>
              </a:rPr>
              <a:t>ICDO</a:t>
            </a:r>
            <a:r>
              <a:rPr lang="cs-CZ" smtClean="0">
                <a:latin typeface="+mj-lt"/>
              </a:rPr>
              <a:t> (International Classification of Diseases for Oncology)</a:t>
            </a:r>
          </a:p>
          <a:p>
            <a:pPr>
              <a:buFontTx/>
              <a:buNone/>
            </a:pPr>
            <a:r>
              <a:rPr lang="cs-CZ" smtClean="0">
                <a:latin typeface="+mj-lt"/>
              </a:rPr>
              <a:t>Např. kód 8850/0 je lipom. </a:t>
            </a:r>
          </a:p>
          <a:p>
            <a:pPr>
              <a:buFontTx/>
              <a:buNone/>
            </a:pPr>
            <a:r>
              <a:rPr lang="cs-CZ" smtClean="0">
                <a:latin typeface="+mj-lt"/>
              </a:rPr>
              <a:t>Např. kód 8850/6 je metastáza liposarkomu.</a:t>
            </a:r>
          </a:p>
          <a:p>
            <a:pPr>
              <a:buFontTx/>
              <a:buNone/>
            </a:pPr>
            <a:r>
              <a:rPr lang="cs-CZ" smtClean="0">
                <a:latin typeface="+mj-lt"/>
              </a:rPr>
              <a:t>První číslo za lomítkem označuje biologické vlastnosti:</a:t>
            </a:r>
          </a:p>
          <a:p>
            <a:pPr>
              <a:buFontTx/>
              <a:buNone/>
            </a:pPr>
            <a:r>
              <a:rPr lang="cs-CZ" smtClean="0">
                <a:latin typeface="+mj-lt"/>
              </a:rPr>
              <a:t>	</a:t>
            </a:r>
            <a:r>
              <a:rPr lang="cs-CZ" b="1" smtClean="0">
                <a:latin typeface="+mj-lt"/>
              </a:rPr>
              <a:t>0</a:t>
            </a:r>
            <a:r>
              <a:rPr lang="cs-CZ" smtClean="0">
                <a:latin typeface="+mj-lt"/>
              </a:rPr>
              <a:t>: benigní</a:t>
            </a:r>
          </a:p>
          <a:p>
            <a:pPr>
              <a:buFontTx/>
              <a:buNone/>
            </a:pPr>
            <a:r>
              <a:rPr lang="cs-CZ" smtClean="0">
                <a:latin typeface="+mj-lt"/>
              </a:rPr>
              <a:t>	</a:t>
            </a:r>
            <a:r>
              <a:rPr lang="cs-CZ" b="1" smtClean="0">
                <a:latin typeface="+mj-lt"/>
              </a:rPr>
              <a:t>1</a:t>
            </a:r>
            <a:r>
              <a:rPr lang="cs-CZ" smtClean="0">
                <a:latin typeface="+mj-lt"/>
              </a:rPr>
              <a:t>: nejisté chování</a:t>
            </a:r>
          </a:p>
          <a:p>
            <a:pPr>
              <a:buFontTx/>
              <a:buNone/>
            </a:pPr>
            <a:r>
              <a:rPr lang="cs-CZ" smtClean="0">
                <a:latin typeface="+mj-lt"/>
              </a:rPr>
              <a:t>	</a:t>
            </a:r>
            <a:r>
              <a:rPr lang="cs-CZ" b="1" smtClean="0">
                <a:latin typeface="+mj-lt"/>
              </a:rPr>
              <a:t>2</a:t>
            </a:r>
            <a:r>
              <a:rPr lang="cs-CZ" smtClean="0">
                <a:latin typeface="+mj-lt"/>
              </a:rPr>
              <a:t>: carcinoma in situ</a:t>
            </a:r>
          </a:p>
          <a:p>
            <a:pPr>
              <a:buFontTx/>
              <a:buNone/>
            </a:pPr>
            <a:r>
              <a:rPr lang="cs-CZ" smtClean="0">
                <a:latin typeface="+mj-lt"/>
              </a:rPr>
              <a:t>	</a:t>
            </a:r>
            <a:r>
              <a:rPr lang="cs-CZ" b="1" smtClean="0">
                <a:latin typeface="+mj-lt"/>
              </a:rPr>
              <a:t>3</a:t>
            </a:r>
            <a:r>
              <a:rPr lang="cs-CZ" smtClean="0">
                <a:latin typeface="+mj-lt"/>
              </a:rPr>
              <a:t>: maligní</a:t>
            </a:r>
          </a:p>
          <a:p>
            <a:pPr>
              <a:buFontTx/>
              <a:buNone/>
            </a:pPr>
            <a:r>
              <a:rPr lang="cs-CZ" smtClean="0">
                <a:latin typeface="+mj-lt"/>
              </a:rPr>
              <a:t>	</a:t>
            </a:r>
            <a:r>
              <a:rPr lang="cs-CZ" b="1" smtClean="0">
                <a:latin typeface="+mj-lt"/>
              </a:rPr>
              <a:t>6</a:t>
            </a:r>
            <a:r>
              <a:rPr lang="cs-CZ" smtClean="0">
                <a:latin typeface="+mj-lt"/>
              </a:rPr>
              <a:t>: metastáza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485775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692696"/>
            <a:ext cx="34671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8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14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2/12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357158" y="571480"/>
            <a:ext cx="2286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smtClean="0">
                <a:solidFill>
                  <a:srgbClr val="C00000"/>
                </a:solidFill>
              </a:rPr>
              <a:t>Proces kancerogeneze</a:t>
            </a:r>
            <a:endParaRPr lang="cs-CZ"/>
          </a:p>
        </p:txBody>
      </p:sp>
      <p:sp>
        <p:nvSpPr>
          <p:cNvPr id="23" name="TextovéPole 22"/>
          <p:cNvSpPr txBox="1"/>
          <p:nvPr/>
        </p:nvSpPr>
        <p:spPr>
          <a:xfrm>
            <a:off x="428596" y="1071546"/>
            <a:ext cx="832753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cs-CZ" b="1" dirty="0" smtClean="0">
                <a:latin typeface="+mj-lt"/>
              </a:rPr>
              <a:t>Kancerogeneze </a:t>
            </a:r>
            <a:r>
              <a:rPr lang="cs-CZ" dirty="0" smtClean="0">
                <a:latin typeface="+mj-lt"/>
              </a:rPr>
              <a:t>je </a:t>
            </a:r>
            <a:r>
              <a:rPr lang="cs-CZ" dirty="0" smtClean="0"/>
              <a:t>vícestupňový proces </a:t>
            </a:r>
            <a:r>
              <a:rPr lang="cs-CZ" dirty="0" smtClean="0">
                <a:latin typeface="+mj-lt"/>
              </a:rPr>
              <a:t>vzniku a vývoje nádoru</a:t>
            </a:r>
          </a:p>
          <a:p>
            <a:r>
              <a:rPr lang="cs-CZ" dirty="0" smtClean="0">
                <a:latin typeface="+mj-lt"/>
              </a:rPr>
              <a:t>podstatou kancerogeneze je postupné hromadění genetických (a epigenetických) změn</a:t>
            </a:r>
          </a:p>
          <a:p>
            <a:endParaRPr lang="cs-CZ" dirty="0" smtClean="0">
              <a:latin typeface="+mj-lt"/>
            </a:endParaRPr>
          </a:p>
          <a:p>
            <a:pPr>
              <a:buFontTx/>
              <a:buNone/>
            </a:pPr>
            <a:r>
              <a:rPr lang="cs-CZ" b="1" dirty="0" err="1" smtClean="0">
                <a:latin typeface="+mj-lt"/>
              </a:rPr>
              <a:t>Neoplastická</a:t>
            </a:r>
            <a:r>
              <a:rPr lang="cs-CZ" b="1" dirty="0" smtClean="0">
                <a:latin typeface="+mj-lt"/>
              </a:rPr>
              <a:t> transformace</a:t>
            </a:r>
            <a:r>
              <a:rPr lang="cs-CZ" dirty="0" smtClean="0">
                <a:latin typeface="+mj-lt"/>
              </a:rPr>
              <a:t> - je přeměna somatické buňky v buňku nádorovou</a:t>
            </a:r>
          </a:p>
          <a:p>
            <a:r>
              <a:rPr lang="cs-CZ" dirty="0" smtClean="0"/>
              <a:t>Nádory sporadické, familiární, hereditární</a:t>
            </a:r>
            <a:endParaRPr lang="cs-CZ" dirty="0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2786058"/>
            <a:ext cx="6656063" cy="3019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1916832"/>
            <a:ext cx="6819900" cy="35941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2/12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15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  <a:ln/>
        </p:spPr>
        <p:txBody>
          <a:bodyPr>
            <a:normAutofit/>
          </a:bodyPr>
          <a:lstStyle/>
          <a:p>
            <a:r>
              <a:rPr lang="cs-CZ" sz="2400" b="1">
                <a:solidFill>
                  <a:srgbClr val="C00000"/>
                </a:solidFill>
                <a:latin typeface="+mn-lt"/>
              </a:rPr>
              <a:t>Klonální model vývoje nádoru: selekce, klonální expanze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3048000" y="5410200"/>
            <a:ext cx="863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sz="1800" b="1" dirty="0"/>
              <a:t>ROKY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392" y="3048000"/>
            <a:ext cx="3293608" cy="25781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53794" y="5715000"/>
            <a:ext cx="459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Jsou</a:t>
            </a:r>
            <a:r>
              <a:rPr lang="en-US" b="1" dirty="0" smtClean="0"/>
              <a:t> </a:t>
            </a:r>
            <a:r>
              <a:rPr lang="en-US" b="1" dirty="0" err="1" smtClean="0"/>
              <a:t>nádory</a:t>
            </a:r>
            <a:r>
              <a:rPr lang="en-US" b="1" dirty="0" smtClean="0"/>
              <a:t> </a:t>
            </a:r>
            <a:r>
              <a:rPr lang="en-US" b="1" dirty="0" err="1" smtClean="0"/>
              <a:t>monoklonální</a:t>
            </a:r>
            <a:r>
              <a:rPr lang="en-US" b="1" dirty="0" smtClean="0"/>
              <a:t> </a:t>
            </a:r>
            <a:r>
              <a:rPr lang="en-US" b="1" dirty="0" err="1" smtClean="0"/>
              <a:t>nebo</a:t>
            </a:r>
            <a:r>
              <a:rPr lang="en-US" b="1" dirty="0" smtClean="0"/>
              <a:t> </a:t>
            </a:r>
            <a:r>
              <a:rPr lang="en-US" b="1" dirty="0" err="1" smtClean="0"/>
              <a:t>polyklonální</a:t>
            </a:r>
            <a:r>
              <a:rPr lang="en-US" b="1" dirty="0" smtClean="0"/>
              <a:t>?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268760"/>
            <a:ext cx="4144888" cy="4034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571604" y="76200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chemeClr val="bg1"/>
                </a:solidFill>
              </a:rPr>
              <a:t>Úvod do molekulární medicíny 2/12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chemeClr val="bg1"/>
                </a:solidFill>
              </a:rPr>
              <a:t>Strana  16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1143000" y="1042966"/>
            <a:ext cx="4953000" cy="5257800"/>
          </a:xfrm>
          <a:prstGeom prst="flowChartManualOperation">
            <a:avLst/>
          </a:prstGeom>
          <a:gradFill rotWithShape="0">
            <a:gsLst>
              <a:gs pos="0">
                <a:srgbClr val="003399">
                  <a:gamma/>
                  <a:shade val="46275"/>
                  <a:invGamma/>
                </a:srgbClr>
              </a:gs>
              <a:gs pos="100000">
                <a:srgbClr val="003399"/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cs-CZ" sz="2400" u="none"/>
          </a:p>
        </p:txBody>
      </p:sp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838200" y="5691166"/>
            <a:ext cx="73914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>
            <a:off x="838200" y="4852966"/>
            <a:ext cx="73914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838200" y="3938566"/>
            <a:ext cx="7391400" cy="0"/>
          </a:xfrm>
          <a:prstGeom prst="line">
            <a:avLst/>
          </a:prstGeom>
          <a:noFill/>
          <a:ln w="28575">
            <a:solidFill>
              <a:srgbClr val="FF0066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685800" y="1576366"/>
            <a:ext cx="7391400" cy="0"/>
          </a:xfrm>
          <a:prstGeom prst="line">
            <a:avLst/>
          </a:prstGeom>
          <a:noFill/>
          <a:ln w="28575" cap="rnd">
            <a:solidFill>
              <a:srgbClr val="FF0066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>
            <a:off x="838200" y="6224566"/>
            <a:ext cx="73914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2528888" y="5807054"/>
            <a:ext cx="226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2400" u="none">
                <a:solidFill>
                  <a:srgbClr val="FFFF00"/>
                </a:solidFill>
              </a:rPr>
              <a:t>CHROMOSOM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2922588" y="5146654"/>
            <a:ext cx="14700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u="none">
                <a:solidFill>
                  <a:srgbClr val="FFFF00"/>
                </a:solidFill>
              </a:rPr>
              <a:t>BUŇKA</a:t>
            </a: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935288" y="4210029"/>
            <a:ext cx="145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3600" u="none">
                <a:solidFill>
                  <a:srgbClr val="FFFF00"/>
                </a:solidFill>
              </a:rPr>
              <a:t>TKÁŇ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960563" y="1701779"/>
            <a:ext cx="3683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3200" i="1" u="none">
                <a:solidFill>
                  <a:schemeClr val="bg1"/>
                </a:solidFill>
              </a:rPr>
              <a:t>NÁDOROVÉ</a:t>
            </a:r>
          </a:p>
          <a:p>
            <a:pPr algn="ctr"/>
            <a:r>
              <a:rPr lang="cs-CZ" sz="3200" i="1" u="none">
                <a:solidFill>
                  <a:schemeClr val="bg1"/>
                </a:solidFill>
              </a:rPr>
              <a:t>ONEMOCNĚNÍ</a:t>
            </a:r>
          </a:p>
          <a:p>
            <a:pPr algn="ctr"/>
            <a:r>
              <a:rPr lang="cs-CZ" sz="4000" u="none">
                <a:solidFill>
                  <a:srgbClr val="FFFF00"/>
                </a:solidFill>
              </a:rPr>
              <a:t>ORGANISMUS</a:t>
            </a: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1690688" y="1158854"/>
            <a:ext cx="3811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2400" i="1" u="none">
                <a:solidFill>
                  <a:schemeClr val="bg1"/>
                </a:solidFill>
              </a:rPr>
              <a:t>Generalizace - metastázy</a:t>
            </a: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5241925" y="5767366"/>
            <a:ext cx="3163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2400" u="none"/>
              <a:t>Nádorový GENOTYP</a:t>
            </a: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5791200" y="4471966"/>
            <a:ext cx="2514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 u="none"/>
              <a:t>Nádorový FENOTYP</a:t>
            </a: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5770563" y="3903641"/>
            <a:ext cx="2200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2400" u="none">
                <a:latin typeface="Times New Roman" pitchFamily="18" charset="0"/>
              </a:rPr>
              <a:t>Nádor „in situ“</a:t>
            </a:r>
          </a:p>
        </p:txBody>
      </p:sp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314325" y="1539854"/>
            <a:ext cx="749300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2400" u="none"/>
              <a:t>10</a:t>
            </a:r>
            <a:r>
              <a:rPr lang="cs-CZ" sz="2400" u="none" baseline="30000"/>
              <a:t>12</a:t>
            </a:r>
            <a:endParaRPr lang="cs-CZ" sz="2400" u="none"/>
          </a:p>
          <a:p>
            <a:pPr algn="ctr"/>
            <a:endParaRPr lang="cs-CZ" sz="2400" u="none"/>
          </a:p>
          <a:p>
            <a:pPr algn="ctr"/>
            <a:endParaRPr lang="cs-CZ" sz="2400" u="none"/>
          </a:p>
          <a:p>
            <a:pPr algn="ctr"/>
            <a:endParaRPr lang="cs-CZ" sz="2400" u="none"/>
          </a:p>
          <a:p>
            <a:pPr algn="ctr"/>
            <a:endParaRPr lang="cs-CZ" sz="2400" u="none"/>
          </a:p>
          <a:p>
            <a:pPr algn="ctr"/>
            <a:r>
              <a:rPr lang="cs-CZ" sz="2400" u="none"/>
              <a:t>10</a:t>
            </a:r>
            <a:r>
              <a:rPr lang="cs-CZ" sz="2400" u="none" baseline="30000"/>
              <a:t>9</a:t>
            </a:r>
          </a:p>
          <a:p>
            <a:pPr algn="ctr"/>
            <a:endParaRPr lang="cs-CZ" sz="2400" u="none" baseline="30000"/>
          </a:p>
          <a:p>
            <a:pPr algn="ctr"/>
            <a:endParaRPr lang="cs-CZ" sz="2400" u="none" baseline="30000"/>
          </a:p>
          <a:p>
            <a:pPr algn="ctr"/>
            <a:endParaRPr lang="cs-CZ" sz="2400" u="none" baseline="30000"/>
          </a:p>
          <a:p>
            <a:pPr algn="ctr"/>
            <a:endParaRPr lang="cs-CZ" sz="2400" u="none" baseline="30000"/>
          </a:p>
          <a:p>
            <a:pPr algn="ctr"/>
            <a:endParaRPr lang="cs-CZ" sz="2400" u="none" baseline="30000"/>
          </a:p>
          <a:p>
            <a:pPr algn="ctr"/>
            <a:endParaRPr lang="cs-CZ" sz="2400" u="none" baseline="30000"/>
          </a:p>
          <a:p>
            <a:pPr algn="ctr"/>
            <a:r>
              <a:rPr lang="cs-CZ" u="none"/>
              <a:t>1</a:t>
            </a: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6172200" y="1525566"/>
            <a:ext cx="1763713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u="none"/>
              <a:t>Klinické</a:t>
            </a:r>
          </a:p>
          <a:p>
            <a:pPr algn="ctr"/>
            <a:r>
              <a:rPr lang="cs-CZ" u="none"/>
              <a:t>příznaky,</a:t>
            </a:r>
          </a:p>
          <a:p>
            <a:pPr algn="ctr"/>
            <a:r>
              <a:rPr lang="cs-CZ" sz="2000" u="none">
                <a:solidFill>
                  <a:srgbClr val="000066"/>
                </a:solidFill>
              </a:rPr>
              <a:t>Morfologické</a:t>
            </a:r>
          </a:p>
          <a:p>
            <a:pPr algn="ctr"/>
            <a:r>
              <a:rPr lang="cs-CZ" sz="2000" u="none">
                <a:solidFill>
                  <a:srgbClr val="000066"/>
                </a:solidFill>
              </a:rPr>
              <a:t>a</a:t>
            </a:r>
          </a:p>
          <a:p>
            <a:pPr algn="ctr"/>
            <a:r>
              <a:rPr lang="cs-CZ" sz="2000" u="none">
                <a:solidFill>
                  <a:srgbClr val="000066"/>
                </a:solidFill>
              </a:rPr>
              <a:t>laboratorní</a:t>
            </a:r>
          </a:p>
          <a:p>
            <a:pPr algn="ctr"/>
            <a:r>
              <a:rPr lang="cs-CZ" sz="2000" u="none">
                <a:solidFill>
                  <a:srgbClr val="000066"/>
                </a:solidFill>
              </a:rPr>
              <a:t>známky</a:t>
            </a:r>
          </a:p>
          <a:p>
            <a:pPr algn="ctr"/>
            <a:endParaRPr lang="cs-CZ" sz="2400" u="none"/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0" y="357166"/>
            <a:ext cx="891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2000" u="none" dirty="0"/>
              <a:t>Počet buněk                                                                                       Progrese                                                                                       </a:t>
            </a: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5322888" y="5197454"/>
            <a:ext cx="324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2400" u="none">
                <a:solidFill>
                  <a:srgbClr val="FF0000"/>
                </a:solidFill>
              </a:rPr>
              <a:t>Maligní transformace</a:t>
            </a:r>
          </a:p>
        </p:txBody>
      </p:sp>
      <p:sp>
        <p:nvSpPr>
          <p:cNvPr id="29" name="Line 20"/>
          <p:cNvSpPr>
            <a:spLocks noChangeShapeType="1"/>
          </p:cNvSpPr>
          <p:nvPr/>
        </p:nvSpPr>
        <p:spPr bwMode="auto">
          <a:xfrm flipV="1">
            <a:off x="8534400" y="814366"/>
            <a:ext cx="0" cy="5410200"/>
          </a:xfrm>
          <a:prstGeom prst="line">
            <a:avLst/>
          </a:prstGeom>
          <a:noFill/>
          <a:ln w="76200" cmpd="tri">
            <a:solidFill>
              <a:schemeClr val="tx1"/>
            </a:solidFill>
            <a:prstDash val="lgDash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0" name="Line 21"/>
          <p:cNvSpPr>
            <a:spLocks noChangeShapeType="1"/>
          </p:cNvSpPr>
          <p:nvPr/>
        </p:nvSpPr>
        <p:spPr bwMode="auto">
          <a:xfrm flipV="1">
            <a:off x="304800" y="814366"/>
            <a:ext cx="0" cy="541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09207"/>
            <a:ext cx="8178800" cy="566299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600200" y="76200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chemeClr val="bg1"/>
                </a:solidFill>
              </a:rPr>
              <a:t>Úvod do molekulární medicíny 2/12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chemeClr val="bg1"/>
                </a:solidFill>
              </a:rPr>
              <a:t>Strana  16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/>
          <p:cNvSpPr txBox="1"/>
          <p:nvPr/>
        </p:nvSpPr>
        <p:spPr>
          <a:xfrm>
            <a:off x="357158" y="1071546"/>
            <a:ext cx="8815234" cy="5299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dirty="0" smtClean="0">
                <a:latin typeface="Calibri" pitchFamily="34" charset="0"/>
              </a:rPr>
              <a:t>Nejstarší popis rakoviny 1600 </a:t>
            </a:r>
            <a:r>
              <a:rPr lang="cs-CZ" dirty="0" err="1" smtClean="0">
                <a:latin typeface="Calibri" pitchFamily="34" charset="0"/>
              </a:rPr>
              <a:t>p</a:t>
            </a:r>
            <a:r>
              <a:rPr lang="cs-CZ" dirty="0" smtClean="0">
                <a:latin typeface="Calibri" pitchFamily="34" charset="0"/>
              </a:rPr>
              <a:t>.</a:t>
            </a:r>
            <a:r>
              <a:rPr lang="cs-CZ" dirty="0" err="1" smtClean="0">
                <a:latin typeface="Calibri" pitchFamily="34" charset="0"/>
              </a:rPr>
              <a:t>n</a:t>
            </a:r>
            <a:r>
              <a:rPr lang="cs-CZ" dirty="0" smtClean="0">
                <a:latin typeface="Calibri" pitchFamily="34" charset="0"/>
              </a:rPr>
              <a:t>.</a:t>
            </a:r>
            <a:r>
              <a:rPr lang="cs-CZ" dirty="0" err="1" smtClean="0">
                <a:latin typeface="Calibri" pitchFamily="34" charset="0"/>
              </a:rPr>
              <a:t>l</a:t>
            </a:r>
            <a:r>
              <a:rPr lang="cs-CZ" dirty="0" smtClean="0">
                <a:latin typeface="Calibri" pitchFamily="34" charset="0"/>
              </a:rPr>
              <a:t>. pochází z Egypta </a:t>
            </a:r>
            <a:r>
              <a:rPr lang="cs-CZ" b="1" dirty="0" smtClean="0">
                <a:latin typeface="Calibri" pitchFamily="34" charset="0"/>
              </a:rPr>
              <a:t>Papyrus </a:t>
            </a:r>
            <a:r>
              <a:rPr lang="cs-CZ" b="1" dirty="0" err="1" smtClean="0">
                <a:latin typeface="Calibri" pitchFamily="34" charset="0"/>
              </a:rPr>
              <a:t>Edwina</a:t>
            </a:r>
            <a:r>
              <a:rPr lang="cs-CZ" b="1" dirty="0" smtClean="0">
                <a:latin typeface="Calibri" pitchFamily="34" charset="0"/>
              </a:rPr>
              <a:t> </a:t>
            </a:r>
            <a:r>
              <a:rPr lang="cs-CZ" b="1" dirty="0" err="1" smtClean="0">
                <a:latin typeface="Calibri" pitchFamily="34" charset="0"/>
              </a:rPr>
              <a:t>Smithe</a:t>
            </a:r>
            <a:r>
              <a:rPr lang="cs-CZ" b="1" dirty="0" smtClean="0">
                <a:latin typeface="Calibri" pitchFamily="34" charset="0"/>
              </a:rPr>
              <a:t> </a:t>
            </a:r>
            <a:r>
              <a:rPr lang="cs-CZ" dirty="0" smtClean="0">
                <a:latin typeface="Calibri" pitchFamily="34" charset="0"/>
              </a:rPr>
              <a:t>popisuje </a:t>
            </a:r>
          </a:p>
          <a:p>
            <a:pPr marL="342900" indent="-342900">
              <a:spcBef>
                <a:spcPct val="20000"/>
              </a:spcBef>
            </a:pPr>
            <a:r>
              <a:rPr lang="cs-CZ" dirty="0" smtClean="0">
                <a:latin typeface="Calibri" pitchFamily="34" charset="0"/>
              </a:rPr>
              <a:t>	8 tumorů nebo ulcerací prsu ošetřovaných kauterizací nástrojem označovaným </a:t>
            </a:r>
          </a:p>
          <a:p>
            <a:pPr marL="342900" indent="-342900">
              <a:spcBef>
                <a:spcPct val="20000"/>
              </a:spcBef>
            </a:pPr>
            <a:r>
              <a:rPr lang="cs-CZ" dirty="0" smtClean="0">
                <a:latin typeface="Calibri" pitchFamily="34" charset="0"/>
              </a:rPr>
              <a:t>	„the </a:t>
            </a:r>
            <a:r>
              <a:rPr lang="cs-CZ" dirty="0" err="1" smtClean="0">
                <a:latin typeface="Calibri" pitchFamily="34" charset="0"/>
              </a:rPr>
              <a:t>fire</a:t>
            </a:r>
            <a:r>
              <a:rPr lang="cs-CZ" dirty="0" smtClean="0">
                <a:latin typeface="Calibri" pitchFamily="34" charset="0"/>
              </a:rPr>
              <a:t> </a:t>
            </a:r>
            <a:r>
              <a:rPr lang="cs-CZ" dirty="0" err="1" smtClean="0">
                <a:latin typeface="Calibri" pitchFamily="34" charset="0"/>
              </a:rPr>
              <a:t>drill“.</a:t>
            </a:r>
            <a:r>
              <a:rPr lang="cs-CZ" dirty="0" smtClean="0">
                <a:latin typeface="Calibri" pitchFamily="34" charset="0"/>
              </a:rPr>
              <a:t> Tato nemoc není léčitelná (termín rakovina nebyl použit)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dirty="0" smtClean="0">
                <a:latin typeface="Calibri" pitchFamily="34" charset="0"/>
              </a:rPr>
              <a:t>400 </a:t>
            </a:r>
            <a:r>
              <a:rPr lang="cs-CZ" dirty="0" err="1" smtClean="0">
                <a:latin typeface="Calibri" pitchFamily="34" charset="0"/>
              </a:rPr>
              <a:t>p</a:t>
            </a:r>
            <a:r>
              <a:rPr lang="cs-CZ" dirty="0" smtClean="0">
                <a:latin typeface="Calibri" pitchFamily="34" charset="0"/>
              </a:rPr>
              <a:t>.</a:t>
            </a:r>
            <a:r>
              <a:rPr lang="cs-CZ" dirty="0" err="1" smtClean="0">
                <a:latin typeface="Calibri" pitchFamily="34" charset="0"/>
              </a:rPr>
              <a:t>n</a:t>
            </a:r>
            <a:r>
              <a:rPr lang="cs-CZ" dirty="0" smtClean="0">
                <a:latin typeface="Calibri" pitchFamily="34" charset="0"/>
              </a:rPr>
              <a:t>.</a:t>
            </a:r>
            <a:r>
              <a:rPr lang="cs-CZ" dirty="0" err="1" smtClean="0">
                <a:latin typeface="Calibri" pitchFamily="34" charset="0"/>
              </a:rPr>
              <a:t>l</a:t>
            </a:r>
            <a:r>
              <a:rPr lang="cs-CZ" dirty="0" smtClean="0">
                <a:latin typeface="Calibri" pitchFamily="34" charset="0"/>
              </a:rPr>
              <a:t>. </a:t>
            </a:r>
            <a:r>
              <a:rPr lang="cs-CZ" b="1" dirty="0" err="1" smtClean="0">
                <a:latin typeface="Calibri" pitchFamily="34" charset="0"/>
              </a:rPr>
              <a:t>Hippocrates</a:t>
            </a:r>
            <a:r>
              <a:rPr lang="cs-CZ" dirty="0" smtClean="0">
                <a:latin typeface="Calibri" pitchFamily="34" charset="0"/>
              </a:rPr>
              <a:t> popsal rakovinu jako dlouhé výběžky (podobné krabím nohám)</a:t>
            </a:r>
          </a:p>
          <a:p>
            <a:pPr marL="342900" indent="-342900">
              <a:spcBef>
                <a:spcPct val="20000"/>
              </a:spcBef>
            </a:pPr>
            <a:r>
              <a:rPr lang="cs-CZ" dirty="0" smtClean="0">
                <a:latin typeface="Calibri" pitchFamily="34" charset="0"/>
              </a:rPr>
              <a:t>	 vybíhajícím do zdravých tkání: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cs-CZ" dirty="0" smtClean="0">
                <a:latin typeface="Calibri" pitchFamily="34" charset="0"/>
              </a:rPr>
              <a:t>	</a:t>
            </a:r>
            <a:r>
              <a:rPr lang="cs-CZ" dirty="0" err="1" smtClean="0">
                <a:latin typeface="Calibri" pitchFamily="34" charset="0"/>
              </a:rPr>
              <a:t>řec</a:t>
            </a:r>
            <a:r>
              <a:rPr lang="cs-CZ" dirty="0" smtClean="0">
                <a:latin typeface="Calibri" pitchFamily="34" charset="0"/>
              </a:rPr>
              <a:t>: </a:t>
            </a:r>
            <a:r>
              <a:rPr lang="cs-CZ" dirty="0" err="1" smtClean="0">
                <a:latin typeface="Calibri" pitchFamily="34" charset="0"/>
              </a:rPr>
              <a:t>karkinos</a:t>
            </a:r>
            <a:r>
              <a:rPr lang="cs-CZ" dirty="0" smtClean="0">
                <a:latin typeface="Calibri" pitchFamily="34" charset="0"/>
              </a:rPr>
              <a:t> = krab;  </a:t>
            </a:r>
            <a:r>
              <a:rPr lang="cs-CZ" dirty="0" err="1" smtClean="0">
                <a:latin typeface="Calibri" pitchFamily="34" charset="0"/>
              </a:rPr>
              <a:t>onkos</a:t>
            </a:r>
            <a:r>
              <a:rPr lang="cs-CZ" dirty="0" smtClean="0">
                <a:latin typeface="Calibri" pitchFamily="34" charset="0"/>
              </a:rPr>
              <a:t> = masa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cs-CZ" dirty="0" smtClean="0">
                <a:latin typeface="Calibri" pitchFamily="34" charset="0"/>
              </a:rPr>
              <a:t> 	lat: </a:t>
            </a:r>
            <a:r>
              <a:rPr lang="cs-CZ" dirty="0" err="1" smtClean="0">
                <a:latin typeface="Calibri" pitchFamily="34" charset="0"/>
              </a:rPr>
              <a:t>cancer</a:t>
            </a:r>
            <a:r>
              <a:rPr lang="cs-CZ" dirty="0" smtClean="0">
                <a:latin typeface="Calibri" pitchFamily="34" charset="0"/>
              </a:rPr>
              <a:t> = krab, rak (</a:t>
            </a:r>
            <a:r>
              <a:rPr lang="cs-CZ" dirty="0" err="1" smtClean="0">
                <a:latin typeface="Calibri" pitchFamily="34" charset="0"/>
              </a:rPr>
              <a:t>Galen</a:t>
            </a:r>
            <a:r>
              <a:rPr lang="cs-CZ" dirty="0" smtClean="0">
                <a:latin typeface="Calibri" pitchFamily="34" charset="0"/>
              </a:rPr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dirty="0" smtClean="0">
                <a:latin typeface="Calibri" pitchFamily="34" charset="0"/>
              </a:rPr>
              <a:t>popisné (</a:t>
            </a:r>
            <a:r>
              <a:rPr lang="cs-CZ" b="1" dirty="0" smtClean="0">
                <a:latin typeface="Calibri" pitchFamily="34" charset="0"/>
              </a:rPr>
              <a:t>epidemiologické</a:t>
            </a:r>
            <a:r>
              <a:rPr lang="cs-CZ" dirty="0" smtClean="0">
                <a:latin typeface="Calibri" pitchFamily="34" charset="0"/>
              </a:rPr>
              <a:t>) poznatky: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cs-CZ" dirty="0" smtClean="0">
                <a:latin typeface="Calibri" pitchFamily="34" charset="0"/>
              </a:rPr>
              <a:t>1848 - zvýšený výskyt rakoviny prsu u jeptišek (souvislost s bezdětností a nekojením)</a:t>
            </a:r>
          </a:p>
          <a:p>
            <a:pPr lvl="1">
              <a:spcBef>
                <a:spcPct val="20000"/>
              </a:spcBef>
            </a:pPr>
            <a:r>
              <a:rPr lang="cs-CZ" dirty="0">
                <a:latin typeface="Calibri" pitchFamily="34" charset="0"/>
              </a:rPr>
              <a:t>s</a:t>
            </a:r>
            <a:r>
              <a:rPr lang="cs-CZ" dirty="0" smtClean="0">
                <a:latin typeface="Calibri" pitchFamily="34" charset="0"/>
              </a:rPr>
              <a:t>nížený výskyt nádorů cervixu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cs-CZ" dirty="0" smtClean="0">
                <a:latin typeface="Calibri" pitchFamily="34" charset="0"/>
              </a:rPr>
              <a:t>1775 - rakovina šourku u kominíků (souvislost s výskytem škodlivin v sazích;</a:t>
            </a:r>
            <a:endParaRPr lang="en-US" dirty="0" smtClean="0">
              <a:latin typeface="Calibri" pitchFamily="34" charset="0"/>
            </a:endParaRPr>
          </a:p>
          <a:p>
            <a:pPr marL="742950" lvl="1" indent="-285750">
              <a:spcBef>
                <a:spcPct val="20000"/>
              </a:spcBef>
            </a:pPr>
            <a:r>
              <a:rPr lang="en-US" dirty="0" smtClean="0">
                <a:latin typeface="Calibri" pitchFamily="34" charset="0"/>
              </a:rPr>
              <a:t>	</a:t>
            </a:r>
            <a:r>
              <a:rPr lang="cs-CZ" dirty="0" smtClean="0">
                <a:latin typeface="Calibri" pitchFamily="34" charset="0"/>
              </a:rPr>
              <a:t>souvislost s hygienickými návyky) – </a:t>
            </a:r>
            <a:r>
              <a:rPr lang="cs-CZ" dirty="0" err="1" smtClean="0">
                <a:latin typeface="Calibri" pitchFamily="34" charset="0"/>
              </a:rPr>
              <a:t>Percival</a:t>
            </a:r>
            <a:r>
              <a:rPr lang="cs-CZ" dirty="0" smtClean="0">
                <a:latin typeface="Calibri" pitchFamily="34" charset="0"/>
              </a:rPr>
              <a:t> </a:t>
            </a:r>
            <a:r>
              <a:rPr lang="cs-CZ" dirty="0" err="1" smtClean="0">
                <a:latin typeface="Calibri" pitchFamily="34" charset="0"/>
              </a:rPr>
              <a:t>Pott</a:t>
            </a:r>
            <a:endParaRPr lang="cs-CZ" dirty="0" smtClean="0">
              <a:latin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cs-CZ" dirty="0" smtClean="0">
                <a:latin typeface="Calibri" pitchFamily="34" charset="0"/>
              </a:rPr>
              <a:t>1902 - souvislost RTG paprsků a vzniku rakoviny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cs-CZ" dirty="0" err="1" smtClean="0">
                <a:latin typeface="Calibri" pitchFamily="34" charset="0"/>
              </a:rPr>
              <a:t>poč</a:t>
            </a:r>
            <a:r>
              <a:rPr lang="cs-CZ" dirty="0" smtClean="0">
                <a:latin typeface="Calibri" pitchFamily="34" charset="0"/>
              </a:rPr>
              <a:t>. 20. stol. - </a:t>
            </a:r>
            <a:r>
              <a:rPr lang="cs-CZ" b="1" dirty="0" smtClean="0">
                <a:latin typeface="Calibri" pitchFamily="34" charset="0"/>
              </a:rPr>
              <a:t>rodinný výskyt</a:t>
            </a:r>
            <a:r>
              <a:rPr lang="cs-CZ" dirty="0" smtClean="0">
                <a:latin typeface="Calibri" pitchFamily="34" charset="0"/>
              </a:rPr>
              <a:t> nádorů </a:t>
            </a:r>
            <a:endParaRPr lang="cs-CZ" dirty="0">
              <a:latin typeface="Calibri" pitchFamily="34" charset="0"/>
            </a:endParaRPr>
          </a:p>
          <a:p>
            <a:pPr lvl="1">
              <a:spcBef>
                <a:spcPct val="20000"/>
              </a:spcBef>
            </a:pPr>
            <a:r>
              <a:rPr lang="cs-CZ" dirty="0" smtClean="0">
                <a:latin typeface="Calibri" pitchFamily="34" charset="0"/>
              </a:rPr>
              <a:t>„RAKOVINA“ – NE!!!!!!, NADOROVÉ </a:t>
            </a:r>
            <a:r>
              <a:rPr lang="cs-CZ" dirty="0" err="1" smtClean="0">
                <a:latin typeface="Calibri" pitchFamily="34" charset="0"/>
              </a:rPr>
              <a:t>ONEMOCNĚNí</a:t>
            </a:r>
            <a:r>
              <a:rPr lang="cs-CZ" dirty="0" smtClean="0">
                <a:latin typeface="Calibri" pitchFamily="34" charset="0"/>
              </a:rPr>
              <a:t> - ANO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2/12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71472" y="6500834"/>
            <a:ext cx="708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6747" y="71414"/>
            <a:ext cx="1446999" cy="108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8024" y="2428868"/>
            <a:ext cx="1457323" cy="1282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4572008"/>
            <a:ext cx="1804979" cy="172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ovéPole 9"/>
          <p:cNvSpPr txBox="1"/>
          <p:nvPr/>
        </p:nvSpPr>
        <p:spPr>
          <a:xfrm>
            <a:off x="571472" y="642918"/>
            <a:ext cx="1016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smtClean="0">
                <a:solidFill>
                  <a:srgbClr val="C00000"/>
                </a:solidFill>
              </a:rPr>
              <a:t>Historie</a:t>
            </a:r>
            <a:endParaRPr lang="cs-CZ" sz="2000" b="1">
              <a:solidFill>
                <a:srgbClr val="C000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42910" y="6000768"/>
            <a:ext cx="5432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Historie molekul</a:t>
            </a:r>
            <a:r>
              <a:rPr lang="cs-CZ" smtClean="0"/>
              <a:t>ární biologie nádorů viz přednáška 1/12</a:t>
            </a:r>
            <a:endParaRPr lang="cs-CZ"/>
          </a:p>
        </p:txBody>
      </p:sp>
      <p:pic>
        <p:nvPicPr>
          <p:cNvPr id="13" name="Picture 12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0"/>
            <a:ext cx="1977245" cy="98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9565" y="2369573"/>
            <a:ext cx="2448251" cy="1460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2/12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1</a:t>
            </a:r>
            <a:r>
              <a:rPr lang="en-US" sz="1200" smtClean="0">
                <a:solidFill>
                  <a:schemeClr val="bg1"/>
                </a:solidFill>
              </a:rPr>
              <a:t>7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500034" y="571480"/>
            <a:ext cx="5404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b="1" smtClean="0">
                <a:solidFill>
                  <a:srgbClr val="C00000"/>
                </a:solidFill>
                <a:latin typeface="+mj-lt"/>
              </a:rPr>
              <a:t>Histologická skladba nádoru – nádor je komplexní tkáň</a:t>
            </a:r>
            <a:endParaRPr lang="cs-CZ" b="1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5429256" y="928670"/>
            <a:ext cx="3357586" cy="513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cs-CZ" b="1" smtClean="0">
                <a:latin typeface="+mj-lt"/>
              </a:rPr>
              <a:t>Nádorové stroma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mtClean="0">
                <a:latin typeface="+mj-lt"/>
              </a:rPr>
              <a:t>mezenchymální tkáňové složky: cévní komponenty, podpůrné mezenchymální tkáně, lymfocyty, makrofágy,..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mtClean="0">
                <a:latin typeface="+mj-lt"/>
              </a:rPr>
              <a:t>slouží hlavně k výživě parenchymu a jako kostra pro uspořádání parenchymu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mtClean="0">
                <a:latin typeface="+mj-lt"/>
              </a:rPr>
              <a:t>transportní úloha (přenos signálů, rezervoár růstových faktorů…)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mtClean="0">
                <a:latin typeface="+mj-lt"/>
              </a:rPr>
              <a:t>klíčová úloha při nádorové angiogenezi a metastázování</a:t>
            </a:r>
          </a:p>
          <a:p>
            <a:pPr marL="342900" indent="-342900">
              <a:spcBef>
                <a:spcPct val="20000"/>
              </a:spcBef>
            </a:pPr>
            <a:r>
              <a:rPr lang="cs-CZ" b="1" smtClean="0">
                <a:latin typeface="+mj-lt"/>
              </a:rPr>
              <a:t>Nádorový parenchym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mtClean="0">
                <a:latin typeface="+mj-lt"/>
              </a:rPr>
              <a:t>vlastní nádorově transformovaný parenchym</a:t>
            </a:r>
            <a:endParaRPr lang="cs-CZ" smtClean="0">
              <a:solidFill>
                <a:srgbClr val="0000CC"/>
              </a:solidFill>
              <a:latin typeface="+mj-lt"/>
            </a:endParaRPr>
          </a:p>
          <a:p>
            <a:endParaRPr lang="cs-CZ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484784"/>
            <a:ext cx="5029353" cy="4392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2/12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18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pic>
        <p:nvPicPr>
          <p:cNvPr id="8" name="Picture 10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2565400"/>
            <a:ext cx="496887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 Box 1027"/>
          <p:cNvSpPr txBox="1">
            <a:spLocks noChangeArrowheads="1"/>
          </p:cNvSpPr>
          <p:nvPr/>
        </p:nvSpPr>
        <p:spPr bwMode="auto">
          <a:xfrm>
            <a:off x="468313" y="549275"/>
            <a:ext cx="8077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3200" b="1" dirty="0">
                <a:solidFill>
                  <a:srgbClr val="C00000"/>
                </a:solidFill>
                <a:latin typeface="+mj-lt"/>
              </a:rPr>
              <a:t>Šest získaných vlastností maligního nádoru </a:t>
            </a:r>
            <a:r>
              <a:rPr lang="cs-CZ" sz="2800" b="1" dirty="0">
                <a:solidFill>
                  <a:srgbClr val="C00000"/>
                </a:solidFill>
                <a:latin typeface="+mj-lt"/>
              </a:rPr>
              <a:t>(Robert A. </a:t>
            </a:r>
            <a:r>
              <a:rPr lang="cs-CZ" sz="2800" b="1" dirty="0" err="1">
                <a:solidFill>
                  <a:srgbClr val="C00000"/>
                </a:solidFill>
                <a:latin typeface="+mj-lt"/>
              </a:rPr>
              <a:t>Weinberg</a:t>
            </a:r>
            <a:r>
              <a:rPr lang="cs-CZ" sz="2800" b="1" dirty="0">
                <a:solidFill>
                  <a:srgbClr val="C00000"/>
                </a:solidFill>
                <a:latin typeface="+mj-lt"/>
              </a:rPr>
              <a:t> 2000)</a:t>
            </a:r>
          </a:p>
        </p:txBody>
      </p:sp>
      <p:sp>
        <p:nvSpPr>
          <p:cNvPr id="11" name="Text Box 1028"/>
          <p:cNvSpPr txBox="1">
            <a:spLocks noChangeArrowheads="1"/>
          </p:cNvSpPr>
          <p:nvPr/>
        </p:nvSpPr>
        <p:spPr bwMode="auto">
          <a:xfrm>
            <a:off x="1403350" y="2133600"/>
            <a:ext cx="774065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sz="2000" dirty="0"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cs-CZ" sz="1800" dirty="0">
                <a:latin typeface="+mj-lt"/>
              </a:rPr>
              <a:t>Soběstačnost v produkci růstových signálů	</a:t>
            </a:r>
            <a:r>
              <a:rPr lang="cs-CZ" sz="1800" dirty="0" smtClean="0">
                <a:latin typeface="+mj-lt"/>
              </a:rPr>
              <a:t>aktivace </a:t>
            </a:r>
            <a:r>
              <a:rPr lang="cs-CZ" dirty="0">
                <a:latin typeface="+mj-lt"/>
              </a:rPr>
              <a:t>K</a:t>
            </a:r>
            <a:r>
              <a:rPr lang="cs-CZ" sz="1800" dirty="0" smtClean="0">
                <a:latin typeface="+mj-lt"/>
              </a:rPr>
              <a:t>-</a:t>
            </a:r>
            <a:r>
              <a:rPr lang="cs-CZ" sz="1800" i="1" dirty="0">
                <a:latin typeface="+mj-lt"/>
              </a:rPr>
              <a:t>ras</a:t>
            </a:r>
            <a:endParaRPr lang="cs-CZ" sz="1800" dirty="0"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cs-CZ" sz="1800" dirty="0">
                <a:latin typeface="+mj-lt"/>
              </a:rPr>
              <a:t>Necitlivost k signálům zastavujícím </a:t>
            </a:r>
            <a:r>
              <a:rPr lang="cs-CZ" sz="1800" dirty="0" err="1">
                <a:latin typeface="+mj-lt"/>
              </a:rPr>
              <a:t>b</a:t>
            </a:r>
            <a:r>
              <a:rPr lang="cs-CZ" sz="1800" dirty="0">
                <a:latin typeface="+mj-lt"/>
              </a:rPr>
              <a:t>.</a:t>
            </a:r>
            <a:r>
              <a:rPr lang="cs-CZ" sz="1800" dirty="0" err="1">
                <a:latin typeface="+mj-lt"/>
              </a:rPr>
              <a:t>c</a:t>
            </a:r>
            <a:r>
              <a:rPr lang="cs-CZ" sz="1800" dirty="0">
                <a:latin typeface="+mj-lt"/>
              </a:rPr>
              <a:t>.		</a:t>
            </a:r>
            <a:r>
              <a:rPr lang="cs-CZ" sz="1800" dirty="0" smtClean="0">
                <a:latin typeface="+mj-lt"/>
              </a:rPr>
              <a:t>ztráta RB, p53</a:t>
            </a:r>
          </a:p>
          <a:p>
            <a:pPr>
              <a:spcBef>
                <a:spcPct val="50000"/>
              </a:spcBef>
            </a:pPr>
            <a:r>
              <a:rPr lang="cs-CZ" sz="1800" dirty="0">
                <a:latin typeface="+mj-lt"/>
              </a:rPr>
              <a:t>Poškození </a:t>
            </a:r>
            <a:r>
              <a:rPr lang="cs-CZ" sz="1800" dirty="0" err="1">
                <a:latin typeface="+mj-lt"/>
              </a:rPr>
              <a:t>apoptózy</a:t>
            </a:r>
            <a:r>
              <a:rPr lang="cs-CZ" sz="1800" dirty="0">
                <a:latin typeface="+mj-lt"/>
              </a:rPr>
              <a:t>			</a:t>
            </a:r>
            <a:r>
              <a:rPr lang="cs-CZ" sz="1800" dirty="0" smtClean="0">
                <a:latin typeface="+mj-lt"/>
              </a:rPr>
              <a:t>produkce IGF, p53</a:t>
            </a:r>
            <a:endParaRPr lang="cs-CZ" sz="1800" dirty="0"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cs-CZ" sz="1800" dirty="0">
                <a:latin typeface="+mj-lt"/>
              </a:rPr>
              <a:t>Neomezený </a:t>
            </a:r>
            <a:r>
              <a:rPr lang="cs-CZ" sz="1800" dirty="0" err="1">
                <a:latin typeface="+mj-lt"/>
              </a:rPr>
              <a:t>replikační</a:t>
            </a:r>
            <a:r>
              <a:rPr lang="cs-CZ" sz="1800" dirty="0">
                <a:latin typeface="+mj-lt"/>
              </a:rPr>
              <a:t> potenciál	     	</a:t>
            </a:r>
            <a:r>
              <a:rPr lang="cs-CZ" sz="1800" dirty="0" smtClean="0">
                <a:latin typeface="+mj-lt"/>
              </a:rPr>
              <a:t>aktivace </a:t>
            </a:r>
            <a:r>
              <a:rPr lang="cs-CZ" sz="1800" dirty="0" err="1">
                <a:latin typeface="+mj-lt"/>
              </a:rPr>
              <a:t>telomerázy</a:t>
            </a:r>
            <a:endParaRPr lang="cs-CZ" sz="1800" dirty="0"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cs-CZ" sz="1800" dirty="0">
                <a:latin typeface="+mj-lt"/>
              </a:rPr>
              <a:t>Posílení </a:t>
            </a:r>
            <a:r>
              <a:rPr lang="cs-CZ" sz="1800" dirty="0" err="1">
                <a:latin typeface="+mj-lt"/>
              </a:rPr>
              <a:t>angiogeneze</a:t>
            </a:r>
            <a:r>
              <a:rPr lang="cs-CZ" sz="1800" dirty="0">
                <a:latin typeface="+mj-lt"/>
              </a:rPr>
              <a:t>		         	</a:t>
            </a:r>
            <a:r>
              <a:rPr lang="cs-CZ" sz="1800" dirty="0" smtClean="0">
                <a:latin typeface="+mj-lt"/>
              </a:rPr>
              <a:t>produkce </a:t>
            </a:r>
            <a:r>
              <a:rPr lang="cs-CZ" sz="1800" dirty="0">
                <a:latin typeface="+mj-lt"/>
              </a:rPr>
              <a:t>VEGF</a:t>
            </a:r>
          </a:p>
          <a:p>
            <a:pPr>
              <a:spcBef>
                <a:spcPct val="50000"/>
              </a:spcBef>
            </a:pPr>
            <a:r>
              <a:rPr lang="cs-CZ" sz="1800" dirty="0">
                <a:latin typeface="+mj-lt"/>
              </a:rPr>
              <a:t>Tvorba metastáz				</a:t>
            </a:r>
            <a:r>
              <a:rPr lang="cs-CZ" sz="1800" dirty="0" err="1" smtClean="0">
                <a:latin typeface="+mj-lt"/>
              </a:rPr>
              <a:t>inaktivace</a:t>
            </a:r>
            <a:r>
              <a:rPr lang="cs-CZ" sz="1800" dirty="0" smtClean="0">
                <a:latin typeface="+mj-lt"/>
              </a:rPr>
              <a:t> </a:t>
            </a:r>
            <a:r>
              <a:rPr lang="cs-CZ" sz="1800" dirty="0">
                <a:latin typeface="+mj-lt"/>
              </a:rPr>
              <a:t>E-kadherinu</a:t>
            </a:r>
          </a:p>
          <a:p>
            <a:pPr>
              <a:spcBef>
                <a:spcPct val="50000"/>
              </a:spcBef>
            </a:pPr>
            <a:endParaRPr lang="cs-CZ" sz="1800" dirty="0">
              <a:latin typeface="+mj-lt"/>
            </a:endParaRPr>
          </a:p>
        </p:txBody>
      </p:sp>
      <p:sp>
        <p:nvSpPr>
          <p:cNvPr id="12" name="Text Box 1029"/>
          <p:cNvSpPr txBox="1">
            <a:spLocks noChangeArrowheads="1"/>
          </p:cNvSpPr>
          <p:nvPr/>
        </p:nvSpPr>
        <p:spPr bwMode="auto">
          <a:xfrm>
            <a:off x="611188" y="1989138"/>
            <a:ext cx="815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latin typeface="+mj-lt"/>
              </a:rPr>
              <a:t>		získaná schopnost			příklad</a:t>
            </a:r>
          </a:p>
        </p:txBody>
      </p:sp>
      <p:sp>
        <p:nvSpPr>
          <p:cNvPr id="13" name="Text Box 1030"/>
          <p:cNvSpPr txBox="1">
            <a:spLocks noChangeArrowheads="1"/>
          </p:cNvSpPr>
          <p:nvPr/>
        </p:nvSpPr>
        <p:spPr bwMode="auto">
          <a:xfrm>
            <a:off x="762000" y="5334000"/>
            <a:ext cx="7924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latin typeface="+mj-lt"/>
              </a:rPr>
              <a:t>Nestabilita </a:t>
            </a:r>
            <a:r>
              <a:rPr lang="cs-CZ" sz="2400" b="1" dirty="0" err="1">
                <a:latin typeface="+mj-lt"/>
              </a:rPr>
              <a:t>genomu</a:t>
            </a:r>
            <a:r>
              <a:rPr lang="cs-CZ" sz="2400" dirty="0">
                <a:latin typeface="+mj-lt"/>
              </a:rPr>
              <a:t> jako podmínka akumulace všech nutných změn.</a:t>
            </a:r>
            <a:endParaRPr lang="cs-CZ" sz="24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482600"/>
            <a:ext cx="908050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60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571604" y="4462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2/12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71472" y="647404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19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786710" y="647404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357158" y="500042"/>
            <a:ext cx="84978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 b="1">
                <a:latin typeface="+mj-lt"/>
              </a:rPr>
              <a:t>Kancerogeneze má individuální průběh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928662" y="4307612"/>
            <a:ext cx="7391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>
                <a:latin typeface="+mj-lt"/>
              </a:rPr>
              <a:t>Individuální je </a:t>
            </a:r>
            <a:r>
              <a:rPr lang="cs-CZ" sz="2400" smtClean="0">
                <a:latin typeface="+mj-lt"/>
              </a:rPr>
              <a:t>		- </a:t>
            </a:r>
            <a:r>
              <a:rPr lang="cs-CZ" sz="2400">
                <a:latin typeface="+mj-lt"/>
              </a:rPr>
              <a:t>pořadí zásahů</a:t>
            </a:r>
          </a:p>
          <a:p>
            <a:pPr>
              <a:spcBef>
                <a:spcPct val="50000"/>
              </a:spcBef>
            </a:pPr>
            <a:r>
              <a:rPr lang="cs-CZ" sz="2400">
                <a:latin typeface="+mj-lt"/>
              </a:rPr>
              <a:t>		  </a:t>
            </a:r>
            <a:r>
              <a:rPr lang="cs-CZ" sz="2400" smtClean="0">
                <a:latin typeface="+mj-lt"/>
              </a:rPr>
              <a:t>	- </a:t>
            </a:r>
            <a:r>
              <a:rPr lang="cs-CZ" sz="2400">
                <a:latin typeface="+mj-lt"/>
              </a:rPr>
              <a:t>počet zásahů</a:t>
            </a:r>
          </a:p>
          <a:p>
            <a:pPr>
              <a:spcBef>
                <a:spcPct val="50000"/>
              </a:spcBef>
            </a:pPr>
            <a:r>
              <a:rPr lang="cs-CZ" sz="2400">
                <a:latin typeface="+mj-lt"/>
              </a:rPr>
              <a:t>		</a:t>
            </a:r>
            <a:r>
              <a:rPr lang="cs-CZ" sz="2400" smtClean="0">
                <a:latin typeface="+mj-lt"/>
              </a:rPr>
              <a:t>	- </a:t>
            </a:r>
            <a:r>
              <a:rPr lang="cs-CZ" sz="2400">
                <a:latin typeface="+mj-lt"/>
              </a:rPr>
              <a:t>konkrétní zasažené geny</a:t>
            </a:r>
            <a:endParaRPr lang="cs-CZ" sz="200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21" y="980728"/>
            <a:ext cx="9042400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548680"/>
            <a:ext cx="6125193" cy="43579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548680"/>
            <a:ext cx="421206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Hallmarks of Cancer: The Next </a:t>
            </a:r>
            <a:r>
              <a:rPr lang="en-US" b="1" dirty="0" smtClean="0"/>
              <a:t>Generation</a:t>
            </a:r>
          </a:p>
          <a:p>
            <a:r>
              <a:rPr lang="en-US" sz="1200" dirty="0"/>
              <a:t>Douglas </a:t>
            </a:r>
            <a:r>
              <a:rPr lang="en-US" sz="1200" dirty="0" err="1" smtClean="0"/>
              <a:t>Hanahan</a:t>
            </a:r>
            <a:r>
              <a:rPr lang="en-US" sz="1200" dirty="0" smtClean="0"/>
              <a:t> </a:t>
            </a:r>
            <a:r>
              <a:rPr lang="en-US" sz="1200" dirty="0"/>
              <a:t>and Robert A. </a:t>
            </a:r>
            <a:r>
              <a:rPr lang="en-US" sz="1200" dirty="0" smtClean="0"/>
              <a:t>Weinberg (Cell, 2011)</a:t>
            </a:r>
            <a:endParaRPr lang="en-US" sz="1200" b="1" dirty="0"/>
          </a:p>
        </p:txBody>
      </p:sp>
      <p:sp>
        <p:nvSpPr>
          <p:cNvPr id="6" name="TextovéPole 4"/>
          <p:cNvSpPr txBox="1"/>
          <p:nvPr/>
        </p:nvSpPr>
        <p:spPr>
          <a:xfrm>
            <a:off x="1571604" y="4462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2/12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7" name="TextovéPole 5"/>
          <p:cNvSpPr txBox="1"/>
          <p:nvPr/>
        </p:nvSpPr>
        <p:spPr>
          <a:xfrm>
            <a:off x="571472" y="647404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19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8" name="TextovéPole 6"/>
          <p:cNvSpPr txBox="1"/>
          <p:nvPr/>
        </p:nvSpPr>
        <p:spPr>
          <a:xfrm>
            <a:off x="7786710" y="6474044"/>
            <a:ext cx="1230030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dirty="0" smtClean="0">
                <a:solidFill>
                  <a:schemeClr val="bg1"/>
                </a:solidFill>
              </a:rPr>
              <a:t>© Ondřej Slabý, 2011</a:t>
            </a:r>
            <a:endParaRPr lang="cs-CZ" sz="1400" baseline="-250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268760"/>
            <a:ext cx="1757133" cy="12241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509120"/>
            <a:ext cx="2294843" cy="13383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2780928"/>
            <a:ext cx="1367036" cy="16609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39752" y="5229200"/>
            <a:ext cx="69077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Podmiňující vlastnost – genomová nestabilita a </a:t>
            </a:r>
            <a:r>
              <a:rPr lang="cs-CZ" dirty="0" smtClean="0"/>
              <a:t>mutace</a:t>
            </a:r>
            <a:endParaRPr lang="en-US" dirty="0"/>
          </a:p>
          <a:p>
            <a:r>
              <a:rPr lang="cs-CZ" dirty="0" smtClean="0"/>
              <a:t>Podmiňující </a:t>
            </a:r>
            <a:r>
              <a:rPr lang="cs-CZ" dirty="0"/>
              <a:t>vlastnost – nádorem vyvolaný </a:t>
            </a:r>
            <a:r>
              <a:rPr lang="cs-CZ" dirty="0" smtClean="0"/>
              <a:t>zánět</a:t>
            </a:r>
            <a:endParaRPr lang="en-US" dirty="0"/>
          </a:p>
          <a:p>
            <a:r>
              <a:rPr lang="cs-CZ" dirty="0" smtClean="0"/>
              <a:t>Objevovaná </a:t>
            </a:r>
            <a:r>
              <a:rPr lang="cs-CZ" dirty="0"/>
              <a:t>vlastnost – deregulace buněčné </a:t>
            </a:r>
            <a:r>
              <a:rPr lang="cs-CZ" dirty="0" smtClean="0"/>
              <a:t>energetiky (</a:t>
            </a:r>
            <a:r>
              <a:rPr lang="cs-CZ" dirty="0" err="1" smtClean="0"/>
              <a:t>Warburguv</a:t>
            </a:r>
            <a:r>
              <a:rPr lang="cs-CZ" dirty="0" smtClean="0"/>
              <a:t> </a:t>
            </a:r>
            <a:r>
              <a:rPr lang="cs-CZ" dirty="0" err="1" smtClean="0"/>
              <a:t>ef</a:t>
            </a:r>
            <a:r>
              <a:rPr lang="cs-CZ" dirty="0" smtClean="0"/>
              <a:t>.)</a:t>
            </a:r>
            <a:endParaRPr lang="en-US" dirty="0"/>
          </a:p>
          <a:p>
            <a:r>
              <a:rPr lang="cs-CZ" dirty="0" smtClean="0"/>
              <a:t>Objevovaná </a:t>
            </a:r>
            <a:r>
              <a:rPr lang="cs-CZ" dirty="0"/>
              <a:t>vlastnost – ochrana před imunitním </a:t>
            </a:r>
            <a:r>
              <a:rPr lang="cs-CZ" dirty="0" smtClean="0"/>
              <a:t>systémem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63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chemeClr val="bg1"/>
                </a:solidFill>
              </a:rPr>
              <a:t>Úvod do molekulární medicíny 2/12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20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1357290" y="357166"/>
          <a:ext cx="7572375" cy="616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6" name="Document" r:id="rId5" imgW="5765800" imgH="4699000" progId="Word.Document.8">
                  <p:embed/>
                </p:oleObj>
              </mc:Choice>
              <mc:Fallback>
                <p:oleObj name="Document" r:id="rId5" imgW="5765800" imgH="469900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290" y="357166"/>
                        <a:ext cx="7572375" cy="6167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Obdélník 34"/>
          <p:cNvSpPr/>
          <p:nvPr/>
        </p:nvSpPr>
        <p:spPr>
          <a:xfrm>
            <a:off x="214282" y="857232"/>
            <a:ext cx="31432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cs-CZ" b="1" smtClean="0">
                <a:latin typeface="+mj-lt"/>
              </a:rPr>
              <a:t>Mutace protoonkogenů </a:t>
            </a:r>
          </a:p>
          <a:p>
            <a:pPr>
              <a:buFontTx/>
              <a:buNone/>
            </a:pPr>
            <a:r>
              <a:rPr lang="cs-CZ" smtClean="0">
                <a:latin typeface="+mj-lt"/>
              </a:rPr>
              <a:t>jsou: </a:t>
            </a:r>
          </a:p>
          <a:p>
            <a:pPr>
              <a:buFontTx/>
              <a:buNone/>
            </a:pPr>
            <a:r>
              <a:rPr lang="cs-CZ" smtClean="0">
                <a:latin typeface="+mj-lt"/>
              </a:rPr>
              <a:t>- </a:t>
            </a:r>
            <a:r>
              <a:rPr lang="cs-CZ" u="sng" smtClean="0">
                <a:latin typeface="+mj-lt"/>
              </a:rPr>
              <a:t>aktivující</a:t>
            </a:r>
            <a:endParaRPr lang="cs-CZ" smtClean="0">
              <a:latin typeface="+mj-lt"/>
            </a:endParaRPr>
          </a:p>
          <a:p>
            <a:pPr>
              <a:buFontTx/>
              <a:buNone/>
            </a:pPr>
            <a:r>
              <a:rPr lang="cs-CZ" smtClean="0">
                <a:latin typeface="+mj-lt"/>
              </a:rPr>
              <a:t>- </a:t>
            </a:r>
            <a:r>
              <a:rPr lang="cs-CZ" u="sng" smtClean="0">
                <a:latin typeface="+mj-lt"/>
              </a:rPr>
              <a:t>dominantní</a:t>
            </a:r>
            <a:endParaRPr lang="cs-CZ" smtClean="0">
              <a:latin typeface="+mj-lt"/>
            </a:endParaRPr>
          </a:p>
          <a:p>
            <a:pPr>
              <a:buFontTx/>
              <a:buChar char="-"/>
            </a:pPr>
            <a:r>
              <a:rPr lang="cs-CZ" smtClean="0">
                <a:latin typeface="+mj-lt"/>
              </a:rPr>
              <a:t>vyskytují se v </a:t>
            </a:r>
            <a:r>
              <a:rPr lang="cs-CZ" u="sng" smtClean="0">
                <a:latin typeface="+mj-lt"/>
              </a:rPr>
              <a:t>somatických</a:t>
            </a:r>
            <a:r>
              <a:rPr lang="cs-CZ" smtClean="0">
                <a:latin typeface="+mj-lt"/>
              </a:rPr>
              <a:t> </a:t>
            </a:r>
          </a:p>
          <a:p>
            <a:r>
              <a:rPr lang="cs-CZ" smtClean="0">
                <a:latin typeface="+mj-lt"/>
              </a:rPr>
              <a:t>buňkách a jen výjimečně </a:t>
            </a:r>
          </a:p>
          <a:p>
            <a:r>
              <a:rPr lang="cs-CZ" smtClean="0">
                <a:latin typeface="+mj-lt"/>
              </a:rPr>
              <a:t>v zárodečných buňkách</a:t>
            </a:r>
            <a:endParaRPr lang="cs-CZ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2/12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21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0" y="685800"/>
          <a:ext cx="5181600" cy="36389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99" name="Document" r:id="rId5" imgW="5765800" imgH="4051300" progId="Word.Document.8">
                  <p:embed/>
                </p:oleObj>
              </mc:Choice>
              <mc:Fallback>
                <p:oleObj name="Document" r:id="rId5" imgW="5765800" imgH="405130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85800"/>
                        <a:ext cx="5181600" cy="36389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bdélník 14"/>
          <p:cNvSpPr/>
          <p:nvPr/>
        </p:nvSpPr>
        <p:spPr>
          <a:xfrm>
            <a:off x="838200" y="4038600"/>
            <a:ext cx="76438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latin typeface="+mj-lt"/>
              </a:rPr>
              <a:t>Produkty genů pro nádorové </a:t>
            </a:r>
            <a:r>
              <a:rPr lang="cs-CZ" dirty="0" err="1" smtClean="0">
                <a:latin typeface="+mj-lt"/>
              </a:rPr>
              <a:t>supresory</a:t>
            </a:r>
            <a:r>
              <a:rPr lang="cs-CZ" dirty="0" smtClean="0">
                <a:latin typeface="+mj-lt"/>
              </a:rPr>
              <a:t> (</a:t>
            </a:r>
            <a:r>
              <a:rPr lang="cs-CZ" b="1" dirty="0" err="1" smtClean="0">
                <a:latin typeface="+mj-lt"/>
              </a:rPr>
              <a:t>antionkogeny</a:t>
            </a:r>
            <a:r>
              <a:rPr lang="cs-CZ" dirty="0" smtClean="0">
                <a:latin typeface="+mj-lt"/>
              </a:rPr>
              <a:t>) v normálních buňkách nevyvolávají proliferaci, ale naopak ji potlačují a udržují buňky ve stadiu klidu (G</a:t>
            </a:r>
            <a:r>
              <a:rPr lang="cs-CZ" baseline="-25000" dirty="0" smtClean="0">
                <a:latin typeface="+mj-lt"/>
              </a:rPr>
              <a:t>0</a:t>
            </a:r>
            <a:r>
              <a:rPr lang="cs-CZ" dirty="0" smtClean="0">
                <a:latin typeface="+mj-lt"/>
              </a:rPr>
              <a:t>). Jejich ztráta se projevuje neregulovanou proliferací.</a:t>
            </a:r>
          </a:p>
          <a:p>
            <a:r>
              <a:rPr lang="cs-CZ" b="1" dirty="0" err="1" smtClean="0">
                <a:latin typeface="+mj-lt"/>
              </a:rPr>
              <a:t>Knudsonova</a:t>
            </a:r>
            <a:r>
              <a:rPr lang="cs-CZ" b="1" dirty="0" smtClean="0">
                <a:latin typeface="+mj-lt"/>
              </a:rPr>
              <a:t> „</a:t>
            </a:r>
            <a:r>
              <a:rPr lang="cs-CZ" b="1" dirty="0" smtClean="0"/>
              <a:t>two </a:t>
            </a:r>
            <a:r>
              <a:rPr lang="cs-CZ" b="1" dirty="0" err="1" smtClean="0"/>
              <a:t>hits</a:t>
            </a:r>
            <a:r>
              <a:rPr lang="cs-CZ" b="1" dirty="0" smtClean="0"/>
              <a:t> </a:t>
            </a:r>
            <a:r>
              <a:rPr lang="cs-CZ" b="1" dirty="0" err="1" smtClean="0"/>
              <a:t>hypothesis“</a:t>
            </a:r>
            <a:r>
              <a:rPr lang="cs-CZ" b="1" dirty="0" smtClean="0"/>
              <a:t> (RB)</a:t>
            </a:r>
            <a:endParaRPr lang="cs-CZ" b="1" dirty="0" smtClean="0">
              <a:latin typeface="+mj-lt"/>
            </a:endParaRPr>
          </a:p>
          <a:p>
            <a:pPr>
              <a:buFontTx/>
              <a:buNone/>
            </a:pPr>
            <a:r>
              <a:rPr lang="cs-CZ" b="1" dirty="0" smtClean="0">
                <a:latin typeface="+mj-lt"/>
              </a:rPr>
              <a:t>Mutace nádorových </a:t>
            </a:r>
            <a:r>
              <a:rPr lang="cs-CZ" b="1" dirty="0" err="1" smtClean="0">
                <a:latin typeface="+mj-lt"/>
              </a:rPr>
              <a:t>supresorů</a:t>
            </a:r>
            <a:r>
              <a:rPr lang="cs-CZ" dirty="0" smtClean="0">
                <a:latin typeface="+mj-lt"/>
              </a:rPr>
              <a:t> jsou:</a:t>
            </a:r>
          </a:p>
          <a:p>
            <a:pPr>
              <a:buFontTx/>
              <a:buNone/>
            </a:pPr>
            <a:r>
              <a:rPr lang="cs-CZ" dirty="0" smtClean="0">
                <a:latin typeface="+mj-lt"/>
              </a:rPr>
              <a:t>	- </a:t>
            </a:r>
            <a:r>
              <a:rPr lang="cs-CZ" dirty="0" err="1" smtClean="0">
                <a:latin typeface="+mj-lt"/>
              </a:rPr>
              <a:t>inaktivující</a:t>
            </a:r>
            <a:endParaRPr lang="cs-CZ" dirty="0" smtClean="0">
              <a:latin typeface="+mj-lt"/>
            </a:endParaRPr>
          </a:p>
          <a:p>
            <a:pPr>
              <a:buFontTx/>
              <a:buNone/>
            </a:pPr>
            <a:r>
              <a:rPr lang="cs-CZ" dirty="0" smtClean="0">
                <a:latin typeface="+mj-lt"/>
              </a:rPr>
              <a:t>	- recesivní (spojeno s </a:t>
            </a:r>
            <a:r>
              <a:rPr lang="cs-CZ" b="1" dirty="0" smtClean="0">
                <a:latin typeface="+mj-lt"/>
              </a:rPr>
              <a:t>LOH</a:t>
            </a:r>
            <a:r>
              <a:rPr lang="cs-CZ" dirty="0" smtClean="0">
                <a:latin typeface="+mj-lt"/>
              </a:rPr>
              <a:t>) („recesivní </a:t>
            </a:r>
            <a:r>
              <a:rPr lang="cs-CZ" dirty="0" err="1" smtClean="0">
                <a:latin typeface="+mj-lt"/>
              </a:rPr>
              <a:t>onkogeny“</a:t>
            </a:r>
            <a:r>
              <a:rPr lang="cs-CZ" dirty="0" smtClean="0">
                <a:latin typeface="+mj-lt"/>
              </a:rPr>
              <a:t>)</a:t>
            </a:r>
          </a:p>
          <a:p>
            <a:pPr>
              <a:buFontTx/>
              <a:buNone/>
            </a:pPr>
            <a:r>
              <a:rPr lang="cs-CZ" dirty="0" smtClean="0">
                <a:latin typeface="+mj-lt"/>
              </a:rPr>
              <a:t>	- vyskytují se v somatických a také v zárodečných buňkách</a:t>
            </a:r>
            <a:endParaRPr lang="cs-CZ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6056" y="980728"/>
            <a:ext cx="3908857" cy="2548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4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chemeClr val="bg1"/>
                </a:solidFill>
              </a:rPr>
              <a:t>Úvod do molekulární medicíny 2/12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5" name="TextovéPole 12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21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6" name="TextovéPole 13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287378"/>
            <a:ext cx="4546245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Onkogenní</a:t>
            </a:r>
            <a:r>
              <a:rPr kumimoji="0" lang="cs-CZ" sz="2000" b="1" i="0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(nádorové) viry</a:t>
            </a:r>
            <a:endParaRPr kumimoji="0" lang="cs-CZ" sz="2000" b="1" i="0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28600" y="914400"/>
            <a:ext cx="8552681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Retroviry</a:t>
            </a: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(RNA viry)</a:t>
            </a:r>
            <a:r>
              <a:rPr kumimoji="0" lang="cs-CZ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obsahují ve svém </a:t>
            </a:r>
            <a:r>
              <a:rPr kumimoji="0" lang="cs-CZ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genomu</a:t>
            </a: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s-CZ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onkogen</a:t>
            </a: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(akutně transformující viry) nebo aktivují </a:t>
            </a:r>
            <a:r>
              <a:rPr kumimoji="0" lang="cs-CZ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protoonkogen</a:t>
            </a: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vedle kterého se integrovaly (pomalu </a:t>
            </a:r>
            <a:r>
              <a:rPr kumimoji="0" lang="cs-CZ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transformující=inzerční</a:t>
            </a: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s-CZ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mutageneze</a:t>
            </a: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cs-CZ" sz="2000" kern="0" dirty="0" smtClean="0">
                <a:solidFill>
                  <a:srgbClr val="000000"/>
                </a:solidFill>
                <a:latin typeface="Arial"/>
                <a:cs typeface="Arial"/>
              </a:rPr>
              <a:t>	</a:t>
            </a:r>
            <a:r>
              <a:rPr lang="cs-CZ" sz="1600" kern="0" dirty="0" smtClean="0">
                <a:solidFill>
                  <a:srgbClr val="000000"/>
                </a:solidFill>
                <a:latin typeface="Arial"/>
                <a:cs typeface="Arial"/>
              </a:rPr>
              <a:t>v-onc (virový </a:t>
            </a:r>
            <a:r>
              <a:rPr lang="cs-CZ" sz="1600" kern="0" dirty="0" err="1" smtClean="0">
                <a:solidFill>
                  <a:srgbClr val="000000"/>
                </a:solidFill>
                <a:latin typeface="Arial"/>
                <a:cs typeface="Arial"/>
              </a:rPr>
              <a:t>onkogen</a:t>
            </a:r>
            <a:r>
              <a:rPr lang="cs-CZ" sz="1600" kern="0" dirty="0" smtClean="0">
                <a:solidFill>
                  <a:srgbClr val="000000"/>
                </a:solidFill>
                <a:latin typeface="Arial"/>
                <a:cs typeface="Arial"/>
              </a:rPr>
              <a:t>)= gen akutně transformujícího </a:t>
            </a:r>
            <a:r>
              <a:rPr lang="cs-CZ" sz="1600" kern="0" dirty="0" err="1" smtClean="0">
                <a:solidFill>
                  <a:srgbClr val="000000"/>
                </a:solidFill>
                <a:latin typeface="Arial"/>
                <a:cs typeface="Arial"/>
              </a:rPr>
              <a:t>retroviru</a:t>
            </a:r>
            <a:endParaRPr lang="cs-CZ" sz="16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cs-CZ" sz="1600" kern="0" dirty="0">
                <a:solidFill>
                  <a:srgbClr val="000000"/>
                </a:solidFill>
                <a:latin typeface="Arial"/>
                <a:cs typeface="Arial"/>
              </a:rPr>
              <a:t>	</a:t>
            </a:r>
            <a:r>
              <a:rPr lang="cs-CZ" sz="1600" kern="0" dirty="0" err="1" smtClean="0">
                <a:solidFill>
                  <a:srgbClr val="000000"/>
                </a:solidFill>
                <a:latin typeface="Arial"/>
                <a:cs typeface="Arial"/>
              </a:rPr>
              <a:t>c-onc</a:t>
            </a:r>
            <a:r>
              <a:rPr lang="cs-CZ" sz="1600" kern="0" dirty="0" smtClean="0">
                <a:solidFill>
                  <a:srgbClr val="000000"/>
                </a:solidFill>
                <a:latin typeface="Arial"/>
                <a:cs typeface="Arial"/>
              </a:rPr>
              <a:t> (</a:t>
            </a:r>
            <a:r>
              <a:rPr lang="cs-CZ" sz="1600" kern="0" dirty="0" err="1" smtClean="0">
                <a:solidFill>
                  <a:srgbClr val="000000"/>
                </a:solidFill>
                <a:latin typeface="Arial"/>
                <a:cs typeface="Arial"/>
              </a:rPr>
              <a:t>celulární</a:t>
            </a:r>
            <a:r>
              <a:rPr lang="cs-CZ" sz="1600" kern="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cs-CZ" sz="1600" kern="0" dirty="0" err="1" smtClean="0">
                <a:solidFill>
                  <a:srgbClr val="000000"/>
                </a:solidFill>
                <a:latin typeface="Arial"/>
                <a:cs typeface="Arial"/>
              </a:rPr>
              <a:t>onkogen</a:t>
            </a:r>
            <a:r>
              <a:rPr lang="cs-CZ" sz="1600" kern="0" dirty="0" smtClean="0">
                <a:solidFill>
                  <a:srgbClr val="000000"/>
                </a:solidFill>
                <a:latin typeface="Arial"/>
                <a:cs typeface="Arial"/>
              </a:rPr>
              <a:t>)= gen vznikající aktivací </a:t>
            </a:r>
            <a:r>
              <a:rPr lang="cs-CZ" sz="1600" kern="0" dirty="0" err="1" smtClean="0">
                <a:solidFill>
                  <a:srgbClr val="000000"/>
                </a:solidFill>
                <a:latin typeface="Arial"/>
                <a:cs typeface="Arial"/>
              </a:rPr>
              <a:t>protoonkogenu</a:t>
            </a:r>
            <a:r>
              <a:rPr lang="cs-CZ" sz="1600" kern="0" dirty="0" smtClean="0">
                <a:solidFill>
                  <a:srgbClr val="000000"/>
                </a:solidFill>
                <a:latin typeface="Arial"/>
                <a:cs typeface="Arial"/>
              </a:rPr>
              <a:t>, genu normálních buněk </a:t>
            </a:r>
            <a:r>
              <a:rPr lang="cs-CZ" sz="1600" kern="0" dirty="0" err="1" smtClean="0">
                <a:solidFill>
                  <a:srgbClr val="000000"/>
                </a:solidFill>
                <a:latin typeface="Arial"/>
                <a:cs typeface="Arial"/>
              </a:rPr>
              <a:t>eukaryontů</a:t>
            </a:r>
            <a:endParaRPr lang="cs-CZ" sz="16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cs-CZ" sz="1600" kern="0" noProof="0" dirty="0" smtClean="0">
                <a:solidFill>
                  <a:srgbClr val="000000"/>
                </a:solidFill>
                <a:latin typeface="Arial"/>
                <a:cs typeface="Arial"/>
              </a:rPr>
              <a:t>	</a:t>
            </a:r>
            <a:r>
              <a:rPr lang="cs-CZ" sz="1600" kern="0" noProof="0" dirty="0" err="1" smtClean="0">
                <a:solidFill>
                  <a:srgbClr val="000000"/>
                </a:solidFill>
                <a:latin typeface="Arial"/>
                <a:cs typeface="Arial"/>
              </a:rPr>
              <a:t>myc</a:t>
            </a:r>
            <a:r>
              <a:rPr lang="cs-CZ" sz="1600" kern="0" noProof="0" dirty="0" smtClean="0">
                <a:solidFill>
                  <a:srgbClr val="000000"/>
                </a:solidFill>
                <a:latin typeface="Arial"/>
                <a:cs typeface="Arial"/>
              </a:rPr>
              <a:t> -  v. ptačí </a:t>
            </a:r>
            <a:r>
              <a:rPr lang="cs-CZ" sz="1600" kern="0" noProof="0" dirty="0" err="1" smtClean="0">
                <a:solidFill>
                  <a:srgbClr val="000000"/>
                </a:solidFill>
                <a:latin typeface="Arial"/>
                <a:cs typeface="Arial"/>
              </a:rPr>
              <a:t>myelocytomatózy</a:t>
            </a:r>
            <a:r>
              <a:rPr lang="cs-CZ" sz="1600" kern="0" noProof="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cs-CZ" sz="1600" kern="0" noProof="0" dirty="0" err="1" smtClean="0">
                <a:solidFill>
                  <a:srgbClr val="000000"/>
                </a:solidFill>
                <a:latin typeface="Arial"/>
                <a:cs typeface="Arial"/>
              </a:rPr>
              <a:t>Ki-Ras</a:t>
            </a:r>
            <a:r>
              <a:rPr lang="cs-CZ" sz="1600" kern="0" noProof="0" dirty="0" smtClean="0">
                <a:solidFill>
                  <a:srgbClr val="000000"/>
                </a:solidFill>
                <a:latin typeface="Arial"/>
                <a:cs typeface="Arial"/>
              </a:rPr>
              <a:t> – </a:t>
            </a:r>
            <a:r>
              <a:rPr lang="cs-CZ" sz="1600" kern="0" noProof="0" dirty="0" err="1" smtClean="0">
                <a:solidFill>
                  <a:srgbClr val="000000"/>
                </a:solidFill>
                <a:latin typeface="Arial"/>
                <a:cs typeface="Arial"/>
              </a:rPr>
              <a:t>Kirstenův</a:t>
            </a:r>
            <a:r>
              <a:rPr lang="cs-CZ" sz="1600" kern="0" noProof="0" dirty="0" smtClean="0">
                <a:solidFill>
                  <a:srgbClr val="000000"/>
                </a:solidFill>
                <a:latin typeface="Arial"/>
                <a:cs typeface="Arial"/>
              </a:rPr>
              <a:t> myší </a:t>
            </a:r>
            <a:r>
              <a:rPr lang="cs-CZ" sz="1600" kern="0" noProof="0" dirty="0" err="1" smtClean="0">
                <a:solidFill>
                  <a:srgbClr val="000000"/>
                </a:solidFill>
                <a:latin typeface="Arial"/>
                <a:cs typeface="Arial"/>
              </a:rPr>
              <a:t>sark</a:t>
            </a:r>
            <a:r>
              <a:rPr lang="cs-CZ" sz="1600" kern="0" noProof="0" dirty="0" smtClean="0">
                <a:solidFill>
                  <a:srgbClr val="000000"/>
                </a:solidFill>
                <a:latin typeface="Arial"/>
                <a:cs typeface="Arial"/>
              </a:rPr>
              <a:t>. v. 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cs-CZ" sz="1600" kern="0" noProof="0" dirty="0" smtClean="0">
                <a:solidFill>
                  <a:srgbClr val="000000"/>
                </a:solidFill>
                <a:latin typeface="Arial"/>
                <a:cs typeface="Arial"/>
              </a:rPr>
              <a:t>	</a:t>
            </a:r>
            <a:r>
              <a:rPr lang="cs-CZ" sz="1600" kern="0" dirty="0" err="1" smtClean="0">
                <a:solidFill>
                  <a:srgbClr val="000000"/>
                </a:solidFill>
                <a:latin typeface="Arial"/>
                <a:cs typeface="Arial"/>
              </a:rPr>
              <a:t>erbA</a:t>
            </a:r>
            <a:r>
              <a:rPr lang="cs-CZ" sz="1600" kern="0" dirty="0" smtClean="0">
                <a:solidFill>
                  <a:srgbClr val="000000"/>
                </a:solidFill>
                <a:latin typeface="Arial"/>
                <a:cs typeface="Arial"/>
              </a:rPr>
              <a:t> – v. ptačí </a:t>
            </a:r>
            <a:r>
              <a:rPr lang="cs-CZ" sz="1600" kern="0" dirty="0" err="1" smtClean="0">
                <a:solidFill>
                  <a:srgbClr val="000000"/>
                </a:solidFill>
                <a:latin typeface="Arial"/>
                <a:cs typeface="Arial"/>
              </a:rPr>
              <a:t>erytroblastózy</a:t>
            </a:r>
            <a:r>
              <a:rPr lang="cs-CZ" sz="1600" kern="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cs-CZ" sz="1600" kern="0" dirty="0" err="1" smtClean="0">
                <a:solidFill>
                  <a:srgbClr val="000000"/>
                </a:solidFill>
                <a:latin typeface="Arial"/>
                <a:cs typeface="Arial"/>
              </a:rPr>
              <a:t>kit</a:t>
            </a:r>
            <a:r>
              <a:rPr lang="cs-CZ" sz="1600" kern="0" dirty="0" smtClean="0">
                <a:solidFill>
                  <a:srgbClr val="000000"/>
                </a:solidFill>
                <a:latin typeface="Arial"/>
                <a:cs typeface="Arial"/>
              </a:rPr>
              <a:t> – kočičí </a:t>
            </a:r>
            <a:r>
              <a:rPr lang="cs-CZ" sz="1600" kern="0" dirty="0" err="1" smtClean="0">
                <a:solidFill>
                  <a:srgbClr val="000000"/>
                </a:solidFill>
                <a:latin typeface="Arial"/>
                <a:cs typeface="Arial"/>
              </a:rPr>
              <a:t>sarkomový</a:t>
            </a:r>
            <a:r>
              <a:rPr lang="cs-CZ" sz="1600" kern="0" dirty="0" smtClean="0">
                <a:solidFill>
                  <a:srgbClr val="000000"/>
                </a:solidFill>
                <a:latin typeface="Arial"/>
                <a:cs typeface="Arial"/>
              </a:rPr>
              <a:t> v.</a:t>
            </a:r>
            <a:endParaRPr kumimoji="0" lang="cs-CZ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DNA nádorové viry </a:t>
            </a: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používají jinou strategii transformace: neobsahují </a:t>
            </a:r>
            <a:r>
              <a:rPr kumimoji="0" lang="cs-CZ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onkogeny</a:t>
            </a: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ale kódují proteiny, které </a:t>
            </a:r>
            <a:r>
              <a:rPr kumimoji="0" lang="cs-CZ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interagují</a:t>
            </a: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 nádorovými </a:t>
            </a:r>
            <a:r>
              <a:rPr kumimoji="0" lang="cs-CZ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supresory</a:t>
            </a: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</a:t>
            </a:r>
            <a:r>
              <a:rPr kumimoji="0" lang="cs-CZ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RB</a:t>
            </a: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lang="cs-CZ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p53</a:t>
            </a: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lang="cs-CZ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p300/CBP</a:t>
            </a: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 hostitelské buňky a tak hostitelskou buňku tlačí do S fáze: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SV40:</a:t>
            </a:r>
            <a:r>
              <a:rPr kumimoji="0" lang="cs-CZ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s-CZ" sz="1600" b="0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velký T antigen</a:t>
            </a:r>
            <a:r>
              <a:rPr kumimoji="0" lang="cs-CZ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různými doménami 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600" kern="0" dirty="0" smtClean="0">
                <a:solidFill>
                  <a:srgbClr val="000000"/>
                </a:solidFill>
                <a:latin typeface="Arial"/>
                <a:cs typeface="Arial"/>
              </a:rPr>
              <a:t>	</a:t>
            </a:r>
            <a:r>
              <a:rPr kumimoji="0" lang="cs-CZ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interaguje</a:t>
            </a:r>
            <a:r>
              <a:rPr kumimoji="0" lang="cs-CZ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 p53, RB, p300/CBP (objev</a:t>
            </a:r>
            <a:r>
              <a:rPr kumimoji="0" lang="cs-CZ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s-CZ" sz="1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lang="cs-CZ" sz="1600" kern="0" dirty="0" smtClean="0">
                <a:solidFill>
                  <a:srgbClr val="000000"/>
                </a:solidFill>
                <a:latin typeface="Arial"/>
                <a:cs typeface="Arial"/>
              </a:rPr>
              <a:t>53)</a:t>
            </a:r>
            <a:r>
              <a:rPr kumimoji="0" lang="cs-CZ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lang="cs-CZ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adenovir</a:t>
            </a:r>
            <a:r>
              <a:rPr lang="cs-CZ" sz="1600" b="1" kern="0" dirty="0" err="1" smtClean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lang="cs-CZ" sz="1600" b="1" kern="0" dirty="0" smtClean="0">
                <a:solidFill>
                  <a:srgbClr val="000000"/>
                </a:solidFill>
                <a:latin typeface="Arial"/>
                <a:cs typeface="Arial"/>
              </a:rPr>
              <a:t> (EBV, HBV)</a:t>
            </a:r>
            <a:r>
              <a:rPr kumimoji="0" lang="cs-CZ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lang="cs-CZ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s-CZ" sz="1600" b="0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E1A</a:t>
            </a:r>
            <a:r>
              <a:rPr kumimoji="0" lang="cs-CZ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s-CZ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interaguje</a:t>
            </a:r>
            <a:r>
              <a:rPr kumimoji="0" lang="cs-CZ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 RB a p300/CBP; 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600" kern="0" dirty="0" smtClean="0">
                <a:solidFill>
                  <a:srgbClr val="000000"/>
                </a:solidFill>
                <a:latin typeface="Arial"/>
                <a:cs typeface="Arial"/>
              </a:rPr>
              <a:t>	</a:t>
            </a:r>
            <a:r>
              <a:rPr kumimoji="0" lang="cs-CZ" sz="1600" b="0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E1B</a:t>
            </a:r>
            <a:r>
              <a:rPr kumimoji="0" lang="cs-CZ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s-CZ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interaguje</a:t>
            </a:r>
            <a:r>
              <a:rPr kumimoji="0" lang="cs-CZ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 p53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lang="cs-CZ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papilomaviry</a:t>
            </a:r>
            <a:r>
              <a:rPr kumimoji="0" lang="cs-CZ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HPV-16</a:t>
            </a:r>
            <a:r>
              <a:rPr kumimoji="0" lang="cs-CZ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lang="cs-CZ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HPV-18:</a:t>
            </a:r>
            <a:r>
              <a:rPr kumimoji="0" lang="cs-CZ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s-CZ" sz="1600" b="0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E6</a:t>
            </a:r>
            <a:r>
              <a:rPr kumimoji="0" lang="cs-CZ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s-CZ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interaguje</a:t>
            </a:r>
            <a:r>
              <a:rPr kumimoji="0" lang="cs-CZ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 p53, p300/CBP; 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600" kern="0" dirty="0" smtClean="0">
                <a:solidFill>
                  <a:srgbClr val="000000"/>
                </a:solidFill>
                <a:latin typeface="Arial"/>
                <a:cs typeface="Arial"/>
              </a:rPr>
              <a:t>	</a:t>
            </a:r>
            <a:r>
              <a:rPr kumimoji="0" lang="cs-CZ" sz="1600" b="0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E7</a:t>
            </a:r>
            <a:r>
              <a:rPr kumimoji="0" lang="cs-CZ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s-CZ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interaguje</a:t>
            </a:r>
            <a:r>
              <a:rPr kumimoji="0" lang="cs-CZ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 RB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4572000"/>
            <a:ext cx="2159000" cy="18606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4191000"/>
            <a:ext cx="3437792" cy="3238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32040" y="5949280"/>
            <a:ext cx="1429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Objevení</a:t>
            </a:r>
            <a:r>
              <a:rPr lang="en-US" dirty="0" smtClean="0"/>
              <a:t> p53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2060848"/>
            <a:ext cx="3886200" cy="38481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extovéPole 338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chemeClr val="bg1"/>
                </a:solidFill>
              </a:rPr>
              <a:t>Úvod do molekulární medicíny 2/12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340" name="TextovéPole 339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22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341" name="TextovéPole 340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285860"/>
            <a:ext cx="4264647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1285860"/>
            <a:ext cx="1857388" cy="2341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2" name="TextovéPole 341"/>
          <p:cNvSpPr txBox="1"/>
          <p:nvPr/>
        </p:nvSpPr>
        <p:spPr>
          <a:xfrm>
            <a:off x="857224" y="642918"/>
            <a:ext cx="4903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smtClean="0">
                <a:solidFill>
                  <a:srgbClr val="C00000"/>
                </a:solidFill>
              </a:rPr>
              <a:t>Vogelsteinuv model vzniku nádorů tlustého střeva</a:t>
            </a:r>
            <a:endParaRPr lang="cs-CZ" b="1">
              <a:solidFill>
                <a:srgbClr val="C00000"/>
              </a:solidFill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3500438"/>
            <a:ext cx="3286121" cy="2637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352800" y="5867400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FAP – </a:t>
            </a:r>
            <a:r>
              <a:rPr lang="en-US" dirty="0" err="1" smtClean="0"/>
              <a:t>mutace</a:t>
            </a:r>
            <a:r>
              <a:rPr lang="en-US" dirty="0" smtClean="0"/>
              <a:t> APC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2/12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23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285720" y="500042"/>
            <a:ext cx="4071966" cy="452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cs-CZ" sz="2000" b="1">
                <a:solidFill>
                  <a:srgbClr val="C00000"/>
                </a:solidFill>
              </a:rPr>
              <a:t>Genetická nestabilita nádorů</a:t>
            </a: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571472" y="1000108"/>
            <a:ext cx="7924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1800" b="0"/>
              <a:t>Nádory vznikají </a:t>
            </a:r>
            <a:r>
              <a:rPr lang="cs-CZ" sz="1800" b="1"/>
              <a:t>postupnou akumulací genetických (a epigenetických) změn </a:t>
            </a:r>
            <a:r>
              <a:rPr lang="cs-CZ" sz="1800" b="0"/>
              <a:t>genů, které řídí buněčné dělení, buněčnou smrt a další důležité procesy v buňce. </a:t>
            </a:r>
            <a:endParaRPr lang="cs-CZ" sz="1800" b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1800" b="0" smtClean="0"/>
              <a:t>Z</a:t>
            </a:r>
            <a:r>
              <a:rPr lang="cs-CZ" sz="1800" b="0"/>
              <a:t> výpočtu, který vycházel ze známé mutační rychlosti v somatických </a:t>
            </a:r>
            <a:r>
              <a:rPr lang="cs-CZ" sz="1800" b="0" smtClean="0"/>
              <a:t>buňkách k</a:t>
            </a:r>
            <a:r>
              <a:rPr lang="cs-CZ" sz="1800" b="0"/>
              <a:t> takové akumulaci mutací nemůže během lidského života dojít.  </a:t>
            </a:r>
            <a:endParaRPr lang="cs-CZ" sz="1800" b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cs-CZ" sz="1800" b="0" smtClean="0"/>
          </a:p>
          <a:p>
            <a:pPr marL="800100" lvl="1" indent="-342900">
              <a:spcBef>
                <a:spcPct val="20000"/>
              </a:spcBef>
            </a:pPr>
            <a:r>
              <a:rPr lang="cs-CZ" b="1" smtClean="0"/>
              <a:t>Co umožňuje nádorovou transformaci?</a:t>
            </a:r>
            <a:endParaRPr lang="cs-CZ" b="1"/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cs-CZ" sz="1800" b="0" smtClean="0"/>
              <a:t>Akumulace </a:t>
            </a:r>
            <a:r>
              <a:rPr lang="cs-CZ" sz="1800" b="0"/>
              <a:t>všech nutných mutací umožněna </a:t>
            </a:r>
            <a:r>
              <a:rPr lang="cs-CZ" sz="1800" b="1" u="sng"/>
              <a:t>genetickou nestabilitou</a:t>
            </a:r>
            <a:r>
              <a:rPr lang="cs-CZ" sz="1800" b="1"/>
              <a:t> </a:t>
            </a:r>
            <a:r>
              <a:rPr lang="cs-CZ" sz="1800" b="0"/>
              <a:t>(tzv. „mutator hypothesis“). Nestabilita je záležitost </a:t>
            </a:r>
            <a:r>
              <a:rPr lang="cs-CZ" sz="1800">
                <a:solidFill>
                  <a:srgbClr val="FF0000"/>
                </a:solidFill>
              </a:rPr>
              <a:t>rychlosti</a:t>
            </a:r>
            <a:r>
              <a:rPr lang="cs-CZ" sz="1800" b="0"/>
              <a:t>, s jakou k mutacím </a:t>
            </a:r>
            <a:r>
              <a:rPr lang="cs-CZ" sz="1800" b="0" smtClean="0"/>
              <a:t>dochází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cs-CZ" sz="1800" b="1" smtClean="0"/>
              <a:t>K akumulaci stačí </a:t>
            </a:r>
            <a:r>
              <a:rPr lang="cs-CZ" sz="1800" b="1" u="sng" smtClean="0"/>
              <a:t>normální rychlost</a:t>
            </a:r>
            <a:r>
              <a:rPr lang="cs-CZ" sz="1800" b="1" smtClean="0"/>
              <a:t> mutací ve spojení s vlnami </a:t>
            </a:r>
            <a:r>
              <a:rPr lang="cs-CZ" sz="1800" b="1" u="sng" smtClean="0"/>
              <a:t>klonální expanze</a:t>
            </a:r>
            <a:r>
              <a:rPr lang="cs-CZ" sz="1800" b="1" smtClean="0"/>
              <a:t>, které mohou být způsobeny </a:t>
            </a:r>
            <a:r>
              <a:rPr lang="cs-CZ" sz="1800" b="1" u="sng" smtClean="0"/>
              <a:t>pozitivní selekcí</a:t>
            </a:r>
            <a:r>
              <a:rPr lang="cs-CZ" sz="1800" b="1" smtClean="0"/>
              <a:t> buněk “prenádorových</a:t>
            </a:r>
            <a:r>
              <a:rPr lang="cs-CZ" sz="1800" b="0" smtClean="0"/>
              <a:t>”.  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-285784" y="5143512"/>
            <a:ext cx="5214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cs-CZ" b="1" smtClean="0"/>
              <a:t>Většina nádorů je geneticky nestabilních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2/12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71472" y="6500834"/>
            <a:ext cx="697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3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85720" y="642918"/>
            <a:ext cx="5641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smtClean="0">
                <a:solidFill>
                  <a:srgbClr val="C00000"/>
                </a:solidFill>
              </a:rPr>
              <a:t>Epidemiologie zhoubných nádorů v České republice</a:t>
            </a:r>
            <a:endParaRPr lang="cs-CZ" sz="2000" b="1">
              <a:solidFill>
                <a:srgbClr val="C0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85720" y="1071546"/>
            <a:ext cx="82972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/>
              <a:t>Systém pro Vizualizaci Onkologických Dat</a:t>
            </a:r>
            <a:r>
              <a:rPr lang="en-US" smtClean="0"/>
              <a:t> – SVOD verze </a:t>
            </a:r>
            <a:r>
              <a:rPr lang="cs-CZ" smtClean="0"/>
              <a:t>7</a:t>
            </a:r>
            <a:r>
              <a:rPr lang="en-US" smtClean="0"/>
              <a:t>.0</a:t>
            </a:r>
            <a:r>
              <a:rPr lang="cs-CZ" smtClean="0"/>
              <a:t> (</a:t>
            </a:r>
            <a:r>
              <a:rPr lang="cs-CZ" b="1" smtClean="0"/>
              <a:t>www.svod.cz</a:t>
            </a:r>
            <a:r>
              <a:rPr lang="cs-CZ" smtClean="0"/>
              <a:t>)</a:t>
            </a:r>
            <a:endParaRPr lang="en-US" smtClean="0"/>
          </a:p>
          <a:p>
            <a:r>
              <a:rPr lang="en-US" smtClean="0"/>
              <a:t>Pracuje s validovan</a:t>
            </a:r>
            <a:r>
              <a:rPr lang="cs-CZ" smtClean="0"/>
              <a:t>ými epidemiologickým daty Národního onkologického registru NOR </a:t>
            </a:r>
          </a:p>
          <a:p>
            <a:r>
              <a:rPr lang="cs-CZ" smtClean="0"/>
              <a:t>za období 1977-2005 (databáze obsahující přibližně 1,5 mil. záznamů),</a:t>
            </a:r>
          </a:p>
          <a:p>
            <a:r>
              <a:rPr lang="cs-CZ" smtClean="0"/>
              <a:t>spravovaných Ústavem zdravotnických informací a statistiky ČR (ÚZIS ČR)</a:t>
            </a:r>
            <a:endParaRPr lang="cs-CZ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2357430"/>
            <a:ext cx="4055689" cy="3256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ovéPole 10"/>
          <p:cNvSpPr txBox="1"/>
          <p:nvPr/>
        </p:nvSpPr>
        <p:spPr>
          <a:xfrm>
            <a:off x="357158" y="5715016"/>
            <a:ext cx="84244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/>
              <a:t>DUŠEK Ladislav, MUŽÍK Jan, KUBÁSEK Miroslav, KOPTÍKOVÁ Jana, ŽALOUDÍK Jan, VYZULA Rostislav. Epidemiologie zhoubných nádorů </a:t>
            </a:r>
          </a:p>
          <a:p>
            <a:r>
              <a:rPr lang="cs-CZ" sz="1200" smtClean="0"/>
              <a:t>v České republice [online]. Masarykova univerzita, [2005], [cit. 2009-10-04]. Dostupný z WWW: </a:t>
            </a:r>
            <a:r>
              <a:rPr lang="cs-CZ" sz="1200" smtClean="0">
                <a:hlinkClick r:id="rId5"/>
              </a:rPr>
              <a:t>http://www.svod.cz</a:t>
            </a:r>
            <a:r>
              <a:rPr lang="cs-CZ" sz="1200" smtClean="0"/>
              <a:t>. </a:t>
            </a:r>
          </a:p>
          <a:p>
            <a:r>
              <a:rPr lang="cs-CZ" sz="1200" smtClean="0"/>
              <a:t>Verze 7.0 [2007], ISSN 1802 – 8861. </a:t>
            </a:r>
          </a:p>
          <a:p>
            <a:endParaRPr lang="cs-CZ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4810" y="2857496"/>
            <a:ext cx="2204438" cy="2626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57950" y="2500306"/>
            <a:ext cx="2129498" cy="254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6143636" y="428604"/>
            <a:ext cx="27860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incidence </a:t>
            </a:r>
            <a:r>
              <a:rPr kumimoji="0" lang="cs-CZ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– nová onem/počet obyvatel</a:t>
            </a:r>
            <a:endParaRPr kumimoji="0" lang="cs-CZ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prevalence </a:t>
            </a:r>
            <a:r>
              <a:rPr kumimoji="0" lang="cs-CZ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– celkový počet onem/počet obyvatel</a:t>
            </a:r>
            <a:endParaRPr kumimoji="0" lang="cs-CZ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mortalita </a:t>
            </a:r>
            <a:r>
              <a:rPr kumimoji="0" lang="cs-CZ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– počet úmrtí/počet obyvatel</a:t>
            </a:r>
            <a:endParaRPr kumimoji="0" lang="cs-CZ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letalita </a:t>
            </a:r>
            <a:r>
              <a:rPr kumimoji="0" lang="cs-CZ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– počet zemřelých na onem/počet nem (%)</a:t>
            </a: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2/12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24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428604"/>
            <a:ext cx="4676778" cy="523857"/>
          </a:xfrm>
        </p:spPr>
        <p:txBody>
          <a:bodyPr>
            <a:normAutofit/>
          </a:bodyPr>
          <a:lstStyle/>
          <a:p>
            <a:r>
              <a:rPr lang="cs-CZ" sz="2000" b="1">
                <a:solidFill>
                  <a:srgbClr val="C00000"/>
                </a:solidFill>
              </a:rPr>
              <a:t>Typy genetických změn v nádorech</a:t>
            </a:r>
            <a:endParaRPr lang="cs-CZ" sz="2000">
              <a:solidFill>
                <a:srgbClr val="C00000"/>
              </a:solidFill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714348" y="857232"/>
            <a:ext cx="8022312" cy="4042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1. </a:t>
            </a:r>
            <a:r>
              <a:rPr kumimoji="0" lang="cs-CZ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Menší změny v sekvenci DNA</a:t>
            </a:r>
            <a:r>
              <a:rPr kumimoji="0" lang="cs-CZ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- mutace, menší delece a inzerce (např. mutace K-</a:t>
            </a:r>
            <a:r>
              <a:rPr kumimoji="0" lang="cs-CZ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ras</a:t>
            </a:r>
            <a:r>
              <a:rPr kumimoji="0" lang="cs-CZ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se vyskytuje u 80% nádorů pankreatu, převážně mutace p53 u téměř poloviny všech nádorů,..)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2. </a:t>
            </a:r>
            <a:r>
              <a:rPr kumimoji="0" lang="cs-CZ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Změny v počtu chromozomů</a:t>
            </a:r>
            <a:r>
              <a:rPr kumimoji="0" lang="cs-CZ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- ztráty případně zisky celých chromozomů (ztráta chromozomu 10 u glioblastomů spojena se ztrátou nádorového supresoru PTEN; získání chromozomu 7 u papilárních renálních karcinomů spojeno s duplikací mutantního onkogenu c-</a:t>
            </a:r>
            <a:r>
              <a:rPr kumimoji="0" lang="cs-CZ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met</a:t>
            </a:r>
            <a:r>
              <a:rPr kumimoji="0" lang="cs-CZ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3. </a:t>
            </a:r>
            <a:r>
              <a:rPr kumimoji="0" lang="cs-CZ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Chromozomální translokace</a:t>
            </a:r>
            <a:r>
              <a:rPr kumimoji="0" lang="cs-CZ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- fúze částí odlišných chromozomů nebo normálně nesouvisejících částí téhož chromozomu (na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>
                <a:latin typeface="+mj-lt"/>
              </a:rPr>
              <a:t>	</a:t>
            </a:r>
            <a:r>
              <a:rPr kumimoji="0" lang="cs-CZ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molekulární úrovni může být doprovázeno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>
                <a:latin typeface="+mj-lt"/>
              </a:rPr>
              <a:t>	</a:t>
            </a:r>
            <a:r>
              <a:rPr kumimoji="0" lang="cs-CZ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fúzemi mezi dvěma odlišnými geny)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>
                <a:latin typeface="+mj-lt"/>
              </a:rPr>
              <a:t>	</a:t>
            </a:r>
            <a:r>
              <a:rPr kumimoji="0" lang="cs-CZ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(</a:t>
            </a:r>
            <a:r>
              <a:rPr kumimoji="0" lang="cs-CZ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Philadelphský</a:t>
            </a:r>
            <a:r>
              <a:rPr kumimoji="0" lang="cs-CZ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chromozom a další translokace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>
                <a:latin typeface="+mj-lt"/>
              </a:rPr>
              <a:t>	</a:t>
            </a:r>
            <a:r>
              <a:rPr kumimoji="0" lang="cs-CZ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typické pro řadu leukémií)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4. </a:t>
            </a:r>
            <a:r>
              <a:rPr kumimoji="0" lang="cs-CZ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Amplifikace genů</a:t>
            </a:r>
            <a:r>
              <a:rPr kumimoji="0" lang="cs-CZ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(amplifikace genu N-</a:t>
            </a:r>
            <a:r>
              <a:rPr kumimoji="0" lang="cs-CZ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myc</a:t>
            </a:r>
            <a:r>
              <a:rPr kumimoji="0" lang="cs-CZ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u 30% neuroblastomů)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cs-CZ" dirty="0" smtClean="0">
              <a:latin typeface="+mj-l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Ke genetické nestabilitě dochází </a:t>
            </a:r>
            <a:r>
              <a:rPr kumimoji="0" lang="cs-CZ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na více úrovních</a:t>
            </a:r>
            <a:r>
              <a:rPr kumimoji="0" lang="cs-CZ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</a:t>
            </a:r>
            <a:endParaRPr kumimoji="0" lang="cs-CZ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3357562"/>
            <a:ext cx="2593300" cy="2801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ovéPole 121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2/12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23" name="TextovéPole 122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25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24" name="TextovéPole 123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126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428604"/>
            <a:ext cx="4786346" cy="552432"/>
          </a:xfrm>
        </p:spPr>
        <p:txBody>
          <a:bodyPr/>
          <a:lstStyle/>
          <a:p>
            <a:r>
              <a:rPr lang="cs-CZ" sz="2000" b="1">
                <a:solidFill>
                  <a:srgbClr val="C00000"/>
                </a:solidFill>
              </a:rPr>
              <a:t>1. Nestabilita v sekvenci </a:t>
            </a:r>
            <a:r>
              <a:rPr lang="cs-CZ" sz="2000" b="1" smtClean="0">
                <a:solidFill>
                  <a:srgbClr val="C00000"/>
                </a:solidFill>
              </a:rPr>
              <a:t>DNA – NIN a MIN</a:t>
            </a:r>
            <a:endParaRPr lang="cs-CZ" sz="2000" b="1">
              <a:solidFill>
                <a:srgbClr val="C00000"/>
              </a:solidFill>
            </a:endParaRPr>
          </a:p>
        </p:txBody>
      </p:sp>
      <p:sp>
        <p:nvSpPr>
          <p:cNvPr id="127" name="Rectangle 3"/>
          <p:cNvSpPr txBox="1">
            <a:spLocks noChangeArrowheads="1"/>
          </p:cNvSpPr>
          <p:nvPr/>
        </p:nvSpPr>
        <p:spPr>
          <a:xfrm>
            <a:off x="357158" y="928670"/>
            <a:ext cx="7772400" cy="55721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Tento typ nestability je u lidských nádorů vzácnější, ale když se vyskytne, má dramatické následky. Zdrojem nepřesností při replikaci DNA jsou chyby vzniklé při DNA polymeraci (tj. kvalita DNA polymeráz a souvisejících „</a:t>
            </a:r>
            <a:r>
              <a:rPr kumimoji="0" lang="cs-CZ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proofreadingových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“ procesů) a chyby v systémech oprav DNA.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1. Nukleotidová 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excizní oprava („</a:t>
            </a:r>
            <a:r>
              <a:rPr kumimoji="0" lang="cs-CZ" sz="2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nucleotide-excision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cs-CZ" sz="2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repair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“ - </a:t>
            </a: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NER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) - s ní spojená nestabilita („NER-</a:t>
            </a:r>
            <a:r>
              <a:rPr kumimoji="0" lang="cs-CZ" sz="2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associated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cs-CZ" sz="2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instability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“ - </a:t>
            </a: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NIN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>
                <a:latin typeface="+mj-lt"/>
              </a:rPr>
              <a:t>	2. 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Oprava špatného párování („</a:t>
            </a:r>
            <a:r>
              <a:rPr kumimoji="0" lang="cs-CZ" sz="2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mismatch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cs-CZ" sz="2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repair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“ - </a:t>
            </a: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MMR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) - s ní spojená </a:t>
            </a:r>
            <a:r>
              <a:rPr kumimoji="0" lang="cs-CZ" sz="2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mikrosatelitová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nestabilita (</a:t>
            </a: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MIN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800" dirty="0" smtClean="0">
              <a:latin typeface="+mj-lt"/>
            </a:endParaRPr>
          </a:p>
          <a:p>
            <a:pPr marL="342900" lvl="0" indent="-342900">
              <a:spcBef>
                <a:spcPct val="20000"/>
              </a:spcBef>
            </a:pPr>
            <a:r>
              <a:rPr lang="cs-CZ" sz="2000" b="1" dirty="0" smtClean="0">
                <a:solidFill>
                  <a:srgbClr val="C00000"/>
                </a:solidFill>
                <a:latin typeface="+mj-lt"/>
              </a:rPr>
              <a:t>2. Nestabilita v počtu chromozomů – CIN</a:t>
            </a:r>
          </a:p>
          <a:p>
            <a:pPr marL="342900" indent="-342900">
              <a:spcBef>
                <a:spcPct val="20000"/>
              </a:spcBef>
            </a:pPr>
            <a:r>
              <a:rPr lang="cs-CZ" sz="1900" dirty="0" smtClean="0">
                <a:latin typeface="+mj-lt"/>
              </a:rPr>
              <a:t>	Ve srovnání s NIN a MIN jsou ztráty nebo zmnožení celých chromozomů mnohem běžnější a vyskytují se u většiny nádorů – např. 85% kolorektálních nádorů je vysoce aneuploidních. Běžná je ztráta chromozomu související s LOH </a:t>
            </a:r>
            <a:r>
              <a:rPr lang="cs-CZ" sz="1900" dirty="0" smtClean="0">
                <a:latin typeface="+mj-lt"/>
                <a:sym typeface="Symbol" pitchFamily="18" charset="2"/>
              </a:rPr>
              <a:t></a:t>
            </a:r>
            <a:r>
              <a:rPr lang="cs-CZ" sz="1900" dirty="0" smtClean="0">
                <a:latin typeface="+mj-lt"/>
              </a:rPr>
              <a:t> </a:t>
            </a:r>
            <a:r>
              <a:rPr lang="cs-CZ" sz="1900" u="sng" dirty="0" smtClean="0">
                <a:latin typeface="+mj-lt"/>
              </a:rPr>
              <a:t>Ne vždy změny karyotypu souvisejí s CIN</a:t>
            </a:r>
            <a:r>
              <a:rPr lang="cs-CZ" sz="1900" dirty="0" smtClean="0">
                <a:latin typeface="+mj-lt"/>
              </a:rPr>
              <a:t>! Během buněčného cyklu se vyskytuje několik </a:t>
            </a:r>
            <a:r>
              <a:rPr lang="cs-CZ" sz="1900" b="1" dirty="0" smtClean="0">
                <a:latin typeface="+mj-lt"/>
              </a:rPr>
              <a:t>kontrolních bodů</a:t>
            </a:r>
            <a:r>
              <a:rPr lang="cs-CZ" sz="1900" dirty="0" smtClean="0">
                <a:latin typeface="+mj-lt"/>
              </a:rPr>
              <a:t>, které monitorují správný postup buněčného dělení. Zatím chybí jednoznačná </a:t>
            </a:r>
            <a:r>
              <a:rPr lang="cs-CZ" sz="1900" dirty="0" err="1" smtClean="0">
                <a:latin typeface="+mj-lt"/>
              </a:rPr>
              <a:t>kriteria</a:t>
            </a:r>
            <a:r>
              <a:rPr lang="cs-CZ" sz="1900" dirty="0" smtClean="0">
                <a:latin typeface="+mj-lt"/>
              </a:rPr>
              <a:t> k určení genů odpovědných za CIN a k určení jejich „míry zodpovědnosti“. Poruchy na úrovni kontroly dělícího </a:t>
            </a:r>
            <a:r>
              <a:rPr lang="cs-CZ" sz="1900" dirty="0" err="1" smtClean="0">
                <a:latin typeface="+mj-lt"/>
              </a:rPr>
              <a:t>vřetenka</a:t>
            </a:r>
            <a:r>
              <a:rPr lang="cs-CZ" sz="1900" dirty="0" smtClean="0">
                <a:latin typeface="+mj-lt"/>
              </a:rPr>
              <a:t>.</a:t>
            </a:r>
          </a:p>
          <a:p>
            <a:pPr marL="342900" lvl="0" indent="-342900">
              <a:spcBef>
                <a:spcPct val="20000"/>
              </a:spcBef>
            </a:pPr>
            <a:endParaRPr kumimoji="0" lang="cs-CZ" sz="2000" b="0" i="0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132856"/>
            <a:ext cx="6375400" cy="31369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ovéPole 74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2/12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76" name="TextovéPole 75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26</a:t>
            </a:r>
          </a:p>
        </p:txBody>
      </p:sp>
      <p:sp>
        <p:nvSpPr>
          <p:cNvPr id="77" name="TextovéPole 76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78" name="TextovéPole 77"/>
          <p:cNvSpPr txBox="1"/>
          <p:nvPr/>
        </p:nvSpPr>
        <p:spPr>
          <a:xfrm>
            <a:off x="285720" y="500042"/>
            <a:ext cx="3871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smtClean="0">
                <a:solidFill>
                  <a:srgbClr val="C00000"/>
                </a:solidFill>
              </a:rPr>
              <a:t>Poruchy regulace buněčného cyklu</a:t>
            </a:r>
            <a:endParaRPr lang="cs-CZ" sz="2000" b="1">
              <a:solidFill>
                <a:srgbClr val="C00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428736"/>
            <a:ext cx="3286148" cy="2941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9" name="TextovéPole 78"/>
          <p:cNvSpPr txBox="1"/>
          <p:nvPr/>
        </p:nvSpPr>
        <p:spPr>
          <a:xfrm>
            <a:off x="3816876" y="1571612"/>
            <a:ext cx="5112810" cy="1865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cs-CZ" dirty="0" smtClean="0">
                <a:solidFill>
                  <a:srgbClr val="0000CC"/>
                </a:solidFill>
                <a:latin typeface="+mj-lt"/>
              </a:rPr>
              <a:t>M</a:t>
            </a:r>
            <a:r>
              <a:rPr lang="cs-CZ" dirty="0" smtClean="0">
                <a:latin typeface="+mj-lt"/>
              </a:rPr>
              <a:t> - kopie DNA jsou separovány;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cs-CZ" dirty="0" smtClean="0">
                <a:latin typeface="+mj-lt"/>
              </a:rPr>
              <a:t>kondenzované chromozomy</a:t>
            </a:r>
            <a:endParaRPr lang="cs-CZ" dirty="0" smtClean="0">
              <a:solidFill>
                <a:srgbClr val="0000CC"/>
              </a:solidFill>
              <a:latin typeface="+mj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cs-CZ" dirty="0" smtClean="0">
                <a:solidFill>
                  <a:srgbClr val="0000CC"/>
                </a:solidFill>
                <a:latin typeface="+mj-lt"/>
              </a:rPr>
              <a:t>G1</a:t>
            </a:r>
            <a:r>
              <a:rPr lang="cs-CZ" dirty="0" smtClean="0">
                <a:latin typeface="+mj-lt"/>
              </a:rPr>
              <a:t> - obsah DNA: 2N</a:t>
            </a:r>
            <a:endParaRPr lang="cs-CZ" dirty="0" smtClean="0">
              <a:solidFill>
                <a:srgbClr val="0000CC"/>
              </a:solidFill>
              <a:latin typeface="+mj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cs-CZ" dirty="0" smtClean="0">
                <a:solidFill>
                  <a:srgbClr val="0000CC"/>
                </a:solidFill>
                <a:latin typeface="+mj-lt"/>
              </a:rPr>
              <a:t>S</a:t>
            </a:r>
            <a:r>
              <a:rPr lang="cs-CZ" dirty="0" smtClean="0">
                <a:latin typeface="+mj-lt"/>
              </a:rPr>
              <a:t> - replikace DNA; inkorporace značených nukleotidů</a:t>
            </a:r>
            <a:endParaRPr lang="cs-CZ" dirty="0" smtClean="0">
              <a:solidFill>
                <a:srgbClr val="0000CC"/>
              </a:solidFill>
              <a:latin typeface="+mj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cs-CZ" dirty="0" smtClean="0">
                <a:solidFill>
                  <a:srgbClr val="0000CC"/>
                </a:solidFill>
                <a:latin typeface="+mj-lt"/>
              </a:rPr>
              <a:t>G2</a:t>
            </a:r>
            <a:r>
              <a:rPr lang="cs-CZ" dirty="0" smtClean="0">
                <a:latin typeface="+mj-lt"/>
              </a:rPr>
              <a:t> - obsah DNA: 4N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cs-CZ" dirty="0" smtClean="0">
                <a:solidFill>
                  <a:srgbClr val="0000CC"/>
                </a:solidFill>
                <a:latin typeface="+mj-lt"/>
              </a:rPr>
              <a:t>G0</a:t>
            </a:r>
            <a:r>
              <a:rPr lang="cs-CZ" dirty="0" smtClean="0">
                <a:latin typeface="+mj-lt"/>
              </a:rPr>
              <a:t> - stárnoucí nebo dlouhodobě se nedělící buňky </a:t>
            </a:r>
          </a:p>
        </p:txBody>
      </p:sp>
      <p:sp>
        <p:nvSpPr>
          <p:cNvPr id="80" name="TextovéPole 79"/>
          <p:cNvSpPr txBox="1"/>
          <p:nvPr/>
        </p:nvSpPr>
        <p:spPr>
          <a:xfrm>
            <a:off x="357158" y="928670"/>
            <a:ext cx="6246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>
                <a:latin typeface="+mj-lt"/>
              </a:rPr>
              <a:t>Ztráta regulace buněčného cyklu je kritická součást transformace</a:t>
            </a:r>
            <a:endParaRPr lang="cs-CZ"/>
          </a:p>
        </p:txBody>
      </p:sp>
      <p:sp>
        <p:nvSpPr>
          <p:cNvPr id="81" name="TextovéPole 80"/>
          <p:cNvSpPr txBox="1"/>
          <p:nvPr/>
        </p:nvSpPr>
        <p:spPr>
          <a:xfrm>
            <a:off x="295167" y="4643446"/>
            <a:ext cx="884883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cs-CZ" dirty="0" smtClean="0">
                <a:latin typeface="+mj-lt"/>
              </a:rPr>
              <a:t>Každá fáze cyklu je </a:t>
            </a:r>
            <a:r>
              <a:rPr lang="cs-CZ" dirty="0" err="1" smtClean="0">
                <a:latin typeface="+mj-lt"/>
              </a:rPr>
              <a:t>katalyzovaná</a:t>
            </a:r>
            <a:r>
              <a:rPr lang="cs-CZ" dirty="0" smtClean="0">
                <a:latin typeface="+mj-lt"/>
              </a:rPr>
              <a:t> specifickými </a:t>
            </a:r>
            <a:r>
              <a:rPr lang="cs-CZ" b="1" dirty="0" smtClean="0">
                <a:latin typeface="+mj-lt"/>
              </a:rPr>
              <a:t>komplexy </a:t>
            </a:r>
            <a:r>
              <a:rPr lang="cs-CZ" b="1" dirty="0" err="1" smtClean="0">
                <a:latin typeface="+mj-lt"/>
              </a:rPr>
              <a:t>cyklin-dependentní</a:t>
            </a:r>
            <a:r>
              <a:rPr lang="cs-CZ" b="1" dirty="0" smtClean="0">
                <a:latin typeface="+mj-lt"/>
              </a:rPr>
              <a:t> </a:t>
            </a:r>
            <a:r>
              <a:rPr lang="cs-CZ" b="1" dirty="0" err="1" smtClean="0">
                <a:latin typeface="+mj-lt"/>
              </a:rPr>
              <a:t>kinázy</a:t>
            </a:r>
            <a:r>
              <a:rPr lang="cs-CZ" b="1" dirty="0" smtClean="0">
                <a:latin typeface="+mj-lt"/>
              </a:rPr>
              <a:t> a </a:t>
            </a:r>
            <a:r>
              <a:rPr lang="cs-CZ" b="1" dirty="0" err="1" smtClean="0">
                <a:latin typeface="+mj-lt"/>
              </a:rPr>
              <a:t>cyklinu</a:t>
            </a:r>
            <a:r>
              <a:rPr lang="cs-CZ" b="1" dirty="0" smtClean="0">
                <a:latin typeface="+mj-lt"/>
              </a:rPr>
              <a:t>.</a:t>
            </a:r>
          </a:p>
          <a:p>
            <a:pPr>
              <a:buFontTx/>
              <a:buNone/>
            </a:pPr>
            <a:r>
              <a:rPr lang="cs-CZ" b="1" dirty="0" err="1" smtClean="0">
                <a:latin typeface="+mj-lt"/>
              </a:rPr>
              <a:t>cyklin-dependentní</a:t>
            </a:r>
            <a:r>
              <a:rPr lang="cs-CZ" b="1" dirty="0" smtClean="0">
                <a:latin typeface="+mj-lt"/>
              </a:rPr>
              <a:t> </a:t>
            </a:r>
            <a:r>
              <a:rPr lang="cs-CZ" b="1" dirty="0" err="1" smtClean="0">
                <a:latin typeface="+mj-lt"/>
              </a:rPr>
              <a:t>kinázy</a:t>
            </a:r>
            <a:r>
              <a:rPr lang="cs-CZ" b="1" dirty="0" smtClean="0">
                <a:latin typeface="+mj-lt"/>
              </a:rPr>
              <a:t> (CDK, CDC) </a:t>
            </a:r>
            <a:r>
              <a:rPr lang="cs-CZ" dirty="0" smtClean="0">
                <a:latin typeface="+mj-lt"/>
              </a:rPr>
              <a:t>– aktivita je závislá na vazbě </a:t>
            </a:r>
            <a:r>
              <a:rPr lang="cs-CZ" dirty="0" err="1" smtClean="0">
                <a:latin typeface="+mj-lt"/>
              </a:rPr>
              <a:t>cyklinu</a:t>
            </a:r>
            <a:r>
              <a:rPr lang="cs-CZ" dirty="0" smtClean="0">
                <a:latin typeface="+mj-lt"/>
              </a:rPr>
              <a:t> </a:t>
            </a:r>
          </a:p>
          <a:p>
            <a:pPr>
              <a:buFontTx/>
              <a:buNone/>
            </a:pPr>
            <a:r>
              <a:rPr lang="cs-CZ" b="1" dirty="0" err="1" smtClean="0">
                <a:latin typeface="+mj-lt"/>
              </a:rPr>
              <a:t>cykliny</a:t>
            </a:r>
            <a:r>
              <a:rPr lang="cs-CZ" dirty="0" smtClean="0">
                <a:latin typeface="+mj-lt"/>
              </a:rPr>
              <a:t> - jejich hladina kolísá v závislosti na fázi buněčného cyklu</a:t>
            </a:r>
          </a:p>
          <a:p>
            <a:r>
              <a:rPr lang="cs-CZ" b="1" dirty="0" smtClean="0">
                <a:latin typeface="+mj-lt"/>
              </a:rPr>
              <a:t>RB- </a:t>
            </a:r>
            <a:r>
              <a:rPr lang="cs-CZ" b="1" dirty="0" err="1" smtClean="0">
                <a:latin typeface="+mj-lt"/>
              </a:rPr>
              <a:t>retinoblastomový</a:t>
            </a:r>
            <a:r>
              <a:rPr lang="cs-CZ" b="1" dirty="0" smtClean="0">
                <a:latin typeface="+mj-lt"/>
              </a:rPr>
              <a:t> gen, </a:t>
            </a:r>
            <a:r>
              <a:rPr lang="cs-CZ" dirty="0" err="1" smtClean="0">
                <a:latin typeface="+mj-lt"/>
              </a:rPr>
              <a:t>nefosforylovaná</a:t>
            </a:r>
            <a:r>
              <a:rPr lang="cs-CZ" dirty="0" smtClean="0">
                <a:latin typeface="+mj-lt"/>
              </a:rPr>
              <a:t> forma </a:t>
            </a:r>
            <a:r>
              <a:rPr lang="cs-CZ" dirty="0" err="1" smtClean="0">
                <a:latin typeface="+mj-lt"/>
              </a:rPr>
              <a:t>pRB</a:t>
            </a:r>
            <a:r>
              <a:rPr lang="cs-CZ" dirty="0" smtClean="0">
                <a:latin typeface="+mj-lt"/>
              </a:rPr>
              <a:t> blokuje přestup z G1 do S fáze (E2F)</a:t>
            </a:r>
          </a:p>
          <a:p>
            <a:r>
              <a:rPr lang="cs-CZ" dirty="0" err="1" smtClean="0">
                <a:latin typeface="+mj-lt"/>
              </a:rPr>
              <a:t>Fosforylovaná</a:t>
            </a:r>
            <a:r>
              <a:rPr lang="cs-CZ" dirty="0" smtClean="0">
                <a:latin typeface="+mj-lt"/>
              </a:rPr>
              <a:t> nebo </a:t>
            </a:r>
            <a:r>
              <a:rPr lang="cs-CZ" b="1" dirty="0" err="1" smtClean="0">
                <a:latin typeface="+mj-lt"/>
              </a:rPr>
              <a:t>hyperfosforylovaná</a:t>
            </a:r>
            <a:r>
              <a:rPr lang="cs-CZ" b="1" dirty="0" smtClean="0">
                <a:latin typeface="+mj-lt"/>
              </a:rPr>
              <a:t> forma </a:t>
            </a:r>
            <a:r>
              <a:rPr lang="cs-CZ" b="1" dirty="0" err="1" smtClean="0">
                <a:latin typeface="+mj-lt"/>
              </a:rPr>
              <a:t>pRB</a:t>
            </a:r>
            <a:r>
              <a:rPr lang="cs-CZ" b="1" dirty="0" smtClean="0">
                <a:latin typeface="+mj-lt"/>
              </a:rPr>
              <a:t> – neaktivní – proliferace </a:t>
            </a:r>
          </a:p>
          <a:p>
            <a:r>
              <a:rPr lang="cs-CZ" dirty="0" err="1" smtClean="0">
                <a:latin typeface="+mj-lt"/>
              </a:rPr>
              <a:t>Retinoblastom</a:t>
            </a:r>
            <a:r>
              <a:rPr lang="cs-CZ" dirty="0" smtClean="0">
                <a:latin typeface="+mj-lt"/>
              </a:rPr>
              <a:t> – maligní nádor retiny, obě </a:t>
            </a:r>
            <a:r>
              <a:rPr lang="cs-CZ" dirty="0" err="1" smtClean="0">
                <a:latin typeface="+mj-lt"/>
              </a:rPr>
              <a:t>alely</a:t>
            </a:r>
            <a:r>
              <a:rPr lang="cs-CZ" dirty="0" smtClean="0">
                <a:latin typeface="+mj-lt"/>
              </a:rPr>
              <a:t> </a:t>
            </a:r>
            <a:r>
              <a:rPr lang="cs-CZ" dirty="0" err="1" smtClean="0">
                <a:latin typeface="+mj-lt"/>
              </a:rPr>
              <a:t>pRB</a:t>
            </a:r>
            <a:r>
              <a:rPr lang="cs-CZ" dirty="0" smtClean="0">
                <a:latin typeface="+mj-lt"/>
              </a:rPr>
              <a:t> mutovány nebo </a:t>
            </a:r>
            <a:r>
              <a:rPr lang="cs-CZ" dirty="0" err="1" smtClean="0">
                <a:latin typeface="+mj-lt"/>
              </a:rPr>
              <a:t>deletovány</a:t>
            </a:r>
            <a:endParaRPr lang="cs-CZ" dirty="0" smtClean="0">
              <a:latin typeface="+mj-lt"/>
            </a:endParaRPr>
          </a:p>
        </p:txBody>
      </p:sp>
      <p:sp>
        <p:nvSpPr>
          <p:cNvPr id="83" name="Text Box 6"/>
          <p:cNvSpPr txBox="1">
            <a:spLocks noChangeArrowheads="1"/>
          </p:cNvSpPr>
          <p:nvPr/>
        </p:nvSpPr>
        <p:spPr bwMode="auto">
          <a:xfrm>
            <a:off x="3929058" y="3500438"/>
            <a:ext cx="3163222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sz="1600" b="1" dirty="0"/>
              <a:t>bod restrikce</a:t>
            </a:r>
            <a:r>
              <a:rPr lang="cs-CZ" sz="1600" dirty="0"/>
              <a:t>: klíčový regulační / rozhodovací bod buněčného </a:t>
            </a:r>
            <a:r>
              <a:rPr lang="cs-CZ" sz="1600" dirty="0" smtClean="0"/>
              <a:t>cyklu </a:t>
            </a:r>
          </a:p>
          <a:p>
            <a:pPr eaLnBrk="1" hangingPunct="1"/>
            <a:r>
              <a:rPr lang="cs-CZ" sz="1600" dirty="0" smtClean="0"/>
              <a:t>CDK4/6, </a:t>
            </a:r>
            <a:r>
              <a:rPr lang="cs-CZ" sz="1600" dirty="0" err="1" smtClean="0"/>
              <a:t>cykliny</a:t>
            </a:r>
            <a:r>
              <a:rPr lang="cs-CZ" sz="1600" dirty="0" smtClean="0"/>
              <a:t> D, CDK2-cyklin E</a:t>
            </a:r>
            <a:endParaRPr lang="cs-CZ" sz="1600" dirty="0"/>
          </a:p>
        </p:txBody>
      </p:sp>
      <p:cxnSp>
        <p:nvCxnSpPr>
          <p:cNvPr id="85" name="Přímá spojovací šipka 84"/>
          <p:cNvCxnSpPr/>
          <p:nvPr/>
        </p:nvCxnSpPr>
        <p:spPr>
          <a:xfrm>
            <a:off x="2071670" y="2786058"/>
            <a:ext cx="1785950" cy="9286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Picture 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7000892" y="500042"/>
            <a:ext cx="2002865" cy="1643074"/>
          </a:xfrm>
          <a:prstGeom prst="rect">
            <a:avLst/>
          </a:prstGeom>
          <a:noFill/>
          <a:ln/>
        </p:spPr>
      </p:pic>
      <p:sp>
        <p:nvSpPr>
          <p:cNvPr id="2" name="TextBox 1"/>
          <p:cNvSpPr txBox="1"/>
          <p:nvPr/>
        </p:nvSpPr>
        <p:spPr>
          <a:xfrm>
            <a:off x="5652120" y="476672"/>
            <a:ext cx="1533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Inhibitory CDK</a:t>
            </a:r>
            <a:endParaRPr lang="en-US" dirty="0"/>
          </a:p>
        </p:txBody>
      </p:sp>
      <p:cxnSp>
        <p:nvCxnSpPr>
          <p:cNvPr id="14" name="Přímá spojovací šipka 84"/>
          <p:cNvCxnSpPr/>
          <p:nvPr/>
        </p:nvCxnSpPr>
        <p:spPr>
          <a:xfrm flipH="1" flipV="1">
            <a:off x="323528" y="2132856"/>
            <a:ext cx="424886" cy="4455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1628800"/>
            <a:ext cx="1251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Kontrolní</a:t>
            </a:r>
            <a:r>
              <a:rPr lang="en-US" sz="1200" dirty="0" smtClean="0"/>
              <a:t> bod G2</a:t>
            </a:r>
          </a:p>
          <a:p>
            <a:r>
              <a:rPr lang="en-US" sz="1200" dirty="0" smtClean="0"/>
              <a:t>CDK1-cyklin A,B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3059832" y="1988840"/>
            <a:ext cx="539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p16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203848" y="2564904"/>
            <a:ext cx="539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p16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915816" y="3212976"/>
            <a:ext cx="829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P21,27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495300" y="3251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ovéPole 33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27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2/12</a:t>
            </a:r>
            <a:endParaRPr lang="cs-CZ" sz="1200">
              <a:solidFill>
                <a:schemeClr val="bg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571480"/>
            <a:ext cx="4357718" cy="5720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262188" y="1700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2290763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2/12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00034" y="6581001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28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7715272" y="6581001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285720" y="571480"/>
            <a:ext cx="2449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smtClean="0">
                <a:solidFill>
                  <a:schemeClr val="accent2"/>
                </a:solidFill>
              </a:rPr>
              <a:t>Nekróza vs. apoptóza</a:t>
            </a:r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4071934" y="642918"/>
          <a:ext cx="4890408" cy="3714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9" name="Image" r:id="rId4" imgW="8933286" imgH="6785739" progId="">
                  <p:embed/>
                </p:oleObj>
              </mc:Choice>
              <mc:Fallback>
                <p:oleObj name="Image" r:id="rId4" imgW="8933286" imgH="6785739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1934" y="642918"/>
                        <a:ext cx="4890408" cy="37147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Obdélník 15"/>
          <p:cNvSpPr/>
          <p:nvPr/>
        </p:nvSpPr>
        <p:spPr>
          <a:xfrm>
            <a:off x="285720" y="1071546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cs-CZ" b="1" u="sng" smtClean="0">
                <a:latin typeface="+mj-lt"/>
              </a:rPr>
              <a:t>Nekróza</a:t>
            </a:r>
            <a:r>
              <a:rPr lang="cs-CZ" smtClean="0">
                <a:latin typeface="+mj-lt"/>
              </a:rPr>
              <a:t>: </a:t>
            </a:r>
          </a:p>
          <a:p>
            <a:r>
              <a:rPr lang="cs-CZ" smtClean="0">
                <a:latin typeface="+mj-lt"/>
              </a:rPr>
              <a:t>týká se skupiny postižených buněk</a:t>
            </a:r>
          </a:p>
          <a:p>
            <a:r>
              <a:rPr lang="cs-CZ" smtClean="0">
                <a:latin typeface="+mj-lt"/>
              </a:rPr>
              <a:t>vyvolána nefyziologickým poškozením </a:t>
            </a:r>
          </a:p>
          <a:p>
            <a:r>
              <a:rPr lang="cs-CZ" smtClean="0">
                <a:latin typeface="+mj-lt"/>
              </a:rPr>
              <a:t>(virová infekce, hypotermie, hypoxie, metabolické jedy, ..)</a:t>
            </a:r>
          </a:p>
          <a:p>
            <a:r>
              <a:rPr lang="cs-CZ" smtClean="0">
                <a:latin typeface="+mj-lt"/>
              </a:rPr>
              <a:t>fagocytóza makrofágy</a:t>
            </a:r>
          </a:p>
          <a:p>
            <a:r>
              <a:rPr lang="cs-CZ" smtClean="0">
                <a:latin typeface="+mj-lt"/>
              </a:rPr>
              <a:t>významná </a:t>
            </a:r>
            <a:r>
              <a:rPr lang="cs-CZ" b="1" smtClean="0">
                <a:latin typeface="+mj-lt"/>
              </a:rPr>
              <a:t>zánětlivá reakce  </a:t>
            </a:r>
          </a:p>
          <a:p>
            <a:pPr>
              <a:buFontTx/>
              <a:buNone/>
            </a:pPr>
            <a:endParaRPr lang="cs-CZ" smtClean="0">
              <a:latin typeface="+mj-lt"/>
            </a:endParaRPr>
          </a:p>
          <a:p>
            <a:pPr>
              <a:buFontTx/>
              <a:buNone/>
            </a:pPr>
            <a:r>
              <a:rPr lang="cs-CZ" b="1" u="sng" smtClean="0">
                <a:latin typeface="+mj-lt"/>
              </a:rPr>
              <a:t>Apoptóza</a:t>
            </a:r>
            <a:r>
              <a:rPr lang="cs-CZ" smtClean="0">
                <a:latin typeface="+mj-lt"/>
              </a:rPr>
              <a:t> – </a:t>
            </a:r>
          </a:p>
          <a:p>
            <a:pPr>
              <a:buFontTx/>
              <a:buNone/>
            </a:pPr>
            <a:r>
              <a:rPr lang="cs-CZ" u="sng" smtClean="0">
                <a:latin typeface="+mj-lt"/>
              </a:rPr>
              <a:t>programovaná buněčná smrt</a:t>
            </a:r>
            <a:r>
              <a:rPr lang="cs-CZ" smtClean="0">
                <a:latin typeface="+mj-lt"/>
              </a:rPr>
              <a:t>:</a:t>
            </a:r>
          </a:p>
          <a:p>
            <a:r>
              <a:rPr lang="cs-CZ" smtClean="0">
                <a:latin typeface="+mj-lt"/>
              </a:rPr>
              <a:t>postihuje jednotlivé buňky</a:t>
            </a:r>
          </a:p>
          <a:p>
            <a:r>
              <a:rPr lang="cs-CZ" smtClean="0">
                <a:latin typeface="+mj-lt"/>
              </a:rPr>
              <a:t>indukována fyziologickými stimuly </a:t>
            </a:r>
          </a:p>
          <a:p>
            <a:r>
              <a:rPr lang="cs-CZ" smtClean="0">
                <a:latin typeface="+mj-lt"/>
              </a:rPr>
              <a:t>(nedostatek růstových faktorů, změny hormonálních hladin, ..)</a:t>
            </a:r>
          </a:p>
          <a:p>
            <a:r>
              <a:rPr lang="cs-CZ" smtClean="0">
                <a:latin typeface="+mj-lt"/>
              </a:rPr>
              <a:t>fagocytóza okolních buněk nebo </a:t>
            </a:r>
          </a:p>
          <a:p>
            <a:r>
              <a:rPr lang="cs-CZ" smtClean="0">
                <a:latin typeface="+mj-lt"/>
              </a:rPr>
              <a:t>makrofágy žádná zánětlivá reakce</a:t>
            </a:r>
          </a:p>
          <a:p>
            <a:r>
              <a:rPr lang="cs-CZ" smtClean="0">
                <a:latin typeface="+mj-lt"/>
              </a:rPr>
              <a:t>na rozdíl od nekrózy je popsáno </a:t>
            </a:r>
          </a:p>
          <a:p>
            <a:r>
              <a:rPr lang="cs-CZ" smtClean="0">
                <a:latin typeface="+mj-lt"/>
              </a:rPr>
              <a:t>mnoho příkladů </a:t>
            </a:r>
            <a:r>
              <a:rPr lang="cs-CZ" b="1" smtClean="0">
                <a:latin typeface="+mj-lt"/>
              </a:rPr>
              <a:t>fyziologické</a:t>
            </a:r>
            <a:r>
              <a:rPr lang="cs-CZ" smtClean="0">
                <a:latin typeface="+mj-lt"/>
              </a:rPr>
              <a:t> apoptózy.</a:t>
            </a:r>
            <a:endParaRPr lang="cs-CZ">
              <a:latin typeface="+mj-lt"/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4286248" y="4572008"/>
            <a:ext cx="4572000" cy="19020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cs-CZ" sz="1200" u="sng" smtClean="0">
                <a:latin typeface="+mj-lt"/>
              </a:rPr>
              <a:t>Zvýšená apoptóza</a:t>
            </a:r>
            <a:r>
              <a:rPr lang="cs-CZ" sz="1200" smtClean="0">
                <a:latin typeface="+mj-lt"/>
              </a:rPr>
              <a:t> </a:t>
            </a:r>
          </a:p>
          <a:p>
            <a:pPr marL="342900" indent="-342900">
              <a:spcBef>
                <a:spcPct val="20000"/>
              </a:spcBef>
            </a:pPr>
            <a:r>
              <a:rPr lang="cs-CZ" sz="1200" smtClean="0">
                <a:latin typeface="+mj-lt"/>
              </a:rPr>
              <a:t>syndrom získané imunodeficience AIDS (CD4+ T-buňky),</a:t>
            </a:r>
          </a:p>
          <a:p>
            <a:pPr marL="342900" indent="-342900">
              <a:spcBef>
                <a:spcPct val="20000"/>
              </a:spcBef>
            </a:pPr>
            <a:r>
              <a:rPr lang="cs-CZ" sz="1200" smtClean="0">
                <a:latin typeface="+mj-lt"/>
              </a:rPr>
              <a:t>neurodegenerativní nemoci (Alzheimerova, Parkinsonova nemoc)</a:t>
            </a:r>
          </a:p>
          <a:p>
            <a:pPr marL="342900" indent="-342900">
              <a:spcBef>
                <a:spcPct val="20000"/>
              </a:spcBef>
            </a:pPr>
            <a:r>
              <a:rPr lang="cs-CZ" sz="1200" smtClean="0">
                <a:latin typeface="+mj-lt"/>
              </a:rPr>
              <a:t>myelodysplastický syndrom (hypercelulární dřeň, periferní cytopenie)</a:t>
            </a:r>
          </a:p>
          <a:p>
            <a:pPr marL="342900" indent="-342900">
              <a:spcBef>
                <a:spcPct val="20000"/>
              </a:spcBef>
            </a:pPr>
            <a:r>
              <a:rPr lang="cs-CZ" sz="1200" smtClean="0">
                <a:latin typeface="+mj-lt"/>
              </a:rPr>
              <a:t>některé autoimunitní nemoci</a:t>
            </a:r>
          </a:p>
          <a:p>
            <a:pPr marL="342900" indent="-342900">
              <a:spcBef>
                <a:spcPct val="20000"/>
              </a:spcBef>
            </a:pPr>
            <a:endParaRPr lang="cs-CZ" sz="1200" u="sng" smtClean="0">
              <a:latin typeface="+mj-lt"/>
            </a:endParaRPr>
          </a:p>
          <a:p>
            <a:pPr marL="342900" indent="-342900">
              <a:spcBef>
                <a:spcPct val="20000"/>
              </a:spcBef>
            </a:pPr>
            <a:r>
              <a:rPr lang="cs-CZ" sz="1400" b="1" u="sng" smtClean="0">
                <a:latin typeface="+mj-lt"/>
              </a:rPr>
              <a:t>Suprese apoptózy</a:t>
            </a:r>
            <a:endParaRPr lang="cs-CZ" sz="1400" b="1" smtClean="0">
              <a:latin typeface="+mj-lt"/>
            </a:endParaRPr>
          </a:p>
          <a:p>
            <a:pPr marL="342900" indent="-342900">
              <a:spcBef>
                <a:spcPct val="20000"/>
              </a:spcBef>
            </a:pPr>
            <a:r>
              <a:rPr lang="cs-CZ" sz="1400" b="1" smtClean="0">
                <a:latin typeface="+mj-lt"/>
              </a:rPr>
              <a:t>Nádory, některá autoimunitní onemocnění, virové infekce</a:t>
            </a:r>
            <a:endParaRPr lang="cs-CZ" sz="1400" b="1" u="sng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984" y="1412776"/>
            <a:ext cx="3327400" cy="25146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8" name="Rectangle 194"/>
          <p:cNvSpPr>
            <a:spLocks noChangeArrowheads="1"/>
          </p:cNvSpPr>
          <p:nvPr/>
        </p:nvSpPr>
        <p:spPr bwMode="auto">
          <a:xfrm>
            <a:off x="2514600" y="1885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2/12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29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071546"/>
            <a:ext cx="564832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ovéPole 16"/>
          <p:cNvSpPr txBox="1"/>
          <p:nvPr/>
        </p:nvSpPr>
        <p:spPr>
          <a:xfrm>
            <a:off x="428596" y="533400"/>
            <a:ext cx="3196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smtClean="0">
                <a:solidFill>
                  <a:schemeClr val="accent2"/>
                </a:solidFill>
              </a:rPr>
              <a:t>Regulace a průběh apoptózy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5929322" y="642918"/>
            <a:ext cx="29289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cs-CZ" b="1" u="sng" smtClean="0">
                <a:latin typeface="+mj-lt"/>
              </a:rPr>
              <a:t>Vnější cesta receptorová</a:t>
            </a:r>
            <a:r>
              <a:rPr lang="cs-CZ" b="1" smtClean="0">
                <a:latin typeface="+mj-lt"/>
              </a:rPr>
              <a:t>: </a:t>
            </a:r>
            <a:r>
              <a:rPr lang="cs-CZ" smtClean="0">
                <a:latin typeface="+mj-lt"/>
              </a:rPr>
              <a:t>vazbou ligandu na příslušný </a:t>
            </a:r>
            <a:r>
              <a:rPr lang="cs-CZ" smtClean="0">
                <a:solidFill>
                  <a:srgbClr val="D60093"/>
                </a:solidFill>
                <a:latin typeface="+mj-lt"/>
              </a:rPr>
              <a:t>receptor smrti</a:t>
            </a:r>
            <a:r>
              <a:rPr lang="cs-CZ" smtClean="0">
                <a:latin typeface="+mj-lt"/>
              </a:rPr>
              <a:t> vzniká proapoptotický signál. Ten vede k aktivaci domény smrti za kooperace dalších proteinů. Cílem je aktivace </a:t>
            </a:r>
            <a:r>
              <a:rPr lang="cs-CZ" smtClean="0">
                <a:solidFill>
                  <a:srgbClr val="FF0000"/>
                </a:solidFill>
                <a:latin typeface="+mj-lt"/>
              </a:rPr>
              <a:t>prokaspázy 8</a:t>
            </a:r>
            <a:r>
              <a:rPr lang="cs-CZ" smtClean="0">
                <a:latin typeface="+mj-lt"/>
              </a:rPr>
              <a:t>.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285720" y="5357826"/>
            <a:ext cx="8704049" cy="10341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cs-CZ" b="1" u="sng" dirty="0" smtClean="0"/>
              <a:t>Vnitřní cesta</a:t>
            </a:r>
            <a:r>
              <a:rPr lang="cs-CZ" b="1" dirty="0" smtClean="0"/>
              <a:t>: </a:t>
            </a:r>
            <a:r>
              <a:rPr lang="cs-CZ" dirty="0" smtClean="0"/>
              <a:t>signalizací např. přes p53 je zahájen </a:t>
            </a:r>
            <a:r>
              <a:rPr lang="cs-CZ" dirty="0" err="1" smtClean="0"/>
              <a:t>apoptotický</a:t>
            </a:r>
            <a:r>
              <a:rPr lang="cs-CZ" dirty="0" smtClean="0"/>
              <a:t> děj, jehož složkou je systém </a:t>
            </a:r>
          </a:p>
          <a:p>
            <a:pPr marL="342900" indent="-342900">
              <a:spcBef>
                <a:spcPct val="20000"/>
              </a:spcBef>
            </a:pPr>
            <a:r>
              <a:rPr lang="cs-CZ" dirty="0" smtClean="0">
                <a:solidFill>
                  <a:srgbClr val="D60093"/>
                </a:solidFill>
              </a:rPr>
              <a:t>Bcl-2/</a:t>
            </a:r>
            <a:r>
              <a:rPr lang="cs-CZ" dirty="0" err="1" smtClean="0">
                <a:solidFill>
                  <a:srgbClr val="D60093"/>
                </a:solidFill>
              </a:rPr>
              <a:t>Bax</a:t>
            </a:r>
            <a:r>
              <a:rPr lang="cs-CZ" dirty="0" smtClean="0"/>
              <a:t>, signalizace přes </a:t>
            </a:r>
            <a:r>
              <a:rPr lang="cs-CZ" dirty="0" smtClean="0">
                <a:solidFill>
                  <a:srgbClr val="D60093"/>
                </a:solidFill>
              </a:rPr>
              <a:t>mitochondrie</a:t>
            </a:r>
            <a:r>
              <a:rPr lang="cs-CZ" dirty="0" smtClean="0"/>
              <a:t>, tvorba komplexu nazývaného </a:t>
            </a:r>
            <a:r>
              <a:rPr lang="cs-CZ" dirty="0" err="1" smtClean="0">
                <a:solidFill>
                  <a:srgbClr val="D60093"/>
                </a:solidFill>
              </a:rPr>
              <a:t>apoptozóm</a:t>
            </a:r>
            <a:r>
              <a:rPr lang="cs-CZ" dirty="0" smtClean="0"/>
              <a:t> a cílem </a:t>
            </a:r>
          </a:p>
          <a:p>
            <a:pPr marL="342900" indent="-342900">
              <a:spcBef>
                <a:spcPct val="20000"/>
              </a:spcBef>
            </a:pPr>
            <a:r>
              <a:rPr lang="cs-CZ" dirty="0" smtClean="0"/>
              <a:t>je aktivace </a:t>
            </a:r>
            <a:r>
              <a:rPr lang="cs-CZ" dirty="0" err="1" smtClean="0">
                <a:solidFill>
                  <a:srgbClr val="FF0000"/>
                </a:solidFill>
              </a:rPr>
              <a:t>prokaspázy</a:t>
            </a:r>
            <a:r>
              <a:rPr lang="cs-CZ" dirty="0" smtClean="0">
                <a:solidFill>
                  <a:srgbClr val="FF0000"/>
                </a:solidFill>
              </a:rPr>
              <a:t> 9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5929322" y="3286124"/>
            <a:ext cx="304641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3 geny Ced3,4,9 kontrolující</a:t>
            </a:r>
          </a:p>
          <a:p>
            <a:r>
              <a:rPr lang="cs-CZ" dirty="0" err="1" smtClean="0"/>
              <a:t>apoptózu</a:t>
            </a:r>
            <a:r>
              <a:rPr lang="cs-CZ" dirty="0" smtClean="0"/>
              <a:t> u C. </a:t>
            </a:r>
            <a:r>
              <a:rPr lang="cs-CZ" dirty="0" err="1" smtClean="0"/>
              <a:t>elegans</a:t>
            </a:r>
            <a:endParaRPr lang="cs-CZ" dirty="0" smtClean="0"/>
          </a:p>
          <a:p>
            <a:r>
              <a:rPr lang="cs-CZ" dirty="0" smtClean="0"/>
              <a:t>13 </a:t>
            </a:r>
            <a:r>
              <a:rPr lang="cs-CZ" dirty="0" err="1" smtClean="0"/>
              <a:t>kaspáz</a:t>
            </a:r>
            <a:r>
              <a:rPr lang="cs-CZ" dirty="0" smtClean="0"/>
              <a:t> </a:t>
            </a:r>
            <a:r>
              <a:rPr lang="cs-CZ" dirty="0" err="1" smtClean="0"/>
              <a:t>homologů</a:t>
            </a:r>
            <a:r>
              <a:rPr lang="cs-CZ" dirty="0" smtClean="0"/>
              <a:t> Ced3</a:t>
            </a:r>
          </a:p>
          <a:p>
            <a:r>
              <a:rPr lang="cs-CZ" b="1" dirty="0" smtClean="0"/>
              <a:t>Apaf1</a:t>
            </a:r>
            <a:r>
              <a:rPr lang="cs-CZ" dirty="0" smtClean="0"/>
              <a:t> </a:t>
            </a:r>
            <a:r>
              <a:rPr lang="cs-CZ" dirty="0" err="1" smtClean="0"/>
              <a:t>homolog</a:t>
            </a:r>
            <a:r>
              <a:rPr lang="cs-CZ" dirty="0" smtClean="0"/>
              <a:t> Ced4</a:t>
            </a:r>
          </a:p>
          <a:p>
            <a:r>
              <a:rPr lang="cs-CZ" b="1" dirty="0" smtClean="0"/>
              <a:t>Bcl2 rodina</a:t>
            </a:r>
            <a:r>
              <a:rPr lang="cs-CZ" dirty="0" smtClean="0"/>
              <a:t>-17homologů Ced9</a:t>
            </a:r>
          </a:p>
          <a:p>
            <a:r>
              <a:rPr lang="cs-CZ" dirty="0" err="1" smtClean="0"/>
              <a:t>supresory</a:t>
            </a:r>
            <a:r>
              <a:rPr lang="cs-CZ" dirty="0" smtClean="0"/>
              <a:t> </a:t>
            </a:r>
            <a:r>
              <a:rPr lang="cs-CZ" dirty="0" err="1" smtClean="0"/>
              <a:t>apoptózy</a:t>
            </a:r>
            <a:r>
              <a:rPr lang="cs-CZ" dirty="0" smtClean="0"/>
              <a:t> brání </a:t>
            </a:r>
          </a:p>
          <a:p>
            <a:r>
              <a:rPr lang="cs-CZ" dirty="0" smtClean="0"/>
              <a:t>uvolnění </a:t>
            </a:r>
            <a:r>
              <a:rPr lang="cs-CZ" dirty="0" err="1" smtClean="0"/>
              <a:t>cyt-c</a:t>
            </a:r>
            <a:r>
              <a:rPr lang="cs-CZ" dirty="0" smtClean="0"/>
              <a:t> z </a:t>
            </a:r>
            <a:r>
              <a:rPr lang="cs-CZ" dirty="0" err="1" smtClean="0"/>
              <a:t>mitochondrií</a:t>
            </a:r>
            <a:endParaRPr lang="cs-CZ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968" y="692696"/>
            <a:ext cx="1656184" cy="13937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5013176"/>
            <a:ext cx="3784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Exekutorové</a:t>
            </a:r>
            <a:r>
              <a:rPr lang="en-US" dirty="0" smtClean="0"/>
              <a:t> </a:t>
            </a:r>
            <a:r>
              <a:rPr lang="en-US" dirty="0" err="1" smtClean="0"/>
              <a:t>kaspázy</a:t>
            </a:r>
            <a:r>
              <a:rPr lang="en-US" dirty="0" smtClean="0"/>
              <a:t>, </a:t>
            </a:r>
            <a:r>
              <a:rPr lang="en-US" dirty="0" err="1" smtClean="0"/>
              <a:t>substráty</a:t>
            </a:r>
            <a:r>
              <a:rPr lang="en-US" dirty="0" smtClean="0"/>
              <a:t> </a:t>
            </a:r>
            <a:r>
              <a:rPr lang="en-US" dirty="0" err="1" smtClean="0"/>
              <a:t>smrti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ovéPole 13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2/12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30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762000"/>
            <a:ext cx="5619766" cy="5354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ovéPole 16"/>
          <p:cNvSpPr txBox="1"/>
          <p:nvPr/>
        </p:nvSpPr>
        <p:spPr>
          <a:xfrm>
            <a:off x="457200" y="457200"/>
            <a:ext cx="31930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chemeClr val="accent2"/>
                </a:solidFill>
              </a:rPr>
              <a:t>Regulace a průběh </a:t>
            </a:r>
            <a:r>
              <a:rPr lang="cs-CZ" sz="2000" b="1" dirty="0" err="1" smtClean="0">
                <a:solidFill>
                  <a:schemeClr val="accent2"/>
                </a:solidFill>
              </a:rPr>
              <a:t>apoptózy</a:t>
            </a:r>
            <a:endParaRPr lang="cs-CZ" sz="2000" b="1" dirty="0" smtClean="0">
              <a:solidFill>
                <a:schemeClr val="accent2"/>
              </a:solidFill>
            </a:endParaRPr>
          </a:p>
          <a:p>
            <a:r>
              <a:rPr lang="cs-CZ" sz="2000" b="1" dirty="0" smtClean="0">
                <a:solidFill>
                  <a:schemeClr val="accent2"/>
                </a:solidFill>
              </a:rPr>
              <a:t>Signalizace ATM, p53</a:t>
            </a:r>
          </a:p>
        </p:txBody>
      </p:sp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0" y="1143000"/>
          <a:ext cx="3352800" cy="22446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43" name="Image" r:id="rId5" imgW="12338863" imgH="8259795" progId="Photoshop.Image.4">
                  <p:embed/>
                </p:oleObj>
              </mc:Choice>
              <mc:Fallback>
                <p:oleObj name="Image" r:id="rId5" imgW="12338863" imgH="8259795" progId="Photoshop.Image.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43000"/>
                        <a:ext cx="3352800" cy="22446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59" name="Object 3"/>
          <p:cNvGraphicFramePr>
            <a:graphicFrameLocks noChangeAspect="1"/>
          </p:cNvGraphicFramePr>
          <p:nvPr/>
        </p:nvGraphicFramePr>
        <p:xfrm>
          <a:off x="381000" y="3505200"/>
          <a:ext cx="2627313" cy="29207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44" name="dokument" r:id="rId8" imgW="5696640" imgH="6333480" progId="Word.Document.8">
                  <p:embed/>
                </p:oleObj>
              </mc:Choice>
              <mc:Fallback>
                <p:oleObj name="dokument" r:id="rId8" imgW="5696640" imgH="6333480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505200"/>
                        <a:ext cx="2627313" cy="29207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1905000" y="6096000"/>
            <a:ext cx="3048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smtClean="0">
                <a:latin typeface="Arial"/>
                <a:cs typeface="Arial"/>
              </a:rPr>
              <a:t>ATM = </a:t>
            </a:r>
            <a:r>
              <a:rPr lang="cs-CZ" sz="1200" dirty="0" err="1" smtClean="0">
                <a:latin typeface="Arial"/>
                <a:cs typeface="Arial"/>
              </a:rPr>
              <a:t>Ataxia</a:t>
            </a:r>
            <a:r>
              <a:rPr lang="cs-CZ" sz="1200" dirty="0" smtClean="0">
                <a:latin typeface="Arial"/>
                <a:cs typeface="Arial"/>
              </a:rPr>
              <a:t> </a:t>
            </a:r>
            <a:r>
              <a:rPr lang="cs-CZ" sz="1200" dirty="0" err="1" smtClean="0">
                <a:latin typeface="Arial"/>
                <a:cs typeface="Arial"/>
              </a:rPr>
              <a:t>telangiectasia</a:t>
            </a:r>
            <a:r>
              <a:rPr lang="cs-CZ" sz="1200" dirty="0" smtClean="0">
                <a:latin typeface="Arial"/>
                <a:cs typeface="Arial"/>
              </a:rPr>
              <a:t> </a:t>
            </a:r>
            <a:r>
              <a:rPr lang="cs-CZ" sz="1200" dirty="0" err="1" smtClean="0">
                <a:latin typeface="Arial"/>
                <a:cs typeface="Arial"/>
              </a:rPr>
              <a:t>mutated</a:t>
            </a:r>
            <a:endParaRPr lang="en-US" sz="12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2/12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31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0" y="1571612"/>
            <a:ext cx="4389685" cy="408215"/>
          </a:xfrm>
        </p:spPr>
        <p:txBody>
          <a:bodyPr>
            <a:normAutofit/>
          </a:bodyPr>
          <a:lstStyle/>
          <a:p>
            <a:r>
              <a:rPr lang="cs-CZ" sz="2000" b="1">
                <a:solidFill>
                  <a:schemeClr val="accent2"/>
                </a:solidFill>
              </a:rPr>
              <a:t>Anti-apoptotické strategie nádorů</a:t>
            </a:r>
          </a:p>
        </p:txBody>
      </p:sp>
      <p:pic>
        <p:nvPicPr>
          <p:cNvPr id="12" name="Picture 4" descr="figure 9-3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42910" y="571480"/>
            <a:ext cx="4061224" cy="5526103"/>
          </a:xfrm>
          <a:noFill/>
          <a:ln/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286380" y="2214554"/>
            <a:ext cx="2849522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 b="0">
                <a:latin typeface="+mj-lt"/>
              </a:rPr>
              <a:t>Nádory používají nejrůznější strategie, jak zmenšit šanci na vstup do apoptózy. Buď snižují hladinu/aktivitu </a:t>
            </a:r>
            <a:r>
              <a:rPr lang="cs-CZ" sz="2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proapoptotických</a:t>
            </a:r>
            <a:r>
              <a:rPr lang="cs-CZ" sz="2000" b="0">
                <a:latin typeface="+mj-lt"/>
              </a:rPr>
              <a:t> (modře) proteinů, nebo zvyšují hladinu/aktivitu </a:t>
            </a:r>
            <a:r>
              <a:rPr lang="cs-CZ" sz="2000">
                <a:solidFill>
                  <a:srgbClr val="CC0000"/>
                </a:solidFill>
                <a:latin typeface="+mj-lt"/>
              </a:rPr>
              <a:t>antiapoptotických</a:t>
            </a:r>
            <a:r>
              <a:rPr lang="cs-CZ" sz="2000" b="0">
                <a:latin typeface="+mj-lt"/>
              </a:rPr>
              <a:t> (červenohnědě) proteinů.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2/12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32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85720" y="571480"/>
            <a:ext cx="6997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smtClean="0">
                <a:solidFill>
                  <a:schemeClr val="accent2"/>
                </a:solidFill>
              </a:rPr>
              <a:t>Nádory a „nesmrtelnost“ buněk, neomezený replikační potenciál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85720" y="1071546"/>
            <a:ext cx="7491218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/>
              <a:t>Opakované dělení buněk je limitováno </a:t>
            </a:r>
            <a:r>
              <a:rPr lang="cs-CZ" b="1" smtClean="0"/>
              <a:t>zkracováním telomer</a:t>
            </a:r>
          </a:p>
          <a:p>
            <a:r>
              <a:rPr lang="cs-CZ" b="1" smtClean="0"/>
              <a:t>Telomery </a:t>
            </a:r>
            <a:r>
              <a:rPr lang="cs-CZ" smtClean="0"/>
              <a:t>jsou stabilizačním faktorem terminální části chromosomů a ukotvují </a:t>
            </a:r>
          </a:p>
          <a:p>
            <a:r>
              <a:rPr lang="cs-CZ" smtClean="0"/>
              <a:t>je k nukleární matrix. Telomery mají opakující se sekvence nukleotidů TTA</a:t>
            </a:r>
            <a:r>
              <a:rPr lang="en-US" smtClean="0"/>
              <a:t>GGG</a:t>
            </a:r>
            <a:endParaRPr lang="cs-CZ" smtClean="0"/>
          </a:p>
          <a:p>
            <a:r>
              <a:rPr lang="cs-CZ" smtClean="0">
                <a:latin typeface="+mj-lt"/>
              </a:rPr>
              <a:t>telos = konec (end), meros = část (part)</a:t>
            </a:r>
            <a:endParaRPr lang="en-US" smtClean="0">
              <a:latin typeface="+mj-lt"/>
            </a:endParaRPr>
          </a:p>
          <a:p>
            <a:r>
              <a:rPr lang="en-US" b="1" smtClean="0"/>
              <a:t>D</a:t>
            </a:r>
            <a:r>
              <a:rPr lang="cs-CZ" b="1" smtClean="0"/>
              <a:t>élka telomer se zkracuje (1 dělení = 1 telomerická sekvence) </a:t>
            </a:r>
          </a:p>
          <a:p>
            <a:r>
              <a:rPr lang="cs-CZ" b="1" smtClean="0"/>
              <a:t>a destabilizuje tak chromosomy</a:t>
            </a:r>
          </a:p>
          <a:p>
            <a:endParaRPr lang="cs-CZ" b="1" smtClean="0"/>
          </a:p>
          <a:p>
            <a:r>
              <a:rPr lang="cs-CZ" b="1" smtClean="0"/>
              <a:t>Obnovování telomerických</a:t>
            </a:r>
          </a:p>
          <a:p>
            <a:r>
              <a:rPr lang="cs-CZ" b="1" smtClean="0"/>
              <a:t> sekvencí umožňuje enzym </a:t>
            </a:r>
          </a:p>
          <a:p>
            <a:r>
              <a:rPr lang="cs-CZ" b="1" smtClean="0"/>
              <a:t>telomeráza.</a:t>
            </a:r>
          </a:p>
          <a:p>
            <a:endParaRPr lang="cs-CZ" b="1" smtClean="0"/>
          </a:p>
          <a:p>
            <a:r>
              <a:rPr lang="cs-CZ" smtClean="0">
                <a:latin typeface="+mj-lt"/>
              </a:rPr>
              <a:t>85 až 90% nádorů má aktivní </a:t>
            </a:r>
          </a:p>
          <a:p>
            <a:r>
              <a:rPr lang="cs-CZ" smtClean="0">
                <a:latin typeface="+mj-lt"/>
              </a:rPr>
              <a:t>telomerázu.</a:t>
            </a:r>
          </a:p>
          <a:p>
            <a:endParaRPr lang="cs-CZ" smtClean="0">
              <a:latin typeface="+mj-lt"/>
            </a:endParaRPr>
          </a:p>
          <a:p>
            <a:r>
              <a:rPr lang="cs-CZ" smtClean="0">
                <a:latin typeface="+mj-lt"/>
              </a:rPr>
              <a:t>K aktivaci telomerázy </a:t>
            </a:r>
          </a:p>
          <a:p>
            <a:r>
              <a:rPr lang="cs-CZ" smtClean="0">
                <a:latin typeface="+mj-lt"/>
              </a:rPr>
              <a:t>dochází v </a:t>
            </a:r>
            <a:r>
              <a:rPr lang="cs-CZ" b="1" u="sng" smtClean="0">
                <a:latin typeface="+mj-lt"/>
              </a:rPr>
              <a:t>pozdních</a:t>
            </a:r>
            <a:r>
              <a:rPr lang="cs-CZ" smtClean="0">
                <a:latin typeface="+mj-lt"/>
              </a:rPr>
              <a:t> stadiích </a:t>
            </a:r>
          </a:p>
          <a:p>
            <a:r>
              <a:rPr lang="cs-CZ" smtClean="0">
                <a:latin typeface="+mj-lt"/>
              </a:rPr>
              <a:t>kancerogeneze.</a:t>
            </a:r>
            <a:endParaRPr lang="cs-CZ" b="1" smtClean="0">
              <a:latin typeface="+mj-lt"/>
            </a:endParaRPr>
          </a:p>
          <a:p>
            <a:endParaRPr lang="cs-CZ" b="1" smtClean="0"/>
          </a:p>
          <a:p>
            <a:endParaRPr lang="cs-CZ" b="1"/>
          </a:p>
        </p:txBody>
      </p:sp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3786182" y="2928934"/>
          <a:ext cx="5019684" cy="3310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3" name="Picture Publisher Image" r:id="rId4" imgW="8839080" imgH="5829480" progId="">
                  <p:embed/>
                </p:oleObj>
              </mc:Choice>
              <mc:Fallback>
                <p:oleObj name="Picture Publisher Image" r:id="rId4" imgW="8839080" imgH="582948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6182" y="2928934"/>
                        <a:ext cx="5019684" cy="33101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2/12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33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04800" y="533400"/>
            <a:ext cx="6095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rgbClr val="C00000"/>
                </a:solidFill>
              </a:rPr>
              <a:t>Význam </a:t>
            </a:r>
            <a:r>
              <a:rPr lang="cs-CZ" sz="2000" b="1" dirty="0" err="1" smtClean="0">
                <a:solidFill>
                  <a:srgbClr val="C00000"/>
                </a:solidFill>
              </a:rPr>
              <a:t>angiogeneze</a:t>
            </a:r>
            <a:r>
              <a:rPr lang="cs-CZ" sz="2000" b="1" dirty="0" smtClean="0">
                <a:solidFill>
                  <a:srgbClr val="C00000"/>
                </a:solidFill>
              </a:rPr>
              <a:t> v rozvoji nádorového onemocnění</a:t>
            </a:r>
            <a:endParaRPr lang="cs-CZ" sz="2000" b="1" dirty="0">
              <a:solidFill>
                <a:srgbClr val="C00000"/>
              </a:solidFill>
            </a:endParaRPr>
          </a:p>
        </p:txBody>
      </p:sp>
      <p:graphicFrame>
        <p:nvGraphicFramePr>
          <p:cNvPr id="22534" name="Object 6"/>
          <p:cNvGraphicFramePr>
            <a:graphicFrameLocks noChangeAspect="1"/>
          </p:cNvGraphicFramePr>
          <p:nvPr/>
        </p:nvGraphicFramePr>
        <p:xfrm>
          <a:off x="6500794" y="1219200"/>
          <a:ext cx="2643206" cy="2116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9" name="Image" r:id="rId4" imgW="6887399" imgH="5515002" progId="">
                  <p:embed/>
                </p:oleObj>
              </mc:Choice>
              <mc:Fallback>
                <p:oleObj name="Image" r:id="rId4" imgW="6887399" imgH="5515002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0794" y="1219200"/>
                        <a:ext cx="2643206" cy="21168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5" name="Object 7"/>
          <p:cNvGraphicFramePr>
            <a:graphicFrameLocks noChangeAspect="1"/>
          </p:cNvGraphicFramePr>
          <p:nvPr/>
        </p:nvGraphicFramePr>
        <p:xfrm>
          <a:off x="-152400" y="914400"/>
          <a:ext cx="6629400" cy="2260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20" name="Image" r:id="rId6" imgW="11106248" imgH="3786798" progId="">
                  <p:embed/>
                </p:oleObj>
              </mc:Choice>
              <mc:Fallback>
                <p:oleObj name="Image" r:id="rId6" imgW="11106248" imgH="3786798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2400" y="914400"/>
                        <a:ext cx="6629400" cy="22603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ovéPole 12"/>
          <p:cNvSpPr txBox="1"/>
          <p:nvPr/>
        </p:nvSpPr>
        <p:spPr>
          <a:xfrm>
            <a:off x="3945141" y="3733800"/>
            <a:ext cx="519885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Angiogeneze</a:t>
            </a:r>
            <a:r>
              <a:rPr lang="cs-CZ" dirty="0" smtClean="0"/>
              <a:t> má klíčový význam pro nádorový růst</a:t>
            </a:r>
          </a:p>
          <a:p>
            <a:r>
              <a:rPr lang="cs-CZ" dirty="0" smtClean="0"/>
              <a:t>Rostoucí nádorové ložisko může bez cévního zásobení</a:t>
            </a:r>
          </a:p>
          <a:p>
            <a:r>
              <a:rPr lang="cs-CZ" dirty="0" smtClean="0"/>
              <a:t>dosáhnout pouze velikosti 1-2 mm3</a:t>
            </a:r>
          </a:p>
          <a:p>
            <a:r>
              <a:rPr lang="cs-CZ" dirty="0" err="1" smtClean="0"/>
              <a:t>Neoangiogenezi</a:t>
            </a:r>
            <a:r>
              <a:rPr lang="cs-CZ" dirty="0" smtClean="0"/>
              <a:t> indukuje vzniklá  </a:t>
            </a:r>
            <a:r>
              <a:rPr lang="cs-CZ" dirty="0" err="1" smtClean="0"/>
              <a:t>hypoxie</a:t>
            </a:r>
            <a:endParaRPr lang="cs-CZ" dirty="0" smtClean="0"/>
          </a:p>
          <a:p>
            <a:r>
              <a:rPr lang="cs-CZ" dirty="0" smtClean="0"/>
              <a:t>Nerovnováha mezi </a:t>
            </a:r>
            <a:r>
              <a:rPr lang="cs-CZ" dirty="0" err="1" smtClean="0"/>
              <a:t>proangiogenními</a:t>
            </a:r>
            <a:r>
              <a:rPr lang="cs-CZ" dirty="0" smtClean="0"/>
              <a:t> a </a:t>
            </a:r>
          </a:p>
          <a:p>
            <a:r>
              <a:rPr lang="cs-CZ" dirty="0" err="1" smtClean="0"/>
              <a:t>antiangiogenními</a:t>
            </a:r>
            <a:r>
              <a:rPr lang="cs-CZ" dirty="0" smtClean="0"/>
              <a:t> faktory = </a:t>
            </a:r>
            <a:r>
              <a:rPr lang="cs-CZ" b="1" dirty="0" smtClean="0"/>
              <a:t>„angiogenní </a:t>
            </a:r>
            <a:r>
              <a:rPr lang="cs-CZ" b="1" dirty="0" err="1" smtClean="0"/>
              <a:t>switch“</a:t>
            </a:r>
            <a:endParaRPr lang="cs-CZ" b="1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352800"/>
            <a:ext cx="3790950" cy="3091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528" y="1700808"/>
            <a:ext cx="3454400" cy="39878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2/12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71472" y="6500834"/>
            <a:ext cx="697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</a:t>
            </a:r>
            <a:r>
              <a:rPr lang="en-US" sz="1200" smtClean="0">
                <a:solidFill>
                  <a:schemeClr val="bg1"/>
                </a:solidFill>
              </a:rPr>
              <a:t>4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163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043710" y="5915007"/>
            <a:ext cx="1905000" cy="457200"/>
          </a:xfrm>
        </p:spPr>
        <p:txBody>
          <a:bodyPr/>
          <a:lstStyle/>
          <a:p>
            <a:fld id="{C26976D4-F218-4B84-B31E-1DB9BD7D38E9}" type="slidenum">
              <a:rPr lang="cs-CZ">
                <a:solidFill>
                  <a:schemeClr val="tx1"/>
                </a:solidFill>
              </a:rPr>
              <a:pPr/>
              <a:t>4</a:t>
            </a:fld>
            <a:endParaRPr lang="cs-CZ">
              <a:solidFill>
                <a:schemeClr val="tx1"/>
              </a:solidFill>
            </a:endParaRPr>
          </a:p>
        </p:txBody>
      </p:sp>
      <p:sp>
        <p:nvSpPr>
          <p:cNvPr id="164" name="Rectangle 6"/>
          <p:cNvSpPr>
            <a:spLocks noChangeArrowheads="1"/>
          </p:cNvSpPr>
          <p:nvPr/>
        </p:nvSpPr>
        <p:spPr bwMode="auto">
          <a:xfrm>
            <a:off x="642910" y="857232"/>
            <a:ext cx="7745413" cy="505777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65" name="Rectangle 7"/>
          <p:cNvSpPr>
            <a:spLocks noChangeArrowheads="1"/>
          </p:cNvSpPr>
          <p:nvPr/>
        </p:nvSpPr>
        <p:spPr bwMode="auto">
          <a:xfrm>
            <a:off x="642910" y="5457807"/>
            <a:ext cx="252413" cy="304800"/>
          </a:xfrm>
          <a:prstGeom prst="rect">
            <a:avLst/>
          </a:prstGeom>
          <a:solidFill>
            <a:srgbClr val="80808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66" name="Rectangle 8"/>
          <p:cNvSpPr>
            <a:spLocks noChangeArrowheads="1"/>
          </p:cNvSpPr>
          <p:nvPr/>
        </p:nvSpPr>
        <p:spPr bwMode="auto">
          <a:xfrm>
            <a:off x="642910" y="5000607"/>
            <a:ext cx="381000" cy="304800"/>
          </a:xfrm>
          <a:prstGeom prst="rect">
            <a:avLst/>
          </a:prstGeom>
          <a:solidFill>
            <a:srgbClr val="80808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67" name="Rectangle 9"/>
          <p:cNvSpPr>
            <a:spLocks noChangeArrowheads="1"/>
          </p:cNvSpPr>
          <p:nvPr/>
        </p:nvSpPr>
        <p:spPr bwMode="auto">
          <a:xfrm>
            <a:off x="642910" y="4467207"/>
            <a:ext cx="381000" cy="304800"/>
          </a:xfrm>
          <a:prstGeom prst="rect">
            <a:avLst/>
          </a:prstGeom>
          <a:solidFill>
            <a:srgbClr val="80808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68" name="Rectangle 10"/>
          <p:cNvSpPr>
            <a:spLocks noChangeArrowheads="1"/>
          </p:cNvSpPr>
          <p:nvPr/>
        </p:nvSpPr>
        <p:spPr bwMode="auto">
          <a:xfrm>
            <a:off x="642910" y="3857607"/>
            <a:ext cx="457200" cy="381000"/>
          </a:xfrm>
          <a:prstGeom prst="rect">
            <a:avLst/>
          </a:prstGeom>
          <a:solidFill>
            <a:srgbClr val="80808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69" name="Rectangle 11"/>
          <p:cNvSpPr>
            <a:spLocks noChangeArrowheads="1"/>
          </p:cNvSpPr>
          <p:nvPr/>
        </p:nvSpPr>
        <p:spPr bwMode="auto">
          <a:xfrm>
            <a:off x="642910" y="3324207"/>
            <a:ext cx="903288" cy="381000"/>
          </a:xfrm>
          <a:prstGeom prst="rect">
            <a:avLst/>
          </a:prstGeom>
          <a:solidFill>
            <a:srgbClr val="80808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70" name="Rectangle 12"/>
          <p:cNvSpPr>
            <a:spLocks noChangeArrowheads="1"/>
          </p:cNvSpPr>
          <p:nvPr/>
        </p:nvSpPr>
        <p:spPr bwMode="auto">
          <a:xfrm>
            <a:off x="642910" y="1343007"/>
            <a:ext cx="6778625" cy="457200"/>
          </a:xfrm>
          <a:prstGeom prst="rect">
            <a:avLst/>
          </a:prstGeom>
          <a:solidFill>
            <a:srgbClr val="80808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71" name="Rectangle 13"/>
          <p:cNvSpPr>
            <a:spLocks noChangeArrowheads="1"/>
          </p:cNvSpPr>
          <p:nvPr/>
        </p:nvSpPr>
        <p:spPr bwMode="auto">
          <a:xfrm>
            <a:off x="642910" y="2028807"/>
            <a:ext cx="5810250" cy="444500"/>
          </a:xfrm>
          <a:prstGeom prst="rect">
            <a:avLst/>
          </a:prstGeom>
          <a:solidFill>
            <a:srgbClr val="80808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72" name="Line 14"/>
          <p:cNvSpPr>
            <a:spLocks noChangeShapeType="1"/>
          </p:cNvSpPr>
          <p:nvPr/>
        </p:nvSpPr>
        <p:spPr bwMode="auto">
          <a:xfrm>
            <a:off x="642910" y="5913420"/>
            <a:ext cx="7745413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73" name="Line 15"/>
          <p:cNvSpPr>
            <a:spLocks noChangeShapeType="1"/>
          </p:cNvSpPr>
          <p:nvPr/>
        </p:nvSpPr>
        <p:spPr bwMode="auto">
          <a:xfrm flipV="1">
            <a:off x="642910" y="5838807"/>
            <a:ext cx="1588" cy="1174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74" name="Line 16"/>
          <p:cNvSpPr>
            <a:spLocks noChangeShapeType="1"/>
          </p:cNvSpPr>
          <p:nvPr/>
        </p:nvSpPr>
        <p:spPr bwMode="auto">
          <a:xfrm flipV="1">
            <a:off x="1641448" y="5838807"/>
            <a:ext cx="1587" cy="117475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75" name="Line 17"/>
          <p:cNvSpPr>
            <a:spLocks noChangeShapeType="1"/>
          </p:cNvSpPr>
          <p:nvPr/>
        </p:nvSpPr>
        <p:spPr bwMode="auto">
          <a:xfrm flipV="1">
            <a:off x="2609823" y="5838807"/>
            <a:ext cx="1587" cy="117475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76" name="Line 18"/>
          <p:cNvSpPr>
            <a:spLocks noChangeShapeType="1"/>
          </p:cNvSpPr>
          <p:nvPr/>
        </p:nvSpPr>
        <p:spPr bwMode="auto">
          <a:xfrm flipV="1">
            <a:off x="3578198" y="5838807"/>
            <a:ext cx="1587" cy="117475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77" name="Line 19"/>
          <p:cNvSpPr>
            <a:spLocks noChangeShapeType="1"/>
          </p:cNvSpPr>
          <p:nvPr/>
        </p:nvSpPr>
        <p:spPr bwMode="auto">
          <a:xfrm flipV="1">
            <a:off x="4548160" y="5838807"/>
            <a:ext cx="1588" cy="117475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78" name="Line 20"/>
          <p:cNvSpPr>
            <a:spLocks noChangeShapeType="1"/>
          </p:cNvSpPr>
          <p:nvPr/>
        </p:nvSpPr>
        <p:spPr bwMode="auto">
          <a:xfrm flipV="1">
            <a:off x="5516535" y="5838807"/>
            <a:ext cx="1588" cy="117475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79" name="Line 21"/>
          <p:cNvSpPr>
            <a:spLocks noChangeShapeType="1"/>
          </p:cNvSpPr>
          <p:nvPr/>
        </p:nvSpPr>
        <p:spPr bwMode="auto">
          <a:xfrm flipV="1">
            <a:off x="6484910" y="5838807"/>
            <a:ext cx="1588" cy="117475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80" name="Line 22"/>
          <p:cNvSpPr>
            <a:spLocks noChangeShapeType="1"/>
          </p:cNvSpPr>
          <p:nvPr/>
        </p:nvSpPr>
        <p:spPr bwMode="auto">
          <a:xfrm flipV="1">
            <a:off x="7453285" y="5838807"/>
            <a:ext cx="1588" cy="117475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81" name="Line 23"/>
          <p:cNvSpPr>
            <a:spLocks noChangeShapeType="1"/>
          </p:cNvSpPr>
          <p:nvPr/>
        </p:nvSpPr>
        <p:spPr bwMode="auto">
          <a:xfrm flipV="1">
            <a:off x="8413723" y="5838807"/>
            <a:ext cx="1587" cy="117475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82" name="Line 25"/>
          <p:cNvSpPr>
            <a:spLocks noChangeShapeType="1"/>
          </p:cNvSpPr>
          <p:nvPr/>
        </p:nvSpPr>
        <p:spPr bwMode="auto">
          <a:xfrm>
            <a:off x="627035" y="5915007"/>
            <a:ext cx="93663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83" name="Line 26"/>
          <p:cNvSpPr>
            <a:spLocks noChangeShapeType="1"/>
          </p:cNvSpPr>
          <p:nvPr/>
        </p:nvSpPr>
        <p:spPr bwMode="auto">
          <a:xfrm>
            <a:off x="627035" y="1876407"/>
            <a:ext cx="93663" cy="1588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84" name="Line 27"/>
          <p:cNvSpPr>
            <a:spLocks noChangeShapeType="1"/>
          </p:cNvSpPr>
          <p:nvPr/>
        </p:nvSpPr>
        <p:spPr bwMode="auto">
          <a:xfrm>
            <a:off x="627035" y="1266807"/>
            <a:ext cx="93663" cy="1588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85" name="Rectangle 28"/>
          <p:cNvSpPr>
            <a:spLocks noChangeArrowheads="1"/>
          </p:cNvSpPr>
          <p:nvPr/>
        </p:nvSpPr>
        <p:spPr bwMode="auto">
          <a:xfrm>
            <a:off x="620685" y="6067407"/>
            <a:ext cx="1063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9966"/>
              </a:buClr>
              <a:buSzPct val="120000"/>
            </a:pPr>
            <a:r>
              <a:rPr lang="cs-CZ" sz="1500" b="0">
                <a:latin typeface="Arial" pitchFamily="34" charset="0"/>
              </a:rPr>
              <a:t>0</a:t>
            </a:r>
            <a:endParaRPr lang="cs-CZ" b="0">
              <a:latin typeface="Arial" pitchFamily="34" charset="0"/>
            </a:endParaRPr>
          </a:p>
        </p:txBody>
      </p:sp>
      <p:sp>
        <p:nvSpPr>
          <p:cNvPr id="186" name="Rectangle 29"/>
          <p:cNvSpPr>
            <a:spLocks noChangeArrowheads="1"/>
          </p:cNvSpPr>
          <p:nvPr/>
        </p:nvSpPr>
        <p:spPr bwMode="auto">
          <a:xfrm>
            <a:off x="1587473" y="6067407"/>
            <a:ext cx="10740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9966"/>
              </a:buClr>
              <a:buSzPct val="120000"/>
            </a:pPr>
            <a:r>
              <a:rPr lang="cs-CZ" sz="1500" b="0">
                <a:latin typeface="Arial" pitchFamily="34" charset="0"/>
              </a:rPr>
              <a:t>5</a:t>
            </a:r>
            <a:endParaRPr lang="cs-CZ" b="0">
              <a:latin typeface="Arial" pitchFamily="34" charset="0"/>
            </a:endParaRPr>
          </a:p>
        </p:txBody>
      </p:sp>
      <p:sp>
        <p:nvSpPr>
          <p:cNvPr id="187" name="Rectangle 30"/>
          <p:cNvSpPr>
            <a:spLocks noChangeArrowheads="1"/>
          </p:cNvSpPr>
          <p:nvPr/>
        </p:nvSpPr>
        <p:spPr bwMode="auto">
          <a:xfrm>
            <a:off x="2501873" y="6067407"/>
            <a:ext cx="2127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9966"/>
              </a:buClr>
              <a:buSzPct val="120000"/>
            </a:pPr>
            <a:r>
              <a:rPr lang="cs-CZ" sz="1500" b="0">
                <a:latin typeface="Arial" pitchFamily="34" charset="0"/>
              </a:rPr>
              <a:t>10</a:t>
            </a:r>
            <a:endParaRPr lang="cs-CZ" b="0">
              <a:latin typeface="Arial" pitchFamily="34" charset="0"/>
            </a:endParaRPr>
          </a:p>
        </p:txBody>
      </p:sp>
      <p:sp>
        <p:nvSpPr>
          <p:cNvPr id="188" name="Rectangle 31"/>
          <p:cNvSpPr>
            <a:spLocks noChangeArrowheads="1"/>
          </p:cNvSpPr>
          <p:nvPr/>
        </p:nvSpPr>
        <p:spPr bwMode="auto">
          <a:xfrm>
            <a:off x="3470248" y="6067407"/>
            <a:ext cx="2127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9966"/>
              </a:buClr>
              <a:buSzPct val="120000"/>
            </a:pPr>
            <a:r>
              <a:rPr lang="cs-CZ" sz="1500" b="0">
                <a:latin typeface="Arial" pitchFamily="34" charset="0"/>
              </a:rPr>
              <a:t>15</a:t>
            </a:r>
            <a:endParaRPr lang="cs-CZ" b="0">
              <a:latin typeface="Arial" pitchFamily="34" charset="0"/>
            </a:endParaRPr>
          </a:p>
        </p:txBody>
      </p:sp>
      <p:sp>
        <p:nvSpPr>
          <p:cNvPr id="189" name="Rectangle 32"/>
          <p:cNvSpPr>
            <a:spLocks noChangeArrowheads="1"/>
          </p:cNvSpPr>
          <p:nvPr/>
        </p:nvSpPr>
        <p:spPr bwMode="auto">
          <a:xfrm>
            <a:off x="4440210" y="6067407"/>
            <a:ext cx="2127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9966"/>
              </a:buClr>
              <a:buSzPct val="120000"/>
            </a:pPr>
            <a:r>
              <a:rPr lang="cs-CZ" sz="1500" b="0">
                <a:latin typeface="Arial" pitchFamily="34" charset="0"/>
              </a:rPr>
              <a:t>20</a:t>
            </a:r>
            <a:endParaRPr lang="cs-CZ" b="0">
              <a:latin typeface="Arial" pitchFamily="34" charset="0"/>
            </a:endParaRPr>
          </a:p>
        </p:txBody>
      </p:sp>
      <p:sp>
        <p:nvSpPr>
          <p:cNvPr id="190" name="Rectangle 33"/>
          <p:cNvSpPr>
            <a:spLocks noChangeArrowheads="1"/>
          </p:cNvSpPr>
          <p:nvPr/>
        </p:nvSpPr>
        <p:spPr bwMode="auto">
          <a:xfrm>
            <a:off x="5408585" y="6067407"/>
            <a:ext cx="2127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9966"/>
              </a:buClr>
              <a:buSzPct val="120000"/>
            </a:pPr>
            <a:r>
              <a:rPr lang="cs-CZ" sz="1500" b="0">
                <a:latin typeface="Arial" pitchFamily="34" charset="0"/>
              </a:rPr>
              <a:t>25</a:t>
            </a:r>
            <a:endParaRPr lang="cs-CZ" b="0">
              <a:latin typeface="Arial" pitchFamily="34" charset="0"/>
            </a:endParaRPr>
          </a:p>
        </p:txBody>
      </p:sp>
      <p:sp>
        <p:nvSpPr>
          <p:cNvPr id="191" name="Rectangle 34"/>
          <p:cNvSpPr>
            <a:spLocks noChangeArrowheads="1"/>
          </p:cNvSpPr>
          <p:nvPr/>
        </p:nvSpPr>
        <p:spPr bwMode="auto">
          <a:xfrm>
            <a:off x="6376960" y="6067407"/>
            <a:ext cx="2127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9966"/>
              </a:buClr>
              <a:buSzPct val="120000"/>
            </a:pPr>
            <a:r>
              <a:rPr lang="cs-CZ" sz="1500" b="0">
                <a:latin typeface="Arial" pitchFamily="34" charset="0"/>
              </a:rPr>
              <a:t>30</a:t>
            </a:r>
            <a:endParaRPr lang="cs-CZ" b="0">
              <a:latin typeface="Arial" pitchFamily="34" charset="0"/>
            </a:endParaRPr>
          </a:p>
        </p:txBody>
      </p:sp>
      <p:sp>
        <p:nvSpPr>
          <p:cNvPr id="192" name="Rectangle 35"/>
          <p:cNvSpPr>
            <a:spLocks noChangeArrowheads="1"/>
          </p:cNvSpPr>
          <p:nvPr/>
        </p:nvSpPr>
        <p:spPr bwMode="auto">
          <a:xfrm>
            <a:off x="7343748" y="6067407"/>
            <a:ext cx="2127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9966"/>
              </a:buClr>
              <a:buSzPct val="120000"/>
            </a:pPr>
            <a:r>
              <a:rPr lang="cs-CZ" sz="1500" b="0">
                <a:latin typeface="Arial" pitchFamily="34" charset="0"/>
              </a:rPr>
              <a:t>35</a:t>
            </a:r>
            <a:endParaRPr lang="cs-CZ" b="0">
              <a:latin typeface="Arial" pitchFamily="34" charset="0"/>
            </a:endParaRPr>
          </a:p>
        </p:txBody>
      </p:sp>
      <p:sp>
        <p:nvSpPr>
          <p:cNvPr id="193" name="Rectangle 36"/>
          <p:cNvSpPr>
            <a:spLocks noChangeArrowheads="1"/>
          </p:cNvSpPr>
          <p:nvPr/>
        </p:nvSpPr>
        <p:spPr bwMode="auto">
          <a:xfrm>
            <a:off x="8312123" y="6067407"/>
            <a:ext cx="2127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9966"/>
              </a:buClr>
              <a:buSzPct val="120000"/>
            </a:pPr>
            <a:r>
              <a:rPr lang="cs-CZ" sz="1500" b="0">
                <a:latin typeface="Arial" pitchFamily="34" charset="0"/>
              </a:rPr>
              <a:t>40</a:t>
            </a:r>
            <a:endParaRPr lang="cs-CZ" b="0">
              <a:latin typeface="Arial" pitchFamily="34" charset="0"/>
            </a:endParaRPr>
          </a:p>
        </p:txBody>
      </p:sp>
      <p:sp>
        <p:nvSpPr>
          <p:cNvPr id="194" name="Rectangle 37"/>
          <p:cNvSpPr>
            <a:spLocks noChangeArrowheads="1"/>
          </p:cNvSpPr>
          <p:nvPr/>
        </p:nvSpPr>
        <p:spPr bwMode="auto">
          <a:xfrm>
            <a:off x="8491510" y="5534007"/>
            <a:ext cx="2051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9966"/>
              </a:buClr>
              <a:buSzPct val="120000"/>
            </a:pPr>
            <a:r>
              <a:rPr lang="cs-CZ" b="0">
                <a:latin typeface="Arial" pitchFamily="34" charset="0"/>
              </a:rPr>
              <a:t>%</a:t>
            </a:r>
          </a:p>
        </p:txBody>
      </p:sp>
      <p:sp>
        <p:nvSpPr>
          <p:cNvPr id="195" name="Rectangle 38"/>
          <p:cNvSpPr>
            <a:spLocks noChangeArrowheads="1"/>
          </p:cNvSpPr>
          <p:nvPr/>
        </p:nvSpPr>
        <p:spPr bwMode="auto">
          <a:xfrm>
            <a:off x="719110" y="1952607"/>
            <a:ext cx="1600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FF9966"/>
              </a:buClr>
              <a:buSzPct val="120000"/>
              <a:tabLst>
                <a:tab pos="0" algn="l"/>
              </a:tabLst>
            </a:pPr>
            <a:r>
              <a:rPr lang="cs-CZ" sz="2600" b="0">
                <a:latin typeface="Arial" pitchFamily="34" charset="0"/>
              </a:rPr>
              <a:t> </a:t>
            </a:r>
            <a:r>
              <a:rPr lang="cs-CZ" sz="2600">
                <a:latin typeface="Arial" pitchFamily="34" charset="0"/>
              </a:rPr>
              <a:t>Kouření</a:t>
            </a:r>
            <a:r>
              <a:rPr lang="cs-CZ" sz="2400" b="0">
                <a:latin typeface="Arial" pitchFamily="34" charset="0"/>
              </a:rPr>
              <a:t>  </a:t>
            </a:r>
          </a:p>
        </p:txBody>
      </p:sp>
      <p:sp>
        <p:nvSpPr>
          <p:cNvPr id="196" name="Rectangle 39"/>
          <p:cNvSpPr>
            <a:spLocks noChangeArrowheads="1"/>
          </p:cNvSpPr>
          <p:nvPr/>
        </p:nvSpPr>
        <p:spPr bwMode="auto">
          <a:xfrm>
            <a:off x="795310" y="1266807"/>
            <a:ext cx="3733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FF9966"/>
              </a:buClr>
              <a:buSzPct val="120000"/>
              <a:tabLst>
                <a:tab pos="0" algn="l"/>
              </a:tabLst>
            </a:pPr>
            <a:r>
              <a:rPr lang="cs-CZ" sz="2400" b="0">
                <a:latin typeface="Arial" pitchFamily="34" charset="0"/>
              </a:rPr>
              <a:t> </a:t>
            </a:r>
            <a:r>
              <a:rPr lang="cs-CZ" sz="2800">
                <a:latin typeface="Arial" pitchFamily="34" charset="0"/>
              </a:rPr>
              <a:t>Výživové faktory</a:t>
            </a:r>
          </a:p>
        </p:txBody>
      </p:sp>
      <p:sp>
        <p:nvSpPr>
          <p:cNvPr id="197" name="Rectangle 40"/>
          <p:cNvSpPr>
            <a:spLocks noChangeArrowheads="1"/>
          </p:cNvSpPr>
          <p:nvPr/>
        </p:nvSpPr>
        <p:spPr bwMode="auto">
          <a:xfrm>
            <a:off x="2700310" y="2028807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FF9966"/>
              </a:buClr>
              <a:buSzPct val="120000"/>
              <a:tabLst>
                <a:tab pos="0" algn="l"/>
              </a:tabLst>
            </a:pPr>
            <a:r>
              <a:rPr lang="cs-CZ" sz="2400" b="0">
                <a:latin typeface="Arial" pitchFamily="34" charset="0"/>
              </a:rPr>
              <a:t> 30 % </a:t>
            </a:r>
          </a:p>
        </p:txBody>
      </p:sp>
      <p:sp>
        <p:nvSpPr>
          <p:cNvPr id="198" name="Rectangle 41"/>
          <p:cNvSpPr>
            <a:spLocks noChangeArrowheads="1"/>
          </p:cNvSpPr>
          <p:nvPr/>
        </p:nvSpPr>
        <p:spPr bwMode="auto">
          <a:xfrm>
            <a:off x="1557310" y="3324207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FF9966"/>
              </a:buClr>
              <a:buSzPct val="120000"/>
              <a:tabLst>
                <a:tab pos="0" algn="l"/>
              </a:tabLst>
            </a:pPr>
            <a:r>
              <a:rPr lang="cs-CZ" sz="2400" b="0">
                <a:latin typeface="Arial" pitchFamily="34" charset="0"/>
              </a:rPr>
              <a:t> </a:t>
            </a:r>
            <a:r>
              <a:rPr lang="cs-CZ" sz="2400">
                <a:latin typeface="Arial" pitchFamily="34" charset="0"/>
              </a:rPr>
              <a:t>Alkohol</a:t>
            </a:r>
          </a:p>
        </p:txBody>
      </p:sp>
      <p:sp>
        <p:nvSpPr>
          <p:cNvPr id="199" name="Rectangle 42"/>
          <p:cNvSpPr>
            <a:spLocks noChangeArrowheads="1"/>
          </p:cNvSpPr>
          <p:nvPr/>
        </p:nvSpPr>
        <p:spPr bwMode="auto">
          <a:xfrm>
            <a:off x="1023910" y="3857607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FF9966"/>
              </a:buClr>
              <a:buSzPct val="120000"/>
              <a:tabLst>
                <a:tab pos="0" algn="l"/>
              </a:tabLst>
            </a:pPr>
            <a:r>
              <a:rPr lang="cs-CZ" sz="2400" b="0">
                <a:latin typeface="Arial" pitchFamily="34" charset="0"/>
              </a:rPr>
              <a:t> Infekční agens</a:t>
            </a:r>
          </a:p>
        </p:txBody>
      </p:sp>
      <p:sp>
        <p:nvSpPr>
          <p:cNvPr id="200" name="Rectangle 43"/>
          <p:cNvSpPr>
            <a:spLocks noChangeArrowheads="1"/>
          </p:cNvSpPr>
          <p:nvPr/>
        </p:nvSpPr>
        <p:spPr bwMode="auto">
          <a:xfrm>
            <a:off x="1023910" y="4391007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FF9966"/>
              </a:buClr>
              <a:buSzPct val="120000"/>
              <a:tabLst>
                <a:tab pos="0" algn="l"/>
              </a:tabLst>
            </a:pPr>
            <a:r>
              <a:rPr lang="cs-CZ" sz="2400" b="0">
                <a:latin typeface="Arial" pitchFamily="34" charset="0"/>
              </a:rPr>
              <a:t> Radiace a sluneční záření</a:t>
            </a:r>
          </a:p>
        </p:txBody>
      </p:sp>
      <p:sp>
        <p:nvSpPr>
          <p:cNvPr id="201" name="Rectangle 44"/>
          <p:cNvSpPr>
            <a:spLocks noChangeArrowheads="1"/>
          </p:cNvSpPr>
          <p:nvPr/>
        </p:nvSpPr>
        <p:spPr bwMode="auto">
          <a:xfrm>
            <a:off x="1023910" y="4924407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FF9966"/>
              </a:buClr>
              <a:buSzPct val="120000"/>
              <a:tabLst>
                <a:tab pos="0" algn="l"/>
              </a:tabLst>
            </a:pPr>
            <a:r>
              <a:rPr lang="cs-CZ" sz="2400" b="0">
                <a:latin typeface="Arial" pitchFamily="34" charset="0"/>
              </a:rPr>
              <a:t> Pracovní expozice</a:t>
            </a:r>
          </a:p>
        </p:txBody>
      </p:sp>
      <p:sp>
        <p:nvSpPr>
          <p:cNvPr id="202" name="Rectangle 45"/>
          <p:cNvSpPr>
            <a:spLocks noChangeArrowheads="1"/>
          </p:cNvSpPr>
          <p:nvPr/>
        </p:nvSpPr>
        <p:spPr bwMode="auto">
          <a:xfrm>
            <a:off x="871510" y="5381607"/>
            <a:ext cx="678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FF9966"/>
              </a:buClr>
              <a:buSzPct val="120000"/>
              <a:tabLst>
                <a:tab pos="0" algn="l"/>
              </a:tabLst>
            </a:pPr>
            <a:r>
              <a:rPr lang="cs-CZ" sz="2400" b="0">
                <a:latin typeface="Arial" pitchFamily="34" charset="0"/>
              </a:rPr>
              <a:t> Chemické škodliviny v životním prostředí</a:t>
            </a:r>
          </a:p>
        </p:txBody>
      </p:sp>
      <p:sp>
        <p:nvSpPr>
          <p:cNvPr id="203" name="Rectangle 46"/>
          <p:cNvSpPr>
            <a:spLocks noChangeArrowheads="1"/>
          </p:cNvSpPr>
          <p:nvPr/>
        </p:nvSpPr>
        <p:spPr bwMode="auto">
          <a:xfrm>
            <a:off x="4605310" y="1343007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FF9966"/>
              </a:buClr>
              <a:buSzPct val="120000"/>
              <a:tabLst>
                <a:tab pos="0" algn="l"/>
              </a:tabLst>
            </a:pPr>
            <a:r>
              <a:rPr lang="cs-CZ" sz="2400" b="0">
                <a:latin typeface="Arial" pitchFamily="34" charset="0"/>
              </a:rPr>
              <a:t> 35 %  </a:t>
            </a:r>
          </a:p>
        </p:txBody>
      </p:sp>
      <p:sp>
        <p:nvSpPr>
          <p:cNvPr id="204" name="Rectangle 47"/>
          <p:cNvSpPr>
            <a:spLocks noChangeArrowheads="1"/>
          </p:cNvSpPr>
          <p:nvPr/>
        </p:nvSpPr>
        <p:spPr bwMode="auto">
          <a:xfrm>
            <a:off x="784198" y="3324207"/>
            <a:ext cx="620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FF9966"/>
              </a:buClr>
              <a:buSzPct val="120000"/>
            </a:pPr>
            <a:r>
              <a:rPr lang="cs-CZ">
                <a:latin typeface="Arial" pitchFamily="34" charset="0"/>
              </a:rPr>
              <a:t>5 %</a:t>
            </a:r>
          </a:p>
        </p:txBody>
      </p:sp>
      <p:sp>
        <p:nvSpPr>
          <p:cNvPr id="205" name="Rectangle 51"/>
          <p:cNvSpPr>
            <a:spLocks noChangeArrowheads="1"/>
          </p:cNvSpPr>
          <p:nvPr/>
        </p:nvSpPr>
        <p:spPr bwMode="auto">
          <a:xfrm>
            <a:off x="642910" y="2714607"/>
            <a:ext cx="903288" cy="381000"/>
          </a:xfrm>
          <a:prstGeom prst="rect">
            <a:avLst/>
          </a:prstGeom>
          <a:solidFill>
            <a:srgbClr val="80808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06" name="Rectangle 52"/>
          <p:cNvSpPr>
            <a:spLocks noChangeArrowheads="1"/>
          </p:cNvSpPr>
          <p:nvPr/>
        </p:nvSpPr>
        <p:spPr bwMode="auto">
          <a:xfrm>
            <a:off x="1557310" y="2714607"/>
            <a:ext cx="434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FF9966"/>
              </a:buClr>
              <a:buSzPct val="120000"/>
              <a:tabLst>
                <a:tab pos="0" algn="l"/>
              </a:tabLst>
            </a:pPr>
            <a:r>
              <a:rPr lang="cs-CZ" sz="2400" b="0">
                <a:latin typeface="Arial" pitchFamily="34" charset="0"/>
              </a:rPr>
              <a:t> </a:t>
            </a:r>
            <a:r>
              <a:rPr lang="cs-CZ" sz="2400">
                <a:latin typeface="Arial" pitchFamily="34" charset="0"/>
              </a:rPr>
              <a:t>Nízká pohybová aktivita</a:t>
            </a:r>
          </a:p>
        </p:txBody>
      </p:sp>
      <p:sp>
        <p:nvSpPr>
          <p:cNvPr id="207" name="Rectangle 53"/>
          <p:cNvSpPr>
            <a:spLocks noChangeArrowheads="1"/>
          </p:cNvSpPr>
          <p:nvPr/>
        </p:nvSpPr>
        <p:spPr bwMode="auto">
          <a:xfrm>
            <a:off x="795310" y="2714607"/>
            <a:ext cx="6207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FF9966"/>
              </a:buClr>
              <a:buSzPct val="120000"/>
            </a:pPr>
            <a:r>
              <a:rPr lang="cs-CZ">
                <a:latin typeface="Arial" pitchFamily="34" charset="0"/>
              </a:rPr>
              <a:t>5 %</a:t>
            </a:r>
          </a:p>
        </p:txBody>
      </p:sp>
      <p:sp>
        <p:nvSpPr>
          <p:cNvPr id="208" name="Line 24"/>
          <p:cNvSpPr>
            <a:spLocks noChangeShapeType="1"/>
          </p:cNvSpPr>
          <p:nvPr/>
        </p:nvSpPr>
        <p:spPr bwMode="auto">
          <a:xfrm flipH="1">
            <a:off x="642910" y="1266807"/>
            <a:ext cx="0" cy="457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09" name="TextovéPole 208"/>
          <p:cNvSpPr txBox="1"/>
          <p:nvPr/>
        </p:nvSpPr>
        <p:spPr>
          <a:xfrm>
            <a:off x="571472" y="428604"/>
            <a:ext cx="8616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smtClean="0">
                <a:solidFill>
                  <a:srgbClr val="C00000"/>
                </a:solidFill>
                <a:latin typeface="+mj-lt"/>
              </a:rPr>
              <a:t>Nádorová onemocnění – etiologie  </a:t>
            </a:r>
            <a:r>
              <a:rPr lang="cs-CZ" smtClean="0">
                <a:solidFill>
                  <a:srgbClr val="C00000"/>
                </a:solidFill>
                <a:latin typeface="+mj-lt"/>
              </a:rPr>
              <a:t>(</a:t>
            </a:r>
            <a:r>
              <a:rPr lang="cs-CZ" smtClean="0">
                <a:solidFill>
                  <a:srgbClr val="C00000"/>
                </a:solidFill>
              </a:rPr>
              <a:t>Atributivní přispění k celk. úmrtnosti na nádory )</a:t>
            </a:r>
            <a:endParaRPr lang="cs-CZ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10" name="TextovéPole 209"/>
          <p:cNvSpPr txBox="1"/>
          <p:nvPr/>
        </p:nvSpPr>
        <p:spPr>
          <a:xfrm>
            <a:off x="2214546" y="928670"/>
            <a:ext cx="4594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smtClean="0">
                <a:latin typeface="+mj-lt"/>
              </a:rPr>
              <a:t>Ovlivnitelné zevní faktory působí </a:t>
            </a:r>
            <a:r>
              <a:rPr lang="en-US" i="1" smtClean="0">
                <a:latin typeface="+mj-lt"/>
              </a:rPr>
              <a:t>&gt; </a:t>
            </a:r>
            <a:r>
              <a:rPr lang="cs-CZ" i="1" smtClean="0">
                <a:latin typeface="+mj-lt"/>
              </a:rPr>
              <a:t>80 % nádorů</a:t>
            </a:r>
            <a:endParaRPr lang="cs-CZ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0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500"/>
                            </p:stCondLst>
                            <p:childTnLst>
                              <p:par>
                                <p:cTn id="9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95" grpId="0" autoUpdateAnimBg="0"/>
      <p:bldP spid="196" grpId="0" autoUpdateAnimBg="0"/>
      <p:bldP spid="197" grpId="0" autoUpdateAnimBg="0"/>
      <p:bldP spid="198" grpId="0" autoUpdateAnimBg="0"/>
      <p:bldP spid="199" grpId="0" autoUpdateAnimBg="0"/>
      <p:bldP spid="200" grpId="0" autoUpdateAnimBg="0"/>
      <p:bldP spid="201" grpId="0" autoUpdateAnimBg="0"/>
      <p:bldP spid="202" grpId="0" autoUpdateAnimBg="0"/>
      <p:bldP spid="203" grpId="0" autoUpdateAnimBg="0"/>
      <p:bldP spid="204" grpId="0" autoUpdateAnimBg="0"/>
      <p:bldP spid="205" grpId="0" animBg="1"/>
      <p:bldP spid="206" grpId="0" autoUpdateAnimBg="0"/>
      <p:bldP spid="207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785794"/>
            <a:ext cx="476250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3143248"/>
            <a:ext cx="4143382" cy="3030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3143248"/>
            <a:ext cx="3459165" cy="3003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ovéPole 22"/>
          <p:cNvSpPr txBox="1"/>
          <p:nvPr/>
        </p:nvSpPr>
        <p:spPr>
          <a:xfrm>
            <a:off x="500034" y="1500174"/>
            <a:ext cx="31851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smtClean="0">
                <a:solidFill>
                  <a:srgbClr val="C00000"/>
                </a:solidFill>
                <a:latin typeface="+mj-lt"/>
              </a:rPr>
              <a:t>Cílená antiangiogenní léčba</a:t>
            </a:r>
            <a:endParaRPr lang="cs-CZ" sz="2000" b="1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2/12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34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578" y="836712"/>
            <a:ext cx="5166019" cy="47466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2/12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14282" y="1357298"/>
            <a:ext cx="4264309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cs-CZ" sz="2000" u="none"/>
              <a:t> </a:t>
            </a:r>
            <a:r>
              <a:rPr lang="cs-CZ" u="none">
                <a:solidFill>
                  <a:srgbClr val="FF0000"/>
                </a:solidFill>
              </a:rPr>
              <a:t>Zvýšení motility (invazivita)</a:t>
            </a:r>
            <a:r>
              <a:rPr lang="cs-CZ" b="0" u="none">
                <a:solidFill>
                  <a:srgbClr val="FF0000"/>
                </a:solidFill>
              </a:rPr>
              <a:t/>
            </a:r>
            <a:br>
              <a:rPr lang="cs-CZ" b="0" u="none">
                <a:solidFill>
                  <a:srgbClr val="FF0000"/>
                </a:solidFill>
              </a:rPr>
            </a:br>
            <a:r>
              <a:rPr lang="cs-CZ" b="0" u="none"/>
              <a:t>   (průnik do stromatu a přes cévní stěnu)</a:t>
            </a:r>
          </a:p>
          <a:p>
            <a:endParaRPr lang="cs-CZ" u="none"/>
          </a:p>
          <a:p>
            <a:pPr>
              <a:buFontTx/>
              <a:buChar char="•"/>
            </a:pPr>
            <a:r>
              <a:rPr lang="cs-CZ" u="none"/>
              <a:t> </a:t>
            </a:r>
            <a:r>
              <a:rPr lang="cs-CZ" u="none">
                <a:solidFill>
                  <a:srgbClr val="FF0000"/>
                </a:solidFill>
              </a:rPr>
              <a:t>Vytváření embolů v cirkulaci</a:t>
            </a:r>
            <a:r>
              <a:rPr lang="cs-CZ" u="none"/>
              <a:t/>
            </a:r>
            <a:br>
              <a:rPr lang="cs-CZ" u="none"/>
            </a:br>
            <a:endParaRPr lang="cs-CZ" u="none"/>
          </a:p>
          <a:p>
            <a:pPr>
              <a:buFontTx/>
              <a:buChar char="•"/>
            </a:pPr>
            <a:r>
              <a:rPr lang="cs-CZ" u="none"/>
              <a:t> </a:t>
            </a:r>
            <a:r>
              <a:rPr lang="cs-CZ" u="none">
                <a:solidFill>
                  <a:srgbClr val="FF0000"/>
                </a:solidFill>
              </a:rPr>
              <a:t>Adherence</a:t>
            </a:r>
            <a:r>
              <a:rPr lang="cs-CZ" u="none"/>
              <a:t> </a:t>
            </a:r>
            <a:r>
              <a:rPr lang="cs-CZ" b="0" u="none"/>
              <a:t>ke stěně cévy</a:t>
            </a:r>
            <a:br>
              <a:rPr lang="cs-CZ" b="0" u="none"/>
            </a:br>
            <a:endParaRPr lang="cs-CZ" u="none"/>
          </a:p>
          <a:p>
            <a:pPr>
              <a:buFontTx/>
              <a:buChar char="•"/>
            </a:pPr>
            <a:r>
              <a:rPr lang="cs-CZ" u="none"/>
              <a:t> </a:t>
            </a:r>
            <a:r>
              <a:rPr lang="cs-CZ" u="none">
                <a:solidFill>
                  <a:srgbClr val="FF0000"/>
                </a:solidFill>
              </a:rPr>
              <a:t>Průnik do parenchymu</a:t>
            </a:r>
            <a:br>
              <a:rPr lang="cs-CZ" u="none">
                <a:solidFill>
                  <a:srgbClr val="FF0000"/>
                </a:solidFill>
              </a:rPr>
            </a:br>
            <a:endParaRPr lang="cs-CZ" u="none">
              <a:solidFill>
                <a:srgbClr val="FF0000"/>
              </a:solidFill>
            </a:endParaRPr>
          </a:p>
          <a:p>
            <a:pPr>
              <a:buFontTx/>
              <a:buChar char="•"/>
            </a:pPr>
            <a:r>
              <a:rPr lang="cs-CZ" u="none"/>
              <a:t> </a:t>
            </a:r>
            <a:r>
              <a:rPr lang="cs-CZ" u="none">
                <a:solidFill>
                  <a:srgbClr val="FF0000"/>
                </a:solidFill>
              </a:rPr>
              <a:t>Vytvoření metastázy</a:t>
            </a:r>
            <a:r>
              <a:rPr lang="cs-CZ" u="none"/>
              <a:t> </a:t>
            </a:r>
            <a:r>
              <a:rPr lang="cs-CZ" b="0" u="none"/>
              <a:t>(proliferace v místě, </a:t>
            </a:r>
            <a:br>
              <a:rPr lang="cs-CZ" b="0" u="none"/>
            </a:br>
            <a:r>
              <a:rPr lang="cs-CZ" b="0" u="none"/>
              <a:t>   angiogeneze, odpověď na mikroprostředí</a:t>
            </a:r>
            <a:r>
              <a:rPr lang="cs-CZ" b="0" u="none" smtClean="0"/>
              <a:t>)</a:t>
            </a:r>
          </a:p>
          <a:p>
            <a:endParaRPr lang="cs-CZ" u="none"/>
          </a:p>
          <a:p>
            <a:pPr>
              <a:buFontTx/>
              <a:buChar char="•"/>
            </a:pPr>
            <a:r>
              <a:rPr lang="cs-CZ" u="none"/>
              <a:t> </a:t>
            </a:r>
            <a:r>
              <a:rPr lang="cs-CZ" u="none" smtClean="0">
                <a:solidFill>
                  <a:srgbClr val="FF0000"/>
                </a:solidFill>
              </a:rPr>
              <a:t>Metastázy </a:t>
            </a:r>
            <a:r>
              <a:rPr lang="cs-CZ" u="none">
                <a:solidFill>
                  <a:srgbClr val="FF0000"/>
                </a:solidFill>
              </a:rPr>
              <a:t>metastáz </a:t>
            </a:r>
            <a:br>
              <a:rPr lang="cs-CZ" u="none">
                <a:solidFill>
                  <a:srgbClr val="FF0000"/>
                </a:solidFill>
              </a:rPr>
            </a:br>
            <a:endParaRPr lang="cs-CZ" u="none">
              <a:solidFill>
                <a:srgbClr val="FF0000"/>
              </a:solidFill>
            </a:endParaRPr>
          </a:p>
          <a:p>
            <a:pPr>
              <a:buFontTx/>
              <a:buChar char="•"/>
            </a:pPr>
            <a:r>
              <a:rPr lang="cs-CZ" u="none"/>
              <a:t> </a:t>
            </a:r>
            <a:r>
              <a:rPr lang="cs-CZ" u="none">
                <a:solidFill>
                  <a:srgbClr val="FF0000"/>
                </a:solidFill>
              </a:rPr>
              <a:t>Nádorová generalizace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57158" y="571480"/>
            <a:ext cx="2869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smtClean="0">
                <a:solidFill>
                  <a:srgbClr val="C00000"/>
                </a:solidFill>
              </a:rPr>
              <a:t>METASTATICKÁ KASKÁDA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35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85720" y="5929330"/>
            <a:ext cx="82364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smtClean="0">
                <a:solidFill>
                  <a:srgbClr val="FF0000"/>
                </a:solidFill>
              </a:rPr>
              <a:t>Metastasis –related genes (adhezivni molekuly, MMP, proteázové inhibitory, růstové faktory,…)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200" y="1549400"/>
            <a:ext cx="5676900" cy="37465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784" y="1628800"/>
            <a:ext cx="4146284" cy="340422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85720" y="4429132"/>
            <a:ext cx="86439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mtClean="0"/>
              <a:t>Moderní metodické přístupy v molekulární medicíně I – příprava biologického materiálu (tkáň, krev, stolice, FFPE) a izolace nukleových kyselin (kontrola kvality), genomika (Real-Time qPCR, DNA čipy, SNP čipy, CGH čipy, mikroRNA čipy, Real-Time PCR Arrays – srovnání technologických principů a přehled nejpoužívanějších technologií), využití genomiky pro molekulární klasifikaci nádorových onemocnění, jak navrhovat studie a jak číst publikace – výhody a limitace genomických metod</a:t>
            </a:r>
          </a:p>
          <a:p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285720" y="4000504"/>
            <a:ext cx="2335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smtClean="0">
                <a:solidFill>
                  <a:srgbClr val="C00000"/>
                </a:solidFill>
              </a:rPr>
              <a:t>Náplň příští přednášky</a:t>
            </a:r>
            <a:endParaRPr lang="cs-CZ" b="1">
              <a:solidFill>
                <a:srgbClr val="C0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28596" y="928670"/>
            <a:ext cx="439857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smtClean="0"/>
              <a:t>Take home</a:t>
            </a:r>
          </a:p>
          <a:p>
            <a:r>
              <a:rPr lang="cs-CZ" sz="1200" b="1" smtClean="0"/>
              <a:t>1) Epidemiologie zhoubných nádorů v České republice </a:t>
            </a:r>
            <a:endParaRPr lang="cs-CZ" sz="1200" smtClean="0"/>
          </a:p>
          <a:p>
            <a:r>
              <a:rPr lang="cs-CZ" sz="1200" b="1" smtClean="0"/>
              <a:t>2) Etiologie nádorových onemocnění a prevence, příklady</a:t>
            </a:r>
            <a:endParaRPr lang="cs-CZ" sz="1200" smtClean="0"/>
          </a:p>
          <a:p>
            <a:r>
              <a:rPr lang="cs-CZ" sz="1200" b="1" smtClean="0"/>
              <a:t>3) Základní pojmy a klasifikace nádorových onemocnění</a:t>
            </a:r>
            <a:endParaRPr lang="cs-CZ" sz="1200" smtClean="0"/>
          </a:p>
          <a:p>
            <a:r>
              <a:rPr lang="cs-CZ" sz="1200" b="1" smtClean="0"/>
              <a:t>4) Histopatologická klasifikace nádorů</a:t>
            </a:r>
            <a:r>
              <a:rPr lang="cs-CZ" sz="1200" smtClean="0"/>
              <a:t> </a:t>
            </a:r>
          </a:p>
          <a:p>
            <a:r>
              <a:rPr lang="cs-CZ" sz="1200" b="1" smtClean="0"/>
              <a:t>5) Proces kancerogeneze, klonalita</a:t>
            </a:r>
          </a:p>
          <a:p>
            <a:r>
              <a:rPr lang="cs-CZ" sz="1200" b="1" smtClean="0"/>
              <a:t>6) Histologická skladba nádoru – nádor je komplexní tkáň </a:t>
            </a:r>
            <a:endParaRPr lang="cs-CZ" sz="1200" smtClean="0"/>
          </a:p>
          <a:p>
            <a:r>
              <a:rPr lang="cs-CZ" sz="1200" b="1" smtClean="0"/>
              <a:t>7) Šest získaných vlastností maligního nádoru</a:t>
            </a:r>
            <a:endParaRPr lang="cs-CZ" sz="1200" smtClean="0"/>
          </a:p>
          <a:p>
            <a:r>
              <a:rPr lang="cs-CZ" sz="1200" b="1" smtClean="0"/>
              <a:t>8) Onkogeny a nádorové supresory</a:t>
            </a:r>
            <a:endParaRPr lang="cs-CZ" sz="1200" smtClean="0"/>
          </a:p>
          <a:p>
            <a:r>
              <a:rPr lang="cs-CZ" sz="1200" b="1" smtClean="0"/>
              <a:t>9) Genetická nestabilita nádorů</a:t>
            </a:r>
            <a:endParaRPr lang="cs-CZ" sz="1200" smtClean="0"/>
          </a:p>
          <a:p>
            <a:r>
              <a:rPr lang="cs-CZ" sz="1200" b="1" smtClean="0"/>
              <a:t>10) Poruchy regulace buněčného cyklu </a:t>
            </a:r>
            <a:endParaRPr lang="cs-CZ" sz="1200" smtClean="0"/>
          </a:p>
          <a:p>
            <a:r>
              <a:rPr lang="cs-CZ" sz="1200" b="1" smtClean="0"/>
              <a:t>11) Regulace a průběh apoptózy, antiapoptotické strategie nádorů</a:t>
            </a:r>
            <a:endParaRPr lang="cs-CZ" sz="1200" smtClean="0"/>
          </a:p>
          <a:p>
            <a:r>
              <a:rPr lang="cs-CZ" sz="1200" b="1" smtClean="0"/>
              <a:t>12) Telomery -neomezený replikační potenciál nádorové buňky</a:t>
            </a:r>
            <a:endParaRPr lang="cs-CZ" sz="1200" smtClean="0"/>
          </a:p>
          <a:p>
            <a:r>
              <a:rPr lang="cs-CZ" sz="1200" b="1" smtClean="0"/>
              <a:t>13) Význam angiogeneze v rozvoji nádorového onemocnění </a:t>
            </a:r>
            <a:endParaRPr lang="cs-CZ" sz="1200" smtClean="0"/>
          </a:p>
          <a:p>
            <a:r>
              <a:rPr lang="cs-CZ" sz="1200" b="1" smtClean="0"/>
              <a:t>14) Metastatická kaskáda</a:t>
            </a:r>
          </a:p>
          <a:p>
            <a:r>
              <a:rPr lang="cs-CZ" sz="1200" b="1" smtClean="0"/>
              <a:t>15) Metastasis-related genes</a:t>
            </a:r>
            <a:endParaRPr lang="cs-CZ" sz="1200" smtClean="0"/>
          </a:p>
          <a:p>
            <a:pPr marL="342900" indent="-342900"/>
            <a:endParaRPr lang="cs-CZ" smtClean="0"/>
          </a:p>
          <a:p>
            <a:pPr marL="342900" indent="-342900">
              <a:buAutoNum type="arabicParenR"/>
            </a:pPr>
            <a:endParaRPr lang="cs-CZ" smtClean="0"/>
          </a:p>
          <a:p>
            <a:pPr marL="342900" indent="-342900">
              <a:buAutoNum type="arabicParenR"/>
            </a:pPr>
            <a:endParaRPr lang="cs-CZ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1357298"/>
            <a:ext cx="1643074" cy="192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ovéPole 5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2/12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36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8250" y="576263"/>
            <a:ext cx="666750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ovéPole 4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2/12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71472" y="6500834"/>
            <a:ext cx="8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37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643306" y="714356"/>
            <a:ext cx="1208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smtClean="0"/>
              <a:t>Dotazy?</a:t>
            </a:r>
            <a:endParaRPr lang="cs-CZ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2/12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71472" y="6500834"/>
            <a:ext cx="697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5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000100" y="428604"/>
            <a:ext cx="6840538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>
              <a:latin typeface="Verdana" pitchFamily="34" charset="0"/>
            </a:endParaRPr>
          </a:p>
          <a:p>
            <a:pPr>
              <a:spcBef>
                <a:spcPct val="50000"/>
              </a:spcBef>
            </a:pPr>
            <a:endParaRPr lang="cs-CZ">
              <a:latin typeface="Verdana" pitchFamily="34" charset="0"/>
            </a:endParaRPr>
          </a:p>
          <a:p>
            <a:pPr>
              <a:spcBef>
                <a:spcPct val="50000"/>
              </a:spcBef>
            </a:pPr>
            <a:endParaRPr lang="cs-CZ">
              <a:latin typeface="Verdana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00022" y="1230283"/>
            <a:ext cx="78486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cs-CZ" sz="2400" b="1" dirty="0" smtClean="0">
                <a:solidFill>
                  <a:schemeClr val="tx2"/>
                </a:solidFill>
                <a:cs typeface="Times New Roman" pitchFamily="18" charset="0"/>
              </a:rPr>
              <a:t>Faktory </a:t>
            </a:r>
            <a:r>
              <a:rPr lang="cs-CZ" sz="2400" b="1" dirty="0">
                <a:solidFill>
                  <a:schemeClr val="tx2"/>
                </a:solidFill>
                <a:cs typeface="Times New Roman" pitchFamily="18" charset="0"/>
              </a:rPr>
              <a:t>prostředí</a:t>
            </a:r>
            <a:r>
              <a:rPr lang="cs-CZ" sz="2400" dirty="0">
                <a:solidFill>
                  <a:schemeClr val="tx2"/>
                </a:solidFill>
                <a:cs typeface="Times New Roman" pitchFamily="18" charset="0"/>
              </a:rPr>
              <a:t>:</a:t>
            </a:r>
            <a:r>
              <a:rPr lang="cs-CZ" sz="2400" dirty="0">
                <a:cs typeface="Times New Roman" pitchFamily="18" charset="0"/>
              </a:rPr>
              <a:t> </a:t>
            </a:r>
            <a:r>
              <a:rPr lang="cs-CZ" sz="2400" dirty="0" smtClean="0">
                <a:cs typeface="Times New Roman" pitchFamily="18" charset="0"/>
              </a:rPr>
              <a:t> 	chemické </a:t>
            </a:r>
            <a:r>
              <a:rPr lang="cs-CZ" sz="2400" dirty="0">
                <a:cs typeface="Times New Roman" pitchFamily="18" charset="0"/>
              </a:rPr>
              <a:t>- karcinogeny</a:t>
            </a:r>
            <a:endParaRPr lang="cs-CZ" sz="2400" dirty="0"/>
          </a:p>
          <a:p>
            <a:pPr eaLnBrk="0" hangingPunct="0"/>
            <a:r>
              <a:rPr lang="cs-CZ" sz="2400" dirty="0">
                <a:cs typeface="Times New Roman" pitchFamily="18" charset="0"/>
              </a:rPr>
              <a:t>                         </a:t>
            </a:r>
            <a:r>
              <a:rPr lang="cs-CZ" sz="2400" dirty="0" smtClean="0">
                <a:cs typeface="Times New Roman" pitchFamily="18" charset="0"/>
              </a:rPr>
              <a:t>	 	fyzikální </a:t>
            </a:r>
            <a:r>
              <a:rPr lang="cs-CZ" sz="2400" dirty="0">
                <a:cs typeface="Times New Roman" pitchFamily="18" charset="0"/>
              </a:rPr>
              <a:t>- UV, ionizující záření</a:t>
            </a:r>
            <a:endParaRPr lang="cs-CZ" sz="2400" dirty="0"/>
          </a:p>
          <a:p>
            <a:pPr eaLnBrk="0" hangingPunct="0"/>
            <a:r>
              <a:rPr lang="cs-CZ" sz="2400" dirty="0">
                <a:cs typeface="Times New Roman" pitchFamily="18" charset="0"/>
              </a:rPr>
              <a:t>                          </a:t>
            </a:r>
            <a:r>
              <a:rPr lang="cs-CZ" sz="2400" dirty="0" smtClean="0">
                <a:cs typeface="Times New Roman" pitchFamily="18" charset="0"/>
              </a:rPr>
              <a:t>		biologické </a:t>
            </a:r>
            <a:r>
              <a:rPr lang="cs-CZ" sz="2400" dirty="0">
                <a:cs typeface="Times New Roman" pitchFamily="18" charset="0"/>
              </a:rPr>
              <a:t>- DNA nádorové viry</a:t>
            </a:r>
            <a:endParaRPr lang="cs-CZ" sz="2400" dirty="0"/>
          </a:p>
          <a:p>
            <a:pPr eaLnBrk="0" hangingPunct="0"/>
            <a:r>
              <a:rPr lang="cs-CZ" sz="2400" dirty="0" smtClean="0">
                <a:cs typeface="Times New Roman" pitchFamily="18" charset="0"/>
              </a:rPr>
              <a:t>                                        RNA nádorové </a:t>
            </a:r>
            <a:r>
              <a:rPr lang="cs-CZ" sz="2400" dirty="0">
                <a:cs typeface="Times New Roman" pitchFamily="18" charset="0"/>
              </a:rPr>
              <a:t>viry - retroviry</a:t>
            </a:r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929422" y="6248400"/>
            <a:ext cx="1905000" cy="457200"/>
          </a:xfrm>
        </p:spPr>
        <p:txBody>
          <a:bodyPr/>
          <a:lstStyle/>
          <a:p>
            <a:fld id="{228E5A5E-2954-413E-A851-983A833218E9}" type="slidenum">
              <a:rPr lang="cs-CZ"/>
              <a:pPr/>
              <a:t>5</a:t>
            </a:fld>
            <a:endParaRPr lang="cs-CZ"/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3147972" y="4883129"/>
            <a:ext cx="2743200" cy="9906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ts val="2200"/>
              </a:lnSpc>
              <a:spcBef>
                <a:spcPct val="0"/>
              </a:spcBef>
              <a:buClrTx/>
              <a:buFontTx/>
              <a:buNone/>
            </a:pPr>
            <a:r>
              <a:rPr kumimoji="1" lang="cs-CZ" sz="2400" b="0">
                <a:latin typeface="+mj-lt"/>
              </a:rPr>
              <a:t>Genetický</a:t>
            </a:r>
            <a:br>
              <a:rPr kumimoji="1" lang="cs-CZ" sz="2400" b="0">
                <a:latin typeface="+mj-lt"/>
              </a:rPr>
            </a:br>
            <a:r>
              <a:rPr kumimoji="1" lang="cs-CZ" sz="2400" b="0">
                <a:latin typeface="+mj-lt"/>
              </a:rPr>
              <a:t> základ</a:t>
            </a: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014372" y="4578329"/>
            <a:ext cx="6629400" cy="533400"/>
          </a:xfrm>
          <a:prstGeom prst="line">
            <a:avLst/>
          </a:prstGeom>
          <a:noFill/>
          <a:ln w="5397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404772" y="3511529"/>
            <a:ext cx="1524000" cy="1143000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ts val="3300"/>
              </a:lnSpc>
              <a:spcBef>
                <a:spcPct val="0"/>
              </a:spcBef>
              <a:buClrTx/>
              <a:buFontTx/>
              <a:buNone/>
            </a:pPr>
            <a:r>
              <a:rPr kumimoji="1" lang="cs-CZ" sz="2400" b="0">
                <a:latin typeface="+mj-lt"/>
              </a:rPr>
              <a:t>Rizikové</a:t>
            </a:r>
            <a:br>
              <a:rPr kumimoji="1" lang="cs-CZ" sz="2400" b="0">
                <a:latin typeface="+mj-lt"/>
              </a:rPr>
            </a:br>
            <a:r>
              <a:rPr kumimoji="1" lang="cs-CZ" sz="2400" b="0">
                <a:latin typeface="+mj-lt"/>
              </a:rPr>
              <a:t>faktory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385972" y="3571854"/>
            <a:ext cx="38100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ts val="3300"/>
              </a:lnSpc>
              <a:buClrTx/>
              <a:buFontTx/>
              <a:buNone/>
            </a:pPr>
            <a:r>
              <a:rPr kumimoji="1" lang="cs-CZ" sz="2400" b="0">
                <a:latin typeface="Arial" pitchFamily="34" charset="0"/>
              </a:rPr>
              <a:t>Nedostatek protektivního faktoru = rizikový fakt</a:t>
            </a:r>
            <a:r>
              <a:rPr kumimoji="1" lang="cs-CZ" sz="2400" b="0" i="1">
                <a:latin typeface="Arial" pitchFamily="34" charset="0"/>
              </a:rPr>
              <a:t>o</a:t>
            </a:r>
            <a:r>
              <a:rPr kumimoji="1" lang="cs-CZ" sz="2400" b="0">
                <a:latin typeface="Arial" pitchFamily="34" charset="0"/>
              </a:rPr>
              <a:t>r</a:t>
            </a: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6500772" y="3359129"/>
            <a:ext cx="2362200" cy="1752600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ts val="3300"/>
              </a:lnSpc>
              <a:spcBef>
                <a:spcPct val="0"/>
              </a:spcBef>
              <a:buClrTx/>
              <a:buFontTx/>
              <a:buNone/>
            </a:pPr>
            <a:r>
              <a:rPr kumimoji="1" lang="cs-CZ" sz="2800" b="0">
                <a:latin typeface="+mj-lt"/>
              </a:rPr>
              <a:t>Protektivní</a:t>
            </a:r>
            <a:br>
              <a:rPr kumimoji="1" lang="cs-CZ" sz="2800" b="0">
                <a:latin typeface="+mj-lt"/>
              </a:rPr>
            </a:br>
            <a:r>
              <a:rPr kumimoji="1" lang="cs-CZ" sz="2800" b="0">
                <a:latin typeface="+mj-lt"/>
              </a:rPr>
              <a:t>faktory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571472" y="428604"/>
            <a:ext cx="8616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smtClean="0">
                <a:solidFill>
                  <a:srgbClr val="C00000"/>
                </a:solidFill>
                <a:latin typeface="+mj-lt"/>
              </a:rPr>
              <a:t>Nádorová onemocnění – etiologie  </a:t>
            </a:r>
            <a:r>
              <a:rPr lang="cs-CZ" smtClean="0">
                <a:solidFill>
                  <a:srgbClr val="C00000"/>
                </a:solidFill>
                <a:latin typeface="+mj-lt"/>
              </a:rPr>
              <a:t>(</a:t>
            </a:r>
            <a:r>
              <a:rPr lang="cs-CZ" smtClean="0">
                <a:solidFill>
                  <a:srgbClr val="C00000"/>
                </a:solidFill>
              </a:rPr>
              <a:t>Atributivní přispění k celk. úmrtnosti na nádory )</a:t>
            </a:r>
            <a:endParaRPr lang="cs-CZ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  <p:bldP spid="12" grpId="0" animBg="1"/>
      <p:bldP spid="13" grpId="0" animBg="1" autoUpdateAnimBg="0"/>
      <p:bldP spid="14" grpId="0" autoUpdateAnimBg="0"/>
      <p:bldP spid="15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71472" y="6500834"/>
            <a:ext cx="697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6</a:t>
            </a:r>
            <a:endParaRPr lang="cs-CZ" sz="1200">
              <a:solidFill>
                <a:schemeClr val="bg1"/>
              </a:solidFill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57158" y="857232"/>
          <a:ext cx="5010160" cy="48806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Worksheet" r:id="rId5" imgW="5384800" imgH="5156200" progId="Excel.Sheet.8">
                  <p:embed/>
                </p:oleObj>
              </mc:Choice>
              <mc:Fallback>
                <p:oleObj name="Worksheet" r:id="rId5" imgW="5384800" imgH="5156200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857232"/>
                        <a:ext cx="5010160" cy="4880639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6350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2/12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71472" y="428604"/>
            <a:ext cx="3971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smtClean="0">
                <a:solidFill>
                  <a:srgbClr val="C00000"/>
                </a:solidFill>
                <a:latin typeface="+mj-lt"/>
              </a:rPr>
              <a:t>Nádorová onemocnění – etiologie </a:t>
            </a:r>
            <a:endParaRPr lang="cs-CZ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85720" y="5929330"/>
            <a:ext cx="4490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mtClean="0"/>
              <a:t>Míra preventability nádorů výživovými faktory</a:t>
            </a:r>
            <a:endParaRPr lang="cs-CZ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5595666" y="1412858"/>
            <a:ext cx="30289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cs-CZ" sz="1200">
              <a:latin typeface="Verdana" pitchFamily="34" charset="0"/>
            </a:endParaRPr>
          </a:p>
          <a:p>
            <a:pPr>
              <a:spcBef>
                <a:spcPct val="50000"/>
              </a:spcBef>
            </a:pPr>
            <a:endParaRPr lang="cs-CZ" sz="1200">
              <a:latin typeface="Verdana" pitchFamily="34" charset="0"/>
            </a:endParaRPr>
          </a:p>
          <a:p>
            <a:pPr>
              <a:spcBef>
                <a:spcPct val="50000"/>
              </a:spcBef>
            </a:pPr>
            <a:endParaRPr lang="cs-CZ" sz="1200">
              <a:latin typeface="Verdana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643570" y="857232"/>
            <a:ext cx="31432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smtClean="0">
                <a:latin typeface="+mj-lt"/>
              </a:rPr>
              <a:t>Příklady</a:t>
            </a:r>
          </a:p>
          <a:p>
            <a:r>
              <a:rPr lang="cs-CZ" smtClean="0">
                <a:latin typeface="+mj-lt"/>
              </a:rPr>
              <a:t>Japonci přestěhovaní do Ameriky: Japonsko 6-8x vyšší incidence nádorů žaludku, příští generace již srovnatelná incidence.</a:t>
            </a:r>
          </a:p>
          <a:p>
            <a:endParaRPr lang="cs-CZ" smtClean="0">
              <a:latin typeface="+mj-lt"/>
            </a:endParaRPr>
          </a:p>
          <a:p>
            <a:pPr>
              <a:buFontTx/>
              <a:buChar char="-"/>
            </a:pPr>
            <a:r>
              <a:rPr lang="cs-CZ" smtClean="0">
                <a:latin typeface="+mj-lt"/>
              </a:rPr>
              <a:t>Adventisté sedmého dne: asi poloviční výskyt nádorů oproti ostatní americké populaci (</a:t>
            </a:r>
            <a:r>
              <a:rPr lang="cs-CZ" smtClean="0">
                <a:latin typeface="+mj-lt"/>
                <a:sym typeface="Symbol" pitchFamily="18" charset="2"/>
              </a:rPr>
              <a:t> zákaz kouření, alkoholu, masa).</a:t>
            </a:r>
          </a:p>
          <a:p>
            <a:pPr>
              <a:buFont typeface="Symbol" pitchFamily="18" charset="2"/>
              <a:buChar char="Þ"/>
            </a:pPr>
            <a:r>
              <a:rPr lang="cs-CZ" smtClean="0">
                <a:solidFill>
                  <a:srgbClr val="FF3300"/>
                </a:solidFill>
                <a:latin typeface="+mj-lt"/>
                <a:sym typeface="Symbol" pitchFamily="18" charset="2"/>
              </a:rPr>
              <a:t>Pouze změnou životního stylu by bylo možné snížit výrazně incidenci nádorů</a:t>
            </a:r>
            <a:r>
              <a:rPr lang="cs-CZ" smtClean="0">
                <a:latin typeface="+mj-lt"/>
                <a:sym typeface="Symbol" pitchFamily="18" charset="2"/>
              </a:rPr>
              <a:t> </a:t>
            </a:r>
          </a:p>
          <a:p>
            <a:endParaRPr lang="cs-CZ" smtClean="0">
              <a:latin typeface="+mj-lt"/>
              <a:sym typeface="Symbol" pitchFamily="18" charset="2"/>
            </a:endParaRPr>
          </a:p>
          <a:p>
            <a:endParaRPr lang="cs-CZ"/>
          </a:p>
        </p:txBody>
      </p:sp>
      <p:pic>
        <p:nvPicPr>
          <p:cNvPr id="13" name="Picture 12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825941"/>
            <a:ext cx="3283322" cy="2032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0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2/12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71472" y="6500834"/>
            <a:ext cx="697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7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71472" y="428604"/>
            <a:ext cx="3833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smtClean="0">
                <a:latin typeface="+mj-lt"/>
              </a:rPr>
              <a:t>Nádorová onemocnění – prevence</a:t>
            </a:r>
            <a:endParaRPr lang="cs-CZ">
              <a:latin typeface="+mj-lt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71472" y="857232"/>
            <a:ext cx="8298682" cy="5663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smtClean="0"/>
              <a:t>Primární prevence </a:t>
            </a:r>
            <a:r>
              <a:rPr lang="cs-CZ" smtClean="0"/>
              <a:t>-  zábránění vzniku nemoci odstraněním rizik. faktorů</a:t>
            </a:r>
          </a:p>
          <a:p>
            <a:r>
              <a:rPr lang="cs-CZ" b="1" smtClean="0"/>
              <a:t>Sekundární prevence </a:t>
            </a:r>
            <a:r>
              <a:rPr lang="cs-CZ" smtClean="0"/>
              <a:t>- časná detekce nemoci (často v preklin. stadiu), kdy je dostupná </a:t>
            </a:r>
          </a:p>
          <a:p>
            <a:r>
              <a:rPr lang="cs-CZ" smtClean="0"/>
              <a:t>léčba efektivní </a:t>
            </a:r>
          </a:p>
          <a:p>
            <a:r>
              <a:rPr lang="cs-CZ" b="1" smtClean="0"/>
              <a:t>Terciární prevence </a:t>
            </a:r>
            <a:r>
              <a:rPr lang="cs-CZ" smtClean="0"/>
              <a:t>- zabránění rozvoje komplikací při manifestním onemocnění </a:t>
            </a:r>
          </a:p>
          <a:p>
            <a:r>
              <a:rPr lang="cs-CZ" smtClean="0"/>
              <a:t>efektivní léčbou</a:t>
            </a:r>
          </a:p>
          <a:p>
            <a:endParaRPr lang="cs-CZ" smtClean="0"/>
          </a:p>
          <a:p>
            <a:r>
              <a:rPr lang="cs-CZ" sz="2000" b="1" i="1" smtClean="0">
                <a:solidFill>
                  <a:srgbClr val="C00000"/>
                </a:solidFill>
                <a:latin typeface="+mj-lt"/>
              </a:rPr>
              <a:t>Dosud převážně omezena pouze na prevenci sekundární – časný záchyt</a:t>
            </a:r>
          </a:p>
          <a:p>
            <a:r>
              <a:rPr kumimoji="1" lang="cs-CZ" b="1" i="1" smtClean="0">
                <a:latin typeface="+mj-lt"/>
              </a:rPr>
              <a:t>Karcinom prsu </a:t>
            </a:r>
          </a:p>
          <a:p>
            <a:r>
              <a:rPr lang="cs-CZ" smtClean="0">
                <a:latin typeface="+mj-lt"/>
              </a:rPr>
              <a:t>Palpační vyšetření</a:t>
            </a:r>
          </a:p>
          <a:p>
            <a:r>
              <a:rPr lang="cs-CZ" smtClean="0">
                <a:latin typeface="+mj-lt"/>
              </a:rPr>
              <a:t>Mamografie, sonografie</a:t>
            </a:r>
          </a:p>
          <a:p>
            <a:endParaRPr kumimoji="1" lang="cs-CZ" b="1" i="1" smtClean="0">
              <a:latin typeface="+mj-lt"/>
            </a:endParaRPr>
          </a:p>
          <a:p>
            <a:r>
              <a:rPr kumimoji="1" lang="cs-CZ" b="1" i="1" smtClean="0">
                <a:latin typeface="+mj-lt"/>
              </a:rPr>
              <a:t>Nádory děložního čípku </a:t>
            </a:r>
          </a:p>
          <a:p>
            <a:r>
              <a:rPr lang="cs-CZ" smtClean="0">
                <a:latin typeface="+mj-lt"/>
              </a:rPr>
              <a:t>Pap test (</a:t>
            </a:r>
            <a:r>
              <a:rPr lang="cs-CZ" smtClean="0"/>
              <a:t>Papanicolaoův </a:t>
            </a:r>
            <a:r>
              <a:rPr lang="cs-CZ" i="1" smtClean="0"/>
              <a:t>test</a:t>
            </a:r>
            <a:r>
              <a:rPr lang="cs-CZ" smtClean="0"/>
              <a:t>)</a:t>
            </a:r>
            <a:endParaRPr lang="cs-CZ" smtClean="0">
              <a:latin typeface="+mj-lt"/>
            </a:endParaRPr>
          </a:p>
          <a:p>
            <a:endParaRPr kumimoji="1" lang="cs-CZ" b="1" i="1" smtClean="0">
              <a:latin typeface="+mj-lt"/>
            </a:endParaRPr>
          </a:p>
          <a:p>
            <a:r>
              <a:rPr kumimoji="1" lang="cs-CZ" b="1" i="1" smtClean="0">
                <a:latin typeface="+mj-lt"/>
              </a:rPr>
              <a:t>Kolorektální karcinom</a:t>
            </a:r>
          </a:p>
          <a:p>
            <a:r>
              <a:rPr lang="cs-CZ" smtClean="0">
                <a:latin typeface="+mj-lt"/>
              </a:rPr>
              <a:t>Palpační vyšetření per rectum</a:t>
            </a:r>
          </a:p>
          <a:p>
            <a:r>
              <a:rPr lang="cs-CZ" smtClean="0">
                <a:latin typeface="+mj-lt"/>
              </a:rPr>
              <a:t>Test stolice na okultní krvácení</a:t>
            </a:r>
          </a:p>
          <a:p>
            <a:r>
              <a:rPr lang="cs-CZ" smtClean="0">
                <a:latin typeface="+mj-lt"/>
              </a:rPr>
              <a:t>Kolonoskopické vyšetření</a:t>
            </a:r>
          </a:p>
          <a:p>
            <a:endParaRPr lang="cs-CZ" b="1" i="1" smtClean="0">
              <a:solidFill>
                <a:srgbClr val="C00000"/>
              </a:solidFill>
              <a:latin typeface="+mj-lt"/>
            </a:endParaRPr>
          </a:p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3286124"/>
            <a:ext cx="2662246" cy="2503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2/12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71472" y="6500834"/>
            <a:ext cx="697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8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fld id="{70A6FCD7-4AC2-4583-83AC-647574844690}" type="slidenum">
              <a:rPr lang="cs-CZ" sz="2000">
                <a:latin typeface="+mj-lt"/>
              </a:rPr>
              <a:pPr/>
              <a:t>8</a:t>
            </a:fld>
            <a:endParaRPr lang="cs-CZ" sz="2000">
              <a:latin typeface="+mj-lt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428604"/>
            <a:ext cx="8458200" cy="35240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cs-CZ" sz="2000" b="1"/>
              <a:t>Evropský kodex proti rakovině</a:t>
            </a:r>
            <a:r>
              <a:rPr lang="cs-CZ" sz="2000" b="1" i="1"/>
              <a:t> </a:t>
            </a:r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381000" y="762000"/>
            <a:ext cx="8229600" cy="0"/>
          </a:xfrm>
          <a:prstGeom prst="line">
            <a:avLst/>
          </a:prstGeom>
          <a:noFill/>
          <a:ln w="1905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 sz="2000">
              <a:latin typeface="+mj-lt"/>
            </a:endParaRP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6019800" y="4114800"/>
            <a:ext cx="293711" cy="794802"/>
          </a:xfrm>
          <a:prstGeom prst="rightArrow">
            <a:avLst>
              <a:gd name="adj1" fmla="val 50000"/>
              <a:gd name="adj2" fmla="val 75000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cs-CZ" sz="2000">
              <a:latin typeface="+mj-lt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57200" y="762000"/>
            <a:ext cx="8077200" cy="6096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lIns="93600" tIns="82800" rIns="92075" bIns="118800"/>
          <a:lstStyle/>
          <a:p>
            <a:pPr marL="457200" indent="-457200">
              <a:spcBef>
                <a:spcPct val="20000"/>
              </a:spcBef>
              <a:buFont typeface="Wingdings" pitchFamily="2" charset="2"/>
              <a:buAutoNum type="arabicPeriod"/>
            </a:pPr>
            <a:r>
              <a:rPr lang="cs-CZ" sz="2000" b="0">
                <a:latin typeface="+mj-lt"/>
              </a:rPr>
              <a:t>Nekuřte</a:t>
            </a:r>
            <a:endParaRPr lang="cs-CZ" sz="2000" b="0">
              <a:solidFill>
                <a:srgbClr val="FF0066"/>
              </a:solidFill>
              <a:latin typeface="+mj-lt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457200" y="1371600"/>
            <a:ext cx="8077200" cy="6096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lIns="93600" tIns="82800" rIns="92075" bIns="118800"/>
          <a:lstStyle/>
          <a:p>
            <a:pPr marL="457200" indent="-457200">
              <a:spcBef>
                <a:spcPct val="20000"/>
              </a:spcBef>
              <a:buFont typeface="Wingdings" pitchFamily="2" charset="2"/>
              <a:buAutoNum type="arabicPeriod" startAt="2"/>
            </a:pPr>
            <a:r>
              <a:rPr lang="cs-CZ" sz="2000" b="0">
                <a:latin typeface="+mj-lt"/>
              </a:rPr>
              <a:t>Mírněte se v konzumaci alkoholu</a:t>
            </a:r>
            <a:endParaRPr lang="cs-CZ" sz="2000" b="0">
              <a:solidFill>
                <a:srgbClr val="FF0066"/>
              </a:solidFill>
              <a:latin typeface="+mj-lt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457200" y="2057400"/>
            <a:ext cx="8077200" cy="6096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lIns="93600" tIns="82800" rIns="92075" bIns="118800"/>
          <a:lstStyle/>
          <a:p>
            <a:pPr marL="457200" indent="-457200">
              <a:spcBef>
                <a:spcPct val="20000"/>
              </a:spcBef>
              <a:buFont typeface="Wingdings" pitchFamily="2" charset="2"/>
              <a:buAutoNum type="arabicPeriod" startAt="3"/>
            </a:pPr>
            <a:r>
              <a:rPr lang="cs-CZ" sz="2000" b="0">
                <a:latin typeface="+mj-lt"/>
              </a:rPr>
              <a:t>Vyhýbejte se nadměrnému slunění</a:t>
            </a:r>
            <a:endParaRPr lang="cs-CZ" sz="2000" b="0">
              <a:solidFill>
                <a:srgbClr val="FF0066"/>
              </a:solidFill>
              <a:latin typeface="+mj-lt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457200" y="2743200"/>
            <a:ext cx="8610600" cy="6096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lIns="93600" tIns="82800" rIns="92075" bIns="118800"/>
          <a:lstStyle/>
          <a:p>
            <a:pPr marL="457200" indent="-457200">
              <a:spcBef>
                <a:spcPct val="20000"/>
              </a:spcBef>
              <a:buFont typeface="Wingdings" pitchFamily="2" charset="2"/>
              <a:buAutoNum type="arabicPeriod" startAt="4"/>
            </a:pPr>
            <a:r>
              <a:rPr lang="cs-CZ" sz="2000" b="0">
                <a:latin typeface="+mj-lt"/>
              </a:rPr>
              <a:t>Dodržujte zdravotní a bezp. pokyny při práci</a:t>
            </a:r>
            <a:endParaRPr lang="cs-CZ" sz="2000" b="0">
              <a:solidFill>
                <a:srgbClr val="FF0066"/>
              </a:solidFill>
              <a:latin typeface="+mj-lt"/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457200" y="3505200"/>
            <a:ext cx="8077200" cy="6096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lIns="93600" tIns="82800" rIns="92075" bIns="118800"/>
          <a:lstStyle/>
          <a:p>
            <a:pPr marL="457200" indent="-457200">
              <a:spcBef>
                <a:spcPct val="20000"/>
              </a:spcBef>
              <a:buFont typeface="Wingdings" pitchFamily="2" charset="2"/>
              <a:buAutoNum type="arabicPeriod" startAt="5"/>
            </a:pPr>
            <a:r>
              <a:rPr lang="cs-CZ" sz="2000" b="0">
                <a:latin typeface="+mj-lt"/>
              </a:rPr>
              <a:t>Často jezte zeleninu a ovoce, obiloviny</a:t>
            </a:r>
            <a:endParaRPr lang="cs-CZ" sz="2000" b="0">
              <a:solidFill>
                <a:srgbClr val="FF0066"/>
              </a:solidFill>
              <a:latin typeface="+mj-lt"/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428596" y="4143380"/>
            <a:ext cx="6553200" cy="6096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lIns="93600" tIns="82800" rIns="92075" bIns="118800"/>
          <a:lstStyle/>
          <a:p>
            <a:pPr marL="457200" indent="-457200">
              <a:spcBef>
                <a:spcPct val="20000"/>
              </a:spcBef>
              <a:buFont typeface="Wingdings" pitchFamily="2" charset="2"/>
              <a:buAutoNum type="arabicPeriod" startAt="6"/>
            </a:pPr>
            <a:r>
              <a:rPr lang="cs-CZ" sz="2000" b="0">
                <a:latin typeface="+mj-lt"/>
              </a:rPr>
              <a:t>Vyvarujete se vzniku nadváhy</a:t>
            </a:r>
            <a:endParaRPr lang="cs-CZ" sz="2000" b="0">
              <a:solidFill>
                <a:srgbClr val="FF0066"/>
              </a:solidFill>
              <a:latin typeface="+mj-lt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428596" y="4857760"/>
            <a:ext cx="8458200" cy="6096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lIns="93600" tIns="82800" rIns="92075" bIns="118800"/>
          <a:lstStyle/>
          <a:p>
            <a:pPr marL="457200" indent="-457200">
              <a:spcBef>
                <a:spcPct val="20000"/>
              </a:spcBef>
              <a:buFont typeface="Wingdings" pitchFamily="2" charset="2"/>
              <a:buAutoNum type="arabicPeriod" startAt="7"/>
            </a:pPr>
            <a:r>
              <a:rPr lang="cs-CZ" sz="2000" b="0">
                <a:latin typeface="+mj-lt"/>
              </a:rPr>
              <a:t>Navštivte lékaře, jestliže objevíte……</a:t>
            </a:r>
            <a:endParaRPr lang="cs-CZ" sz="2000" b="0">
              <a:solidFill>
                <a:srgbClr val="FF0066"/>
              </a:solidFill>
              <a:latin typeface="+mj-lt"/>
            </a:endParaRPr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428596" y="5500702"/>
            <a:ext cx="8534400" cy="6096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lIns="93600" tIns="82800" rIns="92075" bIns="118800"/>
          <a:lstStyle/>
          <a:p>
            <a:pPr marL="457200" indent="-457200">
              <a:spcBef>
                <a:spcPct val="20000"/>
              </a:spcBef>
              <a:buFont typeface="Wingdings" pitchFamily="2" charset="2"/>
              <a:buAutoNum type="arabicPeriod" startAt="8"/>
            </a:pPr>
            <a:r>
              <a:rPr lang="cs-CZ" sz="2000" b="0">
                <a:latin typeface="+mj-lt"/>
              </a:rPr>
              <a:t>Navštivte lékaře, jestliže máte přetrv. potíže</a:t>
            </a:r>
            <a:endParaRPr lang="cs-CZ" sz="2000" b="0">
              <a:solidFill>
                <a:srgbClr val="FF0066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utoUpdateAnimBg="0"/>
      <p:bldP spid="13" grpId="0" autoUpdateAnimBg="0"/>
      <p:bldP spid="14" grpId="0" autoUpdateAnimBg="0"/>
      <p:bldP spid="15" grpId="0" autoUpdateAnimBg="0"/>
      <p:bldP spid="16" grpId="0" autoUpdateAnimBg="0"/>
      <p:bldP spid="17" grpId="0" autoUpdateAnimBg="0"/>
      <p:bldP spid="18" grpId="0" autoUpdateAnimBg="0"/>
      <p:bldP spid="19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571604" y="71414"/>
            <a:ext cx="2417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Úvod do molekulární medicíny 2/12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71472" y="6500834"/>
            <a:ext cx="7329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Strana  9</a:t>
            </a:r>
            <a:endParaRPr lang="cs-CZ" sz="120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786710" y="6500834"/>
            <a:ext cx="121911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aseline="-25000" smtClean="0">
                <a:solidFill>
                  <a:schemeClr val="bg1"/>
                </a:solidFill>
              </a:rPr>
              <a:t>© Ondřej Slabý, 2009</a:t>
            </a:r>
            <a:endParaRPr lang="cs-CZ" sz="1400" baseline="-2500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85720" y="428604"/>
            <a:ext cx="31556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smtClean="0"/>
              <a:t>Základní pojmy a klasifikace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85720" y="785794"/>
            <a:ext cx="83582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smtClean="0">
                <a:solidFill>
                  <a:srgbClr val="C00000"/>
                </a:solidFill>
                <a:latin typeface="+mj-lt"/>
              </a:rPr>
              <a:t>Hyperplasie</a:t>
            </a:r>
            <a:r>
              <a:rPr lang="cs-CZ" smtClean="0">
                <a:latin typeface="+mj-lt"/>
              </a:rPr>
              <a:t> – buňky nezměněné, ale zmnožené</a:t>
            </a:r>
          </a:p>
          <a:p>
            <a:r>
              <a:rPr lang="cs-CZ" b="1" smtClean="0">
                <a:solidFill>
                  <a:srgbClr val="C00000"/>
                </a:solidFill>
                <a:latin typeface="+mj-lt"/>
              </a:rPr>
              <a:t>Metaplasie</a:t>
            </a:r>
            <a:r>
              <a:rPr lang="cs-CZ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cs-CZ" smtClean="0">
                <a:latin typeface="+mj-lt"/>
              </a:rPr>
              <a:t>– přechodná změna fenotypu buněk, buňky lokalizované na nesprávném místě, často v místě, kde se setkávají dva typy epitelu: děložní čípek – děloha; jícen – žaludek - tzv. Barrettův jícen</a:t>
            </a:r>
          </a:p>
          <a:p>
            <a:r>
              <a:rPr lang="cs-CZ" b="1" smtClean="0">
                <a:solidFill>
                  <a:srgbClr val="C00000"/>
                </a:solidFill>
                <a:latin typeface="+mj-lt"/>
              </a:rPr>
              <a:t>Dysplasie</a:t>
            </a:r>
            <a:r>
              <a:rPr lang="cs-CZ" smtClean="0">
                <a:latin typeface="+mj-lt"/>
              </a:rPr>
              <a:t> – obsahují již cytologicky abnormální buňky (velikost, tvar, barvitelnost jádra, poměr jádro/cytoplazma, změněná mitotická aktivita) a abnormální poměr buněčných typů</a:t>
            </a:r>
          </a:p>
          <a:p>
            <a:r>
              <a:rPr lang="cs-CZ" b="1" u="sng" smtClean="0">
                <a:solidFill>
                  <a:srgbClr val="C00000"/>
                </a:solidFill>
                <a:latin typeface="+mj-lt"/>
              </a:rPr>
              <a:t>Nádor, tumor, neoplazma, novotvar </a:t>
            </a:r>
            <a:r>
              <a:rPr lang="cs-CZ" smtClean="0">
                <a:latin typeface="+mj-lt"/>
              </a:rPr>
              <a:t>je geneticky podmíněný abnormální přírůstek buněčné tkáňové hmoty klonálního charakteru. Jeho růst není v koordinaci s růstem okolních tkání a rovnovážným stavem organismu. (Rejthar)</a:t>
            </a:r>
            <a:endParaRPr lang="cs-CZ">
              <a:latin typeface="+mj-lt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85720" y="3857628"/>
            <a:ext cx="814393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smtClean="0">
                <a:solidFill>
                  <a:srgbClr val="C00000"/>
                </a:solidFill>
                <a:latin typeface="+mj-lt"/>
              </a:rPr>
              <a:t>Klasifikace nádorů I</a:t>
            </a:r>
            <a:r>
              <a:rPr lang="cs-CZ" sz="2400" b="1" smtClean="0">
                <a:solidFill>
                  <a:srgbClr val="C00000"/>
                </a:solidFill>
                <a:latin typeface="+mj-lt"/>
              </a:rPr>
              <a:t> -</a:t>
            </a:r>
            <a:r>
              <a:rPr lang="cs-CZ" sz="2000" smtClean="0">
                <a:latin typeface="+mj-lt"/>
              </a:rPr>
              <a:t> </a:t>
            </a:r>
            <a:r>
              <a:rPr lang="cs-CZ" smtClean="0">
                <a:latin typeface="+mj-lt"/>
              </a:rPr>
              <a:t>podle schopnosti infiltrovat se do jiné tkáně</a:t>
            </a:r>
          </a:p>
          <a:p>
            <a:r>
              <a:rPr lang="cs-CZ" b="1" smtClean="0">
                <a:latin typeface="+mj-lt"/>
              </a:rPr>
              <a:t>Benigní (nezhoubné) nádory</a:t>
            </a:r>
            <a:r>
              <a:rPr lang="cs-CZ" smtClean="0">
                <a:latin typeface="+mj-lt"/>
              </a:rPr>
              <a:t> zůstávají v místě svého vzniku, jsou </a:t>
            </a:r>
          </a:p>
          <a:p>
            <a:r>
              <a:rPr lang="cs-CZ" smtClean="0">
                <a:latin typeface="+mj-lt"/>
              </a:rPr>
              <a:t>ohraničené, neinvadují jiné tkáně, </a:t>
            </a:r>
            <a:r>
              <a:rPr lang="cs-CZ" smtClean="0"/>
              <a:t>nemigrují a </a:t>
            </a:r>
            <a:r>
              <a:rPr lang="cs-CZ" smtClean="0">
                <a:latin typeface="+mj-lt"/>
              </a:rPr>
              <a:t>nezakládají </a:t>
            </a:r>
          </a:p>
          <a:p>
            <a:r>
              <a:rPr lang="cs-CZ" smtClean="0">
                <a:latin typeface="+mj-lt"/>
              </a:rPr>
              <a:t>metastázy (polypy, lipomy, chondromy, leiomyom, fibrom,…)</a:t>
            </a:r>
          </a:p>
          <a:p>
            <a:r>
              <a:rPr lang="cs-CZ" b="1" smtClean="0">
                <a:latin typeface="+mj-lt"/>
              </a:rPr>
              <a:t>Maligní (zhoubné) nádory </a:t>
            </a:r>
            <a:r>
              <a:rPr lang="cs-CZ" smtClean="0">
                <a:latin typeface="+mj-lt"/>
              </a:rPr>
              <a:t>infiltrují a destruují okolní tkáně a </a:t>
            </a:r>
          </a:p>
          <a:p>
            <a:r>
              <a:rPr lang="cs-CZ" smtClean="0">
                <a:latin typeface="+mj-lt"/>
              </a:rPr>
              <a:t>prostřednictvím krevního a lymfatického systému </a:t>
            </a:r>
            <a:r>
              <a:rPr lang="en-US" smtClean="0">
                <a:latin typeface="+mj-lt"/>
              </a:rPr>
              <a:t>se </a:t>
            </a:r>
            <a:r>
              <a:rPr lang="cs-CZ" smtClean="0">
                <a:latin typeface="+mj-lt"/>
              </a:rPr>
              <a:t>šíří do celého </a:t>
            </a:r>
          </a:p>
          <a:p>
            <a:r>
              <a:rPr lang="cs-CZ" smtClean="0">
                <a:latin typeface="+mj-lt"/>
              </a:rPr>
              <a:t>těla, v nových tkáních vyvolávají tvorbu sekundárních nádorů </a:t>
            </a:r>
          </a:p>
          <a:p>
            <a:r>
              <a:rPr lang="cs-CZ" smtClean="0">
                <a:latin typeface="+mj-lt"/>
              </a:rPr>
              <a:t>(metastáz) X </a:t>
            </a:r>
            <a:r>
              <a:rPr lang="cs-CZ" i="1" smtClean="0">
                <a:latin typeface="+mj-lt"/>
              </a:rPr>
              <a:t>sekundární nádory (therapy-related)</a:t>
            </a:r>
            <a:endParaRPr lang="cs-CZ" i="1"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64" y="4286256"/>
            <a:ext cx="2111039" cy="199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3477</TotalTime>
  <Words>2603</Words>
  <Application>Microsoft Macintosh PowerPoint</Application>
  <PresentationFormat>On-screen Show (4:3)</PresentationFormat>
  <Paragraphs>546</Paragraphs>
  <Slides>43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Arial</vt:lpstr>
      <vt:lpstr>Calibri</vt:lpstr>
      <vt:lpstr>Symbol</vt:lpstr>
      <vt:lpstr>Times New Roman</vt:lpstr>
      <vt:lpstr>Verdana</vt:lpstr>
      <vt:lpstr>Wingdings</vt:lpstr>
      <vt:lpstr>Motiv sady Office</vt:lpstr>
      <vt:lpstr>Worksheet</vt:lpstr>
      <vt:lpstr>Document</vt:lpstr>
      <vt:lpstr>Image</vt:lpstr>
      <vt:lpstr>dokument</vt:lpstr>
      <vt:lpstr>Picture Publisher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Evropský kodex proti rakovině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Klonální model vývoje nádoru: selekce, klonální expanze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Typy genetických změn v nádorech</vt:lpstr>
      <vt:lpstr>1. Nestabilita v sekvenci DNA – NIN a MIN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Anti-apoptotické strategie nádorů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ondrej</dc:creator>
  <cp:lastModifiedBy>Ondrej Slaby</cp:lastModifiedBy>
  <cp:revision>392</cp:revision>
  <dcterms:created xsi:type="dcterms:W3CDTF">2010-10-03T06:43:02Z</dcterms:created>
  <dcterms:modified xsi:type="dcterms:W3CDTF">2015-09-29T08:09:05Z</dcterms:modified>
</cp:coreProperties>
</file>