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1" r:id="rId3"/>
    <p:sldId id="257" r:id="rId4"/>
    <p:sldId id="261" r:id="rId5"/>
    <p:sldId id="259" r:id="rId6"/>
    <p:sldId id="258" r:id="rId7"/>
    <p:sldId id="307" r:id="rId8"/>
    <p:sldId id="262" r:id="rId9"/>
    <p:sldId id="285" r:id="rId10"/>
    <p:sldId id="260" r:id="rId11"/>
    <p:sldId id="304" r:id="rId12"/>
    <p:sldId id="301" r:id="rId13"/>
    <p:sldId id="302" r:id="rId14"/>
    <p:sldId id="308" r:id="rId15"/>
    <p:sldId id="267" r:id="rId16"/>
    <p:sldId id="305" r:id="rId17"/>
    <p:sldId id="271" r:id="rId18"/>
    <p:sldId id="273" r:id="rId19"/>
    <p:sldId id="277" r:id="rId20"/>
    <p:sldId id="284" r:id="rId21"/>
    <p:sldId id="306" r:id="rId22"/>
    <p:sldId id="310" r:id="rId23"/>
    <p:sldId id="275" r:id="rId24"/>
    <p:sldId id="274" r:id="rId25"/>
    <p:sldId id="283" r:id="rId26"/>
    <p:sldId id="286" r:id="rId27"/>
    <p:sldId id="311" r:id="rId28"/>
    <p:sldId id="280" r:id="rId29"/>
    <p:sldId id="303" r:id="rId30"/>
    <p:sldId id="265" r:id="rId31"/>
    <p:sldId id="309" r:id="rId32"/>
    <p:sldId id="263" r:id="rId33"/>
    <p:sldId id="287" r:id="rId34"/>
    <p:sldId id="292" r:id="rId35"/>
    <p:sldId id="291" r:id="rId36"/>
    <p:sldId id="288" r:id="rId37"/>
    <p:sldId id="279" r:id="rId38"/>
    <p:sldId id="294" r:id="rId39"/>
    <p:sldId id="295" r:id="rId40"/>
    <p:sldId id="296" r:id="rId41"/>
    <p:sldId id="293" r:id="rId42"/>
    <p:sldId id="264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000" autoAdjust="0"/>
  </p:normalViewPr>
  <p:slideViewPr>
    <p:cSldViewPr>
      <p:cViewPr>
        <p:scale>
          <a:sx n="100" d="100"/>
          <a:sy n="100" d="100"/>
        </p:scale>
        <p:origin x="-31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9ACA-AA01-4404-9033-CA2A0EECE402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A1895-D7F5-4EB3-A5D3-24B12E3FCE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0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BAF6-860A-47B2-8797-5A55773EB6B8}" type="datetimeFigureOut">
              <a:rPr lang="cs-CZ" smtClean="0"/>
              <a:pPr/>
              <a:t>11/19/13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3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10085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1643042" y="1071546"/>
            <a:ext cx="56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C7188 </a:t>
            </a:r>
            <a:r>
              <a:rPr lang="cs-CZ" sz="2400" b="1" smtClean="0">
                <a:solidFill>
                  <a:schemeClr val="bg1"/>
                </a:solidFill>
              </a:rPr>
              <a:t>Úvod do molekulární medicíny </a:t>
            </a:r>
            <a:r>
              <a:rPr lang="en-US" sz="2400" b="1" smtClean="0">
                <a:solidFill>
                  <a:schemeClr val="bg1"/>
                </a:solidFill>
              </a:rPr>
              <a:t>6</a:t>
            </a:r>
            <a:r>
              <a:rPr lang="cs-CZ" sz="2400" b="1" smtClean="0">
                <a:solidFill>
                  <a:schemeClr val="bg1"/>
                </a:solidFill>
              </a:rPr>
              <a:t>/12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3042" y="2143116"/>
            <a:ext cx="190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000" b="1" smtClean="0">
                <a:solidFill>
                  <a:srgbClr val="FF0000"/>
                </a:solidFill>
              </a:rPr>
              <a:t>MOLEKUL</a:t>
            </a:r>
            <a:r>
              <a:rPr lang="cs-CZ" sz="2000" b="1" smtClean="0">
                <a:solidFill>
                  <a:srgbClr val="FF0000"/>
                </a:solidFill>
              </a:rPr>
              <a:t>ÁRNÍ </a:t>
            </a:r>
          </a:p>
          <a:p>
            <a:pPr marL="342900" indent="-342900"/>
            <a:r>
              <a:rPr lang="cs-CZ" sz="2000" b="1" smtClean="0">
                <a:solidFill>
                  <a:srgbClr val="FF0000"/>
                </a:solidFill>
              </a:rPr>
              <a:t>EPIDEMIOLOGIE</a:t>
            </a:r>
            <a:endParaRPr lang="en-US" sz="2000" b="1" smtClean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43042" y="4000504"/>
            <a:ext cx="3509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Ondřej Slabý, Ph.D.</a:t>
            </a:r>
          </a:p>
          <a:p>
            <a:r>
              <a:rPr lang="cs-CZ" sz="1600" i="1" dirty="0" smtClean="0"/>
              <a:t>Masarykův onkologický ústav</a:t>
            </a:r>
          </a:p>
          <a:p>
            <a:r>
              <a:rPr lang="cs-CZ" sz="1600" i="1" dirty="0" smtClean="0"/>
              <a:t>CEITEC</a:t>
            </a:r>
          </a:p>
          <a:p>
            <a:r>
              <a:rPr lang="cs-CZ" sz="1600" i="1" dirty="0" smtClean="0"/>
              <a:t>Lékařská fakulta Masarykovy univerzity</a:t>
            </a:r>
            <a:endParaRPr lang="cs-CZ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1000100" cy="9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7643834" y="6429396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1" name="Picture 13" descr="logo_M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357826"/>
            <a:ext cx="627591" cy="5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35782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GS011558"/>
          <p:cNvPicPr>
            <a:picLocks noChangeAspect="1" noChangeArrowheads="1"/>
          </p:cNvPicPr>
          <p:nvPr/>
        </p:nvPicPr>
        <p:blipFill>
          <a:blip r:embed="rId7"/>
          <a:srcRect l="18361" r="5409" b="-226"/>
          <a:stretch>
            <a:fillRect/>
          </a:stretch>
        </p:blipFill>
        <p:spPr bwMode="auto">
          <a:xfrm>
            <a:off x="357158" y="1785926"/>
            <a:ext cx="1000132" cy="95319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1928802"/>
            <a:ext cx="1790704" cy="22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5373216"/>
            <a:ext cx="2072472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14348" y="500042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Bradford Hillova kriteria kauzality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71472" y="1142984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Korelace (síla asociace)</a:t>
            </a: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čím větší korelace mezi nezávislou proměnnou (expozice) a závislou proměnnou (počet onemocnění), tím vyšší pravděpodobnost kauzálního vztahu mezi proměnnými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Semelweis (1818-1865) 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významně vyšší úmrtnost na horečku omladnic na klinice řízené lékaři,</a:t>
            </a:r>
            <a:r>
              <a:rPr kumimoji="0" lang="cs-CZ" sz="16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oproti porodnici s porodními bábami 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příčinná souvislost?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Durkheim 1951 – počet sebevražd ve 4 pruských regionech na poč. 19 století koreluje s poměrným zastoupením protestantského obyvatelstva – příčinná souvislost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Časová souslednost</a:t>
            </a: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příčina by měla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mtClean="0"/>
              <a:t>	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předcházet následek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blesk předchází hrom –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příčinná souvislost?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letech kdy se začalo s průmyslovým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spalováním odpadů vzrostl počet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případů rakoviny – příčinná souvislost?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(doba latence 20 let !)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letech po zákazu používání azbestu stále stoupá počet případů azbestem vyvolané rakoviny – příčinná souvislost? (doba latence 20 let)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643438" y="3143248"/>
          <a:ext cx="3810000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Photo Editor Photo" r:id="rId4" imgW="9135750" imgH="6849431" progId="">
                  <p:embed/>
                </p:oleObj>
              </mc:Choice>
              <mc:Fallback>
                <p:oleObj name="Photo Editor Photo" r:id="rId4" imgW="9135750" imgH="68494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43248"/>
                        <a:ext cx="3810000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77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10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Bradford Hillova kriteria kauzality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2910" y="1214422"/>
            <a:ext cx="7772400" cy="2971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Konzistence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čím větší je shoda výsledků různých studií zabývajících se danou dvojicí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Koherence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logická provázanost s výsledky jiných vědních oborů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u="sng" smtClean="0">
                <a:solidFill>
                  <a:srgbClr val="C00000"/>
                </a:solidFill>
              </a:rPr>
              <a:t>Biologická přijatelnost </a:t>
            </a:r>
            <a:r>
              <a:rPr lang="cs-CZ" u="sng" smtClean="0"/>
              <a:t>(v</a:t>
            </a:r>
            <a:r>
              <a:rPr kumimoji="0" lang="cs-CZ" sz="1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ěrohodnost)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existence teoretického mechanismu vysvětlujícího vztah mezi příčinou a následkem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formaldehyd je genotoxický a vysoce dráždivý – informace o zvýšeném výskytu tumorů v dýchacích cestách je věrohodná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formaldehyd má velký distribuční objem a rychle se v organismu odbourává, ani vysoké koncentrace v ovzduší výrazně nezvyšují jeho koncentraci v tělních tekutinách – informace o zvýšeném výskytu nádorů vnitřních orgánů nevěrohodná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4572008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sz="1800" b="1" u="sng">
                <a:latin typeface="Arial Narrow" pitchFamily="34" charset="0"/>
              </a:rPr>
              <a:t>Specificita</a:t>
            </a:r>
            <a:r>
              <a:rPr lang="cs-CZ" sz="1800" b="1">
                <a:latin typeface="Arial Narrow" pitchFamily="34" charset="0"/>
              </a:rPr>
              <a:t> </a:t>
            </a:r>
            <a:r>
              <a:rPr lang="cs-CZ" sz="1800">
                <a:latin typeface="Arial Narrow" pitchFamily="34" charset="0"/>
              </a:rPr>
              <a:t>– čím menší počet příčin postačuje k vysvětlení následku, tím lépe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sz="1800" b="1" u="sng">
                <a:latin typeface="Arial Narrow" pitchFamily="34" charset="0"/>
              </a:rPr>
              <a:t>Vztah dávka účinek</a:t>
            </a:r>
            <a:r>
              <a:rPr lang="cs-CZ" sz="1800" b="1">
                <a:latin typeface="Arial Narrow" pitchFamily="34" charset="0"/>
              </a:rPr>
              <a:t> </a:t>
            </a:r>
            <a:r>
              <a:rPr lang="cs-CZ" sz="1800">
                <a:latin typeface="Arial Narrow" pitchFamily="34" charset="0"/>
              </a:rPr>
              <a:t>– čím větší míra expozice tím větší míra a četnost následků</a:t>
            </a:r>
          </a:p>
          <a:p>
            <a:pPr marL="742950" lvl="1" indent="-285750" algn="l"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r>
              <a:rPr lang="cs-CZ" sz="1600">
                <a:latin typeface="Arial Narrow" pitchFamily="34" charset="0"/>
              </a:rPr>
              <a:t>emise z dieselových motorů – mnoho studií popisuje vztah k rakovině plic, není vztah dávka účinek, patrně vliv kouření (confounding factor)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graphicFrame>
        <p:nvGraphicFramePr>
          <p:cNvPr id="20" name="Group 84"/>
          <p:cNvGraphicFramePr>
            <a:graphicFrameLocks noGrp="1"/>
          </p:cNvGraphicFramePr>
          <p:nvPr/>
        </p:nvGraphicFramePr>
        <p:xfrm>
          <a:off x="304800" y="1600200"/>
          <a:ext cx="8610600" cy="4678364"/>
        </p:xfrm>
        <a:graphic>
          <a:graphicData uri="http://schemas.openxmlformats.org/drawingml/2006/table">
            <a:tbl>
              <a:tblPr/>
              <a:tblGrid>
                <a:gridCol w="2532063"/>
                <a:gridCol w="6078537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Bias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(zkreslení – systematická chyba)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Vychýlení výsledku jedním směrem (zvyšuje pravděpodobnost nalezení neexistujícího vztahu) -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Selection bias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(výběrové zkreslení)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Allocation bias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(chyba přiřazení),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Recall bias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(informační zkreslení), publikační bias, observační bias, bias daný ztrátou osob ze studie, apod.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Random Error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(náhodná chyba)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snižuje pravděpodobnost nalezení existujícího vztahu, snižuje sílu statistických testů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Confounding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factor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(zavádějící faktor)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neexistující vztah mezi expozicí látce A a onemocněním je nalezen díky vztahu mezi expozicí látce A a látce B, která skutečně dané onemocnění vyvolává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Synergism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vzájemná kombinace dvou či více příčin a jednoho následku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Modifikace efektu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různé úrovně expozice vyvolávají různá onemocnění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71472" y="500042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Faktory ovlivňující určení kauzality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212976"/>
            <a:ext cx="2304256" cy="14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4725144"/>
            <a:ext cx="2592288" cy="157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096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70275"/>
            <a:ext cx="3429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86200" y="238140"/>
            <a:ext cx="5056188" cy="33655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s-CZ" sz="1600" b="1">
                <a:solidFill>
                  <a:srgbClr val="FFFFFF"/>
                </a:solidFill>
                <a:latin typeface="+mj-lt"/>
              </a:rPr>
              <a:t>Rakovina plic o </a:t>
            </a:r>
            <a:r>
              <a:rPr lang="en-US" sz="1600" b="1">
                <a:solidFill>
                  <a:srgbClr val="FFFFFF"/>
                </a:solidFill>
                <a:latin typeface="+mj-lt"/>
              </a:rPr>
              <a:t> 30% </a:t>
            </a:r>
            <a:r>
              <a:rPr lang="cs-CZ" sz="1600" b="1">
                <a:solidFill>
                  <a:srgbClr val="FFFFFF"/>
                </a:solidFill>
                <a:latin typeface="+mj-lt"/>
              </a:rPr>
              <a:t>častější mezi konzumenty alkoholu</a:t>
            </a:r>
            <a:endParaRPr lang="en-US" sz="1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267200" y="3025790"/>
            <a:ext cx="4114800" cy="338554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s-CZ" sz="1600" b="1">
                <a:latin typeface="+mj-lt"/>
              </a:rPr>
              <a:t>Stratifikace dat – zvlášť kuřáci a nekuřáci</a:t>
            </a:r>
            <a:endParaRPr lang="en-US" sz="1600" b="1">
              <a:latin typeface="+mj-lt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962400" y="5572140"/>
            <a:ext cx="4953000" cy="64135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cs-CZ" sz="1800" b="1">
                <a:latin typeface="+mj-lt"/>
              </a:rPr>
              <a:t>kouření je zavádějící faktor při popisu vztahu mezi konzumací alkoholu a rakovinou plic</a:t>
            </a:r>
            <a:endParaRPr lang="en-US" sz="1800" b="1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76672"/>
            <a:ext cx="2584333" cy="267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956376" cy="43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28600" y="1181100"/>
            <a:ext cx="408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2800">
                <a:latin typeface="Arial" pitchFamily="34" charset="0"/>
              </a:rPr>
              <a:t>Observační (pozorovací)</a:t>
            </a:r>
            <a:endParaRPr lang="cs-CZ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54038" y="1828800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>
                <a:latin typeface="Arial" pitchFamily="34" charset="0"/>
              </a:rPr>
              <a:t>Kauzistiky </a:t>
            </a:r>
            <a:r>
              <a:rPr lang="cs-CZ" sz="1800" i="1">
                <a:latin typeface="Arial" pitchFamily="34" charset="0"/>
              </a:rPr>
              <a:t>(case reports)</a:t>
            </a:r>
            <a:endParaRPr lang="cs-CZ" sz="1800" i="1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33400" y="22098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>
                <a:latin typeface="Arial" pitchFamily="34" charset="0"/>
              </a:rPr>
              <a:t>Série případů </a:t>
            </a:r>
            <a:r>
              <a:rPr lang="cs-CZ" sz="1800" i="1">
                <a:latin typeface="Arial" pitchFamily="34" charset="0"/>
              </a:rPr>
              <a:t>(case series)</a:t>
            </a:r>
            <a:endParaRPr lang="cs-CZ" sz="180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71472" y="2928934"/>
            <a:ext cx="455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 i="1">
                <a:solidFill>
                  <a:srgbClr val="C00000"/>
                </a:solidFill>
                <a:latin typeface="Arial" pitchFamily="34" charset="0"/>
              </a:rPr>
              <a:t>Průřezové studie </a:t>
            </a:r>
            <a:r>
              <a:rPr lang="cs-CZ" sz="1800" i="1">
                <a:solidFill>
                  <a:srgbClr val="C00000"/>
                </a:solidFill>
                <a:latin typeface="Arial" pitchFamily="34" charset="0"/>
              </a:rPr>
              <a:t>(cross-sectional studies)</a:t>
            </a:r>
            <a:endParaRPr lang="cs-CZ" sz="1600" i="1">
              <a:solidFill>
                <a:srgbClr val="C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3400" y="3733800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 i="1">
                <a:solidFill>
                  <a:srgbClr val="C00000"/>
                </a:solidFill>
                <a:latin typeface="Arial" pitchFamily="34" charset="0"/>
              </a:rPr>
              <a:t>Studie případů a kontrol </a:t>
            </a:r>
            <a:r>
              <a:rPr lang="cs-CZ" sz="1800" i="1">
                <a:solidFill>
                  <a:srgbClr val="C00000"/>
                </a:solidFill>
                <a:latin typeface="Arial" pitchFamily="34" charset="0"/>
              </a:rPr>
              <a:t>(case-control studies)</a:t>
            </a:r>
            <a:endParaRPr lang="cs-CZ" sz="1800" i="1">
              <a:solidFill>
                <a:srgbClr val="C00000"/>
              </a:solidFill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33400" y="4129088"/>
            <a:ext cx="370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 i="1">
                <a:solidFill>
                  <a:srgbClr val="C00000"/>
                </a:solidFill>
                <a:latin typeface="Arial" pitchFamily="34" charset="0"/>
              </a:rPr>
              <a:t>Kohortové studie </a:t>
            </a:r>
            <a:r>
              <a:rPr lang="cs-CZ" sz="1800" i="1">
                <a:solidFill>
                  <a:srgbClr val="C00000"/>
                </a:solidFill>
                <a:latin typeface="Arial" pitchFamily="34" charset="0"/>
              </a:rPr>
              <a:t>(cohort studies)</a:t>
            </a:r>
            <a:endParaRPr lang="cs-CZ" sz="1800" i="1">
              <a:solidFill>
                <a:srgbClr val="C00000"/>
              </a:solidFill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04800" y="4662488"/>
            <a:ext cx="4621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2800">
                <a:latin typeface="Arial" pitchFamily="34" charset="0"/>
              </a:rPr>
              <a:t>Intervenční (experimentální)</a:t>
            </a:r>
            <a:endParaRPr lang="cs-CZ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533400" y="5195888"/>
            <a:ext cx="313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>
                <a:latin typeface="Arial" pitchFamily="34" charset="0"/>
              </a:rPr>
              <a:t>Klinické studie </a:t>
            </a:r>
            <a:r>
              <a:rPr lang="cs-CZ" sz="1800" i="1">
                <a:latin typeface="Arial" pitchFamily="34" charset="0"/>
              </a:rPr>
              <a:t>(clinical trial)</a:t>
            </a:r>
            <a:endParaRPr lang="cs-CZ" i="1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44513" y="5576888"/>
            <a:ext cx="431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>
                <a:latin typeface="Arial" pitchFamily="34" charset="0"/>
              </a:rPr>
              <a:t>Terénní kontrolované studie </a:t>
            </a:r>
            <a:r>
              <a:rPr lang="cs-CZ" sz="1800" i="1">
                <a:latin typeface="Arial" pitchFamily="34" charset="0"/>
              </a:rPr>
              <a:t>(field trial)</a:t>
            </a:r>
            <a:endParaRPr lang="cs-CZ" sz="1800"/>
          </a:p>
        </p:txBody>
      </p:sp>
      <p:sp>
        <p:nvSpPr>
          <p:cNvPr id="19" name="AutoShape 37"/>
          <p:cNvSpPr>
            <a:spLocks/>
          </p:cNvSpPr>
          <p:nvPr/>
        </p:nvSpPr>
        <p:spPr bwMode="auto">
          <a:xfrm>
            <a:off x="5048250" y="1828800"/>
            <a:ext cx="238130" cy="1600200"/>
          </a:xfrm>
          <a:prstGeom prst="rightBrace">
            <a:avLst>
              <a:gd name="adj1" fmla="val 520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AutoShape 38"/>
          <p:cNvSpPr>
            <a:spLocks/>
          </p:cNvSpPr>
          <p:nvPr/>
        </p:nvSpPr>
        <p:spPr bwMode="auto">
          <a:xfrm>
            <a:off x="5572132" y="3571876"/>
            <a:ext cx="314318" cy="923924"/>
          </a:xfrm>
          <a:prstGeom prst="rightBrace">
            <a:avLst>
              <a:gd name="adj1" fmla="val 3958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581650" y="25908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>
                <a:latin typeface="Arial" pitchFamily="34" charset="0"/>
              </a:rPr>
              <a:t>DESKRIPTINÍ</a:t>
            </a:r>
            <a:endParaRPr lang="cs-CZ" sz="1600"/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6000760" y="378619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>
                <a:latin typeface="Arial" pitchFamily="34" charset="0"/>
              </a:rPr>
              <a:t>ANALYTICKÉ</a:t>
            </a:r>
            <a:endParaRPr lang="cs-CZ" sz="1600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8153400" y="1447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8382000" y="1447800"/>
            <a:ext cx="381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cs-CZ" sz="1800" b="1">
                <a:latin typeface="Arial" pitchFamily="34" charset="0"/>
              </a:rPr>
              <a:t>KVALITA   </a:t>
            </a:r>
          </a:p>
          <a:p>
            <a:pPr eaLnBrk="0" hangingPunct="0"/>
            <a:endParaRPr lang="cs-CZ" sz="1800" b="1">
              <a:latin typeface="Arial" pitchFamily="34" charset="0"/>
            </a:endParaRPr>
          </a:p>
          <a:p>
            <a:pPr eaLnBrk="0" hangingPunct="0"/>
            <a:r>
              <a:rPr lang="cs-CZ" sz="1800" b="1">
                <a:latin typeface="Arial" pitchFamily="34" charset="0"/>
              </a:rPr>
              <a:t>VÝPOVĚDI</a:t>
            </a:r>
            <a:endParaRPr lang="cs-CZ" sz="1600"/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>
            <a:off x="304800" y="22860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l"/>
            <a:r>
              <a:rPr lang="cs-CZ" sz="3600" b="1">
                <a:solidFill>
                  <a:srgbClr val="C00000"/>
                </a:solidFill>
              </a:rPr>
              <a:t>Epidemiologické studie</a:t>
            </a:r>
            <a:r>
              <a:rPr lang="en-US" sz="3600" b="1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71472" y="2571744"/>
            <a:ext cx="417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cs-CZ" sz="1800" b="1" smtClean="0">
                <a:latin typeface="Arial" pitchFamily="34" charset="0"/>
              </a:rPr>
              <a:t>Korelační studie </a:t>
            </a:r>
            <a:r>
              <a:rPr lang="cs-CZ" sz="1800" i="1" smtClean="0">
                <a:latin typeface="Arial" pitchFamily="34" charset="0"/>
              </a:rPr>
              <a:t>(corelational studies)</a:t>
            </a:r>
            <a:endParaRPr lang="cs-CZ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89825" cy="769938"/>
          </a:xfrm>
        </p:spPr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Pr</a:t>
            </a:r>
            <a:r>
              <a:rPr lang="cs-CZ" sz="3600" b="1" smtClean="0">
                <a:solidFill>
                  <a:srgbClr val="C00000"/>
                </a:solidFill>
              </a:rPr>
              <a:t>ůřezové studie </a:t>
            </a:r>
            <a:r>
              <a:rPr lang="en-US" sz="3600" b="1" smtClean="0">
                <a:solidFill>
                  <a:srgbClr val="C00000"/>
                </a:solidFill>
              </a:rPr>
              <a:t>  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305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Cross-sectional</a:t>
            </a:r>
            <a:r>
              <a:rPr kumimoji="0" lang="cs-CZ" sz="8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studies</a:t>
            </a:r>
            <a:r>
              <a:rPr kumimoji="0" lang="en-US" sz="8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retrospektivní studie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náhodný výběr jedinců ze studované populace – </a:t>
            </a:r>
            <a:r>
              <a:rPr kumimoji="0" lang="cs-CZ" sz="8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na individuální bázi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jednorázový sběr dat o zdravotním stavu a expozici studovaných jedinců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 onemocnění a prevalence expozic (</a:t>
            </a: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varianty</a:t>
            </a:r>
            <a:r>
              <a:rPr kumimoji="0" lang="cs-CZ" sz="8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daneho genu</a:t>
            </a:r>
            <a:r>
              <a:rPr kumimoji="0" lang="cs-CZ" sz="8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cs-CZ" sz="8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rozdělení populace na 4 skupiny – exponovaní s nemocí, exponovaní bez nemoci, neexponovaní s nemocí a neexponovaní bez nemoci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jednom časovém bodě porovnáváme riziko onemocnění v exponované a neexponované populaci nebo míru expozice v nemocné a zdravé populaci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můžeme najít vztah (asociaci), ale nelze prokázat kauzalitu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nedostatek informací o časové souslednosti</a:t>
            </a: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možná</a:t>
            </a: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záměna příčiny a následku (různá skladba potravin u lidí s určitou nemocí – příčina? následek?)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retrospektivní sledování – zkreslení informací zejména o expozici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8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rychlost, nízká cena</a:t>
            </a:r>
            <a:endParaRPr kumimoji="0" lang="en-US" sz="8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7" name="Picture 4" descr="Tabl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6818313" cy="3709988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4572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l"/>
            <a:r>
              <a:rPr lang="cs-CZ" sz="3600" b="1">
                <a:solidFill>
                  <a:srgbClr val="C00000"/>
                </a:solidFill>
              </a:rPr>
              <a:t>Míry efektu – průřezová studie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2910" y="128586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cs-CZ" b="1"/>
              <a:t>Risk dissease</a:t>
            </a:r>
            <a:r>
              <a:rPr lang="cs-CZ"/>
              <a:t> (riziko onemocnění) (exposure) – </a:t>
            </a:r>
            <a:r>
              <a:rPr lang="cs-CZ" b="1">
                <a:latin typeface="Arial Narrow" pitchFamily="34" charset="0"/>
              </a:rPr>
              <a:t>A/A+B </a:t>
            </a:r>
          </a:p>
          <a:p>
            <a:pPr algn="l"/>
            <a:r>
              <a:rPr lang="cs-CZ" b="1"/>
              <a:t>Risk dissease</a:t>
            </a:r>
            <a:r>
              <a:rPr lang="cs-CZ"/>
              <a:t> (riziko onemocnění)(no exposure) – </a:t>
            </a:r>
            <a:r>
              <a:rPr lang="cs-CZ" b="1">
                <a:latin typeface="Arial Narrow" pitchFamily="34" charset="0"/>
              </a:rPr>
              <a:t>C/C+D</a:t>
            </a:r>
          </a:p>
          <a:p>
            <a:pPr algn="l"/>
            <a:r>
              <a:rPr lang="cs-CZ" b="1"/>
              <a:t>Risk ratio</a:t>
            </a:r>
            <a:r>
              <a:rPr lang="cs-CZ"/>
              <a:t> (poměr rizik) – </a:t>
            </a:r>
            <a:r>
              <a:rPr lang="cs-CZ" b="1">
                <a:latin typeface="Arial Narrow" pitchFamily="34" charset="0"/>
              </a:rPr>
              <a:t>(A/A+B)/(C/C+D)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89825" cy="769938"/>
          </a:xfrm>
        </p:spPr>
        <p:txBody>
          <a:bodyPr/>
          <a:lstStyle/>
          <a:p>
            <a:r>
              <a:rPr lang="cs-CZ" sz="3600" b="1" smtClean="0">
                <a:solidFill>
                  <a:srgbClr val="C00000"/>
                </a:solidFill>
              </a:rPr>
              <a:t>Studie případů a kontrol </a:t>
            </a:r>
            <a:r>
              <a:rPr lang="en-US" sz="3600" b="1" smtClean="0">
                <a:solidFill>
                  <a:srgbClr val="C00000"/>
                </a:solidFill>
              </a:rPr>
              <a:t>  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0034" y="1142984"/>
            <a:ext cx="8305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cs-CZ" sz="8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</a:t>
            </a:r>
            <a:r>
              <a:rPr kumimoji="0" 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8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</a:t>
            </a:r>
            <a:r>
              <a:rPr kumimoji="0" lang="cs-CZ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8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studies</a:t>
            </a:r>
            <a:r>
              <a:rPr kumimoji="0" 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retrospektivní analytická studie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testování hypotéz o příčinách onemocnění, o vztahu mezi expozicí a nemocností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incidence i prevalence onemocnění, dvě populace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VĚTŠiNA</a:t>
            </a:r>
            <a:r>
              <a:rPr kumimoji="0" lang="cs-CZ" sz="7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ASOCIAČNÍCH STUDIÍ (ALELA-ONEMOCNĚNÍ) MÁ CHARAKTER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7200" dirty="0" smtClean="0">
                <a:solidFill>
                  <a:srgbClr val="C00000"/>
                </a:solidFill>
              </a:rPr>
              <a:t>	</a:t>
            </a:r>
            <a:r>
              <a:rPr kumimoji="0" lang="cs-CZ" sz="7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CASE-CONTROL STUDIE</a:t>
            </a:r>
            <a:endParaRPr kumimoji="0" lang="cs-CZ" sz="7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identifikace případů (</a:t>
            </a:r>
            <a:r>
              <a:rPr kumimoji="0" lang="cs-CZ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cases</a:t>
            </a:r>
            <a:r>
              <a:rPr kumimoji="0" 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jedinci se sledovaným onemocněním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výběr kontrol (</a:t>
            </a:r>
            <a:r>
              <a:rPr kumimoji="0" lang="cs-CZ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controls</a:t>
            </a:r>
            <a:r>
              <a:rPr kumimoji="0" lang="cs-CZ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jedinci bez sledovaného onemocnění, ale v ostatních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aspektech (věk, pohlaví, socioekonomický status) co nejvíce podobní případům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7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7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„Density </a:t>
            </a:r>
            <a:r>
              <a:rPr kumimoji="0" lang="cs-CZ" sz="7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sampling“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výběr kontrol v okamžiku identifikace případu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(výhodné pro dlouhotrvající studie)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7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7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„Cumulative </a:t>
            </a:r>
            <a:r>
              <a:rPr kumimoji="0" lang="cs-CZ" sz="7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sampling“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výběr kontrol na konci studie 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obou skupinách hodnotíme úroveň expozice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vyšší ve skupině případů – látka působí jako rizikový faktor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vyšší ve skupině kontrol – látka působí jako </a:t>
            </a:r>
            <a:r>
              <a:rPr kumimoji="0" lang="cs-CZ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protektivní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(ochranný) faktor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zkreslení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výběrové – skupina kontrol nereprezentuje studovanou populaci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„recal </a:t>
            </a:r>
            <a:r>
              <a:rPr kumimoji="0" lang="cs-CZ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bias“</a:t>
            </a:r>
            <a:r>
              <a:rPr kumimoji="0" lang="cs-CZ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případy mají tendenci nadhodnocovat expozici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00166" y="714356"/>
            <a:ext cx="6664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cs-CZ" b="1">
                <a:latin typeface="Arial" pitchFamily="34" charset="0"/>
              </a:rPr>
              <a:t>Studie případů a kontrol        </a:t>
            </a:r>
            <a:r>
              <a:rPr lang="cs-CZ" i="1">
                <a:latin typeface="Arial" pitchFamily="34" charset="0"/>
              </a:rPr>
              <a:t>(case-control studies)</a:t>
            </a:r>
            <a:endParaRPr lang="cs-CZ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4784"/>
            <a:ext cx="7740352" cy="4420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732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C00000"/>
                </a:solidFill>
              </a:rPr>
              <a:t>Historie </a:t>
            </a:r>
            <a:r>
              <a:rPr lang="cs-CZ" sz="3200" smtClean="0"/>
              <a:t>– </a:t>
            </a:r>
            <a:r>
              <a:rPr lang="en-US" sz="3200" smtClean="0"/>
              <a:t>cholera </a:t>
            </a:r>
            <a:r>
              <a:rPr lang="cs-CZ" sz="3200" smtClean="0"/>
              <a:t>v</a:t>
            </a:r>
            <a:r>
              <a:rPr lang="en-US" sz="3200" smtClean="0"/>
              <a:t> Lond</a:t>
            </a:r>
            <a:r>
              <a:rPr lang="cs-CZ" sz="3200" smtClean="0"/>
              <a:t>ýně (1854)</a:t>
            </a:r>
            <a:endParaRPr lang="cs-CZ" sz="3200" b="1">
              <a:solidFill>
                <a:srgbClr val="C00000"/>
              </a:solidFill>
            </a:endParaRPr>
          </a:p>
        </p:txBody>
      </p:sp>
      <p:pic>
        <p:nvPicPr>
          <p:cNvPr id="14" name="Picture 3" descr="snowcholera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914780" cy="3682435"/>
          </a:xfrm>
          <a:prstGeom prst="rect">
            <a:avLst/>
          </a:prstGeom>
          <a:noFill/>
        </p:spPr>
      </p:pic>
      <p:pic>
        <p:nvPicPr>
          <p:cNvPr id="15" name="Picture 4" descr="snowphoto18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628" y="1214422"/>
            <a:ext cx="3082925" cy="4114800"/>
          </a:xfrm>
          <a:prstGeom prst="rect">
            <a:avLst/>
          </a:prstGeom>
          <a:noFill/>
          <a:ln/>
        </p:spPr>
      </p:pic>
      <p:sp>
        <p:nvSpPr>
          <p:cNvPr id="16" name="TextovéPole 15"/>
          <p:cNvSpPr txBox="1"/>
          <p:nvPr/>
        </p:nvSpPr>
        <p:spPr>
          <a:xfrm>
            <a:off x="4471759" y="5429264"/>
            <a:ext cx="4672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John Snow is credited by many with developing </a:t>
            </a:r>
            <a:endParaRPr lang="cs-CZ" smtClean="0"/>
          </a:p>
          <a:p>
            <a:r>
              <a:rPr lang="en-US" smtClean="0"/>
              <a:t>the modern field of </a:t>
            </a:r>
            <a:r>
              <a:rPr lang="en-US" u="sng" smtClean="0"/>
              <a:t>epidemiology</a:t>
            </a:r>
          </a:p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14282" y="500063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Of 83 people, only 10 lived closer to a </a:t>
            </a:r>
            <a:endParaRPr lang="cs-CZ" smtClean="0"/>
          </a:p>
          <a:p>
            <a:pPr>
              <a:lnSpc>
                <a:spcPct val="90000"/>
              </a:lnSpc>
            </a:pPr>
            <a:r>
              <a:rPr lang="en-US" smtClean="0"/>
              <a:t>different pump than Broad Street</a:t>
            </a:r>
          </a:p>
          <a:p>
            <a:pPr>
              <a:lnSpc>
                <a:spcPct val="90000"/>
              </a:lnSpc>
            </a:pPr>
            <a:r>
              <a:rPr lang="en-US" smtClean="0"/>
              <a:t>Of these 10, 5 preferred taste of Broad </a:t>
            </a:r>
            <a:endParaRPr lang="cs-CZ" smtClean="0"/>
          </a:p>
          <a:p>
            <a:pPr>
              <a:lnSpc>
                <a:spcPct val="90000"/>
              </a:lnSpc>
            </a:pPr>
            <a:r>
              <a:rPr lang="en-US" smtClean="0"/>
              <a:t>Street water and 3 were children who </a:t>
            </a:r>
            <a:endParaRPr lang="cs-CZ" smtClean="0"/>
          </a:p>
          <a:p>
            <a:pPr>
              <a:lnSpc>
                <a:spcPct val="90000"/>
              </a:lnSpc>
            </a:pPr>
            <a:r>
              <a:rPr lang="en-US" smtClean="0"/>
              <a:t>went to nearby school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5" name="Picture 6" descr="Tabl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5943616" cy="239811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7158" y="214290"/>
            <a:ext cx="7489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l"/>
            <a:r>
              <a:rPr lang="cs-CZ" sz="3600" b="1">
                <a:solidFill>
                  <a:srgbClr val="C00000"/>
                </a:solidFill>
              </a:rPr>
              <a:t>Míry efektu – studie případů a kontrol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6668" y="971512"/>
            <a:ext cx="68500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cs-CZ" b="1"/>
              <a:t>odd dissease</a:t>
            </a:r>
            <a:r>
              <a:rPr lang="cs-CZ"/>
              <a:t> (šance onemocnět) (exposure) – </a:t>
            </a:r>
            <a:r>
              <a:rPr lang="cs-CZ" b="1">
                <a:latin typeface="Arial Narrow" pitchFamily="34" charset="0"/>
              </a:rPr>
              <a:t>A/B</a:t>
            </a:r>
          </a:p>
          <a:p>
            <a:pPr algn="l"/>
            <a:r>
              <a:rPr lang="cs-CZ" b="1"/>
              <a:t>odd dissease</a:t>
            </a:r>
            <a:r>
              <a:rPr lang="cs-CZ"/>
              <a:t> (šance onemocnět) (no exposure) – </a:t>
            </a:r>
            <a:r>
              <a:rPr lang="cs-CZ" b="1">
                <a:latin typeface="Arial Narrow" pitchFamily="34" charset="0"/>
              </a:rPr>
              <a:t>C/D</a:t>
            </a:r>
          </a:p>
          <a:p>
            <a:pPr algn="l"/>
            <a:r>
              <a:rPr lang="cs-CZ" b="1"/>
              <a:t>odds ratio</a:t>
            </a:r>
            <a:r>
              <a:rPr lang="cs-CZ"/>
              <a:t> (poměr šancí) – </a:t>
            </a:r>
            <a:r>
              <a:rPr lang="cs-CZ" b="1">
                <a:latin typeface="Arial Narrow" pitchFamily="34" charset="0"/>
              </a:rPr>
              <a:t>(A/B)/(C/D)</a:t>
            </a:r>
          </a:p>
          <a:p>
            <a:endParaRPr lang="en-US"/>
          </a:p>
        </p:txBody>
      </p:sp>
      <p:pic>
        <p:nvPicPr>
          <p:cNvPr id="8" name="Picture 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143504" y="4929198"/>
            <a:ext cx="3446478" cy="1028077"/>
          </a:xfrm>
          <a:prstGeom prst="rect">
            <a:avLst/>
          </a:prstGeom>
          <a:noFill/>
          <a:ln/>
        </p:spPr>
      </p:pic>
      <p:sp>
        <p:nvSpPr>
          <p:cNvPr id="9" name="Obdélník 8"/>
          <p:cNvSpPr/>
          <p:nvPr/>
        </p:nvSpPr>
        <p:spPr>
          <a:xfrm>
            <a:off x="214282" y="464344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smtClean="0"/>
              <a:t>konfidenční interval (CI - confidence interval)</a:t>
            </a:r>
            <a:endParaRPr lang="en-US" b="1" smtClean="0"/>
          </a:p>
          <a:p>
            <a:r>
              <a:rPr lang="en-US" sz="1600" smtClean="0"/>
              <a:t>Interval vypo</a:t>
            </a:r>
            <a:r>
              <a:rPr lang="cs-CZ" sz="1600" smtClean="0"/>
              <a:t>čítaný na základě výběru, ve kterém je</a:t>
            </a:r>
          </a:p>
          <a:p>
            <a:r>
              <a:rPr lang="cs-CZ" sz="1600" smtClean="0"/>
              <a:t>neznámý  populační parametr obsažen s pravděpodobností 95</a:t>
            </a:r>
            <a:r>
              <a:rPr lang="en-US" sz="1600" smtClean="0"/>
              <a:t>%.</a:t>
            </a:r>
          </a:p>
          <a:p>
            <a:r>
              <a:rPr lang="cs-CZ" sz="1600" smtClean="0">
                <a:sym typeface="Symbol" pitchFamily="18" charset="2"/>
              </a:rPr>
              <a:t>šířka </a:t>
            </a:r>
            <a:r>
              <a:rPr lang="en-US" sz="1600" smtClean="0">
                <a:sym typeface="Symbol" pitchFamily="18" charset="2"/>
              </a:rPr>
              <a:t> </a:t>
            </a:r>
            <a:r>
              <a:rPr lang="cs-CZ" sz="1600" smtClean="0">
                <a:sym typeface="Symbol" pitchFamily="18" charset="2"/>
              </a:rPr>
              <a:t>CI – míra přesnosti (čím užší CI, tím vyšší přesnost)</a:t>
            </a:r>
            <a:r>
              <a:rPr lang="en-US" sz="1600" smtClean="0">
                <a:sym typeface="Symbol" pitchFamily="18" charset="2"/>
              </a:rPr>
              <a:t> </a:t>
            </a:r>
            <a:r>
              <a:rPr lang="cs-CZ" sz="1600" smtClean="0">
                <a:sym typeface="Symbol" pitchFamily="18" charset="2"/>
              </a:rPr>
              <a:t>studie s větším počtem pozorování mívají užší CI</a:t>
            </a:r>
            <a:endParaRPr lang="cs-CZ" sz="1600"/>
          </a:p>
        </p:txBody>
      </p:sp>
      <p:sp>
        <p:nvSpPr>
          <p:cNvPr id="10" name="TextovéPole 13"/>
          <p:cNvSpPr txBox="1"/>
          <p:nvPr/>
        </p:nvSpPr>
        <p:spPr>
          <a:xfrm>
            <a:off x="990600" y="6172200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Alela</a:t>
            </a:r>
            <a:r>
              <a:rPr lang="cs-CZ" sz="1400" dirty="0" smtClean="0"/>
              <a:t> A (OR, </a:t>
            </a:r>
            <a:r>
              <a:rPr lang="cs-CZ" sz="1400" b="1" dirty="0" smtClean="0"/>
              <a:t>6.3</a:t>
            </a:r>
            <a:r>
              <a:rPr lang="en-US" sz="1400" b="1" dirty="0" smtClean="0"/>
              <a:t>;</a:t>
            </a:r>
            <a:r>
              <a:rPr lang="en-US" sz="1400" dirty="0" smtClean="0"/>
              <a:t> 95% CI, 3.4-11.6) </a:t>
            </a:r>
            <a:endParaRPr lang="cs-CZ" sz="1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19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571480"/>
            <a:ext cx="7735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Příklad studie připad-kontrola</a:t>
            </a:r>
          </a:p>
          <a:p>
            <a:r>
              <a:rPr lang="cs-CZ" sz="2800" b="1" smtClean="0"/>
              <a:t>Stanovení OR vyjadřujícího asociaci mezi užíváním </a:t>
            </a:r>
          </a:p>
          <a:p>
            <a:r>
              <a:rPr lang="cs-CZ" sz="2800" b="1" smtClean="0"/>
              <a:t>salycilátů a Reyova syndromu</a:t>
            </a:r>
            <a:endParaRPr lang="cs-CZ" sz="2800" b="1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1142976" y="214311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Rey. sy ano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Rey.</a:t>
                      </a:r>
                      <a:r>
                        <a:rPr lang="cs-CZ" baseline="0" smtClean="0"/>
                        <a:t> </a:t>
                      </a:r>
                      <a:r>
                        <a:rPr lang="cs-CZ" smtClean="0"/>
                        <a:t>sy</a:t>
                      </a:r>
                      <a:r>
                        <a:rPr lang="cs-CZ" baseline="0" smtClean="0"/>
                        <a:t> ne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Celkem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Salyc.</a:t>
                      </a:r>
                      <a:r>
                        <a:rPr lang="cs-CZ" baseline="0" smtClean="0"/>
                        <a:t> Ano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26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53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79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Salyc. Ne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87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88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celkem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27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140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167</a:t>
                      </a:r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00034" y="4286256"/>
            <a:ext cx="83246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 = AD/BC = 26x87</a:t>
            </a:r>
            <a:r>
              <a:rPr lang="cs-CZ" smtClean="0"/>
              <a:t>/</a:t>
            </a:r>
            <a:r>
              <a:rPr lang="en-US" smtClean="0"/>
              <a:t>53x1</a:t>
            </a:r>
            <a:r>
              <a:rPr lang="cs-CZ" smtClean="0"/>
              <a:t> </a:t>
            </a:r>
            <a:r>
              <a:rPr lang="en-US" smtClean="0"/>
              <a:t>=</a:t>
            </a:r>
            <a:r>
              <a:rPr lang="cs-CZ" smtClean="0"/>
              <a:t> </a:t>
            </a:r>
            <a:r>
              <a:rPr lang="en-US" smtClean="0"/>
              <a:t>42,7</a:t>
            </a:r>
            <a:endParaRPr lang="cs-CZ" smtClean="0"/>
          </a:p>
          <a:p>
            <a:endParaRPr lang="cs-CZ" smtClean="0"/>
          </a:p>
          <a:p>
            <a:r>
              <a:rPr lang="en-US" smtClean="0"/>
              <a:t>D</a:t>
            </a:r>
            <a:r>
              <a:rPr lang="cs-CZ" smtClean="0"/>
              <a:t>ěri s Reyovým syndromem 42,7 častěji užívaly k léčby virového onemocnění salyciláty.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929322" y="3786190"/>
            <a:ext cx="2851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C00000"/>
                </a:solidFill>
              </a:rPr>
              <a:t>KONTINGENČNÍ TABULKA</a:t>
            </a:r>
          </a:p>
          <a:p>
            <a:r>
              <a:rPr lang="cs-CZ" b="1" smtClean="0">
                <a:solidFill>
                  <a:srgbClr val="C00000"/>
                </a:solidFill>
              </a:rPr>
              <a:t>Tabulka křížových klasifikací</a:t>
            </a:r>
          </a:p>
          <a:p>
            <a:r>
              <a:rPr lang="cs-CZ" b="1" smtClean="0">
                <a:solidFill>
                  <a:srgbClr val="C00000"/>
                </a:solidFill>
              </a:rPr>
              <a:t>Čtyřpolní (2x2)</a:t>
            </a:r>
            <a:endParaRPr lang="cs-CZ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147666170" cy="4176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1400" dirty="0"/>
              <a:t>Typickým příkladem studie případů a kontrol může být studie </a:t>
            </a:r>
            <a:r>
              <a:rPr lang="cs-CZ" sz="1400" dirty="0" smtClean="0"/>
              <a:t>polymorfizmu </a:t>
            </a:r>
            <a:r>
              <a:rPr lang="cs-CZ" sz="1400" dirty="0" err="1"/>
              <a:t>TaqI</a:t>
            </a:r>
            <a:r>
              <a:rPr lang="cs-CZ" sz="1400" dirty="0"/>
              <a:t> A </a:t>
            </a:r>
            <a:endParaRPr lang="cs-CZ" sz="1400" dirty="0" smtClean="0"/>
          </a:p>
          <a:p>
            <a:r>
              <a:rPr lang="cs-CZ" sz="1400" dirty="0" smtClean="0"/>
              <a:t>v dopaminovém receptoru D2 (DRD2) jako rizikového faktoru k rozvoji alkoholizmu. </a:t>
            </a:r>
          </a:p>
          <a:p>
            <a:r>
              <a:rPr lang="cs-CZ" sz="1400" dirty="0" smtClean="0"/>
              <a:t>Tento </a:t>
            </a:r>
            <a:r>
              <a:rPr lang="cs-CZ" sz="1400" dirty="0"/>
              <a:t>polymorfizmus je jedním z nejvíce studovaných a zároveň nejkontroverznějších </a:t>
            </a:r>
            <a:endParaRPr lang="cs-CZ" sz="1400" dirty="0" smtClean="0"/>
          </a:p>
          <a:p>
            <a:r>
              <a:rPr lang="cs-CZ" sz="1400" dirty="0" smtClean="0"/>
              <a:t>polymorfizmů </a:t>
            </a:r>
            <a:r>
              <a:rPr lang="cs-CZ" sz="1400" dirty="0"/>
              <a:t>v oblasti molekulární psychiatrie. Bylo provedeno více než 60 asociačních </a:t>
            </a:r>
            <a:endParaRPr lang="cs-CZ" sz="1400" dirty="0" smtClean="0"/>
          </a:p>
          <a:p>
            <a:r>
              <a:rPr lang="cs-CZ" sz="1400" dirty="0" smtClean="0"/>
              <a:t>studií </a:t>
            </a:r>
            <a:r>
              <a:rPr lang="cs-CZ" sz="1400" dirty="0"/>
              <a:t>zabývajících se vztahem tohoto polymorfizmu k riziku alkoholizmu, které mnohokrát </a:t>
            </a:r>
            <a:endParaRPr lang="cs-CZ" sz="1400" dirty="0" smtClean="0"/>
          </a:p>
          <a:p>
            <a:r>
              <a:rPr lang="cs-CZ" sz="1400" dirty="0" smtClean="0"/>
              <a:t>dospěly </a:t>
            </a:r>
            <a:r>
              <a:rPr lang="cs-CZ" sz="1400" dirty="0"/>
              <a:t>k zcela protichůdným výsledkům. Možných příčin těchto kontroverzí u asociačních </a:t>
            </a:r>
            <a:endParaRPr lang="cs-CZ" sz="1400" dirty="0" smtClean="0"/>
          </a:p>
          <a:p>
            <a:r>
              <a:rPr lang="cs-CZ" sz="1400" dirty="0" smtClean="0"/>
              <a:t>studií </a:t>
            </a:r>
            <a:r>
              <a:rPr lang="cs-CZ" sz="1400" dirty="0"/>
              <a:t>je mnoho (skupiny případů definované na základě rozdílných diagnostických kritérií</a:t>
            </a:r>
            <a:r>
              <a:rPr lang="cs-CZ" sz="1400" dirty="0" smtClean="0"/>
              <a:t>,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špatné definice kontrolní skupiny, malé soubory případů a kontrol, populační rozdíly </a:t>
            </a:r>
            <a:endParaRPr lang="cs-CZ" sz="1400" dirty="0" smtClean="0"/>
          </a:p>
          <a:p>
            <a:r>
              <a:rPr lang="cs-CZ" sz="1400" dirty="0" smtClean="0"/>
              <a:t>ve </a:t>
            </a:r>
            <a:r>
              <a:rPr lang="cs-CZ" sz="1400" dirty="0"/>
              <a:t>frekvenci SNP), a není tedy cílem je zde zmiňovat, je však potřeba existenci tohoto </a:t>
            </a:r>
            <a:endParaRPr lang="cs-CZ" sz="1400" dirty="0" smtClean="0"/>
          </a:p>
          <a:p>
            <a:r>
              <a:rPr lang="cs-CZ" sz="1400" dirty="0" smtClean="0"/>
              <a:t>fenoménu </a:t>
            </a:r>
            <a:r>
              <a:rPr lang="cs-CZ" sz="1400" dirty="0"/>
              <a:t>vnímat a při práci hodnocení výstupů asociačních studií být dostatečně kritičtí</a:t>
            </a:r>
            <a:r>
              <a:rPr lang="cs-CZ" sz="1400" dirty="0" smtClean="0"/>
              <a:t>,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aby nedošlo k neadekvátnímu nadhodnocení výsledků. Jako typickou asociační studii </a:t>
            </a:r>
            <a:endParaRPr lang="cs-CZ" sz="1400" dirty="0" smtClean="0"/>
          </a:p>
          <a:p>
            <a:r>
              <a:rPr lang="cs-CZ" sz="1400" dirty="0" err="1" smtClean="0"/>
              <a:t>TaqI</a:t>
            </a:r>
            <a:r>
              <a:rPr lang="cs-CZ" sz="1400" dirty="0" smtClean="0"/>
              <a:t> </a:t>
            </a:r>
            <a:r>
              <a:rPr lang="cs-CZ" sz="1400" dirty="0"/>
              <a:t>A polymorfizmu DRD2 a alkoholizmu jsme proto vybrali studii švédských autorů, </a:t>
            </a:r>
            <a:endParaRPr lang="cs-CZ" sz="1400" dirty="0" smtClean="0"/>
          </a:p>
          <a:p>
            <a:r>
              <a:rPr lang="cs-CZ" sz="1400" dirty="0" smtClean="0"/>
              <a:t>kteří </a:t>
            </a:r>
            <a:r>
              <a:rPr lang="cs-CZ" sz="1400" dirty="0"/>
              <a:t>nalezli signifikantní, ale malý efekt alely A1 na riziko rozvoje alkoholizmu, což je </a:t>
            </a:r>
            <a:endParaRPr lang="cs-CZ" sz="1400" dirty="0" smtClean="0"/>
          </a:p>
          <a:p>
            <a:r>
              <a:rPr lang="cs-CZ" sz="1400" dirty="0" smtClean="0"/>
              <a:t>pravděpodobně </a:t>
            </a:r>
            <a:r>
              <a:rPr lang="cs-CZ" sz="1400" dirty="0"/>
              <a:t>pozorování nejvíce odpovídající reálnému stavu. Tento </a:t>
            </a:r>
            <a:r>
              <a:rPr lang="cs-CZ" sz="1400" dirty="0" smtClean="0"/>
              <a:t>polymorfizmu </a:t>
            </a:r>
          </a:p>
          <a:p>
            <a:r>
              <a:rPr lang="cs-CZ" sz="1400" dirty="0" smtClean="0"/>
              <a:t>stanovovali </a:t>
            </a:r>
            <a:r>
              <a:rPr lang="cs-CZ" sz="1400" dirty="0"/>
              <a:t>na souboru 357 alkoholiků a 578 kontrolních osob vybraných na základě </a:t>
            </a:r>
            <a:endParaRPr lang="cs-CZ" sz="1400" dirty="0" smtClean="0"/>
          </a:p>
          <a:p>
            <a:r>
              <a:rPr lang="cs-CZ" sz="1400" dirty="0" smtClean="0"/>
              <a:t>negativního </a:t>
            </a:r>
            <a:r>
              <a:rPr lang="cs-CZ" sz="1400" dirty="0"/>
              <a:t>dotazníku na alkoholizmus. Frekvence alely A1 ve skupině alkoholiků byla </a:t>
            </a:r>
            <a:endParaRPr lang="cs-CZ" sz="1400" dirty="0" smtClean="0"/>
          </a:p>
          <a:p>
            <a:r>
              <a:rPr lang="cs-CZ" sz="1400" dirty="0" smtClean="0"/>
              <a:t>statisticky </a:t>
            </a:r>
            <a:r>
              <a:rPr lang="cs-CZ" sz="1400" dirty="0"/>
              <a:t>významně vyšší oproti kontrolní skupině (p = 0,007), jak znázorňuje tab. 8.5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Šanci rozvoje alkoholizmu u nosičů této alely ve srovnání s alelou A2 vyjadřuje </a:t>
            </a:r>
            <a:r>
              <a:rPr lang="cs-CZ" sz="1400" dirty="0" smtClean="0"/>
              <a:t>OR.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37112"/>
            <a:ext cx="7992888" cy="22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89825" cy="769938"/>
          </a:xfrm>
        </p:spPr>
        <p:txBody>
          <a:bodyPr/>
          <a:lstStyle/>
          <a:p>
            <a:r>
              <a:rPr lang="cs-CZ" sz="3600" b="1">
                <a:solidFill>
                  <a:srgbClr val="C00000"/>
                </a:solidFill>
              </a:rPr>
              <a:t>Kohortové studie </a:t>
            </a:r>
            <a:r>
              <a:rPr lang="en-US" sz="3600" b="1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4478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cs-CZ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ohort studies</a:t>
            </a: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20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kumimoji="0" lang="cs-CZ" sz="2000" b="1" i="1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Kohorta</a:t>
            </a:r>
            <a:r>
              <a:rPr kumimoji="0" lang="cs-CZ" sz="2000" b="1" i="1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skupina osob, které mají nějakou společnou charakteristiku, a které jsou sledovány po určité období</a:t>
            </a:r>
            <a:endParaRPr kumimoji="0" lang="en-US" sz="2000" b="1" i="1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kohortových studiích</a:t>
            </a:r>
            <a:r>
              <a:rPr kumimoji="0" lang="cs-CZ" sz="1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jsou porovnávány skupiny zdravých osob (kohorty), rozlišené na základě přítomnosti (skupina základní) či nepřítomnosti (skupina kontrolní) suspektního rizikového faktoru.</a:t>
            </a: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Prospektivní kohortové studie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exposure cohorts</a:t>
            </a: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kohorty tvořeny na základě různé expozice rizikovému faktoru, výhodné pokud je expozice málo častá (např. Hirošima)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population cohorts</a:t>
            </a: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expoziční status jedinců stanoven až v průběhu první fáze studie, někdy periodicky přehodnocován, výhodné u častých nebo simultánních expozic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8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Retrospektivní (historické) kohortové studie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kohortách se porovnává výskyt onemocnění</a:t>
            </a: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14612" y="500042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cs-CZ" b="1">
                <a:latin typeface="Arial" pitchFamily="34" charset="0"/>
              </a:rPr>
              <a:t>Kohortové studie        </a:t>
            </a:r>
            <a:r>
              <a:rPr lang="cs-CZ" i="1">
                <a:latin typeface="Arial" pitchFamily="34" charset="0"/>
              </a:rPr>
              <a:t>(</a:t>
            </a:r>
            <a:r>
              <a:rPr lang="cs-CZ" i="1" smtClean="0">
                <a:latin typeface="Arial" pitchFamily="34" charset="0"/>
              </a:rPr>
              <a:t>cohort studies</a:t>
            </a:r>
            <a:r>
              <a:rPr lang="cs-CZ" i="1">
                <a:latin typeface="Arial" pitchFamily="34" charset="0"/>
              </a:rPr>
              <a:t>)</a:t>
            </a:r>
            <a:endParaRPr lang="cs-CZ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9" y="1268760"/>
            <a:ext cx="839843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ovéPole 33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40" name="TextovéPole 339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2</a:t>
            </a:r>
            <a:r>
              <a:rPr lang="en-US" sz="1200" smtClean="0">
                <a:solidFill>
                  <a:schemeClr val="bg1"/>
                </a:solidFill>
              </a:rPr>
              <a:t>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41" name="TextovéPole 34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5" name="Picture 6" descr="Tabl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077200" cy="43021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" y="457200"/>
            <a:ext cx="7489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l"/>
            <a:r>
              <a:rPr lang="cs-CZ" sz="3600" b="1">
                <a:solidFill>
                  <a:srgbClr val="C00000"/>
                </a:solidFill>
              </a:rPr>
              <a:t>Míry efektu – kohortní studie</a:t>
            </a:r>
            <a:endParaRPr 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véPole 7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23</a:t>
            </a:r>
            <a:endParaRPr lang="cs-CZ" sz="1200" smtClean="0">
              <a:solidFill>
                <a:schemeClr val="bg1"/>
              </a:solidFill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571480"/>
            <a:ext cx="77823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Příklad kohortní studie</a:t>
            </a:r>
          </a:p>
          <a:p>
            <a:r>
              <a:rPr lang="cs-CZ" sz="2800" b="1" smtClean="0"/>
              <a:t>Stanovení RR vyjadřujícího asociaci mezi kouřením </a:t>
            </a:r>
          </a:p>
          <a:p>
            <a:r>
              <a:rPr lang="cs-CZ" sz="2800" b="1" smtClean="0"/>
              <a:t>matek v těhotenství a kojeneckou úmrtností</a:t>
            </a:r>
            <a:endParaRPr lang="cs-CZ" sz="2800" b="1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42976" y="214311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úmrtí ano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úmrtí</a:t>
                      </a:r>
                      <a:r>
                        <a:rPr lang="cs-CZ" baseline="0" smtClean="0"/>
                        <a:t> ne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Celkem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Kouření</a:t>
                      </a:r>
                      <a:r>
                        <a:rPr lang="cs-CZ" baseline="0" smtClean="0"/>
                        <a:t> ano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60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1940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2000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Koření ne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80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3920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4000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celkem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140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5860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6000</a:t>
                      </a:r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00034" y="4286256"/>
            <a:ext cx="71178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Incidence exponovaných </a:t>
            </a:r>
            <a:r>
              <a:rPr lang="en-US" smtClean="0"/>
              <a:t>= 60/2000 = 0,030</a:t>
            </a:r>
          </a:p>
          <a:p>
            <a:r>
              <a:rPr lang="en-US" smtClean="0"/>
              <a:t>Incidence neexponovan</a:t>
            </a:r>
            <a:r>
              <a:rPr lang="cs-CZ" smtClean="0"/>
              <a:t>ých = 80/4000 </a:t>
            </a:r>
            <a:r>
              <a:rPr lang="en-US" smtClean="0"/>
              <a:t>= 0,020</a:t>
            </a:r>
          </a:p>
          <a:p>
            <a:endParaRPr lang="en-US" smtClean="0"/>
          </a:p>
          <a:p>
            <a:r>
              <a:rPr lang="en-US" smtClean="0"/>
              <a:t>RR = pom</a:t>
            </a:r>
            <a:r>
              <a:rPr lang="cs-CZ" smtClean="0"/>
              <a:t>ěr incidencí exponovaných/neexponovaných</a:t>
            </a:r>
            <a:r>
              <a:rPr lang="en-US" smtClean="0"/>
              <a:t> =</a:t>
            </a:r>
            <a:r>
              <a:rPr lang="cs-CZ" smtClean="0"/>
              <a:t> 0,030/0,020 </a:t>
            </a:r>
            <a:r>
              <a:rPr lang="en-US" smtClean="0"/>
              <a:t>=</a:t>
            </a:r>
            <a:r>
              <a:rPr lang="cs-CZ" smtClean="0"/>
              <a:t> 1,5</a:t>
            </a:r>
          </a:p>
          <a:p>
            <a:endParaRPr lang="cs-CZ" smtClean="0"/>
          </a:p>
          <a:p>
            <a:r>
              <a:rPr lang="cs-CZ" smtClean="0"/>
              <a:t>Kojenecká úmrtnost je 1,5x vyšší u dětí exponovaných.</a:t>
            </a: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884167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Příkladem </a:t>
            </a:r>
            <a:r>
              <a:rPr lang="cs-CZ" dirty="0" err="1"/>
              <a:t>molekulárněepidemiologické</a:t>
            </a:r>
            <a:r>
              <a:rPr lang="cs-CZ" dirty="0"/>
              <a:t> </a:t>
            </a:r>
            <a:r>
              <a:rPr lang="cs-CZ" dirty="0" err="1"/>
              <a:t>kohortové</a:t>
            </a:r>
            <a:r>
              <a:rPr lang="cs-CZ" dirty="0"/>
              <a:t> studie může být studie, kterou </a:t>
            </a:r>
            <a:endParaRPr lang="cs-CZ" dirty="0" smtClean="0"/>
          </a:p>
          <a:p>
            <a:r>
              <a:rPr lang="cs-CZ" dirty="0" smtClean="0"/>
              <a:t>provedli </a:t>
            </a:r>
            <a:r>
              <a:rPr lang="cs-CZ" dirty="0"/>
              <a:t>norští autoři, kteří prokázali souvislost mezi </a:t>
            </a:r>
            <a:r>
              <a:rPr lang="cs-CZ" dirty="0" err="1"/>
              <a:t>jednonukleotidovými</a:t>
            </a:r>
            <a:r>
              <a:rPr lang="cs-CZ" dirty="0"/>
              <a:t> polymorfizmy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chromozomu 15q25 a mezi znaky souvisejícími s kouřením a výskytem karcinomu </a:t>
            </a:r>
            <a:r>
              <a:rPr lang="cs-CZ" dirty="0" smtClean="0"/>
              <a:t>plic</a:t>
            </a:r>
          </a:p>
          <a:p>
            <a:r>
              <a:rPr lang="cs-CZ" dirty="0" smtClean="0"/>
              <a:t> </a:t>
            </a:r>
            <a:r>
              <a:rPr lang="cs-CZ" dirty="0"/>
              <a:t>a chronické obstrukční plicní nemoci (CHOPN). Autoři </a:t>
            </a:r>
            <a:r>
              <a:rPr lang="cs-CZ" dirty="0" err="1"/>
              <a:t>genotypizovali</a:t>
            </a:r>
            <a:r>
              <a:rPr lang="cs-CZ" dirty="0"/>
              <a:t> </a:t>
            </a:r>
            <a:r>
              <a:rPr lang="cs-CZ" dirty="0" err="1"/>
              <a:t>jednonukleotidový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polymorfizmus </a:t>
            </a:r>
            <a:r>
              <a:rPr lang="cs-CZ" dirty="0"/>
              <a:t>rs16969968 v genovém klastru CHRNA5/A3/B4 na chromozomu 15q25 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/>
              <a:t>56 307 jedinců pocházejících z velké homogenní kohorty, studie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Trøndelag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Study </a:t>
            </a:r>
            <a:r>
              <a:rPr lang="cs-CZ" dirty="0"/>
              <a:t>(HUNT) v Norsku. Výsledky této studie potvrzují a rozšiřují předchozí hlášené asociace </a:t>
            </a:r>
            <a:endParaRPr lang="cs-CZ" dirty="0" smtClean="0"/>
          </a:p>
          <a:p>
            <a:r>
              <a:rPr lang="cs-CZ" dirty="0" smtClean="0"/>
              <a:t>tohoto </a:t>
            </a:r>
            <a:r>
              <a:rPr lang="cs-CZ" dirty="0"/>
              <a:t>polymorfizmu a výskytu karcinomu plic, vztah mezi polymorfizmem a ztrátou plicních </a:t>
            </a:r>
            <a:endParaRPr lang="cs-CZ" dirty="0" smtClean="0"/>
          </a:p>
          <a:p>
            <a:r>
              <a:rPr lang="cs-CZ" dirty="0" smtClean="0"/>
              <a:t>funkcí </a:t>
            </a:r>
            <a:r>
              <a:rPr lang="cs-CZ" dirty="0"/>
              <a:t>a zejména intenzitou kouření.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5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00098" y="1643050"/>
            <a:ext cx="4429156" cy="2357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1600" b="1">
                <a:latin typeface="Arial Narrow" pitchFamily="34" charset="0"/>
              </a:rPr>
              <a:t>		</a:t>
            </a:r>
            <a:r>
              <a:rPr lang="cs-CZ" b="1" u="sng">
                <a:latin typeface="Arial Narrow" pitchFamily="34" charset="0"/>
              </a:rPr>
              <a:t>RR (Rate Ratio)</a:t>
            </a:r>
            <a:r>
              <a:rPr lang="cs-CZ" sz="1600" b="1">
                <a:latin typeface="Arial Narrow" pitchFamily="34" charset="0"/>
              </a:rPr>
              <a:t>	</a:t>
            </a:r>
            <a:r>
              <a:rPr lang="cs-CZ" b="1" u="sng">
                <a:latin typeface="Arial Narrow" pitchFamily="34" charset="0"/>
              </a:rPr>
              <a:t>Síla vztahu</a:t>
            </a:r>
            <a:endParaRPr lang="en-US" b="1" u="sng"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>
                <a:latin typeface="Arial Narrow" pitchFamily="34" charset="0"/>
              </a:rPr>
              <a:t>    </a:t>
            </a:r>
            <a:r>
              <a:rPr lang="cs-CZ" sz="1600" b="1">
                <a:latin typeface="Arial Narrow" pitchFamily="34" charset="0"/>
              </a:rPr>
              <a:t>		</a:t>
            </a:r>
            <a:r>
              <a:rPr lang="en-US" sz="2000" b="1">
                <a:latin typeface="Arial Narrow" pitchFamily="34" charset="0"/>
              </a:rPr>
              <a:t>1.0-1.2		 </a:t>
            </a:r>
            <a:r>
              <a:rPr lang="cs-CZ" sz="2000" b="1" smtClean="0">
                <a:latin typeface="Arial Narrow" pitchFamily="34" charset="0"/>
              </a:rPr>
              <a:t>žádný</a:t>
            </a:r>
            <a:r>
              <a:rPr lang="en-US" sz="2000" b="1">
                <a:latin typeface="Arial Narrow" pitchFamily="34" charset="0"/>
              </a:rPr>
              <a:t>	</a:t>
            </a:r>
            <a:endParaRPr lang="cs-CZ" sz="2000" b="1"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b="1">
                <a:latin typeface="Arial Narrow" pitchFamily="34" charset="0"/>
              </a:rPr>
              <a:t>       </a:t>
            </a:r>
            <a:r>
              <a:rPr lang="cs-CZ" sz="2000" b="1">
                <a:latin typeface="Arial Narrow" pitchFamily="34" charset="0"/>
              </a:rPr>
              <a:t>	</a:t>
            </a:r>
            <a:r>
              <a:rPr lang="en-US" sz="2000" b="1">
                <a:latin typeface="Arial Narrow" pitchFamily="34" charset="0"/>
              </a:rPr>
              <a:t>1.2-1.5		 </a:t>
            </a:r>
            <a:r>
              <a:rPr lang="cs-CZ" sz="2000" b="1" smtClean="0">
                <a:latin typeface="Arial Narrow" pitchFamily="34" charset="0"/>
              </a:rPr>
              <a:t>slabý</a:t>
            </a:r>
            <a:r>
              <a:rPr lang="en-US" sz="2000" b="1" smtClean="0">
                <a:latin typeface="Arial Narrow" pitchFamily="34" charset="0"/>
              </a:rPr>
              <a:t>	</a:t>
            </a:r>
            <a:endParaRPr lang="en-US" sz="2000" b="1">
              <a:latin typeface="Arial Narrow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b="1">
                <a:latin typeface="Arial Narrow" pitchFamily="34" charset="0"/>
              </a:rPr>
              <a:t> </a:t>
            </a:r>
            <a:r>
              <a:rPr lang="cs-CZ" sz="2000" b="1">
                <a:latin typeface="Arial Narrow" pitchFamily="34" charset="0"/>
              </a:rPr>
              <a:t>		</a:t>
            </a:r>
            <a:r>
              <a:rPr lang="en-US" sz="2000" b="1">
                <a:latin typeface="Arial Narrow" pitchFamily="34" charset="0"/>
              </a:rPr>
              <a:t>1.5-3.0		 </a:t>
            </a:r>
            <a:r>
              <a:rPr lang="cs-CZ" sz="2000" b="1" smtClean="0">
                <a:latin typeface="Arial Narrow" pitchFamily="34" charset="0"/>
              </a:rPr>
              <a:t>střední</a:t>
            </a:r>
            <a:r>
              <a:rPr lang="en-US" sz="2000" b="1">
                <a:latin typeface="Arial Narrow" pitchFamily="34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b="1">
                <a:latin typeface="Arial Narrow" pitchFamily="34" charset="0"/>
              </a:rPr>
              <a:t> 	</a:t>
            </a:r>
            <a:r>
              <a:rPr lang="cs-CZ" sz="2000" b="1">
                <a:latin typeface="Arial Narrow" pitchFamily="34" charset="0"/>
              </a:rPr>
              <a:t>	</a:t>
            </a:r>
            <a:r>
              <a:rPr lang="en-US" sz="2000" b="1">
                <a:latin typeface="Arial Narrow" pitchFamily="34" charset="0"/>
              </a:rPr>
              <a:t>3.0-10.00</a:t>
            </a:r>
            <a:r>
              <a:rPr lang="cs-CZ" sz="2000" b="1">
                <a:latin typeface="Arial Narrow" pitchFamily="34" charset="0"/>
              </a:rPr>
              <a:t>		</a:t>
            </a:r>
            <a:r>
              <a:rPr lang="cs-CZ" sz="2000" b="1" smtClean="0">
                <a:latin typeface="Arial Narrow" pitchFamily="34" charset="0"/>
              </a:rPr>
              <a:t>silný</a:t>
            </a:r>
            <a:r>
              <a:rPr lang="en-US" sz="2000" b="1">
                <a:latin typeface="Arial Narrow" pitchFamily="34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000" b="1">
                <a:latin typeface="Arial Narrow" pitchFamily="34" charset="0"/>
              </a:rPr>
              <a:t> 	</a:t>
            </a:r>
            <a:r>
              <a:rPr lang="cs-CZ" sz="2000" b="1">
                <a:latin typeface="Arial Narrow" pitchFamily="34" charset="0"/>
              </a:rPr>
              <a:t>	</a:t>
            </a:r>
            <a:r>
              <a:rPr lang="en-US" sz="2000" b="1">
                <a:latin typeface="Arial Narrow" pitchFamily="34" charset="0"/>
              </a:rPr>
              <a:t>&gt;10.0		</a:t>
            </a:r>
            <a:r>
              <a:rPr lang="cs-CZ" sz="2000" b="1" smtClean="0">
                <a:latin typeface="Arial Narrow" pitchFamily="34" charset="0"/>
              </a:rPr>
              <a:t>velmi </a:t>
            </a:r>
            <a:r>
              <a:rPr lang="cs-CZ" sz="2000" b="1">
                <a:latin typeface="Arial Narrow" pitchFamily="34" charset="0"/>
              </a:rPr>
              <a:t>silný</a:t>
            </a:r>
            <a:r>
              <a:rPr lang="en-US" sz="2000" b="1">
                <a:latin typeface="Arial Narrow" pitchFamily="34" charset="0"/>
              </a:rPr>
              <a:t>	</a:t>
            </a:r>
            <a:r>
              <a:rPr lang="en-US" sz="1600" b="1">
                <a:latin typeface="Arial Narrow" pitchFamily="34" charset="0"/>
              </a:rPr>
              <a:t>		                                                          	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1472" y="714356"/>
            <a:ext cx="7489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l"/>
            <a:r>
              <a:rPr lang="cs-CZ" sz="3600" b="1">
                <a:solidFill>
                  <a:srgbClr val="C00000"/>
                </a:solidFill>
              </a:rPr>
              <a:t>Síla vztahu (asociace</a:t>
            </a:r>
            <a:r>
              <a:rPr lang="cs-CZ" sz="3600" b="1" smtClean="0">
                <a:solidFill>
                  <a:srgbClr val="C00000"/>
                </a:solidFill>
              </a:rPr>
              <a:t>), statistické testování hypotéz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71836" y="1500174"/>
            <a:ext cx="557216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neexistuje vztah mezi expozicí a onemocněním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existuje vztah mezi expozicí a onemocněním</a:t>
            </a:r>
            <a:endParaRPr kumimoji="0" lang="cs-CZ" sz="18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příklady nulových hypotéz H</a:t>
            </a:r>
            <a:r>
              <a:rPr kumimoji="0" lang="cs-CZ" sz="1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Rate diference = 0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RR (relative risk) = 1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(odds  ratio) = 1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SMR = 100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oup 64"/>
          <p:cNvGraphicFramePr>
            <a:graphicFrameLocks noGrp="1"/>
          </p:cNvGraphicFramePr>
          <p:nvPr/>
        </p:nvGraphicFramePr>
        <p:xfrm>
          <a:off x="428596" y="4000504"/>
          <a:ext cx="7924800" cy="2360676"/>
        </p:xfrm>
        <a:graphic>
          <a:graphicData uri="http://schemas.openxmlformats.org/drawingml/2006/table">
            <a:tbl>
              <a:tblPr/>
              <a:tblGrid>
                <a:gridCol w="2887663"/>
                <a:gridCol w="2519362"/>
                <a:gridCol w="2517775"/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Závěr testu</a:t>
                      </a:r>
                      <a:endParaRPr kumimoji="0" 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platí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není vztah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platí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H</a:t>
                      </a:r>
                      <a:r>
                        <a:rPr kumimoji="0" lang="cs-CZ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je vztah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nezamítnout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správné rozhodnutí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Chyba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 druhu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zamítnout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H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Chyba 1. druhu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správné rozhodnutí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Nadpis 8"/>
          <p:cNvSpPr txBox="1">
            <a:spLocks/>
          </p:cNvSpPr>
          <p:nvPr/>
        </p:nvSpPr>
        <p:spPr>
          <a:xfrm>
            <a:off x="428596" y="500042"/>
            <a:ext cx="82296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Definice molekulární epidemiologie</a:t>
            </a:r>
            <a:endParaRPr kumimoji="0" lang="cs-CZ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5720" y="1214422"/>
            <a:ext cx="8610947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Molekulární epidemiologie spojuje vysoce citlivé laboratorní techniky vyvinuté </a:t>
            </a:r>
          </a:p>
          <a:p>
            <a:r>
              <a:rPr lang="cs-CZ" sz="2000" b="1" dirty="0" smtClean="0"/>
              <a:t>v rámci molekulární biologie s klasickými epidemiologickými postupy. </a:t>
            </a:r>
            <a:r>
              <a:rPr lang="cs-CZ" sz="2000" b="1" baseline="30000" dirty="0" smtClean="0"/>
              <a:t>1</a:t>
            </a:r>
          </a:p>
          <a:p>
            <a:r>
              <a:rPr lang="cs-CZ" sz="2000" dirty="0" smtClean="0"/>
              <a:t> </a:t>
            </a:r>
          </a:p>
          <a:p>
            <a:r>
              <a:rPr lang="cs-CZ" sz="2000" dirty="0" smtClean="0"/>
              <a:t>Molekulární </a:t>
            </a:r>
            <a:r>
              <a:rPr lang="cs-CZ" sz="2000" dirty="0" err="1" smtClean="0"/>
              <a:t>epidemologie</a:t>
            </a:r>
            <a:r>
              <a:rPr lang="cs-CZ" sz="2000" dirty="0" smtClean="0"/>
              <a:t> se vyvíjela jako spojení mezi základním</a:t>
            </a:r>
          </a:p>
          <a:p>
            <a:r>
              <a:rPr lang="cs-CZ" sz="2000" dirty="0" smtClean="0"/>
              <a:t>výzkumem v molekulární biologii a epidemiologickými studiemi zaměřenými </a:t>
            </a:r>
          </a:p>
          <a:p>
            <a:r>
              <a:rPr lang="cs-CZ" sz="2000" dirty="0" smtClean="0"/>
              <a:t>především na vznik nádorových onemocnění u lidí. Jejím smyslem je kombinace </a:t>
            </a:r>
          </a:p>
          <a:p>
            <a:r>
              <a:rPr lang="cs-CZ" sz="2000" dirty="0" smtClean="0"/>
              <a:t>laboratorních stanovení interní dávky, biologicky účinné dávky, biologických </a:t>
            </a:r>
          </a:p>
          <a:p>
            <a:r>
              <a:rPr lang="cs-CZ" sz="2000" dirty="0" smtClean="0"/>
              <a:t>účinků a vlivu vnímavosti jednotlivce s epidemiologickými metodami. </a:t>
            </a:r>
          </a:p>
          <a:p>
            <a:r>
              <a:rPr lang="cs-CZ" sz="2000" dirty="0" smtClean="0"/>
              <a:t> </a:t>
            </a:r>
          </a:p>
          <a:p>
            <a:r>
              <a:rPr lang="cs-CZ" sz="2000" dirty="0" smtClean="0"/>
              <a:t>Tento přístup představuje přirozenou konvergenci mezi molekulární </a:t>
            </a:r>
          </a:p>
          <a:p>
            <a:r>
              <a:rPr lang="cs-CZ" sz="2000" dirty="0" smtClean="0"/>
              <a:t>biologií a epidemiologií.</a:t>
            </a:r>
          </a:p>
          <a:p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072066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i="1" baseline="30000" smtClean="0"/>
              <a:t>1</a:t>
            </a:r>
            <a:r>
              <a:rPr lang="cs-CZ" sz="1200" i="1" smtClean="0"/>
              <a:t>Schulte PA. Molecular Epidemiology: Principles</a:t>
            </a:r>
          </a:p>
          <a:p>
            <a:r>
              <a:rPr lang="en-US" sz="1200" i="1" smtClean="0"/>
              <a:t>and Practices. San Diego: Academic Press;</a:t>
            </a:r>
          </a:p>
          <a:p>
            <a:r>
              <a:rPr lang="cs-CZ" sz="1200" i="1" smtClean="0"/>
              <a:t>1993.</a:t>
            </a:r>
            <a:endParaRPr lang="cs-CZ" sz="1200" i="1"/>
          </a:p>
        </p:txBody>
      </p:sp>
      <p:sp>
        <p:nvSpPr>
          <p:cNvPr id="17" name="TextovéPole 16"/>
          <p:cNvSpPr txBox="1"/>
          <p:nvPr/>
        </p:nvSpPr>
        <p:spPr>
          <a:xfrm>
            <a:off x="428596" y="5000636"/>
            <a:ext cx="7662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Pubmed – 2009 – 7700  odkazů v databázi při zadáné „molecular epidemiology“</a:t>
            </a:r>
          </a:p>
          <a:p>
            <a:r>
              <a:rPr lang="cs-CZ" smtClean="0"/>
              <a:t>Především molekulární typizace infekčních agens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/>
          <a:lstStyle/>
          <a:p>
            <a:r>
              <a:rPr lang="en-US"/>
              <a:t>John Snow and the Pump Handle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00496" y="1428736"/>
            <a:ext cx="4191000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Snow and cholera in 1854 London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pumphand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1981200"/>
            <a:ext cx="3810000" cy="3887788"/>
          </a:xfrm>
          <a:prstGeom prst="rect">
            <a:avLst/>
          </a:prstGeom>
          <a:noFill/>
          <a:ln/>
        </p:spPr>
      </p:pic>
      <p:pic>
        <p:nvPicPr>
          <p:cNvPr id="16" name="Picture 2" descr="D:\文献\ppt\pic\Image Library\20053UK USA\pum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80928"/>
            <a:ext cx="3571868" cy="26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77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26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Nadpis 8"/>
          <p:cNvSpPr txBox="1">
            <a:spLocks/>
          </p:cNvSpPr>
          <p:nvPr/>
        </p:nvSpPr>
        <p:spPr>
          <a:xfrm>
            <a:off x="428596" y="500042"/>
            <a:ext cx="8229600" cy="72547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ulární epidemiologie nádorových</a:t>
            </a:r>
            <a:r>
              <a:rPr kumimoji="0" lang="cs-CZ" sz="32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onemocnění</a:t>
            </a:r>
            <a:endParaRPr kumimoji="0" lang="cs-CZ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15008" y="571501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smtClean="0"/>
              <a:t>Schulte PA. Molecular Epidemiology: Principles</a:t>
            </a:r>
          </a:p>
          <a:p>
            <a:r>
              <a:rPr lang="en-US" sz="1200" i="1" smtClean="0"/>
              <a:t>and Practices. San Diego: Academic Press;</a:t>
            </a:r>
          </a:p>
          <a:p>
            <a:r>
              <a:rPr lang="cs-CZ" sz="1200" i="1" smtClean="0"/>
              <a:t>1993.</a:t>
            </a:r>
            <a:endParaRPr lang="cs-CZ" sz="1200" i="1"/>
          </a:p>
        </p:txBody>
      </p:sp>
      <p:sp>
        <p:nvSpPr>
          <p:cNvPr id="12" name="TextovéPole 5"/>
          <p:cNvSpPr txBox="1"/>
          <p:nvPr/>
        </p:nvSpPr>
        <p:spPr>
          <a:xfrm>
            <a:off x="0" y="3886200"/>
            <a:ext cx="328808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200" dirty="0" err="1" smtClean="0"/>
              <a:t>Markery</a:t>
            </a:r>
            <a:r>
              <a:rPr lang="cs-CZ" sz="1200" dirty="0" smtClean="0"/>
              <a:t> expozice</a:t>
            </a:r>
          </a:p>
          <a:p>
            <a:pPr marL="342900" indent="-342900"/>
            <a:r>
              <a:rPr lang="cs-CZ" sz="1200" dirty="0" smtClean="0"/>
              <a:t> (např. </a:t>
            </a:r>
            <a:r>
              <a:rPr lang="cs-CZ" sz="1200" dirty="0" err="1" smtClean="0"/>
              <a:t>přitomnost</a:t>
            </a:r>
            <a:r>
              <a:rPr lang="cs-CZ" sz="1200" dirty="0" smtClean="0"/>
              <a:t> </a:t>
            </a:r>
            <a:r>
              <a:rPr lang="cs-CZ" sz="1200" dirty="0" err="1" smtClean="0"/>
              <a:t>onkogenního</a:t>
            </a:r>
            <a:r>
              <a:rPr lang="cs-CZ" sz="1200" dirty="0" smtClean="0"/>
              <a:t> viru)</a:t>
            </a:r>
          </a:p>
          <a:p>
            <a:pPr marL="342900" indent="-342900">
              <a:buAutoNum type="arabicPeriod"/>
            </a:pPr>
            <a:r>
              <a:rPr lang="cs-CZ" sz="1200" dirty="0" err="1" smtClean="0"/>
              <a:t>Markery</a:t>
            </a:r>
            <a:r>
              <a:rPr lang="cs-CZ" sz="1200" dirty="0" smtClean="0"/>
              <a:t> dávky (např. titr viru)</a:t>
            </a:r>
          </a:p>
          <a:p>
            <a:pPr marL="342900" indent="-342900">
              <a:buAutoNum type="arabicPeriod"/>
            </a:pPr>
            <a:r>
              <a:rPr lang="cs-CZ" sz="1200" dirty="0" err="1" smtClean="0"/>
              <a:t>Markery</a:t>
            </a:r>
            <a:r>
              <a:rPr lang="cs-CZ" sz="1200" dirty="0" smtClean="0"/>
              <a:t> interní dávky (např. množství DNA </a:t>
            </a:r>
          </a:p>
          <a:p>
            <a:pPr marL="342900" indent="-342900"/>
            <a:r>
              <a:rPr lang="cs-CZ" sz="1200" dirty="0" err="1" smtClean="0"/>
              <a:t>aduktů</a:t>
            </a:r>
            <a:r>
              <a:rPr lang="cs-CZ" sz="1200" dirty="0" smtClean="0"/>
              <a:t> s karcinogenem)</a:t>
            </a:r>
          </a:p>
          <a:p>
            <a:pPr marL="342900" indent="-342900">
              <a:buAutoNum type="arabicPeriod"/>
            </a:pPr>
            <a:r>
              <a:rPr lang="cs-CZ" sz="1200" dirty="0" err="1" smtClean="0"/>
              <a:t>Markery</a:t>
            </a:r>
            <a:r>
              <a:rPr lang="cs-CZ" sz="1200" dirty="0" smtClean="0"/>
              <a:t> biologicky účinné dávky</a:t>
            </a:r>
          </a:p>
          <a:p>
            <a:pPr marL="342900" indent="-342900"/>
            <a:r>
              <a:rPr lang="cs-CZ" sz="1200" dirty="0" smtClean="0"/>
              <a:t> (např. somatické mutace p53)</a:t>
            </a:r>
          </a:p>
          <a:p>
            <a:pPr marL="342900" indent="-342900">
              <a:buAutoNum type="arabicPeriod"/>
            </a:pPr>
            <a:r>
              <a:rPr lang="cs-CZ" sz="1200" dirty="0" err="1" smtClean="0"/>
              <a:t>Markery</a:t>
            </a:r>
            <a:r>
              <a:rPr lang="cs-CZ" sz="1200" dirty="0" smtClean="0"/>
              <a:t> strukturního a funkčního poškození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 (např. </a:t>
            </a:r>
            <a:r>
              <a:rPr lang="cs-CZ" sz="1200" dirty="0" err="1" smtClean="0"/>
              <a:t>chromozomální</a:t>
            </a:r>
            <a:r>
              <a:rPr lang="cs-CZ" sz="1200" dirty="0" smtClean="0"/>
              <a:t> aberace)</a:t>
            </a:r>
          </a:p>
          <a:p>
            <a:pPr marL="342900" indent="-342900">
              <a:buAutoNum type="arabicPeriod"/>
            </a:pPr>
            <a:r>
              <a:rPr lang="cs-CZ" sz="1200" dirty="0" err="1" smtClean="0"/>
              <a:t>Markery</a:t>
            </a:r>
            <a:r>
              <a:rPr lang="cs-CZ" sz="1200" dirty="0" smtClean="0"/>
              <a:t> vnímavosti</a:t>
            </a:r>
          </a:p>
          <a:p>
            <a:pPr marL="342900" indent="-342900"/>
            <a:r>
              <a:rPr lang="cs-CZ" sz="1200" dirty="0" smtClean="0"/>
              <a:t> (např. SNP genů metabolických enzymů)</a:t>
            </a:r>
          </a:p>
          <a:p>
            <a:pPr marL="342900" indent="-342900">
              <a:buAutoNum type="arabicPeriod"/>
            </a:pPr>
            <a:r>
              <a:rPr lang="cs-CZ" sz="1200" dirty="0" smtClean="0"/>
              <a:t>Diagnostické </a:t>
            </a:r>
            <a:r>
              <a:rPr lang="cs-CZ" sz="1200" dirty="0" err="1" smtClean="0"/>
              <a:t>markery</a:t>
            </a:r>
            <a:endParaRPr lang="cs-CZ" sz="1200" dirty="0" smtClean="0"/>
          </a:p>
          <a:p>
            <a:pPr marL="342900" indent="-342900">
              <a:buAutoNum type="arabicPeriod"/>
            </a:pPr>
            <a:r>
              <a:rPr lang="cs-CZ" sz="1200" dirty="0" smtClean="0"/>
              <a:t>Prognostické a prediktivní </a:t>
            </a:r>
            <a:r>
              <a:rPr lang="cs-CZ" sz="1200" dirty="0" err="1" smtClean="0"/>
              <a:t>markery</a:t>
            </a:r>
            <a:endParaRPr lang="cs-CZ" sz="1200" dirty="0" smtClean="0"/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268760"/>
            <a:ext cx="685630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0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776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27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500034" y="42860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794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Interakce molekul</a:t>
            </a: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árních</a:t>
            </a:r>
            <a:r>
              <a:rPr kumimoji="0" lang="cs-CZ" sz="32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 faktorů a prostředí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889250" y="1825625"/>
          <a:ext cx="12128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1" name="Image Document" r:id="rId5" imgW="1514520" imgH="2305080" progId="">
                  <p:embed/>
                </p:oleObj>
              </mc:Choice>
              <mc:Fallback>
                <p:oleObj name="Image Document" r:id="rId5" imgW="1514520" imgH="2305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1825625"/>
                        <a:ext cx="12128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365375" y="1933575"/>
            <a:ext cx="304800" cy="1143000"/>
            <a:chOff x="1680" y="1056"/>
            <a:chExt cx="192" cy="720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1776" y="1296"/>
              <a:ext cx="0" cy="48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1680" y="1056"/>
              <a:ext cx="192" cy="576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90513" y="1552575"/>
            <a:ext cx="1947862" cy="1890713"/>
            <a:chOff x="1680" y="960"/>
            <a:chExt cx="2352" cy="1776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1680" y="1056"/>
              <a:ext cx="192" cy="720"/>
              <a:chOff x="1680" y="1056"/>
              <a:chExt cx="192" cy="720"/>
            </a:xfrm>
          </p:grpSpPr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AutoShape 10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2016" y="1008"/>
              <a:ext cx="192" cy="720"/>
              <a:chOff x="1680" y="1056"/>
              <a:chExt cx="192" cy="720"/>
            </a:xfrm>
          </p:grpSpPr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AutoShape 13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3264" y="1584"/>
              <a:ext cx="192" cy="720"/>
              <a:chOff x="1680" y="1056"/>
              <a:chExt cx="192" cy="720"/>
            </a:xfrm>
          </p:grpSpPr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AutoShape 16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072" y="1056"/>
              <a:ext cx="192" cy="720"/>
              <a:chOff x="1680" y="1056"/>
              <a:chExt cx="192" cy="720"/>
            </a:xfrm>
          </p:grpSpPr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AutoShape 19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2064" y="1440"/>
              <a:ext cx="192" cy="720"/>
              <a:chOff x="1680" y="1056"/>
              <a:chExt cx="192" cy="720"/>
            </a:xfrm>
          </p:grpSpPr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AutoShape 22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2256" y="960"/>
              <a:ext cx="192" cy="720"/>
              <a:chOff x="1680" y="1056"/>
              <a:chExt cx="192" cy="720"/>
            </a:xfrm>
          </p:grpSpPr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AutoShape 25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872" y="1728"/>
              <a:ext cx="192" cy="720"/>
              <a:chOff x="1680" y="1056"/>
              <a:chExt cx="192" cy="720"/>
            </a:xfrm>
          </p:grpSpPr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AutoShape 28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>
              <a:off x="2880" y="1200"/>
              <a:ext cx="192" cy="720"/>
              <a:chOff x="1680" y="1056"/>
              <a:chExt cx="192" cy="720"/>
            </a:xfrm>
          </p:grpSpPr>
          <p:sp>
            <p:nvSpPr>
              <p:cNvPr id="64" name="Line 30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AutoShape 31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3360" y="1344"/>
              <a:ext cx="192" cy="720"/>
              <a:chOff x="1680" y="1056"/>
              <a:chExt cx="192" cy="720"/>
            </a:xfrm>
          </p:grpSpPr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AutoShape 34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544" y="960"/>
              <a:ext cx="192" cy="720"/>
              <a:chOff x="1680" y="1056"/>
              <a:chExt cx="192" cy="720"/>
            </a:xfrm>
          </p:grpSpPr>
          <p:sp>
            <p:nvSpPr>
              <p:cNvPr id="60" name="Line 36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AutoShape 37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1776" y="1152"/>
              <a:ext cx="192" cy="720"/>
              <a:chOff x="1680" y="1056"/>
              <a:chExt cx="192" cy="720"/>
            </a:xfrm>
          </p:grpSpPr>
          <p:sp>
            <p:nvSpPr>
              <p:cNvPr id="58" name="Line 39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AutoShape 40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1872" y="1248"/>
              <a:ext cx="192" cy="720"/>
              <a:chOff x="1680" y="1056"/>
              <a:chExt cx="192" cy="720"/>
            </a:xfrm>
          </p:grpSpPr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AutoShape 43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3120" y="1584"/>
              <a:ext cx="192" cy="720"/>
              <a:chOff x="1680" y="1056"/>
              <a:chExt cx="192" cy="720"/>
            </a:xfrm>
          </p:grpSpPr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AutoShape 46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2016" y="1728"/>
              <a:ext cx="1632" cy="1005"/>
            </a:xfrm>
            <a:custGeom>
              <a:avLst/>
              <a:gdLst>
                <a:gd name="T0" fmla="*/ 64 w 1709"/>
                <a:gd name="T1" fmla="*/ 935 h 1245"/>
                <a:gd name="T2" fmla="*/ 77 w 1709"/>
                <a:gd name="T3" fmla="*/ 666 h 1245"/>
                <a:gd name="T4" fmla="*/ 154 w 1709"/>
                <a:gd name="T5" fmla="*/ 538 h 1245"/>
                <a:gd name="T6" fmla="*/ 282 w 1709"/>
                <a:gd name="T7" fmla="*/ 371 h 1245"/>
                <a:gd name="T8" fmla="*/ 333 w 1709"/>
                <a:gd name="T9" fmla="*/ 218 h 1245"/>
                <a:gd name="T10" fmla="*/ 397 w 1709"/>
                <a:gd name="T11" fmla="*/ 39 h 1245"/>
                <a:gd name="T12" fmla="*/ 538 w 1709"/>
                <a:gd name="T13" fmla="*/ 0 h 1245"/>
                <a:gd name="T14" fmla="*/ 640 w 1709"/>
                <a:gd name="T15" fmla="*/ 13 h 1245"/>
                <a:gd name="T16" fmla="*/ 717 w 1709"/>
                <a:gd name="T17" fmla="*/ 64 h 1245"/>
                <a:gd name="T18" fmla="*/ 768 w 1709"/>
                <a:gd name="T19" fmla="*/ 141 h 1245"/>
                <a:gd name="T20" fmla="*/ 794 w 1709"/>
                <a:gd name="T21" fmla="*/ 179 h 1245"/>
                <a:gd name="T22" fmla="*/ 807 w 1709"/>
                <a:gd name="T23" fmla="*/ 218 h 1245"/>
                <a:gd name="T24" fmla="*/ 947 w 1709"/>
                <a:gd name="T25" fmla="*/ 307 h 1245"/>
                <a:gd name="T26" fmla="*/ 960 w 1709"/>
                <a:gd name="T27" fmla="*/ 538 h 1245"/>
                <a:gd name="T28" fmla="*/ 1447 w 1709"/>
                <a:gd name="T29" fmla="*/ 755 h 1245"/>
                <a:gd name="T30" fmla="*/ 1613 w 1709"/>
                <a:gd name="T31" fmla="*/ 871 h 1245"/>
                <a:gd name="T32" fmla="*/ 1677 w 1709"/>
                <a:gd name="T33" fmla="*/ 960 h 1245"/>
                <a:gd name="T34" fmla="*/ 1703 w 1709"/>
                <a:gd name="T35" fmla="*/ 999 h 1245"/>
                <a:gd name="T36" fmla="*/ 1664 w 1709"/>
                <a:gd name="T37" fmla="*/ 1152 h 1245"/>
                <a:gd name="T38" fmla="*/ 1523 w 1709"/>
                <a:gd name="T39" fmla="*/ 1203 h 1245"/>
                <a:gd name="T40" fmla="*/ 1037 w 1709"/>
                <a:gd name="T41" fmla="*/ 1178 h 1245"/>
                <a:gd name="T42" fmla="*/ 947 w 1709"/>
                <a:gd name="T43" fmla="*/ 1127 h 1245"/>
                <a:gd name="T44" fmla="*/ 845 w 1709"/>
                <a:gd name="T45" fmla="*/ 1037 h 1245"/>
                <a:gd name="T46" fmla="*/ 794 w 1709"/>
                <a:gd name="T47" fmla="*/ 1011 h 1245"/>
                <a:gd name="T48" fmla="*/ 717 w 1709"/>
                <a:gd name="T49" fmla="*/ 960 h 1245"/>
                <a:gd name="T50" fmla="*/ 295 w 1709"/>
                <a:gd name="T51" fmla="*/ 973 h 1245"/>
                <a:gd name="T52" fmla="*/ 192 w 1709"/>
                <a:gd name="T53" fmla="*/ 986 h 1245"/>
                <a:gd name="T54" fmla="*/ 90 w 1709"/>
                <a:gd name="T55" fmla="*/ 1011 h 1245"/>
                <a:gd name="T56" fmla="*/ 13 w 1709"/>
                <a:gd name="T57" fmla="*/ 1050 h 1245"/>
                <a:gd name="T58" fmla="*/ 0 w 1709"/>
                <a:gd name="T59" fmla="*/ 1011 h 1245"/>
                <a:gd name="T60" fmla="*/ 26 w 1709"/>
                <a:gd name="T61" fmla="*/ 973 h 1245"/>
                <a:gd name="T62" fmla="*/ 64 w 1709"/>
                <a:gd name="T63" fmla="*/ 935 h 12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9"/>
                <a:gd name="T97" fmla="*/ 0 h 1245"/>
                <a:gd name="T98" fmla="*/ 1709 w 1709"/>
                <a:gd name="T99" fmla="*/ 1245 h 12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9" h="1245">
                  <a:moveTo>
                    <a:pt x="64" y="935"/>
                  </a:moveTo>
                  <a:cubicBezTo>
                    <a:pt x="68" y="845"/>
                    <a:pt x="69" y="755"/>
                    <a:pt x="77" y="666"/>
                  </a:cubicBezTo>
                  <a:cubicBezTo>
                    <a:pt x="82" y="611"/>
                    <a:pt x="122" y="577"/>
                    <a:pt x="154" y="538"/>
                  </a:cubicBezTo>
                  <a:cubicBezTo>
                    <a:pt x="199" y="484"/>
                    <a:pt x="240" y="428"/>
                    <a:pt x="282" y="371"/>
                  </a:cubicBezTo>
                  <a:cubicBezTo>
                    <a:pt x="296" y="317"/>
                    <a:pt x="319" y="272"/>
                    <a:pt x="333" y="218"/>
                  </a:cubicBezTo>
                  <a:cubicBezTo>
                    <a:pt x="338" y="180"/>
                    <a:pt x="337" y="59"/>
                    <a:pt x="397" y="39"/>
                  </a:cubicBezTo>
                  <a:cubicBezTo>
                    <a:pt x="443" y="23"/>
                    <a:pt x="538" y="0"/>
                    <a:pt x="538" y="0"/>
                  </a:cubicBezTo>
                  <a:cubicBezTo>
                    <a:pt x="572" y="4"/>
                    <a:pt x="608" y="1"/>
                    <a:pt x="640" y="13"/>
                  </a:cubicBezTo>
                  <a:cubicBezTo>
                    <a:pt x="669" y="23"/>
                    <a:pt x="717" y="64"/>
                    <a:pt x="717" y="64"/>
                  </a:cubicBezTo>
                  <a:cubicBezTo>
                    <a:pt x="734" y="90"/>
                    <a:pt x="751" y="115"/>
                    <a:pt x="768" y="141"/>
                  </a:cubicBezTo>
                  <a:cubicBezTo>
                    <a:pt x="777" y="154"/>
                    <a:pt x="794" y="179"/>
                    <a:pt x="794" y="179"/>
                  </a:cubicBezTo>
                  <a:cubicBezTo>
                    <a:pt x="798" y="192"/>
                    <a:pt x="798" y="207"/>
                    <a:pt x="807" y="218"/>
                  </a:cubicBezTo>
                  <a:cubicBezTo>
                    <a:pt x="832" y="250"/>
                    <a:pt x="910" y="289"/>
                    <a:pt x="947" y="307"/>
                  </a:cubicBezTo>
                  <a:cubicBezTo>
                    <a:pt x="951" y="384"/>
                    <a:pt x="953" y="461"/>
                    <a:pt x="960" y="538"/>
                  </a:cubicBezTo>
                  <a:cubicBezTo>
                    <a:pt x="978" y="729"/>
                    <a:pt x="1312" y="737"/>
                    <a:pt x="1447" y="755"/>
                  </a:cubicBezTo>
                  <a:cubicBezTo>
                    <a:pt x="1501" y="796"/>
                    <a:pt x="1557" y="833"/>
                    <a:pt x="1613" y="871"/>
                  </a:cubicBezTo>
                  <a:cubicBezTo>
                    <a:pt x="1643" y="892"/>
                    <a:pt x="1656" y="930"/>
                    <a:pt x="1677" y="960"/>
                  </a:cubicBezTo>
                  <a:cubicBezTo>
                    <a:pt x="1686" y="973"/>
                    <a:pt x="1703" y="999"/>
                    <a:pt x="1703" y="999"/>
                  </a:cubicBezTo>
                  <a:cubicBezTo>
                    <a:pt x="1695" y="1067"/>
                    <a:pt x="1709" y="1107"/>
                    <a:pt x="1664" y="1152"/>
                  </a:cubicBezTo>
                  <a:cubicBezTo>
                    <a:pt x="1629" y="1187"/>
                    <a:pt x="1523" y="1203"/>
                    <a:pt x="1523" y="1203"/>
                  </a:cubicBezTo>
                  <a:cubicBezTo>
                    <a:pt x="1361" y="1198"/>
                    <a:pt x="1185" y="1245"/>
                    <a:pt x="1037" y="1178"/>
                  </a:cubicBezTo>
                  <a:cubicBezTo>
                    <a:pt x="842" y="1090"/>
                    <a:pt x="1091" y="1171"/>
                    <a:pt x="947" y="1127"/>
                  </a:cubicBezTo>
                  <a:cubicBezTo>
                    <a:pt x="911" y="1099"/>
                    <a:pt x="881" y="1064"/>
                    <a:pt x="845" y="1037"/>
                  </a:cubicBezTo>
                  <a:cubicBezTo>
                    <a:pt x="830" y="1026"/>
                    <a:pt x="810" y="1022"/>
                    <a:pt x="794" y="1011"/>
                  </a:cubicBezTo>
                  <a:cubicBezTo>
                    <a:pt x="711" y="952"/>
                    <a:pt x="798" y="988"/>
                    <a:pt x="717" y="960"/>
                  </a:cubicBezTo>
                  <a:cubicBezTo>
                    <a:pt x="576" y="964"/>
                    <a:pt x="436" y="966"/>
                    <a:pt x="295" y="973"/>
                  </a:cubicBezTo>
                  <a:cubicBezTo>
                    <a:pt x="260" y="975"/>
                    <a:pt x="226" y="980"/>
                    <a:pt x="192" y="986"/>
                  </a:cubicBezTo>
                  <a:cubicBezTo>
                    <a:pt x="158" y="992"/>
                    <a:pt x="90" y="1011"/>
                    <a:pt x="90" y="1011"/>
                  </a:cubicBezTo>
                  <a:cubicBezTo>
                    <a:pt x="84" y="1015"/>
                    <a:pt x="28" y="1057"/>
                    <a:pt x="13" y="1050"/>
                  </a:cubicBezTo>
                  <a:cubicBezTo>
                    <a:pt x="1" y="1044"/>
                    <a:pt x="4" y="1024"/>
                    <a:pt x="0" y="1011"/>
                  </a:cubicBezTo>
                  <a:cubicBezTo>
                    <a:pt x="9" y="998"/>
                    <a:pt x="14" y="983"/>
                    <a:pt x="26" y="973"/>
                  </a:cubicBezTo>
                  <a:cubicBezTo>
                    <a:pt x="72" y="936"/>
                    <a:pt x="64" y="986"/>
                    <a:pt x="64" y="935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31" name="Group 48"/>
            <p:cNvGrpSpPr>
              <a:grpSpLocks/>
            </p:cNvGrpSpPr>
            <p:nvPr/>
          </p:nvGrpSpPr>
          <p:grpSpPr bwMode="auto">
            <a:xfrm>
              <a:off x="2208" y="1200"/>
              <a:ext cx="192" cy="720"/>
              <a:chOff x="1680" y="1056"/>
              <a:chExt cx="192" cy="720"/>
            </a:xfrm>
          </p:grpSpPr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AutoShape 50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2" name="Group 51"/>
            <p:cNvGrpSpPr>
              <a:grpSpLocks/>
            </p:cNvGrpSpPr>
            <p:nvPr/>
          </p:nvGrpSpPr>
          <p:grpSpPr bwMode="auto">
            <a:xfrm>
              <a:off x="2352" y="1056"/>
              <a:ext cx="192" cy="720"/>
              <a:chOff x="1680" y="1056"/>
              <a:chExt cx="192" cy="720"/>
            </a:xfrm>
          </p:grpSpPr>
          <p:sp>
            <p:nvSpPr>
              <p:cNvPr id="50" name="Line 52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AutoShape 53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3" name="Group 54"/>
            <p:cNvGrpSpPr>
              <a:grpSpLocks/>
            </p:cNvGrpSpPr>
            <p:nvPr/>
          </p:nvGrpSpPr>
          <p:grpSpPr bwMode="auto">
            <a:xfrm>
              <a:off x="2688" y="1152"/>
              <a:ext cx="192" cy="720"/>
              <a:chOff x="1680" y="1056"/>
              <a:chExt cx="192" cy="720"/>
            </a:xfrm>
          </p:grpSpPr>
          <p:sp>
            <p:nvSpPr>
              <p:cNvPr id="48" name="Line 55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AutoShape 56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4" name="Group 57"/>
            <p:cNvGrpSpPr>
              <a:grpSpLocks/>
            </p:cNvGrpSpPr>
            <p:nvPr/>
          </p:nvGrpSpPr>
          <p:grpSpPr bwMode="auto">
            <a:xfrm>
              <a:off x="2928" y="1536"/>
              <a:ext cx="192" cy="720"/>
              <a:chOff x="1680" y="1056"/>
              <a:chExt cx="192" cy="720"/>
            </a:xfrm>
          </p:grpSpPr>
          <p:sp>
            <p:nvSpPr>
              <p:cNvPr id="46" name="Line 58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AutoShape 59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3744" y="1920"/>
              <a:ext cx="192" cy="720"/>
              <a:chOff x="1680" y="1056"/>
              <a:chExt cx="192" cy="720"/>
            </a:xfrm>
          </p:grpSpPr>
          <p:sp>
            <p:nvSpPr>
              <p:cNvPr id="44" name="Line 61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AutoShape 62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pic>
          <p:nvPicPr>
            <p:cNvPr id="36" name="Picture 63" descr="an02542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2160"/>
              <a:ext cx="28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Group 64"/>
            <p:cNvGrpSpPr>
              <a:grpSpLocks/>
            </p:cNvGrpSpPr>
            <p:nvPr/>
          </p:nvGrpSpPr>
          <p:grpSpPr bwMode="auto">
            <a:xfrm>
              <a:off x="3840" y="2016"/>
              <a:ext cx="192" cy="720"/>
              <a:chOff x="1680" y="1056"/>
              <a:chExt cx="192" cy="720"/>
            </a:xfrm>
          </p:grpSpPr>
          <p:sp>
            <p:nvSpPr>
              <p:cNvPr id="41" name="Line 65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AutoShape 66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8" name="Group 67"/>
            <p:cNvGrpSpPr>
              <a:grpSpLocks/>
            </p:cNvGrpSpPr>
            <p:nvPr/>
          </p:nvGrpSpPr>
          <p:grpSpPr bwMode="auto">
            <a:xfrm>
              <a:off x="3600" y="1776"/>
              <a:ext cx="192" cy="720"/>
              <a:chOff x="1680" y="1056"/>
              <a:chExt cx="192" cy="720"/>
            </a:xfrm>
          </p:grpSpPr>
          <p:sp>
            <p:nvSpPr>
              <p:cNvPr id="39" name="Line 68"/>
              <p:cNvSpPr>
                <a:spLocks noChangeShapeType="1"/>
              </p:cNvSpPr>
              <p:nvPr/>
            </p:nvSpPr>
            <p:spPr bwMode="auto">
              <a:xfrm>
                <a:off x="1776" y="1296"/>
                <a:ext cx="0" cy="48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AutoShape 69"/>
              <p:cNvSpPr>
                <a:spLocks noChangeArrowheads="1"/>
              </p:cNvSpPr>
              <p:nvPr/>
            </p:nvSpPr>
            <p:spPr bwMode="auto">
              <a:xfrm>
                <a:off x="1680" y="1056"/>
                <a:ext cx="192" cy="576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0" name="Group 70"/>
          <p:cNvGrpSpPr>
            <a:grpSpLocks/>
          </p:cNvGrpSpPr>
          <p:nvPr/>
        </p:nvGrpSpPr>
        <p:grpSpPr bwMode="auto">
          <a:xfrm>
            <a:off x="652463" y="2660650"/>
            <a:ext cx="463550" cy="658813"/>
            <a:chOff x="4080" y="1776"/>
            <a:chExt cx="1536" cy="2496"/>
          </a:xfrm>
        </p:grpSpPr>
        <p:sp>
          <p:nvSpPr>
            <p:cNvPr id="81" name="Oval 71"/>
            <p:cNvSpPr>
              <a:spLocks noChangeArrowheads="1"/>
            </p:cNvSpPr>
            <p:nvPr/>
          </p:nvSpPr>
          <p:spPr bwMode="auto">
            <a:xfrm rot="-4247564">
              <a:off x="3840" y="2640"/>
              <a:ext cx="2016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4080" y="3352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4080" y="2976"/>
              <a:ext cx="288" cy="24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4176" y="2736"/>
              <a:ext cx="288" cy="24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4272" y="2584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4080" y="3600"/>
              <a:ext cx="288" cy="24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 flipH="1">
              <a:off x="5280" y="2832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 flipH="1">
              <a:off x="5328" y="2456"/>
              <a:ext cx="288" cy="24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 flipH="1">
              <a:off x="5328" y="2216"/>
              <a:ext cx="288" cy="24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 flipH="1">
              <a:off x="4464" y="2352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 flipH="1">
              <a:off x="5184" y="3168"/>
              <a:ext cx="288" cy="144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4704" y="1920"/>
              <a:ext cx="192" cy="336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 rot="5203883" flipH="1">
              <a:off x="5004" y="3588"/>
              <a:ext cx="168" cy="384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84"/>
            <p:cNvSpPr>
              <a:spLocks/>
            </p:cNvSpPr>
            <p:nvPr/>
          </p:nvSpPr>
          <p:spPr bwMode="auto">
            <a:xfrm>
              <a:off x="5088" y="3360"/>
              <a:ext cx="288" cy="144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 flipV="1">
              <a:off x="4224" y="3936"/>
              <a:ext cx="288" cy="24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5203883">
              <a:off x="4485" y="4104"/>
              <a:ext cx="288" cy="48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656259" flipH="1" flipV="1">
              <a:off x="4752" y="3888"/>
              <a:ext cx="240" cy="192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7315186" flipV="1">
              <a:off x="4980" y="1860"/>
              <a:ext cx="288" cy="120"/>
            </a:xfrm>
            <a:custGeom>
              <a:avLst/>
              <a:gdLst>
                <a:gd name="T0" fmla="*/ 288 w 288"/>
                <a:gd name="T1" fmla="*/ 104 h 120"/>
                <a:gd name="T2" fmla="*/ 192 w 288"/>
                <a:gd name="T3" fmla="*/ 104 h 120"/>
                <a:gd name="T4" fmla="*/ 96 w 288"/>
                <a:gd name="T5" fmla="*/ 8 h 120"/>
                <a:gd name="T6" fmla="*/ 0 w 288"/>
                <a:gd name="T7" fmla="*/ 56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120"/>
                <a:gd name="T14" fmla="*/ 288 w 28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120">
                  <a:moveTo>
                    <a:pt x="288" y="104"/>
                  </a:moveTo>
                  <a:cubicBezTo>
                    <a:pt x="256" y="112"/>
                    <a:pt x="224" y="120"/>
                    <a:pt x="192" y="104"/>
                  </a:cubicBezTo>
                  <a:cubicBezTo>
                    <a:pt x="160" y="88"/>
                    <a:pt x="128" y="16"/>
                    <a:pt x="96" y="8"/>
                  </a:cubicBezTo>
                  <a:cubicBezTo>
                    <a:pt x="64" y="0"/>
                    <a:pt x="16" y="40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9" name="Text Box 89"/>
          <p:cNvSpPr txBox="1">
            <a:spLocks noChangeArrowheads="1"/>
          </p:cNvSpPr>
          <p:nvPr/>
        </p:nvSpPr>
        <p:spPr bwMode="auto">
          <a:xfrm>
            <a:off x="1065213" y="3373438"/>
            <a:ext cx="20621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341" tIns="42670" rIns="85341" bIns="42670">
            <a:spAutoFit/>
          </a:bodyPr>
          <a:lstStyle/>
          <a:p>
            <a:pPr defTabSz="854075" eaLnBrk="1" hangingPunct="1"/>
            <a:r>
              <a:rPr lang="en-US" sz="2600">
                <a:solidFill>
                  <a:schemeClr val="bg1"/>
                </a:solidFill>
                <a:latin typeface="Tahoma" pitchFamily="34" charset="0"/>
              </a:rPr>
              <a:t>Environment</a:t>
            </a:r>
          </a:p>
        </p:txBody>
      </p:sp>
      <p:sp>
        <p:nvSpPr>
          <p:cNvPr id="100" name="Rectangle 90"/>
          <p:cNvSpPr>
            <a:spLocks noChangeArrowheads="1"/>
          </p:cNvSpPr>
          <p:nvPr/>
        </p:nvSpPr>
        <p:spPr bwMode="auto">
          <a:xfrm>
            <a:off x="6629400" y="3498850"/>
            <a:ext cx="22240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341" tIns="42670" rIns="85341" bIns="42670">
            <a:spAutoFit/>
          </a:bodyPr>
          <a:lstStyle/>
          <a:p>
            <a:pPr defTabSz="854075" eaLnBrk="1" hangingPunct="1"/>
            <a:r>
              <a:rPr lang="en-US" sz="2600">
                <a:solidFill>
                  <a:schemeClr val="bg1"/>
                </a:solidFill>
                <a:latin typeface="Tahoma" pitchFamily="34" charset="0"/>
              </a:rPr>
              <a:t>Susceptibility </a:t>
            </a:r>
          </a:p>
          <a:p>
            <a:pPr defTabSz="854075" eaLnBrk="1" hangingPunct="1"/>
            <a:r>
              <a:rPr lang="en-US" sz="2600">
                <a:solidFill>
                  <a:schemeClr val="bg1"/>
                </a:solidFill>
                <a:latin typeface="Tahoma" pitchFamily="34" charset="0"/>
              </a:rPr>
              <a:t>     genes</a:t>
            </a:r>
          </a:p>
        </p:txBody>
      </p:sp>
      <p:pic>
        <p:nvPicPr>
          <p:cNvPr id="101" name="Picture 91" descr="dn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39013" y="1679575"/>
            <a:ext cx="781050" cy="2051050"/>
          </a:xfrm>
          <a:prstGeom prst="rect">
            <a:avLst/>
          </a:prstGeom>
          <a:noFill/>
        </p:spPr>
      </p:pic>
      <p:sp>
        <p:nvSpPr>
          <p:cNvPr id="102" name="Line 92"/>
          <p:cNvSpPr>
            <a:spLocks noChangeShapeType="1"/>
          </p:cNvSpPr>
          <p:nvPr/>
        </p:nvSpPr>
        <p:spPr bwMode="auto">
          <a:xfrm flipV="1">
            <a:off x="4286248" y="2357431"/>
            <a:ext cx="3071834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med"/>
          </a:ln>
        </p:spPr>
        <p:txBody>
          <a:bodyPr wrap="none" lIns="90488" tIns="44450" rIns="90488" bIns="44450" anchor="ctr"/>
          <a:lstStyle/>
          <a:p>
            <a:endParaRPr lang="cs-CZ"/>
          </a:p>
        </p:txBody>
      </p:sp>
      <p:sp>
        <p:nvSpPr>
          <p:cNvPr id="103" name="Line 93"/>
          <p:cNvSpPr>
            <a:spLocks noChangeShapeType="1"/>
          </p:cNvSpPr>
          <p:nvPr/>
        </p:nvSpPr>
        <p:spPr bwMode="auto">
          <a:xfrm flipH="1">
            <a:off x="5429256" y="2736850"/>
            <a:ext cx="1392232" cy="620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cs-CZ"/>
          </a:p>
        </p:txBody>
      </p:sp>
      <p:pic>
        <p:nvPicPr>
          <p:cNvPr id="104" name="Picture 94" descr="HH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CCC99"/>
              </a:clrFrom>
              <a:clrTo>
                <a:srgbClr val="CC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214818"/>
            <a:ext cx="23955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95"/>
          <p:cNvSpPr txBox="1">
            <a:spLocks noChangeArrowheads="1"/>
          </p:cNvSpPr>
          <p:nvPr/>
        </p:nvSpPr>
        <p:spPr bwMode="auto">
          <a:xfrm>
            <a:off x="4444995" y="5843593"/>
            <a:ext cx="1660525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5341" tIns="42670" rIns="85341" bIns="42670">
            <a:spAutoFit/>
          </a:bodyPr>
          <a:lstStyle/>
          <a:p>
            <a:pPr algn="ctr" eaLnBrk="1" hangingPunct="1">
              <a:defRPr/>
            </a:pPr>
            <a:r>
              <a:rPr lang="en-US" sz="2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Outbreaks</a:t>
            </a:r>
          </a:p>
        </p:txBody>
      </p:sp>
      <p:sp>
        <p:nvSpPr>
          <p:cNvPr id="106" name="Line 96"/>
          <p:cNvSpPr>
            <a:spLocks noChangeShapeType="1"/>
          </p:cNvSpPr>
          <p:nvPr/>
        </p:nvSpPr>
        <p:spPr bwMode="auto">
          <a:xfrm>
            <a:off x="5286380" y="3000372"/>
            <a:ext cx="0" cy="1038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cs-CZ"/>
          </a:p>
        </p:txBody>
      </p:sp>
      <p:sp>
        <p:nvSpPr>
          <p:cNvPr id="107" name="Line 93"/>
          <p:cNvSpPr>
            <a:spLocks noChangeShapeType="1"/>
          </p:cNvSpPr>
          <p:nvPr/>
        </p:nvSpPr>
        <p:spPr bwMode="auto">
          <a:xfrm>
            <a:off x="4286248" y="2428868"/>
            <a:ext cx="857256" cy="107157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6/</a:t>
            </a:r>
            <a:r>
              <a:rPr lang="cs-CZ" sz="1200" smtClean="0">
                <a:solidFill>
                  <a:schemeClr val="bg1"/>
                </a:solidFill>
              </a:rPr>
              <a:t>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714356"/>
            <a:ext cx="797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  <a:endParaRPr lang="cs-CZ" sz="2800" b="1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1857364"/>
            <a:ext cx="76268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mtClean="0"/>
              <a:t>Markery expozice (např. přitomnost onkogenního viru)</a:t>
            </a:r>
          </a:p>
          <a:p>
            <a:pPr marL="342900" indent="-342900">
              <a:buAutoNum type="arabicPeriod"/>
            </a:pPr>
            <a:r>
              <a:rPr lang="cs-CZ" smtClean="0"/>
              <a:t>Markery dávky (např. titr viru)</a:t>
            </a:r>
          </a:p>
          <a:p>
            <a:pPr marL="342900" indent="-342900">
              <a:buAutoNum type="arabicPeriod"/>
            </a:pPr>
            <a:r>
              <a:rPr lang="cs-CZ" smtClean="0"/>
              <a:t>Markery interní dávky (např. množství DNA aduktů s karcinogenem)</a:t>
            </a:r>
          </a:p>
          <a:p>
            <a:pPr marL="342900" indent="-342900">
              <a:buAutoNum type="arabicPeriod"/>
            </a:pPr>
            <a:r>
              <a:rPr lang="cs-CZ" smtClean="0"/>
              <a:t>Markery biologicky účinné dávky (např. somatické mutace p53)</a:t>
            </a:r>
          </a:p>
          <a:p>
            <a:pPr marL="342900" indent="-342900">
              <a:buAutoNum type="arabicPeriod"/>
            </a:pPr>
            <a:r>
              <a:rPr lang="cs-CZ" smtClean="0"/>
              <a:t>Markery strukturního a funkčního poškození (např. chromozomální aberace)</a:t>
            </a:r>
          </a:p>
          <a:p>
            <a:pPr marL="342900" indent="-342900">
              <a:buAutoNum type="arabicPeriod"/>
            </a:pPr>
            <a:r>
              <a:rPr lang="cs-CZ" smtClean="0"/>
              <a:t>Markery vnímavosti (např. SNP genů metabolických enzymů)</a:t>
            </a:r>
          </a:p>
          <a:p>
            <a:pPr marL="342900" indent="-342900">
              <a:buAutoNum type="arabicPeriod"/>
            </a:pPr>
            <a:r>
              <a:rPr lang="cs-CZ" smtClean="0"/>
              <a:t>Diagnostické markery</a:t>
            </a:r>
          </a:p>
          <a:p>
            <a:pPr marL="342900" indent="-342900">
              <a:buAutoNum type="arabicPeriod"/>
            </a:pPr>
            <a:r>
              <a:rPr lang="cs-CZ" smtClean="0"/>
              <a:t>Prognostické a prediktivní markery</a:t>
            </a:r>
          </a:p>
          <a:p>
            <a:pPr marL="342900" indent="-342900">
              <a:buAutoNum type="arabicPeriod"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0034" y="1357298"/>
            <a:ext cx="866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Kategorie markerů používaných v epidemiologických studiích nádorových onemocnění:</a:t>
            </a:r>
            <a:endParaRPr lang="cs-CZ" b="1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7"/>
            <a:ext cx="3143272" cy="22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2188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90763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034" y="6581001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15272" y="6581001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714356"/>
            <a:ext cx="7974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514350" indent="-514350"/>
            <a:r>
              <a:rPr lang="cs-CZ" sz="2400" b="1" smtClean="0"/>
              <a:t>Markery expozice – Příklad HPV a karcinomu děložního hrdla</a:t>
            </a: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3429024" cy="22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642910" y="2000240"/>
            <a:ext cx="79940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100 podtypů HPV, a pouze limitovaný počet má onkogenní potenciál</a:t>
            </a:r>
          </a:p>
          <a:p>
            <a:r>
              <a:rPr lang="cs-CZ" smtClean="0"/>
              <a:t>Vybrané podtypy HPV jsou asociovány s dlaždicobuněčným karcinomem, </a:t>
            </a:r>
          </a:p>
          <a:p>
            <a:r>
              <a:rPr lang="cs-CZ" smtClean="0"/>
              <a:t>adenokarcinomem, dysplazii cervixu  penisu, anu, vaginy, a vulvy.</a:t>
            </a:r>
          </a:p>
          <a:p>
            <a:r>
              <a:rPr lang="cs-CZ" smtClean="0"/>
              <a:t>HPV je detekován v 95</a:t>
            </a:r>
            <a:r>
              <a:rPr lang="en-US" smtClean="0"/>
              <a:t>%</a:t>
            </a:r>
            <a:r>
              <a:rPr lang="cs-CZ" smtClean="0"/>
              <a:t> až </a:t>
            </a:r>
            <a:r>
              <a:rPr lang="en-US" smtClean="0"/>
              <a:t>100% </a:t>
            </a:r>
            <a:r>
              <a:rPr lang="cs-CZ" smtClean="0"/>
              <a:t> vzorků cervikálního karcinomu -</a:t>
            </a:r>
            <a:r>
              <a:rPr lang="en-US" smtClean="0"/>
              <a:t>&gt;</a:t>
            </a:r>
            <a:endParaRPr lang="cs-CZ" smtClean="0"/>
          </a:p>
          <a:p>
            <a:r>
              <a:rPr lang="cs-CZ" smtClean="0"/>
              <a:t>a stal se tak „nutnou příčinou“ nádorů děložního hrdla.</a:t>
            </a:r>
            <a:endParaRPr lang="en-US" smtClean="0"/>
          </a:p>
          <a:p>
            <a:r>
              <a:rPr lang="cs-CZ" smtClean="0"/>
              <a:t>Ženy s vyšším počtem kopií HPV viru v cervikální tkáni více rizikové (</a:t>
            </a:r>
            <a:r>
              <a:rPr lang="cs-CZ" b="1" smtClean="0"/>
              <a:t>marker dávky).</a:t>
            </a:r>
          </a:p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714348" y="4286256"/>
            <a:ext cx="4088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Virapap</a:t>
            </a:r>
            <a:r>
              <a:rPr lang="cs-CZ" dirty="0" smtClean="0"/>
              <a:t> (OR, </a:t>
            </a:r>
            <a:r>
              <a:rPr lang="cs-CZ" b="1" dirty="0" smtClean="0"/>
              <a:t>6.3</a:t>
            </a:r>
            <a:r>
              <a:rPr lang="en-US" b="1" dirty="0" smtClean="0"/>
              <a:t>;</a:t>
            </a:r>
            <a:r>
              <a:rPr lang="en-US" dirty="0" smtClean="0"/>
              <a:t> 95% CI, 3.4-11.6) </a:t>
            </a:r>
            <a:endParaRPr lang="cs-CZ" dirty="0" smtClean="0"/>
          </a:p>
          <a:p>
            <a:endParaRPr lang="en-US" dirty="0" smtClean="0"/>
          </a:p>
          <a:p>
            <a:r>
              <a:rPr lang="cs-CZ" dirty="0" err="1" smtClean="0"/>
              <a:t>Southernuv</a:t>
            </a:r>
            <a:r>
              <a:rPr lang="cs-CZ" dirty="0" smtClean="0"/>
              <a:t> přenos</a:t>
            </a:r>
            <a:r>
              <a:rPr lang="en-US" dirty="0" smtClean="0"/>
              <a:t> (OR, </a:t>
            </a:r>
            <a:r>
              <a:rPr lang="en-US" b="1" dirty="0" smtClean="0"/>
              <a:t>16.3</a:t>
            </a:r>
            <a:r>
              <a:rPr lang="en-US" dirty="0" smtClean="0"/>
              <a:t>; CI 7.7-34.4)</a:t>
            </a:r>
            <a:endParaRPr lang="cs-CZ" dirty="0" smtClean="0"/>
          </a:p>
          <a:p>
            <a:endParaRPr lang="en-US" dirty="0" smtClean="0"/>
          </a:p>
          <a:p>
            <a:r>
              <a:rPr lang="cs-CZ" dirty="0" smtClean="0"/>
              <a:t>PCR</a:t>
            </a:r>
            <a:r>
              <a:rPr lang="en-US" dirty="0" smtClean="0"/>
              <a:t> (OR, </a:t>
            </a:r>
            <a:r>
              <a:rPr lang="en-US" b="1" dirty="0" smtClean="0"/>
              <a:t>24.3;</a:t>
            </a:r>
            <a:r>
              <a:rPr lang="en-US" dirty="0" smtClean="0"/>
              <a:t> CI, 14.4-41.0)</a:t>
            </a:r>
            <a:endParaRPr lang="cs-CZ" dirty="0"/>
          </a:p>
        </p:txBody>
      </p:sp>
      <p:sp>
        <p:nvSpPr>
          <p:cNvPr id="17" name="Šipka dolů 16"/>
          <p:cNvSpPr/>
          <p:nvPr/>
        </p:nvSpPr>
        <p:spPr>
          <a:xfrm>
            <a:off x="428596" y="4143380"/>
            <a:ext cx="214314" cy="18573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42910" y="6143644"/>
            <a:ext cx="526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Nutnost citlivých molekulárně biologických metod</a:t>
            </a:r>
            <a:r>
              <a:rPr lang="en-US" b="1" smtClean="0"/>
              <a:t>!!!!</a:t>
            </a:r>
            <a:endParaRPr lang="cs-CZ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" name="Rectangle 194"/>
          <p:cNvSpPr>
            <a:spLocks noChangeArrowheads="1"/>
          </p:cNvSpPr>
          <p:nvPr/>
        </p:nvSpPr>
        <p:spPr bwMode="auto">
          <a:xfrm>
            <a:off x="251460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27813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500034" y="714356"/>
            <a:ext cx="7974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514350" indent="-514350"/>
            <a:r>
              <a:rPr lang="cs-CZ" sz="2400" b="1" smtClean="0"/>
              <a:t>Markery expozice – Příklad HPV a karcinomu děložního hrdla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57422" y="5286388"/>
            <a:ext cx="63726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u="sng"/>
              <a:t>Virové </a:t>
            </a:r>
            <a:r>
              <a:rPr lang="cs-CZ" sz="2000" u="sng" smtClean="0"/>
              <a:t>onkoproteiny E6, E7</a:t>
            </a:r>
            <a:r>
              <a:rPr lang="cs-CZ" sz="2000" smtClean="0"/>
              <a:t>: </a:t>
            </a:r>
            <a:r>
              <a:rPr lang="cs-CZ" sz="2000"/>
              <a:t>stimulují proliferaci, inhibují apoptózu, zvyšují replikační potenciál,  mění morfologii buněk, indukují maligní fenotyp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3571868" y="2071678"/>
          <a:ext cx="5177472" cy="259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Image" r:id="rId5" imgW="11970349" imgH="5997882" progId="">
                  <p:embed/>
                </p:oleObj>
              </mc:Choice>
              <mc:Fallback>
                <p:oleObj name="Image" r:id="rId5" imgW="11970349" imgH="599788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071678"/>
                        <a:ext cx="5177472" cy="2593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714356"/>
            <a:ext cx="7974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342900" indent="-342900"/>
            <a:r>
              <a:rPr lang="cs-CZ" sz="2400" b="1" smtClean="0"/>
              <a:t>Markery biologicky účinné dávky - somatické mutace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0034" y="1928802"/>
            <a:ext cx="8277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smtClean="0"/>
              <a:t>Ultrafialové záření indukuje mutace p53 a nádory kůže</a:t>
            </a:r>
          </a:p>
          <a:p>
            <a:r>
              <a:rPr lang="cs-CZ" smtClean="0"/>
              <a:t>Klasická epidemiologie již dávno asociovala sluneční záření z nádory kůže, molekulární </a:t>
            </a:r>
          </a:p>
          <a:p>
            <a:r>
              <a:rPr lang="cs-CZ" smtClean="0"/>
              <a:t>epidemiologie identifikovala specifické vlnové délky slunečního záření, které jsou</a:t>
            </a:r>
          </a:p>
          <a:p>
            <a:r>
              <a:rPr lang="cs-CZ" smtClean="0"/>
              <a:t>karcinogenní (290-320 nm – UVB) a vedou k mutacím nádorového supresoru p53</a:t>
            </a:r>
            <a:endParaRPr lang="cs-CZ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2952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3714752"/>
            <a:ext cx="20436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714356"/>
            <a:ext cx="7974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342900" indent="-342900"/>
            <a:r>
              <a:rPr lang="cs-CZ" sz="2400" b="1" smtClean="0"/>
              <a:t>Markery biologicky účinné dávky - somatické mutace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0034" y="1714488"/>
            <a:ext cx="87811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Aflatoxin</a:t>
            </a:r>
            <a:r>
              <a:rPr lang="cs-CZ" b="1" dirty="0" smtClean="0"/>
              <a:t>, hepatitidy a </a:t>
            </a:r>
            <a:r>
              <a:rPr lang="cs-CZ" b="1" dirty="0" err="1" smtClean="0"/>
              <a:t>hepatocelulární</a:t>
            </a:r>
            <a:r>
              <a:rPr lang="cs-CZ" b="1" dirty="0" smtClean="0"/>
              <a:t> karcinom</a:t>
            </a:r>
          </a:p>
          <a:p>
            <a:r>
              <a:rPr lang="cs-CZ" dirty="0" smtClean="0"/>
              <a:t>Nejrizikovější faktory pro </a:t>
            </a:r>
            <a:r>
              <a:rPr lang="cs-CZ" dirty="0" err="1" smtClean="0"/>
              <a:t>hepatocelulární</a:t>
            </a:r>
            <a:r>
              <a:rPr lang="cs-CZ" dirty="0" smtClean="0"/>
              <a:t> karcinom jsou expozice </a:t>
            </a:r>
            <a:r>
              <a:rPr lang="cs-CZ" dirty="0" err="1" smtClean="0"/>
              <a:t>aflatoxinu</a:t>
            </a:r>
            <a:r>
              <a:rPr lang="cs-CZ" dirty="0" smtClean="0"/>
              <a:t>, hepatitida </a:t>
            </a:r>
          </a:p>
          <a:p>
            <a:r>
              <a:rPr lang="cs-CZ" dirty="0" smtClean="0"/>
              <a:t>B nebo C a alkohol. </a:t>
            </a:r>
            <a:r>
              <a:rPr lang="cs-CZ" dirty="0" err="1" smtClean="0"/>
              <a:t>Aflatoxin</a:t>
            </a:r>
            <a:r>
              <a:rPr lang="cs-CZ" dirty="0" smtClean="0"/>
              <a:t> je </a:t>
            </a:r>
            <a:r>
              <a:rPr lang="cs-CZ" dirty="0" err="1" smtClean="0"/>
              <a:t>mykotoxin</a:t>
            </a:r>
            <a:r>
              <a:rPr lang="cs-CZ" dirty="0" smtClean="0"/>
              <a:t> objevující se v kontaminovaných potravinách jako</a:t>
            </a:r>
          </a:p>
          <a:p>
            <a:r>
              <a:rPr lang="cs-CZ" dirty="0" smtClean="0"/>
              <a:t>jsou ořechy, buráky, kukuřice a další. </a:t>
            </a:r>
            <a:r>
              <a:rPr lang="cs-CZ" dirty="0" err="1" smtClean="0"/>
              <a:t>Af</a:t>
            </a:r>
            <a:r>
              <a:rPr lang="en-US" dirty="0" err="1" smtClean="0"/>
              <a:t>l</a:t>
            </a:r>
            <a:r>
              <a:rPr lang="cs-CZ" dirty="0" err="1" smtClean="0"/>
              <a:t>atoxin</a:t>
            </a:r>
            <a:r>
              <a:rPr lang="cs-CZ" dirty="0" smtClean="0"/>
              <a:t> tvoří </a:t>
            </a:r>
            <a:r>
              <a:rPr lang="cs-CZ" dirty="0" err="1" smtClean="0"/>
              <a:t>adukty</a:t>
            </a:r>
            <a:r>
              <a:rPr lang="cs-CZ" dirty="0" smtClean="0"/>
              <a:t> s DNA v moči a séru, které slouží </a:t>
            </a:r>
          </a:p>
          <a:p>
            <a:r>
              <a:rPr lang="cs-CZ" dirty="0" smtClean="0"/>
              <a:t>jako </a:t>
            </a:r>
            <a:r>
              <a:rPr lang="cs-CZ" dirty="0" err="1" smtClean="0"/>
              <a:t>biomarkery</a:t>
            </a:r>
            <a:r>
              <a:rPr lang="cs-CZ" dirty="0" smtClean="0"/>
              <a:t> biologicky účinné dávky v epidemiologických studiích. Prospektivní studie </a:t>
            </a:r>
          </a:p>
          <a:p>
            <a:r>
              <a:rPr lang="cs-CZ" dirty="0" smtClean="0"/>
              <a:t>							ukazují, že se hladiny</a:t>
            </a:r>
          </a:p>
          <a:p>
            <a:r>
              <a:rPr lang="cs-CZ" dirty="0" smtClean="0"/>
              <a:t>						těchto komplexů zvyšují během </a:t>
            </a:r>
          </a:p>
          <a:p>
            <a:r>
              <a:rPr lang="cs-CZ" dirty="0" smtClean="0"/>
              <a:t>						rozvoje </a:t>
            </a:r>
            <a:r>
              <a:rPr lang="cs-CZ" dirty="0" err="1" smtClean="0"/>
              <a:t>hepatocelulárního</a:t>
            </a:r>
            <a:r>
              <a:rPr lang="cs-CZ" dirty="0" smtClean="0"/>
              <a:t> </a:t>
            </a:r>
          </a:p>
          <a:p>
            <a:r>
              <a:rPr lang="cs-CZ" dirty="0" smtClean="0"/>
              <a:t>						karcinomu.</a:t>
            </a:r>
          </a:p>
          <a:p>
            <a:endParaRPr lang="cs-CZ" dirty="0" smtClean="0"/>
          </a:p>
          <a:p>
            <a:r>
              <a:rPr lang="cs-CZ" dirty="0" err="1" smtClean="0"/>
              <a:t>Alfatoxin</a:t>
            </a:r>
            <a:r>
              <a:rPr lang="cs-CZ" dirty="0" smtClean="0"/>
              <a:t> je </a:t>
            </a:r>
            <a:r>
              <a:rPr lang="cs-CZ" dirty="0" err="1" smtClean="0"/>
              <a:t>mykotoxin</a:t>
            </a:r>
            <a:r>
              <a:rPr lang="cs-CZ" dirty="0" smtClean="0"/>
              <a:t> vyskytující se </a:t>
            </a:r>
          </a:p>
          <a:p>
            <a:endParaRPr lang="cs-CZ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5286412" cy="317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6429388" y="4643446"/>
            <a:ext cx="2672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Expozice af</a:t>
            </a:r>
            <a:r>
              <a:rPr lang="en-US" smtClean="0"/>
              <a:t>l</a:t>
            </a:r>
            <a:r>
              <a:rPr lang="cs-CZ" smtClean="0"/>
              <a:t>atoxinu vede </a:t>
            </a:r>
          </a:p>
          <a:p>
            <a:r>
              <a:rPr lang="cs-CZ" smtClean="0"/>
              <a:t>ke klasické transverzi G:C </a:t>
            </a:r>
          </a:p>
          <a:p>
            <a:r>
              <a:rPr lang="cs-CZ" smtClean="0"/>
              <a:t>na T:A ve třetí bázi kodonu</a:t>
            </a:r>
          </a:p>
          <a:p>
            <a:r>
              <a:rPr lang="cs-CZ" smtClean="0"/>
              <a:t>249 p53.</a:t>
            </a:r>
            <a:endParaRPr lang="cs-C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1604" y="1714488"/>
          <a:ext cx="5358108" cy="46438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86036"/>
                <a:gridCol w="1786036"/>
                <a:gridCol w="1786036"/>
              </a:tblGrid>
              <a:tr h="28133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Carcinogen Exposure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Neoplasm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Mutation</a:t>
                      </a:r>
                    </a:p>
                  </a:txBody>
                  <a:tcPr marL="51443" marR="51443" marT="25722" marB="25722" anchor="ctr"/>
                </a:tc>
              </a:tr>
              <a:tr h="28133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Aflatoxin B</a:t>
                      </a:r>
                      <a:r>
                        <a:rPr lang="cs-CZ" sz="1400" baseline="-25000"/>
                        <a:t>1</a:t>
                      </a:r>
                      <a:endParaRPr lang="cs-CZ" sz="1400"/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Hepatocellular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Codon 249 (AGG → AGT)</a:t>
                      </a:r>
                    </a:p>
                  </a:txBody>
                  <a:tcPr marL="51443" marR="51443" marT="25722" marB="25722" anchor="ctr"/>
                </a:tc>
              </a:tr>
              <a:tr h="64304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Sunlight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Skin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Dipyrimidine mutations (CC → TT) on nontranscribed </a:t>
                      </a:r>
                      <a:r>
                        <a:rPr lang="cs-CZ" sz="1400" smtClean="0"/>
                        <a:t>DNA </a:t>
                      </a:r>
                      <a:r>
                        <a:rPr lang="cs-CZ" sz="1400"/>
                        <a:t>strand</a:t>
                      </a:r>
                    </a:p>
                  </a:txBody>
                  <a:tcPr marL="51443" marR="51443" marT="25722" marB="25722" anchor="ctr"/>
                </a:tc>
              </a:tr>
              <a:tr h="76361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Tobacco smoke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Lung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G:C → T:A mutations on non-transcribed DNA strand (frequently codons: 157, 248, and 273)</a:t>
                      </a:r>
                    </a:p>
                  </a:txBody>
                  <a:tcPr marL="51443" marR="51443" marT="25722" marB="25722" anchor="ctr"/>
                </a:tc>
              </a:tr>
              <a:tr h="64304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Tobacco and alcohol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Carcinoma of the head and neck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Increased frequency p53 mutations (especially codons 157 and 248)</a:t>
                      </a:r>
                    </a:p>
                  </a:txBody>
                  <a:tcPr marL="51443" marR="51443" marT="25722" marB="25722" anchor="ctr"/>
                </a:tc>
              </a:tr>
              <a:tr h="28133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Radon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Lung carcinoma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Codon 249 (AGG → ATG)</a:t>
                      </a:r>
                    </a:p>
                  </a:txBody>
                  <a:tcPr marL="51443" marR="51443" marT="25722" marB="25722" anchor="ctr"/>
                </a:tc>
              </a:tr>
              <a:tr h="281330"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Vinyl chloride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Hepatic angiosarcoma</a:t>
                      </a:r>
                    </a:p>
                  </a:txBody>
                  <a:tcPr marL="51443" marR="51443" marT="25722" marB="2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/>
                        <a:t>A:T → T:A transversions</a:t>
                      </a:r>
                    </a:p>
                  </a:txBody>
                  <a:tcPr marL="51443" marR="51443" marT="25722" marB="25722" anchor="ctr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00034" y="714356"/>
            <a:ext cx="79748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342900" indent="-342900"/>
            <a:r>
              <a:rPr lang="cs-CZ" sz="2400" b="1" smtClean="0"/>
              <a:t>Somatické mutace v nádorovém supresoru p53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714356"/>
            <a:ext cx="82557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342900" indent="-342900"/>
            <a:r>
              <a:rPr lang="cs-CZ" sz="2400" b="1" smtClean="0"/>
              <a:t>Markery vnímavosti (Zárodečné mutace, hereditární syndromy)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8596" y="1714488"/>
            <a:ext cx="83275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Penetrance </a:t>
            </a:r>
            <a:r>
              <a:rPr lang="cs-CZ" smtClean="0"/>
              <a:t>popisuje podíl jednotlivců nést zvláštní variaci </a:t>
            </a:r>
          </a:p>
          <a:p>
            <a:r>
              <a:rPr lang="cs-CZ" smtClean="0"/>
              <a:t>genu to také vyjádřit spojovanou vlastnost.</a:t>
            </a:r>
          </a:p>
          <a:p>
            <a:endParaRPr lang="cs-CZ" smtClean="0"/>
          </a:p>
          <a:p>
            <a:r>
              <a:rPr lang="cs-CZ" smtClean="0"/>
              <a:t>Geny s vysokou pentrancí = rodinné studie,  geny s nízkou penetrancí = asociační studie</a:t>
            </a:r>
          </a:p>
          <a:p>
            <a:endParaRPr lang="cs-CZ" smtClean="0"/>
          </a:p>
          <a:p>
            <a:r>
              <a:rPr lang="cs-CZ" b="1" smtClean="0"/>
              <a:t>Germ-line mutace</a:t>
            </a:r>
          </a:p>
          <a:p>
            <a:r>
              <a:rPr lang="cs-CZ" b="1" smtClean="0"/>
              <a:t>Geny s vysokou penetrancí</a:t>
            </a:r>
          </a:p>
          <a:p>
            <a:r>
              <a:rPr lang="cs-CZ" b="1" smtClean="0"/>
              <a:t>Karcinom prsu </a:t>
            </a:r>
            <a:r>
              <a:rPr lang="cs-CZ" smtClean="0"/>
              <a:t>(BRCA1, BRCA2, </a:t>
            </a:r>
          </a:p>
          <a:p>
            <a:r>
              <a:rPr lang="cs-CZ" smtClean="0"/>
              <a:t>ATM-radiosensitivity, </a:t>
            </a:r>
          </a:p>
          <a:p>
            <a:r>
              <a:rPr lang="cs-CZ" smtClean="0"/>
              <a:t>PTEN-Cowden syndrom,</a:t>
            </a:r>
          </a:p>
          <a:p>
            <a:r>
              <a:rPr lang="cs-CZ" smtClean="0"/>
              <a:t> TP53-Li Fraumeni Syndrom)</a:t>
            </a:r>
          </a:p>
          <a:p>
            <a:endParaRPr lang="cs-CZ" b="1" smtClean="0"/>
          </a:p>
          <a:p>
            <a:r>
              <a:rPr lang="cs-CZ" b="1" smtClean="0"/>
              <a:t>Kolorektální karcinom</a:t>
            </a:r>
          </a:p>
          <a:p>
            <a:r>
              <a:rPr lang="cs-CZ" smtClean="0"/>
              <a:t>Lynchuv syndrom (MMR genes)</a:t>
            </a:r>
          </a:p>
          <a:p>
            <a:r>
              <a:rPr lang="cs-CZ" smtClean="0"/>
              <a:t>Mikrosatelitní nestabilita</a:t>
            </a:r>
          </a:p>
          <a:p>
            <a:r>
              <a:rPr lang="cs-CZ" smtClean="0"/>
              <a:t>(MSH2, MLH1,…)</a:t>
            </a:r>
          </a:p>
          <a:p>
            <a:endParaRPr lang="cs-CZ" b="1"/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9895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857364"/>
            <a:ext cx="3333765" cy="318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bdélník 20"/>
          <p:cNvSpPr/>
          <p:nvPr/>
        </p:nvSpPr>
        <p:spPr>
          <a:xfrm>
            <a:off x="500034" y="714356"/>
            <a:ext cx="7136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mtClean="0"/>
              <a:t>Ignác Filip Semmelweis (1818 -1865)</a:t>
            </a:r>
            <a:endParaRPr lang="cs-CZ" sz="3600" b="1"/>
          </a:p>
        </p:txBody>
      </p:sp>
      <p:sp>
        <p:nvSpPr>
          <p:cNvPr id="22" name="TextovéPole 21"/>
          <p:cNvSpPr txBox="1"/>
          <p:nvPr/>
        </p:nvSpPr>
        <p:spPr>
          <a:xfrm>
            <a:off x="571472" y="1714488"/>
            <a:ext cx="40990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Horečka omladnic</a:t>
            </a:r>
            <a:r>
              <a:rPr lang="en-US" sz="2400" smtClean="0"/>
              <a:t> v porodnick</a:t>
            </a:r>
            <a:r>
              <a:rPr lang="cs-CZ" sz="2400" smtClean="0"/>
              <a:t>é</a:t>
            </a:r>
          </a:p>
          <a:p>
            <a:r>
              <a:rPr lang="cs-CZ" sz="2400" smtClean="0"/>
              <a:t>klinice ve Vídni</a:t>
            </a:r>
          </a:p>
          <a:p>
            <a:r>
              <a:rPr lang="cs-CZ" sz="2400" smtClean="0"/>
              <a:t>vznik choroby přičítán</a:t>
            </a:r>
          </a:p>
          <a:p>
            <a:r>
              <a:rPr lang="cs-CZ" sz="2400" smtClean="0"/>
              <a:t>„kosmicko-telurickým" vlivům</a:t>
            </a:r>
            <a:endParaRPr lang="cs-CZ" sz="2400"/>
          </a:p>
        </p:txBody>
      </p:sp>
      <p:sp>
        <p:nvSpPr>
          <p:cNvPr id="23" name="Obdélník 22"/>
          <p:cNvSpPr/>
          <p:nvPr/>
        </p:nvSpPr>
        <p:spPr>
          <a:xfrm>
            <a:off x="571472" y="3429000"/>
            <a:ext cx="3946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Zavedl mytí rukou v chlorové vodě</a:t>
            </a:r>
          </a:p>
          <a:p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Příčiny, pojem a ochrana před horečkou </a:t>
            </a:r>
          </a:p>
          <a:p>
            <a:r>
              <a:rPr lang="cs-CZ" dirty="0" smtClean="0"/>
              <a:t>omladnic</a:t>
            </a:r>
          </a:p>
          <a:p>
            <a:endParaRPr lang="cs-CZ" dirty="0" smtClean="0"/>
          </a:p>
          <a:p>
            <a:endParaRPr lang="cs-CZ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0478" y="571480"/>
            <a:ext cx="888352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smtClean="0">
                <a:solidFill>
                  <a:srgbClr val="C00000"/>
                </a:solidFill>
              </a:rPr>
              <a:t>Molekulární epidemiologie nádorových onemocnění</a:t>
            </a:r>
          </a:p>
          <a:p>
            <a:pPr marL="342900" indent="-342900"/>
            <a:r>
              <a:rPr lang="cs-CZ" sz="2400" b="1" smtClean="0"/>
              <a:t>Markery vnímavosti (metabolismus karcinogenů, detoxifikační geny)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20" y="1428736"/>
            <a:ext cx="843308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Téměř všechny </a:t>
            </a:r>
            <a:r>
              <a:rPr lang="cs-CZ" b="1" i="1" dirty="0" err="1" smtClean="0"/>
              <a:t>karcingeny</a:t>
            </a:r>
            <a:r>
              <a:rPr lang="cs-CZ" b="1" i="1" dirty="0" smtClean="0"/>
              <a:t> vyžadují aktivaci metabolickými enzymy</a:t>
            </a:r>
          </a:p>
          <a:p>
            <a:r>
              <a:rPr lang="cs-CZ" b="1" i="1" dirty="0" smtClean="0"/>
              <a:t>Zároveň existují </a:t>
            </a:r>
            <a:r>
              <a:rPr lang="cs-CZ" b="1" i="1" dirty="0" err="1" smtClean="0"/>
              <a:t>detoxifikační</a:t>
            </a:r>
            <a:r>
              <a:rPr lang="cs-CZ" b="1" i="1" dirty="0" smtClean="0"/>
              <a:t> enzymy, které umožňují jejich odbourávání</a:t>
            </a:r>
          </a:p>
          <a:p>
            <a:endParaRPr lang="cs-CZ" b="1" i="1" dirty="0" smtClean="0"/>
          </a:p>
          <a:p>
            <a:r>
              <a:rPr lang="cs-CZ" b="1" dirty="0" smtClean="0"/>
              <a:t>Při tepelné úpravě masa vznikají heterocyklické aminy a </a:t>
            </a:r>
            <a:r>
              <a:rPr lang="cs-CZ" b="1" dirty="0" err="1" smtClean="0"/>
              <a:t>polycyklické</a:t>
            </a:r>
            <a:r>
              <a:rPr lang="cs-CZ" b="1" dirty="0" smtClean="0"/>
              <a:t> aromatické </a:t>
            </a:r>
          </a:p>
          <a:p>
            <a:r>
              <a:rPr lang="cs-CZ" b="1" dirty="0" smtClean="0"/>
              <a:t>uhlovodíky (PAH)</a:t>
            </a:r>
          </a:p>
          <a:p>
            <a:endParaRPr lang="cs-CZ" b="1" dirty="0" smtClean="0"/>
          </a:p>
          <a:p>
            <a:r>
              <a:rPr lang="cs-CZ" b="1" dirty="0" smtClean="0"/>
              <a:t>Např. heterocyklické aminy jsou metabolizovány </a:t>
            </a:r>
          </a:p>
          <a:p>
            <a:endParaRPr lang="cs-CZ" b="1" dirty="0" smtClean="0"/>
          </a:p>
          <a:p>
            <a:r>
              <a:rPr lang="cs-CZ" sz="2400" b="1" dirty="0" smtClean="0">
                <a:solidFill>
                  <a:srgbClr val="C00000"/>
                </a:solidFill>
              </a:rPr>
              <a:t>N-acetyltransferázou 2 (NAT2)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SNP v kódující sekvenci NAT2 vede k tvorbě protein</a:t>
            </a:r>
            <a:r>
              <a:rPr lang="en-US" sz="2400" b="1" dirty="0" err="1" smtClean="0">
                <a:solidFill>
                  <a:srgbClr val="C00000"/>
                </a:solidFill>
              </a:rPr>
              <a:t>ov</a:t>
            </a:r>
            <a:r>
              <a:rPr lang="cs-CZ" sz="2400" b="1" dirty="0" err="1" smtClean="0">
                <a:solidFill>
                  <a:srgbClr val="C00000"/>
                </a:solidFill>
              </a:rPr>
              <a:t>ých</a:t>
            </a:r>
            <a:r>
              <a:rPr lang="cs-CZ" sz="2400" b="1" dirty="0" smtClean="0">
                <a:solidFill>
                  <a:srgbClr val="C00000"/>
                </a:solidFill>
              </a:rPr>
              <a:t> variant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dělících bělošskou populaci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na pomalé </a:t>
            </a:r>
            <a:r>
              <a:rPr lang="cs-CZ" sz="2400" b="1" dirty="0" err="1" smtClean="0">
                <a:solidFill>
                  <a:srgbClr val="C00000"/>
                </a:solidFill>
              </a:rPr>
              <a:t>acetylátory</a:t>
            </a:r>
            <a:r>
              <a:rPr lang="cs-CZ" sz="2400" b="1" dirty="0" smtClean="0">
                <a:solidFill>
                  <a:srgbClr val="C00000"/>
                </a:solidFill>
              </a:rPr>
              <a:t> (55</a:t>
            </a:r>
            <a:r>
              <a:rPr lang="en-US" sz="2400" b="1" dirty="0" smtClean="0">
                <a:solidFill>
                  <a:srgbClr val="C00000"/>
                </a:solidFill>
              </a:rPr>
              <a:t>%</a:t>
            </a:r>
            <a:r>
              <a:rPr lang="cs-CZ" sz="2400" b="1" dirty="0" smtClean="0">
                <a:solidFill>
                  <a:srgbClr val="C00000"/>
                </a:solidFill>
              </a:rPr>
              <a:t>, rychlé </a:t>
            </a:r>
            <a:r>
              <a:rPr lang="cs-CZ" sz="2400" b="1" dirty="0" err="1" smtClean="0">
                <a:solidFill>
                  <a:srgbClr val="C00000"/>
                </a:solidFill>
              </a:rPr>
              <a:t>acetylátory</a:t>
            </a:r>
            <a:r>
              <a:rPr lang="en-US" sz="2400" b="1" dirty="0" smtClean="0">
                <a:solidFill>
                  <a:srgbClr val="C00000"/>
                </a:solidFill>
              </a:rPr>
              <a:t> 45%)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i="1" dirty="0" smtClean="0">
                <a:solidFill>
                  <a:srgbClr val="C00000"/>
                </a:solidFill>
              </a:rPr>
              <a:t>Pomalí </a:t>
            </a:r>
            <a:r>
              <a:rPr lang="cs-CZ" b="1" i="1" dirty="0" err="1" smtClean="0">
                <a:solidFill>
                  <a:srgbClr val="C00000"/>
                </a:solidFill>
              </a:rPr>
              <a:t>acetylátoři</a:t>
            </a:r>
            <a:r>
              <a:rPr lang="cs-CZ" b="1" i="1" dirty="0" smtClean="0">
                <a:solidFill>
                  <a:srgbClr val="C00000"/>
                </a:solidFill>
              </a:rPr>
              <a:t> konzumující velké množství červeného masa mají </a:t>
            </a:r>
            <a:r>
              <a:rPr lang="cs-CZ" b="1" i="1" dirty="0" err="1" smtClean="0">
                <a:solidFill>
                  <a:srgbClr val="C00000"/>
                </a:solidFill>
              </a:rPr>
              <a:t>vyznamně</a:t>
            </a:r>
            <a:r>
              <a:rPr lang="cs-CZ" b="1" i="1" dirty="0" smtClean="0">
                <a:solidFill>
                  <a:srgbClr val="C00000"/>
                </a:solidFill>
              </a:rPr>
              <a:t> vyšší </a:t>
            </a:r>
          </a:p>
          <a:p>
            <a:r>
              <a:rPr lang="cs-CZ" b="1" i="1" dirty="0" smtClean="0">
                <a:solidFill>
                  <a:srgbClr val="C00000"/>
                </a:solidFill>
              </a:rPr>
              <a:t>riziko CRC.</a:t>
            </a:r>
            <a:endParaRPr lang="cs-CZ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933056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Molekulární farmakologie I – cílená léčba – vývoj nových léčiv = identifikace nových molekulárních cílů, vysokovýkonný </a:t>
            </a:r>
            <a:r>
              <a:rPr lang="cs-CZ" dirty="0" err="1" smtClean="0"/>
              <a:t>screening</a:t>
            </a:r>
            <a:r>
              <a:rPr lang="cs-CZ" dirty="0" smtClean="0"/>
              <a:t>, tkáňové kultury, transgenní zvířecí modely, poměr rizik a prospěchu, ekonomická a etická hlediska při výběru identifikovaných </a:t>
            </a:r>
            <a:r>
              <a:rPr lang="cs-CZ" dirty="0" err="1" smtClean="0"/>
              <a:t>cílu</a:t>
            </a:r>
            <a:r>
              <a:rPr lang="cs-CZ" dirty="0" smtClean="0"/>
              <a:t> a vývoji nových léčiv</a:t>
            </a:r>
          </a:p>
          <a:p>
            <a:pPr lvl="0"/>
            <a:r>
              <a:rPr lang="cs-CZ" dirty="0" smtClean="0"/>
              <a:t>Molekulární farmakologie II – principy biologické léčby – monoklonální protilátky – příprava monoklonálních protilátek a rekombinantních proteinů, nízkomolekulární inhibitory – racionální design léčiv, </a:t>
            </a:r>
            <a:r>
              <a:rPr lang="cs-CZ" dirty="0" err="1" smtClean="0"/>
              <a:t>siRNA</a:t>
            </a:r>
            <a:r>
              <a:rPr lang="cs-CZ" dirty="0" smtClean="0"/>
              <a:t>, </a:t>
            </a:r>
            <a:r>
              <a:rPr lang="cs-CZ" dirty="0" err="1" smtClean="0"/>
              <a:t>mikroRNA</a:t>
            </a:r>
            <a:r>
              <a:rPr lang="cs-CZ" dirty="0" smtClean="0"/>
              <a:t> – tlumení genové exprese na post-transkripční úrovni, transport léčiv (</a:t>
            </a:r>
            <a:r>
              <a:rPr lang="cs-CZ" dirty="0" err="1" smtClean="0"/>
              <a:t>lipozomy</a:t>
            </a:r>
            <a:r>
              <a:rPr lang="cs-CZ" dirty="0" smtClean="0"/>
              <a:t>, imunoglobuliny, nanočástice a </a:t>
            </a:r>
            <a:r>
              <a:rPr lang="cs-CZ" dirty="0" err="1" smtClean="0"/>
              <a:t>supramolekulární</a:t>
            </a:r>
            <a:r>
              <a:rPr lang="cs-CZ" dirty="0" smtClean="0"/>
              <a:t> systémy)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7158" y="3643314"/>
            <a:ext cx="23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C00000"/>
                </a:solidFill>
              </a:rPr>
              <a:t>Náplň příští přednášky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500042"/>
            <a:ext cx="621163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Take</a:t>
            </a:r>
            <a:r>
              <a:rPr lang="cs-CZ" b="1" dirty="0" smtClean="0"/>
              <a:t> </a:t>
            </a:r>
            <a:r>
              <a:rPr lang="cs-CZ" b="1" dirty="0" err="1" smtClean="0"/>
              <a:t>home</a:t>
            </a:r>
            <a:endParaRPr lang="cs-CZ" b="1" dirty="0" smtClean="0"/>
          </a:p>
          <a:p>
            <a:r>
              <a:rPr lang="cs-CZ" sz="1400" b="1" dirty="0" smtClean="0"/>
              <a:t>Epidemiologie, základní pojmy, kauzalita</a:t>
            </a:r>
            <a:endParaRPr lang="cs-CZ" sz="1400" dirty="0" smtClean="0"/>
          </a:p>
          <a:p>
            <a:r>
              <a:rPr lang="cs-CZ" sz="1400" b="1" dirty="0" err="1" smtClean="0"/>
              <a:t>Bradford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Hillova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kriteria</a:t>
            </a:r>
            <a:r>
              <a:rPr lang="cs-CZ" sz="1400" b="1" dirty="0" smtClean="0"/>
              <a:t> kauzality </a:t>
            </a:r>
            <a:endParaRPr lang="cs-CZ" sz="1400" dirty="0" smtClean="0"/>
          </a:p>
          <a:p>
            <a:r>
              <a:rPr lang="cs-CZ" sz="1400" b="1" dirty="0" smtClean="0"/>
              <a:t>Faktory ovlivňující určení kauzality </a:t>
            </a:r>
            <a:endParaRPr lang="cs-CZ" sz="1400" dirty="0" smtClean="0"/>
          </a:p>
          <a:p>
            <a:r>
              <a:rPr lang="cs-CZ" sz="1400" b="1" dirty="0" smtClean="0"/>
              <a:t>Epidemiologické studie – dělení, přehled</a:t>
            </a:r>
            <a:endParaRPr lang="cs-CZ" sz="1400" dirty="0" smtClean="0"/>
          </a:p>
          <a:p>
            <a:r>
              <a:rPr lang="cs-CZ" sz="1400" b="1" dirty="0" smtClean="0"/>
              <a:t>Studie průřezové </a:t>
            </a:r>
            <a:r>
              <a:rPr lang="en-US" sz="1400" b="1" dirty="0" smtClean="0"/>
              <a:t>+</a:t>
            </a:r>
            <a:r>
              <a:rPr lang="en-US" sz="1400" b="1" dirty="0" err="1" smtClean="0"/>
              <a:t>příklad</a:t>
            </a:r>
            <a:r>
              <a:rPr lang="en-US" sz="1400" b="1" dirty="0" smtClean="0"/>
              <a:t> </a:t>
            </a:r>
            <a:endParaRPr lang="cs-CZ" sz="1400" dirty="0" smtClean="0"/>
          </a:p>
          <a:p>
            <a:r>
              <a:rPr lang="cs-CZ" sz="1400" b="1" dirty="0" smtClean="0"/>
              <a:t>Studie případ-kontrola  </a:t>
            </a:r>
            <a:r>
              <a:rPr lang="en-US" sz="1400" b="1" dirty="0" smtClean="0"/>
              <a:t>+ </a:t>
            </a:r>
            <a:r>
              <a:rPr lang="en-US" sz="1400" b="1" dirty="0" err="1" smtClean="0"/>
              <a:t>příklad</a:t>
            </a:r>
            <a:endParaRPr lang="cs-CZ" sz="1400" dirty="0" smtClean="0"/>
          </a:p>
          <a:p>
            <a:r>
              <a:rPr lang="cs-CZ" sz="1400" b="1" dirty="0" smtClean="0"/>
              <a:t>Studie </a:t>
            </a:r>
            <a:r>
              <a:rPr lang="cs-CZ" sz="1400" b="1" dirty="0" err="1" smtClean="0"/>
              <a:t>kohortové</a:t>
            </a:r>
            <a:r>
              <a:rPr lang="cs-CZ" sz="1400" b="1" dirty="0" smtClean="0"/>
              <a:t> </a:t>
            </a:r>
            <a:r>
              <a:rPr lang="en-US" sz="1400" b="1" dirty="0" smtClean="0"/>
              <a:t>+</a:t>
            </a:r>
            <a:r>
              <a:rPr lang="en-US" sz="1400" b="1" dirty="0" err="1" smtClean="0"/>
              <a:t>příklad</a:t>
            </a:r>
            <a:r>
              <a:rPr lang="en-US" sz="1400" b="1" dirty="0" smtClean="0"/>
              <a:t>		</a:t>
            </a:r>
            <a:endParaRPr lang="cs-CZ" sz="1400" dirty="0" smtClean="0"/>
          </a:p>
          <a:p>
            <a:r>
              <a:rPr lang="cs-CZ" sz="1400" b="1" dirty="0" smtClean="0"/>
              <a:t>Síla vztahu (asociace), statistické testování hypotéz </a:t>
            </a:r>
            <a:endParaRPr lang="cs-CZ" sz="1400" dirty="0" smtClean="0"/>
          </a:p>
          <a:p>
            <a:r>
              <a:rPr lang="cs-CZ" sz="1400" b="1" dirty="0" smtClean="0"/>
              <a:t>Definice molekulární epidemiologie (interakce molekulárních faktorů a prostředí)</a:t>
            </a:r>
            <a:endParaRPr lang="cs-CZ" sz="1400" dirty="0" smtClean="0"/>
          </a:p>
          <a:p>
            <a:r>
              <a:rPr lang="cs-CZ" sz="1400" b="1" dirty="0" smtClean="0"/>
              <a:t>Molekulární epidemiologie nádorových onemocnění (kategorie </a:t>
            </a:r>
            <a:r>
              <a:rPr lang="cs-CZ" sz="1400" b="1" dirty="0" err="1" smtClean="0"/>
              <a:t>markerů</a:t>
            </a:r>
            <a:r>
              <a:rPr lang="cs-CZ" sz="1400" b="1" dirty="0" smtClean="0"/>
              <a:t>)</a:t>
            </a:r>
            <a:endParaRPr lang="cs-CZ" sz="1400" dirty="0" smtClean="0"/>
          </a:p>
          <a:p>
            <a:pPr marL="342900" indent="-342900"/>
            <a:endParaRPr lang="cs-CZ" dirty="0" smtClean="0"/>
          </a:p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/>
            </a:pPr>
            <a:endParaRPr lang="cs-CZ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84"/>
            <a:ext cx="1643074" cy="19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576263"/>
            <a:ext cx="6667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37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714356"/>
            <a:ext cx="1208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Dotazy?</a:t>
            </a:r>
            <a:endParaRPr lang="cs-CZ" sz="2400" b="1"/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11560" y="980728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Původ slova epidemiologie je odvozen z řeckých slov </a:t>
            </a:r>
            <a:r>
              <a:rPr lang="cs-CZ" i="1" dirty="0" err="1" smtClean="0"/>
              <a:t>epi</a:t>
            </a:r>
            <a:r>
              <a:rPr lang="cs-CZ" dirty="0" smtClean="0"/>
              <a:t> (nad, mezi) a </a:t>
            </a:r>
            <a:r>
              <a:rPr lang="cs-CZ" i="1" dirty="0" smtClean="0"/>
              <a:t>démos</a:t>
            </a:r>
            <a:r>
              <a:rPr lang="cs-CZ" dirty="0" smtClean="0"/>
              <a:t> (lid) a </a:t>
            </a:r>
            <a:r>
              <a:rPr lang="cs-CZ" i="1" dirty="0" smtClean="0"/>
              <a:t>logos</a:t>
            </a:r>
            <a:r>
              <a:rPr lang="cs-CZ" dirty="0" smtClean="0"/>
              <a:t> (slovo, věda, studium) a může být volně přeložen jako „studium toho, co je nad lidmi“</a:t>
            </a:r>
            <a:r>
              <a:rPr lang="cs-CZ" dirty="0" smtClean="0"/>
              <a:t>.</a:t>
            </a:r>
          </a:p>
          <a:p>
            <a:r>
              <a:rPr lang="cs-CZ" dirty="0" smtClean="0"/>
              <a:t>„</a:t>
            </a:r>
            <a:r>
              <a:rPr lang="cs-CZ" dirty="0"/>
              <a:t>studium distribuce a determinant stavů nebo událostí souvisejících se zdravotním stavem specifické populace a aplikace tohoto studia na prevenci a kontrolu zdravotních problémů</a:t>
            </a:r>
            <a:r>
              <a:rPr lang="en-US" dirty="0"/>
              <a:t> </a:t>
            </a:r>
            <a:r>
              <a:rPr lang="en-US" dirty="0" smtClean="0"/>
              <a:t>“</a:t>
            </a:r>
          </a:p>
          <a:p>
            <a:endParaRPr lang="cs-CZ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2924944"/>
            <a:ext cx="77724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 zdravotního stavu populace, popis frekvence a rozsahu a onemocnění na populační úrovni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 vlivu onemocnění na populaci, včetně socioekonomických dopadů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identifikace příčin a rizikových faktorů určitého onemocnění, poskytuje podklady pro preventivní opatření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hodnocení efektivity lékařské péče, jak preventivní tak i následné, poskytuje podklady pro management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prognózy vývoje onemocnění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podklady pro analýzu rizik a stanovení zákonných limitů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Nadpis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Epidemiologie – vymezení pojmu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29422" y="6248400"/>
            <a:ext cx="1905000" cy="457200"/>
          </a:xfrm>
        </p:spPr>
        <p:txBody>
          <a:bodyPr/>
          <a:lstStyle/>
          <a:p>
            <a:fld id="{228E5A5E-2954-413E-A851-983A833218E9}" type="slidenum">
              <a:rPr lang="cs-CZ"/>
              <a:pPr/>
              <a:t>6</a:t>
            </a:fld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85720" y="3143248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popisuje zastoupení dané nemoci ve studované populaci v daném okamžiku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okamžitý počet nemocných / celkový počet osob ve studované populaci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 výhodná pro popis dlouho trvajících chronických onemocnění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 závisí na počtu osob, které onemocněli a na délce nemoci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není nutně mírou rizika onemocnění</a:t>
            </a:r>
            <a:endParaRPr kumimoji="0" lang="cs-CZ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 = Incidence 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  Doba trvání</a:t>
            </a:r>
            <a:endParaRPr kumimoji="0" lang="cs-CZ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57158" y="1000108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sz="1800" b="1" u="sng">
                <a:latin typeface="Arial Narrow" pitchFamily="34" charset="0"/>
              </a:rPr>
              <a:t>Incidence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cs-CZ" sz="800" b="1" u="sng">
              <a:latin typeface="Arial Narrow" pitchFamily="34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r>
              <a:rPr lang="cs-CZ" sz="1800" b="1">
                <a:latin typeface="Arial Narrow" pitchFamily="34" charset="0"/>
              </a:rPr>
              <a:t>popisuje výskyt nových případů onemocnění v populaci ve studovaném období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r>
              <a:rPr lang="cs-CZ" sz="1800" b="1">
                <a:latin typeface="Arial Narrow" pitchFamily="34" charset="0"/>
              </a:rPr>
              <a:t>počet nových případů / celkový počet osob ve studované populaci v určitém časovém úseku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r>
              <a:rPr lang="cs-CZ" sz="1800" b="1">
                <a:latin typeface="Arial Narrow" pitchFamily="34" charset="0"/>
              </a:rPr>
              <a:t>vysoké hodnoty incidence ukazují na vysoké riziko onemocnění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r>
              <a:rPr lang="cs-CZ" sz="1800" b="1">
                <a:latin typeface="Arial Narrow" pitchFamily="34" charset="0"/>
              </a:rPr>
              <a:t>výhodné při popisu akutních onemocnění 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endParaRPr lang="cs-CZ" sz="1800" b="1">
              <a:latin typeface="Arial Narrow" pitchFamily="34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SzPct val="130000"/>
              <a:buFontTx/>
              <a:buBlip>
                <a:blip r:embed="rId3"/>
              </a:buBlip>
            </a:pPr>
            <a:endParaRPr lang="en-US" sz="1600" b="1">
              <a:latin typeface="Arial Narrow" pitchFamily="34" charset="0"/>
            </a:endParaRPr>
          </a:p>
        </p:txBody>
      </p:sp>
      <p:pic>
        <p:nvPicPr>
          <p:cNvPr id="25" name="Picture 4" descr="EpiFig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00570"/>
            <a:ext cx="2265395" cy="1885941"/>
          </a:xfrm>
          <a:prstGeom prst="rect">
            <a:avLst/>
          </a:prstGeom>
          <a:noFill/>
        </p:spPr>
      </p:pic>
      <p:sp>
        <p:nvSpPr>
          <p:cNvPr id="26" name="Nadpis 8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smtClean="0">
                <a:solidFill>
                  <a:srgbClr val="C00000"/>
                </a:solidFill>
              </a:rPr>
              <a:t>Epidemiologie – vymezení pojmu</a:t>
            </a:r>
            <a:endParaRPr lang="cs-CZ" sz="3200" b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477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Přednáška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částečně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převzata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od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Ing</a:t>
            </a:r>
            <a:r>
              <a:rPr lang="en-US" sz="1400" b="1" i="1" dirty="0" smtClean="0">
                <a:solidFill>
                  <a:srgbClr val="FF0000"/>
                </a:solidFill>
              </a:rPr>
              <a:t>.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Miloslava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Pouzara</a:t>
            </a:r>
            <a:r>
              <a:rPr lang="en-US" sz="1400" b="1" i="1" dirty="0" smtClean="0">
                <a:solidFill>
                  <a:srgbClr val="FF0000"/>
                </a:solidFill>
              </a:rPr>
              <a:t> Ph.D.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788024" cy="2430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88" y="3501008"/>
            <a:ext cx="6084168" cy="3154376"/>
          </a:xfrm>
          <a:prstGeom prst="rect">
            <a:avLst/>
          </a:prstGeom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Epidemiologie – vymezení pojmu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9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29422" y="6248400"/>
            <a:ext cx="1905000" cy="457200"/>
          </a:xfrm>
        </p:spPr>
        <p:txBody>
          <a:bodyPr/>
          <a:lstStyle/>
          <a:p>
            <a:fld id="{228E5A5E-2954-413E-A851-983A833218E9}" type="slidenum">
              <a:rPr lang="cs-CZ"/>
              <a:pPr/>
              <a:t>8</a:t>
            </a:fld>
            <a:endParaRPr lang="cs-CZ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Kauzální vztah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09600" y="16002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sz="1800" b="1">
                <a:latin typeface="Arial Narrow" pitchFamily="34" charset="0"/>
              </a:rPr>
              <a:t>Pokud změna frekvence, nebo kvality expozice vede k odpovídající změně ve frekvenci výskytu onemocnění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cs-CZ" sz="1800" b="1">
              <a:latin typeface="Arial Narrow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cs-CZ" sz="1800" b="1">
                <a:latin typeface="Arial Narrow" pitchFamily="34" charset="0"/>
              </a:rPr>
              <a:t>Typy kauzálních vztahů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endParaRPr lang="cs-CZ" sz="800" b="1">
              <a:latin typeface="Arial Narrow" pitchFamily="34" charset="0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3"/>
              </a:buBlip>
            </a:pPr>
            <a:r>
              <a:rPr lang="cs-CZ" sz="1800" b="1" u="sng">
                <a:latin typeface="Arial Narrow" pitchFamily="34" charset="0"/>
              </a:rPr>
              <a:t>postačující příčina</a:t>
            </a:r>
            <a:r>
              <a:rPr lang="cs-CZ" sz="1800" b="1">
                <a:latin typeface="Arial Narrow" pitchFamily="34" charset="0"/>
              </a:rPr>
              <a:t> – pokud je daný faktor přítomen, nemoc se vždy projeví (genetická onemocnění – Downův syndrom)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3"/>
              </a:buBlip>
            </a:pPr>
            <a:r>
              <a:rPr lang="cs-CZ" sz="1800" b="1" u="sng">
                <a:latin typeface="Arial Narrow" pitchFamily="34" charset="0"/>
              </a:rPr>
              <a:t>nutná příčina</a:t>
            </a:r>
            <a:r>
              <a:rPr lang="cs-CZ" sz="1800" b="1">
                <a:latin typeface="Arial Narrow" pitchFamily="34" charset="0"/>
              </a:rPr>
              <a:t> – pokud daný faktor není přítomen, nemoc se neprojeví (infekční nemoci – tuberkulóza)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3"/>
              </a:buBlip>
            </a:pPr>
            <a:r>
              <a:rPr lang="cs-CZ" sz="1800" b="1" u="sng">
                <a:latin typeface="Arial Narrow" pitchFamily="34" charset="0"/>
              </a:rPr>
              <a:t>rizikový faktor</a:t>
            </a:r>
            <a:r>
              <a:rPr lang="cs-CZ" sz="1800" b="1">
                <a:latin typeface="Arial Narrow" pitchFamily="34" charset="0"/>
              </a:rPr>
              <a:t> – pokud je daný faktor přítomen, zvyšuje pravděpodobnost vzniku onemocnění (cigaretový kouř – rakovina plic)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3"/>
              </a:buBlip>
            </a:pPr>
            <a:r>
              <a:rPr lang="cs-CZ" sz="1800" b="1">
                <a:latin typeface="Arial Narrow" pitchFamily="34" charset="0"/>
              </a:rPr>
              <a:t>přímý kauzální vztah vs. nepřímý kauzální vztah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SzPct val="130000"/>
              <a:buFontTx/>
              <a:buBlip>
                <a:blip r:embed="rId3"/>
              </a:buBlip>
            </a:pPr>
            <a:r>
              <a:rPr lang="cs-CZ" sz="1800" b="1">
                <a:latin typeface="Arial Narrow" pitchFamily="34" charset="0"/>
              </a:rPr>
              <a:t>nekauzální vztah – mezi proměnnými je náhodná (nevysvětlující) závislost (lineární vztah mezi počtem zubních plomb a rizikem infarktu myokardu)</a:t>
            </a:r>
            <a:endParaRPr lang="en-US" sz="18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6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732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4392626" cy="409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571472" y="785794"/>
            <a:ext cx="498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2800" b="1" smtClean="0">
                <a:solidFill>
                  <a:srgbClr val="C00000"/>
                </a:solidFill>
              </a:rPr>
              <a:t>Austin Bradford Hill (1897-1991)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00562" y="1428736"/>
            <a:ext cx="43606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/>
              <a:t>Jako první prokázal vztah</a:t>
            </a:r>
          </a:p>
          <a:p>
            <a:r>
              <a:rPr lang="cs-CZ" sz="2400" smtClean="0"/>
              <a:t>kouření a karcinomu plic</a:t>
            </a:r>
          </a:p>
          <a:p>
            <a:endParaRPr lang="cs-CZ" sz="2400" smtClean="0"/>
          </a:p>
          <a:p>
            <a:r>
              <a:rPr lang="cs-CZ" sz="2400" b="1" smtClean="0"/>
              <a:t>Studie na britských lékařích</a:t>
            </a:r>
          </a:p>
          <a:p>
            <a:r>
              <a:rPr lang="cs-CZ" sz="2400" smtClean="0"/>
              <a:t>30 000 účastníků</a:t>
            </a:r>
          </a:p>
          <a:p>
            <a:r>
              <a:rPr lang="cs-CZ" sz="2400" smtClean="0"/>
              <a:t>prospektivní 50 let trvající studie</a:t>
            </a:r>
            <a:endParaRPr lang="cs-CZ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8282</TotalTime>
  <Words>3523</Words>
  <Application>Microsoft Macintosh PowerPoint</Application>
  <PresentationFormat>On-screen Show (4:3)</PresentationFormat>
  <Paragraphs>581</Paragraphs>
  <Slides>42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Motiv sady Office</vt:lpstr>
      <vt:lpstr>Photo Editor Photo</vt:lpstr>
      <vt:lpstr>Image Document</vt:lpstr>
      <vt:lpstr>Image</vt:lpstr>
      <vt:lpstr>PowerPoint Presentation</vt:lpstr>
      <vt:lpstr>Historie – cholera v Londýně (1854)</vt:lpstr>
      <vt:lpstr>John Snow and the Pump Handle</vt:lpstr>
      <vt:lpstr>PowerPoint Presentation</vt:lpstr>
      <vt:lpstr>Epidemiologie – vymezení pojmu</vt:lpstr>
      <vt:lpstr>Epidemiologie – vymezení pojmu</vt:lpstr>
      <vt:lpstr>Epidemiologie – vymezení pojmu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Průřezové studie   </vt:lpstr>
      <vt:lpstr>PowerPoint Presentation</vt:lpstr>
      <vt:lpstr>Studie případů a kontrol   </vt:lpstr>
      <vt:lpstr>PowerPoint Presentation</vt:lpstr>
      <vt:lpstr>PowerPoint Presentation</vt:lpstr>
      <vt:lpstr>PowerPoint Presentation</vt:lpstr>
      <vt:lpstr>PowerPoint Presentation</vt:lpstr>
      <vt:lpstr>Kohortové studie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ondrej</dc:creator>
  <cp:lastModifiedBy>Ondrej Slaby</cp:lastModifiedBy>
  <cp:revision>710</cp:revision>
  <dcterms:created xsi:type="dcterms:W3CDTF">2010-12-06T09:09:17Z</dcterms:created>
  <dcterms:modified xsi:type="dcterms:W3CDTF">2013-11-19T10:46:20Z</dcterms:modified>
</cp:coreProperties>
</file>