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81" r:id="rId3"/>
    <p:sldId id="257" r:id="rId4"/>
    <p:sldId id="318" r:id="rId5"/>
    <p:sldId id="261" r:id="rId6"/>
    <p:sldId id="259" r:id="rId7"/>
    <p:sldId id="258" r:id="rId8"/>
    <p:sldId id="285" r:id="rId9"/>
    <p:sldId id="260" r:id="rId10"/>
    <p:sldId id="304" r:id="rId11"/>
    <p:sldId id="301" r:id="rId12"/>
    <p:sldId id="302" r:id="rId13"/>
    <p:sldId id="267" r:id="rId14"/>
    <p:sldId id="271" r:id="rId15"/>
    <p:sldId id="273" r:id="rId16"/>
    <p:sldId id="277" r:id="rId17"/>
    <p:sldId id="284" r:id="rId18"/>
    <p:sldId id="306" r:id="rId19"/>
    <p:sldId id="275" r:id="rId20"/>
    <p:sldId id="274" r:id="rId21"/>
    <p:sldId id="280" r:id="rId22"/>
    <p:sldId id="303" r:id="rId23"/>
    <p:sldId id="265" r:id="rId24"/>
    <p:sldId id="263" r:id="rId25"/>
    <p:sldId id="287" r:id="rId26"/>
    <p:sldId id="292" r:id="rId27"/>
    <p:sldId id="291" r:id="rId28"/>
    <p:sldId id="288" r:id="rId29"/>
    <p:sldId id="279" r:id="rId30"/>
    <p:sldId id="294" r:id="rId31"/>
    <p:sldId id="295" r:id="rId32"/>
    <p:sldId id="322" r:id="rId33"/>
    <p:sldId id="321" r:id="rId34"/>
    <p:sldId id="320" r:id="rId35"/>
    <p:sldId id="29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293" r:id="rId48"/>
    <p:sldId id="264" r:id="rId4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774" autoAdjust="0"/>
  </p:normalViewPr>
  <p:slideViewPr>
    <p:cSldViewPr>
      <p:cViewPr>
        <p:scale>
          <a:sx n="100" d="100"/>
          <a:sy n="100" d="100"/>
        </p:scale>
        <p:origin x="-448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76815ABD-3876-E649-A82B-162E34FE1728}" type="datetime1">
              <a:rPr lang="cs-CZ"/>
              <a:pPr>
                <a:defRPr/>
              </a:pPr>
              <a:t>08/12/14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B197D267-F1D4-314B-816D-98C37591D3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056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D2CEB4-85CE-2F49-90F6-B146C25F42D0}" type="slidenum">
              <a:rPr lang="cs-CZ" sz="1200">
                <a:latin typeface="Calibri" charset="0"/>
              </a:rPr>
              <a:pPr eaLnBrk="1" hangingPunct="1"/>
              <a:t>3</a:t>
            </a:fld>
            <a:endParaRPr lang="cs-CZ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B86069-11AF-8B4C-A112-46F3424815AE}" type="slidenum">
              <a:rPr lang="cs-CZ" sz="1200">
                <a:latin typeface="Calibri" charset="0"/>
              </a:rPr>
              <a:pPr eaLnBrk="1" hangingPunct="1"/>
              <a:t>5</a:t>
            </a:fld>
            <a:endParaRPr lang="cs-CZ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113610-6000-3D43-B0C1-BDB404F21D99}" type="slidenum">
              <a:rPr lang="cs-CZ" sz="1200">
                <a:latin typeface="Calibri" charset="0"/>
              </a:rPr>
              <a:pPr eaLnBrk="1" hangingPunct="1"/>
              <a:t>16</a:t>
            </a:fld>
            <a:endParaRPr lang="cs-CZ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C0F936-B47E-9A42-BAE2-10E9900EC01D}" type="slidenum">
              <a:rPr lang="cs-CZ" sz="1200">
                <a:latin typeface="Calibri" charset="0"/>
              </a:rPr>
              <a:pPr eaLnBrk="1" hangingPunct="1"/>
              <a:t>20</a:t>
            </a:fld>
            <a:endParaRPr lang="cs-CZ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DF1864-1E63-834E-96EA-099290D9CFDA}" type="slidenum">
              <a:rPr lang="cs-CZ" sz="1200">
                <a:latin typeface="Calibri" charset="0"/>
              </a:rPr>
              <a:pPr eaLnBrk="1" hangingPunct="1"/>
              <a:t>24</a:t>
            </a:fld>
            <a:endParaRPr lang="cs-CZ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91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D88200-1C89-E54B-9BDC-F5F952E613B3}" type="slidenum">
              <a:rPr lang="cs-CZ" sz="1200">
                <a:latin typeface="Calibri" charset="0"/>
              </a:rPr>
              <a:pPr eaLnBrk="1" hangingPunct="1"/>
              <a:t>26</a:t>
            </a:fld>
            <a:endParaRPr lang="cs-CZ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94CB-83C2-634D-9249-9207FA39A0DE}" type="datetime1">
              <a:rPr lang="cs-CZ"/>
              <a:pPr>
                <a:defRPr/>
              </a:pPr>
              <a:t>08/12/14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E5E5-3875-4440-B882-010C372FD4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19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F1B59-511D-DE43-9FAA-DE2635C2E0DE}" type="datetime1">
              <a:rPr lang="cs-CZ"/>
              <a:pPr>
                <a:defRPr/>
              </a:pPr>
              <a:t>08/12/14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A717-F5D2-3D40-8A60-44D6E94A1A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9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F4E2D-B349-B249-B96C-DABEA8135667}" type="datetime1">
              <a:rPr lang="cs-CZ"/>
              <a:pPr>
                <a:defRPr/>
              </a:pPr>
              <a:t>08/12/14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4B4C8-5A6E-424C-8A18-56D1551BD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31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51FC-76DD-CE4E-8CE3-26C21D9ADE47}" type="datetime1">
              <a:rPr lang="cs-CZ"/>
              <a:pPr>
                <a:defRPr/>
              </a:pPr>
              <a:t>08/12/14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A9C9-85CF-6244-A0B2-4E3F81A0A3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15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C71A-6913-8D4B-A88B-8C8B351A6896}" type="datetime1">
              <a:rPr lang="cs-CZ"/>
              <a:pPr>
                <a:defRPr/>
              </a:pPr>
              <a:t>08/12/14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2637-8D88-7746-8362-488D274D89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11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0EC4-09E7-9144-A7A6-A373C1B4BBB2}" type="datetime1">
              <a:rPr lang="cs-CZ"/>
              <a:pPr>
                <a:defRPr/>
              </a:pPr>
              <a:t>08/12/14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28D8-A4D8-304A-A320-7C286035CC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80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A3ABC-A3C1-3C40-8A0B-1C855F44587E}" type="datetime1">
              <a:rPr lang="cs-CZ"/>
              <a:pPr>
                <a:defRPr/>
              </a:pPr>
              <a:t>08/12/14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8930-3BD5-FC43-BF2B-498DBACC15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03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EA767-22FD-DA48-93B4-268D9D22C2ED}" type="datetime1">
              <a:rPr lang="cs-CZ"/>
              <a:pPr>
                <a:defRPr/>
              </a:pPr>
              <a:t>08/12/14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F279C-D479-7046-8577-2F6476D502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44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E9FC-52D1-2E4C-B552-CCFFD75D2679}" type="datetime1">
              <a:rPr lang="cs-CZ"/>
              <a:pPr>
                <a:defRPr/>
              </a:pPr>
              <a:t>08/12/14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E88C-14E7-7048-A867-ECE1E6E94E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06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7E77-C57F-884F-90A3-6D1DD9196B76}" type="datetime1">
              <a:rPr lang="cs-CZ"/>
              <a:pPr>
                <a:defRPr/>
              </a:pPr>
              <a:t>08/12/14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B206A-BED9-AA4A-8194-3DB2D59862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5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7692-9E77-1F46-A736-252661B3734C}" type="datetime1">
              <a:rPr lang="cs-CZ"/>
              <a:pPr>
                <a:defRPr/>
              </a:pPr>
              <a:t>08/12/14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5DB00-D74B-834B-A425-4D23B67DE5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37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751FE118-17CA-4948-836F-29DB31A42903}" type="datetime1">
              <a:rPr lang="cs-CZ"/>
              <a:pPr>
                <a:defRPr/>
              </a:pPr>
              <a:t>08/12/14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6DF74AF-F97E-BA4E-AE7E-7D738CBDE2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000500"/>
            <a:ext cx="10080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ovéPole 12"/>
          <p:cNvSpPr txBox="1">
            <a:spLocks noChangeArrowheads="1"/>
          </p:cNvSpPr>
          <p:nvPr/>
        </p:nvSpPr>
        <p:spPr bwMode="auto">
          <a:xfrm>
            <a:off x="1643063" y="1071563"/>
            <a:ext cx="5605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Calibri" charset="0"/>
              </a:rPr>
              <a:t>C7188 </a:t>
            </a:r>
            <a:r>
              <a:rPr lang="cs-CZ" b="1">
                <a:solidFill>
                  <a:schemeClr val="bg1"/>
                </a:solidFill>
                <a:latin typeface="Calibri" charset="0"/>
              </a:rPr>
              <a:t>Úvod do molekulární medicíny 7/12</a:t>
            </a:r>
          </a:p>
        </p:txBody>
      </p:sp>
      <p:sp>
        <p:nvSpPr>
          <p:cNvPr id="14340" name="TextovéPole 5"/>
          <p:cNvSpPr txBox="1">
            <a:spLocks noChangeArrowheads="1"/>
          </p:cNvSpPr>
          <p:nvPr/>
        </p:nvSpPr>
        <p:spPr bwMode="auto">
          <a:xfrm>
            <a:off x="1643063" y="2143125"/>
            <a:ext cx="202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Calibri" charset="0"/>
              </a:rPr>
              <a:t>MOLEKUL</a:t>
            </a:r>
            <a:r>
              <a:rPr lang="cs-CZ" sz="2000" b="1">
                <a:solidFill>
                  <a:srgbClr val="FF0000"/>
                </a:solidFill>
                <a:latin typeface="Calibri" charset="0"/>
              </a:rPr>
              <a:t>ÁRNÍ</a:t>
            </a:r>
          </a:p>
          <a:p>
            <a:pPr eaLnBrk="1" hangingPunct="1"/>
            <a:r>
              <a:rPr lang="cs-CZ" sz="2000" b="1">
                <a:solidFill>
                  <a:srgbClr val="FF0000"/>
                </a:solidFill>
                <a:latin typeface="Calibri" charset="0"/>
              </a:rPr>
              <a:t>FARMAKOLOGIE I</a:t>
            </a:r>
            <a:endParaRPr lang="en-US" sz="2000" b="1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4341" name="TextovéPole 6"/>
          <p:cNvSpPr txBox="1">
            <a:spLocks noChangeArrowheads="1"/>
          </p:cNvSpPr>
          <p:nvPr/>
        </p:nvSpPr>
        <p:spPr bwMode="auto">
          <a:xfrm>
            <a:off x="1643063" y="4000500"/>
            <a:ext cx="35099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800" b="1">
                <a:latin typeface="Calibri" charset="0"/>
              </a:rPr>
              <a:t>Ondřej Slabý, Ph.D.</a:t>
            </a:r>
          </a:p>
          <a:p>
            <a:pPr eaLnBrk="1" hangingPunct="1"/>
            <a:r>
              <a:rPr lang="cs-CZ" sz="1600" i="1">
                <a:latin typeface="Calibri" charset="0"/>
              </a:rPr>
              <a:t>Masarykův onkologický ústav</a:t>
            </a:r>
          </a:p>
          <a:p>
            <a:pPr eaLnBrk="1" hangingPunct="1"/>
            <a:r>
              <a:rPr lang="cs-CZ" sz="1600" i="1">
                <a:latin typeface="Calibri" charset="0"/>
              </a:rPr>
              <a:t>CEITEC</a:t>
            </a:r>
          </a:p>
          <a:p>
            <a:pPr eaLnBrk="1" hangingPunct="1"/>
            <a:r>
              <a:rPr lang="cs-CZ" sz="1600" i="1">
                <a:latin typeface="Calibri" charset="0"/>
              </a:rPr>
              <a:t>Lékařská fakulta Masarykovy univerzity</a:t>
            </a: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928938"/>
            <a:ext cx="10001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ovéPole 9"/>
          <p:cNvSpPr txBox="1">
            <a:spLocks noChangeArrowheads="1"/>
          </p:cNvSpPr>
          <p:nvPr/>
        </p:nvSpPr>
        <p:spPr bwMode="auto">
          <a:xfrm>
            <a:off x="7643813" y="6429375"/>
            <a:ext cx="12192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pic>
        <p:nvPicPr>
          <p:cNvPr id="14344" name="Picture 13" descr="logo_MO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357813"/>
            <a:ext cx="627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357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5" descr="GS0115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1" r="5409" b="-226"/>
          <a:stretch>
            <a:fillRect/>
          </a:stretch>
        </p:blipFill>
        <p:spPr bwMode="auto">
          <a:xfrm>
            <a:off x="357188" y="1785938"/>
            <a:ext cx="1000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000250"/>
            <a:ext cx="21018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73688"/>
            <a:ext cx="20716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3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5603" name="TextovéPole 4"/>
          <p:cNvSpPr txBox="1">
            <a:spLocks noChangeArrowheads="1"/>
          </p:cNvSpPr>
          <p:nvPr/>
        </p:nvSpPr>
        <p:spPr bwMode="auto">
          <a:xfrm>
            <a:off x="571500" y="6500813"/>
            <a:ext cx="776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10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5604" name="TextovéPole 5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323528" y="1052736"/>
            <a:ext cx="8458200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240"/>
              </a:spcBef>
            </a:pPr>
            <a:r>
              <a:rPr lang="cs-CZ" sz="2400" b="1" dirty="0">
                <a:solidFill>
                  <a:srgbClr val="953735"/>
                </a:solidFill>
                <a:latin typeface="Calibri" charset="0"/>
              </a:rPr>
              <a:t>E</a:t>
            </a:r>
            <a:r>
              <a:rPr lang="cs-CZ" sz="2400" b="1" dirty="0" smtClean="0">
                <a:solidFill>
                  <a:srgbClr val="953735"/>
                </a:solidFill>
                <a:latin typeface="Calibri" charset="0"/>
              </a:rPr>
              <a:t>liminace léčiv z organismu</a:t>
            </a:r>
            <a:endParaRPr lang="cs-CZ" sz="2400" b="1" dirty="0">
              <a:solidFill>
                <a:srgbClr val="953735"/>
              </a:solidFill>
              <a:latin typeface="Calibri" charset="0"/>
            </a:endParaRPr>
          </a:p>
          <a:p>
            <a:pPr>
              <a:spcBef>
                <a:spcPts val="240"/>
              </a:spcBef>
            </a:pPr>
            <a:r>
              <a:rPr lang="cs-CZ" sz="2400" b="1" dirty="0" smtClean="0">
                <a:solidFill>
                  <a:srgbClr val="953735"/>
                </a:solidFill>
                <a:latin typeface="Calibri" charset="0"/>
              </a:rPr>
              <a:t>Biotransformace </a:t>
            </a:r>
            <a:r>
              <a:rPr lang="cs-CZ" sz="2400" b="1" dirty="0">
                <a:solidFill>
                  <a:srgbClr val="953735"/>
                </a:solidFill>
                <a:latin typeface="Calibri" charset="0"/>
              </a:rPr>
              <a:t>- metabolismus</a:t>
            </a:r>
          </a:p>
          <a:p>
            <a:pPr>
              <a:spcBef>
                <a:spcPct val="50000"/>
              </a:spcBef>
            </a:pPr>
            <a:r>
              <a:rPr lang="cs-CZ" dirty="0">
                <a:latin typeface="Calibri" charset="0"/>
              </a:rPr>
              <a:t>Procesy probíhající převážně v játrech, ale i v ledvinách a jiných tkáních těla.</a:t>
            </a: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CC0000"/>
                </a:solidFill>
                <a:latin typeface="Calibri" charset="0"/>
              </a:rPr>
              <a:t>Enzymatické procesy</a:t>
            </a:r>
          </a:p>
          <a:p>
            <a:pPr eaLnBrk="0" hangingPunct="0"/>
            <a:r>
              <a:rPr lang="cs-CZ" b="1" dirty="0">
                <a:latin typeface="Calibri" charset="0"/>
              </a:rPr>
              <a:t> biodegradace</a:t>
            </a:r>
          </a:p>
          <a:p>
            <a:pPr eaLnBrk="0" hangingPunct="0"/>
            <a:r>
              <a:rPr lang="cs-CZ" b="1" dirty="0">
                <a:latin typeface="Calibri" charset="0"/>
              </a:rPr>
              <a:t> </a:t>
            </a:r>
            <a:r>
              <a:rPr lang="cs-CZ" b="1" dirty="0" err="1">
                <a:latin typeface="Calibri" charset="0"/>
              </a:rPr>
              <a:t>bioaktivace</a:t>
            </a:r>
            <a:r>
              <a:rPr lang="cs-CZ" b="1" dirty="0">
                <a:latin typeface="Calibri" charset="0"/>
              </a:rPr>
              <a:t> (</a:t>
            </a:r>
            <a:r>
              <a:rPr lang="cs-CZ" b="1" dirty="0" err="1">
                <a:latin typeface="Calibri" charset="0"/>
              </a:rPr>
              <a:t>prodrug</a:t>
            </a:r>
            <a:r>
              <a:rPr lang="cs-CZ" dirty="0">
                <a:latin typeface="Calibri" charset="0"/>
              </a:rPr>
              <a:t>)</a:t>
            </a:r>
          </a:p>
          <a:p>
            <a:pPr eaLnBrk="0" hangingPunct="0"/>
            <a:r>
              <a:rPr lang="cs-CZ" dirty="0">
                <a:latin typeface="Calibri" charset="0"/>
              </a:rPr>
              <a:t>                                      </a:t>
            </a:r>
            <a:r>
              <a:rPr lang="cs-CZ" dirty="0" err="1">
                <a:latin typeface="Calibri" charset="0"/>
              </a:rPr>
              <a:t>enalapril-enalaprilát</a:t>
            </a:r>
            <a:endParaRPr lang="cs-CZ" dirty="0">
              <a:latin typeface="Calibri" charset="0"/>
            </a:endParaRPr>
          </a:p>
          <a:p>
            <a:pPr eaLnBrk="0" hangingPunct="0"/>
            <a:r>
              <a:rPr lang="cs-CZ" dirty="0">
                <a:latin typeface="Calibri" charset="0"/>
              </a:rPr>
              <a:t>                                      kodein-morfin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cs-CZ" b="1" dirty="0" smtClean="0">
                <a:solidFill>
                  <a:srgbClr val="CC0000"/>
                </a:solidFill>
                <a:latin typeface="Calibri" charset="0"/>
              </a:rPr>
              <a:t>Fáze</a:t>
            </a:r>
            <a:r>
              <a:rPr lang="cs-CZ" dirty="0">
                <a:latin typeface="Calibri" charset="0"/>
              </a:rPr>
              <a:t>: oxidace, hydrolýza </a:t>
            </a:r>
            <a:r>
              <a:rPr lang="cs-CZ" dirty="0" smtClean="0">
                <a:latin typeface="Calibri" charset="0"/>
              </a:rPr>
              <a:t>–</a:t>
            </a:r>
          </a:p>
          <a:p>
            <a:pPr>
              <a:spcBef>
                <a:spcPct val="50000"/>
              </a:spcBef>
            </a:pPr>
            <a:r>
              <a:rPr lang="cs-CZ" dirty="0" smtClean="0">
                <a:latin typeface="Calibri" charset="0"/>
              </a:rPr>
              <a:t>je </a:t>
            </a:r>
            <a:r>
              <a:rPr lang="cs-CZ" dirty="0">
                <a:latin typeface="Calibri" charset="0"/>
              </a:rPr>
              <a:t>zachována určitá </a:t>
            </a:r>
            <a:r>
              <a:rPr lang="cs-CZ" dirty="0" err="1">
                <a:latin typeface="Calibri" charset="0"/>
              </a:rPr>
              <a:t>liposolubilita</a:t>
            </a:r>
            <a:endParaRPr lang="cs-CZ" dirty="0"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CC0000"/>
                </a:solidFill>
                <a:latin typeface="Calibri" charset="0"/>
              </a:rPr>
              <a:t>2. Fáze:</a:t>
            </a:r>
            <a:r>
              <a:rPr lang="cs-CZ" dirty="0">
                <a:latin typeface="Calibri" charset="0"/>
              </a:rPr>
              <a:t> konjugace </a:t>
            </a:r>
            <a:r>
              <a:rPr lang="cs-CZ" dirty="0" smtClean="0">
                <a:latin typeface="Calibri" charset="0"/>
              </a:rPr>
              <a:t>– </a:t>
            </a:r>
          </a:p>
          <a:p>
            <a:pPr>
              <a:spcBef>
                <a:spcPct val="50000"/>
              </a:spcBef>
            </a:pPr>
            <a:r>
              <a:rPr lang="cs-CZ" dirty="0" smtClean="0">
                <a:latin typeface="Calibri" charset="0"/>
              </a:rPr>
              <a:t>látky </a:t>
            </a:r>
            <a:r>
              <a:rPr lang="cs-CZ" dirty="0">
                <a:latin typeface="Calibri" charset="0"/>
              </a:rPr>
              <a:t>se stávají rozpustné ve vodě.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55650" y="549275"/>
            <a:ext cx="73152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b="1" dirty="0">
                <a:solidFill>
                  <a:srgbClr val="953735"/>
                </a:solidFill>
                <a:latin typeface="Calibri" charset="0"/>
                <a:cs typeface="Arial" charset="0"/>
              </a:rPr>
              <a:t>Farmakokinetika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780928"/>
            <a:ext cx="4038014" cy="33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ovéPole 2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6627" name="TextovéPole 5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11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6628" name="TextovéPole 6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26629" name="Obdélník 7"/>
          <p:cNvSpPr>
            <a:spLocks noChangeArrowheads="1"/>
          </p:cNvSpPr>
          <p:nvPr/>
        </p:nvSpPr>
        <p:spPr bwMode="auto">
          <a:xfrm>
            <a:off x="285750" y="500063"/>
            <a:ext cx="8643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 dirty="0">
                <a:latin typeface="Calibri" charset="0"/>
              </a:rPr>
              <a:t>Reakce I. fáze</a:t>
            </a:r>
            <a:r>
              <a:rPr lang="cs-CZ" dirty="0">
                <a:latin typeface="Calibri" charset="0"/>
              </a:rPr>
              <a:t>  (tab. </a:t>
            </a:r>
            <a:r>
              <a:rPr lang="cs-CZ" dirty="0" smtClean="0">
                <a:latin typeface="Calibri" charset="0"/>
              </a:rPr>
              <a:t>A</a:t>
            </a:r>
            <a:r>
              <a:rPr lang="cs-CZ" dirty="0">
                <a:latin typeface="Calibri" charset="0"/>
              </a:rPr>
              <a:t>) představují </a:t>
            </a:r>
            <a:r>
              <a:rPr lang="cs-CZ" i="1" dirty="0">
                <a:latin typeface="Calibri" charset="0"/>
              </a:rPr>
              <a:t>oxidaci</a:t>
            </a:r>
            <a:r>
              <a:rPr lang="cs-CZ" dirty="0">
                <a:latin typeface="Calibri" charset="0"/>
              </a:rPr>
              <a:t> za přítomnosti CYP</a:t>
            </a:r>
            <a:r>
              <a:rPr lang="cs-CZ" baseline="-25000" dirty="0">
                <a:latin typeface="Calibri" charset="0"/>
              </a:rPr>
              <a:t>450,</a:t>
            </a:r>
            <a:r>
              <a:rPr lang="cs-CZ" dirty="0">
                <a:latin typeface="Calibri" charset="0"/>
              </a:rPr>
              <a:t>  </a:t>
            </a:r>
            <a:r>
              <a:rPr lang="cs-CZ" i="1" dirty="0">
                <a:latin typeface="Calibri" charset="0"/>
              </a:rPr>
              <a:t>redukci</a:t>
            </a:r>
            <a:r>
              <a:rPr lang="cs-CZ" dirty="0">
                <a:latin typeface="Calibri" charset="0"/>
              </a:rPr>
              <a:t> a </a:t>
            </a:r>
            <a:r>
              <a:rPr lang="cs-CZ" i="1" dirty="0">
                <a:latin typeface="Calibri" charset="0"/>
              </a:rPr>
              <a:t>hydrolýzu</a:t>
            </a:r>
            <a:r>
              <a:rPr lang="cs-CZ" dirty="0">
                <a:latin typeface="Calibri" charset="0"/>
              </a:rPr>
              <a:t> aj., nebo jsou na CYP</a:t>
            </a:r>
            <a:r>
              <a:rPr lang="cs-CZ" baseline="-25000" dirty="0">
                <a:latin typeface="Calibri" charset="0"/>
              </a:rPr>
              <a:t>450</a:t>
            </a:r>
            <a:r>
              <a:rPr lang="cs-CZ" dirty="0">
                <a:latin typeface="Calibri" charset="0"/>
              </a:rPr>
              <a:t> nezávislé. Molekula látky se zmenšuje. </a:t>
            </a:r>
            <a:br>
              <a:rPr lang="cs-CZ" dirty="0">
                <a:latin typeface="Calibri" charset="0"/>
              </a:rPr>
            </a:br>
            <a:endParaRPr lang="cs-CZ" dirty="0">
              <a:latin typeface="Calibri" charset="0"/>
            </a:endParaRPr>
          </a:p>
          <a:p>
            <a:r>
              <a:rPr lang="cs-CZ" b="1" dirty="0">
                <a:latin typeface="Calibri" charset="0"/>
              </a:rPr>
              <a:t>Reakce II. fáze </a:t>
            </a:r>
            <a:r>
              <a:rPr lang="cs-CZ" dirty="0">
                <a:latin typeface="Calibri" charset="0"/>
              </a:rPr>
              <a:t>(tab. </a:t>
            </a:r>
            <a:r>
              <a:rPr lang="cs-CZ" dirty="0" smtClean="0">
                <a:latin typeface="Calibri" charset="0"/>
              </a:rPr>
              <a:t>B</a:t>
            </a:r>
            <a:r>
              <a:rPr lang="cs-CZ" dirty="0">
                <a:latin typeface="Calibri" charset="0"/>
              </a:rPr>
              <a:t>) jsou děje vedoucí ke </a:t>
            </a:r>
            <a:r>
              <a:rPr lang="cs-CZ" i="1" dirty="0">
                <a:latin typeface="Calibri" charset="0"/>
              </a:rPr>
              <a:t>konjugaci</a:t>
            </a:r>
            <a:r>
              <a:rPr lang="cs-CZ" dirty="0">
                <a:latin typeface="Calibri" charset="0"/>
              </a:rPr>
              <a:t> molekuly léčiva s kyselinou </a:t>
            </a:r>
            <a:r>
              <a:rPr lang="cs-CZ" dirty="0" err="1">
                <a:latin typeface="Calibri" charset="0"/>
              </a:rPr>
              <a:t>glukuronovou</a:t>
            </a:r>
            <a:r>
              <a:rPr lang="cs-CZ" dirty="0">
                <a:latin typeface="Calibri" charset="0"/>
              </a:rPr>
              <a:t>, sírovou, acetátem, glutationem aj. S výjimkou acetátů vznikají polární metabolity, tj. rozpustné ve vodě, které se snadno vylučují zejména glomerulární filtrací. Některé z nich (např. </a:t>
            </a:r>
            <a:r>
              <a:rPr lang="cs-CZ" dirty="0" err="1">
                <a:latin typeface="Calibri" charset="0"/>
              </a:rPr>
              <a:t>glukuronidy</a:t>
            </a:r>
            <a:r>
              <a:rPr lang="cs-CZ" dirty="0">
                <a:latin typeface="Calibri" charset="0"/>
              </a:rPr>
              <a:t>) se navíc </a:t>
            </a:r>
            <a:r>
              <a:rPr lang="cs-CZ" dirty="0" err="1">
                <a:latin typeface="Calibri" charset="0"/>
              </a:rPr>
              <a:t>sekretují</a:t>
            </a:r>
            <a:r>
              <a:rPr lang="cs-CZ" dirty="0">
                <a:latin typeface="Calibri" charset="0"/>
              </a:rPr>
              <a:t> do moče aktivním transportem ledvinnými tubuly. Molekula látky se zvětšuje. 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57633"/>
              </p:ext>
            </p:extLst>
          </p:nvPr>
        </p:nvGraphicFramePr>
        <p:xfrm>
          <a:off x="611560" y="2996952"/>
          <a:ext cx="3136974" cy="3318342"/>
        </p:xfrm>
        <a:graphic>
          <a:graphicData uri="http://schemas.openxmlformats.org/drawingml/2006/table">
            <a:tbl>
              <a:tblPr/>
              <a:tblGrid>
                <a:gridCol w="1568487"/>
                <a:gridCol w="1568487"/>
              </a:tblGrid>
              <a:tr h="165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A. reakce I. fáze</a:t>
                      </a: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Typické substráty</a:t>
                      </a: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Oxidace dependentní na CYP450</a:t>
                      </a: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Hydroxylace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Barbituráty, amfetaminy, fenytoin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N-dealkylace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Morfin, kofein, teofylin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O-dealkylace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kodein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N-oxidace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Acetaminofen, nikotin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S-oxidace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Tioridazin, cimetidin, chlorpromazin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Deaminace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diazepam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Oxidace nedependentní na CYP450</a:t>
                      </a: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Oxidace aminů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adrenalin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Dehydrogenace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etanol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Redukce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Chloramfenikol, </a:t>
                      </a:r>
                      <a:r>
                        <a:rPr kumimoji="0" lang="cs-CZ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naloxon</a:t>
                      </a: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cs-CZ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dantrolen</a:t>
                      </a:r>
                      <a:endParaRPr kumimoji="0" 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Hydrolýza</a:t>
                      </a: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hydrolýza esterů 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Prokain, acylpyrin, klofibrát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hydrolýza amidů</a:t>
                      </a: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Prokainamid</a:t>
                      </a: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lidokain, </a:t>
                      </a:r>
                      <a:r>
                        <a:rPr kumimoji="0" lang="cs-CZ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indometacin</a:t>
                      </a:r>
                      <a:endParaRPr kumimoji="0" 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52103" marR="52103" marT="26051" marB="2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638632"/>
              </p:ext>
            </p:extLst>
          </p:nvPr>
        </p:nvGraphicFramePr>
        <p:xfrm>
          <a:off x="4139952" y="2996952"/>
          <a:ext cx="4437260" cy="1805515"/>
        </p:xfrm>
        <a:graphic>
          <a:graphicData uri="http://schemas.openxmlformats.org/drawingml/2006/table">
            <a:tbl>
              <a:tblPr/>
              <a:tblGrid>
                <a:gridCol w="2217922"/>
                <a:gridCol w="2219338"/>
              </a:tblGrid>
              <a:tr h="212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B. reakce II. fáze</a:t>
                      </a:r>
                      <a:endParaRPr kumimoji="0" 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Typické substráty</a:t>
                      </a: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Glukuronidace</a:t>
                      </a:r>
                      <a:endParaRPr kumimoji="0" 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Acetaminofen</a:t>
                      </a: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morfin, diazepam, digitoxin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Acetylace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Sulfonamidy, izoniazid, klonazepam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Konjugace s glutationem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kyselina </a:t>
                      </a:r>
                      <a:r>
                        <a:rPr kumimoji="0" lang="cs-CZ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etakrynová</a:t>
                      </a:r>
                      <a:endParaRPr kumimoji="0" 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Konjugace s glycinem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kyselina salicylová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Konjugace s kyselinou sírovou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metyldopa</a:t>
                      </a: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cs-CZ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acetaminofen</a:t>
                      </a:r>
                      <a:endParaRPr kumimoji="0" 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Metylace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adrenalin, noradrenalin, dopamin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ovéPole 6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7651" name="TextovéPole 7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7652" name="Rectangle 2"/>
          <p:cNvSpPr txBox="1">
            <a:spLocks noChangeArrowheads="1"/>
          </p:cNvSpPr>
          <p:nvPr/>
        </p:nvSpPr>
        <p:spPr bwMode="auto">
          <a:xfrm>
            <a:off x="285750" y="5000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b="1" dirty="0">
                <a:solidFill>
                  <a:schemeClr val="accent2"/>
                </a:solidFill>
                <a:latin typeface="Calibri" charset="0"/>
              </a:rPr>
              <a:t>Farmakodynamika - Mechanismy působení léčiv</a:t>
            </a:r>
          </a:p>
        </p:txBody>
      </p:sp>
      <p:sp>
        <p:nvSpPr>
          <p:cNvPr id="27653" name="Rectangle 3"/>
          <p:cNvSpPr txBox="1">
            <a:spLocks noChangeArrowheads="1"/>
          </p:cNvSpPr>
          <p:nvPr/>
        </p:nvSpPr>
        <p:spPr bwMode="auto">
          <a:xfrm>
            <a:off x="684213" y="11969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11200" indent="-711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66800" indent="-609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422400" indent="-508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romanUcPeriod"/>
            </a:pPr>
            <a:r>
              <a:rPr lang="cs-CZ" b="1" dirty="0">
                <a:latin typeface="Calibri" charset="0"/>
              </a:rPr>
              <a:t>Nespecifické, fyzikálně chemické působení léčiv</a:t>
            </a:r>
          </a:p>
          <a:p>
            <a:pPr eaLnBrk="1" hangingPunct="1">
              <a:spcBef>
                <a:spcPct val="20000"/>
              </a:spcBef>
              <a:buFontTx/>
              <a:buAutoNum type="romanUcPeriod"/>
            </a:pPr>
            <a:r>
              <a:rPr lang="cs-CZ" b="1" dirty="0">
                <a:latin typeface="Calibri" charset="0"/>
              </a:rPr>
              <a:t>Specifické působení léčiv</a:t>
            </a:r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cs-CZ" dirty="0">
                <a:latin typeface="Calibri" charset="0"/>
              </a:rPr>
              <a:t>cílové struktury specifického působení</a:t>
            </a:r>
          </a:p>
          <a:p>
            <a:pPr lvl="2" eaLnBrk="1" hangingPunct="1">
              <a:spcBef>
                <a:spcPct val="20000"/>
              </a:spcBef>
              <a:buFontTx/>
              <a:buAutoNum type="arabicPeriod"/>
            </a:pPr>
            <a:r>
              <a:rPr lang="cs-CZ" dirty="0">
                <a:latin typeface="Calibri" charset="0"/>
              </a:rPr>
              <a:t>receptory</a:t>
            </a:r>
          </a:p>
          <a:p>
            <a:pPr lvl="2" eaLnBrk="1" hangingPunct="1">
              <a:spcBef>
                <a:spcPct val="20000"/>
              </a:spcBef>
              <a:buFontTx/>
              <a:buAutoNum type="arabicPeriod"/>
            </a:pPr>
            <a:r>
              <a:rPr lang="cs-CZ" dirty="0">
                <a:latin typeface="Calibri" charset="0"/>
              </a:rPr>
              <a:t>iontové kanály</a:t>
            </a:r>
          </a:p>
          <a:p>
            <a:pPr lvl="2" eaLnBrk="1" hangingPunct="1">
              <a:spcBef>
                <a:spcPct val="20000"/>
              </a:spcBef>
              <a:buFontTx/>
              <a:buAutoNum type="arabicPeriod"/>
            </a:pPr>
            <a:r>
              <a:rPr lang="cs-CZ" dirty="0">
                <a:latin typeface="Calibri" charset="0"/>
              </a:rPr>
              <a:t>enzymy</a:t>
            </a:r>
          </a:p>
          <a:p>
            <a:pPr lvl="2" eaLnBrk="1" hangingPunct="1">
              <a:spcBef>
                <a:spcPct val="20000"/>
              </a:spcBef>
              <a:buFontTx/>
              <a:buAutoNum type="arabicPeriod"/>
            </a:pPr>
            <a:r>
              <a:rPr lang="cs-CZ" dirty="0">
                <a:latin typeface="Calibri" charset="0"/>
              </a:rPr>
              <a:t>transportní (přenašečové</a:t>
            </a:r>
            <a:r>
              <a:rPr lang="en-US" dirty="0">
                <a:latin typeface="Calibri" charset="0"/>
                <a:cs typeface="Arial" charset="0"/>
              </a:rPr>
              <a:t>;</a:t>
            </a:r>
            <a:r>
              <a:rPr lang="cs-CZ" dirty="0">
                <a:latin typeface="Calibri" charset="0"/>
                <a:cs typeface="Arial" charset="0"/>
              </a:rPr>
              <a:t> kariérové) systémy</a:t>
            </a:r>
          </a:p>
          <a:p>
            <a:pPr lvl="2" eaLnBrk="1" hangingPunct="1">
              <a:spcBef>
                <a:spcPct val="20000"/>
              </a:spcBef>
              <a:buFontTx/>
              <a:buAutoNum type="arabicPeriod"/>
            </a:pPr>
            <a:r>
              <a:rPr lang="cs-CZ" dirty="0">
                <a:latin typeface="Calibri" charset="0"/>
                <a:cs typeface="Arial" charset="0"/>
              </a:rPr>
              <a:t>jiné struktury</a:t>
            </a:r>
            <a:endParaRPr lang="en-US" dirty="0">
              <a:latin typeface="Calibri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ovéPole 4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8675" name="TextovéPole 5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1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3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8676" name="TextovéPole 6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rgbClr val="953735"/>
                </a:solidFill>
                <a:ea typeface="+mj-ea"/>
                <a:cs typeface="+mj-cs"/>
              </a:rPr>
              <a:t/>
            </a:r>
            <a:br>
              <a:rPr lang="cs-CZ" sz="2400" b="1" dirty="0" smtClean="0">
                <a:solidFill>
                  <a:srgbClr val="953735"/>
                </a:solidFill>
                <a:ea typeface="+mj-ea"/>
                <a:cs typeface="+mj-cs"/>
              </a:rPr>
            </a:br>
            <a:r>
              <a:rPr lang="cs-CZ" sz="2400" b="1" dirty="0" smtClean="0">
                <a:solidFill>
                  <a:srgbClr val="953735"/>
                </a:solidFill>
                <a:ea typeface="+mj-ea"/>
                <a:cs typeface="+mj-cs"/>
              </a:rPr>
              <a:t>Nespecifické</a:t>
            </a:r>
            <a:r>
              <a:rPr lang="cs-CZ" sz="2400" b="1" dirty="0">
                <a:solidFill>
                  <a:srgbClr val="953735"/>
                </a:solidFill>
                <a:ea typeface="+mj-ea"/>
                <a:cs typeface="+mj-cs"/>
              </a:rPr>
              <a:t>, fyzikálně-chemické působení léčiv</a:t>
            </a:r>
          </a:p>
        </p:txBody>
      </p:sp>
      <p:sp>
        <p:nvSpPr>
          <p:cNvPr id="28678" name="Rectangle 3"/>
          <p:cNvSpPr txBox="1">
            <a:spLocks noChangeArrowheads="1"/>
          </p:cNvSpPr>
          <p:nvPr/>
        </p:nvSpPr>
        <p:spPr bwMode="auto">
          <a:xfrm>
            <a:off x="395536" y="155679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0600" indent="-533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cs-CZ" sz="1700" b="1" dirty="0" smtClean="0">
                <a:latin typeface="Calibri" charset="0"/>
              </a:rPr>
              <a:t>Látky </a:t>
            </a:r>
            <a:r>
              <a:rPr lang="cs-CZ" sz="1700" b="1" dirty="0">
                <a:latin typeface="Calibri" charset="0"/>
              </a:rPr>
              <a:t>působící osmotickými vlastnostmi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cs-CZ" sz="1700" dirty="0">
                <a:latin typeface="Calibri" charset="0"/>
              </a:rPr>
              <a:t>působí tak látky samy neprostupující přes buněčné membrány, které jsou však prostupné pro vodu</a:t>
            </a:r>
            <a:r>
              <a:rPr lang="en-US" sz="1700" dirty="0">
                <a:latin typeface="Calibri" charset="0"/>
              </a:rPr>
              <a:t> (</a:t>
            </a:r>
            <a:r>
              <a:rPr lang="en-US" sz="1700" dirty="0" err="1">
                <a:latin typeface="Calibri" charset="0"/>
              </a:rPr>
              <a:t>mannitol</a:t>
            </a:r>
            <a:r>
              <a:rPr lang="en-US" sz="1700" dirty="0">
                <a:latin typeface="Calibri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sz="1700" b="1" dirty="0" smtClean="0">
                <a:latin typeface="Calibri" charset="0"/>
              </a:rPr>
              <a:t>Látky </a:t>
            </a:r>
            <a:r>
              <a:rPr lang="cs-CZ" sz="1700" b="1" dirty="0">
                <a:latin typeface="Calibri" charset="0"/>
              </a:rPr>
              <a:t>ovlivňující acidobazickou rovnováhu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cs-CZ" sz="1700" dirty="0">
                <a:latin typeface="Calibri" charset="0"/>
              </a:rPr>
              <a:t>příkladem mohou být </a:t>
            </a:r>
            <a:r>
              <a:rPr lang="cs-CZ" sz="1700" dirty="0" err="1">
                <a:latin typeface="Calibri" charset="0"/>
              </a:rPr>
              <a:t>antacida</a:t>
            </a:r>
            <a:r>
              <a:rPr lang="cs-CZ" sz="1700" dirty="0">
                <a:latin typeface="Calibri" charset="0"/>
              </a:rPr>
              <a:t>, látky měnící pH moče (např. </a:t>
            </a:r>
            <a:r>
              <a:rPr lang="cs-CZ" sz="1700" dirty="0" err="1">
                <a:latin typeface="Calibri" charset="0"/>
              </a:rPr>
              <a:t>acidifikující</a:t>
            </a:r>
            <a:r>
              <a:rPr lang="cs-CZ" sz="1700" dirty="0">
                <a:latin typeface="Calibri" charset="0"/>
              </a:rPr>
              <a:t> sůl – chlorid amonný - při otravě amfetaminy)</a:t>
            </a:r>
            <a:endParaRPr lang="en-US" sz="17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1700" b="1" dirty="0" smtClean="0">
                <a:latin typeface="Calibri" charset="0"/>
              </a:rPr>
              <a:t>Látky </a:t>
            </a:r>
            <a:r>
              <a:rPr lang="cs-CZ" sz="1700" b="1" dirty="0">
                <a:latin typeface="Calibri" charset="0"/>
              </a:rPr>
              <a:t>působící </a:t>
            </a:r>
            <a:r>
              <a:rPr lang="cs-CZ" sz="1700" b="1" dirty="0" err="1">
                <a:latin typeface="Calibri" charset="0"/>
              </a:rPr>
              <a:t>oxido</a:t>
            </a:r>
            <a:r>
              <a:rPr lang="cs-CZ" sz="1700" b="1" dirty="0">
                <a:latin typeface="Calibri" charset="0"/>
              </a:rPr>
              <a:t> - redukčními </a:t>
            </a:r>
            <a:r>
              <a:rPr lang="cs-CZ" sz="1700" b="1" dirty="0" err="1">
                <a:latin typeface="Calibri" charset="0"/>
              </a:rPr>
              <a:t>vl</a:t>
            </a:r>
            <a:r>
              <a:rPr lang="cs-CZ" sz="1700" b="1" dirty="0">
                <a:latin typeface="Calibri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cs-CZ" sz="1700" dirty="0">
                <a:latin typeface="Calibri" charset="0"/>
              </a:rPr>
              <a:t>některá </a:t>
            </a:r>
            <a:r>
              <a:rPr lang="cs-CZ" sz="1700" dirty="0" err="1">
                <a:latin typeface="Calibri" charset="0"/>
              </a:rPr>
              <a:t>desinficiencia</a:t>
            </a:r>
            <a:r>
              <a:rPr lang="cs-CZ" sz="1700" dirty="0">
                <a:latin typeface="Calibri" charset="0"/>
              </a:rPr>
              <a:t> (např. peroxid vodíku) působí jako oxidující látka, methylenová modř se pro své redukující schopnosti používá k léčbě </a:t>
            </a:r>
            <a:r>
              <a:rPr lang="cs-CZ" sz="1700" dirty="0" err="1">
                <a:latin typeface="Calibri" charset="0"/>
              </a:rPr>
              <a:t>methemoglobinémie</a:t>
            </a:r>
            <a:r>
              <a:rPr lang="cs-CZ" sz="1700" dirty="0">
                <a:latin typeface="Calibri" charset="0"/>
              </a:rPr>
              <a:t>, expektorancia typu N-</a:t>
            </a:r>
            <a:r>
              <a:rPr lang="cs-CZ" sz="1700" dirty="0" err="1">
                <a:latin typeface="Calibri" charset="0"/>
              </a:rPr>
              <a:t>acetylcysteinu</a:t>
            </a:r>
            <a:r>
              <a:rPr lang="cs-CZ" sz="1700" dirty="0">
                <a:latin typeface="Calibri" charset="0"/>
              </a:rPr>
              <a:t> působí redukci disulfidických můstků glykoproteinů hlenu</a:t>
            </a:r>
            <a:endParaRPr lang="en-US" sz="17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700" b="1" dirty="0" err="1" smtClean="0">
                <a:latin typeface="Calibri" charset="0"/>
              </a:rPr>
              <a:t>Adsorbencia</a:t>
            </a:r>
            <a:endParaRPr lang="cs-CZ" sz="1700" b="1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Calibri" charset="0"/>
              </a:rPr>
              <a:t>	</a:t>
            </a:r>
            <a:r>
              <a:rPr lang="cs-CZ" sz="1700" dirty="0">
                <a:latin typeface="Calibri" charset="0"/>
              </a:rPr>
              <a:t>typickým příkladem látky s velkým povrchem vázajícím (adsorbujícím) jiné látky, </a:t>
            </a:r>
            <a:r>
              <a:rPr lang="en-US" sz="1700" dirty="0">
                <a:latin typeface="Calibri" charset="0"/>
              </a:rPr>
              <a:t>	</a:t>
            </a:r>
            <a:r>
              <a:rPr lang="cs-CZ" sz="1700" dirty="0">
                <a:latin typeface="Calibri" charset="0"/>
              </a:rPr>
              <a:t>toxiny, apod. je adsorpční (živočišné</a:t>
            </a:r>
            <a:r>
              <a:rPr lang="en-US" sz="1700" dirty="0">
                <a:latin typeface="Calibri" charset="0"/>
                <a:cs typeface="Arial" charset="0"/>
              </a:rPr>
              <a:t>;</a:t>
            </a:r>
            <a:r>
              <a:rPr lang="cs-CZ" sz="1700" dirty="0">
                <a:latin typeface="Calibri" charset="0"/>
                <a:cs typeface="Arial" charset="0"/>
              </a:rPr>
              <a:t> aktivní) </a:t>
            </a:r>
            <a:r>
              <a:rPr lang="cs-CZ" sz="1700" dirty="0" smtClean="0">
                <a:latin typeface="Calibri" charset="0"/>
                <a:cs typeface="Arial" charset="0"/>
              </a:rPr>
              <a:t>uhlí</a:t>
            </a:r>
            <a:endParaRPr lang="en-US" sz="1700" dirty="0" smtClean="0">
              <a:latin typeface="Calibri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1700" b="1" dirty="0" err="1" smtClean="0">
                <a:latin typeface="Calibri" charset="0"/>
              </a:rPr>
              <a:t>Surfaktanty</a:t>
            </a:r>
            <a:r>
              <a:rPr lang="cs-CZ" sz="1700" b="1" dirty="0">
                <a:latin typeface="Calibri" charset="0"/>
              </a:rPr>
              <a:t>, </a:t>
            </a:r>
            <a:r>
              <a:rPr lang="cs-CZ" sz="1700" b="1" dirty="0" err="1">
                <a:latin typeface="Calibri" charset="0"/>
              </a:rPr>
              <a:t>detergentia</a:t>
            </a:r>
            <a:endParaRPr lang="en-US" sz="1700" b="1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Calibri" charset="0"/>
              </a:rPr>
              <a:t>	</a:t>
            </a:r>
            <a:r>
              <a:rPr lang="cs-CZ" sz="1700" dirty="0">
                <a:latin typeface="Calibri" charset="0"/>
              </a:rPr>
              <a:t>ovlivňují povrchové napětí membrán buněk, používají se jako </a:t>
            </a:r>
            <a:r>
              <a:rPr lang="cs-CZ" sz="1700" dirty="0" err="1">
                <a:latin typeface="Calibri" charset="0"/>
              </a:rPr>
              <a:t>desinficiencia</a:t>
            </a:r>
            <a:r>
              <a:rPr lang="cs-CZ" sz="1700" dirty="0">
                <a:latin typeface="Calibri" charset="0"/>
              </a:rPr>
              <a:t> a </a:t>
            </a:r>
            <a:r>
              <a:rPr lang="en-US" sz="1700" dirty="0">
                <a:latin typeface="Calibri" charset="0"/>
              </a:rPr>
              <a:t>	</a:t>
            </a:r>
            <a:r>
              <a:rPr lang="cs-CZ" sz="1700" dirty="0">
                <a:latin typeface="Calibri" charset="0"/>
              </a:rPr>
              <a:t>antiseptika (mýdla, </a:t>
            </a:r>
            <a:r>
              <a:rPr lang="cs-CZ" sz="1700" dirty="0" err="1">
                <a:latin typeface="Calibri" charset="0"/>
              </a:rPr>
              <a:t>benzyldodecinium</a:t>
            </a:r>
            <a:r>
              <a:rPr lang="cs-CZ" sz="1700" dirty="0">
                <a:latin typeface="Calibri" charset="0"/>
              </a:rPr>
              <a:t> bromid, </a:t>
            </a:r>
            <a:r>
              <a:rPr lang="cs-CZ" sz="1700" dirty="0" err="1">
                <a:latin typeface="Calibri" charset="0"/>
              </a:rPr>
              <a:t>carbethopendecinium</a:t>
            </a:r>
            <a:r>
              <a:rPr lang="cs-CZ" sz="1700" dirty="0">
                <a:latin typeface="Calibri" charset="0"/>
              </a:rPr>
              <a:t> bromid aj.)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endParaRPr lang="cs-CZ" sz="1700" dirty="0">
              <a:latin typeface="Calibri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cs-CZ" sz="2600" dirty="0">
              <a:latin typeface="Calibri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55576" y="476672"/>
            <a:ext cx="73152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b="1" dirty="0" smtClean="0">
                <a:solidFill>
                  <a:srgbClr val="953735"/>
                </a:solidFill>
                <a:latin typeface="Calibri" charset="0"/>
                <a:cs typeface="Arial" charset="0"/>
              </a:rPr>
              <a:t>Farmakodynamika</a:t>
            </a:r>
          </a:p>
          <a:p>
            <a:pPr algn="ctr" eaLnBrk="1" hangingPunct="1"/>
            <a:endParaRPr lang="cs-CZ" b="1" dirty="0" smtClean="0">
              <a:solidFill>
                <a:srgbClr val="953735"/>
              </a:solidFill>
              <a:latin typeface="Calibri" charset="0"/>
              <a:cs typeface="Arial" charset="0"/>
            </a:endParaRPr>
          </a:p>
          <a:p>
            <a:pPr algn="ctr" eaLnBrk="1" hangingPunct="1"/>
            <a:endParaRPr lang="cs-CZ" b="1" dirty="0">
              <a:solidFill>
                <a:srgbClr val="953735"/>
              </a:solidFill>
              <a:latin typeface="Calibri" charset="0"/>
              <a:cs typeface="Arial" charset="0"/>
            </a:endParaRPr>
          </a:p>
          <a:p>
            <a:pPr algn="ctr" eaLnBrk="1" hangingPunct="1"/>
            <a:endParaRPr lang="cs-CZ" b="1" dirty="0">
              <a:solidFill>
                <a:srgbClr val="953735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ovéPole 3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0723" name="TextovéPole 4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15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0724" name="TextovéPole 5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980728"/>
            <a:ext cx="6347048" cy="418058"/>
          </a:xfrm>
        </p:spPr>
        <p:txBody>
          <a:bodyPr/>
          <a:lstStyle/>
          <a:p>
            <a:pPr eaLnBrk="1" hangingPunct="1"/>
            <a:r>
              <a:rPr lang="cs-CZ" sz="2400" b="1" dirty="0" smtClean="0">
                <a:solidFill>
                  <a:srgbClr val="953735"/>
                </a:solidFill>
                <a:latin typeface="Calibri" charset="0"/>
              </a:rPr>
              <a:t>Specifické </a:t>
            </a:r>
            <a:r>
              <a:rPr lang="cs-CZ" sz="2400" b="1" dirty="0">
                <a:solidFill>
                  <a:srgbClr val="953735"/>
                </a:solidFill>
                <a:latin typeface="Calibri" charset="0"/>
              </a:rPr>
              <a:t>působení léčiv</a:t>
            </a:r>
          </a:p>
        </p:txBody>
      </p:sp>
      <p:sp>
        <p:nvSpPr>
          <p:cNvPr id="3072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cs-CZ" dirty="0">
                <a:latin typeface="Calibri" charset="0"/>
              </a:rPr>
              <a:t>působení naprosté většiny léčiv není založeno pouze na jejich fyzikálně-chemických vlastnostech </a:t>
            </a:r>
            <a:endParaRPr lang="cs-CZ" dirty="0" smtClean="0">
              <a:latin typeface="Calibri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cs-CZ" dirty="0" smtClean="0">
                <a:latin typeface="Calibri" charset="0"/>
                <a:cs typeface="Arial" charset="0"/>
              </a:rPr>
              <a:t>→ </a:t>
            </a:r>
            <a:r>
              <a:rPr lang="cs-CZ" dirty="0">
                <a:latin typeface="Calibri" charset="0"/>
                <a:cs typeface="Arial" charset="0"/>
              </a:rPr>
              <a:t>je podmíněno schopností vázat se specificky na určitou makromolekulární strukturu tkání</a:t>
            </a:r>
            <a:r>
              <a:rPr lang="en-US" dirty="0">
                <a:latin typeface="Calibri" charset="0"/>
                <a:cs typeface="Arial" charset="0"/>
              </a:rPr>
              <a:t>;</a:t>
            </a:r>
            <a:r>
              <a:rPr lang="cs-CZ" dirty="0">
                <a:latin typeface="Calibri" charset="0"/>
                <a:cs typeface="Arial" charset="0"/>
              </a:rPr>
              <a:t> </a:t>
            </a:r>
            <a:r>
              <a:rPr lang="cs-CZ" dirty="0" smtClean="0">
                <a:latin typeface="Calibri" charset="0"/>
                <a:cs typeface="Arial" charset="0"/>
              </a:rPr>
              <a:t>tyto </a:t>
            </a:r>
            <a:r>
              <a:rPr lang="cs-CZ" dirty="0">
                <a:latin typeface="Calibri" charset="0"/>
                <a:cs typeface="Arial" charset="0"/>
              </a:rPr>
              <a:t>struktury „rozpoznávají</a:t>
            </a:r>
            <a:r>
              <a:rPr lang="ja-JP" altLang="cs-CZ" dirty="0" smtClean="0">
                <a:latin typeface="Calibri" charset="0"/>
                <a:cs typeface="Arial" charset="0"/>
              </a:rPr>
              <a:t>“</a:t>
            </a:r>
            <a:r>
              <a:rPr lang="cs-CZ" altLang="ja-JP" dirty="0" smtClean="0">
                <a:latin typeface="Calibri" charset="0"/>
                <a:cs typeface="Arial" charset="0"/>
              </a:rPr>
              <a:t> molekuly </a:t>
            </a:r>
            <a:r>
              <a:rPr lang="cs-CZ" altLang="ja-JP" dirty="0">
                <a:latin typeface="Calibri" charset="0"/>
                <a:cs typeface="Arial" charset="0"/>
              </a:rPr>
              <a:t>léčiv s přísně určeným chemickým uspořádáním, včetně prostorové konfigurace </a:t>
            </a:r>
            <a:endParaRPr lang="cs-CZ" altLang="ja-JP" dirty="0" smtClean="0">
              <a:latin typeface="Calibri" charset="0"/>
              <a:cs typeface="Arial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cs-CZ" altLang="ja-JP" dirty="0" smtClean="0">
                <a:latin typeface="Calibri" charset="0"/>
                <a:cs typeface="Arial" charset="0"/>
              </a:rPr>
              <a:t>→ </a:t>
            </a:r>
            <a:r>
              <a:rPr lang="cs-CZ" altLang="ja-JP" dirty="0" err="1">
                <a:latin typeface="Calibri" charset="0"/>
                <a:cs typeface="Arial" charset="0"/>
              </a:rPr>
              <a:t>stereospecifické</a:t>
            </a:r>
            <a:r>
              <a:rPr lang="cs-CZ" altLang="ja-JP" dirty="0">
                <a:latin typeface="Calibri" charset="0"/>
                <a:cs typeface="Arial" charset="0"/>
              </a:rPr>
              <a:t> působení</a:t>
            </a:r>
            <a:endParaRPr lang="cs-CZ" dirty="0">
              <a:latin typeface="Calibri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1396" y="548680"/>
            <a:ext cx="2556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cs-CZ" sz="2400" b="1" dirty="0" smtClean="0">
                <a:solidFill>
                  <a:srgbClr val="953735"/>
                </a:solidFill>
                <a:latin typeface="Calibri" charset="0"/>
                <a:cs typeface="Arial" charset="0"/>
              </a:rPr>
              <a:t>Farmakodynamika</a:t>
            </a:r>
            <a:endParaRPr lang="cs-CZ" sz="2400" b="1" dirty="0">
              <a:solidFill>
                <a:srgbClr val="953735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ovéPole 5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16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1747" name="TextovéPole 6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31748" name="TextovéPole 7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48680"/>
            <a:ext cx="87153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rgbClr val="953735"/>
                </a:solidFill>
                <a:ea typeface="+mj-ea"/>
                <a:cs typeface="+mj-cs"/>
              </a:rPr>
              <a:t>Klasické cílové </a:t>
            </a:r>
            <a:r>
              <a:rPr lang="cs-CZ" sz="2400" b="1" dirty="0">
                <a:solidFill>
                  <a:srgbClr val="953735"/>
                </a:solidFill>
                <a:ea typeface="+mj-ea"/>
                <a:cs typeface="+mj-cs"/>
              </a:rPr>
              <a:t>struktury specifického působení léčiv</a:t>
            </a:r>
          </a:p>
        </p:txBody>
      </p:sp>
      <p:sp>
        <p:nvSpPr>
          <p:cNvPr id="31750" name="Rectangle 3"/>
          <p:cNvSpPr txBox="1">
            <a:spLocks noChangeArrowheads="1"/>
          </p:cNvSpPr>
          <p:nvPr/>
        </p:nvSpPr>
        <p:spPr bwMode="auto">
          <a:xfrm>
            <a:off x="5004048" y="2348880"/>
            <a:ext cx="3529533" cy="25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cs-CZ" dirty="0">
                <a:latin typeface="Calibri" charset="0"/>
              </a:rPr>
              <a:t>receptory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cs-CZ" dirty="0">
                <a:latin typeface="Calibri" charset="0"/>
              </a:rPr>
              <a:t>iontové kanály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cs-CZ" dirty="0">
                <a:latin typeface="Calibri" charset="0"/>
              </a:rPr>
              <a:t>enzymy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cs-CZ" dirty="0">
                <a:latin typeface="Calibri" charset="0"/>
              </a:rPr>
              <a:t>transportní (přenašečové</a:t>
            </a:r>
            <a:r>
              <a:rPr lang="en-US" dirty="0">
                <a:latin typeface="Calibri" charset="0"/>
                <a:cs typeface="Arial" charset="0"/>
              </a:rPr>
              <a:t>;</a:t>
            </a:r>
            <a:r>
              <a:rPr lang="cs-CZ" dirty="0">
                <a:latin typeface="Calibri" charset="0"/>
                <a:cs typeface="Arial" charset="0"/>
              </a:rPr>
              <a:t> kariérové) systémy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cs-CZ" dirty="0">
                <a:latin typeface="Calibri" charset="0"/>
                <a:cs typeface="Arial" charset="0"/>
              </a:rPr>
              <a:t>jiné struktury</a:t>
            </a:r>
            <a:endParaRPr lang="en-US" dirty="0">
              <a:latin typeface="Calibri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72816"/>
            <a:ext cx="3481160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ovéPole 4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2771" name="TextovéPole 5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17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2772" name="TextovéPole 6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cs-CZ" sz="2400" b="1" dirty="0" smtClean="0">
                <a:solidFill>
                  <a:srgbClr val="953735"/>
                </a:solidFill>
                <a:latin typeface="Calibri" charset="0"/>
              </a:rPr>
              <a:t>1. Receptory</a:t>
            </a:r>
            <a:endParaRPr lang="cs-CZ" sz="2400" b="1" dirty="0">
              <a:solidFill>
                <a:srgbClr val="953735"/>
              </a:solidFill>
              <a:latin typeface="Calibri" charset="0"/>
            </a:endParaRPr>
          </a:p>
        </p:txBody>
      </p:sp>
      <p:sp>
        <p:nvSpPr>
          <p:cNvPr id="32774" name="Rectangle 3"/>
          <p:cNvSpPr txBox="1">
            <a:spLocks noChangeArrowheads="1"/>
          </p:cNvSpPr>
          <p:nvPr/>
        </p:nvSpPr>
        <p:spPr bwMode="auto">
          <a:xfrm>
            <a:off x="467544" y="980728"/>
            <a:ext cx="850728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cs-CZ" sz="2000" dirty="0" smtClean="0">
                <a:latin typeface="+mj-lt"/>
              </a:rPr>
              <a:t>Receptory jsou buněčné </a:t>
            </a:r>
            <a:r>
              <a:rPr lang="cs-CZ" sz="2000" dirty="0">
                <a:latin typeface="+mj-lt"/>
              </a:rPr>
              <a:t>makromolekuly, které jsou spojeny přímo a specificky s přenosem chemického signálu uvnitř a mezi buňkami</a:t>
            </a:r>
            <a:r>
              <a:rPr lang="en-US" sz="2000" dirty="0">
                <a:latin typeface="+mj-lt"/>
                <a:cs typeface="Arial" charset="0"/>
              </a:rPr>
              <a:t>;</a:t>
            </a:r>
            <a:r>
              <a:rPr lang="cs-CZ" sz="2000" dirty="0">
                <a:latin typeface="+mj-lt"/>
                <a:cs typeface="Arial" charset="0"/>
              </a:rPr>
              <a:t> spojení hormonu, neurotransmiteru, léčiva či </a:t>
            </a:r>
            <a:r>
              <a:rPr lang="en-US" sz="2000" dirty="0" err="1">
                <a:latin typeface="+mj-lt"/>
                <a:cs typeface="Arial" charset="0"/>
              </a:rPr>
              <a:t>druh</a:t>
            </a:r>
            <a:r>
              <a:rPr lang="cs-CZ" sz="2000" dirty="0" err="1">
                <a:latin typeface="+mj-lt"/>
                <a:cs typeface="Arial" charset="0"/>
              </a:rPr>
              <a:t>ého</a:t>
            </a:r>
            <a:r>
              <a:rPr lang="cs-CZ" sz="2000" dirty="0">
                <a:latin typeface="+mj-lt"/>
                <a:cs typeface="Arial" charset="0"/>
              </a:rPr>
              <a:t> posla („messenger</a:t>
            </a:r>
            <a:r>
              <a:rPr lang="ja-JP" altLang="cs-CZ" sz="2000" dirty="0">
                <a:latin typeface="+mj-lt"/>
                <a:cs typeface="Arial" charset="0"/>
              </a:rPr>
              <a:t>“</a:t>
            </a:r>
            <a:r>
              <a:rPr lang="cs-CZ" altLang="ja-JP" sz="2000" dirty="0">
                <a:latin typeface="+mj-lt"/>
                <a:cs typeface="Arial" charset="0"/>
              </a:rPr>
              <a:t>) s příslušným receptorem vede ke změně buněčné </a:t>
            </a:r>
            <a:r>
              <a:rPr lang="cs-CZ" altLang="ja-JP" sz="2000" dirty="0" smtClean="0">
                <a:latin typeface="+mj-lt"/>
                <a:cs typeface="Arial" charset="0"/>
              </a:rPr>
              <a:t>funkce</a:t>
            </a:r>
            <a:endParaRPr lang="cs-CZ" altLang="ja-JP" sz="2000" dirty="0">
              <a:latin typeface="+mj-lt"/>
              <a:cs typeface="Arial" charset="0"/>
            </a:endParaRPr>
          </a:p>
        </p:txBody>
      </p:sp>
      <p:graphicFrame>
        <p:nvGraphicFramePr>
          <p:cNvPr id="16" name="Group 2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04387629"/>
              </p:ext>
            </p:extLst>
          </p:nvPr>
        </p:nvGraphicFramePr>
        <p:xfrm>
          <a:off x="2483768" y="2276872"/>
          <a:ext cx="4172272" cy="3499737"/>
        </p:xfrm>
        <a:graphic>
          <a:graphicData uri="http://schemas.openxmlformats.org/drawingml/2006/table">
            <a:tbl>
              <a:tblPr/>
              <a:tblGrid>
                <a:gridCol w="2086136"/>
                <a:gridCol w="2086136"/>
              </a:tblGrid>
              <a:tr h="533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Kód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Třída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receptory spojené s iontovými kanály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2.0.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receptory spjaté s G-proteiny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receptory s enzymovou aktivitou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4.0.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receptory regulující transkripci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339752" y="6021288"/>
            <a:ext cx="46499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cs-CZ" dirty="0" smtClean="0">
                <a:cs typeface="Arial" charset="0"/>
              </a:rPr>
              <a:t>Tabulka </a:t>
            </a:r>
            <a:r>
              <a:rPr lang="cs-CZ" dirty="0">
                <a:cs typeface="Arial" charset="0"/>
              </a:rPr>
              <a:t>zobrazuje základní třídy receptorů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ovéPole 10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4819" name="TextovéPole 12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18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4820" name="TextovéPole 13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800000"/>
                </a:solidFill>
                <a:ea typeface="+mj-ea"/>
                <a:cs typeface="+mj-cs"/>
              </a:rPr>
              <a:t>Receptory spřažené s iontovými kanály (</a:t>
            </a:r>
            <a:r>
              <a:rPr lang="cs-CZ" sz="2400" b="1" dirty="0" err="1">
                <a:solidFill>
                  <a:srgbClr val="800000"/>
                </a:solidFill>
                <a:ea typeface="+mj-ea"/>
                <a:cs typeface="+mj-cs"/>
              </a:rPr>
              <a:t>ionotropní</a:t>
            </a:r>
            <a:r>
              <a:rPr lang="cs-CZ" sz="2400" b="1" dirty="0">
                <a:solidFill>
                  <a:srgbClr val="800000"/>
                </a:solidFill>
                <a:ea typeface="+mj-ea"/>
                <a:cs typeface="+mj-cs"/>
              </a:rPr>
              <a:t> receptory)</a:t>
            </a:r>
          </a:p>
        </p:txBody>
      </p:sp>
      <p:sp>
        <p:nvSpPr>
          <p:cNvPr id="34822" name="Rectangle 3"/>
          <p:cNvSpPr txBox="1">
            <a:spLocks noChangeArrowheads="1"/>
          </p:cNvSpPr>
          <p:nvPr/>
        </p:nvSpPr>
        <p:spPr bwMode="auto">
          <a:xfrm>
            <a:off x="395536" y="12793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000" dirty="0">
                <a:latin typeface="Calibri" charset="0"/>
              </a:rPr>
              <a:t>typické pro rychle působící neurotransmitery: (</a:t>
            </a:r>
            <a:r>
              <a:rPr lang="cs-CZ" sz="2000" i="1" dirty="0">
                <a:latin typeface="Calibri" charset="0"/>
              </a:rPr>
              <a:t>excitační</a:t>
            </a:r>
            <a:r>
              <a:rPr lang="cs-CZ" sz="2000" dirty="0">
                <a:latin typeface="Calibri" charset="0"/>
              </a:rPr>
              <a:t> – nikotinové, glutamátové </a:t>
            </a:r>
            <a:r>
              <a:rPr lang="cs-CZ" sz="2000" dirty="0" err="1">
                <a:latin typeface="Calibri" charset="0"/>
              </a:rPr>
              <a:t>rec</a:t>
            </a:r>
            <a:r>
              <a:rPr lang="cs-CZ" sz="2000" dirty="0">
                <a:latin typeface="Calibri" charset="0"/>
              </a:rPr>
              <a:t>., </a:t>
            </a:r>
            <a:r>
              <a:rPr lang="cs-CZ" sz="2000" i="1" dirty="0">
                <a:latin typeface="Calibri" charset="0"/>
              </a:rPr>
              <a:t>inhibiční</a:t>
            </a:r>
            <a:r>
              <a:rPr lang="cs-CZ" sz="2000" dirty="0">
                <a:latin typeface="Calibri" charset="0"/>
              </a:rPr>
              <a:t> GABA</a:t>
            </a:r>
            <a:r>
              <a:rPr lang="cs-CZ" sz="2000" baseline="-25000" dirty="0">
                <a:latin typeface="Calibri" charset="0"/>
              </a:rPr>
              <a:t>A</a:t>
            </a:r>
            <a:r>
              <a:rPr lang="cs-CZ" sz="2000" dirty="0">
                <a:latin typeface="Calibri" charset="0"/>
              </a:rPr>
              <a:t> </a:t>
            </a:r>
            <a:r>
              <a:rPr lang="cs-CZ" sz="2000" dirty="0" err="1">
                <a:latin typeface="Calibri" charset="0"/>
              </a:rPr>
              <a:t>rec</a:t>
            </a:r>
            <a:r>
              <a:rPr lang="cs-CZ" sz="2000" dirty="0">
                <a:latin typeface="Calibri" charset="0"/>
              </a:rPr>
              <a:t>.</a:t>
            </a:r>
            <a:r>
              <a:rPr lang="cs-CZ" sz="2000" dirty="0">
                <a:latin typeface="Calibri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000" dirty="0">
                <a:latin typeface="Calibri" charset="0"/>
                <a:cs typeface="Arial" charset="0"/>
              </a:rPr>
              <a:t>rychlá odpověď (řádově </a:t>
            </a:r>
            <a:r>
              <a:rPr lang="cs-CZ" sz="2000" i="1" dirty="0" err="1">
                <a:latin typeface="Calibri" charset="0"/>
                <a:cs typeface="Arial" charset="0"/>
              </a:rPr>
              <a:t>ms</a:t>
            </a:r>
            <a:r>
              <a:rPr lang="cs-CZ" sz="2000" dirty="0">
                <a:latin typeface="Calibri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000" dirty="0">
                <a:latin typeface="Calibri" charset="0"/>
                <a:cs typeface="Arial" charset="0"/>
              </a:rPr>
              <a:t>jiné příklady: 5-HT</a:t>
            </a:r>
            <a:r>
              <a:rPr lang="cs-CZ" sz="2000" baseline="-25000" dirty="0">
                <a:latin typeface="Calibri" charset="0"/>
                <a:cs typeface="Arial" charset="0"/>
              </a:rPr>
              <a:t>3</a:t>
            </a:r>
            <a:r>
              <a:rPr lang="cs-CZ" sz="2000" dirty="0">
                <a:latin typeface="Calibri" charset="0"/>
                <a:cs typeface="Arial" charset="0"/>
              </a:rPr>
              <a:t> </a:t>
            </a:r>
            <a:r>
              <a:rPr lang="cs-CZ" sz="2000" dirty="0" err="1">
                <a:latin typeface="Calibri" charset="0"/>
                <a:cs typeface="Arial" charset="0"/>
              </a:rPr>
              <a:t>rec</a:t>
            </a:r>
            <a:r>
              <a:rPr lang="cs-CZ" sz="2000" dirty="0">
                <a:latin typeface="Calibri" charset="0"/>
                <a:cs typeface="Arial" charset="0"/>
              </a:rPr>
              <a:t>. → antagonisté → antiemetika (</a:t>
            </a:r>
            <a:r>
              <a:rPr lang="cs-CZ" sz="2000" dirty="0" err="1">
                <a:latin typeface="Calibri" charset="0"/>
                <a:cs typeface="Arial" charset="0"/>
              </a:rPr>
              <a:t>ondansetron</a:t>
            </a:r>
            <a:r>
              <a:rPr lang="cs-CZ" sz="2000" dirty="0">
                <a:latin typeface="Calibri" charset="0"/>
                <a:cs typeface="Arial" charset="0"/>
              </a:rPr>
              <a:t>, </a:t>
            </a:r>
            <a:r>
              <a:rPr lang="cs-CZ" sz="2000" dirty="0" err="1">
                <a:latin typeface="Calibri" charset="0"/>
                <a:cs typeface="Arial" charset="0"/>
              </a:rPr>
              <a:t>granisetron</a:t>
            </a:r>
            <a:r>
              <a:rPr lang="cs-CZ" sz="2000" dirty="0">
                <a:latin typeface="Calibri" charset="0"/>
                <a:cs typeface="Arial" charset="0"/>
              </a:rPr>
              <a:t>) → blok 5-HT</a:t>
            </a:r>
            <a:r>
              <a:rPr lang="cs-CZ" sz="2000" baseline="-25000" dirty="0">
                <a:latin typeface="Calibri" charset="0"/>
                <a:cs typeface="Arial" charset="0"/>
              </a:rPr>
              <a:t>3</a:t>
            </a:r>
            <a:r>
              <a:rPr lang="en-US" sz="2000" dirty="0">
                <a:latin typeface="Calibri" charset="0"/>
                <a:cs typeface="Arial" charset="0"/>
              </a:rPr>
              <a:t>;</a:t>
            </a:r>
            <a:r>
              <a:rPr lang="cs-CZ" sz="2000" dirty="0">
                <a:latin typeface="Calibri" charset="0"/>
                <a:cs typeface="Arial" charset="0"/>
              </a:rPr>
              <a:t> receptory pro glycin podobné </a:t>
            </a:r>
            <a:r>
              <a:rPr lang="cs-CZ" sz="2000" dirty="0">
                <a:latin typeface="Calibri" charset="0"/>
              </a:rPr>
              <a:t>GABA</a:t>
            </a:r>
            <a:r>
              <a:rPr lang="cs-CZ" sz="2000" baseline="-25000" dirty="0">
                <a:latin typeface="Calibri" charset="0"/>
              </a:rPr>
              <a:t>A</a:t>
            </a:r>
            <a:r>
              <a:rPr lang="cs-CZ" sz="2000" dirty="0">
                <a:latin typeface="Calibri" charset="0"/>
              </a:rPr>
              <a:t> </a:t>
            </a:r>
            <a:r>
              <a:rPr lang="cs-CZ" sz="2000" dirty="0" err="1">
                <a:latin typeface="Calibri" charset="0"/>
              </a:rPr>
              <a:t>rec</a:t>
            </a:r>
            <a:r>
              <a:rPr lang="cs-CZ" sz="2000" dirty="0">
                <a:latin typeface="Calibri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996952"/>
            <a:ext cx="4032448" cy="333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ovéPole 33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5843" name="TextovéPole 34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19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5844" name="TextovéPole 35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800000"/>
                </a:solidFill>
                <a:latin typeface="Calibri" charset="0"/>
              </a:rPr>
              <a:t>Receptory spjaté s G-proteiny (</a:t>
            </a:r>
            <a:r>
              <a:rPr lang="cs-CZ" sz="2400" b="1" dirty="0" err="1">
                <a:solidFill>
                  <a:srgbClr val="800000"/>
                </a:solidFill>
                <a:latin typeface="Calibri" charset="0"/>
              </a:rPr>
              <a:t>metabotropní</a:t>
            </a:r>
            <a:r>
              <a:rPr lang="cs-CZ" sz="2400" b="1" dirty="0">
                <a:solidFill>
                  <a:srgbClr val="800000"/>
                </a:solidFill>
                <a:latin typeface="Calibri" charset="0"/>
              </a:rPr>
              <a:t>)</a:t>
            </a:r>
          </a:p>
        </p:txBody>
      </p:sp>
      <p:sp>
        <p:nvSpPr>
          <p:cNvPr id="3584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000" dirty="0">
                <a:latin typeface="Calibri" charset="0"/>
              </a:rPr>
              <a:t>název odvozen od skutečnosti, že váží GDP nebo GTP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000" dirty="0">
                <a:latin typeface="Calibri" charset="0"/>
              </a:rPr>
              <a:t>funkce G-proteinů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000" dirty="0">
                <a:latin typeface="Calibri" charset="0"/>
              </a:rPr>
              <a:t>tři základní typy G-proteinů: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cs-CZ" sz="1800" dirty="0" err="1">
                <a:latin typeface="Calibri" charset="0"/>
              </a:rPr>
              <a:t>G</a:t>
            </a:r>
            <a:r>
              <a:rPr lang="cs-CZ" sz="1800" baseline="-25000" dirty="0" err="1">
                <a:latin typeface="Calibri" charset="0"/>
              </a:rPr>
              <a:t>s</a:t>
            </a:r>
            <a:r>
              <a:rPr lang="cs-CZ" sz="1800" dirty="0">
                <a:latin typeface="Calibri" charset="0"/>
              </a:rPr>
              <a:t>: systém </a:t>
            </a:r>
            <a:r>
              <a:rPr lang="cs-CZ" sz="1800" dirty="0" err="1">
                <a:latin typeface="Calibri" charset="0"/>
              </a:rPr>
              <a:t>adenylátcykláza</a:t>
            </a:r>
            <a:r>
              <a:rPr lang="cs-CZ" sz="1800" dirty="0">
                <a:latin typeface="Calibri" charset="0"/>
              </a:rPr>
              <a:t>/</a:t>
            </a:r>
            <a:r>
              <a:rPr lang="cs-CZ" sz="1800" dirty="0" err="1">
                <a:latin typeface="Calibri" charset="0"/>
              </a:rPr>
              <a:t>cAMP</a:t>
            </a:r>
            <a:endParaRPr lang="cs-CZ" sz="18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cs-CZ" sz="1800" dirty="0" err="1">
                <a:latin typeface="Calibri" charset="0"/>
              </a:rPr>
              <a:t>G</a:t>
            </a:r>
            <a:r>
              <a:rPr lang="cs-CZ" sz="1800" baseline="-25000" dirty="0" err="1">
                <a:latin typeface="Calibri" charset="0"/>
              </a:rPr>
              <a:t>q</a:t>
            </a:r>
            <a:r>
              <a:rPr lang="cs-CZ" sz="1800" dirty="0">
                <a:latin typeface="Calibri" charset="0"/>
              </a:rPr>
              <a:t>: systém fosfolipáza C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None/>
            </a:pPr>
            <a:r>
              <a:rPr lang="cs-CZ" sz="1800" dirty="0">
                <a:latin typeface="Calibri" charset="0"/>
              </a:rPr>
              <a:t>             /</a:t>
            </a:r>
            <a:r>
              <a:rPr lang="cs-CZ" sz="1800" dirty="0" err="1">
                <a:latin typeface="Calibri" charset="0"/>
              </a:rPr>
              <a:t>inositolfosfatidy</a:t>
            </a:r>
            <a:endParaRPr lang="cs-CZ" sz="18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cs-CZ" sz="1800" dirty="0" err="1">
                <a:latin typeface="Calibri" charset="0"/>
              </a:rPr>
              <a:t>G</a:t>
            </a:r>
            <a:r>
              <a:rPr lang="cs-CZ" sz="1800" baseline="-25000" dirty="0" err="1">
                <a:latin typeface="Calibri" charset="0"/>
              </a:rPr>
              <a:t>i</a:t>
            </a:r>
            <a:r>
              <a:rPr lang="cs-CZ" sz="1800" dirty="0">
                <a:latin typeface="Calibri" charset="0"/>
              </a:rPr>
              <a:t>: systém iontových kanálů</a:t>
            </a: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556792"/>
            <a:ext cx="43878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ovéPole 15"/>
          <p:cNvSpPr txBox="1">
            <a:spLocks noChangeArrowheads="1"/>
          </p:cNvSpPr>
          <p:nvPr/>
        </p:nvSpPr>
        <p:spPr bwMode="auto">
          <a:xfrm>
            <a:off x="8215313" y="1071563"/>
            <a:ext cx="55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2800">
                <a:solidFill>
                  <a:srgbClr val="C00000"/>
                </a:solidFill>
                <a:latin typeface="Calibri" charset="0"/>
              </a:rPr>
              <a:t>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ovéPole 7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867" name="TextovéPole 8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20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868" name="TextovéPole 9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643063"/>
            <a:ext cx="7358062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ovéPole 11"/>
          <p:cNvSpPr txBox="1">
            <a:spLocks noChangeArrowheads="1"/>
          </p:cNvSpPr>
          <p:nvPr/>
        </p:nvSpPr>
        <p:spPr bwMode="auto">
          <a:xfrm>
            <a:off x="857250" y="1143000"/>
            <a:ext cx="53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b="1">
                <a:solidFill>
                  <a:srgbClr val="C00000"/>
                </a:solidFill>
                <a:latin typeface="Calibri" charset="0"/>
              </a:rPr>
              <a:t>Gq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10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363" name="TextovéPole 11"/>
          <p:cNvSpPr txBox="1">
            <a:spLocks noChangeArrowheads="1"/>
          </p:cNvSpPr>
          <p:nvPr/>
        </p:nvSpPr>
        <p:spPr bwMode="auto">
          <a:xfrm>
            <a:off x="571500" y="6500813"/>
            <a:ext cx="733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364" name="TextovéPole 12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42875"/>
            <a:ext cx="7772400" cy="1143000"/>
          </a:xfrm>
        </p:spPr>
        <p:txBody>
          <a:bodyPr/>
          <a:lstStyle/>
          <a:p>
            <a:pPr eaLnBrk="1" hangingPunct="1"/>
            <a:r>
              <a:rPr lang="cs-CZ" sz="2400" b="1">
                <a:solidFill>
                  <a:srgbClr val="C00000"/>
                </a:solidFill>
                <a:latin typeface="Calibri" charset="0"/>
                <a:cs typeface="Arial" charset="0"/>
              </a:rPr>
              <a:t>Příklady z historie a základní pojmy farmakologie</a:t>
            </a:r>
          </a:p>
        </p:txBody>
      </p:sp>
      <p:sp>
        <p:nvSpPr>
          <p:cNvPr id="15366" name="TextovéPole 49"/>
          <p:cNvSpPr txBox="1">
            <a:spLocks noChangeArrowheads="1"/>
          </p:cNvSpPr>
          <p:nvPr/>
        </p:nvSpPr>
        <p:spPr bwMode="auto">
          <a:xfrm>
            <a:off x="285750" y="1071563"/>
            <a:ext cx="696593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800" dirty="0">
                <a:latin typeface="Calibri" charset="0"/>
              </a:rPr>
              <a:t>1897 Felix Hoffmann, chemik, který pracoval pro německou firmu Bayer,</a:t>
            </a:r>
          </a:p>
          <a:p>
            <a:pPr eaLnBrk="1" hangingPunct="1"/>
            <a:r>
              <a:rPr lang="cs-CZ" sz="1800" dirty="0">
                <a:latin typeface="Calibri" charset="0"/>
              </a:rPr>
              <a:t>vyrobil derivát kyseliny salicylové esterifikací jedné </a:t>
            </a:r>
            <a:r>
              <a:rPr lang="cs-CZ" sz="1800" dirty="0" err="1">
                <a:latin typeface="Calibri" charset="0"/>
              </a:rPr>
              <a:t>hydroxyskupiny</a:t>
            </a:r>
            <a:r>
              <a:rPr lang="cs-CZ" sz="1800" dirty="0">
                <a:latin typeface="Calibri" charset="0"/>
              </a:rPr>
              <a:t>.</a:t>
            </a:r>
          </a:p>
          <a:p>
            <a:pPr eaLnBrk="1" hangingPunct="1"/>
            <a:endParaRPr lang="cs-CZ" sz="1800" dirty="0">
              <a:latin typeface="Calibri" charset="0"/>
            </a:endParaRPr>
          </a:p>
          <a:p>
            <a:pPr eaLnBrk="1" hangingPunct="1"/>
            <a:r>
              <a:rPr lang="cs-CZ" sz="1800" dirty="0">
                <a:latin typeface="Calibri" charset="0"/>
              </a:rPr>
              <a:t>Rozvoj farmakologie</a:t>
            </a:r>
          </a:p>
          <a:p>
            <a:pPr eaLnBrk="1" hangingPunct="1"/>
            <a:r>
              <a:rPr lang="cs-CZ" sz="1800" dirty="0">
                <a:latin typeface="Calibri" charset="0"/>
              </a:rPr>
              <a:t>1964 dvojí účinek adrenalinu</a:t>
            </a:r>
          </a:p>
          <a:p>
            <a:pPr eaLnBrk="1" hangingPunct="1"/>
            <a:r>
              <a:rPr lang="cs-CZ" sz="1800" b="1" dirty="0">
                <a:latin typeface="Calibri" charset="0"/>
              </a:rPr>
              <a:t>beta-blokátory –</a:t>
            </a:r>
            <a:r>
              <a:rPr lang="cs-CZ" sz="1800" dirty="0">
                <a:latin typeface="Calibri" charset="0"/>
              </a:rPr>
              <a:t> </a:t>
            </a:r>
          </a:p>
          <a:p>
            <a:pPr eaLnBrk="1" hangingPunct="1"/>
            <a:r>
              <a:rPr lang="cs-CZ" sz="1800" dirty="0" err="1">
                <a:latin typeface="Calibri" charset="0"/>
              </a:rPr>
              <a:t>propranolol</a:t>
            </a:r>
            <a:r>
              <a:rPr lang="cs-CZ" sz="1800" dirty="0">
                <a:latin typeface="Calibri" charset="0"/>
              </a:rPr>
              <a:t> – James W. Black</a:t>
            </a:r>
          </a:p>
          <a:p>
            <a:pPr eaLnBrk="1" hangingPunct="1"/>
            <a:endParaRPr lang="cs-CZ" sz="1800" dirty="0">
              <a:latin typeface="Calibri" charset="0"/>
            </a:endParaRPr>
          </a:p>
          <a:p>
            <a:pPr eaLnBrk="1" hangingPunct="1"/>
            <a:r>
              <a:rPr lang="cs-CZ" sz="1800" dirty="0">
                <a:latin typeface="Calibri" charset="0"/>
              </a:rPr>
              <a:t>1975 antagonista </a:t>
            </a:r>
          </a:p>
          <a:p>
            <a:pPr eaLnBrk="1" hangingPunct="1"/>
            <a:r>
              <a:rPr lang="cs-CZ" sz="1800" b="1" dirty="0">
                <a:latin typeface="Calibri" charset="0"/>
              </a:rPr>
              <a:t>H2-receptoru</a:t>
            </a:r>
            <a:r>
              <a:rPr lang="cs-CZ" sz="1800" dirty="0">
                <a:latin typeface="Calibri" charset="0"/>
              </a:rPr>
              <a:t> – </a:t>
            </a:r>
            <a:r>
              <a:rPr lang="cs-CZ" sz="1800" dirty="0" err="1">
                <a:latin typeface="Calibri" charset="0"/>
              </a:rPr>
              <a:t>cimetidin</a:t>
            </a:r>
            <a:r>
              <a:rPr lang="cs-CZ" sz="1800" dirty="0">
                <a:latin typeface="Calibri" charset="0"/>
              </a:rPr>
              <a:t> </a:t>
            </a:r>
          </a:p>
          <a:p>
            <a:pPr eaLnBrk="1" hangingPunct="1"/>
            <a:r>
              <a:rPr lang="cs-CZ" sz="1800" dirty="0">
                <a:latin typeface="Calibri" charset="0"/>
              </a:rPr>
              <a:t>James W. </a:t>
            </a:r>
            <a:r>
              <a:rPr lang="cs-CZ" sz="1800" dirty="0" smtClean="0">
                <a:latin typeface="Calibri" charset="0"/>
              </a:rPr>
              <a:t>Black</a:t>
            </a:r>
          </a:p>
          <a:p>
            <a:pPr eaLnBrk="1" hangingPunct="1"/>
            <a:r>
              <a:rPr lang="cs-CZ" sz="1800" dirty="0" smtClean="0">
                <a:latin typeface="Calibri" charset="0"/>
              </a:rPr>
              <a:t>1988 – Nobelova cena</a:t>
            </a:r>
            <a:endParaRPr lang="cs-CZ" sz="1800" dirty="0">
              <a:latin typeface="Calibri" charset="0"/>
            </a:endParaRPr>
          </a:p>
          <a:p>
            <a:pPr eaLnBrk="1" hangingPunct="1"/>
            <a:endParaRPr lang="cs-CZ" sz="1800" dirty="0">
              <a:latin typeface="Calibri" charset="0"/>
            </a:endParaRPr>
          </a:p>
          <a:p>
            <a:pPr eaLnBrk="1" hangingPunct="1"/>
            <a:endParaRPr lang="cs-CZ" sz="1800" dirty="0">
              <a:latin typeface="Calibri" charset="0"/>
            </a:endParaRPr>
          </a:p>
          <a:p>
            <a:pPr eaLnBrk="1" hangingPunct="1"/>
            <a:endParaRPr lang="cs-CZ" sz="1800" dirty="0">
              <a:latin typeface="Calibri" charset="0"/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928813"/>
            <a:ext cx="549751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ovéPole 51"/>
          <p:cNvSpPr txBox="1">
            <a:spLocks noChangeArrowheads="1"/>
          </p:cNvSpPr>
          <p:nvPr/>
        </p:nvSpPr>
        <p:spPr bwMode="auto">
          <a:xfrm>
            <a:off x="214313" y="4357688"/>
            <a:ext cx="3117861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800" b="1" dirty="0">
                <a:latin typeface="Calibri" charset="0"/>
              </a:rPr>
              <a:t>THALIDOMIDOVÁ TRAGÉDIE</a:t>
            </a:r>
          </a:p>
          <a:p>
            <a:pPr eaLnBrk="1" hangingPunct="1"/>
            <a:r>
              <a:rPr lang="cs-CZ" sz="1800" b="1" dirty="0">
                <a:latin typeface="Calibri" charset="0"/>
              </a:rPr>
              <a:t>1951-56 (10tis dětí</a:t>
            </a:r>
            <a:r>
              <a:rPr lang="cs-CZ" sz="1800" b="1" dirty="0" smtClean="0">
                <a:latin typeface="Calibri" charset="0"/>
              </a:rPr>
              <a:t>)</a:t>
            </a:r>
          </a:p>
          <a:p>
            <a:pPr eaLnBrk="1" hangingPunct="1"/>
            <a:r>
              <a:rPr lang="cs-CZ" sz="1800" b="1" dirty="0" smtClean="0">
                <a:latin typeface="Calibri" charset="0"/>
              </a:rPr>
              <a:t>Ne v USA</a:t>
            </a:r>
            <a:endParaRPr lang="cs-CZ" sz="1800" b="1" dirty="0">
              <a:latin typeface="Calibri" charset="0"/>
            </a:endParaRPr>
          </a:p>
          <a:p>
            <a:pPr eaLnBrk="1" hangingPunct="1"/>
            <a:endParaRPr lang="cs-CZ" sz="1800" b="1" dirty="0">
              <a:latin typeface="Calibri" charset="0"/>
            </a:endParaRPr>
          </a:p>
          <a:p>
            <a:pPr eaLnBrk="1" hangingPunct="1"/>
            <a:r>
              <a:rPr lang="cs-CZ" sz="1800" b="1" dirty="0">
                <a:latin typeface="Calibri" charset="0"/>
              </a:rPr>
              <a:t>Náhoda ve vývoji léčiv</a:t>
            </a:r>
          </a:p>
          <a:p>
            <a:pPr eaLnBrk="1" hangingPunct="1"/>
            <a:r>
              <a:rPr lang="cs-CZ" sz="1800" dirty="0">
                <a:latin typeface="Calibri" charset="0"/>
              </a:rPr>
              <a:t>penicilin, chlorpromazin, viagra</a:t>
            </a:r>
          </a:p>
        </p:txBody>
      </p:sp>
      <p:sp>
        <p:nvSpPr>
          <p:cNvPr id="15369" name="TextovéPole 52"/>
          <p:cNvSpPr txBox="1">
            <a:spLocks noChangeArrowheads="1"/>
          </p:cNvSpPr>
          <p:nvPr/>
        </p:nvSpPr>
        <p:spPr bwMode="auto">
          <a:xfrm>
            <a:off x="285750" y="6000750"/>
            <a:ext cx="284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800">
                <a:latin typeface="Calibri" charset="0"/>
              </a:rPr>
              <a:t>NCE, me too drugs, generika</a:t>
            </a:r>
          </a:p>
        </p:txBody>
      </p:sp>
      <p:pic>
        <p:nvPicPr>
          <p:cNvPr id="1537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7200"/>
            <a:ext cx="9398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ovéPole 5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891" name="TextovéPole 6"/>
          <p:cNvSpPr txBox="1">
            <a:spLocks noChangeArrowheads="1"/>
          </p:cNvSpPr>
          <p:nvPr/>
        </p:nvSpPr>
        <p:spPr bwMode="auto">
          <a:xfrm>
            <a:off x="571500" y="6428804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21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892" name="TextovéPole 7"/>
          <p:cNvSpPr txBox="1">
            <a:spLocks noChangeArrowheads="1"/>
          </p:cNvSpPr>
          <p:nvPr/>
        </p:nvSpPr>
        <p:spPr bwMode="auto">
          <a:xfrm>
            <a:off x="7786688" y="6428804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2629"/>
            <a:ext cx="1594520" cy="1143000"/>
          </a:xfrm>
        </p:spPr>
        <p:txBody>
          <a:bodyPr/>
          <a:lstStyle/>
          <a:p>
            <a:pPr eaLnBrk="1" hangingPunct="1"/>
            <a:r>
              <a:rPr lang="cs-CZ" sz="2400" b="1" dirty="0">
                <a:solidFill>
                  <a:srgbClr val="C00000"/>
                </a:solidFill>
                <a:latin typeface="Calibri" charset="0"/>
              </a:rPr>
              <a:t>příklady </a:t>
            </a:r>
            <a:r>
              <a:rPr lang="cs-CZ" sz="2400" b="1" dirty="0" err="1">
                <a:solidFill>
                  <a:srgbClr val="C00000"/>
                </a:solidFill>
                <a:latin typeface="Calibri" charset="0"/>
              </a:rPr>
              <a:t>G</a:t>
            </a:r>
            <a:r>
              <a:rPr lang="cs-CZ" sz="2400" b="1" baseline="-25000" dirty="0" err="1">
                <a:solidFill>
                  <a:srgbClr val="C00000"/>
                </a:solidFill>
                <a:latin typeface="Calibri" charset="0"/>
              </a:rPr>
              <a:t>s</a:t>
            </a:r>
            <a:r>
              <a:rPr lang="cs-CZ" sz="2400" b="1" dirty="0">
                <a:solidFill>
                  <a:srgbClr val="C00000"/>
                </a:solidFill>
                <a:latin typeface="Calibri" charset="0"/>
              </a:rPr>
              <a:t> </a:t>
            </a:r>
          </a:p>
        </p:txBody>
      </p:sp>
      <p:sp>
        <p:nvSpPr>
          <p:cNvPr id="37894" name="Rectangle 3"/>
          <p:cNvSpPr txBox="1">
            <a:spLocks noChangeArrowheads="1"/>
          </p:cNvSpPr>
          <p:nvPr/>
        </p:nvSpPr>
        <p:spPr bwMode="auto">
          <a:xfrm>
            <a:off x="323528" y="980728"/>
            <a:ext cx="82296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l-GR" sz="1800" dirty="0">
                <a:latin typeface="Calibri" charset="0"/>
                <a:cs typeface="Arial" charset="0"/>
              </a:rPr>
              <a:t>β</a:t>
            </a:r>
            <a:r>
              <a:rPr lang="cs-CZ" sz="1800" dirty="0">
                <a:latin typeface="Calibri" charset="0"/>
                <a:cs typeface="Arial" charset="0"/>
              </a:rPr>
              <a:t>-adrenergní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cs-CZ" sz="1800" dirty="0">
                <a:latin typeface="Calibri" charset="0"/>
                <a:cs typeface="Arial" charset="0"/>
              </a:rPr>
              <a:t>podskupina D</a:t>
            </a:r>
            <a:r>
              <a:rPr lang="cs-CZ" sz="1800" baseline="-25000" dirty="0">
                <a:latin typeface="Calibri" charset="0"/>
                <a:cs typeface="Arial" charset="0"/>
              </a:rPr>
              <a:t>1</a:t>
            </a:r>
            <a:r>
              <a:rPr lang="cs-CZ" sz="1800" dirty="0">
                <a:latin typeface="Calibri" charset="0"/>
                <a:cs typeface="Arial" charset="0"/>
              </a:rPr>
              <a:t> dopaminových receptorů -  zahrnuje D</a:t>
            </a:r>
            <a:r>
              <a:rPr lang="cs-CZ" sz="1800" baseline="-25000" dirty="0">
                <a:latin typeface="Calibri" charset="0"/>
                <a:cs typeface="Arial" charset="0"/>
              </a:rPr>
              <a:t>1 </a:t>
            </a:r>
            <a:r>
              <a:rPr lang="cs-CZ" sz="1800" dirty="0">
                <a:latin typeface="Calibri" charset="0"/>
                <a:cs typeface="Arial" charset="0"/>
              </a:rPr>
              <a:t>a D</a:t>
            </a:r>
            <a:r>
              <a:rPr lang="cs-CZ" sz="1800" baseline="-25000" dirty="0">
                <a:latin typeface="Calibri" charset="0"/>
                <a:cs typeface="Arial" charset="0"/>
              </a:rPr>
              <a:t>5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cs-CZ" sz="1800" dirty="0">
                <a:latin typeface="Calibri" charset="0"/>
                <a:cs typeface="Arial" charset="0"/>
              </a:rPr>
              <a:t>histaminové H</a:t>
            </a:r>
            <a:r>
              <a:rPr lang="cs-CZ" sz="1800" baseline="-25000" dirty="0">
                <a:latin typeface="Calibri" charset="0"/>
                <a:cs typeface="Arial" charset="0"/>
              </a:rPr>
              <a:t>2 </a:t>
            </a:r>
            <a:r>
              <a:rPr lang="cs-CZ" sz="1800" dirty="0">
                <a:latin typeface="Calibri" charset="0"/>
                <a:cs typeface="Arial" charset="0"/>
              </a:rPr>
              <a:t>receptory (žaludeční sliznice, srdce, hladký cévní sval</a:t>
            </a:r>
            <a:r>
              <a:rPr lang="cs-CZ" sz="1800" dirty="0" smtClean="0">
                <a:latin typeface="Calibri" charset="0"/>
                <a:cs typeface="Arial" charset="0"/>
              </a:rPr>
              <a:t>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cs-CZ" sz="1800" dirty="0" smtClean="0">
                <a:latin typeface="Calibri" charset="0"/>
                <a:cs typeface="Arial" charset="0"/>
              </a:rPr>
              <a:t>odpověď se dostavuje řádově v </a:t>
            </a:r>
            <a:r>
              <a:rPr lang="cs-CZ" sz="1800" i="1" dirty="0" smtClean="0">
                <a:latin typeface="Calibri" charset="0"/>
                <a:cs typeface="Arial" charset="0"/>
              </a:rPr>
              <a:t>sec </a:t>
            </a:r>
            <a:r>
              <a:rPr lang="cs-CZ" sz="1800" dirty="0" smtClean="0">
                <a:latin typeface="Calibri" charset="0"/>
                <a:cs typeface="Arial" charset="0"/>
              </a:rPr>
              <a:t>(platí pro G-proteinové receptory obecně)</a:t>
            </a:r>
            <a:endParaRPr lang="el-GR" sz="1800" i="1" baseline="-25000" dirty="0">
              <a:latin typeface="Calibri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2060847"/>
            <a:ext cx="18105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cs-CZ" sz="2400" b="1" dirty="0" smtClean="0">
                <a:solidFill>
                  <a:srgbClr val="C00000"/>
                </a:solidFill>
                <a:latin typeface="Calibri" charset="0"/>
              </a:rPr>
              <a:t>příklady </a:t>
            </a:r>
            <a:r>
              <a:rPr lang="cs-CZ" sz="2400" b="1" dirty="0" err="1" smtClean="0">
                <a:solidFill>
                  <a:srgbClr val="C00000"/>
                </a:solidFill>
                <a:latin typeface="Calibri" charset="0"/>
                <a:cs typeface="Arial" charset="0"/>
              </a:rPr>
              <a:t>G</a:t>
            </a:r>
            <a:r>
              <a:rPr lang="cs-CZ" sz="2400" b="1" baseline="-25000" dirty="0" err="1" smtClean="0">
                <a:solidFill>
                  <a:srgbClr val="C00000"/>
                </a:solidFill>
                <a:latin typeface="Calibri" charset="0"/>
                <a:cs typeface="Arial" charset="0"/>
              </a:rPr>
              <a:t>q</a:t>
            </a:r>
            <a:endParaRPr lang="cs-CZ" sz="2400" b="1" baseline="-25000" dirty="0">
              <a:solidFill>
                <a:srgbClr val="C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528" y="2780927"/>
            <a:ext cx="8229600" cy="19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l-GR" sz="1800" dirty="0">
                <a:latin typeface="Calibri" charset="0"/>
                <a:cs typeface="Arial" charset="0"/>
              </a:rPr>
              <a:t>α</a:t>
            </a:r>
            <a:r>
              <a:rPr lang="cs-CZ" sz="1800" baseline="-25000" dirty="0">
                <a:latin typeface="Calibri" charset="0"/>
                <a:cs typeface="Arial" charset="0"/>
              </a:rPr>
              <a:t>1</a:t>
            </a:r>
            <a:r>
              <a:rPr lang="cs-CZ" sz="1800" dirty="0">
                <a:latin typeface="Calibri" charset="0"/>
                <a:cs typeface="Arial" charset="0"/>
              </a:rPr>
              <a:t>-adrenergní receptory</a:t>
            </a:r>
            <a:endParaRPr lang="el-GR" sz="1800" dirty="0">
              <a:latin typeface="Calibri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cs-CZ" sz="1800" dirty="0">
                <a:latin typeface="Calibri" charset="0"/>
              </a:rPr>
              <a:t>některé </a:t>
            </a:r>
            <a:r>
              <a:rPr lang="cs-CZ" sz="1800" dirty="0" err="1">
                <a:latin typeface="Calibri" charset="0"/>
              </a:rPr>
              <a:t>metabotropní</a:t>
            </a:r>
            <a:r>
              <a:rPr lang="cs-CZ" sz="1800" dirty="0">
                <a:latin typeface="Calibri" charset="0"/>
              </a:rPr>
              <a:t> receptory excitační aminokyseliny glutamátu </a:t>
            </a:r>
            <a:r>
              <a:rPr lang="cs-CZ" sz="1800" dirty="0">
                <a:latin typeface="Calibri" charset="0"/>
                <a:cs typeface="Arial" charset="0"/>
              </a:rPr>
              <a:t>→ spojeny s tvorbou IP</a:t>
            </a:r>
            <a:r>
              <a:rPr lang="cs-CZ" sz="1800" baseline="-25000" dirty="0">
                <a:latin typeface="Calibri" charset="0"/>
                <a:cs typeface="Arial" charset="0"/>
              </a:rPr>
              <a:t>3</a:t>
            </a:r>
            <a:r>
              <a:rPr lang="cs-CZ" sz="1800" dirty="0">
                <a:latin typeface="Calibri" charset="0"/>
                <a:cs typeface="Arial" charset="0"/>
              </a:rPr>
              <a:t> → a excesivním uvolněním vápníku, což může přispívat k </a:t>
            </a:r>
            <a:r>
              <a:rPr lang="cs-CZ" sz="1800" dirty="0" err="1">
                <a:latin typeface="Calibri" charset="0"/>
                <a:cs typeface="Arial" charset="0"/>
              </a:rPr>
              <a:t>excitotoxicitě</a:t>
            </a:r>
            <a:r>
              <a:rPr lang="cs-CZ" sz="1800" dirty="0">
                <a:latin typeface="Calibri" charset="0"/>
                <a:cs typeface="Arial" charset="0"/>
              </a:rPr>
              <a:t> </a:t>
            </a:r>
            <a:r>
              <a:rPr lang="cs-CZ" sz="1800" dirty="0" err="1">
                <a:latin typeface="Calibri" charset="0"/>
                <a:cs typeface="Arial" charset="0"/>
              </a:rPr>
              <a:t>Glu</a:t>
            </a:r>
            <a:r>
              <a:rPr lang="cs-CZ" sz="1800" dirty="0">
                <a:latin typeface="Calibri" charset="0"/>
                <a:cs typeface="Arial" charset="0"/>
              </a:rPr>
              <a:t> (= navození </a:t>
            </a:r>
            <a:r>
              <a:rPr lang="cs-CZ" sz="1800" dirty="0" err="1">
                <a:latin typeface="Calibri" charset="0"/>
                <a:cs typeface="Arial" charset="0"/>
              </a:rPr>
              <a:t>neuronální</a:t>
            </a:r>
            <a:r>
              <a:rPr lang="cs-CZ" sz="1800" dirty="0">
                <a:latin typeface="Calibri" charset="0"/>
                <a:cs typeface="Arial" charset="0"/>
              </a:rPr>
              <a:t> smrti)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cs-CZ" sz="1800" dirty="0">
                <a:latin typeface="Calibri" charset="0"/>
                <a:cs typeface="Arial" charset="0"/>
              </a:rPr>
              <a:t>histaminové H</a:t>
            </a:r>
            <a:r>
              <a:rPr lang="cs-CZ" sz="1800" baseline="-25000" dirty="0">
                <a:latin typeface="Calibri" charset="0"/>
                <a:cs typeface="Arial" charset="0"/>
              </a:rPr>
              <a:t>1</a:t>
            </a:r>
            <a:r>
              <a:rPr lang="cs-CZ" sz="1800" dirty="0">
                <a:latin typeface="Calibri" charset="0"/>
                <a:cs typeface="Arial" charset="0"/>
              </a:rPr>
              <a:t> receptory (hladké svaly bronchů, střeva, endotelové buňky)→ vasodilatace, ↓ TK, ↑permeability cév, edém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3528" y="4293096"/>
            <a:ext cx="18105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cs-CZ" sz="2400" b="1" dirty="0" smtClean="0">
                <a:solidFill>
                  <a:srgbClr val="C00000"/>
                </a:solidFill>
                <a:latin typeface="Calibri" charset="0"/>
              </a:rPr>
              <a:t>příklady </a:t>
            </a:r>
            <a:r>
              <a:rPr lang="cs-CZ" sz="2400" b="1" dirty="0" err="1" smtClean="0">
                <a:solidFill>
                  <a:srgbClr val="C00000"/>
                </a:solidFill>
                <a:latin typeface="Calibri" charset="0"/>
                <a:cs typeface="Arial" charset="0"/>
              </a:rPr>
              <a:t>G</a:t>
            </a:r>
            <a:r>
              <a:rPr lang="cs-CZ" sz="2400" b="1" baseline="-25000" dirty="0" err="1">
                <a:solidFill>
                  <a:srgbClr val="C00000"/>
                </a:solidFill>
                <a:latin typeface="Calibri" charset="0"/>
                <a:cs typeface="Arial" charset="0"/>
              </a:rPr>
              <a:t>i</a:t>
            </a:r>
            <a:endParaRPr lang="cs-CZ" sz="2400" b="1" baseline="-25000" dirty="0">
              <a:solidFill>
                <a:srgbClr val="C00000"/>
              </a:solidFill>
              <a:latin typeface="Calibri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5085183"/>
            <a:ext cx="783061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cs-CZ" dirty="0">
                <a:latin typeface="Calibri" charset="0"/>
              </a:rPr>
              <a:t>muskarinové receptory Ach v srdci (M</a:t>
            </a:r>
            <a:r>
              <a:rPr lang="cs-CZ" baseline="-25000" dirty="0">
                <a:latin typeface="Calibri" charset="0"/>
                <a:cs typeface="Arial" charset="0"/>
              </a:rPr>
              <a:t>2</a:t>
            </a:r>
            <a:r>
              <a:rPr lang="cs-CZ" dirty="0">
                <a:latin typeface="Calibri" charset="0"/>
                <a:cs typeface="Arial" charset="0"/>
              </a:rPr>
              <a:t>), </a:t>
            </a:r>
            <a:r>
              <a:rPr lang="cs-CZ" dirty="0" err="1">
                <a:latin typeface="Calibri" charset="0"/>
                <a:cs typeface="Arial" charset="0"/>
              </a:rPr>
              <a:t>opioidní</a:t>
            </a:r>
            <a:r>
              <a:rPr lang="cs-CZ" dirty="0">
                <a:latin typeface="Calibri" charset="0"/>
                <a:cs typeface="Arial" charset="0"/>
              </a:rPr>
              <a:t> receptory (</a:t>
            </a:r>
            <a:r>
              <a:rPr lang="el-GR" dirty="0">
                <a:latin typeface="Calibri" charset="0"/>
                <a:cs typeface="Arial" charset="0"/>
              </a:rPr>
              <a:t>μ</a:t>
            </a:r>
            <a:r>
              <a:rPr lang="cs-CZ" dirty="0">
                <a:latin typeface="Calibri" charset="0"/>
                <a:cs typeface="Arial" charset="0"/>
              </a:rPr>
              <a:t>-</a:t>
            </a:r>
            <a:r>
              <a:rPr lang="cs-CZ" dirty="0" err="1">
                <a:latin typeface="Calibri" charset="0"/>
                <a:cs typeface="Arial" charset="0"/>
              </a:rPr>
              <a:t>rec</a:t>
            </a:r>
            <a:r>
              <a:rPr lang="cs-CZ" dirty="0">
                <a:latin typeface="Calibri" charset="0"/>
                <a:cs typeface="Arial" charset="0"/>
              </a:rPr>
              <a:t>.)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cs-CZ" dirty="0">
                <a:latin typeface="Calibri" charset="0"/>
                <a:cs typeface="Arial" charset="0"/>
              </a:rPr>
              <a:t>podskupina D</a:t>
            </a:r>
            <a:r>
              <a:rPr lang="cs-CZ" baseline="-25000" dirty="0">
                <a:latin typeface="Calibri" charset="0"/>
                <a:cs typeface="Arial" charset="0"/>
              </a:rPr>
              <a:t>2 </a:t>
            </a:r>
            <a:r>
              <a:rPr lang="cs-CZ" dirty="0">
                <a:latin typeface="Calibri" charset="0"/>
                <a:cs typeface="Arial" charset="0"/>
              </a:rPr>
              <a:t>receptorů – zahrnuje D</a:t>
            </a:r>
            <a:r>
              <a:rPr lang="cs-CZ" baseline="-25000" dirty="0">
                <a:latin typeface="Calibri" charset="0"/>
                <a:cs typeface="Arial" charset="0"/>
              </a:rPr>
              <a:t>2</a:t>
            </a:r>
            <a:r>
              <a:rPr lang="cs-CZ" dirty="0">
                <a:latin typeface="Calibri" charset="0"/>
                <a:cs typeface="Arial" charset="0"/>
              </a:rPr>
              <a:t>,</a:t>
            </a:r>
            <a:r>
              <a:rPr lang="cs-CZ" baseline="-25000" dirty="0">
                <a:latin typeface="Calibri" charset="0"/>
                <a:cs typeface="Arial" charset="0"/>
              </a:rPr>
              <a:t> </a:t>
            </a:r>
            <a:r>
              <a:rPr lang="cs-CZ" dirty="0">
                <a:latin typeface="Calibri" charset="0"/>
                <a:cs typeface="Arial" charset="0"/>
              </a:rPr>
              <a:t>D</a:t>
            </a:r>
            <a:r>
              <a:rPr lang="cs-CZ" baseline="-25000" dirty="0">
                <a:latin typeface="Calibri" charset="0"/>
                <a:cs typeface="Arial" charset="0"/>
              </a:rPr>
              <a:t>3 </a:t>
            </a:r>
            <a:r>
              <a:rPr lang="cs-CZ" dirty="0">
                <a:latin typeface="Calibri" charset="0"/>
                <a:cs typeface="Arial" charset="0"/>
              </a:rPr>
              <a:t>a D</a:t>
            </a:r>
            <a:r>
              <a:rPr lang="cs-CZ" baseline="-25000" dirty="0">
                <a:latin typeface="Calibri" charset="0"/>
                <a:cs typeface="Arial" charset="0"/>
              </a:rPr>
              <a:t>4 </a:t>
            </a:r>
            <a:r>
              <a:rPr lang="cs-CZ" dirty="0" err="1">
                <a:latin typeface="Calibri" charset="0"/>
                <a:cs typeface="Arial" charset="0"/>
              </a:rPr>
              <a:t>rec</a:t>
            </a:r>
            <a:r>
              <a:rPr lang="cs-CZ" dirty="0">
                <a:latin typeface="Calibri" charset="0"/>
                <a:cs typeface="Arial" charset="0"/>
              </a:rPr>
              <a:t>.</a:t>
            </a:r>
            <a:r>
              <a:rPr lang="en-US" dirty="0">
                <a:latin typeface="Calibri" charset="0"/>
                <a:cs typeface="Arial" charset="0"/>
              </a:rPr>
              <a:t>;</a:t>
            </a:r>
            <a:r>
              <a:rPr lang="cs-CZ" dirty="0">
                <a:latin typeface="Calibri" charset="0"/>
                <a:cs typeface="Arial" charset="0"/>
              </a:rPr>
              <a:t> tato podskupina zprostředkovává známé účinky DA (agonisté – dopamin, apomorfin, </a:t>
            </a:r>
            <a:r>
              <a:rPr lang="cs-CZ" dirty="0" err="1">
                <a:latin typeface="Calibri" charset="0"/>
                <a:cs typeface="Arial" charset="0"/>
              </a:rPr>
              <a:t>bromocriptin</a:t>
            </a:r>
            <a:r>
              <a:rPr lang="en-US" dirty="0">
                <a:latin typeface="Calibri" charset="0"/>
                <a:cs typeface="Arial" charset="0"/>
              </a:rPr>
              <a:t>;</a:t>
            </a:r>
            <a:r>
              <a:rPr lang="cs-CZ" dirty="0">
                <a:latin typeface="Calibri" charset="0"/>
                <a:cs typeface="Arial" charset="0"/>
              </a:rPr>
              <a:t> antagonisté – neuroleptika</a:t>
            </a:r>
            <a:r>
              <a:rPr lang="cs-CZ" dirty="0" smtClean="0">
                <a:latin typeface="Calibri" charset="0"/>
                <a:cs typeface="Arial" charset="0"/>
              </a:rPr>
              <a:t>), </a:t>
            </a:r>
            <a:r>
              <a:rPr lang="cs-CZ" dirty="0" err="1" smtClean="0">
                <a:latin typeface="Calibri" charset="0"/>
                <a:cs typeface="Arial" charset="0"/>
              </a:rPr>
              <a:t>cannabinoidní</a:t>
            </a:r>
            <a:r>
              <a:rPr lang="cs-CZ" dirty="0" smtClean="0">
                <a:latin typeface="Calibri" charset="0"/>
                <a:cs typeface="Arial" charset="0"/>
              </a:rPr>
              <a:t> </a:t>
            </a:r>
            <a:r>
              <a:rPr lang="cs-CZ" dirty="0">
                <a:latin typeface="Calibri" charset="0"/>
                <a:cs typeface="Arial" charset="0"/>
              </a:rPr>
              <a:t>receptory CB</a:t>
            </a:r>
            <a:r>
              <a:rPr lang="cs-CZ" baseline="-25000" dirty="0">
                <a:latin typeface="Calibri" charset="0"/>
                <a:cs typeface="Arial" charset="0"/>
              </a:rPr>
              <a:t>1 </a:t>
            </a:r>
            <a:r>
              <a:rPr lang="cs-CZ" dirty="0">
                <a:latin typeface="Calibri" charset="0"/>
                <a:cs typeface="Arial" charset="0"/>
              </a:rPr>
              <a:t>a </a:t>
            </a:r>
            <a:r>
              <a:rPr lang="cs-CZ" dirty="0" smtClean="0">
                <a:latin typeface="Calibri" charset="0"/>
                <a:cs typeface="Arial" charset="0"/>
              </a:rPr>
              <a:t>CB</a:t>
            </a:r>
            <a:r>
              <a:rPr lang="cs-CZ" baseline="-25000" dirty="0" smtClean="0">
                <a:latin typeface="Calibri" charset="0"/>
                <a:cs typeface="Arial" charset="0"/>
              </a:rPr>
              <a:t>2</a:t>
            </a:r>
            <a:endParaRPr lang="en-US" dirty="0">
              <a:latin typeface="Calibri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ovéPole 4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1987" name="TextovéPole 5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24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1988" name="TextovéPole 6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800000"/>
                </a:solidFill>
                <a:ea typeface="+mj-ea"/>
                <a:cs typeface="+mj-cs"/>
              </a:rPr>
              <a:t>Receptory spojené s enzymovou aktivitou</a:t>
            </a:r>
          </a:p>
        </p:txBody>
      </p:sp>
      <p:sp>
        <p:nvSpPr>
          <p:cNvPr id="41990" name="Rectangle 3"/>
          <p:cNvSpPr txBox="1">
            <a:spLocks noChangeArrowheads="1"/>
          </p:cNvSpPr>
          <p:nvPr/>
        </p:nvSpPr>
        <p:spPr bwMode="auto">
          <a:xfrm>
            <a:off x="395536" y="1268760"/>
            <a:ext cx="8229600" cy="25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1800" b="1" dirty="0">
                <a:latin typeface="Calibri" charset="0"/>
              </a:rPr>
              <a:t>jsou spojeny s </a:t>
            </a:r>
            <a:r>
              <a:rPr lang="cs-CZ" sz="1800" b="1" dirty="0" err="1" smtClean="0">
                <a:latin typeface="Calibri" charset="0"/>
              </a:rPr>
              <a:t>tyrozinkinázovou</a:t>
            </a:r>
            <a:r>
              <a:rPr lang="cs-CZ" sz="1800" b="1" dirty="0" smtClean="0">
                <a:latin typeface="Calibri" charset="0"/>
              </a:rPr>
              <a:t> aktivitou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1800" dirty="0" smtClean="0">
                <a:latin typeface="Calibri" charset="0"/>
              </a:rPr>
              <a:t>Především receptory </a:t>
            </a:r>
            <a:r>
              <a:rPr lang="cs-CZ" sz="1800" b="1" dirty="0">
                <a:latin typeface="Calibri" charset="0"/>
              </a:rPr>
              <a:t>pro růstové faktory</a:t>
            </a:r>
            <a:r>
              <a:rPr lang="cs-CZ" sz="1800" dirty="0">
                <a:latin typeface="Calibri" charset="0"/>
              </a:rPr>
              <a:t>, </a:t>
            </a:r>
            <a:r>
              <a:rPr lang="cs-CZ" sz="1800" dirty="0" err="1">
                <a:latin typeface="Calibri" charset="0"/>
              </a:rPr>
              <a:t>interleukiny</a:t>
            </a:r>
            <a:r>
              <a:rPr lang="cs-CZ" sz="1800" dirty="0">
                <a:latin typeface="Calibri" charset="0"/>
              </a:rPr>
              <a:t>, insulin aj., </a:t>
            </a:r>
            <a:endParaRPr lang="cs-CZ" sz="1800" dirty="0" smtClean="0"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1800" dirty="0" smtClean="0">
                <a:latin typeface="Calibri" charset="0"/>
              </a:rPr>
              <a:t>receptor </a:t>
            </a:r>
            <a:r>
              <a:rPr lang="cs-CZ" sz="1800" dirty="0">
                <a:latin typeface="Calibri" charset="0"/>
              </a:rPr>
              <a:t>pro atriální </a:t>
            </a:r>
            <a:r>
              <a:rPr lang="cs-CZ" sz="1800" dirty="0" err="1" smtClean="0">
                <a:latin typeface="Calibri" charset="0"/>
              </a:rPr>
              <a:t>natriuretický</a:t>
            </a:r>
            <a:r>
              <a:rPr lang="cs-CZ" sz="1800" dirty="0" smtClean="0">
                <a:latin typeface="Calibri" charset="0"/>
              </a:rPr>
              <a:t> </a:t>
            </a:r>
            <a:r>
              <a:rPr lang="cs-CZ" sz="1800" dirty="0">
                <a:latin typeface="Calibri" charset="0"/>
              </a:rPr>
              <a:t>peptid (ANP) </a:t>
            </a:r>
            <a:r>
              <a:rPr lang="cs-CZ" sz="1800" dirty="0" smtClean="0">
                <a:latin typeface="Calibri" charset="0"/>
              </a:rPr>
              <a:t> je </a:t>
            </a:r>
            <a:r>
              <a:rPr lang="cs-CZ" sz="1800" dirty="0">
                <a:latin typeface="Calibri" charset="0"/>
              </a:rPr>
              <a:t>spřažen s </a:t>
            </a:r>
            <a:r>
              <a:rPr lang="cs-CZ" sz="1800" dirty="0" smtClean="0">
                <a:latin typeface="Calibri" charset="0"/>
              </a:rPr>
              <a:t> </a:t>
            </a:r>
            <a:r>
              <a:rPr lang="cs-CZ" sz="1800" dirty="0" err="1" smtClean="0">
                <a:latin typeface="Calibri" charset="0"/>
              </a:rPr>
              <a:t>guanylátcyklásovou</a:t>
            </a:r>
            <a:r>
              <a:rPr lang="cs-CZ" sz="1800" dirty="0" smtClean="0">
                <a:latin typeface="Calibri" charset="0"/>
              </a:rPr>
              <a:t> </a:t>
            </a:r>
            <a:endParaRPr lang="cs-CZ" sz="18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cs-CZ" sz="1800" dirty="0">
                <a:latin typeface="Calibri" charset="0"/>
              </a:rPr>
              <a:t>aktivitou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1800" dirty="0">
                <a:latin typeface="Calibri" charset="0"/>
              </a:rPr>
              <a:t>odpověď řádově v </a:t>
            </a:r>
            <a:r>
              <a:rPr lang="cs-CZ" sz="1800" i="1" dirty="0">
                <a:latin typeface="Calibri" charset="0"/>
              </a:rPr>
              <a:t>min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348880"/>
            <a:ext cx="4894188" cy="409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ovéPole 10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3011" name="TextovéPole 11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25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3012" name="Rectangle 2"/>
          <p:cNvSpPr txBox="1">
            <a:spLocks noChangeArrowheads="1"/>
          </p:cNvSpPr>
          <p:nvPr/>
        </p:nvSpPr>
        <p:spPr bwMode="auto">
          <a:xfrm>
            <a:off x="467544" y="548680"/>
            <a:ext cx="822960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b="1" dirty="0">
                <a:solidFill>
                  <a:srgbClr val="800000"/>
                </a:solidFill>
                <a:latin typeface="Calibri" charset="0"/>
              </a:rPr>
              <a:t>Receptory regulující transkripci (jaderné receptory)</a:t>
            </a:r>
          </a:p>
        </p:txBody>
      </p:sp>
      <p:sp>
        <p:nvSpPr>
          <p:cNvPr id="43013" name="Rectangle 3"/>
          <p:cNvSpPr txBox="1">
            <a:spLocks noChangeArrowheads="1"/>
          </p:cNvSpPr>
          <p:nvPr/>
        </p:nvSpPr>
        <p:spPr bwMode="auto">
          <a:xfrm>
            <a:off x="467544" y="134076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lvl="1" indent="0" eaLnBrk="1" hangingPunct="1">
              <a:spcBef>
                <a:spcPct val="20000"/>
              </a:spcBef>
            </a:pPr>
            <a:r>
              <a:rPr lang="cs-CZ" sz="1800" dirty="0">
                <a:latin typeface="Calibri" charset="0"/>
              </a:rPr>
              <a:t>Receptory regulující transkripci </a:t>
            </a:r>
            <a:r>
              <a:rPr lang="cs-CZ" sz="1800" dirty="0">
                <a:latin typeface="Calibri" charset="0"/>
                <a:cs typeface="Arial" charset="0"/>
              </a:rPr>
              <a:t>→</a:t>
            </a:r>
            <a:r>
              <a:rPr lang="cs-CZ" sz="1800" dirty="0">
                <a:latin typeface="Calibri" charset="0"/>
              </a:rPr>
              <a:t> lokalizovány v buněčném jádře, případně v cytosolu</a:t>
            </a:r>
          </a:p>
          <a:p>
            <a:pPr marL="457200" lvl="1" indent="0" eaLnBrk="1" hangingPunct="1">
              <a:spcBef>
                <a:spcPct val="20000"/>
              </a:spcBef>
            </a:pPr>
            <a:endParaRPr lang="cs-CZ" sz="1800" dirty="0">
              <a:latin typeface="Calibri" charset="0"/>
            </a:endParaRPr>
          </a:p>
          <a:p>
            <a:pPr marL="457200" lvl="1" indent="0" eaLnBrk="1" hangingPunct="1">
              <a:spcBef>
                <a:spcPct val="20000"/>
              </a:spcBef>
            </a:pPr>
            <a:r>
              <a:rPr lang="cs-CZ" sz="1800" dirty="0">
                <a:latin typeface="Calibri" charset="0"/>
              </a:rPr>
              <a:t>účinky se plně rozvíjí během </a:t>
            </a:r>
            <a:r>
              <a:rPr lang="cs-CZ" sz="1800" i="1" dirty="0">
                <a:latin typeface="Calibri" charset="0"/>
              </a:rPr>
              <a:t>hodin</a:t>
            </a:r>
            <a:r>
              <a:rPr lang="cs-CZ" sz="1800" dirty="0">
                <a:latin typeface="Calibri" charset="0"/>
              </a:rPr>
              <a:t> až několika </a:t>
            </a:r>
            <a:r>
              <a:rPr lang="cs-CZ" sz="1800" i="1" dirty="0">
                <a:latin typeface="Calibri" charset="0"/>
              </a:rPr>
              <a:t>dnů</a:t>
            </a:r>
            <a:r>
              <a:rPr lang="cs-CZ" sz="1800" dirty="0">
                <a:latin typeface="Calibri" charset="0"/>
              </a:rPr>
              <a:t> (nutná syntéza proteinů)</a:t>
            </a:r>
          </a:p>
          <a:p>
            <a:pPr marL="0" indent="0" eaLnBrk="1" hangingPunct="1">
              <a:spcBef>
                <a:spcPct val="20000"/>
              </a:spcBef>
            </a:pPr>
            <a:endParaRPr lang="cs-CZ" sz="1800" dirty="0" smtClean="0">
              <a:latin typeface="Calibri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cs-CZ" sz="1800" dirty="0">
                <a:latin typeface="Calibri" charset="0"/>
              </a:rPr>
              <a:t> </a:t>
            </a:r>
            <a:r>
              <a:rPr lang="cs-CZ" sz="1800" dirty="0" smtClean="0">
                <a:latin typeface="Calibri" charset="0"/>
              </a:rPr>
              <a:t>        Dvě </a:t>
            </a:r>
            <a:r>
              <a:rPr lang="cs-CZ" sz="1800" dirty="0">
                <a:latin typeface="Calibri" charset="0"/>
              </a:rPr>
              <a:t>podtřídy:</a:t>
            </a:r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cs-CZ" sz="1800" b="1" dirty="0">
                <a:latin typeface="Calibri" charset="0"/>
              </a:rPr>
              <a:t>podtřída </a:t>
            </a:r>
            <a:r>
              <a:rPr lang="cs-CZ" sz="1800" b="1" i="1" dirty="0" err="1">
                <a:latin typeface="Calibri" charset="0"/>
              </a:rPr>
              <a:t>nesterodiních</a:t>
            </a:r>
            <a:r>
              <a:rPr lang="cs-CZ" sz="1800" b="1" i="1" dirty="0">
                <a:latin typeface="Calibri" charset="0"/>
              </a:rPr>
              <a:t> </a:t>
            </a:r>
            <a:r>
              <a:rPr lang="cs-CZ" sz="1800" b="1" dirty="0" smtClean="0">
                <a:latin typeface="Calibri" charset="0"/>
              </a:rPr>
              <a:t>receptorů</a:t>
            </a:r>
          </a:p>
          <a:p>
            <a:pPr marL="457200" lvl="1" indent="0" eaLnBrk="1" hangingPunct="1">
              <a:spcBef>
                <a:spcPct val="20000"/>
              </a:spcBef>
            </a:pPr>
            <a:r>
              <a:rPr lang="cs-CZ" sz="1800" dirty="0">
                <a:latin typeface="Calibri" charset="0"/>
              </a:rPr>
              <a:t>	</a:t>
            </a:r>
            <a:r>
              <a:rPr lang="cs-CZ" sz="1800" dirty="0" smtClean="0">
                <a:latin typeface="Calibri" charset="0"/>
              </a:rPr>
              <a:t> </a:t>
            </a:r>
            <a:r>
              <a:rPr lang="cs-CZ" sz="1800" dirty="0">
                <a:latin typeface="Calibri" charset="0"/>
              </a:rPr>
              <a:t>(např. </a:t>
            </a:r>
            <a:r>
              <a:rPr lang="cs-CZ" sz="1800" dirty="0" smtClean="0">
                <a:latin typeface="Calibri" charset="0"/>
              </a:rPr>
              <a:t>receptory </a:t>
            </a:r>
            <a:r>
              <a:rPr lang="cs-CZ" sz="1800" dirty="0">
                <a:latin typeface="Calibri" charset="0"/>
              </a:rPr>
              <a:t>pro hormony štítné žlázy, vitamin D, kyselina </a:t>
            </a:r>
            <a:r>
              <a:rPr lang="cs-CZ" sz="1800" dirty="0" err="1">
                <a:latin typeface="Calibri" charset="0"/>
              </a:rPr>
              <a:t>retinova</a:t>
            </a:r>
            <a:r>
              <a:rPr lang="cs-CZ" sz="1800" dirty="0">
                <a:latin typeface="Calibri" charset="0"/>
              </a:rPr>
              <a:t>)</a:t>
            </a:r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cs-CZ" sz="1800" b="1" dirty="0">
                <a:latin typeface="Calibri" charset="0"/>
              </a:rPr>
              <a:t>podtřída receptorů </a:t>
            </a:r>
            <a:r>
              <a:rPr lang="cs-CZ" sz="1800" b="1" i="1" dirty="0">
                <a:latin typeface="Calibri" charset="0"/>
              </a:rPr>
              <a:t>steroidních </a:t>
            </a:r>
            <a:endParaRPr lang="cs-CZ" sz="1800" b="1" i="1" dirty="0" smtClean="0">
              <a:latin typeface="Calibri" charset="0"/>
            </a:endParaRPr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cs-CZ" sz="1800" dirty="0" smtClean="0">
                <a:latin typeface="Calibri" charset="0"/>
              </a:rPr>
              <a:t>(</a:t>
            </a:r>
            <a:r>
              <a:rPr lang="cs-CZ" sz="1800" dirty="0">
                <a:latin typeface="Calibri" charset="0"/>
              </a:rPr>
              <a:t>např. </a:t>
            </a:r>
            <a:r>
              <a:rPr lang="cs-CZ" sz="1800" dirty="0" err="1">
                <a:latin typeface="Calibri" charset="0"/>
              </a:rPr>
              <a:t>rec</a:t>
            </a:r>
            <a:r>
              <a:rPr lang="cs-CZ" sz="1800" dirty="0">
                <a:latin typeface="Calibri" charset="0"/>
              </a:rPr>
              <a:t>. pro </a:t>
            </a:r>
            <a:r>
              <a:rPr lang="cs-CZ" sz="1800" dirty="0" err="1">
                <a:latin typeface="Calibri" charset="0"/>
              </a:rPr>
              <a:t>hydrokortison</a:t>
            </a:r>
            <a:r>
              <a:rPr lang="cs-CZ" sz="1800" dirty="0">
                <a:latin typeface="Calibri" charset="0"/>
              </a:rPr>
              <a:t>, testosteron, aldosteron, aj.)</a:t>
            </a:r>
          </a:p>
          <a:p>
            <a:pPr marL="457200" lvl="1" indent="0" eaLnBrk="1" hangingPunct="1">
              <a:spcBef>
                <a:spcPct val="20000"/>
              </a:spcBef>
            </a:pPr>
            <a:endParaRPr lang="cs-CZ" sz="18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ovéPole 4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4035" name="TextovéPole 6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44036" name="TextovéPole 7"/>
          <p:cNvSpPr txBox="1">
            <a:spLocks noChangeArrowheads="1"/>
          </p:cNvSpPr>
          <p:nvPr/>
        </p:nvSpPr>
        <p:spPr bwMode="auto">
          <a:xfrm>
            <a:off x="571500" y="6500813"/>
            <a:ext cx="776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26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440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071937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548680"/>
            <a:ext cx="822960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b="1" dirty="0">
                <a:solidFill>
                  <a:srgbClr val="800000"/>
                </a:solidFill>
                <a:latin typeface="Calibri" charset="0"/>
              </a:rPr>
              <a:t>Receptory regulující transkripci (jaderné receptory)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ovéPole 4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5059" name="TextovéPole 6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45060" name="TextovéPole 7"/>
          <p:cNvSpPr txBox="1">
            <a:spLocks noChangeArrowheads="1"/>
          </p:cNvSpPr>
          <p:nvPr/>
        </p:nvSpPr>
        <p:spPr bwMode="auto">
          <a:xfrm>
            <a:off x="571500" y="6500813"/>
            <a:ext cx="776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27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5061" name="TextovéPole 42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450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00"/>
            <a:ext cx="8229600" cy="1143000"/>
          </a:xfrm>
        </p:spPr>
        <p:txBody>
          <a:bodyPr/>
          <a:lstStyle/>
          <a:p>
            <a:pPr eaLnBrk="1" hangingPunct="1"/>
            <a:r>
              <a:rPr lang="cs-CZ" sz="2400" b="1" dirty="0" smtClean="0">
                <a:solidFill>
                  <a:srgbClr val="800000"/>
                </a:solidFill>
                <a:latin typeface="Calibri" charset="0"/>
              </a:rPr>
              <a:t>2. Iontové </a:t>
            </a:r>
            <a:r>
              <a:rPr lang="cs-CZ" sz="2400" b="1" dirty="0">
                <a:solidFill>
                  <a:srgbClr val="800000"/>
                </a:solidFill>
                <a:latin typeface="Calibri" charset="0"/>
              </a:rPr>
              <a:t>kanály</a:t>
            </a:r>
          </a:p>
        </p:txBody>
      </p:sp>
      <p:sp>
        <p:nvSpPr>
          <p:cNvPr id="45063" name="Rectangle 3"/>
          <p:cNvSpPr txBox="1">
            <a:spLocks noChangeArrowheads="1"/>
          </p:cNvSpPr>
          <p:nvPr/>
        </p:nvSpPr>
        <p:spPr bwMode="auto">
          <a:xfrm>
            <a:off x="214313" y="1285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800" dirty="0" smtClean="0">
                <a:latin typeface="Calibri" charset="0"/>
              </a:rPr>
              <a:t>Například </a:t>
            </a:r>
            <a:r>
              <a:rPr lang="cs-CZ" sz="1800" dirty="0">
                <a:latin typeface="Calibri" charset="0"/>
              </a:rPr>
              <a:t>lokální anestetika blokují </a:t>
            </a:r>
            <a:r>
              <a:rPr lang="cs-CZ" sz="1800" i="1" dirty="0">
                <a:latin typeface="Calibri" charset="0"/>
              </a:rPr>
              <a:t>sodíkové kanály</a:t>
            </a:r>
            <a:r>
              <a:rPr lang="cs-CZ" sz="1800" dirty="0">
                <a:latin typeface="Calibri" charset="0"/>
              </a:rPr>
              <a:t> membrán neuronů </a:t>
            </a:r>
            <a:endParaRPr lang="cs-CZ" sz="1800" dirty="0" smtClean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800" dirty="0" smtClean="0">
                <a:latin typeface="Calibri" charset="0"/>
              </a:rPr>
              <a:t>(</a:t>
            </a:r>
            <a:r>
              <a:rPr lang="cs-CZ" sz="1800" dirty="0">
                <a:latin typeface="Calibri" charset="0"/>
              </a:rPr>
              <a:t>i </a:t>
            </a:r>
            <a:r>
              <a:rPr lang="cs-CZ" sz="1800" dirty="0" err="1">
                <a:latin typeface="Calibri" charset="0"/>
              </a:rPr>
              <a:t>kardiomyocytů</a:t>
            </a:r>
            <a:r>
              <a:rPr lang="cs-CZ" sz="1800" dirty="0">
                <a:latin typeface="Calibri" charset="0"/>
              </a:rPr>
              <a:t>) a tím blokují šíření AP (benzokain – vně, lidokain, </a:t>
            </a:r>
            <a:r>
              <a:rPr lang="cs-CZ" sz="1800" dirty="0" err="1">
                <a:latin typeface="Calibri" charset="0"/>
              </a:rPr>
              <a:t>tetrakain</a:t>
            </a:r>
            <a:r>
              <a:rPr lang="cs-CZ" sz="1800" dirty="0">
                <a:latin typeface="Calibri" charset="0"/>
              </a:rPr>
              <a:t> ad. – blok zevnitř)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endParaRPr lang="cs-CZ" sz="1800" dirty="0" smtClean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800" dirty="0" smtClean="0">
                <a:latin typeface="Calibri" charset="0"/>
              </a:rPr>
              <a:t>Blokátory </a:t>
            </a:r>
            <a:r>
              <a:rPr lang="cs-CZ" sz="1800" i="1" dirty="0">
                <a:latin typeface="Calibri" charset="0"/>
              </a:rPr>
              <a:t>vápníkových kanálů</a:t>
            </a:r>
            <a:r>
              <a:rPr lang="cs-CZ" sz="1800" dirty="0">
                <a:latin typeface="Calibri" charset="0"/>
              </a:rPr>
              <a:t> snižují vstup vápenatých iontů do hladkého svalu (především cévního) a do </a:t>
            </a:r>
            <a:r>
              <a:rPr lang="cs-CZ" sz="1800" dirty="0" err="1">
                <a:latin typeface="Calibri" charset="0"/>
              </a:rPr>
              <a:t>kardiomyocytů</a:t>
            </a:r>
            <a:r>
              <a:rPr lang="cs-CZ" sz="1800" dirty="0">
                <a:latin typeface="Calibri" charset="0"/>
              </a:rPr>
              <a:t> </a:t>
            </a:r>
            <a:r>
              <a:rPr lang="cs-CZ" sz="1800" dirty="0">
                <a:latin typeface="Calibri" charset="0"/>
                <a:cs typeface="Arial" charset="0"/>
              </a:rPr>
              <a:t>→ vasodilatace</a:t>
            </a:r>
            <a:r>
              <a:rPr lang="en-US" sz="1800" dirty="0" smtClean="0">
                <a:latin typeface="Calibri" charset="0"/>
                <a:cs typeface="Arial" charset="0"/>
              </a:rPr>
              <a:t>)</a:t>
            </a:r>
            <a:endParaRPr lang="cs-CZ" sz="1800" dirty="0">
              <a:latin typeface="Calibri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endParaRPr lang="cs-CZ" sz="1800" dirty="0" smtClean="0">
              <a:latin typeface="Calibri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800" dirty="0" smtClean="0">
                <a:latin typeface="Calibri" charset="0"/>
                <a:cs typeface="Arial" charset="0"/>
              </a:rPr>
              <a:t>Blokátory </a:t>
            </a:r>
            <a:r>
              <a:rPr lang="cs-CZ" sz="1800" i="1" dirty="0">
                <a:latin typeface="Calibri" charset="0"/>
                <a:cs typeface="Arial" charset="0"/>
              </a:rPr>
              <a:t>draslíkových kanálů</a:t>
            </a:r>
            <a:r>
              <a:rPr lang="cs-CZ" sz="1800" dirty="0">
                <a:latin typeface="Calibri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800" dirty="0">
                <a:latin typeface="Calibri" charset="0"/>
                <a:cs typeface="Arial" charset="0"/>
              </a:rPr>
              <a:t>(deriváty </a:t>
            </a:r>
            <a:r>
              <a:rPr lang="cs-CZ" sz="1800" dirty="0" err="1">
                <a:latin typeface="Calibri" charset="0"/>
                <a:cs typeface="Arial" charset="0"/>
              </a:rPr>
              <a:t>sulfonylmočoviny</a:t>
            </a:r>
            <a:r>
              <a:rPr lang="cs-CZ" sz="1800" dirty="0">
                <a:latin typeface="Calibri" charset="0"/>
                <a:cs typeface="Arial" charset="0"/>
              </a:rPr>
              <a:t>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800" dirty="0" err="1">
                <a:latin typeface="Calibri" charset="0"/>
                <a:cs typeface="Arial" charset="0"/>
              </a:rPr>
              <a:t>meglitinidy</a:t>
            </a:r>
            <a:r>
              <a:rPr lang="cs-CZ" sz="1800" dirty="0">
                <a:latin typeface="Calibri" charset="0"/>
                <a:cs typeface="Arial" charset="0"/>
              </a:rPr>
              <a:t>, </a:t>
            </a:r>
            <a:r>
              <a:rPr lang="cs-CZ" sz="1800" dirty="0" err="1">
                <a:latin typeface="Calibri" charset="0"/>
                <a:cs typeface="Arial" charset="0"/>
              </a:rPr>
              <a:t>flupirtin</a:t>
            </a:r>
            <a:r>
              <a:rPr lang="cs-CZ" sz="1800" dirty="0">
                <a:latin typeface="Calibri" charset="0"/>
                <a:cs typeface="Arial" charset="0"/>
              </a:rPr>
              <a:t> – 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800" dirty="0" err="1">
                <a:latin typeface="Calibri" charset="0"/>
                <a:cs typeface="Arial" charset="0"/>
              </a:rPr>
              <a:t>elective</a:t>
            </a:r>
            <a:r>
              <a:rPr lang="cs-CZ" sz="1800" dirty="0">
                <a:latin typeface="Calibri" charset="0"/>
                <a:cs typeface="Arial" charset="0"/>
              </a:rPr>
              <a:t> </a:t>
            </a:r>
            <a:r>
              <a:rPr lang="cs-CZ" sz="1800" dirty="0" err="1">
                <a:latin typeface="Calibri" charset="0"/>
                <a:cs typeface="Arial" charset="0"/>
              </a:rPr>
              <a:t>neuronal</a:t>
            </a:r>
            <a:r>
              <a:rPr lang="cs-CZ" sz="1800" dirty="0">
                <a:latin typeface="Calibri" charset="0"/>
                <a:cs typeface="Arial" charset="0"/>
              </a:rPr>
              <a:t> </a:t>
            </a:r>
            <a:r>
              <a:rPr lang="cs-CZ" sz="1800" dirty="0" err="1">
                <a:latin typeface="Calibri" charset="0"/>
                <a:cs typeface="Arial" charset="0"/>
              </a:rPr>
              <a:t>potassium</a:t>
            </a:r>
            <a:r>
              <a:rPr lang="cs-CZ" sz="1800" dirty="0">
                <a:latin typeface="Calibri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800" dirty="0" err="1">
                <a:latin typeface="Calibri" charset="0"/>
                <a:cs typeface="Arial" charset="0"/>
              </a:rPr>
              <a:t>channel</a:t>
            </a:r>
            <a:r>
              <a:rPr lang="cs-CZ" sz="1800" dirty="0">
                <a:latin typeface="Calibri" charset="0"/>
                <a:cs typeface="Arial" charset="0"/>
              </a:rPr>
              <a:t> </a:t>
            </a:r>
            <a:r>
              <a:rPr lang="cs-CZ" sz="1800" dirty="0" err="1">
                <a:latin typeface="Calibri" charset="0"/>
                <a:cs typeface="Arial" charset="0"/>
              </a:rPr>
              <a:t>opener</a:t>
            </a:r>
            <a:r>
              <a:rPr lang="cs-CZ" sz="1800" dirty="0">
                <a:latin typeface="Calibri" charset="0"/>
                <a:cs typeface="Arial" charset="0"/>
              </a:rPr>
              <a:t>) </a:t>
            </a:r>
          </a:p>
        </p:txBody>
      </p:sp>
      <p:pic>
        <p:nvPicPr>
          <p:cNvPr id="450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46672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ovéPole 33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28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7107" name="TextovéPole 34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47108" name="TextovéPole 35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sz="2400" b="1" dirty="0">
                <a:solidFill>
                  <a:srgbClr val="800000"/>
                </a:solidFill>
                <a:latin typeface="Calibri" charset="0"/>
              </a:rPr>
              <a:t>3. Enzymy</a:t>
            </a:r>
          </a:p>
        </p:txBody>
      </p:sp>
      <p:sp>
        <p:nvSpPr>
          <p:cNvPr id="47110" name="Rectangle 3"/>
          <p:cNvSpPr txBox="1">
            <a:spLocks noChangeArrowheads="1"/>
          </p:cNvSpPr>
          <p:nvPr/>
        </p:nvSpPr>
        <p:spPr bwMode="auto">
          <a:xfrm>
            <a:off x="395536" y="134076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cs-CZ" sz="1800" b="1" dirty="0">
                <a:latin typeface="Calibri" charset="0"/>
              </a:rPr>
              <a:t>obvykle </a:t>
            </a:r>
            <a:r>
              <a:rPr lang="cs-CZ" sz="1800" b="1" i="1" dirty="0">
                <a:latin typeface="Calibri" charset="0"/>
              </a:rPr>
              <a:t>kompetitivní inhibitory enzymů</a:t>
            </a:r>
            <a:r>
              <a:rPr lang="cs-CZ" sz="1800" b="1" dirty="0">
                <a:latin typeface="Calibri" charset="0"/>
              </a:rPr>
              <a:t>: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cs-CZ" sz="1800" b="1" dirty="0">
                <a:latin typeface="Calibri" charset="0"/>
              </a:rPr>
              <a:t>reversibilní: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Font typeface="Wingdings" charset="0"/>
              <a:buChar char="w"/>
            </a:pPr>
            <a:r>
              <a:rPr lang="cs-CZ" sz="1800" i="1" dirty="0" err="1">
                <a:latin typeface="Calibri" charset="0"/>
              </a:rPr>
              <a:t>acetylcholinesteráza</a:t>
            </a:r>
            <a:r>
              <a:rPr lang="cs-CZ" sz="1800" dirty="0">
                <a:latin typeface="Calibri" charset="0"/>
              </a:rPr>
              <a:t> – fyzostigmin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Font typeface="Wingdings" charset="0"/>
              <a:buChar char="w"/>
            </a:pPr>
            <a:r>
              <a:rPr lang="cs-CZ" sz="1800" i="1" dirty="0" err="1">
                <a:latin typeface="Calibri" charset="0"/>
              </a:rPr>
              <a:t>fosfodiesteráza</a:t>
            </a:r>
            <a:r>
              <a:rPr lang="cs-CZ" sz="1800" dirty="0">
                <a:latin typeface="Calibri" charset="0"/>
              </a:rPr>
              <a:t> – </a:t>
            </a:r>
            <a:r>
              <a:rPr lang="cs-CZ" sz="1800" dirty="0" err="1">
                <a:latin typeface="Calibri" charset="0"/>
              </a:rPr>
              <a:t>methylxantiny</a:t>
            </a:r>
            <a:endParaRPr lang="cs-CZ" sz="1800" dirty="0">
              <a:latin typeface="Calibri" charset="0"/>
            </a:endParaRP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Font typeface="Wingdings" charset="0"/>
              <a:buChar char="w"/>
            </a:pPr>
            <a:r>
              <a:rPr lang="cs-CZ" sz="1800" i="1" dirty="0" smtClean="0">
                <a:latin typeface="Calibri" charset="0"/>
              </a:rPr>
              <a:t>inhibitory </a:t>
            </a:r>
            <a:r>
              <a:rPr lang="cs-CZ" sz="1800" i="1" dirty="0">
                <a:latin typeface="Calibri" charset="0"/>
              </a:rPr>
              <a:t>5α</a:t>
            </a:r>
            <a:r>
              <a:rPr lang="cs-CZ" sz="1800" i="1" dirty="0">
                <a:latin typeface="Calibri" charset="0"/>
                <a:cs typeface="Arial" charset="0"/>
              </a:rPr>
              <a:t> reduktázy - </a:t>
            </a:r>
            <a:r>
              <a:rPr lang="cs-CZ" sz="1800" dirty="0" err="1">
                <a:latin typeface="Calibri" charset="0"/>
                <a:cs typeface="Arial" charset="0"/>
              </a:rPr>
              <a:t>finasterid</a:t>
            </a:r>
            <a:endParaRPr lang="el-GR" sz="1800" i="1" dirty="0">
              <a:latin typeface="Calibri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cs-CZ" sz="1800" b="1" dirty="0" err="1">
                <a:latin typeface="Calibri" charset="0"/>
              </a:rPr>
              <a:t>irreversibilní</a:t>
            </a:r>
            <a:r>
              <a:rPr lang="cs-CZ" sz="1800" b="1" dirty="0">
                <a:latin typeface="Calibri" charset="0"/>
              </a:rPr>
              <a:t>: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Font typeface="Wingdings" charset="0"/>
              <a:buChar char="w"/>
            </a:pPr>
            <a:r>
              <a:rPr lang="cs-CZ" sz="1800" i="1" dirty="0" err="1">
                <a:latin typeface="Calibri" charset="0"/>
              </a:rPr>
              <a:t>acetylcholinesteráza</a:t>
            </a:r>
            <a:r>
              <a:rPr lang="cs-CZ" sz="1800" dirty="0">
                <a:latin typeface="Calibri" charset="0"/>
              </a:rPr>
              <a:t> – organofosfáty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Font typeface="Wingdings" charset="0"/>
              <a:buChar char="w"/>
            </a:pPr>
            <a:r>
              <a:rPr lang="cs-CZ" sz="1800" i="1" dirty="0" err="1">
                <a:latin typeface="Calibri" charset="0"/>
              </a:rPr>
              <a:t>cyklooxygenáza</a:t>
            </a:r>
            <a:r>
              <a:rPr lang="cs-CZ" sz="1800" dirty="0">
                <a:latin typeface="Calibri" charset="0"/>
              </a:rPr>
              <a:t> – ASA</a:t>
            </a:r>
            <a:r>
              <a:rPr lang="en-US" sz="1800" dirty="0">
                <a:latin typeface="Calibri" charset="0"/>
              </a:rPr>
              <a:t>, </a:t>
            </a:r>
            <a:r>
              <a:rPr lang="en-US" sz="1800" dirty="0" err="1">
                <a:latin typeface="Calibri" charset="0"/>
              </a:rPr>
              <a:t>nesteroidni</a:t>
            </a:r>
            <a:r>
              <a:rPr lang="en-US" sz="1800" dirty="0">
                <a:latin typeface="Calibri" charset="0"/>
              </a:rPr>
              <a:t> </a:t>
            </a:r>
            <a:r>
              <a:rPr lang="en-US" sz="1800" dirty="0" err="1">
                <a:latin typeface="Calibri" charset="0"/>
              </a:rPr>
              <a:t>antiflogistika</a:t>
            </a:r>
            <a:r>
              <a:rPr lang="en-US" sz="1800" dirty="0">
                <a:latin typeface="Calibri" charset="0"/>
              </a:rPr>
              <a:t> </a:t>
            </a:r>
            <a:endParaRPr lang="en-US" sz="1800" dirty="0" smtClean="0">
              <a:latin typeface="Calibri" charset="0"/>
            </a:endParaRPr>
          </a:p>
          <a:p>
            <a:pPr marL="914400" lvl="2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	</a:t>
            </a:r>
            <a:r>
              <a:rPr lang="en-US" sz="1800" dirty="0" smtClean="0">
                <a:latin typeface="Calibri" charset="0"/>
              </a:rPr>
              <a:t>a </a:t>
            </a:r>
            <a:r>
              <a:rPr lang="en-US" sz="1800" dirty="0" err="1">
                <a:latin typeface="Calibri" charset="0"/>
              </a:rPr>
              <a:t>kortikoidy</a:t>
            </a:r>
            <a:endParaRPr lang="cs-CZ" sz="1800" dirty="0">
              <a:latin typeface="Calibri" charset="0"/>
            </a:endParaRP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Font typeface="Wingdings" charset="0"/>
              <a:buChar char="w"/>
            </a:pPr>
            <a:r>
              <a:rPr lang="cs-CZ" sz="1800" i="1" dirty="0">
                <a:latin typeface="Calibri" charset="0"/>
              </a:rPr>
              <a:t>MAO-B</a:t>
            </a:r>
            <a:r>
              <a:rPr lang="cs-CZ" sz="1800" dirty="0">
                <a:latin typeface="Calibri" charset="0"/>
              </a:rPr>
              <a:t> – </a:t>
            </a:r>
            <a:r>
              <a:rPr lang="cs-CZ" sz="1800" dirty="0" err="1">
                <a:latin typeface="Calibri" charset="0"/>
              </a:rPr>
              <a:t>selegilin</a:t>
            </a:r>
            <a:endParaRPr lang="cs-CZ" sz="1800" dirty="0">
              <a:latin typeface="Calibri" charset="0"/>
            </a:endParaRP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Font typeface="Wingdings" charset="0"/>
              <a:buChar char="w"/>
            </a:pPr>
            <a:r>
              <a:rPr lang="cs-CZ" sz="1800" i="1" dirty="0" err="1">
                <a:latin typeface="Calibri" charset="0"/>
              </a:rPr>
              <a:t>aldehyddehydrogenasa</a:t>
            </a:r>
            <a:r>
              <a:rPr lang="cs-CZ" sz="1800" dirty="0">
                <a:latin typeface="Calibri" charset="0"/>
              </a:rPr>
              <a:t> – </a:t>
            </a:r>
            <a:r>
              <a:rPr lang="cs-CZ" sz="1800" dirty="0" err="1">
                <a:latin typeface="Calibri" charset="0"/>
              </a:rPr>
              <a:t>disulfiram</a:t>
            </a:r>
            <a:endParaRPr lang="cs-CZ" sz="1800" dirty="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cs-CZ" sz="1800" b="1" dirty="0">
                <a:latin typeface="Calibri" charset="0"/>
              </a:rPr>
              <a:t>některé látky působí jako tzv. </a:t>
            </a:r>
            <a:r>
              <a:rPr lang="cs-CZ" sz="1800" b="1" i="1" dirty="0">
                <a:latin typeface="Calibri" charset="0"/>
              </a:rPr>
              <a:t>falešné substráty</a:t>
            </a:r>
            <a:r>
              <a:rPr lang="cs-CZ" sz="1800" b="1" dirty="0">
                <a:latin typeface="Calibri" charset="0"/>
              </a:rPr>
              <a:t>: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cs-CZ" sz="1800" i="1" dirty="0" err="1">
                <a:latin typeface="Calibri" charset="0"/>
              </a:rPr>
              <a:t>dopa</a:t>
            </a:r>
            <a:r>
              <a:rPr lang="cs-CZ" sz="1800" i="1" dirty="0">
                <a:latin typeface="Calibri" charset="0"/>
              </a:rPr>
              <a:t>-dekarboxyláza</a:t>
            </a:r>
            <a:r>
              <a:rPr lang="cs-CZ" sz="1800" dirty="0">
                <a:latin typeface="Calibri" charset="0"/>
              </a:rPr>
              <a:t> – </a:t>
            </a:r>
            <a:r>
              <a:rPr lang="cs-CZ" sz="1800" dirty="0" err="1" smtClean="0">
                <a:latin typeface="Calibri" charset="0"/>
              </a:rPr>
              <a:t>methyldopa</a:t>
            </a:r>
            <a:endParaRPr lang="cs-CZ" sz="1800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377" y="404664"/>
            <a:ext cx="2757415" cy="367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2262188" y="1700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2290763" y="1719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8132" name="TextovéPole 9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8133" name="TextovéPole 10"/>
          <p:cNvSpPr txBox="1">
            <a:spLocks noChangeArrowheads="1"/>
          </p:cNvSpPr>
          <p:nvPr/>
        </p:nvSpPr>
        <p:spPr bwMode="auto">
          <a:xfrm>
            <a:off x="500063" y="6581775"/>
            <a:ext cx="811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29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8134" name="TextovéPole 11"/>
          <p:cNvSpPr txBox="1">
            <a:spLocks noChangeArrowheads="1"/>
          </p:cNvSpPr>
          <p:nvPr/>
        </p:nvSpPr>
        <p:spPr bwMode="auto">
          <a:xfrm>
            <a:off x="7715250" y="6581775"/>
            <a:ext cx="12192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48135" name="Rectangle 2"/>
          <p:cNvSpPr txBox="1">
            <a:spLocks noChangeArrowheads="1"/>
          </p:cNvSpPr>
          <p:nvPr/>
        </p:nvSpPr>
        <p:spPr bwMode="auto">
          <a:xfrm>
            <a:off x="467544" y="404664"/>
            <a:ext cx="82296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b="1" dirty="0">
                <a:solidFill>
                  <a:srgbClr val="800000"/>
                </a:solidFill>
                <a:latin typeface="+mn-lt"/>
              </a:rPr>
              <a:t>4. Transportní (přenašečové) systémy (</a:t>
            </a:r>
            <a:r>
              <a:rPr lang="cs-CZ" b="1" i="1" dirty="0">
                <a:solidFill>
                  <a:srgbClr val="800000"/>
                </a:solidFill>
                <a:latin typeface="+mn-lt"/>
              </a:rPr>
              <a:t>„</a:t>
            </a:r>
            <a:r>
              <a:rPr lang="cs-CZ" b="1" i="1" dirty="0" err="1">
                <a:solidFill>
                  <a:srgbClr val="800000"/>
                </a:solidFill>
                <a:latin typeface="+mn-lt"/>
              </a:rPr>
              <a:t>carriers</a:t>
            </a:r>
            <a:r>
              <a:rPr lang="ja-JP" altLang="cs-CZ" b="1" i="1" dirty="0">
                <a:solidFill>
                  <a:srgbClr val="800000"/>
                </a:solidFill>
                <a:latin typeface="+mn-lt"/>
              </a:rPr>
              <a:t>“</a:t>
            </a:r>
            <a:r>
              <a:rPr lang="cs-CZ" altLang="ja-JP" b="1" dirty="0">
                <a:solidFill>
                  <a:srgbClr val="800000"/>
                </a:solidFill>
                <a:latin typeface="+mn-lt"/>
              </a:rPr>
              <a:t>)</a:t>
            </a:r>
            <a:endParaRPr lang="cs-CZ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48136" name="Rectangle 3"/>
          <p:cNvSpPr txBox="1">
            <a:spLocks noChangeArrowheads="1"/>
          </p:cNvSpPr>
          <p:nvPr/>
        </p:nvSpPr>
        <p:spPr bwMode="auto">
          <a:xfrm>
            <a:off x="457200" y="1711350"/>
            <a:ext cx="403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cs-CZ" sz="1800" dirty="0">
                <a:latin typeface="Calibri" charset="0"/>
              </a:rPr>
              <a:t>membrány různých buněk jsou vybaveny specializovanými proteinovými molekulami schopnými transportovat přes lipoidní membránu ionty či hydrofilní molekuly</a:t>
            </a:r>
          </a:p>
          <a:p>
            <a:pPr marL="0" indent="0" eaLnBrk="1" hangingPunct="1">
              <a:spcBef>
                <a:spcPct val="20000"/>
              </a:spcBef>
            </a:pPr>
            <a:endParaRPr lang="cs-CZ" sz="1800" dirty="0" smtClean="0">
              <a:latin typeface="Calibri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cs-CZ" sz="1800" dirty="0" smtClean="0">
                <a:latin typeface="Calibri" charset="0"/>
              </a:rPr>
              <a:t>transportní </a:t>
            </a:r>
            <a:r>
              <a:rPr lang="cs-CZ" sz="1800" dirty="0">
                <a:latin typeface="Calibri" charset="0"/>
              </a:rPr>
              <a:t>systémy jako cílová místa působení </a:t>
            </a:r>
            <a:r>
              <a:rPr lang="cs-CZ" sz="1800" dirty="0" smtClean="0">
                <a:latin typeface="Calibri" charset="0"/>
              </a:rPr>
              <a:t>léčiv jsou shrnuty v tabulce</a:t>
            </a:r>
            <a:endParaRPr lang="cs-CZ" sz="1800" dirty="0">
              <a:latin typeface="Calibri" charset="0"/>
            </a:endParaRPr>
          </a:p>
        </p:txBody>
      </p:sp>
      <p:pic>
        <p:nvPicPr>
          <p:cNvPr id="48137" name="Picture 52" descr="Bez názv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038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94"/>
          <p:cNvSpPr>
            <a:spLocks noChangeArrowheads="1"/>
          </p:cNvSpPr>
          <p:nvPr/>
        </p:nvSpPr>
        <p:spPr bwMode="auto">
          <a:xfrm>
            <a:off x="2514600" y="1885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79" name="TextovéPole 12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0180" name="TextovéPole 13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30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0181" name="TextovéPole 14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50182" name="Rectangle 2"/>
          <p:cNvSpPr txBox="1">
            <a:spLocks noChangeArrowheads="1"/>
          </p:cNvSpPr>
          <p:nvPr/>
        </p:nvSpPr>
        <p:spPr bwMode="auto">
          <a:xfrm>
            <a:off x="467544" y="404664"/>
            <a:ext cx="8229600" cy="47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b="1" dirty="0">
                <a:solidFill>
                  <a:srgbClr val="800000"/>
                </a:solidFill>
                <a:latin typeface="Calibri" charset="0"/>
              </a:rPr>
              <a:t>5. Další struktury</a:t>
            </a:r>
          </a:p>
        </p:txBody>
      </p:sp>
      <p:sp>
        <p:nvSpPr>
          <p:cNvPr id="50183" name="Rectangle 3"/>
          <p:cNvSpPr txBox="1">
            <a:spLocks noChangeArrowheads="1"/>
          </p:cNvSpPr>
          <p:nvPr/>
        </p:nvSpPr>
        <p:spPr bwMode="auto">
          <a:xfrm>
            <a:off x="467544" y="105273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1800" dirty="0">
                <a:latin typeface="Calibri" charset="0"/>
              </a:rPr>
              <a:t>tubulin je místem působení kolchicinu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1800" dirty="0">
                <a:latin typeface="Calibri" charset="0"/>
              </a:rPr>
              <a:t>DNA je přímo poškozována alkylujícími cytostatiky, </a:t>
            </a:r>
            <a:r>
              <a:rPr lang="cs-CZ" sz="1800" dirty="0" err="1">
                <a:latin typeface="Calibri" charset="0"/>
              </a:rPr>
              <a:t>radiomimetiky</a:t>
            </a:r>
            <a:r>
              <a:rPr lang="en-US" sz="1800" dirty="0">
                <a:latin typeface="Calibri" charset="0"/>
                <a:cs typeface="Arial" charset="0"/>
              </a:rPr>
              <a:t>;</a:t>
            </a:r>
            <a:r>
              <a:rPr lang="cs-CZ" sz="1800" dirty="0">
                <a:latin typeface="Calibri" charset="0"/>
                <a:cs typeface="Arial" charset="0"/>
              </a:rPr>
              <a:t> podobně působí i některá antibiotika (nitrofurantoin)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1800" dirty="0">
                <a:latin typeface="Calibri" charset="0"/>
                <a:cs typeface="Arial" charset="0"/>
              </a:rPr>
              <a:t>používáme nejrůznější enzymy (</a:t>
            </a:r>
            <a:r>
              <a:rPr lang="cs-CZ" sz="1800" i="1" dirty="0" err="1">
                <a:latin typeface="Calibri" charset="0"/>
                <a:cs typeface="Arial" charset="0"/>
              </a:rPr>
              <a:t>asparagináza</a:t>
            </a:r>
            <a:r>
              <a:rPr lang="cs-CZ" sz="1800" dirty="0">
                <a:latin typeface="Calibri" charset="0"/>
                <a:cs typeface="Arial" charset="0"/>
              </a:rPr>
              <a:t> → blokáda proliferace nádorových buněk, </a:t>
            </a:r>
            <a:r>
              <a:rPr lang="cs-CZ" sz="1800" i="1" dirty="0" err="1">
                <a:latin typeface="Calibri" charset="0"/>
                <a:cs typeface="Arial" charset="0"/>
              </a:rPr>
              <a:t>deoxyribonukleasa</a:t>
            </a:r>
            <a:r>
              <a:rPr lang="cs-CZ" sz="1800" dirty="0">
                <a:latin typeface="Calibri" charset="0"/>
                <a:cs typeface="Arial" charset="0"/>
              </a:rPr>
              <a:t> → štěpí mimobuněčnou DNA u pacientů s cystickou fibrózou)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Calibri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146" y="2708920"/>
            <a:ext cx="4619454" cy="345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ovéPole 13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1203" name="TextovéPole 14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3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1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1204" name="TextovéPole 15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51205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C00000"/>
                </a:solidFill>
                <a:latin typeface="Calibri" charset="0"/>
              </a:rPr>
              <a:t>V</a:t>
            </a:r>
            <a:r>
              <a:rPr lang="cs-CZ" b="1" dirty="0" err="1">
                <a:solidFill>
                  <a:srgbClr val="C00000"/>
                </a:solidFill>
                <a:latin typeface="Calibri" charset="0"/>
              </a:rPr>
              <a:t>ývoj</a:t>
            </a:r>
            <a:r>
              <a:rPr lang="cs-CZ" b="1" dirty="0">
                <a:solidFill>
                  <a:srgbClr val="C00000"/>
                </a:solidFill>
                <a:latin typeface="Calibri" charset="0"/>
              </a:rPr>
              <a:t> nových léčiv</a:t>
            </a:r>
          </a:p>
        </p:txBody>
      </p:sp>
      <p:pic>
        <p:nvPicPr>
          <p:cNvPr id="512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6139209" cy="360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4509120"/>
            <a:ext cx="3565246" cy="1810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509120"/>
            <a:ext cx="4320480" cy="2054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1628800"/>
            <a:ext cx="3153166" cy="2361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ovéPole 4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2227" name="TextovéPole 9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3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2228" name="TextovéPole 10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52229" name="Rectangle 2"/>
          <p:cNvSpPr txBox="1">
            <a:spLocks noChangeArrowheads="1"/>
          </p:cNvSpPr>
          <p:nvPr/>
        </p:nvSpPr>
        <p:spPr bwMode="auto">
          <a:xfrm>
            <a:off x="395536" y="476672"/>
            <a:ext cx="8229600" cy="62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C00000"/>
                </a:solidFill>
                <a:latin typeface="Calibri" charset="0"/>
              </a:rPr>
              <a:t>V</a:t>
            </a:r>
            <a:r>
              <a:rPr lang="cs-CZ" b="1" dirty="0" err="1">
                <a:solidFill>
                  <a:srgbClr val="C00000"/>
                </a:solidFill>
                <a:latin typeface="Calibri" charset="0"/>
              </a:rPr>
              <a:t>ývoj</a:t>
            </a:r>
            <a:r>
              <a:rPr lang="cs-CZ" b="1" dirty="0">
                <a:solidFill>
                  <a:srgbClr val="C00000"/>
                </a:solidFill>
                <a:latin typeface="Calibri" charset="0"/>
              </a:rPr>
              <a:t> nových léčiv</a:t>
            </a:r>
          </a:p>
        </p:txBody>
      </p:sp>
      <p:sp>
        <p:nvSpPr>
          <p:cNvPr id="52230" name="TextovéPole 13"/>
          <p:cNvSpPr txBox="1">
            <a:spLocks noChangeArrowheads="1"/>
          </p:cNvSpPr>
          <p:nvPr/>
        </p:nvSpPr>
        <p:spPr bwMode="auto">
          <a:xfrm>
            <a:off x="428625" y="1143000"/>
            <a:ext cx="8429625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Calibri" charset="0"/>
              </a:rPr>
              <a:t>Research based pharmaceutical companies, on average, spend</a:t>
            </a:r>
            <a:endParaRPr lang="cs-CZ" sz="2000">
              <a:latin typeface="Calibri" charset="0"/>
            </a:endParaRPr>
          </a:p>
          <a:p>
            <a:pPr eaLnBrk="1" hangingPunct="1"/>
            <a:r>
              <a:rPr lang="en-US" sz="2000" b="1">
                <a:latin typeface="Calibri" charset="0"/>
              </a:rPr>
              <a:t>about 20% of their sales on research and development (R&amp;D).</a:t>
            </a:r>
            <a:endParaRPr lang="cs-CZ" sz="2000">
              <a:latin typeface="Calibri" charset="0"/>
            </a:endParaRPr>
          </a:p>
          <a:p>
            <a:pPr eaLnBrk="1" hangingPunct="1"/>
            <a:r>
              <a:rPr lang="en-US" sz="2000" b="1">
                <a:latin typeface="Calibri" charset="0"/>
              </a:rPr>
              <a:t> </a:t>
            </a:r>
            <a:endParaRPr lang="cs-CZ" sz="2000">
              <a:latin typeface="Calibri" charset="0"/>
            </a:endParaRPr>
          </a:p>
          <a:p>
            <a:pPr eaLnBrk="1" hangingPunct="1"/>
            <a:r>
              <a:rPr lang="en-US" sz="2000" b="1">
                <a:latin typeface="Calibri" charset="0"/>
              </a:rPr>
              <a:t>This percentage is significantly higher than in most other</a:t>
            </a:r>
            <a:endParaRPr lang="cs-CZ" sz="2000">
              <a:latin typeface="Calibri" charset="0"/>
            </a:endParaRPr>
          </a:p>
          <a:p>
            <a:pPr eaLnBrk="1" hangingPunct="1"/>
            <a:r>
              <a:rPr lang="en-US" sz="2000" b="1">
                <a:latin typeface="Calibri" charset="0"/>
              </a:rPr>
              <a:t>industries, including electronics, aerospace, automobiles, and</a:t>
            </a:r>
            <a:endParaRPr lang="cs-CZ" sz="2000">
              <a:latin typeface="Calibri" charset="0"/>
            </a:endParaRPr>
          </a:p>
          <a:p>
            <a:pPr eaLnBrk="1" hangingPunct="1"/>
            <a:r>
              <a:rPr lang="en-US" sz="2000" b="1">
                <a:latin typeface="Calibri" charset="0"/>
              </a:rPr>
              <a:t>computers.</a:t>
            </a:r>
            <a:endParaRPr lang="cs-CZ" sz="2000">
              <a:latin typeface="Calibri" charset="0"/>
            </a:endParaRPr>
          </a:p>
          <a:p>
            <a:pPr eaLnBrk="1" hangingPunct="1"/>
            <a:r>
              <a:rPr lang="en-US" sz="2000">
                <a:latin typeface="Calibri" charset="0"/>
              </a:rPr>
              <a:t> </a:t>
            </a:r>
            <a:endParaRPr lang="cs-CZ" sz="2000">
              <a:latin typeface="Calibri" charset="0"/>
            </a:endParaRPr>
          </a:p>
          <a:p>
            <a:pPr eaLnBrk="1" hangingPunct="1"/>
            <a:r>
              <a:rPr lang="en-US" sz="2000" b="1">
                <a:latin typeface="Calibri" charset="0"/>
              </a:rPr>
              <a:t>Since 1980 US pharmaceutical companies have practically doubled</a:t>
            </a:r>
            <a:endParaRPr lang="cs-CZ" sz="2000">
              <a:latin typeface="Calibri" charset="0"/>
            </a:endParaRPr>
          </a:p>
          <a:p>
            <a:pPr eaLnBrk="1" hangingPunct="1"/>
            <a:r>
              <a:rPr lang="en-US" sz="2000" b="1">
                <a:latin typeface="Calibri" charset="0"/>
              </a:rPr>
              <a:t>spending on R&amp;D every 5 yrs</a:t>
            </a:r>
            <a:endParaRPr lang="cs-CZ" sz="2000" b="1">
              <a:latin typeface="Calibri" charset="0"/>
            </a:endParaRPr>
          </a:p>
          <a:p>
            <a:pPr eaLnBrk="1" hangingPunct="1"/>
            <a:endParaRPr lang="cs-CZ" sz="2000">
              <a:latin typeface="Calibri" charset="0"/>
            </a:endParaRPr>
          </a:p>
          <a:p>
            <a:pPr eaLnBrk="1" hangingPunct="1"/>
            <a:r>
              <a:rPr lang="en-US" sz="2000" b="1">
                <a:latin typeface="Calibri" charset="0"/>
              </a:rPr>
              <a:t>Despite these enormous expenditures, there has been a steady</a:t>
            </a:r>
            <a:endParaRPr lang="cs-CZ" sz="2000">
              <a:latin typeface="Calibri" charset="0"/>
            </a:endParaRPr>
          </a:p>
          <a:p>
            <a:pPr eaLnBrk="1" hangingPunct="1"/>
            <a:r>
              <a:rPr lang="en-US" sz="2000" b="1">
                <a:latin typeface="Calibri" charset="0"/>
              </a:rPr>
              <a:t>decline in the number of drugs introduced each year into human</a:t>
            </a:r>
            <a:endParaRPr lang="cs-CZ" sz="2000">
              <a:latin typeface="Calibri" charset="0"/>
            </a:endParaRPr>
          </a:p>
          <a:p>
            <a:pPr eaLnBrk="1" hangingPunct="1"/>
            <a:r>
              <a:rPr lang="en-US" sz="2000" b="1">
                <a:latin typeface="Calibri" charset="0"/>
              </a:rPr>
              <a:t>therapy.</a:t>
            </a:r>
            <a:endParaRPr lang="cs-CZ" sz="2000">
              <a:latin typeface="Calibri" charset="0"/>
            </a:endParaRPr>
          </a:p>
          <a:p>
            <a:pPr eaLnBrk="1" hangingPunct="1"/>
            <a:r>
              <a:rPr lang="en-US" sz="2000" b="1">
                <a:latin typeface="Calibri" charset="0"/>
              </a:rPr>
              <a:t>70-100 in the 60s</a:t>
            </a:r>
            <a:endParaRPr lang="cs-CZ" sz="2000">
              <a:latin typeface="Calibri" charset="0"/>
            </a:endParaRPr>
          </a:p>
          <a:p>
            <a:pPr eaLnBrk="1" hangingPunct="1"/>
            <a:r>
              <a:rPr lang="en-US" sz="2000" b="1">
                <a:latin typeface="Calibri" charset="0"/>
              </a:rPr>
              <a:t>60-70 in the 70s</a:t>
            </a:r>
            <a:endParaRPr lang="cs-CZ" sz="2000">
              <a:latin typeface="Calibri" charset="0"/>
            </a:endParaRPr>
          </a:p>
          <a:p>
            <a:pPr eaLnBrk="1" hangingPunct="1"/>
            <a:r>
              <a:rPr lang="en-US" sz="2000" b="1">
                <a:latin typeface="Calibri" charset="0"/>
              </a:rPr>
              <a:t>~50 in the 80s</a:t>
            </a:r>
            <a:endParaRPr lang="cs-CZ" sz="2000">
              <a:latin typeface="Calibri" charset="0"/>
            </a:endParaRPr>
          </a:p>
          <a:p>
            <a:pPr eaLnBrk="1" hangingPunct="1"/>
            <a:r>
              <a:rPr lang="en-US" sz="2000" b="1">
                <a:latin typeface="Calibri" charset="0"/>
              </a:rPr>
              <a:t>~40 in the 90s</a:t>
            </a:r>
            <a:endParaRPr lang="cs-CZ" sz="2000">
              <a:latin typeface="Calibri" charset="0"/>
            </a:endParaRPr>
          </a:p>
          <a:p>
            <a:pPr eaLnBrk="1" hangingPunct="1"/>
            <a:endParaRPr lang="cs-CZ" sz="18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3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6387" name="TextovéPole 4"/>
          <p:cNvSpPr txBox="1">
            <a:spLocks noChangeArrowheads="1"/>
          </p:cNvSpPr>
          <p:nvPr/>
        </p:nvSpPr>
        <p:spPr bwMode="auto">
          <a:xfrm>
            <a:off x="571500" y="6500813"/>
            <a:ext cx="696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3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6388" name="TextovéPole 7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468313" y="1125538"/>
            <a:ext cx="8229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lvl="1" indent="0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400" dirty="0" smtClean="0">
                <a:latin typeface="+mj-lt"/>
              </a:rPr>
              <a:t>Definice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400" dirty="0" smtClean="0">
                <a:latin typeface="+mj-lt"/>
              </a:rPr>
              <a:t>„farmakologie je věda zabývající se interakcí chemické látky (léčiva) s živým organismem</a:t>
            </a:r>
            <a:r>
              <a:rPr lang="ja-JP" altLang="cs-CZ" sz="2400" dirty="0" smtClean="0">
                <a:latin typeface="+mj-lt"/>
              </a:rPr>
              <a:t>“</a:t>
            </a:r>
            <a:endParaRPr lang="cs-CZ" sz="2400" dirty="0" smtClean="0">
              <a:latin typeface="+mj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800" dirty="0" smtClean="0">
                <a:latin typeface="+mn-lt"/>
              </a:rPr>
              <a:t>  </a:t>
            </a: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684213" y="3448050"/>
            <a:ext cx="7772400" cy="23574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cs-CZ" sz="2000" b="1" dirty="0" smtClean="0">
                <a:latin typeface="+mn-lt"/>
              </a:rPr>
              <a:t>FARMAKOKINETIKA</a:t>
            </a:r>
            <a:r>
              <a:rPr lang="cs-CZ" sz="2000" dirty="0" smtClean="0">
                <a:latin typeface="+mn-lt"/>
              </a:rPr>
              <a:t> → řecky </a:t>
            </a:r>
            <a:r>
              <a:rPr lang="cs-CZ" sz="2000" dirty="0" err="1" smtClean="0">
                <a:latin typeface="+mn-lt"/>
              </a:rPr>
              <a:t>farmakon</a:t>
            </a:r>
            <a:r>
              <a:rPr lang="cs-CZ" sz="2000" dirty="0" smtClean="0">
                <a:latin typeface="+mn-lt"/>
              </a:rPr>
              <a:t> = lék, řecky </a:t>
            </a:r>
            <a:r>
              <a:rPr lang="cs-CZ" sz="2000" dirty="0" err="1" smtClean="0">
                <a:latin typeface="+mn-lt"/>
              </a:rPr>
              <a:t>kinein</a:t>
            </a:r>
            <a:r>
              <a:rPr lang="cs-CZ" sz="2000" dirty="0" smtClean="0">
                <a:latin typeface="+mn-lt"/>
              </a:rPr>
              <a:t> = pohybovat</a:t>
            </a:r>
          </a:p>
          <a:p>
            <a:pPr algn="ctr">
              <a:lnSpc>
                <a:spcPct val="80000"/>
              </a:lnSpc>
              <a:defRPr/>
            </a:pPr>
            <a:r>
              <a:rPr lang="cs-CZ" dirty="0" smtClean="0">
                <a:latin typeface="+mn-lt"/>
              </a:rPr>
              <a:t>zkoumá osud léku v organismu (působení organismu na lék), tj. vstřebávání (</a:t>
            </a:r>
            <a:r>
              <a:rPr lang="cs-CZ" b="1" dirty="0" err="1" smtClean="0">
                <a:latin typeface="+mn-lt"/>
              </a:rPr>
              <a:t>absorce</a:t>
            </a:r>
            <a:r>
              <a:rPr lang="cs-CZ" dirty="0" smtClean="0">
                <a:latin typeface="+mn-lt"/>
              </a:rPr>
              <a:t>), rozdělování v jednotlivých tkáních (</a:t>
            </a:r>
            <a:r>
              <a:rPr lang="cs-CZ" b="1" dirty="0" smtClean="0">
                <a:latin typeface="+mn-lt"/>
              </a:rPr>
              <a:t>distribuce</a:t>
            </a:r>
            <a:r>
              <a:rPr lang="cs-CZ" dirty="0" smtClean="0">
                <a:latin typeface="+mn-lt"/>
              </a:rPr>
              <a:t>), přeměnu na účinné a/nebo neúčinné látky (</a:t>
            </a:r>
            <a:r>
              <a:rPr lang="cs-CZ" b="1" dirty="0" smtClean="0">
                <a:latin typeface="+mn-lt"/>
              </a:rPr>
              <a:t>biotransformace/metabolismus</a:t>
            </a:r>
            <a:r>
              <a:rPr lang="cs-CZ" dirty="0" smtClean="0">
                <a:latin typeface="+mn-lt"/>
              </a:rPr>
              <a:t>) a vylučování (</a:t>
            </a:r>
            <a:r>
              <a:rPr lang="cs-CZ" b="1" dirty="0" smtClean="0">
                <a:latin typeface="+mn-lt"/>
              </a:rPr>
              <a:t>eliminace</a:t>
            </a:r>
            <a:r>
              <a:rPr lang="cs-CZ" dirty="0" smtClean="0">
                <a:latin typeface="+mn-lt"/>
              </a:rPr>
              <a:t>) -</a:t>
            </a:r>
            <a:r>
              <a:rPr lang="cs-CZ" b="1" dirty="0" smtClean="0">
                <a:solidFill>
                  <a:srgbClr val="953735"/>
                </a:solidFill>
                <a:latin typeface="+mn-lt"/>
              </a:rPr>
              <a:t>ADME</a:t>
            </a:r>
            <a:r>
              <a:rPr lang="cs-CZ" dirty="0" smtClean="0">
                <a:latin typeface="+mn-lt"/>
              </a:rPr>
              <a:t>.</a:t>
            </a:r>
            <a:br>
              <a:rPr lang="cs-CZ" dirty="0" smtClean="0">
                <a:latin typeface="+mn-lt"/>
              </a:rPr>
            </a:br>
            <a:endParaRPr lang="cs-CZ" dirty="0" smtClean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cs-CZ" sz="2000" b="1" dirty="0" smtClean="0">
                <a:latin typeface="+mn-lt"/>
              </a:rPr>
              <a:t>FARMAKODYNAMIKA</a:t>
            </a:r>
            <a:r>
              <a:rPr lang="cs-CZ" sz="2000" dirty="0" smtClean="0">
                <a:latin typeface="+mn-lt"/>
              </a:rPr>
              <a:t> → řecky </a:t>
            </a:r>
            <a:r>
              <a:rPr lang="cs-CZ" sz="2000" dirty="0" err="1" smtClean="0">
                <a:latin typeface="+mn-lt"/>
              </a:rPr>
              <a:t>farmakon</a:t>
            </a:r>
            <a:r>
              <a:rPr lang="cs-CZ" sz="2000" dirty="0" smtClean="0">
                <a:latin typeface="+mn-lt"/>
              </a:rPr>
              <a:t> = lék, řecky </a:t>
            </a:r>
            <a:r>
              <a:rPr lang="cs-CZ" sz="2000" dirty="0" err="1" smtClean="0">
                <a:latin typeface="+mn-lt"/>
              </a:rPr>
              <a:t>dynamis</a:t>
            </a:r>
            <a:r>
              <a:rPr lang="cs-CZ" sz="2000" dirty="0" smtClean="0">
                <a:latin typeface="+mn-lt"/>
              </a:rPr>
              <a:t> = síla, zabývá se účinkem a mechanizmem účinku léčiv i nežádoucích</a:t>
            </a:r>
          </a:p>
        </p:txBody>
      </p:sp>
      <p:sp>
        <p:nvSpPr>
          <p:cNvPr id="16391" name="Oval 5"/>
          <p:cNvSpPr>
            <a:spLocks noChangeArrowheads="1"/>
          </p:cNvSpPr>
          <p:nvPr/>
        </p:nvSpPr>
        <p:spPr bwMode="auto">
          <a:xfrm>
            <a:off x="1547813" y="2636838"/>
            <a:ext cx="1728787" cy="5032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s-CZ">
                <a:solidFill>
                  <a:schemeClr val="bg1"/>
                </a:solidFill>
                <a:latin typeface="+mn-lt"/>
              </a:rPr>
              <a:t>organismus</a:t>
            </a:r>
          </a:p>
        </p:txBody>
      </p:sp>
      <p:sp>
        <p:nvSpPr>
          <p:cNvPr id="16392" name="Oval 6"/>
          <p:cNvSpPr>
            <a:spLocks noChangeArrowheads="1"/>
          </p:cNvSpPr>
          <p:nvPr/>
        </p:nvSpPr>
        <p:spPr bwMode="auto">
          <a:xfrm>
            <a:off x="5435600" y="2708275"/>
            <a:ext cx="1728788" cy="431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  <a:latin typeface="+mn-lt"/>
              </a:rPr>
              <a:t>léčivo</a:t>
            </a:r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3707904" y="2420888"/>
            <a:ext cx="12954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s-CZ" sz="1200" dirty="0">
                <a:solidFill>
                  <a:schemeClr val="bg1"/>
                </a:solidFill>
                <a:latin typeface="+mn-lt"/>
              </a:rPr>
              <a:t>farmakodynamika</a:t>
            </a: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3707904" y="3068960"/>
            <a:ext cx="1223962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s-CZ" sz="1200" dirty="0">
                <a:solidFill>
                  <a:schemeClr val="bg1"/>
                </a:solidFill>
                <a:latin typeface="+mn-lt"/>
              </a:rPr>
              <a:t>farmakokinetika</a:t>
            </a:r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 flipH="1">
            <a:off x="3276600" y="2779713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>
            <a:off x="3348038" y="2924175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397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42875"/>
            <a:ext cx="7772400" cy="1143000"/>
          </a:xfrm>
        </p:spPr>
        <p:txBody>
          <a:bodyPr/>
          <a:lstStyle/>
          <a:p>
            <a:pPr eaLnBrk="1" hangingPunct="1"/>
            <a:r>
              <a:rPr lang="cs-CZ" sz="2400" b="1">
                <a:solidFill>
                  <a:srgbClr val="C00000"/>
                </a:solidFill>
                <a:latin typeface="Calibri" charset="0"/>
                <a:cs typeface="Arial" charset="0"/>
              </a:rPr>
              <a:t>Příklady z historie a základní pojmy farmakologie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ovéPole 5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3251" name="TextovéPole 12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3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3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3252" name="TextovéPole 10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53253" name="Obdélník 7"/>
          <p:cNvSpPr>
            <a:spLocks noChangeArrowheads="1"/>
          </p:cNvSpPr>
          <p:nvPr/>
        </p:nvSpPr>
        <p:spPr bwMode="auto">
          <a:xfrm>
            <a:off x="357188" y="642938"/>
            <a:ext cx="8143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alibri" charset="0"/>
              </a:rPr>
              <a:t>“Innovation Deficit” - coined in 1996 by Jurgen Drews, president</a:t>
            </a:r>
            <a:r>
              <a:rPr lang="cs-CZ" b="1">
                <a:latin typeface="Calibri" charset="0"/>
              </a:rPr>
              <a:t> </a:t>
            </a:r>
            <a:r>
              <a:rPr lang="en-US" b="1">
                <a:latin typeface="Calibri" charset="0"/>
              </a:rPr>
              <a:t>of research at Hoffmann-LaRoche.</a:t>
            </a:r>
            <a:endParaRPr lang="cs-CZ">
              <a:latin typeface="Calibri" charset="0"/>
            </a:endParaRPr>
          </a:p>
        </p:txBody>
      </p:sp>
      <p:pic>
        <p:nvPicPr>
          <p:cNvPr id="532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643063"/>
            <a:ext cx="74025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ovéPole 1"/>
          <p:cNvSpPr txBox="1">
            <a:spLocks noChangeArrowheads="1"/>
          </p:cNvSpPr>
          <p:nvPr/>
        </p:nvSpPr>
        <p:spPr bwMode="auto">
          <a:xfrm>
            <a:off x="1571625" y="44624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 dirty="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 dirty="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4275" name="TextovéPole 2"/>
          <p:cNvSpPr txBox="1">
            <a:spLocks noChangeArrowheads="1"/>
          </p:cNvSpPr>
          <p:nvPr/>
        </p:nvSpPr>
        <p:spPr bwMode="auto">
          <a:xfrm>
            <a:off x="571500" y="6473999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3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4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4276" name="TextovéPole 3"/>
          <p:cNvSpPr txBox="1">
            <a:spLocks noChangeArrowheads="1"/>
          </p:cNvSpPr>
          <p:nvPr/>
        </p:nvSpPr>
        <p:spPr bwMode="auto">
          <a:xfrm>
            <a:off x="7786688" y="6473999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54277" name="Obdélník 7"/>
          <p:cNvSpPr>
            <a:spLocks noChangeArrowheads="1"/>
          </p:cNvSpPr>
          <p:nvPr/>
        </p:nvSpPr>
        <p:spPr bwMode="auto">
          <a:xfrm>
            <a:off x="357188" y="785813"/>
            <a:ext cx="8786812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charset="0"/>
              </a:rPr>
              <a:t>Reasons for the innovation deficit:</a:t>
            </a:r>
            <a:endParaRPr lang="cs-CZ" sz="2400" b="1" dirty="0">
              <a:solidFill>
                <a:srgbClr val="C00000"/>
              </a:solidFill>
              <a:latin typeface="Calibri" charset="0"/>
            </a:endParaRPr>
          </a:p>
          <a:p>
            <a:endParaRPr lang="en-US" b="1" dirty="0">
              <a:latin typeface="Calibri" charset="0"/>
            </a:endParaRPr>
          </a:p>
          <a:p>
            <a:r>
              <a:rPr lang="en-US" b="1" dirty="0">
                <a:latin typeface="Calibri" charset="0"/>
              </a:rPr>
              <a:t>a) increased demand on safety for drugs.</a:t>
            </a:r>
          </a:p>
          <a:p>
            <a:r>
              <a:rPr lang="en-US" b="1" dirty="0">
                <a:latin typeface="Calibri" charset="0"/>
              </a:rPr>
              <a:t>- the average number of clinical trials per new drug application</a:t>
            </a:r>
          </a:p>
          <a:p>
            <a:r>
              <a:rPr lang="en-US" b="1" dirty="0">
                <a:latin typeface="Calibri" charset="0"/>
              </a:rPr>
              <a:t>(NDA) increased from 30 in the 70s to 40 in the 80s, to 70 in the</a:t>
            </a:r>
          </a:p>
          <a:p>
            <a:r>
              <a:rPr lang="cs-CZ" b="1" dirty="0">
                <a:latin typeface="Calibri" charset="0"/>
              </a:rPr>
              <a:t>90s.</a:t>
            </a:r>
          </a:p>
          <a:p>
            <a:endParaRPr lang="cs-CZ" b="1" dirty="0">
              <a:latin typeface="Calibri" charset="0"/>
            </a:endParaRPr>
          </a:p>
          <a:p>
            <a:r>
              <a:rPr lang="en-US" b="1" dirty="0">
                <a:latin typeface="Calibri" charset="0"/>
              </a:rPr>
              <a:t>- the increased demand on safety is also reflected in a prolonged</a:t>
            </a:r>
          </a:p>
          <a:p>
            <a:r>
              <a:rPr lang="en-US" b="1" dirty="0">
                <a:latin typeface="Calibri" charset="0"/>
              </a:rPr>
              <a:t>duration of the drug development process.</a:t>
            </a:r>
          </a:p>
          <a:p>
            <a:r>
              <a:rPr lang="en-US" b="1" dirty="0">
                <a:latin typeface="Calibri" charset="0"/>
              </a:rPr>
              <a:t>In the 60s, total development time was 8.1 </a:t>
            </a:r>
            <a:r>
              <a:rPr lang="en-US" b="1" dirty="0" err="1">
                <a:latin typeface="Calibri" charset="0"/>
              </a:rPr>
              <a:t>yrs</a:t>
            </a:r>
            <a:endParaRPr lang="en-US" b="1" dirty="0">
              <a:latin typeface="Calibri" charset="0"/>
            </a:endParaRPr>
          </a:p>
          <a:p>
            <a:r>
              <a:rPr lang="en-US" b="1" dirty="0">
                <a:latin typeface="Calibri" charset="0"/>
              </a:rPr>
              <a:t>In the 70s, total development time was 11.8 </a:t>
            </a:r>
            <a:r>
              <a:rPr lang="en-US" b="1" dirty="0" err="1">
                <a:latin typeface="Calibri" charset="0"/>
              </a:rPr>
              <a:t>yrs</a:t>
            </a:r>
            <a:endParaRPr lang="en-US" b="1" dirty="0">
              <a:latin typeface="Calibri" charset="0"/>
            </a:endParaRPr>
          </a:p>
          <a:p>
            <a:r>
              <a:rPr lang="en-US" b="1" dirty="0">
                <a:latin typeface="Calibri" charset="0"/>
              </a:rPr>
              <a:t>In the 80s, total development time was 14.2 </a:t>
            </a:r>
            <a:r>
              <a:rPr lang="en-US" b="1" dirty="0" err="1">
                <a:latin typeface="Calibri" charset="0"/>
              </a:rPr>
              <a:t>yrs</a:t>
            </a:r>
            <a:endParaRPr lang="en-US" b="1" dirty="0">
              <a:latin typeface="Calibri" charset="0"/>
            </a:endParaRPr>
          </a:p>
          <a:p>
            <a:r>
              <a:rPr lang="en-US" b="1" dirty="0">
                <a:latin typeface="Calibri" charset="0"/>
              </a:rPr>
              <a:t>In the 90s, total development time was 14.9 </a:t>
            </a:r>
            <a:r>
              <a:rPr lang="en-US" b="1" dirty="0" err="1">
                <a:latin typeface="Calibri" charset="0"/>
              </a:rPr>
              <a:t>yrs</a:t>
            </a:r>
            <a:endParaRPr lang="en-US" b="1" dirty="0">
              <a:latin typeface="Calibri" charset="0"/>
            </a:endParaRPr>
          </a:p>
          <a:p>
            <a:r>
              <a:rPr lang="en-US" b="1" dirty="0">
                <a:latin typeface="Calibri" charset="0"/>
              </a:rPr>
              <a:t>Currently, total development time is ~16 </a:t>
            </a:r>
            <a:r>
              <a:rPr lang="en-US" b="1" dirty="0" err="1">
                <a:latin typeface="Calibri" charset="0"/>
              </a:rPr>
              <a:t>yrs</a:t>
            </a:r>
            <a:endParaRPr lang="en-US" b="1" dirty="0">
              <a:latin typeface="Calibri" charset="0"/>
            </a:endParaRPr>
          </a:p>
          <a:p>
            <a:endParaRPr lang="cs-CZ" b="1" dirty="0">
              <a:latin typeface="Calibri" charset="0"/>
            </a:endParaRPr>
          </a:p>
          <a:p>
            <a:r>
              <a:rPr lang="en-US" b="1" dirty="0">
                <a:latin typeface="Calibri" charset="0"/>
              </a:rPr>
              <a:t>b) “low hanging fruit” have been picked.</a:t>
            </a:r>
            <a:endParaRPr lang="cs-CZ" dirty="0">
              <a:latin typeface="Calibri" charset="0"/>
            </a:endParaRPr>
          </a:p>
        </p:txBody>
      </p:sp>
      <p:sp>
        <p:nvSpPr>
          <p:cNvPr id="54278" name="Obdélník 8"/>
          <p:cNvSpPr>
            <a:spLocks noChangeArrowheads="1"/>
          </p:cNvSpPr>
          <p:nvPr/>
        </p:nvSpPr>
        <p:spPr bwMode="auto">
          <a:xfrm>
            <a:off x="428625" y="5572125"/>
            <a:ext cx="8429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alibri" charset="0"/>
              </a:rPr>
              <a:t>90% of all drug development candidates fail to make it to market.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879600"/>
            <a:ext cx="8699500" cy="3086100"/>
          </a:xfrm>
          <a:prstGeom prst="rect">
            <a:avLst/>
          </a:prstGeom>
        </p:spPr>
      </p:pic>
      <p:sp>
        <p:nvSpPr>
          <p:cNvPr id="4" name="TextovéPole 5"/>
          <p:cNvSpPr txBox="1">
            <a:spLocks noChangeArrowheads="1"/>
          </p:cNvSpPr>
          <p:nvPr/>
        </p:nvSpPr>
        <p:spPr bwMode="auto">
          <a:xfrm>
            <a:off x="714375" y="500063"/>
            <a:ext cx="687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2800" b="1" dirty="0" err="1">
                <a:solidFill>
                  <a:srgbClr val="C00000"/>
                </a:solidFill>
                <a:latin typeface="Calibri" charset="0"/>
              </a:rPr>
              <a:t>Drug</a:t>
            </a:r>
            <a:r>
              <a:rPr lang="cs-CZ" sz="2800" b="1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cs-CZ" sz="2800" b="1" dirty="0" err="1">
                <a:solidFill>
                  <a:srgbClr val="C00000"/>
                </a:solidFill>
                <a:latin typeface="Calibri" charset="0"/>
              </a:rPr>
              <a:t>discovery</a:t>
            </a:r>
            <a:r>
              <a:rPr lang="cs-CZ" sz="2800" b="1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cs-CZ" sz="2800" b="1" dirty="0" err="1">
                <a:solidFill>
                  <a:srgbClr val="C00000"/>
                </a:solidFill>
                <a:latin typeface="Calibri" charset="0"/>
              </a:rPr>
              <a:t>process</a:t>
            </a:r>
            <a:r>
              <a:rPr lang="cs-CZ" sz="2800" b="1" dirty="0">
                <a:solidFill>
                  <a:srgbClr val="C00000"/>
                </a:solidFill>
                <a:latin typeface="Calibri" charset="0"/>
              </a:rPr>
              <a:t> – vývoj nového léčiva</a:t>
            </a:r>
          </a:p>
        </p:txBody>
      </p:sp>
      <p:sp>
        <p:nvSpPr>
          <p:cNvPr id="5" name="TextovéPole 24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35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" name="TextovéPole 25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7" name="TextovéPole 23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 dirty="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 dirty="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556792"/>
            <a:ext cx="3429515" cy="2403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340768"/>
            <a:ext cx="5312930" cy="3785805"/>
          </a:xfrm>
          <a:prstGeom prst="rect">
            <a:avLst/>
          </a:prstGeom>
        </p:spPr>
      </p:pic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 dirty="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 dirty="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3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4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" name="TextovéPole 3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5816" y="76470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Calibri" charset="0"/>
              </a:rPr>
              <a:t>Důsledky inovací ve vývoji léčiv</a:t>
            </a:r>
            <a:endParaRPr lang="cs-CZ" b="1" dirty="0">
              <a:solidFill>
                <a:srgbClr val="C00000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4437112"/>
            <a:ext cx="3677750" cy="1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1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204864"/>
            <a:ext cx="3767516" cy="2404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4704"/>
            <a:ext cx="5349507" cy="5020307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3968" y="548680"/>
            <a:ext cx="5781328" cy="62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C00000"/>
                </a:solidFill>
                <a:latin typeface="Calibri" charset="0"/>
              </a:rPr>
              <a:t>V</a:t>
            </a:r>
            <a:r>
              <a:rPr lang="cs-CZ" b="1" dirty="0" err="1">
                <a:solidFill>
                  <a:srgbClr val="C00000"/>
                </a:solidFill>
                <a:latin typeface="Calibri" charset="0"/>
              </a:rPr>
              <a:t>ývoj</a:t>
            </a:r>
            <a:r>
              <a:rPr lang="cs-CZ" b="1" dirty="0">
                <a:solidFill>
                  <a:srgbClr val="C00000"/>
                </a:solidFill>
                <a:latin typeface="Calibri" charset="0"/>
              </a:rPr>
              <a:t> nových léčiv</a:t>
            </a:r>
          </a:p>
        </p:txBody>
      </p:sp>
      <p:sp>
        <p:nvSpPr>
          <p:cNvPr id="5" name="TextovéPole 23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 dirty="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 dirty="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" name="TextovéPole 24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 dirty="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 dirty="0">
                <a:solidFill>
                  <a:schemeClr val="bg1"/>
                </a:solidFill>
                <a:latin typeface="Calibri" charset="0"/>
              </a:rPr>
              <a:t>35</a:t>
            </a:r>
            <a:endParaRPr lang="cs-CZ" sz="12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" name="TextovéPole 25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</p:spTree>
    <p:extLst>
      <p:ext uri="{BB962C8B-B14F-4D97-AF65-F5344CB8AC3E}">
        <p14:creationId xmlns:p14="http://schemas.microsoft.com/office/powerpoint/2010/main" val="268519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ovéPole 23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 dirty="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 dirty="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5299" name="TextovéPole 24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 dirty="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 dirty="0">
                <a:solidFill>
                  <a:schemeClr val="bg1"/>
                </a:solidFill>
                <a:latin typeface="Calibri" charset="0"/>
              </a:rPr>
              <a:t>35</a:t>
            </a:r>
            <a:endParaRPr lang="cs-CZ" sz="12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5300" name="TextovéPole 25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55301" name="Obdélník 10"/>
          <p:cNvSpPr>
            <a:spLocks noChangeArrowheads="1"/>
          </p:cNvSpPr>
          <p:nvPr/>
        </p:nvSpPr>
        <p:spPr bwMode="auto">
          <a:xfrm>
            <a:off x="179512" y="476672"/>
            <a:ext cx="814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charset="0"/>
              </a:rPr>
              <a:t>A new drug today costs ~$880 million and takes ~15-16 </a:t>
            </a:r>
            <a:r>
              <a:rPr lang="en-US" sz="2000" b="1" dirty="0" err="1">
                <a:solidFill>
                  <a:srgbClr val="C00000"/>
                </a:solidFill>
                <a:latin typeface="Calibri" charset="0"/>
              </a:rPr>
              <a:t>yrs</a:t>
            </a:r>
            <a:r>
              <a:rPr lang="en-US" sz="2000" b="1" dirty="0">
                <a:solidFill>
                  <a:srgbClr val="C00000"/>
                </a:solidFill>
                <a:latin typeface="Calibri" charset="0"/>
              </a:rPr>
              <a:t> to</a:t>
            </a:r>
            <a:r>
              <a:rPr lang="cs-CZ" sz="2000" b="1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cs-CZ" sz="2000" b="1" dirty="0" err="1">
                <a:solidFill>
                  <a:srgbClr val="C00000"/>
                </a:solidFill>
                <a:latin typeface="Calibri" charset="0"/>
              </a:rPr>
              <a:t>develop</a:t>
            </a:r>
            <a:r>
              <a:rPr lang="cs-CZ" sz="2000" b="1" dirty="0">
                <a:solidFill>
                  <a:srgbClr val="C00000"/>
                </a:solidFill>
                <a:latin typeface="Calibri" charset="0"/>
              </a:rPr>
              <a:t>.</a:t>
            </a:r>
            <a:endParaRPr lang="cs-CZ" sz="2000" dirty="0">
              <a:solidFill>
                <a:srgbClr val="C00000"/>
              </a:solidFill>
              <a:latin typeface="Calibri" charset="0"/>
            </a:endParaRPr>
          </a:p>
        </p:txBody>
      </p: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5357812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143250"/>
            <a:ext cx="5033962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Obdélník 13"/>
          <p:cNvSpPr>
            <a:spLocks noChangeArrowheads="1"/>
          </p:cNvSpPr>
          <p:nvPr/>
        </p:nvSpPr>
        <p:spPr bwMode="auto">
          <a:xfrm>
            <a:off x="5508104" y="1556792"/>
            <a:ext cx="1461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b="1" dirty="0" err="1">
                <a:latin typeface="Calibri" charset="0"/>
              </a:rPr>
              <a:t>Allocation</a:t>
            </a:r>
            <a:r>
              <a:rPr lang="cs-CZ" b="1" dirty="0">
                <a:latin typeface="Calibri" charset="0"/>
              </a:rPr>
              <a:t> </a:t>
            </a:r>
            <a:endParaRPr lang="cs-CZ" b="1" dirty="0" smtClean="0">
              <a:latin typeface="Calibri" charset="0"/>
            </a:endParaRPr>
          </a:p>
          <a:p>
            <a:r>
              <a:rPr lang="cs-CZ" b="1" dirty="0" err="1" smtClean="0">
                <a:latin typeface="Calibri" charset="0"/>
              </a:rPr>
              <a:t>of</a:t>
            </a:r>
            <a:r>
              <a:rPr lang="cs-CZ" b="1" dirty="0" smtClean="0">
                <a:latin typeface="Calibri" charset="0"/>
              </a:rPr>
              <a:t> </a:t>
            </a:r>
            <a:r>
              <a:rPr lang="cs-CZ" b="1" dirty="0">
                <a:latin typeface="Calibri" charset="0"/>
              </a:rPr>
              <a:t>R&amp;D </a:t>
            </a:r>
            <a:r>
              <a:rPr lang="cs-CZ" b="1" dirty="0" err="1">
                <a:latin typeface="Calibri" charset="0"/>
              </a:rPr>
              <a:t>funds</a:t>
            </a:r>
            <a:endParaRPr lang="cs-CZ" dirty="0">
              <a:latin typeface="Calibri" charset="0"/>
            </a:endParaRPr>
          </a:p>
        </p:txBody>
      </p:sp>
      <p:sp>
        <p:nvSpPr>
          <p:cNvPr id="55305" name="Obdélník 14"/>
          <p:cNvSpPr>
            <a:spLocks noChangeArrowheads="1"/>
          </p:cNvSpPr>
          <p:nvPr/>
        </p:nvSpPr>
        <p:spPr bwMode="auto">
          <a:xfrm>
            <a:off x="1143000" y="5643563"/>
            <a:ext cx="2382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b="1">
                <a:latin typeface="Calibri" charset="0"/>
              </a:rPr>
              <a:t>Allocation of R&amp;D time</a:t>
            </a:r>
            <a:endParaRPr lang="cs-CZ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836712"/>
            <a:ext cx="1851197" cy="2239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ovéPole 1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6323" name="TextovéPole 2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36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6324" name="TextovéPole 3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56325" name="TextovéPole 5"/>
          <p:cNvSpPr txBox="1">
            <a:spLocks noChangeArrowheads="1"/>
          </p:cNvSpPr>
          <p:nvPr/>
        </p:nvSpPr>
        <p:spPr bwMode="auto">
          <a:xfrm>
            <a:off x="714375" y="500063"/>
            <a:ext cx="687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2800" b="1" dirty="0" err="1">
                <a:solidFill>
                  <a:srgbClr val="C00000"/>
                </a:solidFill>
                <a:latin typeface="Calibri" charset="0"/>
              </a:rPr>
              <a:t>Drug</a:t>
            </a:r>
            <a:r>
              <a:rPr lang="cs-CZ" sz="2800" b="1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cs-CZ" sz="2800" b="1" dirty="0" err="1">
                <a:solidFill>
                  <a:srgbClr val="C00000"/>
                </a:solidFill>
                <a:latin typeface="Calibri" charset="0"/>
              </a:rPr>
              <a:t>discovery</a:t>
            </a:r>
            <a:r>
              <a:rPr lang="cs-CZ" sz="2800" b="1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cs-CZ" sz="2800" b="1" dirty="0" err="1">
                <a:solidFill>
                  <a:srgbClr val="C00000"/>
                </a:solidFill>
                <a:latin typeface="Calibri" charset="0"/>
              </a:rPr>
              <a:t>process</a:t>
            </a:r>
            <a:r>
              <a:rPr lang="cs-CZ" sz="2800" b="1" dirty="0">
                <a:solidFill>
                  <a:srgbClr val="C00000"/>
                </a:solidFill>
                <a:latin typeface="Calibri" charset="0"/>
              </a:rPr>
              <a:t> – vývoj nového léčiva</a:t>
            </a:r>
          </a:p>
        </p:txBody>
      </p:sp>
      <p:sp>
        <p:nvSpPr>
          <p:cNvPr id="56326" name="Obdélník 6"/>
          <p:cNvSpPr>
            <a:spLocks noChangeArrowheads="1"/>
          </p:cNvSpPr>
          <p:nvPr/>
        </p:nvSpPr>
        <p:spPr bwMode="auto">
          <a:xfrm>
            <a:off x="0" y="2786063"/>
            <a:ext cx="88582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Calibri" charset="0"/>
              </a:rPr>
              <a:t>The identification of new, clinically relevant, molecular targets</a:t>
            </a:r>
          </a:p>
          <a:p>
            <a:r>
              <a:rPr lang="en-US" sz="2000" b="1">
                <a:latin typeface="Calibri" charset="0"/>
              </a:rPr>
              <a:t>is of utmost importance to the discovery of innovative drugs.</a:t>
            </a:r>
          </a:p>
          <a:p>
            <a:endParaRPr lang="cs-CZ" sz="2000" b="1">
              <a:latin typeface="Calibri" charset="0"/>
            </a:endParaRPr>
          </a:p>
          <a:p>
            <a:r>
              <a:rPr lang="cs-CZ" sz="2000" b="1">
                <a:latin typeface="Calibri" charset="0"/>
              </a:rPr>
              <a:t>I</a:t>
            </a:r>
            <a:r>
              <a:rPr lang="en-US" sz="2000" b="1">
                <a:latin typeface="Calibri" charset="0"/>
              </a:rPr>
              <a:t>t has been estimated that up to 10 genes contribute to</a:t>
            </a:r>
            <a:r>
              <a:rPr lang="cs-CZ" sz="2000" b="1">
                <a:latin typeface="Calibri" charset="0"/>
              </a:rPr>
              <a:t> multifactoral diseases.</a:t>
            </a:r>
          </a:p>
          <a:p>
            <a:r>
              <a:rPr lang="cs-CZ" sz="2000" b="1">
                <a:latin typeface="Calibri" charset="0"/>
              </a:rPr>
              <a:t>Science 287:1960-1964 (2000)</a:t>
            </a:r>
          </a:p>
          <a:p>
            <a:endParaRPr lang="cs-CZ" sz="2000">
              <a:latin typeface="Calibri" charset="0"/>
            </a:endParaRPr>
          </a:p>
          <a:p>
            <a:r>
              <a:rPr lang="en-US" sz="2000">
                <a:latin typeface="Calibri" charset="0"/>
              </a:rPr>
              <a:t>• </a:t>
            </a:r>
            <a:r>
              <a:rPr lang="en-US" sz="2000" b="1">
                <a:latin typeface="Calibri" charset="0"/>
              </a:rPr>
              <a:t>Typically these “disease genes” are linked to another 5 to 10</a:t>
            </a:r>
            <a:r>
              <a:rPr lang="cs-CZ" sz="2000" b="1">
                <a:latin typeface="Calibri" charset="0"/>
              </a:rPr>
              <a:t> </a:t>
            </a:r>
            <a:r>
              <a:rPr lang="en-US" sz="2000" b="1">
                <a:latin typeface="Calibri" charset="0"/>
              </a:rPr>
              <a:t>gene products in physiological circuits which are also suitable</a:t>
            </a:r>
            <a:r>
              <a:rPr lang="cs-CZ" sz="2000" b="1">
                <a:latin typeface="Calibri" charset="0"/>
              </a:rPr>
              <a:t> for pharmaceutical intervention.</a:t>
            </a:r>
          </a:p>
          <a:p>
            <a:r>
              <a:rPr lang="en-US" sz="2000">
                <a:latin typeface="Calibri" charset="0"/>
              </a:rPr>
              <a:t>• </a:t>
            </a:r>
            <a:r>
              <a:rPr lang="en-US" sz="2000" b="1">
                <a:latin typeface="Calibri" charset="0"/>
              </a:rPr>
              <a:t>If these numbers are multiplied with the number of diseases</a:t>
            </a:r>
            <a:r>
              <a:rPr lang="cs-CZ" sz="2000" b="1">
                <a:latin typeface="Calibri" charset="0"/>
              </a:rPr>
              <a:t> </a:t>
            </a:r>
            <a:r>
              <a:rPr lang="en-US" sz="2000" b="1">
                <a:latin typeface="Calibri" charset="0"/>
              </a:rPr>
              <a:t>that pose a major medical problem in the industrial world,</a:t>
            </a:r>
            <a:r>
              <a:rPr lang="cs-CZ" sz="2000" b="1">
                <a:latin typeface="Calibri" charset="0"/>
              </a:rPr>
              <a:t> </a:t>
            </a:r>
            <a:r>
              <a:rPr lang="en-US" sz="2000" b="1">
                <a:latin typeface="Calibri" charset="0"/>
              </a:rPr>
              <a:t>then there are ~5000 to 10000 potential drug targets.</a:t>
            </a:r>
            <a:endParaRPr lang="cs-CZ" sz="2000" b="1">
              <a:latin typeface="Calibri" charset="0"/>
            </a:endParaRPr>
          </a:p>
        </p:txBody>
      </p:sp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89900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>
          <a:xfrm>
            <a:off x="0" y="928688"/>
            <a:ext cx="2143125" cy="1928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ovéPole 1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7347" name="TextovéPole 2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37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7348" name="TextovéPole 3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57349" name="TextovéPole 6"/>
          <p:cNvSpPr txBox="1">
            <a:spLocks noChangeArrowheads="1"/>
          </p:cNvSpPr>
          <p:nvPr/>
        </p:nvSpPr>
        <p:spPr bwMode="auto">
          <a:xfrm>
            <a:off x="714375" y="500063"/>
            <a:ext cx="687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2800" b="1">
                <a:solidFill>
                  <a:srgbClr val="C00000"/>
                </a:solidFill>
                <a:latin typeface="Calibri" charset="0"/>
              </a:rPr>
              <a:t>Drug discovery process – vývoj nového léčiva</a:t>
            </a:r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89900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>
          <a:xfrm>
            <a:off x="0" y="928688"/>
            <a:ext cx="2143125" cy="1928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7352" name="Obdélník 9"/>
          <p:cNvSpPr>
            <a:spLocks noChangeArrowheads="1"/>
          </p:cNvSpPr>
          <p:nvPr/>
        </p:nvSpPr>
        <p:spPr bwMode="auto">
          <a:xfrm>
            <a:off x="357188" y="2887663"/>
            <a:ext cx="85010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• </a:t>
            </a:r>
            <a:r>
              <a:rPr lang="en-US" b="1">
                <a:latin typeface="Calibri" charset="0"/>
              </a:rPr>
              <a:t>Current therapy is based upon less than 500 molecular targets</a:t>
            </a:r>
          </a:p>
          <a:p>
            <a:r>
              <a:rPr lang="en-US" b="1">
                <a:latin typeface="Calibri" charset="0"/>
              </a:rPr>
              <a:t>45% of which are G-protein coupled receptors</a:t>
            </a:r>
          </a:p>
          <a:p>
            <a:r>
              <a:rPr lang="cs-CZ" b="1">
                <a:latin typeface="Calibri" charset="0"/>
              </a:rPr>
              <a:t>28% are enzymes</a:t>
            </a:r>
          </a:p>
          <a:p>
            <a:r>
              <a:rPr lang="en-US" b="1">
                <a:latin typeface="Calibri" charset="0"/>
              </a:rPr>
              <a:t>11% are hormones and factors</a:t>
            </a:r>
          </a:p>
          <a:p>
            <a:r>
              <a:rPr lang="cs-CZ" b="1">
                <a:latin typeface="Calibri" charset="0"/>
              </a:rPr>
              <a:t>5% ion channels</a:t>
            </a:r>
          </a:p>
          <a:p>
            <a:r>
              <a:rPr lang="cs-CZ" b="1">
                <a:latin typeface="Calibri" charset="0"/>
              </a:rPr>
              <a:t>2% nuclear receptors</a:t>
            </a:r>
          </a:p>
          <a:p>
            <a:r>
              <a:rPr lang="en-US">
                <a:latin typeface="Calibri" charset="0"/>
              </a:rPr>
              <a:t>• </a:t>
            </a:r>
            <a:r>
              <a:rPr lang="en-US" b="1">
                <a:latin typeface="Calibri" charset="0"/>
              </a:rPr>
              <a:t>Therefore, many more drug targets exist! How to identify them?</a:t>
            </a:r>
          </a:p>
          <a:p>
            <a:r>
              <a:rPr lang="en-US">
                <a:latin typeface="Calibri" charset="0"/>
              </a:rPr>
              <a:t>• </a:t>
            </a:r>
            <a:r>
              <a:rPr lang="en-US" b="1">
                <a:latin typeface="Calibri" charset="0"/>
              </a:rPr>
              <a:t>Besides classical methods of cellular and molecular biology, new</a:t>
            </a:r>
          </a:p>
          <a:p>
            <a:r>
              <a:rPr lang="en-US" b="1">
                <a:latin typeface="Calibri" charset="0"/>
              </a:rPr>
              <a:t>techniques of target identification are becoming increasingly</a:t>
            </a:r>
          </a:p>
          <a:p>
            <a:r>
              <a:rPr lang="cs-CZ" b="1">
                <a:latin typeface="Calibri" charset="0"/>
              </a:rPr>
              <a:t>important. These include:</a:t>
            </a:r>
            <a:endParaRPr lang="cs-CZ">
              <a:latin typeface="Calibri" charset="0"/>
            </a:endParaRPr>
          </a:p>
        </p:txBody>
      </p:sp>
      <p:sp>
        <p:nvSpPr>
          <p:cNvPr id="57353" name="Obdélník 10"/>
          <p:cNvSpPr>
            <a:spLocks noChangeArrowheads="1"/>
          </p:cNvSpPr>
          <p:nvPr/>
        </p:nvSpPr>
        <p:spPr bwMode="auto">
          <a:xfrm>
            <a:off x="2000250" y="5715000"/>
            <a:ext cx="6786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C00000"/>
                </a:solidFill>
                <a:latin typeface="Calibri" charset="0"/>
              </a:rPr>
              <a:t>GENOMIKA, PROTEOMIKA, BIOINFORMATIKA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ovéPole 1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8371" name="TextovéPole 2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38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8372" name="TextovéPole 3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58373" name="TextovéPole 5"/>
          <p:cNvSpPr txBox="1">
            <a:spLocks noChangeArrowheads="1"/>
          </p:cNvSpPr>
          <p:nvPr/>
        </p:nvSpPr>
        <p:spPr bwMode="auto">
          <a:xfrm>
            <a:off x="714375" y="500063"/>
            <a:ext cx="687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2800" b="1">
                <a:solidFill>
                  <a:srgbClr val="C00000"/>
                </a:solidFill>
                <a:latin typeface="Calibri" charset="0"/>
              </a:rPr>
              <a:t>Drug discovery process – vývoj nového léčiva</a:t>
            </a:r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89900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a 7"/>
          <p:cNvSpPr/>
          <p:nvPr/>
        </p:nvSpPr>
        <p:spPr>
          <a:xfrm>
            <a:off x="1714500" y="857250"/>
            <a:ext cx="2143125" cy="1928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8376" name="Obdélník 8"/>
          <p:cNvSpPr>
            <a:spLocks noChangeArrowheads="1"/>
          </p:cNvSpPr>
          <p:nvPr/>
        </p:nvSpPr>
        <p:spPr bwMode="auto">
          <a:xfrm>
            <a:off x="285750" y="2857500"/>
            <a:ext cx="8858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alibri" charset="0"/>
              </a:rPr>
              <a:t>Involves demonstrating the relevance of the target protein in a</a:t>
            </a:r>
          </a:p>
          <a:p>
            <a:r>
              <a:rPr lang="en-US" b="1">
                <a:latin typeface="Calibri" charset="0"/>
              </a:rPr>
              <a:t>disease process/pathogenicity and ideally requires both gain and</a:t>
            </a:r>
          </a:p>
          <a:p>
            <a:r>
              <a:rPr lang="cs-CZ" b="1">
                <a:latin typeface="Calibri" charset="0"/>
              </a:rPr>
              <a:t>loss of function studies.</a:t>
            </a:r>
          </a:p>
          <a:p>
            <a:endParaRPr lang="cs-CZ" b="1">
              <a:latin typeface="Calibri" charset="0"/>
            </a:endParaRPr>
          </a:p>
          <a:p>
            <a:r>
              <a:rPr lang="en-US" b="1">
                <a:latin typeface="Calibri" charset="0"/>
              </a:rPr>
              <a:t>This is accomplished primarily with knock-out or knock-in animal</a:t>
            </a:r>
          </a:p>
          <a:p>
            <a:r>
              <a:rPr lang="en-US" b="1">
                <a:latin typeface="Calibri" charset="0"/>
              </a:rPr>
              <a:t>models, small molecule inhibitors/agonists/antagonists, antisense</a:t>
            </a:r>
          </a:p>
          <a:p>
            <a:r>
              <a:rPr lang="en-US" b="1">
                <a:latin typeface="Calibri" charset="0"/>
              </a:rPr>
              <a:t>nucleic acid constructs, ribozymes, and neutralizing antibodies.</a:t>
            </a:r>
            <a:endParaRPr lang="cs-CZ" b="1">
              <a:latin typeface="Calibri" charset="0"/>
            </a:endParaRPr>
          </a:p>
          <a:p>
            <a:endParaRPr lang="cs-CZ" b="1">
              <a:latin typeface="Calibri" charset="0"/>
            </a:endParaRPr>
          </a:p>
          <a:p>
            <a:r>
              <a:rPr lang="en-US" b="1">
                <a:latin typeface="Calibri" charset="0"/>
              </a:rPr>
              <a:t>Since strong interactions between a protein and its ligand are</a:t>
            </a:r>
          </a:p>
          <a:p>
            <a:r>
              <a:rPr lang="en-US" b="1">
                <a:latin typeface="Calibri" charset="0"/>
              </a:rPr>
              <a:t>characterized by a high degree of complementarity, knowledge of</a:t>
            </a:r>
          </a:p>
          <a:p>
            <a:r>
              <a:rPr lang="en-US" b="1">
                <a:latin typeface="Calibri" charset="0"/>
              </a:rPr>
              <a:t>the protein three dimensional structure will enable the prediction of</a:t>
            </a:r>
          </a:p>
          <a:p>
            <a:r>
              <a:rPr lang="ja-JP" altLang="cs-CZ" b="1">
                <a:latin typeface="Calibri" charset="0"/>
              </a:rPr>
              <a:t>“</a:t>
            </a:r>
            <a:r>
              <a:rPr lang="cs-CZ" altLang="ja-JP" b="1">
                <a:latin typeface="Calibri" charset="0"/>
              </a:rPr>
              <a:t>druggability</a:t>
            </a:r>
            <a:r>
              <a:rPr lang="ja-JP" altLang="cs-CZ" b="1">
                <a:latin typeface="Calibri" charset="0"/>
              </a:rPr>
              <a:t>”</a:t>
            </a:r>
            <a:r>
              <a:rPr lang="cs-CZ" altLang="ja-JP" b="1">
                <a:latin typeface="Calibri" charset="0"/>
              </a:rPr>
              <a:t> of the protein.</a:t>
            </a:r>
            <a:endParaRPr lang="cs-CZ">
              <a:latin typeface="Calibri" charset="0"/>
            </a:endParaRPr>
          </a:p>
        </p:txBody>
      </p:sp>
      <p:pic>
        <p:nvPicPr>
          <p:cNvPr id="58377" name="Picture 3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2928938"/>
            <a:ext cx="22844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3" t="3499" r="5336" b="48466"/>
          <a:stretch>
            <a:fillRect/>
          </a:stretch>
        </p:blipFill>
        <p:spPr bwMode="auto">
          <a:xfrm>
            <a:off x="7000875" y="4572000"/>
            <a:ext cx="19446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ovéPole 1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9395" name="TextovéPole 2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39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9396" name="TextovéPole 3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714375"/>
            <a:ext cx="428625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836025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42875"/>
            <a:ext cx="7772400" cy="1143000"/>
          </a:xfrm>
        </p:spPr>
        <p:txBody>
          <a:bodyPr/>
          <a:lstStyle/>
          <a:p>
            <a:pPr eaLnBrk="1" hangingPunct="1"/>
            <a:r>
              <a:rPr lang="cs-CZ" sz="2400" b="1">
                <a:solidFill>
                  <a:srgbClr val="C00000"/>
                </a:solidFill>
                <a:latin typeface="Calibri" charset="0"/>
                <a:cs typeface="Arial" charset="0"/>
              </a:rPr>
              <a:t>Příklady z historie a základní pojmy farmakologie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ovéPole 1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0419" name="TextovéPole 2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40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0420" name="TextovéPole 3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60421" name="TextovéPole 5"/>
          <p:cNvSpPr txBox="1">
            <a:spLocks noChangeArrowheads="1"/>
          </p:cNvSpPr>
          <p:nvPr/>
        </p:nvSpPr>
        <p:spPr bwMode="auto">
          <a:xfrm>
            <a:off x="714375" y="500063"/>
            <a:ext cx="687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2800" b="1">
                <a:solidFill>
                  <a:srgbClr val="C00000"/>
                </a:solidFill>
                <a:latin typeface="Calibri" charset="0"/>
              </a:rPr>
              <a:t>Drug discovery process – vývoj nového léčiva</a:t>
            </a: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89900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a 7"/>
          <p:cNvSpPr/>
          <p:nvPr/>
        </p:nvSpPr>
        <p:spPr>
          <a:xfrm>
            <a:off x="3286125" y="928688"/>
            <a:ext cx="2143125" cy="1928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0424" name="Obdélník 8"/>
          <p:cNvSpPr>
            <a:spLocks noChangeArrowheads="1"/>
          </p:cNvSpPr>
          <p:nvPr/>
        </p:nvSpPr>
        <p:spPr bwMode="auto">
          <a:xfrm>
            <a:off x="357188" y="2928938"/>
            <a:ext cx="9001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Calibri" charset="0"/>
              </a:rPr>
              <a:t>Compounds are identified which interact with the target protein</a:t>
            </a:r>
          </a:p>
          <a:p>
            <a:r>
              <a:rPr lang="cs-CZ" sz="2400" b="1">
                <a:latin typeface="Calibri" charset="0"/>
              </a:rPr>
              <a:t>and modulate its activity.</a:t>
            </a:r>
          </a:p>
          <a:p>
            <a:r>
              <a:rPr lang="en-US" sz="2400">
                <a:latin typeface="Calibri" charset="0"/>
              </a:rPr>
              <a:t>• </a:t>
            </a:r>
            <a:r>
              <a:rPr lang="en-US" sz="2400" b="1">
                <a:latin typeface="Calibri" charset="0"/>
              </a:rPr>
              <a:t>Compounds are mainly identified using random (screening) or</a:t>
            </a:r>
          </a:p>
          <a:p>
            <a:r>
              <a:rPr lang="cs-CZ" sz="2400" b="1">
                <a:latin typeface="Calibri" charset="0"/>
              </a:rPr>
              <a:t>rational (design) approaches.</a:t>
            </a:r>
            <a:endParaRPr lang="cs-CZ" sz="2400">
              <a:latin typeface="Calibri" charset="0"/>
            </a:endParaRPr>
          </a:p>
        </p:txBody>
      </p:sp>
      <p:sp>
        <p:nvSpPr>
          <p:cNvPr id="60425" name="Obdélník 9"/>
          <p:cNvSpPr>
            <a:spLocks noChangeArrowheads="1"/>
          </p:cNvSpPr>
          <p:nvPr/>
        </p:nvSpPr>
        <p:spPr bwMode="auto">
          <a:xfrm>
            <a:off x="357188" y="4643438"/>
            <a:ext cx="83581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 dirty="0" err="1">
                <a:latin typeface="Calibri" charset="0"/>
              </a:rPr>
              <a:t>High</a:t>
            </a:r>
            <a:r>
              <a:rPr lang="cs-CZ" b="1" dirty="0">
                <a:latin typeface="Calibri" charset="0"/>
              </a:rPr>
              <a:t> </a:t>
            </a:r>
            <a:r>
              <a:rPr lang="cs-CZ" b="1" dirty="0" err="1">
                <a:latin typeface="Calibri" charset="0"/>
              </a:rPr>
              <a:t>throughput</a:t>
            </a:r>
            <a:r>
              <a:rPr lang="cs-CZ" b="1" dirty="0">
                <a:latin typeface="Calibri" charset="0"/>
              </a:rPr>
              <a:t> </a:t>
            </a:r>
            <a:r>
              <a:rPr lang="cs-CZ" b="1" dirty="0" err="1">
                <a:latin typeface="Calibri" charset="0"/>
              </a:rPr>
              <a:t>screening</a:t>
            </a:r>
            <a:r>
              <a:rPr lang="cs-CZ" b="1" dirty="0">
                <a:latin typeface="Calibri" charset="0"/>
              </a:rPr>
              <a:t> (HTS)</a:t>
            </a:r>
          </a:p>
          <a:p>
            <a:r>
              <a:rPr lang="en-US" b="1" dirty="0">
                <a:latin typeface="Calibri" charset="0"/>
              </a:rPr>
              <a:t>Used to test large numbers of compounds for their ability to affect</a:t>
            </a:r>
          </a:p>
          <a:p>
            <a:r>
              <a:rPr lang="en-US" b="1" dirty="0">
                <a:latin typeface="Calibri" charset="0"/>
              </a:rPr>
              <a:t>the activity of target proteins.</a:t>
            </a:r>
          </a:p>
          <a:p>
            <a:r>
              <a:rPr lang="en-US" dirty="0">
                <a:latin typeface="Calibri" charset="0"/>
              </a:rPr>
              <a:t>• </a:t>
            </a:r>
            <a:r>
              <a:rPr lang="en-US" b="1" dirty="0">
                <a:latin typeface="Calibri" charset="0"/>
              </a:rPr>
              <a:t>Natural product and synthetic compound libraries with millions</a:t>
            </a:r>
          </a:p>
          <a:p>
            <a:r>
              <a:rPr lang="en-US" b="1" dirty="0">
                <a:latin typeface="Calibri" charset="0"/>
              </a:rPr>
              <a:t>of compounds are screened using a test assay.</a:t>
            </a:r>
            <a:endParaRPr lang="cs-CZ" dirty="0">
              <a:latin typeface="Calibri" charset="0"/>
            </a:endParaRPr>
          </a:p>
        </p:txBody>
      </p:sp>
      <p:sp>
        <p:nvSpPr>
          <p:cNvPr id="60426" name="Obdélník 10"/>
          <p:cNvSpPr>
            <a:spLocks noChangeArrowheads="1"/>
          </p:cNvSpPr>
          <p:nvPr/>
        </p:nvSpPr>
        <p:spPr bwMode="auto">
          <a:xfrm>
            <a:off x="357188" y="2571750"/>
            <a:ext cx="8429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 i="1">
                <a:latin typeface="Calibri" charset="0"/>
              </a:rPr>
              <a:t>(</a:t>
            </a:r>
            <a:r>
              <a:rPr lang="en-US" b="1" i="1">
                <a:latin typeface="Calibri" charset="0"/>
              </a:rPr>
              <a:t>nov</a:t>
            </a:r>
            <a:r>
              <a:rPr lang="cs-CZ" b="1" i="1">
                <a:latin typeface="Calibri" charset="0"/>
              </a:rPr>
              <a:t>é chemické/ molekulární látky, NEW CHEMICAL/MOLECULAR ENTITY, NCE/NME)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ovéPole 1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1443" name="TextovéPole 2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41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1444" name="TextovéPole 3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000375"/>
            <a:ext cx="55721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ovéPole 5"/>
          <p:cNvSpPr txBox="1">
            <a:spLocks noChangeArrowheads="1"/>
          </p:cNvSpPr>
          <p:nvPr/>
        </p:nvSpPr>
        <p:spPr bwMode="auto">
          <a:xfrm>
            <a:off x="714375" y="500063"/>
            <a:ext cx="687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2800" b="1">
                <a:solidFill>
                  <a:srgbClr val="C00000"/>
                </a:solidFill>
                <a:latin typeface="Calibri" charset="0"/>
              </a:rPr>
              <a:t>Drug discovery process – vývoj nového léčiva</a:t>
            </a:r>
          </a:p>
        </p:txBody>
      </p:sp>
      <p:pic>
        <p:nvPicPr>
          <p:cNvPr id="614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89900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a 7"/>
          <p:cNvSpPr/>
          <p:nvPr/>
        </p:nvSpPr>
        <p:spPr>
          <a:xfrm>
            <a:off x="3286125" y="928688"/>
            <a:ext cx="2143125" cy="1928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1449" name="TextovéPole 8"/>
          <p:cNvSpPr txBox="1">
            <a:spLocks noChangeArrowheads="1"/>
          </p:cNvSpPr>
          <p:nvPr/>
        </p:nvSpPr>
        <p:spPr bwMode="auto">
          <a:xfrm>
            <a:off x="500063" y="2571750"/>
            <a:ext cx="7670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b="1" dirty="0" err="1" smtClean="0">
                <a:latin typeface="Calibri" charset="0"/>
              </a:rPr>
              <a:t>Vysoceúčinný</a:t>
            </a:r>
            <a:r>
              <a:rPr lang="cs-CZ" b="1" dirty="0" smtClean="0">
                <a:latin typeface="Calibri" charset="0"/>
              </a:rPr>
              <a:t> </a:t>
            </a:r>
            <a:r>
              <a:rPr lang="cs-CZ" b="1" dirty="0" err="1">
                <a:latin typeface="Calibri" charset="0"/>
              </a:rPr>
              <a:t>screening</a:t>
            </a:r>
            <a:r>
              <a:rPr lang="cs-CZ" b="1" dirty="0">
                <a:latin typeface="Calibri" charset="0"/>
              </a:rPr>
              <a:t> – </a:t>
            </a:r>
            <a:r>
              <a:rPr lang="cs-CZ" b="1" dirty="0" err="1">
                <a:latin typeface="Calibri" charset="0"/>
              </a:rPr>
              <a:t>High</a:t>
            </a:r>
            <a:r>
              <a:rPr lang="cs-CZ" b="1" dirty="0">
                <a:latin typeface="Calibri" charset="0"/>
              </a:rPr>
              <a:t> </a:t>
            </a:r>
            <a:r>
              <a:rPr lang="cs-CZ" b="1" dirty="0" err="1">
                <a:latin typeface="Calibri" charset="0"/>
              </a:rPr>
              <a:t>throughput</a:t>
            </a:r>
            <a:r>
              <a:rPr lang="cs-CZ" b="1" dirty="0">
                <a:latin typeface="Calibri" charset="0"/>
              </a:rPr>
              <a:t> </a:t>
            </a:r>
            <a:r>
              <a:rPr lang="cs-CZ" b="1" dirty="0" err="1">
                <a:latin typeface="Calibri" charset="0"/>
              </a:rPr>
              <a:t>screening</a:t>
            </a:r>
            <a:r>
              <a:rPr lang="cs-CZ" b="1" dirty="0">
                <a:latin typeface="Calibri" charset="0"/>
              </a:rPr>
              <a:t> (HTS)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928938"/>
            <a:ext cx="23812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ovéPole 5"/>
          <p:cNvSpPr txBox="1">
            <a:spLocks noChangeArrowheads="1"/>
          </p:cNvSpPr>
          <p:nvPr/>
        </p:nvSpPr>
        <p:spPr bwMode="auto">
          <a:xfrm>
            <a:off x="714375" y="357188"/>
            <a:ext cx="687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2800" b="1">
                <a:solidFill>
                  <a:srgbClr val="C00000"/>
                </a:solidFill>
                <a:latin typeface="Calibri" charset="0"/>
              </a:rPr>
              <a:t>Drug discovery process – vývoj nového léčiva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9900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a 7"/>
          <p:cNvSpPr/>
          <p:nvPr/>
        </p:nvSpPr>
        <p:spPr>
          <a:xfrm>
            <a:off x="3286125" y="785813"/>
            <a:ext cx="2143125" cy="1928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2470" name="TextovéPole 8"/>
          <p:cNvSpPr txBox="1">
            <a:spLocks noChangeArrowheads="1"/>
          </p:cNvSpPr>
          <p:nvPr/>
        </p:nvSpPr>
        <p:spPr bwMode="auto">
          <a:xfrm>
            <a:off x="642938" y="2286000"/>
            <a:ext cx="306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b="1">
                <a:latin typeface="Calibri" charset="0"/>
              </a:rPr>
              <a:t>Racionální design léčiv</a:t>
            </a:r>
          </a:p>
        </p:txBody>
      </p:sp>
      <p:sp>
        <p:nvSpPr>
          <p:cNvPr id="62471" name="Obdélník 9"/>
          <p:cNvSpPr>
            <a:spLocks noChangeArrowheads="1"/>
          </p:cNvSpPr>
          <p:nvPr/>
        </p:nvSpPr>
        <p:spPr bwMode="auto">
          <a:xfrm>
            <a:off x="4071938" y="2643188"/>
            <a:ext cx="4572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alibri" charset="0"/>
              </a:rPr>
              <a:t>Three dimensional structures of compounds from virtual or</a:t>
            </a:r>
          </a:p>
          <a:p>
            <a:r>
              <a:rPr lang="en-US" b="1">
                <a:latin typeface="Calibri" charset="0"/>
              </a:rPr>
              <a:t>physically existing libraries are docked into binding sites of</a:t>
            </a:r>
          </a:p>
          <a:p>
            <a:r>
              <a:rPr lang="en-US" b="1">
                <a:latin typeface="Calibri" charset="0"/>
              </a:rPr>
              <a:t>target proteins with known or predicted structure.</a:t>
            </a:r>
          </a:p>
          <a:p>
            <a:r>
              <a:rPr lang="en-US">
                <a:latin typeface="Calibri" charset="0"/>
              </a:rPr>
              <a:t>• </a:t>
            </a:r>
            <a:r>
              <a:rPr lang="en-US" b="1">
                <a:latin typeface="Calibri" charset="0"/>
              </a:rPr>
              <a:t>Scoring functions evaluate the steric and electrostatic</a:t>
            </a:r>
          </a:p>
          <a:p>
            <a:r>
              <a:rPr lang="en-US" b="1">
                <a:latin typeface="Calibri" charset="0"/>
              </a:rPr>
              <a:t>complementarity between compounds and the target protein.</a:t>
            </a:r>
          </a:p>
          <a:p>
            <a:r>
              <a:rPr lang="en-US">
                <a:latin typeface="Calibri" charset="0"/>
              </a:rPr>
              <a:t>• </a:t>
            </a:r>
            <a:r>
              <a:rPr lang="en-US" b="1">
                <a:latin typeface="Calibri" charset="0"/>
              </a:rPr>
              <a:t>The highest ranked compounds are then suggested for</a:t>
            </a:r>
          </a:p>
          <a:p>
            <a:r>
              <a:rPr lang="cs-CZ" b="1">
                <a:latin typeface="Calibri" charset="0"/>
              </a:rPr>
              <a:t>biological testing.</a:t>
            </a:r>
            <a:endParaRPr lang="cs-CZ">
              <a:latin typeface="Calibri" charset="0"/>
            </a:endParaRPr>
          </a:p>
        </p:txBody>
      </p:sp>
      <p:sp>
        <p:nvSpPr>
          <p:cNvPr id="62472" name="TextovéPole 10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2473" name="TextovéPole 11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42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2474" name="TextovéPole 12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bdélník 1"/>
          <p:cNvSpPr>
            <a:spLocks noChangeArrowheads="1"/>
          </p:cNvSpPr>
          <p:nvPr/>
        </p:nvSpPr>
        <p:spPr bwMode="auto">
          <a:xfrm>
            <a:off x="0" y="2286000"/>
            <a:ext cx="93583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cs-CZ" sz="2000" b="1" dirty="0">
              <a:latin typeface="Calibri" charset="0"/>
            </a:endParaRPr>
          </a:p>
          <a:p>
            <a:r>
              <a:rPr lang="cs-CZ" b="1" dirty="0">
                <a:latin typeface="Calibri" charset="0"/>
              </a:rPr>
              <a:t>O</a:t>
            </a:r>
            <a:r>
              <a:rPr lang="en-US" b="1" dirty="0" err="1">
                <a:latin typeface="Calibri" charset="0"/>
              </a:rPr>
              <a:t>nce</a:t>
            </a:r>
            <a:r>
              <a:rPr lang="en-US" b="1" dirty="0">
                <a:latin typeface="Calibri" charset="0"/>
              </a:rPr>
              <a:t> hits (compounds that elicit a positive response in an assay)</a:t>
            </a:r>
          </a:p>
          <a:p>
            <a:r>
              <a:rPr lang="en-US" b="1" dirty="0">
                <a:latin typeface="Calibri" charset="0"/>
              </a:rPr>
              <a:t>have been identified via the screening approach, these are validated</a:t>
            </a:r>
          </a:p>
          <a:p>
            <a:r>
              <a:rPr lang="en-US" b="1" dirty="0">
                <a:latin typeface="Calibri" charset="0"/>
              </a:rPr>
              <a:t>by re-testing them and checking the purity and structure of the</a:t>
            </a:r>
            <a:r>
              <a:rPr lang="cs-CZ" b="1" dirty="0">
                <a:latin typeface="Calibri" charset="0"/>
              </a:rPr>
              <a:t> </a:t>
            </a:r>
            <a:r>
              <a:rPr lang="cs-CZ" b="1" dirty="0" err="1">
                <a:latin typeface="Calibri" charset="0"/>
              </a:rPr>
              <a:t>compounds</a:t>
            </a:r>
            <a:r>
              <a:rPr lang="cs-CZ" b="1" dirty="0">
                <a:latin typeface="Calibri" charset="0"/>
              </a:rPr>
              <a:t>.</a:t>
            </a:r>
          </a:p>
          <a:p>
            <a:endParaRPr lang="cs-CZ" b="1" dirty="0">
              <a:latin typeface="Calibri" charset="0"/>
            </a:endParaRPr>
          </a:p>
          <a:p>
            <a:r>
              <a:rPr lang="en-US" b="1" dirty="0">
                <a:latin typeface="Calibri" charset="0"/>
              </a:rPr>
              <a:t>Only if the hits fulfill certain criteria are they regarded as leads.</a:t>
            </a:r>
            <a:r>
              <a:rPr lang="cs-CZ" b="1" dirty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The criteria can originate from:</a:t>
            </a:r>
          </a:p>
          <a:p>
            <a:r>
              <a:rPr lang="en-US" b="1" dirty="0">
                <a:latin typeface="Calibri" charset="0"/>
              </a:rPr>
              <a:t>1) </a:t>
            </a:r>
            <a:r>
              <a:rPr lang="en-US" b="1" dirty="0" err="1">
                <a:latin typeface="Calibri" charset="0"/>
              </a:rPr>
              <a:t>Pharmacodynamic</a:t>
            </a:r>
            <a:r>
              <a:rPr lang="en-US" b="1" dirty="0">
                <a:latin typeface="Calibri" charset="0"/>
              </a:rPr>
              <a:t> properties - efficacy, potency, selectivity</a:t>
            </a:r>
          </a:p>
          <a:p>
            <a:r>
              <a:rPr lang="en-US" b="1" dirty="0">
                <a:latin typeface="Calibri" charset="0"/>
              </a:rPr>
              <a:t>2) Physiochemical properties - water solubility, chemical</a:t>
            </a:r>
          </a:p>
          <a:p>
            <a:r>
              <a:rPr lang="cs-CZ" b="1" dirty="0">
                <a:latin typeface="Calibri" charset="0"/>
              </a:rPr>
              <a:t>stability, </a:t>
            </a:r>
            <a:r>
              <a:rPr lang="cs-CZ" b="1" dirty="0" err="1">
                <a:latin typeface="Calibri" charset="0"/>
              </a:rPr>
              <a:t>Lipinski</a:t>
            </a:r>
            <a:r>
              <a:rPr lang="ja-JP" altLang="cs-CZ" b="1" dirty="0">
                <a:latin typeface="Calibri" charset="0"/>
              </a:rPr>
              <a:t>’</a:t>
            </a:r>
            <a:r>
              <a:rPr lang="cs-CZ" altLang="ja-JP" b="1" dirty="0">
                <a:latin typeface="Calibri" charset="0"/>
              </a:rPr>
              <a:t>s </a:t>
            </a:r>
            <a:r>
              <a:rPr lang="ja-JP" altLang="cs-CZ" b="1" dirty="0">
                <a:latin typeface="Calibri" charset="0"/>
              </a:rPr>
              <a:t>“</a:t>
            </a:r>
            <a:r>
              <a:rPr lang="cs-CZ" altLang="ja-JP" b="1" dirty="0">
                <a:latin typeface="Calibri" charset="0"/>
              </a:rPr>
              <a:t>rule-</a:t>
            </a:r>
            <a:r>
              <a:rPr lang="cs-CZ" altLang="ja-JP" b="1" dirty="0" err="1">
                <a:latin typeface="Calibri" charset="0"/>
              </a:rPr>
              <a:t>of</a:t>
            </a:r>
            <a:r>
              <a:rPr lang="cs-CZ" altLang="ja-JP" b="1" dirty="0">
                <a:latin typeface="Calibri" charset="0"/>
              </a:rPr>
              <a:t>-</a:t>
            </a:r>
            <a:r>
              <a:rPr lang="cs-CZ" altLang="ja-JP" b="1" dirty="0" err="1">
                <a:latin typeface="Calibri" charset="0"/>
              </a:rPr>
              <a:t>five</a:t>
            </a:r>
            <a:r>
              <a:rPr lang="ja-JP" altLang="cs-CZ" b="1" dirty="0">
                <a:latin typeface="Calibri" charset="0"/>
              </a:rPr>
              <a:t>”</a:t>
            </a:r>
            <a:r>
              <a:rPr lang="cs-CZ" altLang="ja-JP" b="1" dirty="0">
                <a:latin typeface="Calibri" charset="0"/>
              </a:rPr>
              <a:t>.</a:t>
            </a:r>
          </a:p>
          <a:p>
            <a:r>
              <a:rPr lang="en-US" b="1" dirty="0">
                <a:latin typeface="Calibri" charset="0"/>
              </a:rPr>
              <a:t>3) Pharmacokinetic properties - metabolic stability and</a:t>
            </a:r>
          </a:p>
          <a:p>
            <a:r>
              <a:rPr lang="cs-CZ" b="1" dirty="0" err="1">
                <a:latin typeface="Calibri" charset="0"/>
              </a:rPr>
              <a:t>toxological</a:t>
            </a:r>
            <a:r>
              <a:rPr lang="cs-CZ" b="1" dirty="0">
                <a:latin typeface="Calibri" charset="0"/>
              </a:rPr>
              <a:t> </a:t>
            </a:r>
            <a:r>
              <a:rPr lang="cs-CZ" b="1" dirty="0" err="1">
                <a:latin typeface="Calibri" charset="0"/>
              </a:rPr>
              <a:t>aspects</a:t>
            </a:r>
            <a:r>
              <a:rPr lang="cs-CZ" b="1" dirty="0">
                <a:latin typeface="Calibri" charset="0"/>
              </a:rPr>
              <a:t>.</a:t>
            </a:r>
          </a:p>
          <a:p>
            <a:r>
              <a:rPr lang="en-US" b="1" dirty="0">
                <a:latin typeface="Calibri" charset="0"/>
              </a:rPr>
              <a:t>4) Chemical optimization potential - ease of chemical synthesis</a:t>
            </a:r>
          </a:p>
          <a:p>
            <a:r>
              <a:rPr lang="cs-CZ" b="1" dirty="0">
                <a:latin typeface="Calibri" charset="0"/>
              </a:rPr>
              <a:t>and </a:t>
            </a:r>
            <a:r>
              <a:rPr lang="cs-CZ" b="1" dirty="0" err="1">
                <a:latin typeface="Calibri" charset="0"/>
              </a:rPr>
              <a:t>derivatization</a:t>
            </a:r>
            <a:r>
              <a:rPr lang="cs-CZ" b="1" dirty="0">
                <a:latin typeface="Calibri" charset="0"/>
              </a:rPr>
              <a:t>.</a:t>
            </a:r>
          </a:p>
          <a:p>
            <a:r>
              <a:rPr lang="cs-CZ" sz="2000" b="1" dirty="0">
                <a:latin typeface="Calibri" charset="0"/>
              </a:rPr>
              <a:t>5) </a:t>
            </a:r>
            <a:r>
              <a:rPr lang="cs-CZ" sz="2000" b="1" dirty="0" err="1">
                <a:latin typeface="Calibri" charset="0"/>
              </a:rPr>
              <a:t>Patentability</a:t>
            </a:r>
            <a:endParaRPr lang="cs-CZ" sz="2000" dirty="0">
              <a:latin typeface="Calibri" charset="0"/>
            </a:endParaRPr>
          </a:p>
        </p:txBody>
      </p:sp>
      <p:sp>
        <p:nvSpPr>
          <p:cNvPr id="63491" name="TextovéPole 4"/>
          <p:cNvSpPr txBox="1">
            <a:spLocks noChangeArrowheads="1"/>
          </p:cNvSpPr>
          <p:nvPr/>
        </p:nvSpPr>
        <p:spPr bwMode="auto">
          <a:xfrm>
            <a:off x="714375" y="428625"/>
            <a:ext cx="687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2800" b="1">
                <a:solidFill>
                  <a:srgbClr val="C00000"/>
                </a:solidFill>
                <a:latin typeface="Calibri" charset="0"/>
              </a:rPr>
              <a:t>Drug discovery process – vývoj nového léčiva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89900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a 6"/>
          <p:cNvSpPr/>
          <p:nvPr/>
        </p:nvSpPr>
        <p:spPr>
          <a:xfrm>
            <a:off x="3286125" y="857250"/>
            <a:ext cx="2143125" cy="1928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3494" name="TextovéPole 9"/>
          <p:cNvSpPr txBox="1">
            <a:spLocks noChangeArrowheads="1"/>
          </p:cNvSpPr>
          <p:nvPr/>
        </p:nvSpPr>
        <p:spPr bwMode="auto">
          <a:xfrm>
            <a:off x="1571625" y="0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3495" name="TextovéPole 10"/>
          <p:cNvSpPr txBox="1">
            <a:spLocks noChangeArrowheads="1"/>
          </p:cNvSpPr>
          <p:nvPr/>
        </p:nvSpPr>
        <p:spPr bwMode="auto">
          <a:xfrm>
            <a:off x="709613" y="6581775"/>
            <a:ext cx="811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43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3496" name="TextovéPole 11"/>
          <p:cNvSpPr txBox="1">
            <a:spLocks noChangeArrowheads="1"/>
          </p:cNvSpPr>
          <p:nvPr/>
        </p:nvSpPr>
        <p:spPr bwMode="auto">
          <a:xfrm>
            <a:off x="7924800" y="6581775"/>
            <a:ext cx="12192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ovéPole 1"/>
          <p:cNvSpPr txBox="1">
            <a:spLocks noChangeArrowheads="1"/>
          </p:cNvSpPr>
          <p:nvPr/>
        </p:nvSpPr>
        <p:spPr bwMode="auto">
          <a:xfrm>
            <a:off x="714375" y="428625"/>
            <a:ext cx="687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2800" b="1">
                <a:solidFill>
                  <a:srgbClr val="C00000"/>
                </a:solidFill>
                <a:latin typeface="Calibri" charset="0"/>
              </a:rPr>
              <a:t>Drug discovery process – vývoj nového léčiva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89900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4929188" y="857250"/>
            <a:ext cx="2143125" cy="1928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4517" name="TextovéPole 7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4518" name="TextovéPole 8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44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4519" name="TextovéPole 9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64520" name="Obdélník 10"/>
          <p:cNvSpPr>
            <a:spLocks noChangeArrowheads="1"/>
          </p:cNvSpPr>
          <p:nvPr/>
        </p:nvSpPr>
        <p:spPr bwMode="auto">
          <a:xfrm>
            <a:off x="285750" y="2500313"/>
            <a:ext cx="82867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alibri" charset="0"/>
              </a:rPr>
              <a:t>Molecules are chemically modified and subsequently characterized</a:t>
            </a:r>
          </a:p>
          <a:p>
            <a:r>
              <a:rPr lang="en-US" b="1">
                <a:latin typeface="Calibri" charset="0"/>
              </a:rPr>
              <a:t>in order to obtain compounds with suitable properties to become a</a:t>
            </a:r>
          </a:p>
          <a:p>
            <a:r>
              <a:rPr lang="cs-CZ" b="1">
                <a:latin typeface="Calibri" charset="0"/>
              </a:rPr>
              <a:t>drug.</a:t>
            </a:r>
          </a:p>
          <a:p>
            <a:r>
              <a:rPr lang="en-US" b="1">
                <a:latin typeface="Calibri" charset="0"/>
              </a:rPr>
              <a:t>Leads are characterized with </a:t>
            </a:r>
            <a:endParaRPr lang="cs-CZ" b="1">
              <a:latin typeface="Calibri" charset="0"/>
            </a:endParaRPr>
          </a:p>
          <a:p>
            <a:r>
              <a:rPr lang="en-US" b="1">
                <a:latin typeface="Calibri" charset="0"/>
              </a:rPr>
              <a:t>respect to pharmacodynamic</a:t>
            </a:r>
          </a:p>
          <a:p>
            <a:r>
              <a:rPr lang="en-US" b="1">
                <a:latin typeface="Calibri" charset="0"/>
              </a:rPr>
              <a:t>properties such as efficacy and </a:t>
            </a:r>
            <a:endParaRPr lang="cs-CZ" b="1">
              <a:latin typeface="Calibri" charset="0"/>
            </a:endParaRPr>
          </a:p>
          <a:p>
            <a:r>
              <a:rPr lang="en-US" b="1">
                <a:latin typeface="Calibri" charset="0"/>
              </a:rPr>
              <a:t>potency </a:t>
            </a:r>
            <a:r>
              <a:rPr lang="en-US" b="1" i="1">
                <a:latin typeface="Calibri" charset="0"/>
              </a:rPr>
              <a:t>in vitro and in vivo,</a:t>
            </a:r>
          </a:p>
          <a:p>
            <a:r>
              <a:rPr lang="en-US" b="1">
                <a:latin typeface="Calibri" charset="0"/>
              </a:rPr>
              <a:t>physiochemical properties, </a:t>
            </a:r>
            <a:endParaRPr lang="cs-CZ" b="1">
              <a:latin typeface="Calibri" charset="0"/>
            </a:endParaRPr>
          </a:p>
          <a:p>
            <a:r>
              <a:rPr lang="en-US" b="1">
                <a:latin typeface="Calibri" charset="0"/>
              </a:rPr>
              <a:t>pharmacokinetic properties, and</a:t>
            </a:r>
          </a:p>
          <a:p>
            <a:r>
              <a:rPr lang="cs-CZ" b="1">
                <a:latin typeface="Calibri" charset="0"/>
              </a:rPr>
              <a:t>toxicological aspects.</a:t>
            </a:r>
            <a:endParaRPr lang="cs-CZ">
              <a:latin typeface="Calibri" charset="0"/>
            </a:endParaRPr>
          </a:p>
        </p:txBody>
      </p:sp>
      <p:pic>
        <p:nvPicPr>
          <p:cNvPr id="645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357563"/>
            <a:ext cx="4343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Obdélník 12"/>
          <p:cNvSpPr>
            <a:spLocks noChangeArrowheads="1"/>
          </p:cNvSpPr>
          <p:nvPr/>
        </p:nvSpPr>
        <p:spPr bwMode="auto">
          <a:xfrm>
            <a:off x="285750" y="5357813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i="1" dirty="0">
                <a:latin typeface="Calibri" charset="0"/>
              </a:rPr>
              <a:t>Potency refers to the amount of drug required for its specific effect</a:t>
            </a:r>
          </a:p>
          <a:p>
            <a:r>
              <a:rPr lang="en-US" sz="1200" b="1" dirty="0">
                <a:latin typeface="Calibri" charset="0"/>
              </a:rPr>
              <a:t>to occur; it is measured simply as the inverse of the EC50 for that</a:t>
            </a:r>
          </a:p>
          <a:p>
            <a:r>
              <a:rPr lang="cs-CZ" sz="1200" b="1" dirty="0" err="1">
                <a:latin typeface="Calibri" charset="0"/>
              </a:rPr>
              <a:t>drug</a:t>
            </a:r>
            <a:r>
              <a:rPr lang="cs-CZ" sz="1200" b="1" dirty="0">
                <a:latin typeface="Calibri" charset="0"/>
              </a:rPr>
              <a:t>.</a:t>
            </a:r>
          </a:p>
          <a:p>
            <a:r>
              <a:rPr lang="en-US" sz="1200" b="1" i="1" dirty="0">
                <a:latin typeface="Calibri" charset="0"/>
              </a:rPr>
              <a:t>Efficacy measures the maximum strength of the effect itself, at</a:t>
            </a:r>
          </a:p>
          <a:p>
            <a:r>
              <a:rPr lang="cs-CZ" sz="1200" b="1" dirty="0" err="1">
                <a:latin typeface="Calibri" charset="0"/>
              </a:rPr>
              <a:t>saturating</a:t>
            </a:r>
            <a:r>
              <a:rPr lang="cs-CZ" sz="1200" b="1" dirty="0">
                <a:latin typeface="Calibri" charset="0"/>
              </a:rPr>
              <a:t> </a:t>
            </a:r>
            <a:r>
              <a:rPr lang="cs-CZ" sz="1200" b="1" dirty="0" err="1">
                <a:latin typeface="Calibri" charset="0"/>
              </a:rPr>
              <a:t>drug</a:t>
            </a:r>
            <a:r>
              <a:rPr lang="cs-CZ" sz="1200" b="1" dirty="0">
                <a:latin typeface="Calibri" charset="0"/>
              </a:rPr>
              <a:t> </a:t>
            </a:r>
            <a:r>
              <a:rPr lang="cs-CZ" sz="1200" b="1" dirty="0" err="1">
                <a:latin typeface="Calibri" charset="0"/>
              </a:rPr>
              <a:t>concentrations</a:t>
            </a:r>
            <a:r>
              <a:rPr lang="cs-CZ" sz="1200" b="1" dirty="0">
                <a:latin typeface="Calibri" charset="0"/>
              </a:rPr>
              <a:t>.</a:t>
            </a:r>
            <a:endParaRPr lang="cs-CZ" sz="12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ovéPole 1"/>
          <p:cNvSpPr txBox="1">
            <a:spLocks noChangeArrowheads="1"/>
          </p:cNvSpPr>
          <p:nvPr/>
        </p:nvSpPr>
        <p:spPr bwMode="auto">
          <a:xfrm>
            <a:off x="714375" y="428625"/>
            <a:ext cx="687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2800" b="1">
                <a:solidFill>
                  <a:srgbClr val="C00000"/>
                </a:solidFill>
                <a:latin typeface="Calibri" charset="0"/>
              </a:rPr>
              <a:t>Drug discovery process – vývoj nového léčiva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89900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6643688" y="857250"/>
            <a:ext cx="2143125" cy="1928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5541" name="TextovéPole 4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5542" name="TextovéPole 5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45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5543" name="TextovéPole 6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65544" name="Obdélník 7"/>
          <p:cNvSpPr>
            <a:spLocks noChangeArrowheads="1"/>
          </p:cNvSpPr>
          <p:nvPr/>
        </p:nvSpPr>
        <p:spPr bwMode="auto">
          <a:xfrm>
            <a:off x="571500" y="2928938"/>
            <a:ext cx="8143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Calibri" charset="0"/>
              </a:rPr>
              <a:t>Preclinical studies involve </a:t>
            </a:r>
            <a:r>
              <a:rPr lang="en-US" sz="2400" b="1" i="1">
                <a:latin typeface="Calibri" charset="0"/>
              </a:rPr>
              <a:t>in vitro studies and trials on animal</a:t>
            </a:r>
          </a:p>
          <a:p>
            <a:r>
              <a:rPr lang="cs-CZ" sz="2400" b="1">
                <a:latin typeface="Calibri" charset="0"/>
              </a:rPr>
              <a:t>populations.</a:t>
            </a:r>
          </a:p>
          <a:p>
            <a:endParaRPr lang="cs-CZ" sz="2400" b="1">
              <a:latin typeface="Calibri" charset="0"/>
            </a:endParaRPr>
          </a:p>
          <a:p>
            <a:r>
              <a:rPr lang="en-US" sz="2400" b="1">
                <a:latin typeface="Calibri" charset="0"/>
              </a:rPr>
              <a:t>Wide ranging dosages of the compounds are introduced to the</a:t>
            </a:r>
          </a:p>
          <a:p>
            <a:r>
              <a:rPr lang="en-US" sz="2400" b="1">
                <a:latin typeface="Calibri" charset="0"/>
              </a:rPr>
              <a:t>cell line or animal in order to obtain preliminary efficacy and</a:t>
            </a:r>
          </a:p>
          <a:p>
            <a:r>
              <a:rPr lang="cs-CZ" sz="2400" b="1">
                <a:latin typeface="Calibri" charset="0"/>
              </a:rPr>
              <a:t>pharmacokinetic information.</a:t>
            </a:r>
            <a:endParaRPr lang="cs-CZ" sz="2400">
              <a:latin typeface="Calibri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743075"/>
            <a:ext cx="71151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ovéPole 2"/>
          <p:cNvSpPr txBox="1">
            <a:spLocks noChangeArrowheads="1"/>
          </p:cNvSpPr>
          <p:nvPr/>
        </p:nvSpPr>
        <p:spPr bwMode="auto">
          <a:xfrm>
            <a:off x="928688" y="857250"/>
            <a:ext cx="569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3200" b="1">
                <a:solidFill>
                  <a:srgbClr val="C00000"/>
                </a:solidFill>
                <a:latin typeface="Calibri" charset="0"/>
              </a:rPr>
              <a:t>Úvod do klinických studií - příště</a:t>
            </a:r>
          </a:p>
        </p:txBody>
      </p:sp>
      <p:sp>
        <p:nvSpPr>
          <p:cNvPr id="66564" name="TextovéPole 3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6565" name="TextovéPole 4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46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6566" name="TextovéPole 5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ovéPole 1"/>
          <p:cNvSpPr txBox="1">
            <a:spLocks noChangeArrowheads="1"/>
          </p:cNvSpPr>
          <p:nvPr/>
        </p:nvSpPr>
        <p:spPr bwMode="auto">
          <a:xfrm>
            <a:off x="214313" y="4500563"/>
            <a:ext cx="86439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800">
                <a:latin typeface="Calibri" charset="0"/>
              </a:rPr>
              <a:t>Molekulární farmakologie II – principy biologické léčby – monoklonální protilátky – příprava monoklonálních protilátek a rekombinantních proteinů, nízkomolekulární inhibitory – racionální design léčiv, siRNA, mikroRNA – tlumení genové exprese na post-transkripční úrovni, transport léčiv (lipozomy, imunoglobuliny, nanočástice a supramolekulární systémy)</a:t>
            </a:r>
          </a:p>
          <a:p>
            <a:pPr eaLnBrk="1" hangingPunct="1"/>
            <a:endParaRPr lang="cs-CZ" sz="1800">
              <a:latin typeface="Calibri" charset="0"/>
            </a:endParaRPr>
          </a:p>
        </p:txBody>
      </p:sp>
      <p:sp>
        <p:nvSpPr>
          <p:cNvPr id="67587" name="TextovéPole 2"/>
          <p:cNvSpPr txBox="1">
            <a:spLocks noChangeArrowheads="1"/>
          </p:cNvSpPr>
          <p:nvPr/>
        </p:nvSpPr>
        <p:spPr bwMode="auto">
          <a:xfrm>
            <a:off x="357188" y="4071938"/>
            <a:ext cx="2335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800" b="1">
                <a:solidFill>
                  <a:srgbClr val="C00000"/>
                </a:solidFill>
                <a:latin typeface="Calibri" charset="0"/>
              </a:rPr>
              <a:t>Náplň příští přednášky</a:t>
            </a:r>
          </a:p>
        </p:txBody>
      </p:sp>
      <p:sp>
        <p:nvSpPr>
          <p:cNvPr id="67588" name="TextovéPole 3"/>
          <p:cNvSpPr txBox="1">
            <a:spLocks noChangeArrowheads="1"/>
          </p:cNvSpPr>
          <p:nvPr/>
        </p:nvSpPr>
        <p:spPr bwMode="auto">
          <a:xfrm>
            <a:off x="285750" y="500063"/>
            <a:ext cx="7265988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800" b="1">
                <a:latin typeface="Calibri" charset="0"/>
              </a:rPr>
              <a:t>Take home</a:t>
            </a:r>
          </a:p>
          <a:p>
            <a:pPr eaLnBrk="1" hangingPunct="1"/>
            <a:r>
              <a:rPr lang="cs-CZ" sz="1400">
                <a:latin typeface="Calibri" charset="0"/>
              </a:rPr>
              <a:t>Základní pojmy ve farmakologii</a:t>
            </a:r>
          </a:p>
          <a:p>
            <a:pPr eaLnBrk="1" hangingPunct="1"/>
            <a:r>
              <a:rPr lang="cs-CZ" sz="1400">
                <a:latin typeface="Calibri" charset="0"/>
              </a:rPr>
              <a:t>Farmakokinetika</a:t>
            </a:r>
          </a:p>
          <a:p>
            <a:pPr eaLnBrk="1" hangingPunct="1"/>
            <a:r>
              <a:rPr lang="cs-CZ" sz="1400">
                <a:latin typeface="Calibri" charset="0"/>
              </a:rPr>
              <a:t>Farmakodynamika - nespecifické, fyzikálně chemické působení léčiv</a:t>
            </a:r>
          </a:p>
          <a:p>
            <a:pPr eaLnBrk="1" hangingPunct="1"/>
            <a:r>
              <a:rPr lang="cs-CZ" sz="1400">
                <a:latin typeface="Calibri" charset="0"/>
              </a:rPr>
              <a:t>Farmakodynamika - specifické působení léčiv </a:t>
            </a:r>
          </a:p>
          <a:p>
            <a:pPr eaLnBrk="1" hangingPunct="1"/>
            <a:r>
              <a:rPr lang="cs-CZ" sz="1400">
                <a:latin typeface="Calibri" charset="0"/>
              </a:rPr>
              <a:t>Farmakodynamika - receptory</a:t>
            </a:r>
          </a:p>
          <a:p>
            <a:pPr eaLnBrk="1" hangingPunct="1"/>
            <a:r>
              <a:rPr lang="cs-CZ" sz="1400">
                <a:latin typeface="Calibri" charset="0"/>
              </a:rPr>
              <a:t>Receptory spojené s G proteiny</a:t>
            </a:r>
          </a:p>
          <a:p>
            <a:pPr eaLnBrk="1" hangingPunct="1"/>
            <a:r>
              <a:rPr lang="cs-CZ" sz="1400">
                <a:latin typeface="Calibri" charset="0"/>
              </a:rPr>
              <a:t>Receptory spojené s iontovými kanály</a:t>
            </a:r>
          </a:p>
          <a:p>
            <a:pPr eaLnBrk="1" hangingPunct="1"/>
            <a:r>
              <a:rPr lang="cs-CZ" sz="1400">
                <a:latin typeface="Calibri" charset="0"/>
              </a:rPr>
              <a:t>Receptory s enzymovou aktivitou</a:t>
            </a:r>
          </a:p>
          <a:p>
            <a:pPr eaLnBrk="1" hangingPunct="1"/>
            <a:r>
              <a:rPr lang="cs-CZ" sz="1400">
                <a:latin typeface="Calibri" charset="0"/>
              </a:rPr>
              <a:t>Jaderné receptory</a:t>
            </a:r>
            <a:br>
              <a:rPr lang="cs-CZ" sz="1400">
                <a:latin typeface="Calibri" charset="0"/>
              </a:rPr>
            </a:br>
            <a:r>
              <a:rPr lang="cs-CZ" sz="1400">
                <a:latin typeface="Calibri" charset="0"/>
              </a:rPr>
              <a:t>Farmakodynamika – iontové kanály, enzymy, a další</a:t>
            </a:r>
          </a:p>
          <a:p>
            <a:pPr eaLnBrk="1" hangingPunct="1"/>
            <a:r>
              <a:rPr lang="cs-CZ" sz="1400">
                <a:latin typeface="Calibri" charset="0"/>
              </a:rPr>
              <a:t>Vývoj nových léčiv – přehled</a:t>
            </a:r>
          </a:p>
          <a:p>
            <a:pPr eaLnBrk="1" hangingPunct="1"/>
            <a:r>
              <a:rPr lang="cs-CZ" sz="1400">
                <a:latin typeface="Calibri" charset="0"/>
              </a:rPr>
              <a:t>Vývoj nových léčiv – identifikace nových terapeutických cílů</a:t>
            </a:r>
            <a:br>
              <a:rPr lang="cs-CZ" sz="1400">
                <a:latin typeface="Calibri" charset="0"/>
              </a:rPr>
            </a:br>
            <a:r>
              <a:rPr lang="cs-CZ" sz="1400">
                <a:latin typeface="Calibri" charset="0"/>
              </a:rPr>
              <a:t>Vývoj nových léčiv – identifikace nových chemických/molekulárních sloučenin, jejich optimalizace</a:t>
            </a:r>
          </a:p>
          <a:p>
            <a:pPr eaLnBrk="1" hangingPunct="1"/>
            <a:r>
              <a:rPr lang="cs-CZ" sz="1400">
                <a:latin typeface="Calibri" charset="0"/>
              </a:rPr>
              <a:t> a preklinické zkoušení </a:t>
            </a:r>
          </a:p>
          <a:p>
            <a:pPr eaLnBrk="1" hangingPunct="1">
              <a:buFontTx/>
              <a:buAutoNum type="arabicParenR"/>
            </a:pPr>
            <a:endParaRPr lang="cs-CZ" sz="1800">
              <a:latin typeface="Calibri" charset="0"/>
            </a:endParaRPr>
          </a:p>
        </p:txBody>
      </p:sp>
      <p:pic>
        <p:nvPicPr>
          <p:cNvPr id="6758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143000"/>
            <a:ext cx="16430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ovéPole 6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47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7591" name="TextovéPole 7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67592" name="TextovéPole 8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76263"/>
            <a:ext cx="66675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ovéPole 5"/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37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8612" name="TextovéPole 6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68613" name="TextovéPole 7"/>
          <p:cNvSpPr txBox="1">
            <a:spLocks noChangeArrowheads="1"/>
          </p:cNvSpPr>
          <p:nvPr/>
        </p:nvSpPr>
        <p:spPr bwMode="auto">
          <a:xfrm>
            <a:off x="3643313" y="714375"/>
            <a:ext cx="1208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b="1">
                <a:latin typeface="Calibri" charset="0"/>
              </a:rPr>
              <a:t>Dotazy?</a:t>
            </a:r>
          </a:p>
        </p:txBody>
      </p:sp>
      <p:sp>
        <p:nvSpPr>
          <p:cNvPr id="68614" name="TextovéPole 8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7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9459" name="TextovéPole 8"/>
          <p:cNvSpPr txBox="1">
            <a:spLocks noChangeArrowheads="1"/>
          </p:cNvSpPr>
          <p:nvPr/>
        </p:nvSpPr>
        <p:spPr bwMode="auto">
          <a:xfrm>
            <a:off x="571500" y="6500813"/>
            <a:ext cx="696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4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9460" name="TextovéPole 12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19461" name="TextovéPole 18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3286125" y="1000125"/>
            <a:ext cx="2057400" cy="381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400">
                <a:latin typeface="Tahoma" charset="0"/>
              </a:rPr>
              <a:t>Dávka podaného léčiva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7858125" y="619125"/>
            <a:ext cx="3048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 b="1">
                <a:latin typeface="Tahoma" charset="0"/>
              </a:rPr>
              <a:t>FARMAKOKINETIKA</a:t>
            </a:r>
          </a:p>
        </p:txBody>
      </p:sp>
      <p:sp>
        <p:nvSpPr>
          <p:cNvPr id="19464" name="Text Box 5"/>
          <p:cNvSpPr txBox="1">
            <a:spLocks noChangeArrowheads="1"/>
          </p:cNvSpPr>
          <p:nvPr/>
        </p:nvSpPr>
        <p:spPr bwMode="auto">
          <a:xfrm>
            <a:off x="6867525" y="3348038"/>
            <a:ext cx="30480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 b="1">
                <a:solidFill>
                  <a:schemeClr val="hlink"/>
                </a:solidFill>
                <a:latin typeface="Tahoma" charset="0"/>
              </a:rPr>
              <a:t>FARMAKODYNAMIKA</a:t>
            </a:r>
          </a:p>
        </p:txBody>
      </p:sp>
      <p:sp>
        <p:nvSpPr>
          <p:cNvPr id="19465" name="Text Box 6"/>
          <p:cNvSpPr txBox="1">
            <a:spLocks noChangeArrowheads="1"/>
          </p:cNvSpPr>
          <p:nvPr/>
        </p:nvSpPr>
        <p:spPr bwMode="auto">
          <a:xfrm>
            <a:off x="1914525" y="2600325"/>
            <a:ext cx="1323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="1">
                <a:latin typeface="Tahoma" charset="0"/>
              </a:rPr>
              <a:t>DISTRIBUCE</a:t>
            </a:r>
          </a:p>
        </p:txBody>
      </p:sp>
      <p:sp>
        <p:nvSpPr>
          <p:cNvPr id="19466" name="Text Box 7"/>
          <p:cNvSpPr txBox="1">
            <a:spLocks noChangeArrowheads="1"/>
          </p:cNvSpPr>
          <p:nvPr/>
        </p:nvSpPr>
        <p:spPr bwMode="auto">
          <a:xfrm>
            <a:off x="5191125" y="1381125"/>
            <a:ext cx="2640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="1">
                <a:latin typeface="Tahoma" charset="0"/>
              </a:rPr>
              <a:t>BIOLOGICKÁ DOSTUPNOST</a:t>
            </a:r>
          </a:p>
        </p:txBody>
      </p:sp>
      <p:sp>
        <p:nvSpPr>
          <p:cNvPr id="19467" name="Rectangle 8"/>
          <p:cNvSpPr>
            <a:spLocks noChangeArrowheads="1"/>
          </p:cNvSpPr>
          <p:nvPr/>
        </p:nvSpPr>
        <p:spPr bwMode="auto">
          <a:xfrm>
            <a:off x="1152525" y="1609725"/>
            <a:ext cx="1143000" cy="914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>
                <a:latin typeface="Tahoma" charset="0"/>
              </a:rPr>
              <a:t>Léčivo distribuované v tkáních</a:t>
            </a:r>
          </a:p>
        </p:txBody>
      </p:sp>
      <p:sp>
        <p:nvSpPr>
          <p:cNvPr id="19468" name="Rectangle 9"/>
          <p:cNvSpPr>
            <a:spLocks noChangeArrowheads="1"/>
          </p:cNvSpPr>
          <p:nvPr/>
        </p:nvSpPr>
        <p:spPr bwMode="auto">
          <a:xfrm>
            <a:off x="5495925" y="1685925"/>
            <a:ext cx="1524000" cy="914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>
                <a:latin typeface="Tahoma" charset="0"/>
              </a:rPr>
              <a:t>Léčivo metabolizované nebo vyloučené</a:t>
            </a:r>
          </a:p>
        </p:txBody>
      </p:sp>
      <p:sp>
        <p:nvSpPr>
          <p:cNvPr id="19469" name="Rectangle 10"/>
          <p:cNvSpPr>
            <a:spLocks noChangeArrowheads="1"/>
          </p:cNvSpPr>
          <p:nvPr/>
        </p:nvSpPr>
        <p:spPr bwMode="auto">
          <a:xfrm>
            <a:off x="3514725" y="1609725"/>
            <a:ext cx="1447800" cy="914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>
                <a:latin typeface="Tahoma" charset="0"/>
              </a:rPr>
              <a:t>Koncentrace léčiva v systémové regulaci</a:t>
            </a:r>
          </a:p>
        </p:txBody>
      </p:sp>
      <p:sp>
        <p:nvSpPr>
          <p:cNvPr id="19470" name="Rectangle 11"/>
          <p:cNvSpPr>
            <a:spLocks noChangeArrowheads="1"/>
          </p:cNvSpPr>
          <p:nvPr/>
        </p:nvSpPr>
        <p:spPr bwMode="auto">
          <a:xfrm>
            <a:off x="3667125" y="2828925"/>
            <a:ext cx="1066800" cy="914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>
                <a:latin typeface="Tahoma" charset="0"/>
              </a:rPr>
              <a:t>Koncentrace v místě účinku</a:t>
            </a:r>
          </a:p>
        </p:txBody>
      </p:sp>
      <p:sp>
        <p:nvSpPr>
          <p:cNvPr id="19471" name="Text Box 12"/>
          <p:cNvSpPr txBox="1">
            <a:spLocks noChangeArrowheads="1"/>
          </p:cNvSpPr>
          <p:nvPr/>
        </p:nvSpPr>
        <p:spPr bwMode="auto">
          <a:xfrm>
            <a:off x="5632450" y="2632075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200">
              <a:latin typeface="Tahoma" charset="0"/>
            </a:endParaRPr>
          </a:p>
        </p:txBody>
      </p:sp>
      <p:sp>
        <p:nvSpPr>
          <p:cNvPr id="19472" name="Text Box 13"/>
          <p:cNvSpPr txBox="1">
            <a:spLocks noChangeArrowheads="1"/>
          </p:cNvSpPr>
          <p:nvPr/>
        </p:nvSpPr>
        <p:spPr bwMode="auto">
          <a:xfrm>
            <a:off x="4886325" y="2752725"/>
            <a:ext cx="1252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="1">
                <a:latin typeface="Tahoma" charset="0"/>
              </a:rPr>
              <a:t>CLEARANCE</a:t>
            </a:r>
          </a:p>
        </p:txBody>
      </p:sp>
      <p:sp>
        <p:nvSpPr>
          <p:cNvPr id="19473" name="Text Box 14"/>
          <p:cNvSpPr txBox="1">
            <a:spLocks noChangeArrowheads="1"/>
          </p:cNvSpPr>
          <p:nvPr/>
        </p:nvSpPr>
        <p:spPr bwMode="auto">
          <a:xfrm>
            <a:off x="1685925" y="5038725"/>
            <a:ext cx="788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>
                <a:latin typeface="Tahoma" charset="0"/>
              </a:rPr>
              <a:t>Toxicita</a:t>
            </a:r>
          </a:p>
        </p:txBody>
      </p:sp>
      <p:sp>
        <p:nvSpPr>
          <p:cNvPr id="19474" name="Text Box 15"/>
          <p:cNvSpPr txBox="1">
            <a:spLocks noChangeArrowheads="1"/>
          </p:cNvSpPr>
          <p:nvPr/>
        </p:nvSpPr>
        <p:spPr bwMode="auto">
          <a:xfrm>
            <a:off x="3438525" y="5876925"/>
            <a:ext cx="1177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>
                <a:latin typeface="Tahoma" charset="0"/>
              </a:rPr>
              <a:t>DISTRIBUCE</a:t>
            </a:r>
          </a:p>
        </p:txBody>
      </p:sp>
      <p:sp>
        <p:nvSpPr>
          <p:cNvPr id="19475" name="Text Box 16"/>
          <p:cNvSpPr txBox="1">
            <a:spLocks noChangeArrowheads="1"/>
          </p:cNvSpPr>
          <p:nvPr/>
        </p:nvSpPr>
        <p:spPr bwMode="auto">
          <a:xfrm>
            <a:off x="2981325" y="4429125"/>
            <a:ext cx="152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>
                <a:latin typeface="Tahoma" charset="0"/>
              </a:rPr>
              <a:t>Klinická odpověď</a:t>
            </a:r>
          </a:p>
        </p:txBody>
      </p:sp>
      <p:sp>
        <p:nvSpPr>
          <p:cNvPr id="19476" name="Text Box 17"/>
          <p:cNvSpPr txBox="1">
            <a:spLocks noChangeArrowheads="1"/>
          </p:cNvSpPr>
          <p:nvPr/>
        </p:nvSpPr>
        <p:spPr bwMode="auto">
          <a:xfrm>
            <a:off x="2905125" y="3895725"/>
            <a:ext cx="195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>
                <a:latin typeface="Tahoma" charset="0"/>
              </a:rPr>
              <a:t>Farmakologický účinek</a:t>
            </a:r>
          </a:p>
        </p:txBody>
      </p:sp>
      <p:sp>
        <p:nvSpPr>
          <p:cNvPr id="19477" name="Text Box 18"/>
          <p:cNvSpPr txBox="1">
            <a:spLocks noChangeArrowheads="1"/>
          </p:cNvSpPr>
          <p:nvPr/>
        </p:nvSpPr>
        <p:spPr bwMode="auto">
          <a:xfrm>
            <a:off x="5343525" y="5114925"/>
            <a:ext cx="855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>
                <a:latin typeface="Tahoma" charset="0"/>
              </a:rPr>
              <a:t>Účinnost</a:t>
            </a:r>
          </a:p>
        </p:txBody>
      </p:sp>
      <p:sp>
        <p:nvSpPr>
          <p:cNvPr id="19478" name="Line 19"/>
          <p:cNvSpPr>
            <a:spLocks noChangeShapeType="1"/>
          </p:cNvSpPr>
          <p:nvPr/>
        </p:nvSpPr>
        <p:spPr bwMode="auto">
          <a:xfrm>
            <a:off x="4200525" y="13811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9" name="Line 20"/>
          <p:cNvSpPr>
            <a:spLocks noChangeShapeType="1"/>
          </p:cNvSpPr>
          <p:nvPr/>
        </p:nvSpPr>
        <p:spPr bwMode="auto">
          <a:xfrm flipH="1">
            <a:off x="4200525" y="14573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80" name="Line 21"/>
          <p:cNvSpPr>
            <a:spLocks noChangeShapeType="1"/>
          </p:cNvSpPr>
          <p:nvPr/>
        </p:nvSpPr>
        <p:spPr bwMode="auto">
          <a:xfrm>
            <a:off x="2295525" y="20669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81" name="Line 22"/>
          <p:cNvSpPr>
            <a:spLocks noChangeShapeType="1"/>
          </p:cNvSpPr>
          <p:nvPr/>
        </p:nvSpPr>
        <p:spPr bwMode="auto">
          <a:xfrm>
            <a:off x="4962525" y="20669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82" name="Line 23"/>
          <p:cNvSpPr>
            <a:spLocks noChangeShapeType="1"/>
          </p:cNvSpPr>
          <p:nvPr/>
        </p:nvSpPr>
        <p:spPr bwMode="auto">
          <a:xfrm flipV="1">
            <a:off x="2676525" y="20669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83" name="Line 24"/>
          <p:cNvSpPr>
            <a:spLocks noChangeShapeType="1"/>
          </p:cNvSpPr>
          <p:nvPr/>
        </p:nvSpPr>
        <p:spPr bwMode="auto">
          <a:xfrm flipV="1">
            <a:off x="5267325" y="20669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84" name="Line 25"/>
          <p:cNvSpPr>
            <a:spLocks noChangeShapeType="1"/>
          </p:cNvSpPr>
          <p:nvPr/>
        </p:nvSpPr>
        <p:spPr bwMode="auto">
          <a:xfrm>
            <a:off x="4200525" y="25241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85" name="Line 26"/>
          <p:cNvSpPr>
            <a:spLocks noChangeShapeType="1"/>
          </p:cNvSpPr>
          <p:nvPr/>
        </p:nvSpPr>
        <p:spPr bwMode="auto">
          <a:xfrm>
            <a:off x="4124325" y="37433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86" name="Line 27"/>
          <p:cNvSpPr>
            <a:spLocks noChangeShapeType="1"/>
          </p:cNvSpPr>
          <p:nvPr/>
        </p:nvSpPr>
        <p:spPr bwMode="auto">
          <a:xfrm>
            <a:off x="3895725" y="41243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87" name="Line 28"/>
          <p:cNvSpPr>
            <a:spLocks noChangeShapeType="1"/>
          </p:cNvSpPr>
          <p:nvPr/>
        </p:nvSpPr>
        <p:spPr bwMode="auto">
          <a:xfrm flipH="1">
            <a:off x="2295525" y="4657725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88" name="Line 29"/>
          <p:cNvSpPr>
            <a:spLocks noChangeShapeType="1"/>
          </p:cNvSpPr>
          <p:nvPr/>
        </p:nvSpPr>
        <p:spPr bwMode="auto">
          <a:xfrm flipH="1">
            <a:off x="2219325" y="4124325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89" name="Line 30"/>
          <p:cNvSpPr>
            <a:spLocks noChangeShapeType="1"/>
          </p:cNvSpPr>
          <p:nvPr/>
        </p:nvSpPr>
        <p:spPr bwMode="auto">
          <a:xfrm>
            <a:off x="4505325" y="4581525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90" name="Line 31"/>
          <p:cNvSpPr>
            <a:spLocks noChangeShapeType="1"/>
          </p:cNvSpPr>
          <p:nvPr/>
        </p:nvSpPr>
        <p:spPr bwMode="auto">
          <a:xfrm flipH="1">
            <a:off x="4505325" y="5419725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91" name="Line 32"/>
          <p:cNvSpPr>
            <a:spLocks noChangeShapeType="1"/>
          </p:cNvSpPr>
          <p:nvPr/>
        </p:nvSpPr>
        <p:spPr bwMode="auto">
          <a:xfrm>
            <a:off x="2295525" y="5267325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9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42875"/>
            <a:ext cx="7772400" cy="1143000"/>
          </a:xfrm>
        </p:spPr>
        <p:txBody>
          <a:bodyPr/>
          <a:lstStyle/>
          <a:p>
            <a:pPr eaLnBrk="1" hangingPunct="1"/>
            <a:r>
              <a:rPr lang="cs-CZ" sz="2400" b="1">
                <a:solidFill>
                  <a:srgbClr val="C00000"/>
                </a:solidFill>
                <a:latin typeface="Calibri" charset="0"/>
                <a:cs typeface="Arial" charset="0"/>
              </a:rPr>
              <a:t>Mechanismus působení (action) léčiv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ovéPole 3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1507" name="TextovéPole 4"/>
          <p:cNvSpPr txBox="1">
            <a:spLocks noChangeArrowheads="1"/>
          </p:cNvSpPr>
          <p:nvPr/>
        </p:nvSpPr>
        <p:spPr bwMode="auto">
          <a:xfrm>
            <a:off x="571500" y="6500813"/>
            <a:ext cx="696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5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1508" name="TextovéPole 5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42875"/>
            <a:ext cx="7772400" cy="1143000"/>
          </a:xfrm>
        </p:spPr>
        <p:txBody>
          <a:bodyPr/>
          <a:lstStyle/>
          <a:p>
            <a:pPr eaLnBrk="1" hangingPunct="1"/>
            <a:r>
              <a:rPr lang="cs-CZ" sz="2400" b="1">
                <a:solidFill>
                  <a:srgbClr val="C00000"/>
                </a:solidFill>
                <a:latin typeface="Calibri" charset="0"/>
                <a:cs typeface="Arial" charset="0"/>
              </a:rPr>
              <a:t>Farmakokinetika</a:t>
            </a:r>
          </a:p>
        </p:txBody>
      </p:sp>
      <p:pic>
        <p:nvPicPr>
          <p:cNvPr id="21510" name="Picture 1026" descr="C:\WINDOWS\Plocha\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3" b="-2025"/>
          <a:stretch>
            <a:fillRect/>
          </a:stretch>
        </p:blipFill>
        <p:spPr bwMode="auto">
          <a:xfrm>
            <a:off x="1785938" y="857250"/>
            <a:ext cx="5567362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3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2531" name="TextovéPole 4"/>
          <p:cNvSpPr txBox="1">
            <a:spLocks noChangeArrowheads="1"/>
          </p:cNvSpPr>
          <p:nvPr/>
        </p:nvSpPr>
        <p:spPr bwMode="auto">
          <a:xfrm>
            <a:off x="571500" y="6500813"/>
            <a:ext cx="696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6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2532" name="TextovéPole 5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2253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929438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567956-BBE0-5742-A9BB-8AA7628FE656}" type="slidenum">
              <a:rPr lang="cs-CZ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cs-CZ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4" name="TextovéPole 13"/>
          <p:cNvSpPr txBox="1">
            <a:spLocks noChangeArrowheads="1"/>
          </p:cNvSpPr>
          <p:nvPr/>
        </p:nvSpPr>
        <p:spPr bwMode="auto">
          <a:xfrm>
            <a:off x="571500" y="6500813"/>
            <a:ext cx="696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3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2535" name="TextovéPole 14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pic>
        <p:nvPicPr>
          <p:cNvPr id="22536" name="Picture 1028" descr="C:\Dokumenty\bakalari\kapitoly-bak\obecna\obrazky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143250"/>
            <a:ext cx="41529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bdélník 16"/>
          <p:cNvSpPr>
            <a:spLocks noChangeArrowheads="1"/>
          </p:cNvSpPr>
          <p:nvPr/>
        </p:nvSpPr>
        <p:spPr bwMode="auto">
          <a:xfrm>
            <a:off x="642938" y="12858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>
                <a:solidFill>
                  <a:srgbClr val="CC0000"/>
                </a:solidFill>
                <a:latin typeface="Calibri" charset="0"/>
              </a:rPr>
              <a:t>Absorpce</a:t>
            </a:r>
            <a:r>
              <a:rPr lang="cs-CZ">
                <a:solidFill>
                  <a:srgbClr val="CC0000"/>
                </a:solidFill>
                <a:latin typeface="Calibri" charset="0"/>
              </a:rPr>
              <a:t> </a:t>
            </a:r>
            <a:r>
              <a:rPr lang="cs-CZ">
                <a:latin typeface="Calibri" charset="0"/>
              </a:rPr>
              <a:t>- průnik rozpuštěného léčiva z místa podání do krve – nutná pro </a:t>
            </a:r>
            <a:r>
              <a:rPr lang="cs-CZ" b="1">
                <a:solidFill>
                  <a:srgbClr val="CC0000"/>
                </a:solidFill>
                <a:latin typeface="Calibri" charset="0"/>
              </a:rPr>
              <a:t>celkový účinek - systémový</a:t>
            </a:r>
            <a:endParaRPr lang="cs-CZ">
              <a:latin typeface="Calibri" charset="0"/>
            </a:endParaRPr>
          </a:p>
        </p:txBody>
      </p:sp>
      <p:sp>
        <p:nvSpPr>
          <p:cNvPr id="22538" name="Rectangle 2"/>
          <p:cNvSpPr>
            <a:spLocks noChangeArrowheads="1"/>
          </p:cNvSpPr>
          <p:nvPr/>
        </p:nvSpPr>
        <p:spPr bwMode="auto">
          <a:xfrm>
            <a:off x="3714750" y="2214563"/>
            <a:ext cx="50006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</a:pPr>
            <a:r>
              <a:rPr lang="cs-CZ" b="1">
                <a:solidFill>
                  <a:srgbClr val="CC0000"/>
                </a:solidFill>
                <a:latin typeface="Calibri" charset="0"/>
              </a:rPr>
              <a:t>enterální</a:t>
            </a:r>
            <a:r>
              <a:rPr lang="cs-CZ">
                <a:latin typeface="Calibri" charset="0"/>
              </a:rPr>
              <a:t> (do trávicího ústrojí): </a:t>
            </a:r>
          </a:p>
          <a:p>
            <a:pPr lvl="2">
              <a:spcBef>
                <a:spcPct val="50000"/>
              </a:spcBef>
            </a:pPr>
            <a:r>
              <a:rPr lang="cs-CZ">
                <a:latin typeface="Calibri" charset="0"/>
              </a:rPr>
              <a:t>	per os (ústy)</a:t>
            </a:r>
            <a:br>
              <a:rPr lang="cs-CZ">
                <a:latin typeface="Calibri" charset="0"/>
              </a:rPr>
            </a:br>
            <a:r>
              <a:rPr lang="cs-CZ">
                <a:latin typeface="Calibri" charset="0"/>
              </a:rPr>
              <a:t>	per rectum (do konečníku)</a:t>
            </a:r>
          </a:p>
          <a:p>
            <a:pPr>
              <a:spcBef>
                <a:spcPct val="50000"/>
              </a:spcBef>
            </a:pPr>
            <a:r>
              <a:rPr lang="cs-CZ">
                <a:latin typeface="Calibri" charset="0"/>
              </a:rPr>
              <a:t>	</a:t>
            </a:r>
            <a:r>
              <a:rPr lang="cs-CZ" b="1">
                <a:solidFill>
                  <a:srgbClr val="CC0000"/>
                </a:solidFill>
                <a:latin typeface="Calibri" charset="0"/>
              </a:rPr>
              <a:t>parenterální</a:t>
            </a:r>
            <a:r>
              <a:rPr lang="cs-CZ">
                <a:solidFill>
                  <a:srgbClr val="CC0000"/>
                </a:solidFill>
                <a:latin typeface="Calibri" charset="0"/>
              </a:rPr>
              <a:t> </a:t>
            </a:r>
            <a:r>
              <a:rPr lang="cs-CZ">
                <a:latin typeface="Calibri" charset="0"/>
              </a:rPr>
              <a:t>(s obejitím střeva): 	</a:t>
            </a:r>
            <a:br>
              <a:rPr lang="cs-CZ">
                <a:latin typeface="Calibri" charset="0"/>
              </a:rPr>
            </a:br>
            <a:r>
              <a:rPr lang="cs-CZ">
                <a:latin typeface="Calibri" charset="0"/>
              </a:rPr>
              <a:t>		intravenózní - i.v.				 intraarteriální - i.a.</a:t>
            </a:r>
            <a:br>
              <a:rPr lang="cs-CZ">
                <a:latin typeface="Calibri" charset="0"/>
              </a:rPr>
            </a:br>
            <a:r>
              <a:rPr lang="cs-CZ">
                <a:latin typeface="Calibri" charset="0"/>
              </a:rPr>
              <a:t>		intramuskulární - i.m.</a:t>
            </a:r>
            <a:br>
              <a:rPr lang="cs-CZ">
                <a:latin typeface="Calibri" charset="0"/>
              </a:rPr>
            </a:br>
            <a:r>
              <a:rPr lang="cs-CZ">
                <a:latin typeface="Calibri" charset="0"/>
              </a:rPr>
              <a:t>		subkutánní - s.c.</a:t>
            </a:r>
            <a:br>
              <a:rPr lang="cs-CZ">
                <a:latin typeface="Calibri" charset="0"/>
              </a:rPr>
            </a:br>
            <a:r>
              <a:rPr lang="cs-CZ">
                <a:latin typeface="Calibri" charset="0"/>
              </a:rPr>
              <a:t>		sublinguální		</a:t>
            </a:r>
            <a:br>
              <a:rPr lang="cs-CZ">
                <a:latin typeface="Calibri" charset="0"/>
              </a:rPr>
            </a:br>
            <a:r>
              <a:rPr lang="cs-CZ">
                <a:latin typeface="Calibri" charset="0"/>
              </a:rPr>
              <a:t>		na kůži</a:t>
            </a:r>
            <a:br>
              <a:rPr lang="cs-CZ">
                <a:latin typeface="Calibri" charset="0"/>
              </a:rPr>
            </a:br>
            <a:r>
              <a:rPr lang="cs-CZ">
                <a:latin typeface="Calibri" charset="0"/>
              </a:rPr>
              <a:t>		na nosní sliznici</a:t>
            </a:r>
            <a:br>
              <a:rPr lang="cs-CZ">
                <a:latin typeface="Calibri" charset="0"/>
              </a:rPr>
            </a:br>
            <a:r>
              <a:rPr lang="cs-CZ">
                <a:latin typeface="Calibri" charset="0"/>
              </a:rPr>
              <a:t>		inhalační</a:t>
            </a:r>
          </a:p>
        </p:txBody>
      </p:sp>
      <p:sp>
        <p:nvSpPr>
          <p:cNvPr id="22539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42875"/>
            <a:ext cx="7772400" cy="1143000"/>
          </a:xfrm>
        </p:spPr>
        <p:txBody>
          <a:bodyPr/>
          <a:lstStyle/>
          <a:p>
            <a:pPr eaLnBrk="1" hangingPunct="1"/>
            <a:r>
              <a:rPr lang="cs-CZ" sz="2400" b="1">
                <a:solidFill>
                  <a:srgbClr val="C00000"/>
                </a:solidFill>
                <a:latin typeface="Calibri" charset="0"/>
                <a:cs typeface="Arial" charset="0"/>
              </a:rPr>
              <a:t>Farmakokinetika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ovéPole 3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3555" name="TextovéPole 4"/>
          <p:cNvSpPr txBox="1">
            <a:spLocks noChangeArrowheads="1"/>
          </p:cNvSpPr>
          <p:nvPr/>
        </p:nvSpPr>
        <p:spPr bwMode="auto">
          <a:xfrm>
            <a:off x="571500" y="6500813"/>
            <a:ext cx="733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8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3556" name="TextovéPole 5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42875"/>
            <a:ext cx="7772400" cy="1143000"/>
          </a:xfrm>
        </p:spPr>
        <p:txBody>
          <a:bodyPr/>
          <a:lstStyle/>
          <a:p>
            <a:pPr eaLnBrk="1" hangingPunct="1"/>
            <a:r>
              <a:rPr lang="cs-CZ" sz="2400" b="1">
                <a:solidFill>
                  <a:srgbClr val="C00000"/>
                </a:solidFill>
                <a:latin typeface="Calibri" charset="0"/>
                <a:cs typeface="Arial" charset="0"/>
              </a:rPr>
              <a:t>Farmakokinetika</a:t>
            </a:r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428625" y="1643063"/>
            <a:ext cx="70866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>
                <a:latin typeface="Calibri" charset="0"/>
              </a:rPr>
              <a:t>Účinek nastupuje do </a:t>
            </a:r>
            <a:r>
              <a:rPr lang="cs-CZ" b="1" dirty="0">
                <a:solidFill>
                  <a:srgbClr val="CC0000"/>
                </a:solidFill>
                <a:latin typeface="Calibri" charset="0"/>
              </a:rPr>
              <a:t>30 </a:t>
            </a:r>
            <a:r>
              <a:rPr lang="cs-CZ" dirty="0">
                <a:latin typeface="Calibri" charset="0"/>
              </a:rPr>
              <a:t>minut.</a:t>
            </a:r>
          </a:p>
          <a:p>
            <a:pPr>
              <a:spcBef>
                <a:spcPct val="50000"/>
              </a:spcBef>
            </a:pPr>
            <a:r>
              <a:rPr lang="cs-CZ" dirty="0">
                <a:latin typeface="Calibri" charset="0"/>
              </a:rPr>
              <a:t>modifikující faktory:</a:t>
            </a:r>
            <a:br>
              <a:rPr lang="cs-CZ" dirty="0">
                <a:latin typeface="Calibri" charset="0"/>
              </a:rPr>
            </a:br>
            <a:r>
              <a:rPr lang="cs-CZ" dirty="0">
                <a:latin typeface="Calibri" charset="0"/>
              </a:rPr>
              <a:t>· pH žaludku, </a:t>
            </a:r>
            <a:r>
              <a:rPr lang="cs-CZ" dirty="0" err="1">
                <a:latin typeface="Calibri" charset="0"/>
              </a:rPr>
              <a:t>enterosolventní</a:t>
            </a:r>
            <a:r>
              <a:rPr lang="cs-CZ" dirty="0">
                <a:latin typeface="Calibri" charset="0"/>
              </a:rPr>
              <a:t> obal</a:t>
            </a:r>
            <a:br>
              <a:rPr lang="cs-CZ" dirty="0">
                <a:latin typeface="Calibri" charset="0"/>
              </a:rPr>
            </a:br>
            <a:r>
              <a:rPr lang="cs-CZ" b="1" dirty="0">
                <a:latin typeface="Calibri" charset="0"/>
              </a:rPr>
              <a:t>· současně požitá strava</a:t>
            </a:r>
            <a:br>
              <a:rPr lang="cs-CZ" b="1" dirty="0">
                <a:latin typeface="Calibri" charset="0"/>
              </a:rPr>
            </a:br>
            <a:r>
              <a:rPr lang="cs-CZ" dirty="0">
                <a:latin typeface="Calibri" charset="0"/>
              </a:rPr>
              <a:t>· motilita GIT</a:t>
            </a:r>
            <a:br>
              <a:rPr lang="cs-CZ" dirty="0">
                <a:latin typeface="Calibri" charset="0"/>
              </a:rPr>
            </a:br>
            <a:r>
              <a:rPr lang="cs-CZ" b="1" dirty="0">
                <a:latin typeface="Calibri" charset="0"/>
              </a:rPr>
              <a:t>· stav GIT—žaludeční kyselina, </a:t>
            </a:r>
          </a:p>
          <a:p>
            <a:pPr>
              <a:spcBef>
                <a:spcPct val="50000"/>
              </a:spcBef>
            </a:pPr>
            <a:r>
              <a:rPr lang="cs-CZ" b="1" dirty="0">
                <a:latin typeface="Calibri" charset="0"/>
              </a:rPr>
              <a:t>žlučové kyseliny, 	</a:t>
            </a:r>
          </a:p>
          <a:p>
            <a:pPr>
              <a:spcBef>
                <a:spcPct val="50000"/>
              </a:spcBef>
            </a:pPr>
            <a:r>
              <a:rPr lang="cs-CZ" b="1" dirty="0">
                <a:latin typeface="Calibri" charset="0"/>
              </a:rPr>
              <a:t>pankreatické a střevní šťávy</a:t>
            </a:r>
            <a:br>
              <a:rPr lang="cs-CZ" b="1" dirty="0">
                <a:latin typeface="Calibri" charset="0"/>
              </a:rPr>
            </a:br>
            <a:r>
              <a:rPr lang="cs-CZ" b="1" dirty="0">
                <a:latin typeface="Calibri" charset="0"/>
              </a:rPr>
              <a:t>· stav jater - městnání ve v. </a:t>
            </a:r>
            <a:r>
              <a:rPr lang="cs-CZ" b="1" dirty="0" err="1">
                <a:latin typeface="Calibri" charset="0"/>
              </a:rPr>
              <a:t>portae</a:t>
            </a:r>
            <a:r>
              <a:rPr lang="cs-CZ" b="1" dirty="0">
                <a:latin typeface="Calibri" charset="0"/>
              </a:rPr>
              <a:t/>
            </a:r>
            <a:br>
              <a:rPr lang="cs-CZ" b="1" dirty="0">
                <a:latin typeface="Calibri" charset="0"/>
              </a:rPr>
            </a:br>
            <a:endParaRPr lang="cs-CZ" b="1" dirty="0"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CC0000"/>
                </a:solidFill>
                <a:latin typeface="Calibri" charset="0"/>
              </a:rPr>
              <a:t>efekt prvního průchodu – </a:t>
            </a:r>
            <a:endParaRPr lang="cs-CZ" b="1" dirty="0"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cs-CZ" b="1" dirty="0">
                <a:latin typeface="Calibri" charset="0"/>
              </a:rPr>
              <a:t>desintegrace, </a:t>
            </a:r>
            <a:r>
              <a:rPr lang="cs-CZ" b="1" dirty="0" err="1">
                <a:latin typeface="Calibri" charset="0"/>
              </a:rPr>
              <a:t>desagregace</a:t>
            </a:r>
            <a:r>
              <a:rPr lang="cs-CZ" b="1" dirty="0">
                <a:latin typeface="Calibri" charset="0"/>
              </a:rPr>
              <a:t>, </a:t>
            </a:r>
            <a:r>
              <a:rPr lang="cs-CZ" b="1" dirty="0" err="1">
                <a:latin typeface="Calibri" charset="0"/>
              </a:rPr>
              <a:t>disoluce</a:t>
            </a:r>
            <a:endParaRPr lang="cs-CZ" b="1" dirty="0">
              <a:latin typeface="Calibri" charset="0"/>
            </a:endParaRPr>
          </a:p>
        </p:txBody>
      </p:sp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357188" y="1143000"/>
            <a:ext cx="2763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Enterální podání</a:t>
            </a:r>
          </a:p>
        </p:txBody>
      </p:sp>
      <p:sp>
        <p:nvSpPr>
          <p:cNvPr id="23560" name="Rectangle 2"/>
          <p:cNvSpPr>
            <a:spLocks noChangeArrowheads="1"/>
          </p:cNvSpPr>
          <p:nvPr/>
        </p:nvSpPr>
        <p:spPr bwMode="auto">
          <a:xfrm>
            <a:off x="4714875" y="1643063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Calibri" charset="0"/>
              </a:rPr>
              <a:t>účinek nastupuje do </a:t>
            </a:r>
            <a:r>
              <a:rPr lang="cs-CZ" b="1">
                <a:solidFill>
                  <a:srgbClr val="CC0000"/>
                </a:solidFill>
                <a:latin typeface="Calibri" charset="0"/>
              </a:rPr>
              <a:t>15 </a:t>
            </a:r>
            <a:r>
              <a:rPr lang="cs-CZ">
                <a:latin typeface="Calibri" charset="0"/>
              </a:rPr>
              <a:t>minut</a:t>
            </a:r>
          </a:p>
          <a:p>
            <a:pPr>
              <a:spcBef>
                <a:spcPct val="50000"/>
              </a:spcBef>
            </a:pPr>
            <a:r>
              <a:rPr lang="cs-CZ">
                <a:latin typeface="Calibri" charset="0"/>
              </a:rPr>
              <a:t>jak pro místní účinek, tak pro systémový</a:t>
            </a:r>
          </a:p>
          <a:p>
            <a:pPr>
              <a:spcBef>
                <a:spcPct val="50000"/>
              </a:spcBef>
            </a:pPr>
            <a:r>
              <a:rPr lang="cs-CZ">
                <a:latin typeface="Calibri" charset="0"/>
              </a:rPr>
              <a:t>léková forma nesmí dráždit sliznici rekta, </a:t>
            </a:r>
          </a:p>
        </p:txBody>
      </p:sp>
      <p:sp>
        <p:nvSpPr>
          <p:cNvPr id="22537" name="Rectangle 3"/>
          <p:cNvSpPr>
            <a:spLocks noChangeArrowheads="1"/>
          </p:cNvSpPr>
          <p:nvPr/>
        </p:nvSpPr>
        <p:spPr bwMode="auto">
          <a:xfrm>
            <a:off x="4500563" y="1143000"/>
            <a:ext cx="290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Per rectum (čípky)</a:t>
            </a: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3733800" y="3429000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Intravenózní (i.v.) - injekce, infúze</a:t>
            </a:r>
          </a:p>
        </p:txBody>
      </p:sp>
      <p:sp>
        <p:nvSpPr>
          <p:cNvPr id="23563" name="Obdélník 21"/>
          <p:cNvSpPr>
            <a:spLocks noChangeArrowheads="1"/>
          </p:cNvSpPr>
          <p:nvPr/>
        </p:nvSpPr>
        <p:spPr bwMode="auto">
          <a:xfrm>
            <a:off x="4286250" y="4000500"/>
            <a:ext cx="4572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Calibri" charset="0"/>
              </a:rPr>
              <a:t>účinek nastupuje do </a:t>
            </a:r>
            <a:r>
              <a:rPr lang="cs-CZ" b="1">
                <a:solidFill>
                  <a:srgbClr val="CC0000"/>
                </a:solidFill>
                <a:latin typeface="Calibri" charset="0"/>
              </a:rPr>
              <a:t>1-2</a:t>
            </a:r>
            <a:r>
              <a:rPr lang="cs-CZ">
                <a:latin typeface="Calibri" charset="0"/>
              </a:rPr>
              <a:t> minut</a:t>
            </a:r>
          </a:p>
          <a:p>
            <a:pPr>
              <a:spcBef>
                <a:spcPct val="50000"/>
              </a:spcBef>
            </a:pPr>
            <a:r>
              <a:rPr lang="cs-CZ">
                <a:latin typeface="Calibri" charset="0"/>
              </a:rPr>
              <a:t>- znamená, že se téměř ihned všechno podané léčivo dostává do žilního a vzápětí rychle i do tepenného krevního oběhu - </a:t>
            </a:r>
            <a:r>
              <a:rPr lang="cs-CZ" b="1">
                <a:solidFill>
                  <a:srgbClr val="CC0000"/>
                </a:solidFill>
                <a:latin typeface="Calibri" charset="0"/>
              </a:rPr>
              <a:t>odpadá fáze absorpce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ovéPole 4"/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Úvod do molekulární medicíny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7/12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4579" name="TextovéPole 7"/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400" baseline="-25000">
                <a:solidFill>
                  <a:schemeClr val="bg1"/>
                </a:solidFill>
                <a:latin typeface="Calibri" charset="0"/>
              </a:rPr>
              <a:t>© Ondřej Slabý, 2009</a:t>
            </a:r>
          </a:p>
        </p:txBody>
      </p:sp>
      <p:sp>
        <p:nvSpPr>
          <p:cNvPr id="24580" name="TextovéPole 8"/>
          <p:cNvSpPr txBox="1">
            <a:spLocks noChangeArrowheads="1"/>
          </p:cNvSpPr>
          <p:nvPr/>
        </p:nvSpPr>
        <p:spPr bwMode="auto">
          <a:xfrm>
            <a:off x="571500" y="6500813"/>
            <a:ext cx="696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1"/>
                </a:solidFill>
                <a:latin typeface="Calibri" charset="0"/>
              </a:rPr>
              <a:t>Strana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9</a:t>
            </a:r>
            <a:endParaRPr lang="cs-CZ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323528" y="1772816"/>
            <a:ext cx="8640439" cy="327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>
                <a:latin typeface="Calibri" charset="0"/>
              </a:rPr>
              <a:t>průnik léčiva s krve do </a:t>
            </a:r>
            <a:r>
              <a:rPr lang="cs-CZ" dirty="0" smtClean="0">
                <a:latin typeface="Calibri" charset="0"/>
              </a:rPr>
              <a:t>tkání je dynamický děj:</a:t>
            </a:r>
            <a:endParaRPr lang="cs-CZ" dirty="0"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CC0000"/>
                </a:solidFill>
                <a:latin typeface="Calibri" charset="0"/>
              </a:rPr>
              <a:t>       rychlost</a:t>
            </a:r>
            <a:r>
              <a:rPr lang="cs-CZ" dirty="0">
                <a:latin typeface="Calibri" charset="0"/>
              </a:rPr>
              <a:t> -  která závisí </a:t>
            </a:r>
            <a:r>
              <a:rPr lang="cs-CZ" dirty="0" smtClean="0">
                <a:latin typeface="Calibri" charset="0"/>
              </a:rPr>
              <a:t>na vazbě</a:t>
            </a:r>
            <a:r>
              <a:rPr lang="cs-CZ" dirty="0">
                <a:latin typeface="Calibri" charset="0"/>
              </a:rPr>
              <a:t>, </a:t>
            </a:r>
            <a:endParaRPr lang="cs-CZ" dirty="0" smtClean="0"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cs-CZ" dirty="0" smtClean="0">
                <a:latin typeface="Calibri" charset="0"/>
              </a:rPr>
              <a:t>	průniku přes biomembránu, </a:t>
            </a:r>
            <a:r>
              <a:rPr lang="cs-CZ" dirty="0">
                <a:latin typeface="Calibri" charset="0"/>
              </a:rPr>
              <a:t>průtoku orgánem </a:t>
            </a: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CC0000"/>
                </a:solidFill>
                <a:latin typeface="Calibri" charset="0"/>
              </a:rPr>
              <a:t>       stav</a:t>
            </a:r>
            <a:r>
              <a:rPr lang="cs-CZ" dirty="0">
                <a:latin typeface="Calibri" charset="0"/>
              </a:rPr>
              <a:t> - distribuční rovnováha, kdy se vyrovnají  </a:t>
            </a:r>
            <a:endParaRPr lang="cs-CZ" dirty="0" smtClean="0"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cs-CZ" dirty="0" smtClean="0">
                <a:latin typeface="Calibri" charset="0"/>
              </a:rPr>
              <a:t>	podíly volných frakcí </a:t>
            </a:r>
            <a:r>
              <a:rPr lang="cs-CZ" dirty="0">
                <a:latin typeface="Calibri" charset="0"/>
              </a:rPr>
              <a:t>léčiva v plazmě a ve tkáních</a:t>
            </a: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953735"/>
                </a:solidFill>
                <a:latin typeface="Calibri" charset="0"/>
              </a:rPr>
              <a:t>Distribuční objem-</a:t>
            </a:r>
            <a:r>
              <a:rPr lang="cs-CZ" b="1" dirty="0" err="1">
                <a:solidFill>
                  <a:srgbClr val="953735"/>
                </a:solidFill>
                <a:latin typeface="Calibri" charset="0"/>
              </a:rPr>
              <a:t>Vd</a:t>
            </a:r>
            <a:r>
              <a:rPr lang="cs-CZ" b="1" dirty="0">
                <a:solidFill>
                  <a:srgbClr val="953735"/>
                </a:solidFill>
                <a:latin typeface="Calibri" charset="0"/>
              </a:rPr>
              <a:t> </a:t>
            </a:r>
            <a:r>
              <a:rPr lang="cs-CZ" b="1" dirty="0">
                <a:latin typeface="Calibri" charset="0"/>
              </a:rPr>
              <a:t>– </a:t>
            </a:r>
            <a:r>
              <a:rPr lang="cs-CZ" dirty="0" smtClean="0">
                <a:latin typeface="Calibri" charset="0"/>
              </a:rPr>
              <a:t>hypotetický poměr </a:t>
            </a:r>
            <a:r>
              <a:rPr lang="cs-CZ" dirty="0">
                <a:latin typeface="Calibri" charset="0"/>
              </a:rPr>
              <a:t>mezi </a:t>
            </a:r>
            <a:r>
              <a:rPr lang="cs-CZ" dirty="0" smtClean="0">
                <a:latin typeface="Calibri" charset="0"/>
              </a:rPr>
              <a:t>množstvím</a:t>
            </a:r>
          </a:p>
          <a:p>
            <a:pPr>
              <a:spcBef>
                <a:spcPct val="50000"/>
              </a:spcBef>
            </a:pPr>
            <a:r>
              <a:rPr lang="cs-CZ" dirty="0">
                <a:latin typeface="Calibri" charset="0"/>
              </a:rPr>
              <a:t>	</a:t>
            </a:r>
            <a:r>
              <a:rPr lang="cs-CZ" dirty="0" smtClean="0">
                <a:latin typeface="Calibri" charset="0"/>
              </a:rPr>
              <a:t> </a:t>
            </a:r>
            <a:r>
              <a:rPr lang="cs-CZ" dirty="0">
                <a:latin typeface="Calibri" charset="0"/>
              </a:rPr>
              <a:t>léčiva v organizmu </a:t>
            </a:r>
            <a:r>
              <a:rPr lang="cs-CZ" dirty="0" smtClean="0">
                <a:latin typeface="Calibri" charset="0"/>
              </a:rPr>
              <a:t>a </a:t>
            </a:r>
            <a:r>
              <a:rPr lang="cs-CZ" dirty="0">
                <a:latin typeface="Calibri" charset="0"/>
              </a:rPr>
              <a:t>dosaženou plazmatickou </a:t>
            </a:r>
            <a:endParaRPr lang="cs-CZ" dirty="0" smtClean="0"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cs-CZ" dirty="0">
                <a:latin typeface="Calibri" charset="0"/>
              </a:rPr>
              <a:t>	</a:t>
            </a:r>
            <a:r>
              <a:rPr lang="cs-CZ" dirty="0" smtClean="0">
                <a:latin typeface="Calibri" charset="0"/>
              </a:rPr>
              <a:t>koncentrací</a:t>
            </a:r>
            <a:endParaRPr lang="cs-CZ" dirty="0">
              <a:solidFill>
                <a:srgbClr val="0066CC"/>
              </a:solidFill>
              <a:latin typeface="Calibri" charset="0"/>
            </a:endParaRPr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395536" y="1124744"/>
            <a:ext cx="1476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953735"/>
                </a:solidFill>
                <a:latin typeface="Calibri" charset="0"/>
              </a:rPr>
              <a:t>Distribuce </a:t>
            </a:r>
          </a:p>
        </p:txBody>
      </p:sp>
      <p:sp>
        <p:nvSpPr>
          <p:cNvPr id="24583" name="Rectangle 2"/>
          <p:cNvSpPr txBox="1">
            <a:spLocks noChangeArrowheads="1"/>
          </p:cNvSpPr>
          <p:nvPr/>
        </p:nvSpPr>
        <p:spPr bwMode="auto">
          <a:xfrm>
            <a:off x="755650" y="549275"/>
            <a:ext cx="73152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b="1">
                <a:solidFill>
                  <a:srgbClr val="C00000"/>
                </a:solidFill>
                <a:latin typeface="Calibri" charset="0"/>
                <a:cs typeface="Arial" charset="0"/>
              </a:rPr>
              <a:t>Farmakokinetika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268760"/>
            <a:ext cx="2608060" cy="3840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9952</TotalTime>
  <Words>3107</Words>
  <Application>Microsoft Macintosh PowerPoint</Application>
  <PresentationFormat>On-screen Show (4:3)</PresentationFormat>
  <Paragraphs>571</Paragraphs>
  <Slides>48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Motiv sady Office</vt:lpstr>
      <vt:lpstr>PowerPoint Presentation</vt:lpstr>
      <vt:lpstr>Příklady z historie a základní pojmy farmakologie</vt:lpstr>
      <vt:lpstr>Příklady z historie a základní pojmy farmakologie</vt:lpstr>
      <vt:lpstr>Příklady z historie a základní pojmy farmakologie</vt:lpstr>
      <vt:lpstr>Mechanismus působení (action) léčiv</vt:lpstr>
      <vt:lpstr>Farmakokinetika</vt:lpstr>
      <vt:lpstr>Farmakokinetika</vt:lpstr>
      <vt:lpstr>Farmakokinetika</vt:lpstr>
      <vt:lpstr>PowerPoint Presentation</vt:lpstr>
      <vt:lpstr>PowerPoint Presentation</vt:lpstr>
      <vt:lpstr>PowerPoint Presentation</vt:lpstr>
      <vt:lpstr>PowerPoint Presentation</vt:lpstr>
      <vt:lpstr> Nespecifické, fyzikálně-chemické působení léčiv</vt:lpstr>
      <vt:lpstr>Specifické působení léčiv</vt:lpstr>
      <vt:lpstr>Klasické cílové struktury specifického působení léčiv</vt:lpstr>
      <vt:lpstr>1. Receptory</vt:lpstr>
      <vt:lpstr>Receptory spřažené s iontovými kanály (ionotropní receptory)</vt:lpstr>
      <vt:lpstr>Receptory spjaté s G-proteiny (metabotropní)</vt:lpstr>
      <vt:lpstr>PowerPoint Presentation</vt:lpstr>
      <vt:lpstr>příklady Gs </vt:lpstr>
      <vt:lpstr>Receptory spojené s enzymovou aktivitou</vt:lpstr>
      <vt:lpstr>PowerPoint Presentation</vt:lpstr>
      <vt:lpstr>PowerPoint Presentation</vt:lpstr>
      <vt:lpstr>2. Iontové kanály</vt:lpstr>
      <vt:lpstr>3. Enzymy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ondrej</dc:creator>
  <cp:lastModifiedBy>Ondrej Slaby</cp:lastModifiedBy>
  <cp:revision>809</cp:revision>
  <dcterms:created xsi:type="dcterms:W3CDTF">2010-12-13T10:14:27Z</dcterms:created>
  <dcterms:modified xsi:type="dcterms:W3CDTF">2014-12-08T11:39:18Z</dcterms:modified>
</cp:coreProperties>
</file>