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2"/>
  </p:notesMasterIdLst>
  <p:sldIdLst>
    <p:sldId id="256" r:id="rId2"/>
    <p:sldId id="483" r:id="rId3"/>
    <p:sldId id="257" r:id="rId4"/>
    <p:sldId id="310" r:id="rId5"/>
    <p:sldId id="275" r:id="rId6"/>
    <p:sldId id="317" r:id="rId7"/>
    <p:sldId id="276" r:id="rId8"/>
    <p:sldId id="504" r:id="rId9"/>
    <p:sldId id="277" r:id="rId10"/>
    <p:sldId id="278" r:id="rId11"/>
    <p:sldId id="279" r:id="rId12"/>
    <p:sldId id="280" r:id="rId13"/>
    <p:sldId id="315" r:id="rId14"/>
    <p:sldId id="284" r:id="rId15"/>
    <p:sldId id="281" r:id="rId16"/>
    <p:sldId id="290" r:id="rId17"/>
    <p:sldId id="283" r:id="rId18"/>
    <p:sldId id="303" r:id="rId19"/>
    <p:sldId id="285" r:id="rId20"/>
    <p:sldId id="286" r:id="rId21"/>
    <p:sldId id="287" r:id="rId22"/>
    <p:sldId id="313" r:id="rId23"/>
    <p:sldId id="293" r:id="rId24"/>
    <p:sldId id="297" r:id="rId25"/>
    <p:sldId id="312" r:id="rId26"/>
    <p:sldId id="311" r:id="rId27"/>
    <p:sldId id="296" r:id="rId28"/>
    <p:sldId id="288" r:id="rId29"/>
    <p:sldId id="291" r:id="rId30"/>
    <p:sldId id="292" r:id="rId31"/>
    <p:sldId id="294" r:id="rId32"/>
    <p:sldId id="306" r:id="rId33"/>
    <p:sldId id="314" r:id="rId34"/>
    <p:sldId id="298" r:id="rId35"/>
    <p:sldId id="301" r:id="rId36"/>
    <p:sldId id="300" r:id="rId37"/>
    <p:sldId id="304" r:id="rId38"/>
    <p:sldId id="305" r:id="rId39"/>
    <p:sldId id="320" r:id="rId40"/>
    <p:sldId id="321" r:id="rId41"/>
    <p:sldId id="322" r:id="rId42"/>
    <p:sldId id="323" r:id="rId43"/>
    <p:sldId id="325" r:id="rId44"/>
    <p:sldId id="334" r:id="rId45"/>
    <p:sldId id="324" r:id="rId46"/>
    <p:sldId id="326" r:id="rId47"/>
    <p:sldId id="327" r:id="rId48"/>
    <p:sldId id="328" r:id="rId49"/>
    <p:sldId id="329" r:id="rId50"/>
    <p:sldId id="330" r:id="rId51"/>
    <p:sldId id="331" r:id="rId52"/>
    <p:sldId id="332" r:id="rId53"/>
    <p:sldId id="335" r:id="rId54"/>
    <p:sldId id="336" r:id="rId55"/>
    <p:sldId id="337" r:id="rId56"/>
    <p:sldId id="378" r:id="rId57"/>
    <p:sldId id="379" r:id="rId58"/>
    <p:sldId id="380" r:id="rId59"/>
    <p:sldId id="381" r:id="rId60"/>
    <p:sldId id="516" r:id="rId61"/>
    <p:sldId id="517" r:id="rId62"/>
    <p:sldId id="382" r:id="rId63"/>
    <p:sldId id="383" r:id="rId64"/>
    <p:sldId id="384" r:id="rId65"/>
    <p:sldId id="385" r:id="rId66"/>
    <p:sldId id="389" r:id="rId67"/>
    <p:sldId id="390" r:id="rId68"/>
    <p:sldId id="391" r:id="rId69"/>
    <p:sldId id="392" r:id="rId70"/>
    <p:sldId id="393" r:id="rId71"/>
    <p:sldId id="394" r:id="rId72"/>
    <p:sldId id="395" r:id="rId73"/>
    <p:sldId id="396" r:id="rId74"/>
    <p:sldId id="397" r:id="rId75"/>
    <p:sldId id="398" r:id="rId76"/>
    <p:sldId id="399" r:id="rId77"/>
    <p:sldId id="400" r:id="rId78"/>
    <p:sldId id="401" r:id="rId79"/>
    <p:sldId id="402" r:id="rId80"/>
    <p:sldId id="403" r:id="rId81"/>
    <p:sldId id="404" r:id="rId82"/>
    <p:sldId id="405"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1" r:id="rId129"/>
    <p:sldId id="452" r:id="rId130"/>
    <p:sldId id="454" r:id="rId131"/>
    <p:sldId id="456" r:id="rId132"/>
    <p:sldId id="457" r:id="rId133"/>
    <p:sldId id="458" r:id="rId134"/>
    <p:sldId id="459" r:id="rId135"/>
    <p:sldId id="460" r:id="rId136"/>
    <p:sldId id="461" r:id="rId137"/>
    <p:sldId id="462" r:id="rId138"/>
    <p:sldId id="463" r:id="rId139"/>
    <p:sldId id="464" r:id="rId140"/>
    <p:sldId id="481" r:id="rId141"/>
    <p:sldId id="482" r:id="rId142"/>
    <p:sldId id="484" r:id="rId143"/>
    <p:sldId id="485" r:id="rId144"/>
    <p:sldId id="486" r:id="rId145"/>
    <p:sldId id="487" r:id="rId146"/>
    <p:sldId id="488" r:id="rId147"/>
    <p:sldId id="489" r:id="rId148"/>
    <p:sldId id="490" r:id="rId149"/>
    <p:sldId id="491" r:id="rId150"/>
    <p:sldId id="492" r:id="rId151"/>
    <p:sldId id="493" r:id="rId152"/>
    <p:sldId id="494" r:id="rId153"/>
    <p:sldId id="495" r:id="rId154"/>
    <p:sldId id="496" r:id="rId155"/>
    <p:sldId id="497" r:id="rId156"/>
    <p:sldId id="498" r:id="rId157"/>
    <p:sldId id="499" r:id="rId158"/>
    <p:sldId id="500" r:id="rId159"/>
    <p:sldId id="501" r:id="rId160"/>
    <p:sldId id="506" r:id="rId161"/>
    <p:sldId id="507" r:id="rId162"/>
    <p:sldId id="508" r:id="rId163"/>
    <p:sldId id="509" r:id="rId164"/>
    <p:sldId id="510" r:id="rId165"/>
    <p:sldId id="511" r:id="rId166"/>
    <p:sldId id="512" r:id="rId167"/>
    <p:sldId id="513" r:id="rId168"/>
    <p:sldId id="514" r:id="rId169"/>
    <p:sldId id="515" r:id="rId170"/>
    <p:sldId id="503" r:id="rId171"/>
  </p:sldIdLst>
  <p:sldSz cx="9144000" cy="6858000" type="screen4x3"/>
  <p:notesSz cx="6858000" cy="9144000"/>
  <p:defaultTextStyle>
    <a:defPPr>
      <a:defRPr lang="cs-CZ"/>
    </a:defPPr>
    <a:lvl1pPr algn="l" rtl="0" eaLnBrk="0" fontAlgn="base" hangingPunct="0">
      <a:spcBef>
        <a:spcPct val="0"/>
      </a:spcBef>
      <a:spcAft>
        <a:spcPct val="0"/>
      </a:spcAft>
      <a:defRPr sz="2400" b="1"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pitchFamily="18" charset="0"/>
        <a:ea typeface="+mn-ea"/>
        <a:cs typeface="+mn-cs"/>
      </a:defRPr>
    </a:lvl5pPr>
    <a:lvl6pPr marL="2286000" algn="l" defTabSz="914400" rtl="0" eaLnBrk="1" latinLnBrk="0" hangingPunct="1">
      <a:defRPr sz="2400" b="1" kern="1200">
        <a:solidFill>
          <a:schemeClr val="tx1"/>
        </a:solidFill>
        <a:latin typeface="Times" pitchFamily="18" charset="0"/>
        <a:ea typeface="+mn-ea"/>
        <a:cs typeface="+mn-cs"/>
      </a:defRPr>
    </a:lvl6pPr>
    <a:lvl7pPr marL="2743200" algn="l" defTabSz="914400" rtl="0" eaLnBrk="1" latinLnBrk="0" hangingPunct="1">
      <a:defRPr sz="2400" b="1" kern="1200">
        <a:solidFill>
          <a:schemeClr val="tx1"/>
        </a:solidFill>
        <a:latin typeface="Times" pitchFamily="18" charset="0"/>
        <a:ea typeface="+mn-ea"/>
        <a:cs typeface="+mn-cs"/>
      </a:defRPr>
    </a:lvl7pPr>
    <a:lvl8pPr marL="3200400" algn="l" defTabSz="914400" rtl="0" eaLnBrk="1" latinLnBrk="0" hangingPunct="1">
      <a:defRPr sz="2400" b="1" kern="1200">
        <a:solidFill>
          <a:schemeClr val="tx1"/>
        </a:solidFill>
        <a:latin typeface="Times" pitchFamily="18" charset="0"/>
        <a:ea typeface="+mn-ea"/>
        <a:cs typeface="+mn-cs"/>
      </a:defRPr>
    </a:lvl8pPr>
    <a:lvl9pPr marL="3657600" algn="l" defTabSz="914400" rtl="0" eaLnBrk="1" latinLnBrk="0" hangingPunct="1">
      <a:defRPr sz="2400" b="1"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65" autoAdjust="0"/>
    <p:restoredTop sz="94675" autoAdjust="0"/>
  </p:normalViewPr>
  <p:slideViewPr>
    <p:cSldViewPr>
      <p:cViewPr varScale="1">
        <p:scale>
          <a:sx n="103" d="100"/>
          <a:sy n="103" d="100"/>
        </p:scale>
        <p:origin x="-1014" y="-90"/>
      </p:cViewPr>
      <p:guideLst>
        <p:guide orient="horz" pos="2160"/>
        <p:guide pos="2880"/>
      </p:guideLst>
    </p:cSldViewPr>
  </p:slideViewPr>
  <p:outlineViewPr>
    <p:cViewPr>
      <p:scale>
        <a:sx n="33" d="100"/>
        <a:sy n="33" d="100"/>
      </p:scale>
      <p:origin x="0" y="312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defRPr>
            </a:lvl1pPr>
          </a:lstStyle>
          <a:p>
            <a:pPr>
              <a:defRPr/>
            </a:pPr>
            <a:endParaRPr lang="cs-CZ"/>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itchFamily="34" charset="0"/>
              </a:defRPr>
            </a:lvl1pPr>
          </a:lstStyle>
          <a:p>
            <a:pPr>
              <a:defRPr/>
            </a:pPr>
            <a:fld id="{0A8C0907-B0F1-4325-BE1D-0AB30DA112F2}" type="slidenum">
              <a:rPr lang="cs-CZ"/>
              <a:pPr>
                <a:defRPr/>
              </a:pPr>
              <a:t>‹#›</a:t>
            </a:fld>
            <a:endParaRPr lang="cs-CZ"/>
          </a:p>
        </p:txBody>
      </p:sp>
    </p:spTree>
    <p:extLst>
      <p:ext uri="{BB962C8B-B14F-4D97-AF65-F5344CB8AC3E}">
        <p14:creationId xmlns:p14="http://schemas.microsoft.com/office/powerpoint/2010/main" val="517185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CE0E0AD-0BE2-4C4B-8B8B-CC68C2B94520}" type="slidenum">
              <a:rPr lang="cs-CZ" altLang="cs-CZ" sz="1200" b="0" smtClean="0">
                <a:latin typeface="Arial" charset="0"/>
              </a:rPr>
              <a:pPr/>
              <a:t>1</a:t>
            </a:fld>
            <a:endParaRPr lang="cs-CZ" altLang="cs-CZ" sz="1200" b="0" smtClean="0">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11</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7B7DF-F022-4235-A382-5928BD0C950B}" type="slidenum">
              <a:rPr lang="cs-CZ" altLang="en-US"/>
              <a:pPr/>
              <a:t>106</a:t>
            </a:fld>
            <a:endParaRPr lang="cs-CZ" alt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F5C8AA-E8E3-4509-AC55-7A0C3B030625}" type="slidenum">
              <a:rPr lang="cs-CZ" altLang="en-US"/>
              <a:pPr/>
              <a:t>107</a:t>
            </a:fld>
            <a:endParaRPr lang="cs-CZ"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4CBF3-ADB3-456F-8486-CFC90EC37F3E}" type="slidenum">
              <a:rPr lang="cs-CZ" altLang="en-US"/>
              <a:pPr/>
              <a:t>108</a:t>
            </a:fld>
            <a:endParaRPr lang="cs-CZ" alt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58C31-2FE0-4E3B-9237-24CB95711D73}" type="slidenum">
              <a:rPr lang="cs-CZ" altLang="en-US"/>
              <a:pPr/>
              <a:t>109</a:t>
            </a:fld>
            <a:endParaRPr lang="cs-CZ"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2E7AD-F08B-4CD5-9EF7-162CFDE6DC7E}" type="slidenum">
              <a:rPr lang="cs-CZ" altLang="en-US"/>
              <a:pPr/>
              <a:t>110</a:t>
            </a:fld>
            <a:endParaRPr lang="cs-CZ"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8400E-F705-4B83-B5CE-4788B56BCA5E}" type="slidenum">
              <a:rPr lang="cs-CZ" altLang="en-US"/>
              <a:pPr/>
              <a:t>111</a:t>
            </a:fld>
            <a:endParaRPr lang="cs-CZ" alt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DED28-0A2A-4906-840E-A23CD88FC9B0}" type="slidenum">
              <a:rPr lang="cs-CZ" altLang="en-US"/>
              <a:pPr/>
              <a:t>112</a:t>
            </a:fld>
            <a:endParaRPr lang="cs-CZ" alt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59EDF-FF5F-4FA8-832F-53100C540BB5}" type="slidenum">
              <a:rPr lang="cs-CZ" altLang="en-US"/>
              <a:pPr/>
              <a:t>113</a:t>
            </a:fld>
            <a:endParaRPr lang="cs-CZ" alt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6B99F-4ACB-409D-BA65-34640EBA7742}" type="slidenum">
              <a:rPr lang="cs-CZ" altLang="en-US"/>
              <a:pPr/>
              <a:t>114</a:t>
            </a:fld>
            <a:endParaRPr lang="cs-CZ"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485F7-BF75-49D3-83A9-8A30811D4D01}" type="slidenum">
              <a:rPr lang="cs-CZ" altLang="en-US"/>
              <a:pPr/>
              <a:t>115</a:t>
            </a:fld>
            <a:endParaRPr lang="cs-CZ" alt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12</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27B8E-3F72-4337-B92C-F73F197A4FC4}" type="slidenum">
              <a:rPr lang="cs-CZ" altLang="en-US"/>
              <a:pPr/>
              <a:t>119</a:t>
            </a:fld>
            <a:endParaRPr lang="cs-CZ" alt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D38514-2C13-457B-80F9-61A4D957D46A}" type="slidenum">
              <a:rPr lang="cs-CZ" altLang="en-US"/>
              <a:pPr/>
              <a:t>120</a:t>
            </a:fld>
            <a:endParaRPr lang="cs-CZ" altLang="en-US"/>
          </a:p>
        </p:txBody>
      </p:sp>
      <p:sp>
        <p:nvSpPr>
          <p:cNvPr id="497666" name="Rectangle 2"/>
          <p:cNvSpPr>
            <a:spLocks noGrp="1" noRot="1" noChangeAspect="1" noChangeArrowheads="1" noTextEdit="1"/>
          </p:cNvSpPr>
          <p:nvPr>
            <p:ph type="sldImg"/>
          </p:nvPr>
        </p:nvSpPr>
        <p:spPr>
          <a:xfrm>
            <a:off x="1150938" y="692150"/>
            <a:ext cx="4556125" cy="3416300"/>
          </a:xfrm>
          <a:ln/>
        </p:spPr>
      </p:sp>
      <p:sp>
        <p:nvSpPr>
          <p:cNvPr id="497667" name="Rectangle 3"/>
          <p:cNvSpPr>
            <a:spLocks noGrp="1" noChangeArrowheads="1"/>
          </p:cNvSpPr>
          <p:nvPr>
            <p:ph type="body" idx="1"/>
          </p:nvPr>
        </p:nvSpPr>
        <p:spPr>
          <a:xfrm>
            <a:off x="914401" y="4343400"/>
            <a:ext cx="5029200" cy="4116388"/>
          </a:xfrm>
        </p:spPr>
        <p:txBody>
          <a:bodyPr/>
          <a:lstStyle/>
          <a:p>
            <a:pPr defTabSz="761925"/>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36A22-ACE6-48FA-BA75-F52C1EFD6C95}" type="slidenum">
              <a:rPr lang="cs-CZ" altLang="en-US"/>
              <a:pPr/>
              <a:t>121</a:t>
            </a:fld>
            <a:endParaRPr lang="cs-CZ" altLang="en-US"/>
          </a:p>
        </p:txBody>
      </p:sp>
      <p:sp>
        <p:nvSpPr>
          <p:cNvPr id="499714"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499715" name="Rectangle 3"/>
          <p:cNvSpPr>
            <a:spLocks noGrp="1" noChangeArrowheads="1"/>
          </p:cNvSpPr>
          <p:nvPr>
            <p:ph type="body" idx="1"/>
          </p:nvPr>
        </p:nvSpPr>
        <p:spPr>
          <a:xfrm>
            <a:off x="914401" y="4343400"/>
            <a:ext cx="5029200" cy="4116388"/>
          </a:xfrm>
          <a:ln/>
        </p:spPr>
        <p:txBody>
          <a:bodyPr lIns="93687" tIns="46844" rIns="93687" bIns="46844"/>
          <a:lstStyle/>
          <a:p>
            <a:pPr defTabSz="761925"/>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CD7E0-058A-456A-88F7-4E602A4AF097}" type="slidenum">
              <a:rPr lang="cs-CZ" altLang="en-US"/>
              <a:pPr/>
              <a:t>122</a:t>
            </a:fld>
            <a:endParaRPr lang="cs-CZ" altLang="en-US"/>
          </a:p>
        </p:txBody>
      </p:sp>
      <p:sp>
        <p:nvSpPr>
          <p:cNvPr id="501762" name="Rectangle 2"/>
          <p:cNvSpPr>
            <a:spLocks noGrp="1" noRot="1" noChangeAspect="1" noChangeArrowheads="1" noTextEdit="1"/>
          </p:cNvSpPr>
          <p:nvPr>
            <p:ph type="sldImg"/>
          </p:nvPr>
        </p:nvSpPr>
        <p:spPr>
          <a:xfrm>
            <a:off x="1150938" y="692150"/>
            <a:ext cx="4556125" cy="3416300"/>
          </a:xfrm>
          <a:ln/>
        </p:spPr>
      </p:sp>
      <p:sp>
        <p:nvSpPr>
          <p:cNvPr id="501763" name="Rectangle 3"/>
          <p:cNvSpPr>
            <a:spLocks noGrp="1" noChangeArrowheads="1"/>
          </p:cNvSpPr>
          <p:nvPr>
            <p:ph type="body" idx="1"/>
          </p:nvPr>
        </p:nvSpPr>
        <p:spPr>
          <a:xfrm>
            <a:off x="914401" y="4343400"/>
            <a:ext cx="5029200" cy="4116388"/>
          </a:xfrm>
        </p:spPr>
        <p:txBody>
          <a:bodyPr/>
          <a:lstStyle/>
          <a:p>
            <a:pPr defTabSz="761925"/>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76C4A-1CAE-45A0-B1D4-CAAE0D156473}" type="slidenum">
              <a:rPr lang="cs-CZ" altLang="en-US"/>
              <a:pPr/>
              <a:t>123</a:t>
            </a:fld>
            <a:endParaRPr lang="cs-CZ" altLang="en-US"/>
          </a:p>
        </p:txBody>
      </p:sp>
      <p:sp>
        <p:nvSpPr>
          <p:cNvPr id="503810" name="Rectangle 2"/>
          <p:cNvSpPr>
            <a:spLocks noGrp="1" noRot="1" noChangeAspect="1" noChangeArrowheads="1" noTextEdit="1"/>
          </p:cNvSpPr>
          <p:nvPr>
            <p:ph type="sldImg"/>
          </p:nvPr>
        </p:nvSpPr>
        <p:spPr>
          <a:xfrm>
            <a:off x="1150938" y="692150"/>
            <a:ext cx="4556125" cy="3416300"/>
          </a:xfrm>
          <a:ln/>
        </p:spPr>
      </p:sp>
      <p:sp>
        <p:nvSpPr>
          <p:cNvPr id="503811" name="Rectangle 3"/>
          <p:cNvSpPr>
            <a:spLocks noGrp="1" noChangeArrowheads="1"/>
          </p:cNvSpPr>
          <p:nvPr>
            <p:ph type="body" idx="1"/>
          </p:nvPr>
        </p:nvSpPr>
        <p:spPr>
          <a:xfrm>
            <a:off x="914401" y="4343400"/>
            <a:ext cx="5029200" cy="4116388"/>
          </a:xfrm>
        </p:spPr>
        <p:txBody>
          <a:bodyPr/>
          <a:lstStyle/>
          <a:p>
            <a:pPr defTabSz="761925"/>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1E1B7-355A-4098-AD8D-E9A3C1C35575}" type="slidenum">
              <a:rPr lang="cs-CZ" altLang="en-US"/>
              <a:pPr/>
              <a:t>124</a:t>
            </a:fld>
            <a:endParaRPr lang="cs-CZ" altLang="en-US"/>
          </a:p>
        </p:txBody>
      </p:sp>
      <p:sp>
        <p:nvSpPr>
          <p:cNvPr id="505858"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505859" name="Rectangle 3"/>
          <p:cNvSpPr>
            <a:spLocks noGrp="1" noChangeArrowheads="1"/>
          </p:cNvSpPr>
          <p:nvPr>
            <p:ph type="body" idx="1"/>
          </p:nvPr>
        </p:nvSpPr>
        <p:spPr>
          <a:xfrm>
            <a:off x="914401" y="4343400"/>
            <a:ext cx="5029200" cy="4116388"/>
          </a:xfrm>
          <a:ln/>
        </p:spPr>
        <p:txBody>
          <a:bodyPr lIns="93687" tIns="46844" rIns="93687" bIns="46844"/>
          <a:lstStyle/>
          <a:p>
            <a:pPr defTabSz="761925"/>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8BA1E-0574-49A2-8157-3B88B4ED6370}" type="slidenum">
              <a:rPr lang="cs-CZ" altLang="en-US"/>
              <a:pPr/>
              <a:t>125</a:t>
            </a:fld>
            <a:endParaRPr lang="cs-CZ" altLang="en-US"/>
          </a:p>
        </p:txBody>
      </p:sp>
      <p:sp>
        <p:nvSpPr>
          <p:cNvPr id="507906"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507907" name="Rectangle 3"/>
          <p:cNvSpPr>
            <a:spLocks noGrp="1" noChangeArrowheads="1"/>
          </p:cNvSpPr>
          <p:nvPr>
            <p:ph type="body" idx="1"/>
          </p:nvPr>
        </p:nvSpPr>
        <p:spPr>
          <a:xfrm>
            <a:off x="914401" y="4343400"/>
            <a:ext cx="5029200" cy="4116388"/>
          </a:xfrm>
          <a:ln/>
        </p:spPr>
        <p:txBody>
          <a:bodyPr lIns="93687" tIns="46844" rIns="93687" bIns="46844"/>
          <a:lstStyle/>
          <a:p>
            <a:pPr defTabSz="761925"/>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11E54-EFEC-4509-A86D-2DB8E33CC575}" type="slidenum">
              <a:rPr lang="cs-CZ" altLang="en-US"/>
              <a:pPr/>
              <a:t>126</a:t>
            </a:fld>
            <a:endParaRPr lang="cs-CZ" altLang="en-US"/>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C2A790-373A-4960-9B3A-DF5DE697551B}" type="slidenum">
              <a:rPr lang="cs-CZ" altLang="en-US"/>
              <a:pPr/>
              <a:t>127</a:t>
            </a:fld>
            <a:endParaRPr lang="cs-CZ" altLang="en-US"/>
          </a:p>
        </p:txBody>
      </p:sp>
      <p:sp>
        <p:nvSpPr>
          <p:cNvPr id="552962"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552963" name="Rectangle 3"/>
          <p:cNvSpPr>
            <a:spLocks noGrp="1" noChangeArrowheads="1"/>
          </p:cNvSpPr>
          <p:nvPr>
            <p:ph type="body" idx="1"/>
          </p:nvPr>
        </p:nvSpPr>
        <p:spPr>
          <a:xfrm>
            <a:off x="914401" y="4343400"/>
            <a:ext cx="5029200" cy="4116388"/>
          </a:xfrm>
          <a:ln/>
        </p:spPr>
        <p:txBody>
          <a:bodyPr lIns="93687" tIns="46844" rIns="93687" bIns="46844"/>
          <a:lstStyle/>
          <a:p>
            <a:pPr defTabSz="761925"/>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FC3BF-4E84-4D32-A22F-7E0F8C5BDDEF}" type="slidenum">
              <a:rPr lang="cs-CZ" altLang="en-US"/>
              <a:pPr/>
              <a:t>128</a:t>
            </a:fld>
            <a:endParaRPr lang="cs-CZ" altLang="en-US"/>
          </a:p>
        </p:txBody>
      </p:sp>
      <p:sp>
        <p:nvSpPr>
          <p:cNvPr id="557058" name="Rectangle 2"/>
          <p:cNvSpPr>
            <a:spLocks noGrp="1" noRot="1" noChangeAspect="1" noChangeArrowheads="1" noTextEdit="1"/>
          </p:cNvSpPr>
          <p:nvPr>
            <p:ph type="sldImg"/>
          </p:nvPr>
        </p:nvSpPr>
        <p:spPr>
          <a:xfrm>
            <a:off x="1150938" y="692150"/>
            <a:ext cx="4556125" cy="3416300"/>
          </a:xfrm>
          <a:ln/>
        </p:spPr>
      </p:sp>
      <p:sp>
        <p:nvSpPr>
          <p:cNvPr id="557059" name="Rectangle 3"/>
          <p:cNvSpPr>
            <a:spLocks noGrp="1" noChangeArrowheads="1"/>
          </p:cNvSpPr>
          <p:nvPr>
            <p:ph type="body" idx="1"/>
          </p:nvPr>
        </p:nvSpPr>
        <p:spPr>
          <a:xfrm>
            <a:off x="914401" y="4343400"/>
            <a:ext cx="5029200" cy="4116388"/>
          </a:xfrm>
        </p:spPr>
        <p:txBody>
          <a:bodyPr/>
          <a:lstStyle/>
          <a:p>
            <a:pPr defTabSz="761925"/>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13</a:t>
            </a:fld>
            <a:endParaRPr lang="cs-CZ" altLang="cs-CZ" sz="1200" b="0" smtClean="0">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54498-EF4C-4416-ACC9-D28E7040B499}" type="slidenum">
              <a:rPr lang="cs-CZ" altLang="en-US"/>
              <a:pPr/>
              <a:t>129</a:t>
            </a:fld>
            <a:endParaRPr lang="cs-CZ" altLang="en-US"/>
          </a:p>
        </p:txBody>
      </p:sp>
      <p:sp>
        <p:nvSpPr>
          <p:cNvPr id="559106" name="Rectangle 2"/>
          <p:cNvSpPr>
            <a:spLocks noGrp="1" noRot="1" noChangeAspect="1" noChangeArrowheads="1" noTextEdit="1"/>
          </p:cNvSpPr>
          <p:nvPr>
            <p:ph type="sldImg"/>
          </p:nvPr>
        </p:nvSpPr>
        <p:spPr>
          <a:xfrm>
            <a:off x="1150938" y="692150"/>
            <a:ext cx="4556125" cy="3416300"/>
          </a:xfrm>
          <a:ln w="12700" cap="flat">
            <a:solidFill>
              <a:schemeClr val="tx1"/>
            </a:solidFill>
          </a:ln>
          <a:extLst>
            <a:ext uri="{909E8E84-426E-40DD-AFC4-6F175D3DCCD1}">
              <a14:hiddenFill xmlns:a14="http://schemas.microsoft.com/office/drawing/2010/main">
                <a:noFill/>
              </a14:hiddenFill>
            </a:ext>
          </a:extLst>
        </p:spPr>
      </p:sp>
      <p:sp>
        <p:nvSpPr>
          <p:cNvPr id="559107" name="Rectangle 3"/>
          <p:cNvSpPr>
            <a:spLocks noGrp="1" noChangeArrowheads="1"/>
          </p:cNvSpPr>
          <p:nvPr>
            <p:ph type="body" idx="1"/>
          </p:nvPr>
        </p:nvSpPr>
        <p:spPr>
          <a:xfrm>
            <a:off x="914401" y="4343400"/>
            <a:ext cx="5029200" cy="4116388"/>
          </a:xfrm>
          <a:ln/>
        </p:spPr>
        <p:txBody>
          <a:bodyPr lIns="93687" tIns="46844" rIns="93687" bIns="46844"/>
          <a:lstStyle/>
          <a:p>
            <a:pPr defTabSz="761925"/>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9FEAAC-3A42-4342-B475-D3CCBD004918}" type="slidenum">
              <a:rPr lang="cs-CZ" altLang="en-US"/>
              <a:pPr/>
              <a:t>131</a:t>
            </a:fld>
            <a:endParaRPr lang="cs-CZ" alt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3C46E-B548-4E63-98C9-81A10727D766}" type="slidenum">
              <a:rPr lang="cs-CZ" altLang="en-US"/>
              <a:pPr/>
              <a:t>132</a:t>
            </a:fld>
            <a:endParaRPr lang="cs-CZ" altLang="en-US"/>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71B0C-5B1B-413F-8B85-454D831F629E}" type="slidenum">
              <a:rPr lang="cs-CZ" altLang="en-US"/>
              <a:pPr/>
              <a:t>133</a:t>
            </a:fld>
            <a:endParaRPr lang="cs-CZ" altLang="en-US"/>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ABBB3-27BE-4997-BE39-1DB7E6B394F5}" type="slidenum">
              <a:rPr lang="cs-CZ" altLang="en-US"/>
              <a:pPr/>
              <a:t>134</a:t>
            </a:fld>
            <a:endParaRPr lang="cs-CZ" alt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DAB89-9756-4CDF-80A2-3CF4B3D6AD28}" type="slidenum">
              <a:rPr lang="cs-CZ" altLang="en-US"/>
              <a:pPr/>
              <a:t>135</a:t>
            </a:fld>
            <a:endParaRPr lang="cs-CZ" altLang="en-US"/>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376CC-7FD0-4A7A-9268-2722BC697030}" type="slidenum">
              <a:rPr lang="cs-CZ" altLang="en-US"/>
              <a:pPr/>
              <a:t>136</a:t>
            </a:fld>
            <a:endParaRPr lang="cs-CZ" altLang="en-US"/>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A5A87-71B7-462D-935F-3ED771A60A1A}" type="slidenum">
              <a:rPr lang="cs-CZ" altLang="en-US"/>
              <a:pPr/>
              <a:t>137</a:t>
            </a:fld>
            <a:endParaRPr lang="cs-CZ" altLang="en-US"/>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409C5-C32D-4544-8BD8-AD802D5D7117}" type="slidenum">
              <a:rPr lang="cs-CZ" altLang="en-US"/>
              <a:pPr/>
              <a:t>138</a:t>
            </a:fld>
            <a:endParaRPr lang="cs-CZ" altLang="en-US"/>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1EFD3-1703-4BC5-B88B-ACCC9460B87B}" type="slidenum">
              <a:rPr lang="cs-CZ" altLang="en-US"/>
              <a:pPr/>
              <a:t>139</a:t>
            </a:fld>
            <a:endParaRPr lang="cs-CZ" alt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14</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BCB2B-EEA9-4F1E-99AB-BFD52358B714}" type="slidenum">
              <a:rPr lang="cs-CZ" altLang="en-US"/>
              <a:pPr/>
              <a:t>142</a:t>
            </a:fld>
            <a:endParaRPr lang="cs-CZ" alt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09E55-7616-4B88-90AA-016A652C125A}" type="slidenum">
              <a:rPr lang="cs-CZ" altLang="en-US"/>
              <a:pPr/>
              <a:t>143</a:t>
            </a:fld>
            <a:endParaRPr lang="cs-CZ" alt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F69CE-8FDF-43DA-9826-D30FB5750CB7}" type="slidenum">
              <a:rPr lang="cs-CZ" altLang="en-US"/>
              <a:pPr/>
              <a:t>144</a:t>
            </a:fld>
            <a:endParaRPr lang="cs-CZ" altLang="en-US"/>
          </a:p>
        </p:txBody>
      </p:sp>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6E159-E3F5-47D4-BB75-0CB392F01859}" type="slidenum">
              <a:rPr lang="cs-CZ" altLang="en-US"/>
              <a:pPr/>
              <a:t>145</a:t>
            </a:fld>
            <a:endParaRPr lang="cs-CZ" alt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E57EF-E68E-4CE5-A8A0-86075CE12680}" type="slidenum">
              <a:rPr lang="cs-CZ" altLang="en-US"/>
              <a:pPr/>
              <a:t>146</a:t>
            </a:fld>
            <a:endParaRPr lang="cs-CZ" altLang="en-US"/>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E1D32A-0CAC-4905-BF3A-7719C19358C1}" type="slidenum">
              <a:rPr lang="cs-CZ" altLang="en-US"/>
              <a:pPr/>
              <a:t>147</a:t>
            </a:fld>
            <a:endParaRPr lang="cs-CZ" altLang="en-US"/>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5846B-E0F5-4C93-967B-41E08C7DA312}" type="slidenum">
              <a:rPr lang="cs-CZ" altLang="en-US"/>
              <a:pPr/>
              <a:t>148</a:t>
            </a:fld>
            <a:endParaRPr lang="cs-CZ" altLang="en-US"/>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3D09D-8495-41A8-A507-B4BFCBB0C368}" type="slidenum">
              <a:rPr lang="cs-CZ" altLang="en-US"/>
              <a:pPr/>
              <a:t>149</a:t>
            </a:fld>
            <a:endParaRPr lang="cs-CZ" alt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51302-FF5E-429D-B952-0AC84AF967EE}" type="slidenum">
              <a:rPr lang="cs-CZ" altLang="en-US"/>
              <a:pPr/>
              <a:t>150</a:t>
            </a:fld>
            <a:endParaRPr lang="cs-CZ" alt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1FCE5-E104-4B70-8E70-7D3018C47C4D}" type="slidenum">
              <a:rPr lang="cs-CZ" altLang="en-US"/>
              <a:pPr/>
              <a:t>151</a:t>
            </a:fld>
            <a:endParaRPr lang="cs-CZ" altLang="en-US"/>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E5230E7-90DE-4CF6-B491-08BD86B16B39}" type="slidenum">
              <a:rPr lang="cs-CZ" altLang="cs-CZ" sz="1200" b="0" smtClean="0">
                <a:latin typeface="Arial" charset="0"/>
              </a:rPr>
              <a:pPr/>
              <a:t>15</a:t>
            </a:fld>
            <a:endParaRPr lang="cs-CZ" altLang="cs-CZ" sz="1200" b="0"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84E53-ACC5-4D19-BA2B-CDF68C5DA574}" type="slidenum">
              <a:rPr lang="cs-CZ" altLang="en-US"/>
              <a:pPr/>
              <a:t>152</a:t>
            </a:fld>
            <a:endParaRPr lang="cs-CZ" altLang="en-US"/>
          </a:p>
        </p:txBody>
      </p:sp>
      <p:sp>
        <p:nvSpPr>
          <p:cNvPr id="678914" name="Rectangle 2"/>
          <p:cNvSpPr>
            <a:spLocks noGrp="1" noRot="1" noChangeAspect="1" noChangeArrowheads="1" noTextEdit="1"/>
          </p:cNvSpPr>
          <p:nvPr>
            <p:ph type="sldImg"/>
          </p:nvPr>
        </p:nvSpPr>
        <p:spPr>
          <a:ln/>
        </p:spPr>
      </p:sp>
      <p:sp>
        <p:nvSpPr>
          <p:cNvPr id="6789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BDFA7-95B4-4355-A078-65A33FA698EA}" type="slidenum">
              <a:rPr lang="cs-CZ" altLang="en-US"/>
              <a:pPr/>
              <a:t>153</a:t>
            </a:fld>
            <a:endParaRPr lang="cs-CZ" altLang="en-US"/>
          </a:p>
        </p:txBody>
      </p:sp>
      <p:sp>
        <p:nvSpPr>
          <p:cNvPr id="683010" name="Rectangle 2"/>
          <p:cNvSpPr>
            <a:spLocks noGrp="1" noRot="1" noChangeAspect="1" noChangeArrowheads="1" noTextEdit="1"/>
          </p:cNvSpPr>
          <p:nvPr>
            <p:ph type="sldImg"/>
          </p:nvPr>
        </p:nvSpPr>
        <p:spPr>
          <a:ln/>
        </p:spPr>
      </p:sp>
      <p:sp>
        <p:nvSpPr>
          <p:cNvPr id="683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DCAAD-E23E-4D4F-88AC-988E6609995D}" type="slidenum">
              <a:rPr lang="cs-CZ" altLang="en-US"/>
              <a:pPr/>
              <a:t>154</a:t>
            </a:fld>
            <a:endParaRPr lang="cs-CZ" altLang="en-US"/>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81367B-4FC3-4A2C-AF14-FA2558C552F1}" type="slidenum">
              <a:rPr lang="cs-CZ" altLang="en-US"/>
              <a:pPr/>
              <a:t>155</a:t>
            </a:fld>
            <a:endParaRPr lang="cs-CZ" altLang="en-US"/>
          </a:p>
        </p:txBody>
      </p:sp>
      <p:sp>
        <p:nvSpPr>
          <p:cNvPr id="687106" name="Rectangle 2"/>
          <p:cNvSpPr>
            <a:spLocks noGrp="1" noRot="1" noChangeAspect="1" noChangeArrowheads="1" noTextEdit="1"/>
          </p:cNvSpPr>
          <p:nvPr>
            <p:ph type="sldImg"/>
          </p:nvPr>
        </p:nvSpPr>
        <p:spPr>
          <a:ln/>
        </p:spPr>
      </p:sp>
      <p:sp>
        <p:nvSpPr>
          <p:cNvPr id="687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E58055-A52B-45F2-B5E3-7531E5F0410F}" type="slidenum">
              <a:rPr lang="cs-CZ" altLang="en-US"/>
              <a:pPr/>
              <a:t>156</a:t>
            </a:fld>
            <a:endParaRPr lang="cs-CZ" altLang="en-US"/>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B2E66-933A-4F13-BDBB-8EF61757DC9F}" type="slidenum">
              <a:rPr lang="cs-CZ" altLang="en-US"/>
              <a:pPr/>
              <a:t>157</a:t>
            </a:fld>
            <a:endParaRPr lang="cs-CZ" altLang="en-US"/>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BC1C-4A04-4510-8127-4C1E181652F9}" type="slidenum">
              <a:rPr lang="cs-CZ" altLang="en-US"/>
              <a:pPr/>
              <a:t>158</a:t>
            </a:fld>
            <a:endParaRPr lang="cs-CZ" altLang="en-US"/>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215A0E-215E-42A4-A42A-F300C78A5938}" type="slidenum">
              <a:rPr lang="cs-CZ" altLang="en-US"/>
              <a:pPr/>
              <a:t>159</a:t>
            </a:fld>
            <a:endParaRPr lang="cs-CZ" altLang="en-US"/>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164</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165</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F08B6DB-D46C-4415-89D1-E285A7631FAB}" type="slidenum">
              <a:rPr lang="cs-CZ" altLang="cs-CZ" sz="1200" b="0" smtClean="0">
                <a:latin typeface="Arial" charset="0"/>
              </a:rPr>
              <a:pPr/>
              <a:t>16</a:t>
            </a:fld>
            <a:endParaRPr lang="cs-CZ" altLang="cs-CZ" sz="1200" b="0"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170</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0C6C58C-9BC3-453F-9A61-D74B3577CC88}" type="slidenum">
              <a:rPr lang="cs-CZ" altLang="cs-CZ" sz="1200" b="0" smtClean="0">
                <a:latin typeface="Arial" charset="0"/>
              </a:rPr>
              <a:pPr/>
              <a:t>17</a:t>
            </a:fld>
            <a:endParaRPr lang="cs-CZ" altLang="cs-CZ" sz="1200" b="0"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9C22059-B58F-4FC0-AC82-508A9BE9911B}" type="slidenum">
              <a:rPr lang="cs-CZ" altLang="cs-CZ" sz="1200" b="0" smtClean="0">
                <a:latin typeface="Arial" charset="0"/>
              </a:rPr>
              <a:pPr/>
              <a:t>18</a:t>
            </a:fld>
            <a:endParaRPr lang="cs-CZ" altLang="cs-CZ" sz="1200" b="0"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2EF4282-9177-4000-A57E-489ECB2E56BA}" type="slidenum">
              <a:rPr lang="cs-CZ" altLang="cs-CZ" sz="1200" b="0" smtClean="0">
                <a:latin typeface="Arial" charset="0"/>
              </a:rPr>
              <a:pPr/>
              <a:t>19</a:t>
            </a:fld>
            <a:endParaRPr lang="cs-CZ" altLang="cs-CZ" sz="1200" b="0" smtClean="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20</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2</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21</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22</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23</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24</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25</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26</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27</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28</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29</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30</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C03F58D-BD4D-4924-BCB3-1642C0C8A6FA}" type="slidenum">
              <a:rPr lang="cs-CZ" altLang="cs-CZ" sz="1200" b="0" smtClean="0">
                <a:latin typeface="Arial" charset="0"/>
              </a:rPr>
              <a:pPr/>
              <a:t>3</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31</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32</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D50FA2B-E7D6-46E3-BDF3-60FD8A2218C5}" type="slidenum">
              <a:rPr lang="cs-CZ" altLang="cs-CZ" sz="1200" b="0" smtClean="0">
                <a:latin typeface="Arial" charset="0"/>
              </a:rPr>
              <a:pPr/>
              <a:t>33</a:t>
            </a:fld>
            <a:endParaRPr lang="cs-CZ" altLang="cs-CZ" sz="1200" b="0"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52B8D4D-E790-4D91-BD00-E56C228AAC6D}" type="slidenum">
              <a:rPr lang="cs-CZ" altLang="cs-CZ" sz="1200" b="0" smtClean="0">
                <a:latin typeface="Arial" charset="0"/>
              </a:rPr>
              <a:pPr/>
              <a:t>34</a:t>
            </a:fld>
            <a:endParaRPr lang="cs-CZ" altLang="cs-CZ" sz="1200" b="0"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35</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36</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19D710D-1C84-4E87-8D3A-C207E385D6F4}" type="slidenum">
              <a:rPr lang="cs-CZ" altLang="cs-CZ" sz="1200" b="0" smtClean="0">
                <a:latin typeface="Arial" charset="0"/>
              </a:rPr>
              <a:pPr/>
              <a:t>37</a:t>
            </a:fld>
            <a:endParaRPr lang="cs-CZ" altLang="cs-CZ" sz="1200" b="0"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6AA2987-85C5-49AE-B547-6B83D6972AB4}" type="slidenum">
              <a:rPr lang="cs-CZ" altLang="cs-CZ" sz="1200" b="0" smtClean="0">
                <a:latin typeface="Arial" charset="0"/>
              </a:rPr>
              <a:pPr/>
              <a:t>38</a:t>
            </a:fld>
            <a:endParaRPr lang="cs-CZ" altLang="cs-CZ" sz="1200" b="0"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59AECD8-B5EC-4D92-9427-200A8C5F1B36}" type="slidenum">
              <a:rPr lang="cs-CZ" altLang="cs-CZ" sz="1200" b="0" smtClean="0">
                <a:latin typeface="Arial" charset="0"/>
              </a:rPr>
              <a:pPr/>
              <a:t>39</a:t>
            </a:fld>
            <a:endParaRPr lang="cs-CZ" altLang="cs-CZ" sz="1200" b="0" smtClean="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B0ACD718-5E24-4CA5-B723-665528D2EC4F}" type="slidenum">
              <a:rPr lang="cs-CZ" altLang="cs-CZ" sz="1200" b="0" smtClean="0">
                <a:latin typeface="Arial" charset="0"/>
              </a:rPr>
              <a:pPr/>
              <a:t>40</a:t>
            </a:fld>
            <a:endParaRPr lang="cs-CZ" altLang="cs-CZ" sz="1200" b="0" smtClean="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4</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E6C496-C4E6-4C98-8590-E4ED835E2650}" type="slidenum">
              <a:rPr lang="cs-CZ" altLang="cs-CZ" sz="1200" b="0" smtClean="0">
                <a:latin typeface="Arial" charset="0"/>
              </a:rPr>
              <a:pPr/>
              <a:t>41</a:t>
            </a:fld>
            <a:endParaRPr lang="cs-CZ" altLang="cs-CZ" sz="1200" b="0" smtClean="0">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2AC9BF2A-4953-4F8F-B5C3-101B9216509F}" type="slidenum">
              <a:rPr lang="cs-CZ" altLang="cs-CZ" sz="1200" b="0" smtClean="0">
                <a:latin typeface="Arial" charset="0"/>
              </a:rPr>
              <a:pPr/>
              <a:t>42</a:t>
            </a:fld>
            <a:endParaRPr lang="cs-CZ" altLang="cs-CZ" sz="1200" b="0" smtClean="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44</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45</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46</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7CFC6F4-AC50-40E9-835E-26221C22EB2E}" type="slidenum">
              <a:rPr lang="cs-CZ" altLang="cs-CZ" smtClean="0">
                <a:latin typeface="Arial" pitchFamily="34" charset="0"/>
              </a:rPr>
              <a:pPr/>
              <a:t>47</a:t>
            </a:fld>
            <a:endParaRPr lang="cs-CZ" altLang="cs-CZ" smtClean="0">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48</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49</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50</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F0B0155-C457-4C02-AEBD-1B3AEEF2452A}" type="slidenum">
              <a:rPr lang="cs-CZ" altLang="cs-CZ" smtClean="0">
                <a:latin typeface="Arial" pitchFamily="34" charset="0"/>
              </a:rPr>
              <a:pPr/>
              <a:t>51</a:t>
            </a:fld>
            <a:endParaRPr lang="cs-CZ" altLang="cs-CZ"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5</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53</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54</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55</a:t>
            </a:fld>
            <a:endParaRPr lang="cs-CZ"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56</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58</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59A9008-D4E0-4E7D-9A4C-076B1ED63D0B}" type="slidenum">
              <a:rPr lang="cs-CZ" altLang="en-US" smtClean="0">
                <a:latin typeface="Arial" pitchFamily="34" charset="0"/>
              </a:rPr>
              <a:pPr/>
              <a:t>59</a:t>
            </a:fld>
            <a:endParaRPr lang="cs-CZ" altLang="en-US" smtClean="0">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61</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62</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63</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64</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65</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66</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67</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68</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F7AD15-25F0-44E1-A54C-0897636086F2}" type="slidenum">
              <a:rPr lang="cs-CZ" altLang="en-US" smtClean="0">
                <a:latin typeface="Arial" pitchFamily="34" charset="0"/>
              </a:rPr>
              <a:pPr/>
              <a:t>69</a:t>
            </a:fld>
            <a:endParaRPr lang="cs-CZ" alt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70</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D842BA1-76B7-4D99-96DD-38BA7EAD01EA}" type="slidenum">
              <a:rPr lang="cs-CZ" altLang="en-US" smtClean="0">
                <a:latin typeface="Arial" pitchFamily="34" charset="0"/>
              </a:rPr>
              <a:pPr/>
              <a:t>71</a:t>
            </a:fld>
            <a:endParaRPr lang="cs-CZ" alt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72</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73</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74</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75</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76</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77</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78</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79</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80</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81</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82</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037463-E706-4B34-9AF6-21D741EFE825}" type="slidenum">
              <a:rPr lang="cs-CZ" altLang="en-US" smtClean="0">
                <a:latin typeface="Arial" pitchFamily="34" charset="0"/>
              </a:rPr>
              <a:pPr/>
              <a:t>83</a:t>
            </a:fld>
            <a:endParaRPr lang="cs-CZ" alt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6A9F45B-2836-4BF8-98BA-1EDAD7FECABE}" type="slidenum">
              <a:rPr lang="cs-CZ" altLang="en-US" smtClean="0">
                <a:latin typeface="Arial" pitchFamily="34" charset="0"/>
              </a:rPr>
              <a:pPr/>
              <a:t>84</a:t>
            </a:fld>
            <a:endParaRPr lang="cs-CZ" altLang="en-US"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84901E-3FB9-4C09-88E1-E52FCD7D6CD4}" type="slidenum">
              <a:rPr lang="cs-CZ" altLang="en-US" smtClean="0">
                <a:latin typeface="Arial" pitchFamily="34" charset="0"/>
              </a:rPr>
              <a:pPr/>
              <a:t>85</a:t>
            </a:fld>
            <a:endParaRPr lang="cs-CZ" altLang="en-US" smtClean="0">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FEA9587-A505-47F1-8BC9-0D4319D48AD7}" type="slidenum">
              <a:rPr lang="cs-CZ" altLang="en-US" smtClean="0">
                <a:latin typeface="Arial" pitchFamily="34" charset="0"/>
              </a:rPr>
              <a:pPr/>
              <a:t>86</a:t>
            </a:fld>
            <a:endParaRPr lang="cs-CZ" altLang="en-US"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55248AA-088F-4F13-AE45-711AD9CD3C49}" type="slidenum">
              <a:rPr lang="cs-CZ" altLang="en-US" smtClean="0">
                <a:latin typeface="Arial" pitchFamily="34" charset="0"/>
              </a:rPr>
              <a:pPr/>
              <a:t>87</a:t>
            </a:fld>
            <a:endParaRPr lang="cs-CZ" altLang="en-US"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690D457-52C4-4FB1-B071-C441EDB9AFD5}" type="slidenum">
              <a:rPr lang="cs-CZ" altLang="en-US" smtClean="0">
                <a:latin typeface="Arial" pitchFamily="34" charset="0"/>
              </a:rPr>
              <a:pPr/>
              <a:t>88</a:t>
            </a:fld>
            <a:endParaRPr lang="cs-CZ" altLang="en-US"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89</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90</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91</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92</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93</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94</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301B3D6-1BA0-4528-8154-D00E4EFE8590}" type="slidenum">
              <a:rPr lang="cs-CZ" altLang="cs-CZ" sz="1200" b="0" smtClean="0">
                <a:latin typeface="Arial" charset="0"/>
              </a:rPr>
              <a:pPr/>
              <a:t>10</a:t>
            </a:fld>
            <a:endParaRPr lang="cs-CZ" altLang="cs-CZ" sz="1200" b="0"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95</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96</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97</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98</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99</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101</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102</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877" indent="-285722">
              <a:defRPr sz="1200">
                <a:solidFill>
                  <a:schemeClr val="tx1"/>
                </a:solidFill>
                <a:latin typeface="Times" pitchFamily="18" charset="0"/>
              </a:defRPr>
            </a:lvl2pPr>
            <a:lvl3pPr marL="1142888" indent="-228578">
              <a:defRPr sz="1200">
                <a:solidFill>
                  <a:schemeClr val="tx1"/>
                </a:solidFill>
                <a:latin typeface="Times" pitchFamily="18" charset="0"/>
              </a:defRPr>
            </a:lvl3pPr>
            <a:lvl4pPr marL="1600043" indent="-228578">
              <a:defRPr sz="1200">
                <a:solidFill>
                  <a:schemeClr val="tx1"/>
                </a:solidFill>
                <a:latin typeface="Times" pitchFamily="18" charset="0"/>
              </a:defRPr>
            </a:lvl4pPr>
            <a:lvl5pPr marL="2057199" indent="-228578">
              <a:defRPr sz="1200">
                <a:solidFill>
                  <a:schemeClr val="tx1"/>
                </a:solidFill>
                <a:latin typeface="Times" pitchFamily="18" charset="0"/>
              </a:defRPr>
            </a:lvl5pPr>
            <a:lvl6pPr marL="2514354" indent="-228578" eaLnBrk="0" fontAlgn="base" hangingPunct="0">
              <a:spcBef>
                <a:spcPct val="0"/>
              </a:spcBef>
              <a:spcAft>
                <a:spcPct val="0"/>
              </a:spcAft>
              <a:defRPr sz="1200">
                <a:solidFill>
                  <a:schemeClr val="tx1"/>
                </a:solidFill>
                <a:latin typeface="Times" pitchFamily="18" charset="0"/>
              </a:defRPr>
            </a:lvl6pPr>
            <a:lvl7pPr marL="2971509" indent="-228578" eaLnBrk="0" fontAlgn="base" hangingPunct="0">
              <a:spcBef>
                <a:spcPct val="0"/>
              </a:spcBef>
              <a:spcAft>
                <a:spcPct val="0"/>
              </a:spcAft>
              <a:defRPr sz="1200">
                <a:solidFill>
                  <a:schemeClr val="tx1"/>
                </a:solidFill>
                <a:latin typeface="Times" pitchFamily="18" charset="0"/>
              </a:defRPr>
            </a:lvl7pPr>
            <a:lvl8pPr marL="3428664" indent="-228578" eaLnBrk="0" fontAlgn="base" hangingPunct="0">
              <a:spcBef>
                <a:spcPct val="0"/>
              </a:spcBef>
              <a:spcAft>
                <a:spcPct val="0"/>
              </a:spcAft>
              <a:defRPr sz="1200">
                <a:solidFill>
                  <a:schemeClr val="tx1"/>
                </a:solidFill>
                <a:latin typeface="Times" pitchFamily="18" charset="0"/>
              </a:defRPr>
            </a:lvl8pPr>
            <a:lvl9pPr marL="3885819" indent="-228578"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103</a:t>
            </a:fld>
            <a:endParaRPr lang="cs-CZ" altLang="en-US"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877" indent="-285722">
              <a:defRPr sz="1200">
                <a:solidFill>
                  <a:schemeClr val="tx1"/>
                </a:solidFill>
                <a:latin typeface="Times" pitchFamily="18" charset="0"/>
              </a:defRPr>
            </a:lvl2pPr>
            <a:lvl3pPr marL="1142888" indent="-228578">
              <a:defRPr sz="1200">
                <a:solidFill>
                  <a:schemeClr val="tx1"/>
                </a:solidFill>
                <a:latin typeface="Times" pitchFamily="18" charset="0"/>
              </a:defRPr>
            </a:lvl3pPr>
            <a:lvl4pPr marL="1600043" indent="-228578">
              <a:defRPr sz="1200">
                <a:solidFill>
                  <a:schemeClr val="tx1"/>
                </a:solidFill>
                <a:latin typeface="Times" pitchFamily="18" charset="0"/>
              </a:defRPr>
            </a:lvl4pPr>
            <a:lvl5pPr marL="2057199" indent="-228578">
              <a:defRPr sz="1200">
                <a:solidFill>
                  <a:schemeClr val="tx1"/>
                </a:solidFill>
                <a:latin typeface="Times" pitchFamily="18" charset="0"/>
              </a:defRPr>
            </a:lvl5pPr>
            <a:lvl6pPr marL="2514354" indent="-228578" eaLnBrk="0" fontAlgn="base" hangingPunct="0">
              <a:spcBef>
                <a:spcPct val="0"/>
              </a:spcBef>
              <a:spcAft>
                <a:spcPct val="0"/>
              </a:spcAft>
              <a:defRPr sz="1200">
                <a:solidFill>
                  <a:schemeClr val="tx1"/>
                </a:solidFill>
                <a:latin typeface="Times" pitchFamily="18" charset="0"/>
              </a:defRPr>
            </a:lvl6pPr>
            <a:lvl7pPr marL="2971509" indent="-228578" eaLnBrk="0" fontAlgn="base" hangingPunct="0">
              <a:spcBef>
                <a:spcPct val="0"/>
              </a:spcBef>
              <a:spcAft>
                <a:spcPct val="0"/>
              </a:spcAft>
              <a:defRPr sz="1200">
                <a:solidFill>
                  <a:schemeClr val="tx1"/>
                </a:solidFill>
                <a:latin typeface="Times" pitchFamily="18" charset="0"/>
              </a:defRPr>
            </a:lvl7pPr>
            <a:lvl8pPr marL="3428664" indent="-228578" eaLnBrk="0" fontAlgn="base" hangingPunct="0">
              <a:spcBef>
                <a:spcPct val="0"/>
              </a:spcBef>
              <a:spcAft>
                <a:spcPct val="0"/>
              </a:spcAft>
              <a:defRPr sz="1200">
                <a:solidFill>
                  <a:schemeClr val="tx1"/>
                </a:solidFill>
                <a:latin typeface="Times" pitchFamily="18" charset="0"/>
              </a:defRPr>
            </a:lvl8pPr>
            <a:lvl9pPr marL="3885819" indent="-228578"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104</a:t>
            </a:fld>
            <a:endParaRPr lang="cs-CZ" altLang="en-US"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877" indent="-285722">
              <a:defRPr sz="1200">
                <a:solidFill>
                  <a:schemeClr val="tx1"/>
                </a:solidFill>
                <a:latin typeface="Times" pitchFamily="18" charset="0"/>
              </a:defRPr>
            </a:lvl2pPr>
            <a:lvl3pPr marL="1142888" indent="-228578">
              <a:defRPr sz="1200">
                <a:solidFill>
                  <a:schemeClr val="tx1"/>
                </a:solidFill>
                <a:latin typeface="Times" pitchFamily="18" charset="0"/>
              </a:defRPr>
            </a:lvl3pPr>
            <a:lvl4pPr marL="1600043" indent="-228578">
              <a:defRPr sz="1200">
                <a:solidFill>
                  <a:schemeClr val="tx1"/>
                </a:solidFill>
                <a:latin typeface="Times" pitchFamily="18" charset="0"/>
              </a:defRPr>
            </a:lvl4pPr>
            <a:lvl5pPr marL="2057199" indent="-228578">
              <a:defRPr sz="1200">
                <a:solidFill>
                  <a:schemeClr val="tx1"/>
                </a:solidFill>
                <a:latin typeface="Times" pitchFamily="18" charset="0"/>
              </a:defRPr>
            </a:lvl5pPr>
            <a:lvl6pPr marL="2514354" indent="-228578" eaLnBrk="0" fontAlgn="base" hangingPunct="0">
              <a:spcBef>
                <a:spcPct val="0"/>
              </a:spcBef>
              <a:spcAft>
                <a:spcPct val="0"/>
              </a:spcAft>
              <a:defRPr sz="1200">
                <a:solidFill>
                  <a:schemeClr val="tx1"/>
                </a:solidFill>
                <a:latin typeface="Times" pitchFamily="18" charset="0"/>
              </a:defRPr>
            </a:lvl6pPr>
            <a:lvl7pPr marL="2971509" indent="-228578" eaLnBrk="0" fontAlgn="base" hangingPunct="0">
              <a:spcBef>
                <a:spcPct val="0"/>
              </a:spcBef>
              <a:spcAft>
                <a:spcPct val="0"/>
              </a:spcAft>
              <a:defRPr sz="1200">
                <a:solidFill>
                  <a:schemeClr val="tx1"/>
                </a:solidFill>
                <a:latin typeface="Times" pitchFamily="18" charset="0"/>
              </a:defRPr>
            </a:lvl7pPr>
            <a:lvl8pPr marL="3428664" indent="-228578" eaLnBrk="0" fontAlgn="base" hangingPunct="0">
              <a:spcBef>
                <a:spcPct val="0"/>
              </a:spcBef>
              <a:spcAft>
                <a:spcPct val="0"/>
              </a:spcAft>
              <a:defRPr sz="1200">
                <a:solidFill>
                  <a:schemeClr val="tx1"/>
                </a:solidFill>
                <a:latin typeface="Times" pitchFamily="18" charset="0"/>
              </a:defRPr>
            </a:lvl8pPr>
            <a:lvl9pPr marL="3885819" indent="-228578"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105</a:t>
            </a:fld>
            <a:endParaRPr lang="cs-CZ" altLang="en-US"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C6C5675-3770-4F08-AE65-B4309B64778D}" type="slidenum">
              <a:rPr lang="en-US"/>
              <a:pPr>
                <a:defRPr/>
              </a:pPr>
              <a:t>‹#›</a:t>
            </a:fld>
            <a:endParaRPr lang="en-US"/>
          </a:p>
        </p:txBody>
      </p:sp>
    </p:spTree>
    <p:extLst>
      <p:ext uri="{BB962C8B-B14F-4D97-AF65-F5344CB8AC3E}">
        <p14:creationId xmlns:p14="http://schemas.microsoft.com/office/powerpoint/2010/main" val="240512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9870516-AB2B-4BB4-AAFB-02149681642E}" type="slidenum">
              <a:rPr lang="en-US"/>
              <a:pPr>
                <a:defRPr/>
              </a:pPr>
              <a:t>‹#›</a:t>
            </a:fld>
            <a:endParaRPr lang="en-US"/>
          </a:p>
        </p:txBody>
      </p:sp>
    </p:spTree>
    <p:extLst>
      <p:ext uri="{BB962C8B-B14F-4D97-AF65-F5344CB8AC3E}">
        <p14:creationId xmlns:p14="http://schemas.microsoft.com/office/powerpoint/2010/main" val="147466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E8CC4F9-AB64-405D-86A0-86A510970EE8}" type="slidenum">
              <a:rPr lang="en-US"/>
              <a:pPr>
                <a:defRPr/>
              </a:pPr>
              <a:t>‹#›</a:t>
            </a:fld>
            <a:endParaRPr lang="en-US"/>
          </a:p>
        </p:txBody>
      </p:sp>
    </p:spTree>
    <p:extLst>
      <p:ext uri="{BB962C8B-B14F-4D97-AF65-F5344CB8AC3E}">
        <p14:creationId xmlns:p14="http://schemas.microsoft.com/office/powerpoint/2010/main" val="24607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41010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2352294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41364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3774270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388933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39765BE-07D6-4953-BF48-1AAF7C0D2E86}" type="slidenum">
              <a:rPr lang="en-US"/>
              <a:pPr>
                <a:defRPr/>
              </a:pPr>
              <a:t>‹#›</a:t>
            </a:fld>
            <a:endParaRPr lang="en-US"/>
          </a:p>
        </p:txBody>
      </p:sp>
    </p:spTree>
    <p:extLst>
      <p:ext uri="{BB962C8B-B14F-4D97-AF65-F5344CB8AC3E}">
        <p14:creationId xmlns:p14="http://schemas.microsoft.com/office/powerpoint/2010/main" val="323475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D35DAF0-EEC7-442D-ABD2-BED41E9AD95E}" type="slidenum">
              <a:rPr lang="en-US"/>
              <a:pPr>
                <a:defRPr/>
              </a:pPr>
              <a:t>‹#›</a:t>
            </a:fld>
            <a:endParaRPr lang="en-US"/>
          </a:p>
        </p:txBody>
      </p:sp>
    </p:spTree>
    <p:extLst>
      <p:ext uri="{BB962C8B-B14F-4D97-AF65-F5344CB8AC3E}">
        <p14:creationId xmlns:p14="http://schemas.microsoft.com/office/powerpoint/2010/main" val="177288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9933D44-674A-4E99-B81B-D8F09431D2F7}" type="slidenum">
              <a:rPr lang="en-US"/>
              <a:pPr>
                <a:defRPr/>
              </a:pPr>
              <a:t>‹#›</a:t>
            </a:fld>
            <a:endParaRPr lang="en-US"/>
          </a:p>
        </p:txBody>
      </p:sp>
    </p:spTree>
    <p:extLst>
      <p:ext uri="{BB962C8B-B14F-4D97-AF65-F5344CB8AC3E}">
        <p14:creationId xmlns:p14="http://schemas.microsoft.com/office/powerpoint/2010/main" val="301225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F4835AD4-5972-4ADA-8C96-5F08ED52F617}" type="slidenum">
              <a:rPr lang="en-US"/>
              <a:pPr>
                <a:defRPr/>
              </a:pPr>
              <a:t>‹#›</a:t>
            </a:fld>
            <a:endParaRPr lang="en-US"/>
          </a:p>
        </p:txBody>
      </p:sp>
    </p:spTree>
    <p:extLst>
      <p:ext uri="{BB962C8B-B14F-4D97-AF65-F5344CB8AC3E}">
        <p14:creationId xmlns:p14="http://schemas.microsoft.com/office/powerpoint/2010/main" val="350873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854BD08-F336-4C89-B28F-FD46B17E55A6}" type="slidenum">
              <a:rPr lang="en-US"/>
              <a:pPr>
                <a:defRPr/>
              </a:pPr>
              <a:t>‹#›</a:t>
            </a:fld>
            <a:endParaRPr lang="en-US"/>
          </a:p>
        </p:txBody>
      </p:sp>
    </p:spTree>
    <p:extLst>
      <p:ext uri="{BB962C8B-B14F-4D97-AF65-F5344CB8AC3E}">
        <p14:creationId xmlns:p14="http://schemas.microsoft.com/office/powerpoint/2010/main" val="65657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257C4B85-1934-43BD-8F20-75CC2B6C2C79}" type="slidenum">
              <a:rPr lang="en-US"/>
              <a:pPr>
                <a:defRPr/>
              </a:pPr>
              <a:t>‹#›</a:t>
            </a:fld>
            <a:endParaRPr lang="en-US"/>
          </a:p>
        </p:txBody>
      </p:sp>
    </p:spTree>
    <p:extLst>
      <p:ext uri="{BB962C8B-B14F-4D97-AF65-F5344CB8AC3E}">
        <p14:creationId xmlns:p14="http://schemas.microsoft.com/office/powerpoint/2010/main" val="80326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521E442-B986-484E-BA8F-8ADE9E382674}" type="slidenum">
              <a:rPr lang="en-US"/>
              <a:pPr>
                <a:defRPr/>
              </a:pPr>
              <a:t>‹#›</a:t>
            </a:fld>
            <a:endParaRPr lang="en-US"/>
          </a:p>
        </p:txBody>
      </p:sp>
    </p:spTree>
    <p:extLst>
      <p:ext uri="{BB962C8B-B14F-4D97-AF65-F5344CB8AC3E}">
        <p14:creationId xmlns:p14="http://schemas.microsoft.com/office/powerpoint/2010/main" val="265789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4874B70-2001-44FE-A015-26FFC8E9C942}" type="slidenum">
              <a:rPr lang="en-US"/>
              <a:pPr>
                <a:defRPr/>
              </a:pPr>
              <a:t>‹#›</a:t>
            </a:fld>
            <a:endParaRPr lang="en-US"/>
          </a:p>
        </p:txBody>
      </p:sp>
    </p:spTree>
    <p:extLst>
      <p:ext uri="{BB962C8B-B14F-4D97-AF65-F5344CB8AC3E}">
        <p14:creationId xmlns:p14="http://schemas.microsoft.com/office/powerpoint/2010/main" val="299074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365765 h 720"/>
                  <a:gd name="T4" fmla="*/ 243 w 1000"/>
                  <a:gd name="T5" fmla="*/ 365765 h 720"/>
                  <a:gd name="T6" fmla="*/ 24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641 h 272"/>
                  <a:gd name="T4" fmla="*/ 240 w 624"/>
                  <a:gd name="T5" fmla="*/ 566 h 272"/>
                  <a:gd name="T6" fmla="*/ 624 w 624"/>
                  <a:gd name="T7" fmla="*/ 64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30 h 362"/>
                  <a:gd name="T2" fmla="*/ 8 w 632"/>
                  <a:gd name="T3" fmla="*/ 209 h 362"/>
                  <a:gd name="T4" fmla="*/ 248 w 632"/>
                  <a:gd name="T5" fmla="*/ 209 h 362"/>
                  <a:gd name="T6" fmla="*/ 632 w 632"/>
                  <a:gd name="T7" fmla="*/ 209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17 h 317"/>
                  <a:gd name="T4" fmla="*/ 624 w 624"/>
                  <a:gd name="T5" fmla="*/ 2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636 h 317"/>
                  <a:gd name="T4" fmla="*/ 624 w 624"/>
                  <a:gd name="T5" fmla="*/ 63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642 h 317"/>
                  <a:gd name="T4" fmla="*/ 624 w 624"/>
                  <a:gd name="T5" fmla="*/ 6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18 h 370"/>
                  <a:gd name="T2" fmla="*/ 0 w 624"/>
                  <a:gd name="T3" fmla="*/ 106 h 370"/>
                  <a:gd name="T4" fmla="*/ 624 w 624"/>
                  <a:gd name="T5" fmla="*/ 106 h 370"/>
                  <a:gd name="T6" fmla="*/ 624 w 624"/>
                  <a:gd name="T7" fmla="*/ 18 h 370"/>
                  <a:gd name="T8" fmla="*/ 384 w 624"/>
                  <a:gd name="T9" fmla="*/ 3 h 370"/>
                  <a:gd name="T10" fmla="*/ 0 w 624"/>
                  <a:gd name="T11" fmla="*/ 1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636 h 272"/>
                  <a:gd name="T4" fmla="*/ 240 w 624"/>
                  <a:gd name="T5" fmla="*/ 561 h 272"/>
                  <a:gd name="T6" fmla="*/ 624 w 624"/>
                  <a:gd name="T7" fmla="*/ 63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30 h 362"/>
                  <a:gd name="T2" fmla="*/ 8 w 632"/>
                  <a:gd name="T3" fmla="*/ 211 h 362"/>
                  <a:gd name="T4" fmla="*/ 248 w 632"/>
                  <a:gd name="T5" fmla="*/ 211 h 362"/>
                  <a:gd name="T6" fmla="*/ 632 w 632"/>
                  <a:gd name="T7" fmla="*/ 211 h 362"/>
                  <a:gd name="T8" fmla="*/ 632 w 632"/>
                  <a:gd name="T9" fmla="*/ 30 h 362"/>
                  <a:gd name="T10" fmla="*/ 104 w 632"/>
                  <a:gd name="T11" fmla="*/ 30 h 362"/>
                  <a:gd name="T12" fmla="*/ 8 w 632"/>
                  <a:gd name="T13" fmla="*/ 3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Klepnutím lze upravit styly předlohy textu.</a:t>
            </a:r>
          </a:p>
          <a:p>
            <a:pPr lvl="1"/>
            <a:r>
              <a:rPr lang="en-US" altLang="cs-CZ" smtClean="0"/>
              <a:t>Druhá úroveň</a:t>
            </a:r>
          </a:p>
          <a:p>
            <a:pPr lvl="2"/>
            <a:r>
              <a:rPr lang="en-US" altLang="cs-CZ" smtClean="0"/>
              <a:t>Třetí úroveň</a:t>
            </a:r>
          </a:p>
          <a:p>
            <a:pPr lvl="3"/>
            <a:r>
              <a:rPr lang="en-US" altLang="cs-CZ" smtClean="0"/>
              <a:t>Čtvrtá úroveň</a:t>
            </a:r>
          </a:p>
          <a:p>
            <a:pPr lvl="4"/>
            <a:r>
              <a:rPr lang="en-US" altLang="cs-CZ"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atin typeface="+mn-lt"/>
              </a:defRPr>
            </a:lvl1pPr>
          </a:lstStyle>
          <a:p>
            <a:pPr>
              <a:defRPr/>
            </a:pPr>
            <a:fld id="{FDE904E3-4A9D-44F0-AE8F-27FC20219A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9" r:id="rId15"/>
    <p:sldLayoutId id="2147483710" r:id="rId16"/>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22.png"/><Relationship Id="rId4" Type="http://schemas.openxmlformats.org/officeDocument/2006/relationships/image" Target="../media/image221.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25.wmf"/><Relationship Id="rId4" Type="http://schemas.openxmlformats.org/officeDocument/2006/relationships/image" Target="../media/image224.w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05.x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31.wm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1.xml"/><Relationship Id="rId7" Type="http://schemas.openxmlformats.org/officeDocument/2006/relationships/hyperlink" Target="file:///D:\Kaja\Teaching\Apoptoza_LF\nrm2312-s1.mov"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6.wmf"/><Relationship Id="rId5" Type="http://schemas.openxmlformats.org/officeDocument/2006/relationships/image" Target="../media/image235.png"/><Relationship Id="rId4" Type="http://schemas.openxmlformats.org/officeDocument/2006/relationships/image" Target="../media/image234.wmf"/><Relationship Id="rId9" Type="http://schemas.openxmlformats.org/officeDocument/2006/relationships/image" Target="../media/image233.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39.wmf"/><Relationship Id="rId5" Type="http://schemas.openxmlformats.org/officeDocument/2006/relationships/image" Target="../media/image238.png"/><Relationship Id="rId4" Type="http://schemas.openxmlformats.org/officeDocument/2006/relationships/image" Target="../media/image236.wmf"/></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50.emf"/><Relationship Id="rId4" Type="http://schemas.openxmlformats.org/officeDocument/2006/relationships/oleObject" Target="../embeddings/oleObject3.bin"/></Relationships>
</file>

<file path=ppt/slides/_rels/slide126.xml.rels><?xml version="1.0" encoding="UTF-8" standalone="yes"?>
<Relationships xmlns="http://schemas.openxmlformats.org/package/2006/relationships"><Relationship Id="rId3" Type="http://schemas.openxmlformats.org/officeDocument/2006/relationships/image" Target="../media/image251.wmf"/><Relationship Id="rId7" Type="http://schemas.openxmlformats.org/officeDocument/2006/relationships/image" Target="../media/image254.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253.png"/><Relationship Id="rId5" Type="http://schemas.openxmlformats.org/officeDocument/2006/relationships/image" Target="../media/image105.png"/><Relationship Id="rId4" Type="http://schemas.openxmlformats.org/officeDocument/2006/relationships/image" Target="../media/image252.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13.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65.wmf"/></Relationships>
</file>

<file path=ppt/slides/_rels/slide13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67.wmf"/></Relationships>
</file>

<file path=ppt/slides/_rels/slide13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69.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70.wmf"/><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65.wmf"/></Relationships>
</file>

<file path=ppt/slides/_rels/slide13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hyperlink" Target="http://www.euronet.nl/users/warnar/leeuwenhoek.html" TargetMode="External"/><Relationship Id="rId4" Type="http://schemas.openxmlformats.org/officeDocument/2006/relationships/image" Target="../media/image3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72.w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6.png"/><Relationship Id="rId2" Type="http://schemas.openxmlformats.org/officeDocument/2006/relationships/notesSlide" Target="../notesSlides/notesSlide132.xml"/><Relationship Id="rId1" Type="http://schemas.openxmlformats.org/officeDocument/2006/relationships/slideLayout" Target="../slideLayouts/slideLayout16.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hyperlink" Target="http://pubchem.ncbi.nlm.nih.gov/"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78.wmf"/></Relationships>
</file>

<file path=ppt/slides/_rels/slide146.xml.rels><?xml version="1.0" encoding="UTF-8" standalone="yes"?>
<Relationships xmlns="http://schemas.openxmlformats.org/package/2006/relationships"><Relationship Id="rId3" Type="http://schemas.openxmlformats.org/officeDocument/2006/relationships/image" Target="../media/image279.png"/><Relationship Id="rId7" Type="http://schemas.openxmlformats.org/officeDocument/2006/relationships/image" Target="../media/image283.wmf"/><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282.wmf"/><Relationship Id="rId5" Type="http://schemas.openxmlformats.org/officeDocument/2006/relationships/image" Target="../media/image281.wmf"/><Relationship Id="rId4" Type="http://schemas.openxmlformats.org/officeDocument/2006/relationships/image" Target="../media/image280.png"/></Relationships>
</file>

<file path=ppt/slides/_rels/slide147.x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wmf"/></Relationships>
</file>

<file path=ppt/slides/_rels/slide148.xml.rels><?xml version="1.0" encoding="UTF-8" standalone="yes"?>
<Relationships xmlns="http://schemas.openxmlformats.org/package/2006/relationships"><Relationship Id="rId3" Type="http://schemas.openxmlformats.org/officeDocument/2006/relationships/image" Target="../media/image288.wmf"/><Relationship Id="rId7" Type="http://schemas.openxmlformats.org/officeDocument/2006/relationships/image" Target="../media/image291.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90.wmf"/><Relationship Id="rId5" Type="http://schemas.openxmlformats.org/officeDocument/2006/relationships/image" Target="../media/image289.wmf"/><Relationship Id="rId4" Type="http://schemas.openxmlformats.org/officeDocument/2006/relationships/image" Target="../media/image285.wmf"/></Relationships>
</file>

<file path=ppt/slides/_rels/slide149.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50.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93.wmf"/></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3.wmf"/></Relationships>
</file>

<file path=ppt/slides/_rels/slide153.xml.rels><?xml version="1.0" encoding="UTF-8" standalone="yes"?>
<Relationships xmlns="http://schemas.openxmlformats.org/package/2006/relationships"><Relationship Id="rId3" Type="http://schemas.openxmlformats.org/officeDocument/2006/relationships/image" Target="../media/image297.wmf"/><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3.wmf"/></Relationships>
</file>

<file path=ppt/slides/_rels/slide154.x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wmf"/></Relationships>
</file>

<file path=ppt/slides/_rels/slide15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43.xm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3" Type="http://schemas.openxmlformats.org/officeDocument/2006/relationships/image" Target="../media/image305.wmf"/><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306.wmf"/></Relationships>
</file>

<file path=ppt/slides/_rels/slide157.xml.rels><?xml version="1.0" encoding="UTF-8" standalone="yes"?>
<Relationships xmlns="http://schemas.openxmlformats.org/package/2006/relationships"><Relationship Id="rId3" Type="http://schemas.openxmlformats.org/officeDocument/2006/relationships/image" Target="../media/image307.wmf"/><Relationship Id="rId2" Type="http://schemas.openxmlformats.org/officeDocument/2006/relationships/notesSlide" Target="../notesSlides/notesSlide145.xml"/><Relationship Id="rId1" Type="http://schemas.openxmlformats.org/officeDocument/2006/relationships/slideLayout" Target="../slideLayouts/slideLayout14.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308.png"/></Relationships>
</file>

<file path=ppt/slides/_rels/slide158.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11.png"/><Relationship Id="rId7" Type="http://schemas.openxmlformats.org/officeDocument/2006/relationships/image" Target="../media/image313.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312.png"/><Relationship Id="rId5" Type="http://schemas.openxmlformats.org/officeDocument/2006/relationships/image" Target="../media/image274.png"/><Relationship Id="rId4" Type="http://schemas.openxmlformats.org/officeDocument/2006/relationships/hyperlink" Target="http://pubchem.ncbi.nlm.nih.gov/" TargetMode="External"/><Relationship Id="rId9" Type="http://schemas.openxmlformats.org/officeDocument/2006/relationships/image" Target="../media/image315.png"/></Relationships>
</file>

<file path=ppt/slides/_rels/slide159.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318.png"/><Relationship Id="rId2" Type="http://schemas.openxmlformats.org/officeDocument/2006/relationships/notesSlide" Target="../notesSlides/notesSlide147.xml"/><Relationship Id="rId1" Type="http://schemas.openxmlformats.org/officeDocument/2006/relationships/slideLayout" Target="../slideLayouts/slideLayout14.xml"/><Relationship Id="rId6" Type="http://schemas.openxmlformats.org/officeDocument/2006/relationships/image" Target="../media/image317.jpeg"/><Relationship Id="rId5" Type="http://schemas.openxmlformats.org/officeDocument/2006/relationships/hyperlink" Target="http://en.wikipedia.org/wiki/Image:Miesmuscheln_Mytilus_2.jpg" TargetMode="External"/><Relationship Id="rId4" Type="http://schemas.openxmlformats.org/officeDocument/2006/relationships/image" Target="../media/image31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micro.magnet.fsu.edu/primer/techniques/fluorescence/fluorhome.html"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png"/><Relationship Id="rId1" Type="http://schemas.openxmlformats.org/officeDocument/2006/relationships/slideLayout" Target="../slideLayouts/slideLayout2.xml"/><Relationship Id="rId4" Type="http://schemas.openxmlformats.org/officeDocument/2006/relationships/image" Target="../media/image322.jpeg"/></Relationships>
</file>

<file path=ppt/slides/_rels/slide162.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165.x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16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 Id="rId4" Type="http://schemas.openxmlformats.org/officeDocument/2006/relationships/image" Target="../media/image3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63.wmf"/><Relationship Id="rId4" Type="http://schemas.openxmlformats.org/officeDocument/2006/relationships/image" Target="../media/image62.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hyperlink" Target="http://www.mbari.org/expeditions/SOFeX2002/images/Feb2/Zackary.jpg"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innovate.ee.ucla.edu/welcome.html" TargetMode="External"/><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yto.purdue.edu/cdroms/gh/HTML/start.htm?loc=http://www.cyto.purdue.edu/cdroms/gh/HTML/video/video.html?v=Flowtheinvention.wmv"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cyto.purdue.edu/cdroms/cyto10a/seminalcontributions/fulwyler.html" TargetMode="Externa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hyperlink" Target="http://www.cyto.purdue.edu/flowcyt/books/bookindx.htm" TargetMode="External"/><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cyto.purdue.edu/flowcyt/books/bookindx.htm" TargetMode="Externa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hyperlink" Target="http://www3.interscience.wiley.com/cgi-bin/jhome/33945"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www3.interscience.wiley.com/cgi-bin/jhome/10201990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yto.purdue.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probes.invitrogen.com/handbook/" TargetMode="External"/><Relationship Id="rId4" Type="http://schemas.openxmlformats.org/officeDocument/2006/relationships/hyperlink" Target="http://www.isac-net.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5.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jcsmr.anu.edu.au/facslab/facs/LSR2.html" TargetMode="External"/><Relationship Id="rId5" Type="http://schemas.openxmlformats.org/officeDocument/2006/relationships/image" Target="../media/image114.jpe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121.png"/><Relationship Id="rId11" Type="http://schemas.openxmlformats.org/officeDocument/2006/relationships/image" Target="../media/image126.wmf"/><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hyperlink" Target="https://www.youtube.com/watch?v=qq5k1sWqLO0" TargetMode="External"/><Relationship Id="rId4" Type="http://schemas.openxmlformats.org/officeDocument/2006/relationships/image" Target="../media/image13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1.wmf"/></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wmf"/><Relationship Id="rId7"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wmf"/><Relationship Id="rId10" Type="http://schemas.openxmlformats.org/officeDocument/2006/relationships/image" Target="../media/image149.jpeg"/><Relationship Id="rId4" Type="http://schemas.openxmlformats.org/officeDocument/2006/relationships/image" Target="../media/image143.wmf"/><Relationship Id="rId9" Type="http://schemas.openxmlformats.org/officeDocument/2006/relationships/image" Target="../media/image148.png"/></Relationships>
</file>

<file path=ppt/slides/_rels/slide66.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0.wmf"/><Relationship Id="rId7" Type="http://schemas.openxmlformats.org/officeDocument/2006/relationships/image" Target="../media/image154.wmf"/><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53.wmf"/><Relationship Id="rId5" Type="http://schemas.openxmlformats.org/officeDocument/2006/relationships/image" Target="../media/image152.wmf"/><Relationship Id="rId10" Type="http://schemas.openxmlformats.org/officeDocument/2006/relationships/image" Target="../media/image157.wmf"/><Relationship Id="rId4" Type="http://schemas.openxmlformats.org/officeDocument/2006/relationships/image" Target="../media/image151.wmf"/><Relationship Id="rId9" Type="http://schemas.openxmlformats.org/officeDocument/2006/relationships/image" Target="../media/image156.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0.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hyperlink" Target="http://www.invitrogen.com/site/us/en/home.html" TargetMode="External"/><Relationship Id="rId4" Type="http://schemas.openxmlformats.org/officeDocument/2006/relationships/image" Target="../media/image162.png"/></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7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6.png"/></Relationships>
</file>

<file path=ppt/slides/_rels/slide7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wmf"/><Relationship Id="rId9"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8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audio" Target="../media/audio4.wav"/><Relationship Id="rId7" Type="http://schemas.openxmlformats.org/officeDocument/2006/relationships/image" Target="../media/image17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66.png"/><Relationship Id="rId9" Type="http://schemas.openxmlformats.org/officeDocument/2006/relationships/image" Target="../media/image178.pn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6.png"/></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84.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8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s>
</file>

<file path=ppt/slides/_rels/slide87.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8.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8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wmf"/></Relationships>
</file>

<file path=ppt/slides/_rels/slide9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9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9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0.xml"/><Relationship Id="rId1" Type="http://schemas.openxmlformats.org/officeDocument/2006/relationships/slideLayout" Target="../slideLayouts/slideLayout16.xml"/><Relationship Id="rId6" Type="http://schemas.openxmlformats.org/officeDocument/2006/relationships/image" Target="../media/image210.png"/><Relationship Id="rId5" Type="http://schemas.openxmlformats.org/officeDocument/2006/relationships/hyperlink" Target="http://www.in-cites.com/papers/DrMartinChalfie.html" TargetMode="External"/><Relationship Id="rId4" Type="http://schemas.openxmlformats.org/officeDocument/2006/relationships/image" Target="../media/image209.jpeg"/></Relationships>
</file>

<file path=ppt/slides/_rels/slide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97.xml.rels><?xml version="1.0" encoding="UTF-8" standalone="yes"?>
<Relationships xmlns="http://schemas.openxmlformats.org/package/2006/relationships"><Relationship Id="rId3" Type="http://schemas.openxmlformats.org/officeDocument/2006/relationships/image" Target="../media/image213.jpeg"/><Relationship Id="rId7" Type="http://schemas.openxmlformats.org/officeDocument/2006/relationships/image" Target="../media/image21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jpeg"/></Relationships>
</file>

<file path=ppt/slides/_rels/slide98.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0.wmf"/><Relationship Id="rId7" Type="http://schemas.openxmlformats.org/officeDocument/2006/relationships/image" Target="../media/image154.wmf"/><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53.wmf"/><Relationship Id="rId5" Type="http://schemas.openxmlformats.org/officeDocument/2006/relationships/image" Target="../media/image152.wmf"/><Relationship Id="rId10" Type="http://schemas.openxmlformats.org/officeDocument/2006/relationships/image" Target="../media/image157.wmf"/><Relationship Id="rId4" Type="http://schemas.openxmlformats.org/officeDocument/2006/relationships/image" Target="../media/image151.wmf"/><Relationship Id="rId9" Type="http://schemas.openxmlformats.org/officeDocument/2006/relationships/image" Target="../media/image156.wmf"/></Relationships>
</file>

<file path=ppt/slides/_rels/slide99.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hyperlink" Target="file:///D:\Kaja\Desktop\mini%20kurz%20Praha%202014\mmc2.m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cs-CZ" dirty="0" err="1" smtClean="0"/>
              <a:t>Analytick</a:t>
            </a:r>
            <a:r>
              <a:rPr lang="cs-CZ" altLang="cs-CZ" dirty="0" smtClean="0"/>
              <a:t>á </a:t>
            </a:r>
            <a:r>
              <a:rPr lang="cs-CZ" altLang="cs-CZ" dirty="0" err="1" smtClean="0"/>
              <a:t>cytometrie</a:t>
            </a:r>
            <a:endParaRPr lang="cs-CZ" altLang="cs-CZ" dirty="0" smtClean="0"/>
          </a:p>
        </p:txBody>
      </p:sp>
      <p:sp>
        <p:nvSpPr>
          <p:cNvPr id="3075" name="Rectangle 3"/>
          <p:cNvSpPr>
            <a:spLocks noGrp="1" noChangeArrowheads="1"/>
          </p:cNvSpPr>
          <p:nvPr>
            <p:ph type="subTitle" idx="1"/>
          </p:nvPr>
        </p:nvSpPr>
        <p:spPr>
          <a:xfrm>
            <a:off x="107950" y="4984750"/>
            <a:ext cx="2592388" cy="1873250"/>
          </a:xfrm>
        </p:spPr>
        <p:txBody>
          <a:bodyPr/>
          <a:lstStyle/>
          <a:p>
            <a:pPr eaLnBrk="1" hangingPunct="1">
              <a:lnSpc>
                <a:spcPct val="80000"/>
              </a:lnSpc>
            </a:pPr>
            <a:r>
              <a:rPr lang="cs-CZ" altLang="cs-CZ" sz="1600" smtClean="0">
                <a:latin typeface="Tahoma" pitchFamily="34" charset="0"/>
              </a:rPr>
              <a:t>Biofyzikální ústav AVČR </a:t>
            </a:r>
          </a:p>
          <a:p>
            <a:pPr eaLnBrk="1" hangingPunct="1">
              <a:lnSpc>
                <a:spcPct val="80000"/>
              </a:lnSpc>
            </a:pPr>
            <a:r>
              <a:rPr lang="cs-CZ" altLang="cs-CZ" sz="1600" smtClean="0">
                <a:latin typeface="Tahoma" pitchFamily="34" charset="0"/>
              </a:rPr>
              <a:t>Královopolská 135</a:t>
            </a:r>
          </a:p>
          <a:p>
            <a:pPr eaLnBrk="1" hangingPunct="1">
              <a:lnSpc>
                <a:spcPct val="80000"/>
              </a:lnSpc>
            </a:pPr>
            <a:r>
              <a:rPr lang="cs-CZ" altLang="cs-CZ" sz="1600" smtClean="0">
                <a:latin typeface="Tahoma" pitchFamily="34" charset="0"/>
              </a:rPr>
              <a:t>612 65 Brno</a:t>
            </a:r>
          </a:p>
          <a:p>
            <a:pPr eaLnBrk="1" hangingPunct="1">
              <a:lnSpc>
                <a:spcPct val="80000"/>
              </a:lnSpc>
            </a:pPr>
            <a:endParaRPr lang="cs-CZ" altLang="cs-CZ" sz="1600" b="1" smtClean="0">
              <a:latin typeface="Tahoma" pitchFamily="34" charset="0"/>
            </a:endParaRPr>
          </a:p>
          <a:p>
            <a:pPr eaLnBrk="1" hangingPunct="1">
              <a:lnSpc>
                <a:spcPct val="80000"/>
              </a:lnSpc>
            </a:pPr>
            <a:r>
              <a:rPr lang="cs-CZ" altLang="cs-CZ" sz="1600" b="1" smtClean="0">
                <a:latin typeface="Tahoma" pitchFamily="34" charset="0"/>
              </a:rPr>
              <a:t>e-mail: ksoucek</a:t>
            </a:r>
            <a:r>
              <a:rPr lang="en-US" altLang="cs-CZ" sz="1600" b="1" smtClean="0">
                <a:latin typeface="Tahoma" pitchFamily="34" charset="0"/>
              </a:rPr>
              <a:t>@</a:t>
            </a:r>
            <a:r>
              <a:rPr lang="cs-CZ" altLang="cs-CZ" sz="1600" b="1" smtClean="0">
                <a:latin typeface="Tahoma" pitchFamily="34" charset="0"/>
              </a:rPr>
              <a:t>ibp.cz</a:t>
            </a:r>
          </a:p>
          <a:p>
            <a:pPr eaLnBrk="1" hangingPunct="1">
              <a:lnSpc>
                <a:spcPct val="80000"/>
              </a:lnSpc>
            </a:pPr>
            <a:r>
              <a:rPr lang="cs-CZ" altLang="cs-CZ" sz="1600" smtClean="0">
                <a:latin typeface="Tahoma" pitchFamily="34" charset="0"/>
              </a:rPr>
              <a:t>tel.: 541 517 166</a:t>
            </a:r>
          </a:p>
        </p:txBody>
      </p:sp>
      <p:sp>
        <p:nvSpPr>
          <p:cNvPr id="3076" name="Rectangle 4"/>
          <p:cNvSpPr>
            <a:spLocks noChangeArrowheads="1"/>
          </p:cNvSpPr>
          <p:nvPr/>
        </p:nvSpPr>
        <p:spPr bwMode="auto">
          <a:xfrm>
            <a:off x="900113" y="3716338"/>
            <a:ext cx="7772400"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SzTx/>
              <a:buFontTx/>
              <a:buNone/>
            </a:pPr>
            <a:r>
              <a:rPr lang="cs-CZ" altLang="cs-CZ" sz="2400" dirty="0">
                <a:solidFill>
                  <a:schemeClr val="tx2"/>
                </a:solidFill>
                <a:latin typeface="Tahoma" pitchFamily="34" charset="0"/>
              </a:rPr>
              <a:t>Karel Souček, Ph.D.</a:t>
            </a:r>
            <a:r>
              <a:rPr lang="en-US" altLang="cs-CZ" sz="2400" dirty="0">
                <a:solidFill>
                  <a:schemeClr val="tx2"/>
                </a:solidFill>
                <a:latin typeface="Tahoma" pitchFamily="34" charset="0"/>
              </a:rPr>
              <a:t/>
            </a:r>
            <a:br>
              <a:rPr lang="en-US" altLang="cs-CZ" sz="2400" dirty="0">
                <a:solidFill>
                  <a:schemeClr val="tx2"/>
                </a:solidFill>
                <a:latin typeface="Tahoma" pitchFamily="34" charset="0"/>
              </a:rPr>
            </a:br>
            <a:endParaRPr lang="cs-CZ" altLang="cs-CZ" sz="2400" b="0" dirty="0">
              <a:solidFill>
                <a:schemeClr val="tx2"/>
              </a:solidFill>
              <a:latin typeface="Tahoma" pitchFamily="34" charset="0"/>
            </a:endParaRPr>
          </a:p>
        </p:txBody>
      </p:sp>
      <p:pic>
        <p:nvPicPr>
          <p:cNvPr id="3077" name="Picture 4" descr="IB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09988"/>
            <a:ext cx="173831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895350"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cs-CZ" altLang="cs-CZ" smtClean="0"/>
              <a:t>Definice</a:t>
            </a:r>
            <a:endParaRPr lang="en-US" altLang="cs-CZ" smtClean="0"/>
          </a:p>
        </p:txBody>
      </p:sp>
      <p:sp>
        <p:nvSpPr>
          <p:cNvPr id="21507" name="Rectangle 5"/>
          <p:cNvSpPr>
            <a:spLocks noGrp="1" noChangeArrowheads="1"/>
          </p:cNvSpPr>
          <p:nvPr>
            <p:ph type="body" idx="1"/>
          </p:nvPr>
        </p:nvSpPr>
        <p:spPr>
          <a:xfrm>
            <a:off x="1047750" y="1412875"/>
            <a:ext cx="77724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r>
              <a:rPr lang="cs-CZ" altLang="cs-CZ" b="1" smtClean="0"/>
              <a:t>Průtoková cytometrie (flow cytometry)</a:t>
            </a:r>
            <a:endParaRPr lang="en-US" altLang="cs-CZ" b="1" smtClean="0"/>
          </a:p>
          <a:p>
            <a:pPr lvl="1" eaLnBrk="1" hangingPunct="1"/>
            <a:r>
              <a:rPr lang="cs-CZ" altLang="cs-CZ" smtClean="0"/>
              <a:t>Meření vlastností proudících částic (buněk)</a:t>
            </a:r>
            <a:endParaRPr lang="en-US" altLang="cs-CZ" smtClean="0"/>
          </a:p>
          <a:p>
            <a:pPr lvl="1" eaLnBrk="1" hangingPunct="1"/>
            <a:r>
              <a:rPr lang="cs-CZ" altLang="cs-CZ" smtClean="0"/>
              <a:t>také známo jako </a:t>
            </a:r>
            <a:r>
              <a:rPr lang="en-US" altLang="cs-CZ" b="1" smtClean="0"/>
              <a:t>Fluorescence-Activated Cell Sorting (FACS)</a:t>
            </a:r>
            <a:endParaRPr lang="cs-CZ" altLang="cs-CZ" b="1" smtClean="0"/>
          </a:p>
          <a:p>
            <a:pPr eaLnBrk="1" hangingPunct="1"/>
            <a:r>
              <a:rPr lang="cs-CZ" altLang="cs-CZ" b="1" smtClean="0"/>
              <a:t>Průtoková separace (flow sorting)</a:t>
            </a:r>
            <a:endParaRPr lang="en-US" altLang="cs-CZ" b="1" smtClean="0"/>
          </a:p>
          <a:p>
            <a:pPr lvl="1" eaLnBrk="1" hangingPunct="1"/>
            <a:r>
              <a:rPr lang="cs-CZ" altLang="cs-CZ" smtClean="0"/>
              <a:t>fyzická separace částic (buněk) na základě parametrů měřených průtokovou cytometrií</a:t>
            </a:r>
            <a:endParaRPr lang="en-US" altLang="cs-CZ"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http://www.amalgaam.co.jp/products/advanced/img/fucci/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196975"/>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mc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75247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93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11932851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type="body" idx="1"/>
          </p:nvPr>
        </p:nvSpPr>
        <p:spPr>
          <a:xfrm>
            <a:off x="1371600" y="1198563"/>
            <a:ext cx="7772400" cy="3743325"/>
          </a:xfrm>
        </p:spPr>
        <p:txBody>
          <a:bodyPr/>
          <a:lstStyle/>
          <a:p>
            <a:pPr eaLnBrk="1" hangingPunct="1">
              <a:lnSpc>
                <a:spcPct val="80000"/>
              </a:lnSpc>
            </a:pPr>
            <a:r>
              <a:rPr lang="cs-CZ" altLang="en-US" sz="2400" b="1" smtClean="0">
                <a:latin typeface="Tahoma" pitchFamily="34" charset="0"/>
                <a:cs typeface="Times New Roman" pitchFamily="18" charset="0"/>
              </a:rPr>
              <a:t>DNA</a:t>
            </a:r>
            <a:r>
              <a:rPr lang="en-US" altLang="en-US" sz="2400" b="1" smtClean="0">
                <a:latin typeface="Tahoma" pitchFamily="34" charset="0"/>
                <a:cs typeface="Times New Roman" pitchFamily="18" charset="0"/>
              </a:rPr>
              <a:t> analysis</a:t>
            </a:r>
            <a:endParaRPr lang="cs-CZ" altLang="en-US" sz="2400" b="1" smtClean="0">
              <a:latin typeface="Tahoma" pitchFamily="34" charset="0"/>
              <a:cs typeface="Times New Roman" pitchFamily="18" charset="0"/>
            </a:endParaRPr>
          </a:p>
          <a:p>
            <a:pPr lvl="1" eaLnBrk="1" hangingPunct="1">
              <a:lnSpc>
                <a:spcPct val="80000"/>
              </a:lnSpc>
            </a:pPr>
            <a:r>
              <a:rPr lang="en-US" altLang="en-US" sz="2400" smtClean="0">
                <a:latin typeface="Tahoma" pitchFamily="34" charset="0"/>
                <a:cs typeface="Times New Roman" pitchFamily="18" charset="0"/>
              </a:rPr>
              <a:t>Require fine sample preparation, debris elimination, sw tool for precise analysis of histograms</a:t>
            </a:r>
          </a:p>
          <a:p>
            <a:pPr lvl="1" eaLnBrk="1" hangingPunct="1">
              <a:lnSpc>
                <a:spcPct val="80000"/>
              </a:lnSpc>
            </a:pPr>
            <a:r>
              <a:rPr lang="en-US" altLang="en-US" sz="240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smtClean="0">
                <a:latin typeface="Tahoma" pitchFamily="34" charset="0"/>
                <a:cs typeface="Times New Roman" pitchFamily="18" charset="0"/>
              </a:rPr>
              <a:t>Cell division enumeration</a:t>
            </a:r>
            <a:endParaRPr lang="cs-CZ" altLang="en-US" sz="2400" b="1" smtClean="0">
              <a:latin typeface="Tahoma" pitchFamily="34" charset="0"/>
              <a:cs typeface="Times New Roman" pitchFamily="18" charset="0"/>
            </a:endParaRPr>
          </a:p>
          <a:p>
            <a:pPr lvl="1" eaLnBrk="1" hangingPunct="1">
              <a:lnSpc>
                <a:spcPct val="80000"/>
              </a:lnSpc>
            </a:pPr>
            <a:r>
              <a:rPr lang="en-US" altLang="en-US" sz="2400" smtClean="0">
                <a:latin typeface="Tahoma" pitchFamily="34" charset="0"/>
                <a:cs typeface="Times New Roman" pitchFamily="18" charset="0"/>
              </a:rPr>
              <a:t>Mostly for synchronized populations</a:t>
            </a:r>
          </a:p>
          <a:p>
            <a:pPr eaLnBrk="1" hangingPunct="1">
              <a:lnSpc>
                <a:spcPct val="80000"/>
              </a:lnSpc>
            </a:pPr>
            <a:r>
              <a:rPr lang="cs-CZ" altLang="en-US" sz="2400" b="1" smtClean="0">
                <a:latin typeface="Tahoma" pitchFamily="34" charset="0"/>
                <a:cs typeface="Times New Roman" pitchFamily="18" charset="0"/>
              </a:rPr>
              <a:t>Fluorescen</a:t>
            </a:r>
            <a:r>
              <a:rPr lang="en-US" altLang="en-US" sz="2400" b="1" smtClean="0">
                <a:latin typeface="Tahoma" pitchFamily="34" charset="0"/>
                <a:cs typeface="Times New Roman" pitchFamily="18" charset="0"/>
              </a:rPr>
              <a:t>t proteins</a:t>
            </a:r>
            <a:endParaRPr lang="cs-CZ" altLang="en-US" sz="2400" b="1" smtClean="0"/>
          </a:p>
          <a:p>
            <a:pPr lvl="1" eaLnBrk="1" hangingPunct="1">
              <a:lnSpc>
                <a:spcPct val="80000"/>
              </a:lnSpc>
            </a:pPr>
            <a:r>
              <a:rPr lang="cs-CZ" altLang="en-US" sz="2400" smtClean="0"/>
              <a:t>Fucci – </a:t>
            </a:r>
            <a:r>
              <a:rPr lang="en-US" altLang="en-US" sz="2400" smtClean="0"/>
              <a:t>elegant tool for </a:t>
            </a:r>
            <a:r>
              <a:rPr lang="cs-CZ" altLang="en-US" sz="2400" i="1" smtClean="0"/>
              <a:t>in vitro </a:t>
            </a:r>
            <a:r>
              <a:rPr lang="cs-CZ" altLang="en-US" sz="2400" smtClean="0"/>
              <a:t>a </a:t>
            </a:r>
            <a:r>
              <a:rPr lang="cs-CZ" altLang="en-US" sz="2400" i="1" smtClean="0"/>
              <a:t>in vivo </a:t>
            </a:r>
            <a:r>
              <a:rPr lang="en-US" altLang="en-US" sz="2400" smtClean="0"/>
              <a:t>experiments</a:t>
            </a:r>
          </a:p>
          <a:p>
            <a:pPr eaLnBrk="1" hangingPunct="1">
              <a:lnSpc>
                <a:spcPct val="80000"/>
              </a:lnSpc>
            </a:pPr>
            <a:endParaRPr lang="en-US" altLang="en-US" sz="2400" smtClean="0"/>
          </a:p>
        </p:txBody>
      </p:sp>
    </p:spTree>
    <p:extLst>
      <p:ext uri="{BB962C8B-B14F-4D97-AF65-F5344CB8AC3E}">
        <p14:creationId xmlns:p14="http://schemas.microsoft.com/office/powerpoint/2010/main" val="33513986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en-US" altLang="en-US" sz="4000" dirty="0" smtClean="0"/>
              <a:t>Detection of cell death</a:t>
            </a:r>
          </a:p>
        </p:txBody>
      </p:sp>
    </p:spTree>
    <p:extLst>
      <p:ext uri="{BB962C8B-B14F-4D97-AF65-F5344CB8AC3E}">
        <p14:creationId xmlns:p14="http://schemas.microsoft.com/office/powerpoint/2010/main" val="47245235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dirty="0" err="1"/>
              <a:t>Viability</a:t>
            </a:r>
            <a:r>
              <a:rPr lang="cs-CZ" altLang="en-US" dirty="0"/>
              <a:t> </a:t>
            </a:r>
            <a:r>
              <a:rPr lang="cs-CZ" altLang="en-US" dirty="0" err="1"/>
              <a:t>detection</a:t>
            </a:r>
            <a:endParaRPr lang="cs-CZ" altLang="en-US" dirty="0" smtClean="0"/>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dirty="0" err="1" smtClean="0"/>
              <a:t>Simple</a:t>
            </a:r>
            <a:r>
              <a:rPr lang="cs-CZ" altLang="en-US" sz="2000" dirty="0" smtClean="0"/>
              <a:t> </a:t>
            </a:r>
            <a:r>
              <a:rPr lang="cs-CZ" altLang="en-US" sz="2000" dirty="0" err="1" smtClean="0"/>
              <a:t>analysis</a:t>
            </a:r>
            <a:r>
              <a:rPr lang="cs-CZ" altLang="en-US" sz="2000" dirty="0" smtClean="0"/>
              <a:t> </a:t>
            </a:r>
          </a:p>
          <a:p>
            <a:pPr eaLnBrk="1" hangingPunct="1">
              <a:lnSpc>
                <a:spcPct val="80000"/>
              </a:lnSpc>
            </a:pPr>
            <a:r>
              <a:rPr lang="cs-CZ" altLang="en-US" sz="2000" dirty="0" err="1" smtClean="0"/>
              <a:t>principle</a:t>
            </a:r>
            <a:endParaRPr lang="cs-CZ" altLang="en-US" sz="2000" dirty="0" smtClean="0"/>
          </a:p>
          <a:p>
            <a:pPr lvl="1" eaLnBrk="1" hangingPunct="1">
              <a:lnSpc>
                <a:spcPct val="80000"/>
              </a:lnSpc>
            </a:pPr>
            <a:r>
              <a:rPr lang="cs-CZ" altLang="en-US" sz="1800" dirty="0" err="1" smtClean="0"/>
              <a:t>Detection</a:t>
            </a:r>
            <a:r>
              <a:rPr lang="cs-CZ" altLang="en-US" sz="1800" dirty="0" smtClean="0"/>
              <a:t> of </a:t>
            </a:r>
            <a:r>
              <a:rPr lang="cs-CZ" altLang="en-US" sz="1800" dirty="0" err="1" smtClean="0"/>
              <a:t>plasmatic</a:t>
            </a:r>
            <a:r>
              <a:rPr lang="cs-CZ" altLang="en-US" sz="1800" dirty="0" smtClean="0"/>
              <a:t> </a:t>
            </a:r>
            <a:r>
              <a:rPr lang="cs-CZ" altLang="en-US" sz="1800" dirty="0" err="1" smtClean="0"/>
              <a:t>membrane</a:t>
            </a:r>
            <a:r>
              <a:rPr lang="cs-CZ" altLang="en-US" sz="1800" dirty="0" smtClean="0"/>
              <a:t> integrity </a:t>
            </a:r>
            <a:r>
              <a:rPr lang="cs-CZ" altLang="en-US" sz="1800" dirty="0" err="1" smtClean="0"/>
              <a:t>using</a:t>
            </a:r>
            <a:r>
              <a:rPr lang="cs-CZ" altLang="en-US" sz="1800" dirty="0" smtClean="0"/>
              <a:t> </a:t>
            </a:r>
            <a:r>
              <a:rPr lang="cs-CZ" altLang="en-US" sz="1800" dirty="0" err="1" smtClean="0"/>
              <a:t>fluorescent</a:t>
            </a:r>
            <a:r>
              <a:rPr lang="cs-CZ" altLang="en-US" sz="1800" dirty="0" smtClean="0"/>
              <a:t> </a:t>
            </a:r>
            <a:r>
              <a:rPr lang="cs-CZ" altLang="en-US" sz="1800" dirty="0" err="1" smtClean="0"/>
              <a:t>probes</a:t>
            </a:r>
            <a:r>
              <a:rPr lang="cs-CZ" altLang="en-US" sz="1800" dirty="0" smtClean="0"/>
              <a:t> </a:t>
            </a:r>
            <a:r>
              <a:rPr lang="cs-CZ" altLang="en-US" sz="1800" b="1" dirty="0" smtClean="0"/>
              <a:t>– propidium </a:t>
            </a:r>
            <a:r>
              <a:rPr lang="cs-CZ" altLang="en-US" sz="1800" b="1" dirty="0" err="1" smtClean="0"/>
              <a:t>iodide</a:t>
            </a:r>
            <a:r>
              <a:rPr lang="cs-CZ" altLang="en-US" sz="1800" b="1" dirty="0" smtClean="0"/>
              <a:t>, </a:t>
            </a:r>
            <a:r>
              <a:rPr lang="cs-CZ" altLang="en-US" sz="1800" b="1" dirty="0" err="1" smtClean="0"/>
              <a:t>ethidium</a:t>
            </a:r>
            <a:r>
              <a:rPr lang="cs-CZ" altLang="en-US" sz="1800" b="1" dirty="0" smtClean="0"/>
              <a:t> bromide, 7-amino </a:t>
            </a:r>
            <a:r>
              <a:rPr lang="cs-CZ" altLang="en-US" sz="1800" b="1" dirty="0" err="1" smtClean="0"/>
              <a:t>actinomycin</a:t>
            </a:r>
            <a:r>
              <a:rPr lang="cs-CZ" altLang="en-US" sz="1800" b="1" dirty="0" smtClean="0"/>
              <a:t> D </a:t>
            </a:r>
          </a:p>
          <a:p>
            <a:pPr lvl="2">
              <a:lnSpc>
                <a:spcPct val="80000"/>
              </a:lnSpc>
            </a:pPr>
            <a:r>
              <a:rPr lang="cs-CZ" altLang="en-US" sz="1400" b="1" dirty="0" err="1" smtClean="0">
                <a:solidFill>
                  <a:srgbClr val="FF0000"/>
                </a:solidFill>
              </a:rPr>
              <a:t>Only</a:t>
            </a:r>
            <a:r>
              <a:rPr lang="cs-CZ" altLang="en-US" sz="1400" b="1" dirty="0" smtClean="0">
                <a:solidFill>
                  <a:srgbClr val="FF0000"/>
                </a:solidFill>
              </a:rPr>
              <a:t> </a:t>
            </a:r>
            <a:r>
              <a:rPr lang="cs-CZ" altLang="en-US" sz="1400" b="1" dirty="0" err="1" smtClean="0">
                <a:solidFill>
                  <a:srgbClr val="FF0000"/>
                </a:solidFill>
              </a:rPr>
              <a:t>dead</a:t>
            </a:r>
            <a:r>
              <a:rPr lang="cs-CZ" altLang="en-US" sz="1400" b="1" dirty="0" smtClean="0">
                <a:solidFill>
                  <a:srgbClr val="FF0000"/>
                </a:solidFill>
              </a:rPr>
              <a:t> </a:t>
            </a:r>
            <a:r>
              <a:rPr lang="cs-CZ" altLang="en-US" sz="1400" b="1" dirty="0" err="1" smtClean="0">
                <a:solidFill>
                  <a:srgbClr val="FF0000"/>
                </a:solidFill>
              </a:rPr>
              <a:t>cells</a:t>
            </a:r>
            <a:r>
              <a:rPr lang="cs-CZ" altLang="en-US" sz="1400" b="1" dirty="0" smtClean="0">
                <a:solidFill>
                  <a:srgbClr val="FF0000"/>
                </a:solidFill>
              </a:rPr>
              <a:t> are positive</a:t>
            </a:r>
          </a:p>
          <a:p>
            <a:pPr lvl="1" eaLnBrk="1" hangingPunct="1">
              <a:lnSpc>
                <a:spcPct val="80000"/>
              </a:lnSpc>
            </a:pPr>
            <a:endParaRPr lang="cs-CZ" altLang="en-US" sz="1800" dirty="0" smtClean="0"/>
          </a:p>
          <a:p>
            <a:pPr lvl="1" eaLnBrk="1" hangingPunct="1">
              <a:lnSpc>
                <a:spcPct val="80000"/>
              </a:lnSpc>
            </a:pPr>
            <a:r>
              <a:rPr lang="cs-CZ" altLang="en-US" sz="1800" dirty="0" err="1" smtClean="0"/>
              <a:t>Detection</a:t>
            </a:r>
            <a:r>
              <a:rPr lang="cs-CZ" altLang="en-US" sz="1800" dirty="0" smtClean="0"/>
              <a:t> of </a:t>
            </a:r>
            <a:r>
              <a:rPr lang="cs-CZ" altLang="en-US" sz="1800" dirty="0" err="1" smtClean="0"/>
              <a:t>physiological</a:t>
            </a:r>
            <a:r>
              <a:rPr lang="cs-CZ" altLang="en-US" sz="1800" dirty="0" smtClean="0"/>
              <a:t> </a:t>
            </a:r>
            <a:r>
              <a:rPr lang="cs-CZ" altLang="en-US" sz="1800" dirty="0" err="1" smtClean="0"/>
              <a:t>function</a:t>
            </a:r>
            <a:r>
              <a:rPr lang="cs-CZ" altLang="en-US" sz="1800" dirty="0" smtClean="0"/>
              <a:t> of </a:t>
            </a:r>
            <a:r>
              <a:rPr lang="cs-CZ" altLang="en-US" sz="1800" dirty="0" err="1" smtClean="0"/>
              <a:t>the</a:t>
            </a:r>
            <a:r>
              <a:rPr lang="cs-CZ" altLang="en-US" sz="1800" dirty="0" smtClean="0"/>
              <a:t> </a:t>
            </a:r>
            <a:r>
              <a:rPr lang="cs-CZ" altLang="en-US" sz="1800" dirty="0" err="1" smtClean="0"/>
              <a:t>cells</a:t>
            </a:r>
            <a:r>
              <a:rPr lang="cs-CZ" altLang="en-US" sz="1800" dirty="0" smtClean="0"/>
              <a:t> (</a:t>
            </a:r>
            <a:r>
              <a:rPr lang="cs-CZ" altLang="en-US" sz="1800" dirty="0" err="1" smtClean="0"/>
              <a:t>enzymatic</a:t>
            </a:r>
            <a:r>
              <a:rPr lang="cs-CZ" altLang="en-US" sz="1800" dirty="0" smtClean="0"/>
              <a:t> </a:t>
            </a:r>
            <a:r>
              <a:rPr lang="cs-CZ" altLang="en-US" sz="1800" dirty="0" err="1" smtClean="0"/>
              <a:t>activity</a:t>
            </a:r>
            <a:r>
              <a:rPr lang="cs-CZ" altLang="en-US" sz="1800" dirty="0" smtClean="0"/>
              <a:t>) –</a:t>
            </a:r>
            <a:r>
              <a:rPr lang="cs-CZ" altLang="en-US" sz="1800" b="1" dirty="0" smtClean="0"/>
              <a:t>Rhodamine-123, </a:t>
            </a:r>
            <a:r>
              <a:rPr lang="cs-CZ" altLang="en-US" sz="1800" b="1" dirty="0" err="1" smtClean="0"/>
              <a:t>Calcein</a:t>
            </a:r>
            <a:r>
              <a:rPr lang="cs-CZ" altLang="en-US" sz="1800" b="1" dirty="0" smtClean="0"/>
              <a:t>-AM</a:t>
            </a:r>
          </a:p>
          <a:p>
            <a:pPr lvl="2">
              <a:lnSpc>
                <a:spcPct val="80000"/>
              </a:lnSpc>
            </a:pPr>
            <a:r>
              <a:rPr lang="cs-CZ" altLang="en-US" sz="1400" b="1" dirty="0" err="1" smtClean="0">
                <a:solidFill>
                  <a:srgbClr val="FF0000"/>
                </a:solidFill>
              </a:rPr>
              <a:t>Only</a:t>
            </a:r>
            <a:r>
              <a:rPr lang="cs-CZ" altLang="en-US" sz="1400" b="1" dirty="0" smtClean="0">
                <a:solidFill>
                  <a:srgbClr val="FF0000"/>
                </a:solidFill>
              </a:rPr>
              <a:t> live </a:t>
            </a:r>
            <a:r>
              <a:rPr lang="cs-CZ" altLang="en-US" sz="1400" b="1" dirty="0" err="1" smtClean="0">
                <a:solidFill>
                  <a:srgbClr val="FF0000"/>
                </a:solidFill>
              </a:rPr>
              <a:t>cells</a:t>
            </a:r>
            <a:r>
              <a:rPr lang="cs-CZ" altLang="en-US" sz="1400" b="1" dirty="0" smtClean="0">
                <a:solidFill>
                  <a:srgbClr val="FF0000"/>
                </a:solidFill>
              </a:rPr>
              <a:t> are positive</a:t>
            </a:r>
          </a:p>
          <a:p>
            <a:pPr lvl="2">
              <a:lnSpc>
                <a:spcPct val="80000"/>
              </a:lnSpc>
            </a:pPr>
            <a:endParaRPr lang="cs-CZ" altLang="en-US" sz="1800" b="1" dirty="0" smtClean="0"/>
          </a:p>
          <a:p>
            <a:pPr>
              <a:lnSpc>
                <a:spcPct val="80000"/>
              </a:lnSpc>
            </a:pPr>
            <a:r>
              <a:rPr lang="cs-CZ" altLang="en-US" sz="2000" dirty="0" err="1" smtClean="0"/>
              <a:t>How</a:t>
            </a:r>
            <a:r>
              <a:rPr lang="cs-CZ" altLang="en-US" sz="2000" dirty="0" smtClean="0"/>
              <a:t> to </a:t>
            </a:r>
            <a:r>
              <a:rPr lang="cs-CZ" altLang="en-US" sz="2000" dirty="0" err="1" smtClean="0"/>
              <a:t>stain</a:t>
            </a:r>
            <a:r>
              <a:rPr lang="cs-CZ" altLang="en-US" sz="2000" dirty="0" smtClean="0"/>
              <a:t> </a:t>
            </a:r>
            <a:r>
              <a:rPr lang="cs-CZ" altLang="en-US" sz="2000" dirty="0" err="1"/>
              <a:t>dead</a:t>
            </a:r>
            <a:r>
              <a:rPr lang="cs-CZ" altLang="en-US" sz="2000" dirty="0"/>
              <a:t> </a:t>
            </a:r>
            <a:r>
              <a:rPr lang="cs-CZ" altLang="en-US" sz="2000" dirty="0" smtClean="0"/>
              <a:t>cell </a:t>
            </a:r>
            <a:r>
              <a:rPr lang="cs-CZ" altLang="en-US" sz="2000" dirty="0"/>
              <a:t>and </a:t>
            </a:r>
            <a:r>
              <a:rPr lang="cs-CZ" altLang="en-US" sz="2000" dirty="0" smtClean="0"/>
              <a:t>fix</a:t>
            </a:r>
            <a:r>
              <a:rPr lang="en-US" altLang="en-US" sz="2000" dirty="0" smtClean="0"/>
              <a:t>&amp;perm</a:t>
            </a:r>
            <a:r>
              <a:rPr lang="cs-CZ" altLang="en-US" sz="2000" dirty="0" smtClean="0"/>
              <a:t> </a:t>
            </a:r>
            <a:r>
              <a:rPr lang="cs-CZ" altLang="en-US" sz="2000" dirty="0" err="1" smtClean="0"/>
              <a:t>it</a:t>
            </a:r>
            <a:r>
              <a:rPr lang="cs-CZ" altLang="en-US" sz="2000" dirty="0" smtClean="0"/>
              <a:t> </a:t>
            </a:r>
            <a:r>
              <a:rPr lang="cs-CZ" altLang="en-US" sz="2000" dirty="0" err="1" smtClean="0"/>
              <a:t>afterwards</a:t>
            </a:r>
            <a:r>
              <a:rPr lang="cs-CZ" altLang="en-US" sz="2000" dirty="0" smtClean="0"/>
              <a:t>?</a:t>
            </a:r>
            <a:endParaRPr lang="cs-CZ" altLang="en-US" sz="2000" b="1" dirty="0" smtClean="0"/>
          </a:p>
          <a:p>
            <a:pPr lvl="1">
              <a:lnSpc>
                <a:spcPct val="80000"/>
              </a:lnSpc>
            </a:pPr>
            <a:r>
              <a:rPr lang="cs-CZ" altLang="en-US" sz="1600" b="1" dirty="0" err="1" smtClean="0"/>
              <a:t>ethidium</a:t>
            </a:r>
            <a:r>
              <a:rPr lang="cs-CZ" altLang="en-US" sz="1600" b="1" dirty="0" smtClean="0"/>
              <a:t> </a:t>
            </a:r>
            <a:r>
              <a:rPr lang="cs-CZ" altLang="en-US" sz="1600" b="1" dirty="0" err="1" smtClean="0"/>
              <a:t>monoazide</a:t>
            </a:r>
            <a:r>
              <a:rPr lang="cs-CZ" altLang="en-US" sz="1600" dirty="0" smtClean="0"/>
              <a:t> </a:t>
            </a:r>
            <a:endParaRPr lang="cs-CZ" altLang="en-US" sz="1600" dirty="0"/>
          </a:p>
          <a:p>
            <a:pPr lvl="1">
              <a:lnSpc>
                <a:spcPct val="80000"/>
              </a:lnSpc>
            </a:pPr>
            <a:r>
              <a:rPr lang="cs-CZ" altLang="en-US" sz="1600" dirty="0" smtClean="0"/>
              <a:t>Pomocí </a:t>
            </a:r>
            <a:r>
              <a:rPr lang="cs-CZ" altLang="en-US" sz="1600" b="1" dirty="0" smtClean="0"/>
              <a:t>LDS-751 </a:t>
            </a:r>
            <a:r>
              <a:rPr lang="cs-CZ" altLang="en-US" sz="1600" dirty="0" smtClean="0"/>
              <a:t>(laser </a:t>
            </a:r>
            <a:r>
              <a:rPr lang="cs-CZ" altLang="en-US" sz="1600" dirty="0" err="1" smtClean="0"/>
              <a:t>dye</a:t>
            </a:r>
            <a:r>
              <a:rPr lang="cs-CZ" altLang="en-US" sz="1600" dirty="0" smtClean="0"/>
              <a:t> styryl-751) je možné odlišit mrtvé buňky i po fixaci</a:t>
            </a:r>
            <a:endParaRPr lang="en-US" altLang="en-US" sz="1600" dirty="0" smtClean="0"/>
          </a:p>
          <a:p>
            <a:pPr lvl="1">
              <a:lnSpc>
                <a:spcPct val="80000"/>
              </a:lnSpc>
            </a:pPr>
            <a:r>
              <a:rPr lang="en-US" altLang="en-US" sz="1600" b="1" dirty="0" smtClean="0"/>
              <a:t>LIVE/DEAD® Fixable </a:t>
            </a:r>
            <a:r>
              <a:rPr lang="en-US" altLang="en-US" sz="1600" dirty="0" smtClean="0"/>
              <a:t>Dead Cell Stain Kits, Zombie Dyes™</a:t>
            </a:r>
            <a:endParaRPr lang="cs-CZ" altLang="en-US" sz="1600" b="1" dirty="0" smtClean="0"/>
          </a:p>
          <a:p>
            <a:pPr eaLnBrk="1" hangingPunct="1">
              <a:lnSpc>
                <a:spcPct val="80000"/>
              </a:lnSpc>
            </a:pPr>
            <a:endParaRPr lang="cs-CZ" altLang="en-US" sz="2000" dirty="0" smtClean="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797152"/>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6399212"/>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eg;base64,/9j/4AAQSkZJRgABAQAAAQABAAD/2wCEAAkGBxETEhMUExMUFhQUFhwaFxYYFxYYHBgfHx4eHB4hFxccHyoiHxwxHBcYITEiMSkrLi4wGiIzODQsNygtLiwBCgoKDg0OGhAQGzQkHiQsLCwvLjAsLC8tNCwsLSwvLCwyMSwsNCwtLC0sLCwvNC8tLS8vLCwsLCwsLCwsLCwsLP/AABEIAFUBJAMBEQACEQEDEQH/xAAcAAEAAgMBAQEAAAAAAAAAAAAAAwYEBQcCAQj/xAA/EAACAQMCBAMFBAcGBwAAAAABAgMABBESIQUGEzFBUWEHIjJxgRRCgqEVIzNScpGxU2KS0eHwNENVg6LB0v/EABoBAQADAQEBAAAAAAAAAAAAAAABAwQCBQb/xAA1EQEAAgECAwUGBAYDAQAAAAAAAQIDBBESITEFE0FRYTJxgZGh8BSxwdEjM1KCsuEiQpIG/9oADAMBAAIRAxEAPwDuNAoFAoFAoFAoFAoFAoFAoFAoFAoFAoFAoFAoFAoFAoFAoFAoFAoFAoFAoFBj3l2sQDPspYKW8FzsM+QzgZ9amI36DxxbiCW8Mk0nwRqWOO+3l61NazaYiBROU/akt3crBJb9LqEiNhJr33OGGkY2HfetWXScFeKJ3F64rfCJM7FmYIg/eZjgD5eJ9Aay1rvIzK5CgUCgUCgUCgUCgUCgUCgUCgUCgUCgUCgUCgUCgUCgUCgUCgUEVzbpIjI6hkcEMp3BB2INTEzE7wOZ8wcZksA1neo9xYzqVimB/WqOxVydmYbYOxOM7741afhzx3mPlaOsepMbKfwG64VZzLcCa4uHj3jj6Ijwe2XYtg7HwrTmrmyV4YiI9dyNnQuSZLniM32+5XRFHlbWEZxk7M5z8Rx7obHicYHfNmiuKO7r18RfdW+PTP8Av/fhWHvI4+Dx23/b58/lKduW71XaCgUCgUCgUCgUCgUCgUCgUCgUCgUCgUCgUCgUCgUCgUCgUHl3xv4ePpVWXJ3ccU9PH09fcmI35PoNWRMTG8IVjnvhyTWlxG/bptIh/ddATt9B+ZrJg1E6bXxjnpk5x745Wj4xtK2Y4se/k/PdgIzLF1TiIyJ1DnGE1DVv4e7nevqb8UVnh67Tt7/BTD9TwoiIAoCoq7AdgB2x6YrwMmSKRN7zyjnLqI3naHmzJI1Huxz9PD8qxdnzbJjnNbred/dH/WPl9ZlZl2ieGPBK7gfXsPOtWXNXHEb9Z6R4z9/TxVxWZehVkb7c0KPzD7SYbW5e3a3nkZMbpoIORnYFs1rx6Wb14t4HrgXtMs7iVYWWWB3ICiUAAk9hkE4JOw86i+lvWN45+4bi75sto72OyYt1pBke77ozkgE/IGq4w2mk38BvqqCgrfPHNqcOiSR43k1sVAUgYwpbfPhtV2DDOWdokWKNsgHzGapHqgUCgUCgUCgUCgUFa585rHDoElMRl1yaAurTj3WbJOD+5+dX4MPe2232Gm5x4pM0kSISoaOJljBYdVpZVjO6spOhTnGoDLZbau8NIiJmfX6R+oyfZ/xCV2kjdtSiJHKksTC5Z1ZCzEtghAwUkkb7kEVGesRG8efzF1rMFAoFAoFAoFB8zUTMRyH2pGHKTFuBlPEfu+o9K8bPOTs+e8pG+Lxjxr6x6eceDRXbLyn2vzV72lTn9GzvHucAZHgCcN+RNenp6YNbfFkid4rPFG3n5K97Y94lzXhXs3aayS564Dy7qmnKgb/E2c528qv7S7dx6KOKa8UcXDO3Xx3/ACMeGbzstHs94/OwbhtwCJoTgE9yg7g+ZG2D4gisX/0ODJlx464fZyWiLT5R1+v6beLvBMVmbT4OjXFyEwAMseyiqdZr8eliMdI4rzyrWPvlDmmOb856eb1bwke8xyx/kPQVZpNNes97mnfJPyiPKPT6z4oveJ5V6J63bq3JJb6KHmN5JZEjQJu7sqKMoMZYnFb6xN9NHDz9x4ofabdwcQns4bFlluNTAyR4YKDpxlxsQCC3pj1rrTVtiracnKELJxPjjrxu3t+lAVKftDGTKMqxwH1YA90eHnVNccdxNt5/RKLmTn6f7QbThsAnnUkOxyVUjuAAVG3YsWAB86nHp68PHknaBr5ecONWRD39ojQE4LR4BH4ldgPkQM+dd9xhycsc8xje2jiMVxw+0mibUjyEg/8AbbuPA1OirNckxP3zHV7f4V/hH9KwT1FO5154a2lW2tYuvdP93BIXPbUF3J8cZGw3IrRhwcccVp2gVziHOPHLHRJeQW5jc40gqG+QKucH1ww9avrgwZN4pM7/AH6Db8Z9piCO3+xxGae4Huoc+5vjDAbk5zsPLOaqppZ3njnaIGq4zzDzHbxGaWC3VPvFV1aPmBIdvXcVZTHprTtEz9/AbTg3NzW/Dvtt5OJmmf8AVIgC+GNAGAAQQxJqu+HiycFI22GsPM/MMkRuUtreOADUFfAyvfJ1SAn5+7nwFWd1p4nhmZ3+/QSxe1JpbGeWONEuodGVYMyMGbTlcEH6Z29aj8JEZIiekhZc08cu4UktLaEKq+874HUYd+mpcYXw/wDdJw4KW2vI3fJPPa3VtPJcBYntcdbGQuDnBAOSN1Yae+RVWfTzS0RXnE9Bok524vesx4daKIVONcgGT+Iuq5/ujJHnVvcYscfxJ5ir+0XmW7nt0tr226M8cokyvwuuh12GT4sNwxHftWjT4qVtxUneJ/eB2X9Fwzww9VMlUUqwJVlyozpdSCPoa83jmtp2GVw7h0UClYl0gnJOSSx82Y5JPqTXNrTbqMuuQoFAoFAoFAoPjKD3rm1K2ja0bpiZjogaFh8DY9DuP86w30uanPT5NvS3/KP3j5rIvWfahC16y/tEI9RuKx37Vy6flq8UxHnHOqyMMW9izW30cbK6jDRSAq8Z8jsfX6+FeJOsrosv4jQ3iaTPOnl8J57evh7mjgnJHDkjn5qvyuJLdWspCSI21Qufvpv9NQzgj5Go7b1VdZj/ABGH2LTE2r41vETHytH1j59YacE8M9Y/Jp1Zzx7qR91jBcj+HTv/AONe/TtPLj7DjNb27W2r8+W3uhnnFE5uHwdKtpY492bVIe+N8fWvJ0Wp0mjmcmW/eZrddue3pE9Pq7yUvk5VjarKWWV+yhB5tuf5V69NRrtTzpSMdfO3OfhHh8VE1x06zvPonSAeJLHzP+XatuLSRXnktN585/aOUfJXN/Lk5Jf8LhueYXimTXGUyVyR2QY3BBr263mmniaq3r2icpQcPiS7smeB1kCkB2Oc+K6iTnI7dseFNPmnLPBfmPEd603GrCUgBpLZGPlkxv8Almp4eHBaPUZPsH0Yu9X/ABGpNer4tPvef9/Vn6Z8KjXdY26JdC5s6f2K56uNHRfOfkcfXOKx4t+ONhwbiGv9CQ6s4+2Safl0t8fi1V61Nu/n3R+aH6Lt/hX+Ef0rxp6pcNl4pdQcXvTDCJbqRmSIEE6c4wwHj7gHiBXpxStsNd52hC4cE9nTyuLjikpnlO/Tz7i+jEdx/dGF+dZ76naOHFG0JYPPVs9pe23EoYxJbxqFcJpwmMrtjsCGOD2BGDiusExek45nmh55n9qFrPbSQ28cjSTLo94KAurbz3qcektW29ukCr84cHexg4XHMNar1ZJEz7pJdGZNQ2+HAz88VfhvGSbzHoLTa8v8S4sRJfObe17pCmxI8Nt/TdsnyAqicmPDypznzS2XP/Cba14TPDboiaTGWA3Y5cYLnuc4O58jXGC9r5Ym3qLF7PlA4daY/shVOf8AmW9443cBtHHdGcC5TVj937RN+XavS5fw9/L9IHZeQel+j7XpY09MZx+997PrqzXmZ9+8ncUv299PoW3bq9RseejQdX01dOtWg34p8v1+9x0vhv7GL+Bf6CsNusjJqAoFAoFAoFAoFB4Yt4Afz/0qq9skezWJ+P8Ap1ER4yheSXwQH8VYsmfWx7OGJ/v/ANO4rj8bfRG0s/8AZr/iFZb6ntK0bRp4+Nol3FMP9X0YE1jIxz0wvyI/zr5/U9ka3NbirhivutG3+X5bNVM+OsbcW7Hn4ZLjIjDMu6jK9/mTtVWLsHX78M12ievOOnz5pnU4/NgcF5Wkh6jsA00zapXyNz4Bd9lA2Ard2hoe0dVwY64+HHSNq14q/GZ585nxcY8uKu8785b22hlTtEufPIz/AFqzRaXXaT2NPXfz4o3/AMvyc5L479bSyhNN/Zj/ABCvWrqu0vHTx/7hRNMX9X0TI8nioH4v9K2Y8uqn2scR/d/pxNaeE/RzrmHkriL373lrNFEWACks2obYP3CK9jDqKd1FckK5RN7POIXbJ+kL7XGhzoTJPrg4ABxtnBrv8Tjp/LrzQ3E/J836Vguk6S28MaoF1Nq2UqAF04xuPGq4zV7qaT1lLG5j5Bm+0G74dOIJmyXU5CsT3IIBxnuRgjNTj1EcPBkjeBrpOTuNXuEv7xBCDkrHpyfwqir8ic133+HHzx15jbc78itcWltbWnTRIHzhy240kdwDk5Oa4wajhvNreI1Q5W5h/wCoJ/jb/wCK777T/wBP380Mzins7mljgmFyVv419+bJw58NxgjHYHy7iua6mtZmNv8Aj5JYT8t8xTjpT3saxdiVIyR+CNSfqRXXe6evOtef36i08JtrC3SHhjypK6LqEcmCTg5G2MA5OQO9UXm9pnLEbCP2g8EsnspmlSNDGhKOAFIYDYAjzO2PWpwZLxeNhoeTuDjiXB0ius+47CKT7y6TgEZ+ZX1FW5r91mmajHh5Y5hgHRgvIzCNlLEZA/FGxX6Guu909udq8/v1Esns4ufst0DcCa6uenqLlgg0Nq+LBYnc+H0qI1VeOOW0QL1yxw57e0ghcgtGgUlc4yPLNZMloteZgVjlbkmSKbiZuek8N65KqrMTpLyN72wwcSDsTuO9aMuoi1acPWP2gahOSuL2TMvDrteixzpk05H0ZGXPqMV33+HJ/MrzGHxv2Z8SuUEk11HLdMwB1FgiJhs6SE3OrTthRjNd01WOk7RG0IdYtIyqIp7qoB+gxXnzO8pTVAUCgUCgUCgUCgUCgUCgUCgUCgUCgUCgUCgxb/iMMIDTSJGp2Bdgo8+59KCK041bSsqxzI5YMRpYNnTpzuP41/nQZ9AoKpzZyHa3rCUloph/zU7nHbUOxx4HvV+LUWxxt1gVpvZvEWjF1xCaVWfQiZ7sATjJJwcKf5Vb+L29msQh0eytIoIljjUJHGuAPAAep/rWS1ptO8pZCMCAQcg7g+dQI57hEKhjgu2lfU4Jx/IGgloFAoIprlEKBiAXbSvqcE4H0BP0oJaBQRXNwsaM7nSiAsxPgBuTQIrhGLBWBK41AeGRkZ+lBLQKBQKDGvr+OEAyNpBOM4J8M74G2wNBLBOrrqQhlOdx22OD+YNBJQKBQKBQKBQKBQKBQKBQKDX8wRFrW4AGSYZABjJJKnGPWgr13wgytYBlkVVtJgxRnjIYiDAYqQc+6dvSiGutRdu8XWlnjlKQdIhJmHwjXqCHRktkNrHbGKDac4zoLqzSVphE0VwWWIzAsy9HTtFucZOPDehLTpLeB7YyidZkEGs/r21qT+sLBf1QwvxZBJPl4hLDwtSyQ6bgFb92k96cYQibQVkJwAQRkqcnO+9BvYbSVuH3ETdRmxOiaidRALiP3u5207+NBXpc9KMD7YEFriEJ9pDC4B31eOfh06vcxnFBZ+LCQJZM4JZJkMukasEoyk4Xw1MKCqxx3nRmYzTpdLFJ1V0TkFvDQxPTGPulMbE0EduzkEBplg65MsWbp3iBjXphz7spUkO222SKIZs1nclJm6ty7Q28LQNmVMuWk1Zjz7zaQgIIP50S+yq/2gOyXD3CXMx0/rdHSCSdIIf2YyNG497JNBhWC3LLIga5CO9oRj7QpXMjCcK8h1dtOo7DxAFEN6sMsd4tqjSdElbgEu7FVUFWQsTqwZOme5zlhRLG55RmaZJBOYzanoCLq6WlOrV1On440Y1e7jNCUPHoZFExzPgSoyov2jEn6n4dUfvINXY/CGAyKCYvKTcEi5W9IfoLmYxhSnuDI/VnfuW31fSggg6wEklt9qaOFIpCkplzJIC3VVepucxnf7urSRQR3tpdBlWeWdS0QZHjE7hZmZi+0R8MoFDe7gHHjQZ0lnOqXdwXmM0MxZMyOEZECsyqmdOlgG8PGg3XA7bq26tOCxmZpdLEnSHzpX6IQMfOg2lnaRxIEjUKg7KOwolNQKBQKBQKBQKBQKBQKBQKBQKBQQyWqM6SFQXQMFbxUNjUB89K/wAqCagUCgUCgjnhV1KuoZWGCpGQR6igh4fw6GFSsUaoCcnA7nzJ7k0GVQKBQQRWcau8iood8amxu2OwJ8u+3rQT0CgUCgUEF5aRyqUkRXQ91YZBx5jxoJxQKBQKBQKBQKBQKBQKBQKBQKBQKBQKBQKBQKBQKBQKBQKBQKBQKBQKBQKB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44" name="Picture 4" descr="http://www.biolegend.com/media_assets/common/biologo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687" y="4653136"/>
            <a:ext cx="1562809" cy="458139"/>
          </a:xfrm>
          <a:prstGeom prst="rect">
            <a:avLst/>
          </a:prstGeom>
          <a:noFill/>
          <a:extLst>
            <a:ext uri="{909E8E84-426E-40DD-AFC4-6F175D3DCCD1}">
              <a14:hiddenFill xmlns:a14="http://schemas.microsoft.com/office/drawing/2010/main">
                <a:solidFill>
                  <a:srgbClr val="FFFFFF"/>
                </a:solidFill>
              </a14:hiddenFill>
            </a:ext>
          </a:extLst>
        </p:spPr>
      </p:pic>
      <p:pic>
        <p:nvPicPr>
          <p:cNvPr id="266246" name="Picture 6" descr="http://gallery.mailchimp.com/caa353593e76589fbf07abdc4/images/zombie6ff1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2920" y="5082087"/>
            <a:ext cx="3875584" cy="167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5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62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dirty="0" err="1" smtClean="0"/>
              <a:t>Viability</a:t>
            </a:r>
            <a:r>
              <a:rPr lang="cs-CZ" altLang="en-US" dirty="0"/>
              <a:t> </a:t>
            </a:r>
            <a:r>
              <a:rPr lang="cs-CZ" altLang="en-US" dirty="0" err="1" smtClean="0"/>
              <a:t>detection</a:t>
            </a:r>
            <a:endParaRPr lang="cs-CZ" altLang="en-US" dirty="0" smtClean="0"/>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31302" y="1999719"/>
            <a:ext cx="4144754" cy="2509401"/>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300" y="450912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99" y="2132856"/>
            <a:ext cx="31718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763688" y="1540697"/>
            <a:ext cx="2345514" cy="461665"/>
          </a:xfrm>
          <a:prstGeom prst="rect">
            <a:avLst/>
          </a:prstGeom>
          <a:noFill/>
        </p:spPr>
        <p:txBody>
          <a:bodyPr wrap="none" rtlCol="0">
            <a:spAutoFit/>
          </a:bodyPr>
          <a:lstStyle/>
          <a:p>
            <a:r>
              <a:rPr lang="en-US" dirty="0" smtClean="0"/>
              <a:t>Propidium Iodide</a:t>
            </a:r>
            <a:endParaRPr lang="en-US" dirty="0"/>
          </a:p>
        </p:txBody>
      </p:sp>
      <p:sp>
        <p:nvSpPr>
          <p:cNvPr id="8" name="TextovéPole 7"/>
          <p:cNvSpPr txBox="1"/>
          <p:nvPr/>
        </p:nvSpPr>
        <p:spPr>
          <a:xfrm>
            <a:off x="5796136" y="1540697"/>
            <a:ext cx="2885726" cy="461665"/>
          </a:xfrm>
          <a:prstGeom prst="rect">
            <a:avLst/>
          </a:prstGeom>
          <a:noFill/>
        </p:spPr>
        <p:txBody>
          <a:bodyPr wrap="none" rtlCol="0">
            <a:spAutoFit/>
          </a:bodyPr>
          <a:lstStyle/>
          <a:p>
            <a:r>
              <a:rPr lang="en-US" dirty="0" smtClean="0"/>
              <a:t>LIVE/DEAD Far Red</a:t>
            </a:r>
            <a:endParaRPr lang="en-US" dirty="0"/>
          </a:p>
        </p:txBody>
      </p:sp>
      <p:sp>
        <p:nvSpPr>
          <p:cNvPr id="3" name="Obdélník 2"/>
          <p:cNvSpPr/>
          <p:nvPr/>
        </p:nvSpPr>
        <p:spPr bwMode="auto">
          <a:xfrm>
            <a:off x="8244408" y="2636912"/>
            <a:ext cx="432048" cy="12241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4838472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116013" y="260350"/>
            <a:ext cx="777716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3200" b="1" u="sng" dirty="0" smtClean="0">
                <a:effectLst>
                  <a:outerShdw blurRad="38100" dist="38100" dir="2700000" algn="tl">
                    <a:srgbClr val="C0C0C0"/>
                  </a:outerShdw>
                </a:effectLst>
                <a:latin typeface="Arial" pitchFamily="34" charset="0"/>
              </a:rPr>
              <a:t>Apoptosis</a:t>
            </a:r>
            <a:endParaRPr lang="cs-CZ" altLang="en-US" sz="3200" b="1" u="sng" dirty="0">
              <a:effectLst>
                <a:outerShdw blurRad="38100" dist="38100" dir="2700000" algn="tl">
                  <a:srgbClr val="C0C0C0"/>
                </a:outerShdw>
              </a:effectLst>
              <a:latin typeface="Arial" pitchFamily="34" charset="0"/>
            </a:endParaRPr>
          </a:p>
          <a:p>
            <a:pPr eaLnBrk="1" hangingPunct="1">
              <a:spcBef>
                <a:spcPct val="50000"/>
              </a:spcBef>
            </a:pPr>
            <a:r>
              <a:rPr lang="cs-CZ" altLang="en-US" b="1" dirty="0">
                <a:effectLst>
                  <a:outerShdw blurRad="38100" dist="38100" dir="2700000" algn="tl">
                    <a:srgbClr val="C0C0C0"/>
                  </a:outerShdw>
                </a:effectLst>
                <a:latin typeface="Arial" pitchFamily="34" charset="0"/>
              </a:rPr>
              <a:t>- </a:t>
            </a:r>
            <a:r>
              <a:rPr lang="en-US" altLang="en-US" b="1" dirty="0" smtClean="0">
                <a:effectLst>
                  <a:outerShdw blurRad="38100" dist="38100" dir="2700000" algn="tl">
                    <a:srgbClr val="C0C0C0"/>
                  </a:outerShdw>
                </a:effectLst>
                <a:latin typeface="Arial" pitchFamily="34" charset="0"/>
              </a:rPr>
              <a:t>Programmed cell death</a:t>
            </a:r>
            <a:endParaRPr lang="cs-CZ" altLang="en-US" b="1" dirty="0">
              <a:effectLst>
                <a:outerShdw blurRad="38100" dist="38100" dir="2700000" algn="tl">
                  <a:srgbClr val="C0C0C0"/>
                </a:outerShdw>
              </a:effectLst>
              <a:latin typeface="Arial" pitchFamily="34" charset="0"/>
            </a:endParaRPr>
          </a:p>
          <a:p>
            <a:pPr eaLnBrk="1" hangingPunct="1">
              <a:spcBef>
                <a:spcPct val="50000"/>
              </a:spcBef>
            </a:pPr>
            <a:r>
              <a:rPr lang="cs-CZ" altLang="en-US" b="1" dirty="0">
                <a:effectLst>
                  <a:outerShdw blurRad="38100" dist="38100" dir="2700000" algn="tl">
                    <a:srgbClr val="C0C0C0"/>
                  </a:outerShdw>
                </a:effectLst>
                <a:latin typeface="Arial" pitchFamily="34" charset="0"/>
              </a:rPr>
              <a:t>- </a:t>
            </a:r>
            <a:r>
              <a:rPr lang="en-US" altLang="en-US" b="1" dirty="0" smtClean="0">
                <a:effectLst>
                  <a:outerShdw blurRad="38100" dist="38100" dir="2700000" algn="tl">
                    <a:srgbClr val="C0C0C0"/>
                  </a:outerShdw>
                </a:effectLst>
                <a:latin typeface="Arial" pitchFamily="34" charset="0"/>
              </a:rPr>
              <a:t>described by </a:t>
            </a:r>
            <a:r>
              <a:rPr lang="cs-CZ" altLang="en-US" b="1" dirty="0" smtClean="0">
                <a:effectLst>
                  <a:outerShdw blurRad="38100" dist="38100" dir="2700000" algn="tl">
                    <a:srgbClr val="C0C0C0"/>
                  </a:outerShdw>
                </a:effectLst>
                <a:latin typeface="Arial" pitchFamily="34" charset="0"/>
              </a:rPr>
              <a:t>J</a:t>
            </a:r>
            <a:r>
              <a:rPr lang="cs-CZ" altLang="en-US" b="1" dirty="0">
                <a:effectLst>
                  <a:outerShdw blurRad="38100" dist="38100" dir="2700000" algn="tl">
                    <a:srgbClr val="C0C0C0"/>
                  </a:outerShdw>
                </a:effectLst>
                <a:latin typeface="Arial" pitchFamily="34" charset="0"/>
              </a:rPr>
              <a:t>. F. </a:t>
            </a:r>
            <a:r>
              <a:rPr lang="cs-CZ" altLang="en-US" b="1" dirty="0" err="1">
                <a:effectLst>
                  <a:outerShdw blurRad="38100" dist="38100" dir="2700000" algn="tl">
                    <a:srgbClr val="C0C0C0"/>
                  </a:outerShdw>
                </a:effectLst>
                <a:latin typeface="Arial" pitchFamily="34" charset="0"/>
              </a:rPr>
              <a:t>Kerr</a:t>
            </a:r>
            <a:r>
              <a:rPr lang="cs-CZ" altLang="en-US" b="1" dirty="0">
                <a:effectLst>
                  <a:outerShdw blurRad="38100" dist="38100" dir="2700000" algn="tl">
                    <a:srgbClr val="C0C0C0"/>
                  </a:outerShdw>
                </a:effectLst>
                <a:latin typeface="Arial" pitchFamily="34" charset="0"/>
              </a:rPr>
              <a:t> </a:t>
            </a:r>
            <a:r>
              <a:rPr lang="en-US" altLang="en-US" b="1" dirty="0" smtClean="0">
                <a:effectLst>
                  <a:outerShdw blurRad="38100" dist="38100" dir="2700000" algn="tl">
                    <a:srgbClr val="C0C0C0"/>
                  </a:outerShdw>
                </a:effectLst>
                <a:latin typeface="Arial" pitchFamily="34" charset="0"/>
              </a:rPr>
              <a:t>in </a:t>
            </a:r>
            <a:r>
              <a:rPr lang="cs-CZ" altLang="en-US" b="1" dirty="0" smtClean="0">
                <a:effectLst>
                  <a:outerShdw blurRad="38100" dist="38100" dir="2700000" algn="tl">
                    <a:srgbClr val="C0C0C0"/>
                  </a:outerShdw>
                </a:effectLst>
                <a:latin typeface="Arial" pitchFamily="34" charset="0"/>
              </a:rPr>
              <a:t>1972</a:t>
            </a:r>
            <a:r>
              <a:rPr lang="en-US" altLang="en-US" b="1" dirty="0" smtClean="0">
                <a:effectLst>
                  <a:outerShdw blurRad="38100" dist="38100" dir="2700000" algn="tl">
                    <a:srgbClr val="C0C0C0"/>
                  </a:outerShdw>
                </a:effectLst>
                <a:latin typeface="Arial" pitchFamily="34" charset="0"/>
              </a:rPr>
              <a:t> to differentiate it from necrosis</a:t>
            </a:r>
            <a:endParaRPr lang="cs-CZ" altLang="en-US" b="1" dirty="0">
              <a:effectLst>
                <a:outerShdw blurRad="38100" dist="38100" dir="2700000" algn="tl">
                  <a:srgbClr val="C0C0C0"/>
                </a:outerShdw>
              </a:effectLst>
              <a:latin typeface="Arial" pitchFamily="34" charset="0"/>
            </a:endParaRPr>
          </a:p>
          <a:p>
            <a:pPr eaLnBrk="1" hangingPunct="1">
              <a:spcBef>
                <a:spcPct val="50000"/>
              </a:spcBef>
              <a:buFontTx/>
              <a:buChar char="-"/>
            </a:pPr>
            <a:r>
              <a:rPr lang="en-US" altLang="en-US" b="1" dirty="0" smtClean="0">
                <a:effectLst>
                  <a:outerShdw blurRad="38100" dist="38100" dir="2700000" algn="tl">
                    <a:srgbClr val="C0C0C0"/>
                  </a:outerShdw>
                </a:effectLst>
                <a:latin typeface="Arial" pitchFamily="34" charset="0"/>
              </a:rPr>
              <a:t> genetically controlled, complex process, directed self-destruction of the cell</a:t>
            </a:r>
          </a:p>
          <a:p>
            <a:pPr eaLnBrk="1" hangingPunct="1">
              <a:spcBef>
                <a:spcPct val="50000"/>
              </a:spcBef>
              <a:buFontTx/>
              <a:buChar char="-"/>
            </a:pPr>
            <a:r>
              <a:rPr lang="en-US" altLang="en-US" b="1" dirty="0" smtClean="0">
                <a:effectLst>
                  <a:outerShdw blurRad="38100" dist="38100" dir="2700000" algn="tl">
                    <a:srgbClr val="C0C0C0"/>
                  </a:outerShdw>
                </a:effectLst>
                <a:latin typeface="Arial" pitchFamily="34" charset="0"/>
              </a:rPr>
              <a:t> important for homeostasis</a:t>
            </a:r>
          </a:p>
        </p:txBody>
      </p:sp>
    </p:spTree>
    <p:extLst>
      <p:ext uri="{BB962C8B-B14F-4D97-AF65-F5344CB8AC3E}">
        <p14:creationId xmlns:p14="http://schemas.microsoft.com/office/powerpoint/2010/main" val="37998920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en-US"/>
              <a:t>Apopt</a:t>
            </a:r>
            <a:r>
              <a:rPr lang="cs-CZ" altLang="en-US"/>
              <a:t>óza</a:t>
            </a:r>
          </a:p>
        </p:txBody>
      </p:sp>
      <p:pic>
        <p:nvPicPr>
          <p:cNvPr id="200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628775"/>
            <a:ext cx="7343775"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0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6425" y="6524625"/>
            <a:ext cx="21875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07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6588125"/>
            <a:ext cx="323056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0711" name="Object 7">
            <a:hlinkClick r:id="rId7" action="ppaction://program"/>
          </p:cNvPr>
          <p:cNvGraphicFramePr>
            <a:graphicFrameLocks noChangeAspect="1"/>
          </p:cNvGraphicFramePr>
          <p:nvPr/>
        </p:nvGraphicFramePr>
        <p:xfrm>
          <a:off x="2987675" y="4652963"/>
          <a:ext cx="3121025" cy="1039812"/>
        </p:xfrm>
        <a:graphic>
          <a:graphicData uri="http://schemas.openxmlformats.org/presentationml/2006/ole">
            <mc:AlternateContent xmlns:mc="http://schemas.openxmlformats.org/markup-compatibility/2006">
              <mc:Choice xmlns:v="urn:schemas-microsoft-com:vml" Requires="v">
                <p:oleObj spid="_x0000_s124941" name="Videoklip" r:id="rId8" imgW="914286" imgH="304923" progId="AVIFile">
                  <p:embed/>
                </p:oleObj>
              </mc:Choice>
              <mc:Fallback>
                <p:oleObj name="Videoklip" r:id="rId8" imgW="914286" imgH="304923" progId="AVIFil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4652963"/>
                        <a:ext cx="3121025" cy="1039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12" name="Rectangle 8"/>
          <p:cNvSpPr>
            <a:spLocks noChangeArrowheads="1"/>
          </p:cNvSpPr>
          <p:nvPr/>
        </p:nvSpPr>
        <p:spPr bwMode="auto">
          <a:xfrm>
            <a:off x="1403350" y="1773238"/>
            <a:ext cx="288925" cy="2873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429447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p:txBody>
          <a:bodyPr/>
          <a:lstStyle/>
          <a:p>
            <a:r>
              <a:rPr lang="en-US" altLang="en-US" sz="3200" b="1" dirty="0" smtClean="0">
                <a:solidFill>
                  <a:schemeClr val="tx1"/>
                </a:solidFill>
              </a:rPr>
              <a:t>Morphology</a:t>
            </a:r>
            <a:r>
              <a:rPr lang="cs-CZ" altLang="en-US" sz="3200" b="1" dirty="0" smtClean="0">
                <a:solidFill>
                  <a:schemeClr val="tx1"/>
                </a:solidFill>
              </a:rPr>
              <a:t> </a:t>
            </a:r>
            <a:r>
              <a:rPr lang="cs-CZ" altLang="en-US" sz="3200" b="1" dirty="0">
                <a:solidFill>
                  <a:schemeClr val="tx1"/>
                </a:solidFill>
              </a:rPr>
              <a:t>–</a:t>
            </a:r>
            <a:br>
              <a:rPr lang="cs-CZ" altLang="en-US" sz="3200" b="1" dirty="0">
                <a:solidFill>
                  <a:schemeClr val="tx1"/>
                </a:solidFill>
              </a:rPr>
            </a:br>
            <a:r>
              <a:rPr lang="en-US" altLang="en-US" sz="3200" b="1" dirty="0" smtClean="0">
                <a:solidFill>
                  <a:schemeClr val="tx1"/>
                </a:solidFill>
              </a:rPr>
              <a:t>necrosis</a:t>
            </a:r>
            <a:r>
              <a:rPr lang="cs-CZ" altLang="en-US" sz="3200" b="1" dirty="0" smtClean="0">
                <a:solidFill>
                  <a:schemeClr val="tx1"/>
                </a:solidFill>
              </a:rPr>
              <a:t> </a:t>
            </a:r>
            <a:r>
              <a:rPr lang="cs-CZ" altLang="en-US" sz="3200" b="1" dirty="0">
                <a:solidFill>
                  <a:schemeClr val="tx1"/>
                </a:solidFill>
              </a:rPr>
              <a:t>vs. </a:t>
            </a:r>
            <a:r>
              <a:rPr lang="en-US" altLang="en-US" sz="3200" b="1" dirty="0" smtClean="0">
                <a:solidFill>
                  <a:schemeClr val="tx1"/>
                </a:solidFill>
              </a:rPr>
              <a:t>apoptosis</a:t>
            </a:r>
            <a:endParaRPr lang="cs-CZ" altLang="en-US" sz="3200" b="1" dirty="0">
              <a:solidFill>
                <a:schemeClr val="tx1"/>
              </a:solidFill>
            </a:endParaRPr>
          </a:p>
        </p:txBody>
      </p:sp>
      <p:sp>
        <p:nvSpPr>
          <p:cNvPr id="5125" name="Rectangle 5"/>
          <p:cNvSpPr>
            <a:spLocks noGrp="1" noChangeArrowheads="1"/>
          </p:cNvSpPr>
          <p:nvPr>
            <p:ph type="body" sz="half" idx="1"/>
          </p:nvPr>
        </p:nvSpPr>
        <p:spPr>
          <a:xfrm>
            <a:off x="1173163" y="1981200"/>
            <a:ext cx="3814762" cy="4114800"/>
          </a:xfrm>
        </p:spPr>
        <p:txBody>
          <a:bodyPr/>
          <a:lstStyle/>
          <a:p>
            <a:r>
              <a:rPr lang="en-US" altLang="en-US" sz="2000" b="1" dirty="0" smtClean="0"/>
              <a:t>Loss of integrity of cytoplasmic membrane</a:t>
            </a:r>
            <a:endParaRPr lang="cs-CZ" altLang="en-US" sz="2000" b="1" dirty="0"/>
          </a:p>
          <a:p>
            <a:r>
              <a:rPr lang="en-US" altLang="en-US" sz="2000" b="1" dirty="0" smtClean="0"/>
              <a:t>Swelling of cytoplasm, increase of cell volume</a:t>
            </a:r>
            <a:endParaRPr lang="cs-CZ" altLang="en-US" sz="2000" b="1" dirty="0"/>
          </a:p>
          <a:p>
            <a:r>
              <a:rPr lang="cs-CZ" altLang="en-US" sz="2000" b="1" dirty="0" smtClean="0"/>
              <a:t>D</a:t>
            </a:r>
            <a:r>
              <a:rPr lang="en-US" altLang="en-US" sz="2000" b="1" dirty="0" smtClean="0"/>
              <a:t>e</a:t>
            </a:r>
            <a:r>
              <a:rPr lang="cs-CZ" altLang="en-US" sz="2000" b="1" dirty="0" err="1" smtClean="0"/>
              <a:t>sintegration</a:t>
            </a:r>
            <a:r>
              <a:rPr lang="en-US" altLang="en-US" sz="2000" b="1" dirty="0" smtClean="0"/>
              <a:t> of nucleus and other organelles</a:t>
            </a:r>
          </a:p>
          <a:p>
            <a:r>
              <a:rPr lang="en-US" altLang="en-US" sz="2000" b="1" dirty="0" smtClean="0"/>
              <a:t>Lysis of the cell</a:t>
            </a:r>
          </a:p>
          <a:p>
            <a:endParaRPr lang="cs-CZ" altLang="en-US" sz="2000" b="1" dirty="0"/>
          </a:p>
        </p:txBody>
      </p:sp>
      <p:sp>
        <p:nvSpPr>
          <p:cNvPr id="5126" name="Rectangle 6"/>
          <p:cNvSpPr>
            <a:spLocks noGrp="1" noChangeArrowheads="1"/>
          </p:cNvSpPr>
          <p:nvPr>
            <p:ph type="body" sz="half" idx="2"/>
          </p:nvPr>
        </p:nvSpPr>
        <p:spPr>
          <a:xfrm>
            <a:off x="5130800" y="1981200"/>
            <a:ext cx="3814763" cy="4114800"/>
          </a:xfrm>
        </p:spPr>
        <p:txBody>
          <a:bodyPr/>
          <a:lstStyle/>
          <a:p>
            <a:pPr>
              <a:lnSpc>
                <a:spcPct val="80000"/>
              </a:lnSpc>
            </a:pPr>
            <a:r>
              <a:rPr lang="en-US" altLang="en-US" sz="2000" b="1" dirty="0" smtClean="0"/>
              <a:t>Swelling of cytoplasm without loss of cell integrity</a:t>
            </a:r>
          </a:p>
          <a:p>
            <a:pPr>
              <a:lnSpc>
                <a:spcPct val="80000"/>
              </a:lnSpc>
            </a:pPr>
            <a:r>
              <a:rPr lang="en-US" altLang="en-US" sz="2000" b="1" dirty="0" smtClean="0"/>
              <a:t>Cell shrinkage</a:t>
            </a:r>
          </a:p>
          <a:p>
            <a:pPr>
              <a:lnSpc>
                <a:spcPct val="80000"/>
              </a:lnSpc>
            </a:pPr>
            <a:r>
              <a:rPr lang="en-US" altLang="en-US" sz="2000" b="1" dirty="0" smtClean="0"/>
              <a:t>Condensation of the nucleus and specific chromatin fragmentation</a:t>
            </a:r>
          </a:p>
          <a:p>
            <a:pPr>
              <a:lnSpc>
                <a:spcPct val="80000"/>
              </a:lnSpc>
            </a:pPr>
            <a:r>
              <a:rPr lang="en-US" altLang="en-US" sz="2000" b="1" dirty="0" smtClean="0"/>
              <a:t>Sustained organelle integrity</a:t>
            </a:r>
          </a:p>
          <a:p>
            <a:pPr>
              <a:lnSpc>
                <a:spcPct val="80000"/>
              </a:lnSpc>
            </a:pPr>
            <a:r>
              <a:rPr lang="en-US" altLang="en-US" sz="2000" b="1" dirty="0" smtClean="0"/>
              <a:t>Formation of apoptotic bodies</a:t>
            </a:r>
          </a:p>
          <a:p>
            <a:pPr>
              <a:lnSpc>
                <a:spcPct val="80000"/>
              </a:lnSpc>
            </a:pPr>
            <a:endParaRPr lang="cs-CZ" altLang="en-US" sz="2000" b="1" dirty="0"/>
          </a:p>
        </p:txBody>
      </p:sp>
    </p:spTree>
    <p:extLst>
      <p:ext uri="{BB962C8B-B14F-4D97-AF65-F5344CB8AC3E}">
        <p14:creationId xmlns:p14="http://schemas.microsoft.com/office/powerpoint/2010/main" val="2157644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46" name="Picture 294" descr="slid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65175"/>
            <a:ext cx="8101013" cy="5395913"/>
          </a:xfrm>
          <a:prstGeom prst="rect">
            <a:avLst/>
          </a:prstGeom>
          <a:noFill/>
          <a:extLst>
            <a:ext uri="{909E8E84-426E-40DD-AFC4-6F175D3DCCD1}">
              <a14:hiddenFill xmlns:a14="http://schemas.microsoft.com/office/drawing/2010/main">
                <a:solidFill>
                  <a:srgbClr val="FFFFFF"/>
                </a:solidFill>
              </a14:hiddenFill>
            </a:ext>
          </a:extLst>
        </p:spPr>
      </p:pic>
      <p:sp>
        <p:nvSpPr>
          <p:cNvPr id="100647" name="Text Box 295"/>
          <p:cNvSpPr txBox="1">
            <a:spLocks noChangeArrowheads="1"/>
          </p:cNvSpPr>
          <p:nvPr/>
        </p:nvSpPr>
        <p:spPr bwMode="auto">
          <a:xfrm>
            <a:off x="2051050" y="1700213"/>
            <a:ext cx="873125" cy="3365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chemeClr val="bg1"/>
                </a:solidFill>
              </a:rPr>
              <a:t>Nekr</a:t>
            </a:r>
            <a:r>
              <a:rPr lang="cs-CZ" altLang="en-US" sz="1600">
                <a:solidFill>
                  <a:schemeClr val="bg1"/>
                </a:solidFill>
              </a:rPr>
              <a:t>óza</a:t>
            </a:r>
          </a:p>
        </p:txBody>
      </p:sp>
      <p:sp>
        <p:nvSpPr>
          <p:cNvPr id="100648" name="Text Box 296"/>
          <p:cNvSpPr txBox="1">
            <a:spLocks noChangeArrowheads="1"/>
          </p:cNvSpPr>
          <p:nvPr/>
        </p:nvSpPr>
        <p:spPr bwMode="auto">
          <a:xfrm>
            <a:off x="2051050" y="4005263"/>
            <a:ext cx="1150938"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en-US" sz="1800">
                <a:solidFill>
                  <a:schemeClr val="bg1"/>
                </a:solidFill>
              </a:rPr>
              <a:t>Apoptóza</a:t>
            </a:r>
          </a:p>
        </p:txBody>
      </p:sp>
      <p:sp>
        <p:nvSpPr>
          <p:cNvPr id="100649" name="Rectangle 297"/>
          <p:cNvSpPr>
            <a:spLocks noChangeArrowheads="1"/>
          </p:cNvSpPr>
          <p:nvPr/>
        </p:nvSpPr>
        <p:spPr bwMode="auto">
          <a:xfrm>
            <a:off x="1692275" y="3716338"/>
            <a:ext cx="6767513" cy="2376487"/>
          </a:xfrm>
          <a:prstGeom prst="rect">
            <a:avLst/>
          </a:prstGeom>
          <a:solidFill>
            <a:srgbClr val="3333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42734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0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504825"/>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5500" b="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6524625"/>
            <a:ext cx="21875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7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588125"/>
            <a:ext cx="323056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7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125538"/>
            <a:ext cx="5894388"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7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3573463"/>
            <a:ext cx="3735388"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60" name="Rectangle 8"/>
          <p:cNvSpPr>
            <a:spLocks noChangeArrowheads="1"/>
          </p:cNvSpPr>
          <p:nvPr/>
        </p:nvSpPr>
        <p:spPr bwMode="auto">
          <a:xfrm>
            <a:off x="2484438" y="3141663"/>
            <a:ext cx="4679950" cy="2879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7044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27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ltLang="en-US" sz="4000" b="1" dirty="0" smtClean="0">
                <a:solidFill>
                  <a:schemeClr val="tx1"/>
                </a:solidFill>
              </a:rPr>
              <a:t>Biochemistry</a:t>
            </a:r>
            <a:r>
              <a:rPr lang="cs-CZ" altLang="en-US" sz="4000" b="1" dirty="0" smtClean="0">
                <a:solidFill>
                  <a:schemeClr val="tx1"/>
                </a:solidFill>
              </a:rPr>
              <a:t> </a:t>
            </a:r>
            <a:r>
              <a:rPr lang="cs-CZ" altLang="en-US" sz="4000" b="1" dirty="0">
                <a:solidFill>
                  <a:schemeClr val="tx1"/>
                </a:solidFill>
              </a:rPr>
              <a:t>–</a:t>
            </a:r>
            <a:br>
              <a:rPr lang="cs-CZ" altLang="en-US" sz="4000" b="1" dirty="0">
                <a:solidFill>
                  <a:schemeClr val="tx1"/>
                </a:solidFill>
              </a:rPr>
            </a:br>
            <a:r>
              <a:rPr lang="en-US" altLang="en-US" sz="4000" b="1" dirty="0" smtClean="0">
                <a:solidFill>
                  <a:schemeClr val="tx1"/>
                </a:solidFill>
              </a:rPr>
              <a:t>necrosis</a:t>
            </a:r>
            <a:r>
              <a:rPr lang="cs-CZ" altLang="en-US" sz="4000" b="1" dirty="0" smtClean="0">
                <a:solidFill>
                  <a:schemeClr val="tx1"/>
                </a:solidFill>
              </a:rPr>
              <a:t> </a:t>
            </a:r>
            <a:r>
              <a:rPr lang="cs-CZ" altLang="en-US" sz="4000" b="1" dirty="0">
                <a:solidFill>
                  <a:schemeClr val="tx1"/>
                </a:solidFill>
              </a:rPr>
              <a:t>vs. </a:t>
            </a:r>
            <a:r>
              <a:rPr lang="en-US" altLang="en-US" sz="4000" b="1" dirty="0" smtClean="0">
                <a:solidFill>
                  <a:schemeClr val="tx1"/>
                </a:solidFill>
              </a:rPr>
              <a:t>apoptosis</a:t>
            </a:r>
            <a:endParaRPr lang="cs-CZ" altLang="en-US" sz="4000" b="1" dirty="0">
              <a:solidFill>
                <a:schemeClr val="tx1"/>
              </a:solidFill>
            </a:endParaRPr>
          </a:p>
        </p:txBody>
      </p:sp>
      <p:sp>
        <p:nvSpPr>
          <p:cNvPr id="7173" name="Rectangle 5"/>
          <p:cNvSpPr>
            <a:spLocks noGrp="1" noChangeArrowheads="1"/>
          </p:cNvSpPr>
          <p:nvPr>
            <p:ph type="body" sz="half" idx="1"/>
          </p:nvPr>
        </p:nvSpPr>
        <p:spPr>
          <a:xfrm>
            <a:off x="1173163" y="1981200"/>
            <a:ext cx="3814762" cy="4114800"/>
          </a:xfrm>
        </p:spPr>
        <p:txBody>
          <a:bodyPr/>
          <a:lstStyle/>
          <a:p>
            <a:r>
              <a:rPr lang="en-US" altLang="en-US" sz="2400" b="1" dirty="0" smtClean="0"/>
              <a:t>Without specific molecular control</a:t>
            </a:r>
            <a:endParaRPr lang="cs-CZ" altLang="en-US" sz="2400" b="1" dirty="0"/>
          </a:p>
          <a:p>
            <a:r>
              <a:rPr lang="en-US" altLang="en-US" sz="2400" b="1" dirty="0" smtClean="0"/>
              <a:t>Passive process without energy (ATP)</a:t>
            </a:r>
            <a:endParaRPr lang="cs-CZ" altLang="en-US" sz="2400" b="1" dirty="0"/>
          </a:p>
          <a:p>
            <a:r>
              <a:rPr lang="en-US" altLang="en-US" sz="2400" b="1" dirty="0" smtClean="0"/>
              <a:t>Uncontrolled nuclear DNA destruction</a:t>
            </a:r>
            <a:endParaRPr lang="cs-CZ" altLang="en-US" sz="2400" b="1" dirty="0"/>
          </a:p>
          <a:p>
            <a:r>
              <a:rPr lang="en-US" altLang="en-US" sz="2400" b="1" dirty="0" smtClean="0"/>
              <a:t>Without role of mitochondria</a:t>
            </a:r>
            <a:endParaRPr lang="cs-CZ" altLang="en-US" sz="2400" b="1" dirty="0"/>
          </a:p>
          <a:p>
            <a:r>
              <a:rPr lang="en-US" altLang="en-US" sz="2400" b="1" dirty="0" smtClean="0"/>
              <a:t>Loss of ion balance control</a:t>
            </a:r>
            <a:endParaRPr lang="cs-CZ" altLang="en-US" sz="2400" b="1" dirty="0"/>
          </a:p>
          <a:p>
            <a:endParaRPr lang="cs-CZ" altLang="en-US" sz="2400" b="1" dirty="0"/>
          </a:p>
          <a:p>
            <a:endParaRPr lang="cs-CZ" altLang="en-US" sz="2400" b="1" dirty="0"/>
          </a:p>
        </p:txBody>
      </p:sp>
      <p:sp>
        <p:nvSpPr>
          <p:cNvPr id="7174" name="Rectangle 6"/>
          <p:cNvSpPr>
            <a:spLocks noGrp="1" noChangeArrowheads="1"/>
          </p:cNvSpPr>
          <p:nvPr>
            <p:ph type="body" sz="half" idx="2"/>
          </p:nvPr>
        </p:nvSpPr>
        <p:spPr>
          <a:xfrm>
            <a:off x="5130800" y="1981200"/>
            <a:ext cx="3814763" cy="4114800"/>
          </a:xfrm>
        </p:spPr>
        <p:txBody>
          <a:bodyPr/>
          <a:lstStyle/>
          <a:p>
            <a:r>
              <a:rPr lang="en-US" altLang="en-US" sz="2400" b="1" dirty="0" smtClean="0"/>
              <a:t>Activation of specific signaling pathways – </a:t>
            </a:r>
            <a:r>
              <a:rPr lang="en-US" altLang="en-US" sz="2400" b="1" dirty="0" smtClean="0">
                <a:solidFill>
                  <a:srgbClr val="FF0000"/>
                </a:solidFill>
              </a:rPr>
              <a:t>caspases, nucleases</a:t>
            </a:r>
          </a:p>
          <a:p>
            <a:r>
              <a:rPr lang="en-US" altLang="en-US" sz="2400" b="1" dirty="0" smtClean="0"/>
              <a:t>Energy (ATP) consumption</a:t>
            </a:r>
          </a:p>
          <a:p>
            <a:r>
              <a:rPr lang="en-US" altLang="en-US" sz="2400" b="1" dirty="0" smtClean="0">
                <a:solidFill>
                  <a:srgbClr val="FF0000"/>
                </a:solidFill>
              </a:rPr>
              <a:t>Specific fragmentation of DNA</a:t>
            </a:r>
          </a:p>
          <a:p>
            <a:r>
              <a:rPr lang="en-US" altLang="en-US" sz="2400" b="1" dirty="0" smtClean="0"/>
              <a:t>Release of regulatory molecules from </a:t>
            </a:r>
            <a:r>
              <a:rPr lang="en-US" altLang="en-US" sz="2400" b="1" dirty="0" smtClean="0">
                <a:solidFill>
                  <a:srgbClr val="FF0000"/>
                </a:solidFill>
              </a:rPr>
              <a:t>mitochondria</a:t>
            </a:r>
          </a:p>
          <a:p>
            <a:r>
              <a:rPr lang="en-US" altLang="en-US" sz="2400" b="1" dirty="0" smtClean="0"/>
              <a:t>Changes in </a:t>
            </a:r>
            <a:r>
              <a:rPr lang="en-US" altLang="en-US" sz="2400" b="1" dirty="0" smtClean="0">
                <a:solidFill>
                  <a:srgbClr val="FF0000"/>
                </a:solidFill>
              </a:rPr>
              <a:t>symmetry of lipid membranes</a:t>
            </a:r>
            <a:endParaRPr lang="en-US" altLang="en-US" sz="2400" b="1" dirty="0">
              <a:solidFill>
                <a:srgbClr val="FF0000"/>
              </a:solidFill>
            </a:endParaRPr>
          </a:p>
        </p:txBody>
      </p:sp>
    </p:spTree>
    <p:extLst>
      <p:ext uri="{BB962C8B-B14F-4D97-AF65-F5344CB8AC3E}">
        <p14:creationId xmlns:p14="http://schemas.microsoft.com/office/powerpoint/2010/main" val="343394678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1687513" y="457200"/>
            <a:ext cx="7772400" cy="1143000"/>
          </a:xfrm>
        </p:spPr>
        <p:txBody>
          <a:bodyPr/>
          <a:lstStyle/>
          <a:p>
            <a:r>
              <a:rPr lang="en-US" altLang="en-US" sz="4000" b="1" dirty="0" smtClean="0">
                <a:solidFill>
                  <a:schemeClr val="tx1"/>
                </a:solidFill>
              </a:rPr>
              <a:t>Physiological role–</a:t>
            </a:r>
            <a:br>
              <a:rPr lang="en-US" altLang="en-US" sz="4000" b="1" dirty="0" smtClean="0">
                <a:solidFill>
                  <a:schemeClr val="tx1"/>
                </a:solidFill>
              </a:rPr>
            </a:br>
            <a:r>
              <a:rPr lang="en-US" altLang="en-US" sz="4000" b="1" dirty="0" smtClean="0">
                <a:solidFill>
                  <a:schemeClr val="tx1"/>
                </a:solidFill>
              </a:rPr>
              <a:t>necrosis vs. apoptosis</a:t>
            </a:r>
            <a:endParaRPr lang="en-US" altLang="en-US" sz="4000" b="1" dirty="0">
              <a:solidFill>
                <a:schemeClr val="tx1"/>
              </a:solidFill>
            </a:endParaRPr>
          </a:p>
        </p:txBody>
      </p:sp>
      <p:sp>
        <p:nvSpPr>
          <p:cNvPr id="9221" name="Rectangle 5"/>
          <p:cNvSpPr>
            <a:spLocks noGrp="1" noChangeArrowheads="1"/>
          </p:cNvSpPr>
          <p:nvPr>
            <p:ph type="body" sz="half" idx="1"/>
          </p:nvPr>
        </p:nvSpPr>
        <p:spPr>
          <a:xfrm>
            <a:off x="971550" y="1778000"/>
            <a:ext cx="4038600" cy="4530725"/>
          </a:xfrm>
        </p:spPr>
        <p:txBody>
          <a:bodyPr/>
          <a:lstStyle/>
          <a:p>
            <a:r>
              <a:rPr lang="en-US" altLang="en-US" b="1" dirty="0" smtClean="0"/>
              <a:t>Affects cell populations</a:t>
            </a:r>
          </a:p>
          <a:p>
            <a:r>
              <a:rPr lang="en-US" altLang="en-US" b="1" dirty="0" smtClean="0"/>
              <a:t>Induced by non-physiological stimuli</a:t>
            </a:r>
          </a:p>
          <a:p>
            <a:r>
              <a:rPr lang="en-US" altLang="en-US" b="1" dirty="0" smtClean="0"/>
              <a:t>Destruction of surrounding tissue – release of toxic compounds</a:t>
            </a:r>
          </a:p>
          <a:p>
            <a:r>
              <a:rPr lang="en-US" altLang="en-US" b="1" dirty="0" smtClean="0"/>
              <a:t>Induces inflammation</a:t>
            </a:r>
            <a:endParaRPr lang="en-US" altLang="en-US" b="1" dirty="0"/>
          </a:p>
        </p:txBody>
      </p:sp>
      <p:sp>
        <p:nvSpPr>
          <p:cNvPr id="9222" name="Rectangle 6"/>
          <p:cNvSpPr>
            <a:spLocks noGrp="1" noChangeArrowheads="1"/>
          </p:cNvSpPr>
          <p:nvPr>
            <p:ph type="body" sz="half" idx="2"/>
          </p:nvPr>
        </p:nvSpPr>
        <p:spPr>
          <a:xfrm>
            <a:off x="5162550" y="1778000"/>
            <a:ext cx="4038600" cy="4530725"/>
          </a:xfrm>
        </p:spPr>
        <p:txBody>
          <a:bodyPr/>
          <a:lstStyle/>
          <a:p>
            <a:r>
              <a:rPr lang="en-US" altLang="en-US" b="1" dirty="0" smtClean="0"/>
              <a:t>Affects single cells</a:t>
            </a:r>
          </a:p>
          <a:p>
            <a:r>
              <a:rPr lang="en-US" altLang="en-US" b="1" dirty="0" smtClean="0"/>
              <a:t>Induces via physiological stimuli</a:t>
            </a:r>
          </a:p>
          <a:p>
            <a:r>
              <a:rPr lang="en-US" altLang="en-US" b="1" dirty="0" smtClean="0"/>
              <a:t>phagocytosis</a:t>
            </a:r>
          </a:p>
          <a:p>
            <a:r>
              <a:rPr lang="en-US" altLang="en-US" b="1" dirty="0" smtClean="0"/>
              <a:t>Without</a:t>
            </a:r>
            <a:r>
              <a:rPr lang="cs-CZ" altLang="en-US" b="1" dirty="0" smtClean="0"/>
              <a:t>t</a:t>
            </a:r>
            <a:r>
              <a:rPr lang="en-US" altLang="en-US" b="1" dirty="0" smtClean="0"/>
              <a:t> presence of inflammation</a:t>
            </a:r>
            <a:endParaRPr lang="en-US" altLang="en-US" b="1" dirty="0"/>
          </a:p>
        </p:txBody>
      </p:sp>
    </p:spTree>
    <p:extLst>
      <p:ext uri="{BB962C8B-B14F-4D97-AF65-F5344CB8AC3E}">
        <p14:creationId xmlns:p14="http://schemas.microsoft.com/office/powerpoint/2010/main" val="1505259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22350" y="414338"/>
            <a:ext cx="8229600" cy="1143000"/>
          </a:xfrm>
        </p:spPr>
        <p:txBody>
          <a:bodyPr/>
          <a:lstStyle/>
          <a:p>
            <a:r>
              <a:rPr lang="en-US" altLang="en-US" b="1" dirty="0" smtClean="0">
                <a:solidFill>
                  <a:schemeClr val="tx1"/>
                </a:solidFill>
              </a:rPr>
              <a:t>General hallmarks of apoptosis</a:t>
            </a:r>
            <a:endParaRPr lang="en-US" altLang="en-US" b="1" dirty="0">
              <a:solidFill>
                <a:schemeClr val="tx1"/>
              </a:solidFill>
            </a:endParaRPr>
          </a:p>
        </p:txBody>
      </p:sp>
      <p:sp>
        <p:nvSpPr>
          <p:cNvPr id="25603" name="Rectangle 3"/>
          <p:cNvSpPr>
            <a:spLocks noGrp="1" noChangeArrowheads="1"/>
          </p:cNvSpPr>
          <p:nvPr>
            <p:ph type="body" idx="1"/>
          </p:nvPr>
        </p:nvSpPr>
        <p:spPr>
          <a:xfrm>
            <a:off x="1022350" y="2427288"/>
            <a:ext cx="8229600" cy="4530725"/>
          </a:xfrm>
        </p:spPr>
        <p:txBody>
          <a:bodyPr/>
          <a:lstStyle/>
          <a:p>
            <a:r>
              <a:rPr lang="en-US" altLang="en-US" b="1" dirty="0" smtClean="0"/>
              <a:t>Characteristics of cellular membranes</a:t>
            </a:r>
          </a:p>
          <a:p>
            <a:r>
              <a:rPr lang="en-US" altLang="en-US" b="1" dirty="0" smtClean="0"/>
              <a:t>Characteristics of nucleus</a:t>
            </a:r>
          </a:p>
          <a:p>
            <a:r>
              <a:rPr lang="en-US" altLang="en-US" b="1" dirty="0" smtClean="0"/>
              <a:t>Detection of specific genes and proteins regulating apoptosis</a:t>
            </a:r>
            <a:endParaRPr lang="en-US" altLang="en-US" b="1" dirty="0"/>
          </a:p>
        </p:txBody>
      </p:sp>
    </p:spTree>
    <p:extLst>
      <p:ext uri="{BB962C8B-B14F-4D97-AF65-F5344CB8AC3E}">
        <p14:creationId xmlns:p14="http://schemas.microsoft.com/office/powerpoint/2010/main" val="32445244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1750"/>
            <a:ext cx="5481638" cy="64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19" name="Text Box 3"/>
          <p:cNvSpPr txBox="1">
            <a:spLocks noChangeArrowheads="1"/>
          </p:cNvSpPr>
          <p:nvPr/>
        </p:nvSpPr>
        <p:spPr bwMode="auto">
          <a:xfrm>
            <a:off x="-396875" y="0"/>
            <a:ext cx="5703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cs-CZ" altLang="en-US" sz="2000" b="1" dirty="0" err="1" smtClean="0">
                <a:latin typeface="Arial" pitchFamily="34" charset="0"/>
              </a:rPr>
              <a:t>Regulation</a:t>
            </a:r>
            <a:r>
              <a:rPr lang="cs-CZ" altLang="en-US" sz="2000" b="1" dirty="0" smtClean="0">
                <a:latin typeface="Arial" pitchFamily="34" charset="0"/>
              </a:rPr>
              <a:t> of </a:t>
            </a:r>
            <a:r>
              <a:rPr lang="cs-CZ" altLang="en-US" sz="2000" b="1" dirty="0" err="1" smtClean="0">
                <a:latin typeface="Arial" pitchFamily="34" charset="0"/>
              </a:rPr>
              <a:t>apoptosis</a:t>
            </a:r>
            <a:endParaRPr lang="cs-CZ" altLang="en-US" sz="2000" b="1" dirty="0">
              <a:latin typeface="Arial" pitchFamily="34" charset="0"/>
            </a:endParaRPr>
          </a:p>
        </p:txBody>
      </p:sp>
    </p:spTree>
    <p:extLst>
      <p:ext uri="{BB962C8B-B14F-4D97-AF65-F5344CB8AC3E}">
        <p14:creationId xmlns:p14="http://schemas.microsoft.com/office/powerpoint/2010/main" val="227285868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68475" y="-27384"/>
            <a:ext cx="7772400" cy="1143000"/>
          </a:xfrm>
        </p:spPr>
        <p:txBody>
          <a:bodyPr/>
          <a:lstStyle/>
          <a:p>
            <a:r>
              <a:rPr lang="en-US" altLang="en-US" b="1" dirty="0" smtClean="0">
                <a:solidFill>
                  <a:schemeClr val="tx1"/>
                </a:solidFill>
              </a:rPr>
              <a:t>Characteristics of membranes</a:t>
            </a:r>
            <a:endParaRPr lang="en-US" altLang="en-US" b="1" dirty="0">
              <a:solidFill>
                <a:schemeClr val="tx1"/>
              </a:solidFill>
            </a:endParaRPr>
          </a:p>
        </p:txBody>
      </p:sp>
      <p:sp>
        <p:nvSpPr>
          <p:cNvPr id="26627" name="Rectangle 3"/>
          <p:cNvSpPr>
            <a:spLocks noGrp="1" noChangeArrowheads="1"/>
          </p:cNvSpPr>
          <p:nvPr>
            <p:ph type="body" sz="half" idx="1"/>
          </p:nvPr>
        </p:nvSpPr>
        <p:spPr>
          <a:xfrm>
            <a:off x="774700" y="999729"/>
            <a:ext cx="8064500" cy="2232025"/>
          </a:xfrm>
        </p:spPr>
        <p:txBody>
          <a:bodyPr/>
          <a:lstStyle/>
          <a:p>
            <a:pPr>
              <a:lnSpc>
                <a:spcPct val="90000"/>
              </a:lnSpc>
            </a:pPr>
            <a:r>
              <a:rPr lang="en-US" altLang="en-US" sz="2800" b="1" dirty="0" smtClean="0"/>
              <a:t>Plasmatic membrane</a:t>
            </a:r>
          </a:p>
          <a:p>
            <a:pPr lvl="1">
              <a:lnSpc>
                <a:spcPct val="90000"/>
              </a:lnSpc>
            </a:pPr>
            <a:r>
              <a:rPr lang="en-US" altLang="en-US" sz="2400" b="1" dirty="0" smtClean="0"/>
              <a:t>Integrity of plasmatic membrane</a:t>
            </a:r>
          </a:p>
          <a:p>
            <a:pPr lvl="1">
              <a:lnSpc>
                <a:spcPct val="90000"/>
              </a:lnSpc>
            </a:pPr>
            <a:r>
              <a:rPr lang="en-US" altLang="en-US" sz="2400" b="1" dirty="0" smtClean="0"/>
              <a:t>Important changes in </a:t>
            </a:r>
            <a:r>
              <a:rPr lang="en-US" altLang="en-US" sz="2400" b="1" dirty="0" err="1" smtClean="0"/>
              <a:t>symetry</a:t>
            </a:r>
            <a:endParaRPr lang="en-US" altLang="en-US" sz="2400" b="1" dirty="0" smtClean="0"/>
          </a:p>
          <a:p>
            <a:pPr lvl="2">
              <a:lnSpc>
                <a:spcPct val="90000"/>
              </a:lnSpc>
            </a:pPr>
            <a:r>
              <a:rPr lang="en-US" altLang="en-US" sz="2000" b="1" dirty="0" smtClean="0"/>
              <a:t>Externalization of </a:t>
            </a:r>
            <a:r>
              <a:rPr lang="en-US" altLang="en-US" sz="2000" b="1" dirty="0" err="1" smtClean="0"/>
              <a:t>phosphatidilserines</a:t>
            </a:r>
            <a:r>
              <a:rPr lang="en-US" altLang="en-US" sz="2000" b="1" dirty="0" smtClean="0"/>
              <a:t> (PS) – „eat me“ signal for phagocytes </a:t>
            </a:r>
          </a:p>
          <a:p>
            <a:pPr lvl="2">
              <a:lnSpc>
                <a:spcPct val="90000"/>
              </a:lnSpc>
            </a:pPr>
            <a:r>
              <a:rPr lang="en-US" altLang="en-US" sz="2000" b="1" dirty="0" err="1" smtClean="0"/>
              <a:t>Annexin</a:t>
            </a:r>
            <a:r>
              <a:rPr lang="en-US" altLang="en-US" sz="2000" b="1" dirty="0" smtClean="0"/>
              <a:t> V – high affinity to PS – sensitive probe for asymmetric membrane</a:t>
            </a:r>
            <a:endParaRPr lang="en-US" altLang="en-US" sz="2000" b="1" dirty="0"/>
          </a:p>
        </p:txBody>
      </p:sp>
      <p:pic>
        <p:nvPicPr>
          <p:cNvPr id="266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13057"/>
          <a:stretch>
            <a:fillRect/>
          </a:stretch>
        </p:blipFill>
        <p:spPr>
          <a:xfrm>
            <a:off x="2214563" y="3716338"/>
            <a:ext cx="5761037" cy="269557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0389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4648200" y="3790950"/>
            <a:ext cx="1524000" cy="1828800"/>
            <a:chOff x="2112" y="1872"/>
            <a:chExt cx="960" cy="1152"/>
          </a:xfrm>
        </p:grpSpPr>
        <p:pic>
          <p:nvPicPr>
            <p:cNvPr id="63491" name="Picture 3" descr="47"/>
            <p:cNvPicPr>
              <a:picLocks noChangeAspect="1" noChangeArrowheads="1"/>
            </p:cNvPicPr>
            <p:nvPr/>
          </p:nvPicPr>
          <p:blipFill>
            <a:blip r:embed="rId2" cstate="print">
              <a:extLst>
                <a:ext uri="{28A0092B-C50C-407E-A947-70E740481C1C}">
                  <a14:useLocalDpi xmlns:a14="http://schemas.microsoft.com/office/drawing/2010/main" val="0"/>
                </a:ext>
              </a:extLst>
            </a:blip>
            <a:srcRect l="59590" t="33871" r="5270" b="32257"/>
            <a:stretch>
              <a:fillRect/>
            </a:stretch>
          </p:blipFill>
          <p:spPr bwMode="auto">
            <a:xfrm>
              <a:off x="2112" y="1920"/>
              <a:ext cx="960" cy="1008"/>
            </a:xfrm>
            <a:prstGeom prst="rect">
              <a:avLst/>
            </a:prstGeom>
            <a:noFill/>
            <a:extLst>
              <a:ext uri="{909E8E84-426E-40DD-AFC4-6F175D3DCCD1}">
                <a14:hiddenFill xmlns:a14="http://schemas.microsoft.com/office/drawing/2010/main">
                  <a:solidFill>
                    <a:srgbClr val="FFFFFF"/>
                  </a:solidFill>
                </a14:hiddenFill>
              </a:ext>
            </a:extLst>
          </p:spPr>
        </p:pic>
        <p:sp>
          <p:nvSpPr>
            <p:cNvPr id="63492" name="Oval 4"/>
            <p:cNvSpPr>
              <a:spLocks noChangeArrowheads="1"/>
            </p:cNvSpPr>
            <p:nvPr/>
          </p:nvSpPr>
          <p:spPr bwMode="auto">
            <a:xfrm>
              <a:off x="2736" y="1872"/>
              <a:ext cx="240" cy="24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3493" name="Oval 5"/>
            <p:cNvSpPr>
              <a:spLocks noChangeArrowheads="1"/>
            </p:cNvSpPr>
            <p:nvPr/>
          </p:nvSpPr>
          <p:spPr bwMode="auto">
            <a:xfrm>
              <a:off x="2784" y="2688"/>
              <a:ext cx="288" cy="336"/>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494" name="Group 6"/>
          <p:cNvGrpSpPr>
            <a:grpSpLocks/>
          </p:cNvGrpSpPr>
          <p:nvPr/>
        </p:nvGrpSpPr>
        <p:grpSpPr bwMode="auto">
          <a:xfrm>
            <a:off x="2133600" y="742950"/>
            <a:ext cx="1828800" cy="2762250"/>
            <a:chOff x="672" y="192"/>
            <a:chExt cx="1152" cy="1740"/>
          </a:xfrm>
        </p:grpSpPr>
        <p:sp>
          <p:nvSpPr>
            <p:cNvPr id="63495" name="Rectangle 7"/>
            <p:cNvSpPr>
              <a:spLocks noChangeArrowheads="1"/>
            </p:cNvSpPr>
            <p:nvPr/>
          </p:nvSpPr>
          <p:spPr bwMode="auto">
            <a:xfrm>
              <a:off x="672" y="192"/>
              <a:ext cx="1152" cy="1728"/>
            </a:xfrm>
            <a:prstGeom prst="rect">
              <a:avLst/>
            </a:prstGeom>
            <a:gradFill rotWithShape="0">
              <a:gsLst>
                <a:gs pos="0">
                  <a:srgbClr val="EAEAEA"/>
                </a:gs>
                <a:gs pos="100000">
                  <a:srgbClr val="EAEAEA">
                    <a:gamma/>
                    <a:shade val="7607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3496" name="Rectangle 8"/>
            <p:cNvSpPr>
              <a:spLocks noChangeArrowheads="1"/>
            </p:cNvSpPr>
            <p:nvPr/>
          </p:nvSpPr>
          <p:spPr bwMode="auto">
            <a:xfrm>
              <a:off x="672" y="192"/>
              <a:ext cx="1152"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3497" name="Group 9"/>
            <p:cNvGrpSpPr>
              <a:grpSpLocks/>
            </p:cNvGrpSpPr>
            <p:nvPr/>
          </p:nvGrpSpPr>
          <p:grpSpPr bwMode="auto">
            <a:xfrm>
              <a:off x="720" y="777"/>
              <a:ext cx="93" cy="320"/>
              <a:chOff x="1864" y="549"/>
              <a:chExt cx="260" cy="627"/>
            </a:xfrm>
          </p:grpSpPr>
          <p:grpSp>
            <p:nvGrpSpPr>
              <p:cNvPr id="63498" name="Group 10"/>
              <p:cNvGrpSpPr>
                <a:grpSpLocks/>
              </p:cNvGrpSpPr>
              <p:nvPr/>
            </p:nvGrpSpPr>
            <p:grpSpPr bwMode="auto">
              <a:xfrm flipH="1">
                <a:off x="1864" y="672"/>
                <a:ext cx="104" cy="480"/>
                <a:chOff x="1864" y="672"/>
                <a:chExt cx="112" cy="672"/>
              </a:xfrm>
            </p:grpSpPr>
            <p:grpSp>
              <p:nvGrpSpPr>
                <p:cNvPr id="63499" name="Group 11"/>
                <p:cNvGrpSpPr>
                  <a:grpSpLocks/>
                </p:cNvGrpSpPr>
                <p:nvPr/>
              </p:nvGrpSpPr>
              <p:grpSpPr bwMode="auto">
                <a:xfrm>
                  <a:off x="1864" y="672"/>
                  <a:ext cx="104" cy="336"/>
                  <a:chOff x="1864" y="672"/>
                  <a:chExt cx="168" cy="1128"/>
                </a:xfrm>
              </p:grpSpPr>
              <p:grpSp>
                <p:nvGrpSpPr>
                  <p:cNvPr id="63500" name="Group 12"/>
                  <p:cNvGrpSpPr>
                    <a:grpSpLocks/>
                  </p:cNvGrpSpPr>
                  <p:nvPr/>
                </p:nvGrpSpPr>
                <p:grpSpPr bwMode="auto">
                  <a:xfrm>
                    <a:off x="1864" y="672"/>
                    <a:ext cx="152" cy="280"/>
                    <a:chOff x="1864" y="672"/>
                    <a:chExt cx="152" cy="280"/>
                  </a:xfrm>
                </p:grpSpPr>
                <p:sp>
                  <p:nvSpPr>
                    <p:cNvPr id="63501" name="Line 1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02" name="Line 1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03" name="Group 15"/>
                  <p:cNvGrpSpPr>
                    <a:grpSpLocks/>
                  </p:cNvGrpSpPr>
                  <p:nvPr/>
                </p:nvGrpSpPr>
                <p:grpSpPr bwMode="auto">
                  <a:xfrm>
                    <a:off x="1872" y="952"/>
                    <a:ext cx="152" cy="280"/>
                    <a:chOff x="1864" y="672"/>
                    <a:chExt cx="152" cy="280"/>
                  </a:xfrm>
                </p:grpSpPr>
                <p:sp>
                  <p:nvSpPr>
                    <p:cNvPr id="63504" name="Line 1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05" name="Line 1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06" name="Group 18"/>
                  <p:cNvGrpSpPr>
                    <a:grpSpLocks/>
                  </p:cNvGrpSpPr>
                  <p:nvPr/>
                </p:nvGrpSpPr>
                <p:grpSpPr bwMode="auto">
                  <a:xfrm>
                    <a:off x="1872" y="1240"/>
                    <a:ext cx="152" cy="280"/>
                    <a:chOff x="1864" y="672"/>
                    <a:chExt cx="152" cy="280"/>
                  </a:xfrm>
                </p:grpSpPr>
                <p:sp>
                  <p:nvSpPr>
                    <p:cNvPr id="63507" name="Line 1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08" name="Line 2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09" name="Group 21"/>
                  <p:cNvGrpSpPr>
                    <a:grpSpLocks/>
                  </p:cNvGrpSpPr>
                  <p:nvPr/>
                </p:nvGrpSpPr>
                <p:grpSpPr bwMode="auto">
                  <a:xfrm>
                    <a:off x="1880" y="1520"/>
                    <a:ext cx="152" cy="280"/>
                    <a:chOff x="1864" y="672"/>
                    <a:chExt cx="152" cy="280"/>
                  </a:xfrm>
                </p:grpSpPr>
                <p:sp>
                  <p:nvSpPr>
                    <p:cNvPr id="63510" name="Line 2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11" name="Line 2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512" name="Group 24"/>
                <p:cNvGrpSpPr>
                  <a:grpSpLocks/>
                </p:cNvGrpSpPr>
                <p:nvPr/>
              </p:nvGrpSpPr>
              <p:grpSpPr bwMode="auto">
                <a:xfrm>
                  <a:off x="1872" y="1008"/>
                  <a:ext cx="104" cy="336"/>
                  <a:chOff x="1864" y="672"/>
                  <a:chExt cx="168" cy="1128"/>
                </a:xfrm>
              </p:grpSpPr>
              <p:grpSp>
                <p:nvGrpSpPr>
                  <p:cNvPr id="63513" name="Group 25"/>
                  <p:cNvGrpSpPr>
                    <a:grpSpLocks/>
                  </p:cNvGrpSpPr>
                  <p:nvPr/>
                </p:nvGrpSpPr>
                <p:grpSpPr bwMode="auto">
                  <a:xfrm>
                    <a:off x="1864" y="672"/>
                    <a:ext cx="152" cy="280"/>
                    <a:chOff x="1864" y="672"/>
                    <a:chExt cx="152" cy="280"/>
                  </a:xfrm>
                </p:grpSpPr>
                <p:sp>
                  <p:nvSpPr>
                    <p:cNvPr id="63514" name="Line 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15" name="Line 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16" name="Group 28"/>
                  <p:cNvGrpSpPr>
                    <a:grpSpLocks/>
                  </p:cNvGrpSpPr>
                  <p:nvPr/>
                </p:nvGrpSpPr>
                <p:grpSpPr bwMode="auto">
                  <a:xfrm>
                    <a:off x="1872" y="952"/>
                    <a:ext cx="152" cy="280"/>
                    <a:chOff x="1864" y="672"/>
                    <a:chExt cx="152" cy="280"/>
                  </a:xfrm>
                </p:grpSpPr>
                <p:sp>
                  <p:nvSpPr>
                    <p:cNvPr id="63517" name="Line 2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18" name="Line 3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19" name="Group 31"/>
                  <p:cNvGrpSpPr>
                    <a:grpSpLocks/>
                  </p:cNvGrpSpPr>
                  <p:nvPr/>
                </p:nvGrpSpPr>
                <p:grpSpPr bwMode="auto">
                  <a:xfrm>
                    <a:off x="1872" y="1240"/>
                    <a:ext cx="152" cy="280"/>
                    <a:chOff x="1864" y="672"/>
                    <a:chExt cx="152" cy="280"/>
                  </a:xfrm>
                </p:grpSpPr>
                <p:sp>
                  <p:nvSpPr>
                    <p:cNvPr id="63520" name="Line 3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21" name="Line 3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22" name="Group 34"/>
                  <p:cNvGrpSpPr>
                    <a:grpSpLocks/>
                  </p:cNvGrpSpPr>
                  <p:nvPr/>
                </p:nvGrpSpPr>
                <p:grpSpPr bwMode="auto">
                  <a:xfrm>
                    <a:off x="1880" y="1520"/>
                    <a:ext cx="152" cy="280"/>
                    <a:chOff x="1864" y="672"/>
                    <a:chExt cx="152" cy="280"/>
                  </a:xfrm>
                </p:grpSpPr>
                <p:sp>
                  <p:nvSpPr>
                    <p:cNvPr id="63523" name="Line 3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24" name="Line 3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525" name="Group 37"/>
              <p:cNvGrpSpPr>
                <a:grpSpLocks/>
              </p:cNvGrpSpPr>
              <p:nvPr/>
            </p:nvGrpSpPr>
            <p:grpSpPr bwMode="auto">
              <a:xfrm flipH="1">
                <a:off x="1960" y="696"/>
                <a:ext cx="104" cy="480"/>
                <a:chOff x="1864" y="672"/>
                <a:chExt cx="112" cy="672"/>
              </a:xfrm>
            </p:grpSpPr>
            <p:grpSp>
              <p:nvGrpSpPr>
                <p:cNvPr id="63526" name="Group 38"/>
                <p:cNvGrpSpPr>
                  <a:grpSpLocks/>
                </p:cNvGrpSpPr>
                <p:nvPr/>
              </p:nvGrpSpPr>
              <p:grpSpPr bwMode="auto">
                <a:xfrm>
                  <a:off x="1864" y="672"/>
                  <a:ext cx="104" cy="336"/>
                  <a:chOff x="1864" y="672"/>
                  <a:chExt cx="168" cy="1128"/>
                </a:xfrm>
              </p:grpSpPr>
              <p:grpSp>
                <p:nvGrpSpPr>
                  <p:cNvPr id="63527" name="Group 39"/>
                  <p:cNvGrpSpPr>
                    <a:grpSpLocks/>
                  </p:cNvGrpSpPr>
                  <p:nvPr/>
                </p:nvGrpSpPr>
                <p:grpSpPr bwMode="auto">
                  <a:xfrm>
                    <a:off x="1864" y="672"/>
                    <a:ext cx="152" cy="280"/>
                    <a:chOff x="1864" y="672"/>
                    <a:chExt cx="152" cy="280"/>
                  </a:xfrm>
                </p:grpSpPr>
                <p:sp>
                  <p:nvSpPr>
                    <p:cNvPr id="63528" name="Line 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29" name="Line 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30" name="Group 42"/>
                  <p:cNvGrpSpPr>
                    <a:grpSpLocks/>
                  </p:cNvGrpSpPr>
                  <p:nvPr/>
                </p:nvGrpSpPr>
                <p:grpSpPr bwMode="auto">
                  <a:xfrm>
                    <a:off x="1872" y="952"/>
                    <a:ext cx="152" cy="280"/>
                    <a:chOff x="1864" y="672"/>
                    <a:chExt cx="152" cy="280"/>
                  </a:xfrm>
                </p:grpSpPr>
                <p:sp>
                  <p:nvSpPr>
                    <p:cNvPr id="63531" name="Line 4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32" name="Line 4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33" name="Group 45"/>
                  <p:cNvGrpSpPr>
                    <a:grpSpLocks/>
                  </p:cNvGrpSpPr>
                  <p:nvPr/>
                </p:nvGrpSpPr>
                <p:grpSpPr bwMode="auto">
                  <a:xfrm>
                    <a:off x="1872" y="1240"/>
                    <a:ext cx="152" cy="280"/>
                    <a:chOff x="1864" y="672"/>
                    <a:chExt cx="152" cy="280"/>
                  </a:xfrm>
                </p:grpSpPr>
                <p:sp>
                  <p:nvSpPr>
                    <p:cNvPr id="63534" name="Line 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35" name="Line 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36" name="Group 48"/>
                  <p:cNvGrpSpPr>
                    <a:grpSpLocks/>
                  </p:cNvGrpSpPr>
                  <p:nvPr/>
                </p:nvGrpSpPr>
                <p:grpSpPr bwMode="auto">
                  <a:xfrm>
                    <a:off x="1880" y="1520"/>
                    <a:ext cx="152" cy="280"/>
                    <a:chOff x="1864" y="672"/>
                    <a:chExt cx="152" cy="280"/>
                  </a:xfrm>
                </p:grpSpPr>
                <p:sp>
                  <p:nvSpPr>
                    <p:cNvPr id="63537" name="Line 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38" name="Line 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539" name="Group 51"/>
                <p:cNvGrpSpPr>
                  <a:grpSpLocks/>
                </p:cNvGrpSpPr>
                <p:nvPr/>
              </p:nvGrpSpPr>
              <p:grpSpPr bwMode="auto">
                <a:xfrm>
                  <a:off x="1872" y="1008"/>
                  <a:ext cx="104" cy="336"/>
                  <a:chOff x="1864" y="672"/>
                  <a:chExt cx="168" cy="1128"/>
                </a:xfrm>
              </p:grpSpPr>
              <p:grpSp>
                <p:nvGrpSpPr>
                  <p:cNvPr id="63540" name="Group 52"/>
                  <p:cNvGrpSpPr>
                    <a:grpSpLocks/>
                  </p:cNvGrpSpPr>
                  <p:nvPr/>
                </p:nvGrpSpPr>
                <p:grpSpPr bwMode="auto">
                  <a:xfrm>
                    <a:off x="1864" y="672"/>
                    <a:ext cx="152" cy="280"/>
                    <a:chOff x="1864" y="672"/>
                    <a:chExt cx="152" cy="280"/>
                  </a:xfrm>
                </p:grpSpPr>
                <p:sp>
                  <p:nvSpPr>
                    <p:cNvPr id="63541" name="Line 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42" name="Line 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43" name="Group 55"/>
                  <p:cNvGrpSpPr>
                    <a:grpSpLocks/>
                  </p:cNvGrpSpPr>
                  <p:nvPr/>
                </p:nvGrpSpPr>
                <p:grpSpPr bwMode="auto">
                  <a:xfrm>
                    <a:off x="1872" y="952"/>
                    <a:ext cx="152" cy="280"/>
                    <a:chOff x="1864" y="672"/>
                    <a:chExt cx="152" cy="280"/>
                  </a:xfrm>
                </p:grpSpPr>
                <p:sp>
                  <p:nvSpPr>
                    <p:cNvPr id="63544" name="Line 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45" name="Line 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46" name="Group 58"/>
                  <p:cNvGrpSpPr>
                    <a:grpSpLocks/>
                  </p:cNvGrpSpPr>
                  <p:nvPr/>
                </p:nvGrpSpPr>
                <p:grpSpPr bwMode="auto">
                  <a:xfrm>
                    <a:off x="1872" y="1240"/>
                    <a:ext cx="152" cy="280"/>
                    <a:chOff x="1864" y="672"/>
                    <a:chExt cx="152" cy="280"/>
                  </a:xfrm>
                </p:grpSpPr>
                <p:sp>
                  <p:nvSpPr>
                    <p:cNvPr id="63547" name="Line 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48" name="Line 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49" name="Group 61"/>
                  <p:cNvGrpSpPr>
                    <a:grpSpLocks/>
                  </p:cNvGrpSpPr>
                  <p:nvPr/>
                </p:nvGrpSpPr>
                <p:grpSpPr bwMode="auto">
                  <a:xfrm>
                    <a:off x="1880" y="1520"/>
                    <a:ext cx="152" cy="280"/>
                    <a:chOff x="1864" y="672"/>
                    <a:chExt cx="152" cy="280"/>
                  </a:xfrm>
                </p:grpSpPr>
                <p:sp>
                  <p:nvSpPr>
                    <p:cNvPr id="63550" name="Line 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51" name="Line 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552" name="Oval 6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553" name="Group 65"/>
            <p:cNvGrpSpPr>
              <a:grpSpLocks/>
            </p:cNvGrpSpPr>
            <p:nvPr/>
          </p:nvGrpSpPr>
          <p:grpSpPr bwMode="auto">
            <a:xfrm>
              <a:off x="813" y="777"/>
              <a:ext cx="93" cy="320"/>
              <a:chOff x="1864" y="549"/>
              <a:chExt cx="260" cy="627"/>
            </a:xfrm>
          </p:grpSpPr>
          <p:grpSp>
            <p:nvGrpSpPr>
              <p:cNvPr id="63554" name="Group 66"/>
              <p:cNvGrpSpPr>
                <a:grpSpLocks/>
              </p:cNvGrpSpPr>
              <p:nvPr/>
            </p:nvGrpSpPr>
            <p:grpSpPr bwMode="auto">
              <a:xfrm flipH="1">
                <a:off x="1864" y="672"/>
                <a:ext cx="104" cy="480"/>
                <a:chOff x="1864" y="672"/>
                <a:chExt cx="112" cy="672"/>
              </a:xfrm>
            </p:grpSpPr>
            <p:grpSp>
              <p:nvGrpSpPr>
                <p:cNvPr id="63555" name="Group 67"/>
                <p:cNvGrpSpPr>
                  <a:grpSpLocks/>
                </p:cNvGrpSpPr>
                <p:nvPr/>
              </p:nvGrpSpPr>
              <p:grpSpPr bwMode="auto">
                <a:xfrm>
                  <a:off x="1864" y="672"/>
                  <a:ext cx="104" cy="336"/>
                  <a:chOff x="1864" y="672"/>
                  <a:chExt cx="168" cy="1128"/>
                </a:xfrm>
              </p:grpSpPr>
              <p:grpSp>
                <p:nvGrpSpPr>
                  <p:cNvPr id="63556" name="Group 68"/>
                  <p:cNvGrpSpPr>
                    <a:grpSpLocks/>
                  </p:cNvGrpSpPr>
                  <p:nvPr/>
                </p:nvGrpSpPr>
                <p:grpSpPr bwMode="auto">
                  <a:xfrm>
                    <a:off x="1864" y="672"/>
                    <a:ext cx="152" cy="280"/>
                    <a:chOff x="1864" y="672"/>
                    <a:chExt cx="152" cy="280"/>
                  </a:xfrm>
                </p:grpSpPr>
                <p:sp>
                  <p:nvSpPr>
                    <p:cNvPr id="63557" name="Line 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58" name="Line 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59" name="Group 71"/>
                  <p:cNvGrpSpPr>
                    <a:grpSpLocks/>
                  </p:cNvGrpSpPr>
                  <p:nvPr/>
                </p:nvGrpSpPr>
                <p:grpSpPr bwMode="auto">
                  <a:xfrm>
                    <a:off x="1872" y="952"/>
                    <a:ext cx="152" cy="280"/>
                    <a:chOff x="1864" y="672"/>
                    <a:chExt cx="152" cy="280"/>
                  </a:xfrm>
                </p:grpSpPr>
                <p:sp>
                  <p:nvSpPr>
                    <p:cNvPr id="63560" name="Line 7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61" name="Line 7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62" name="Group 74"/>
                  <p:cNvGrpSpPr>
                    <a:grpSpLocks/>
                  </p:cNvGrpSpPr>
                  <p:nvPr/>
                </p:nvGrpSpPr>
                <p:grpSpPr bwMode="auto">
                  <a:xfrm>
                    <a:off x="1872" y="1240"/>
                    <a:ext cx="152" cy="280"/>
                    <a:chOff x="1864" y="672"/>
                    <a:chExt cx="152" cy="280"/>
                  </a:xfrm>
                </p:grpSpPr>
                <p:sp>
                  <p:nvSpPr>
                    <p:cNvPr id="63563" name="Line 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64" name="Line 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65" name="Group 77"/>
                  <p:cNvGrpSpPr>
                    <a:grpSpLocks/>
                  </p:cNvGrpSpPr>
                  <p:nvPr/>
                </p:nvGrpSpPr>
                <p:grpSpPr bwMode="auto">
                  <a:xfrm>
                    <a:off x="1880" y="1520"/>
                    <a:ext cx="152" cy="280"/>
                    <a:chOff x="1864" y="672"/>
                    <a:chExt cx="152" cy="280"/>
                  </a:xfrm>
                </p:grpSpPr>
                <p:sp>
                  <p:nvSpPr>
                    <p:cNvPr id="63566" name="Line 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67" name="Line 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568" name="Group 80"/>
                <p:cNvGrpSpPr>
                  <a:grpSpLocks/>
                </p:cNvGrpSpPr>
                <p:nvPr/>
              </p:nvGrpSpPr>
              <p:grpSpPr bwMode="auto">
                <a:xfrm>
                  <a:off x="1872" y="1008"/>
                  <a:ext cx="104" cy="336"/>
                  <a:chOff x="1864" y="672"/>
                  <a:chExt cx="168" cy="1128"/>
                </a:xfrm>
              </p:grpSpPr>
              <p:grpSp>
                <p:nvGrpSpPr>
                  <p:cNvPr id="63569" name="Group 81"/>
                  <p:cNvGrpSpPr>
                    <a:grpSpLocks/>
                  </p:cNvGrpSpPr>
                  <p:nvPr/>
                </p:nvGrpSpPr>
                <p:grpSpPr bwMode="auto">
                  <a:xfrm>
                    <a:off x="1864" y="672"/>
                    <a:ext cx="152" cy="280"/>
                    <a:chOff x="1864" y="672"/>
                    <a:chExt cx="152" cy="280"/>
                  </a:xfrm>
                </p:grpSpPr>
                <p:sp>
                  <p:nvSpPr>
                    <p:cNvPr id="63570" name="Line 8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71" name="Line 8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72" name="Group 84"/>
                  <p:cNvGrpSpPr>
                    <a:grpSpLocks/>
                  </p:cNvGrpSpPr>
                  <p:nvPr/>
                </p:nvGrpSpPr>
                <p:grpSpPr bwMode="auto">
                  <a:xfrm>
                    <a:off x="1872" y="952"/>
                    <a:ext cx="152" cy="280"/>
                    <a:chOff x="1864" y="672"/>
                    <a:chExt cx="152" cy="280"/>
                  </a:xfrm>
                </p:grpSpPr>
                <p:sp>
                  <p:nvSpPr>
                    <p:cNvPr id="63573" name="Line 8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74" name="Line 8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75" name="Group 87"/>
                  <p:cNvGrpSpPr>
                    <a:grpSpLocks/>
                  </p:cNvGrpSpPr>
                  <p:nvPr/>
                </p:nvGrpSpPr>
                <p:grpSpPr bwMode="auto">
                  <a:xfrm>
                    <a:off x="1872" y="1240"/>
                    <a:ext cx="152" cy="280"/>
                    <a:chOff x="1864" y="672"/>
                    <a:chExt cx="152" cy="280"/>
                  </a:xfrm>
                </p:grpSpPr>
                <p:sp>
                  <p:nvSpPr>
                    <p:cNvPr id="63576" name="Line 8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77" name="Line 8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78" name="Group 90"/>
                  <p:cNvGrpSpPr>
                    <a:grpSpLocks/>
                  </p:cNvGrpSpPr>
                  <p:nvPr/>
                </p:nvGrpSpPr>
                <p:grpSpPr bwMode="auto">
                  <a:xfrm>
                    <a:off x="1880" y="1520"/>
                    <a:ext cx="152" cy="280"/>
                    <a:chOff x="1864" y="672"/>
                    <a:chExt cx="152" cy="280"/>
                  </a:xfrm>
                </p:grpSpPr>
                <p:sp>
                  <p:nvSpPr>
                    <p:cNvPr id="63579" name="Line 9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80" name="Line 9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581" name="Group 93"/>
              <p:cNvGrpSpPr>
                <a:grpSpLocks/>
              </p:cNvGrpSpPr>
              <p:nvPr/>
            </p:nvGrpSpPr>
            <p:grpSpPr bwMode="auto">
              <a:xfrm flipH="1">
                <a:off x="1960" y="696"/>
                <a:ext cx="104" cy="480"/>
                <a:chOff x="1864" y="672"/>
                <a:chExt cx="112" cy="672"/>
              </a:xfrm>
            </p:grpSpPr>
            <p:grpSp>
              <p:nvGrpSpPr>
                <p:cNvPr id="63582" name="Group 94"/>
                <p:cNvGrpSpPr>
                  <a:grpSpLocks/>
                </p:cNvGrpSpPr>
                <p:nvPr/>
              </p:nvGrpSpPr>
              <p:grpSpPr bwMode="auto">
                <a:xfrm>
                  <a:off x="1864" y="672"/>
                  <a:ext cx="104" cy="336"/>
                  <a:chOff x="1864" y="672"/>
                  <a:chExt cx="168" cy="1128"/>
                </a:xfrm>
              </p:grpSpPr>
              <p:grpSp>
                <p:nvGrpSpPr>
                  <p:cNvPr id="63583" name="Group 95"/>
                  <p:cNvGrpSpPr>
                    <a:grpSpLocks/>
                  </p:cNvGrpSpPr>
                  <p:nvPr/>
                </p:nvGrpSpPr>
                <p:grpSpPr bwMode="auto">
                  <a:xfrm>
                    <a:off x="1864" y="672"/>
                    <a:ext cx="152" cy="280"/>
                    <a:chOff x="1864" y="672"/>
                    <a:chExt cx="152" cy="280"/>
                  </a:xfrm>
                </p:grpSpPr>
                <p:sp>
                  <p:nvSpPr>
                    <p:cNvPr id="63584" name="Line 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85" name="Line 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86" name="Group 98"/>
                  <p:cNvGrpSpPr>
                    <a:grpSpLocks/>
                  </p:cNvGrpSpPr>
                  <p:nvPr/>
                </p:nvGrpSpPr>
                <p:grpSpPr bwMode="auto">
                  <a:xfrm>
                    <a:off x="1872" y="952"/>
                    <a:ext cx="152" cy="280"/>
                    <a:chOff x="1864" y="672"/>
                    <a:chExt cx="152" cy="280"/>
                  </a:xfrm>
                </p:grpSpPr>
                <p:sp>
                  <p:nvSpPr>
                    <p:cNvPr id="63587" name="Line 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88" name="Line 1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89" name="Group 101"/>
                  <p:cNvGrpSpPr>
                    <a:grpSpLocks/>
                  </p:cNvGrpSpPr>
                  <p:nvPr/>
                </p:nvGrpSpPr>
                <p:grpSpPr bwMode="auto">
                  <a:xfrm>
                    <a:off x="1872" y="1240"/>
                    <a:ext cx="152" cy="280"/>
                    <a:chOff x="1864" y="672"/>
                    <a:chExt cx="152" cy="280"/>
                  </a:xfrm>
                </p:grpSpPr>
                <p:sp>
                  <p:nvSpPr>
                    <p:cNvPr id="63590" name="Line 1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91" name="Line 1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92" name="Group 104"/>
                  <p:cNvGrpSpPr>
                    <a:grpSpLocks/>
                  </p:cNvGrpSpPr>
                  <p:nvPr/>
                </p:nvGrpSpPr>
                <p:grpSpPr bwMode="auto">
                  <a:xfrm>
                    <a:off x="1880" y="1520"/>
                    <a:ext cx="152" cy="280"/>
                    <a:chOff x="1864" y="672"/>
                    <a:chExt cx="152" cy="280"/>
                  </a:xfrm>
                </p:grpSpPr>
                <p:sp>
                  <p:nvSpPr>
                    <p:cNvPr id="63593" name="Line 1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94" name="Line 1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595" name="Group 107"/>
                <p:cNvGrpSpPr>
                  <a:grpSpLocks/>
                </p:cNvGrpSpPr>
                <p:nvPr/>
              </p:nvGrpSpPr>
              <p:grpSpPr bwMode="auto">
                <a:xfrm>
                  <a:off x="1872" y="1008"/>
                  <a:ext cx="104" cy="336"/>
                  <a:chOff x="1864" y="672"/>
                  <a:chExt cx="168" cy="1128"/>
                </a:xfrm>
              </p:grpSpPr>
              <p:grpSp>
                <p:nvGrpSpPr>
                  <p:cNvPr id="63596" name="Group 108"/>
                  <p:cNvGrpSpPr>
                    <a:grpSpLocks/>
                  </p:cNvGrpSpPr>
                  <p:nvPr/>
                </p:nvGrpSpPr>
                <p:grpSpPr bwMode="auto">
                  <a:xfrm>
                    <a:off x="1864" y="672"/>
                    <a:ext cx="152" cy="280"/>
                    <a:chOff x="1864" y="672"/>
                    <a:chExt cx="152" cy="280"/>
                  </a:xfrm>
                </p:grpSpPr>
                <p:sp>
                  <p:nvSpPr>
                    <p:cNvPr id="63597" name="Line 1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598" name="Line 1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599" name="Group 111"/>
                  <p:cNvGrpSpPr>
                    <a:grpSpLocks/>
                  </p:cNvGrpSpPr>
                  <p:nvPr/>
                </p:nvGrpSpPr>
                <p:grpSpPr bwMode="auto">
                  <a:xfrm>
                    <a:off x="1872" y="952"/>
                    <a:ext cx="152" cy="280"/>
                    <a:chOff x="1864" y="672"/>
                    <a:chExt cx="152" cy="280"/>
                  </a:xfrm>
                </p:grpSpPr>
                <p:sp>
                  <p:nvSpPr>
                    <p:cNvPr id="63600" name="Line 1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01" name="Line 1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02" name="Group 114"/>
                  <p:cNvGrpSpPr>
                    <a:grpSpLocks/>
                  </p:cNvGrpSpPr>
                  <p:nvPr/>
                </p:nvGrpSpPr>
                <p:grpSpPr bwMode="auto">
                  <a:xfrm>
                    <a:off x="1872" y="1240"/>
                    <a:ext cx="152" cy="280"/>
                    <a:chOff x="1864" y="672"/>
                    <a:chExt cx="152" cy="280"/>
                  </a:xfrm>
                </p:grpSpPr>
                <p:sp>
                  <p:nvSpPr>
                    <p:cNvPr id="63603" name="Line 1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04" name="Line 1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05" name="Group 117"/>
                  <p:cNvGrpSpPr>
                    <a:grpSpLocks/>
                  </p:cNvGrpSpPr>
                  <p:nvPr/>
                </p:nvGrpSpPr>
                <p:grpSpPr bwMode="auto">
                  <a:xfrm>
                    <a:off x="1880" y="1520"/>
                    <a:ext cx="152" cy="280"/>
                    <a:chOff x="1864" y="672"/>
                    <a:chExt cx="152" cy="280"/>
                  </a:xfrm>
                </p:grpSpPr>
                <p:sp>
                  <p:nvSpPr>
                    <p:cNvPr id="63606" name="Line 1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07" name="Line 1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608" name="Oval 12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609" name="Group 121"/>
            <p:cNvGrpSpPr>
              <a:grpSpLocks/>
            </p:cNvGrpSpPr>
            <p:nvPr/>
          </p:nvGrpSpPr>
          <p:grpSpPr bwMode="auto">
            <a:xfrm>
              <a:off x="906" y="777"/>
              <a:ext cx="93" cy="320"/>
              <a:chOff x="1864" y="549"/>
              <a:chExt cx="260" cy="627"/>
            </a:xfrm>
          </p:grpSpPr>
          <p:grpSp>
            <p:nvGrpSpPr>
              <p:cNvPr id="63610" name="Group 122"/>
              <p:cNvGrpSpPr>
                <a:grpSpLocks/>
              </p:cNvGrpSpPr>
              <p:nvPr/>
            </p:nvGrpSpPr>
            <p:grpSpPr bwMode="auto">
              <a:xfrm flipH="1">
                <a:off x="1864" y="672"/>
                <a:ext cx="104" cy="480"/>
                <a:chOff x="1864" y="672"/>
                <a:chExt cx="112" cy="672"/>
              </a:xfrm>
            </p:grpSpPr>
            <p:grpSp>
              <p:nvGrpSpPr>
                <p:cNvPr id="63611" name="Group 123"/>
                <p:cNvGrpSpPr>
                  <a:grpSpLocks/>
                </p:cNvGrpSpPr>
                <p:nvPr/>
              </p:nvGrpSpPr>
              <p:grpSpPr bwMode="auto">
                <a:xfrm>
                  <a:off x="1864" y="672"/>
                  <a:ext cx="104" cy="336"/>
                  <a:chOff x="1864" y="672"/>
                  <a:chExt cx="168" cy="1128"/>
                </a:xfrm>
              </p:grpSpPr>
              <p:grpSp>
                <p:nvGrpSpPr>
                  <p:cNvPr id="63612" name="Group 124"/>
                  <p:cNvGrpSpPr>
                    <a:grpSpLocks/>
                  </p:cNvGrpSpPr>
                  <p:nvPr/>
                </p:nvGrpSpPr>
                <p:grpSpPr bwMode="auto">
                  <a:xfrm>
                    <a:off x="1864" y="672"/>
                    <a:ext cx="152" cy="280"/>
                    <a:chOff x="1864" y="672"/>
                    <a:chExt cx="152" cy="280"/>
                  </a:xfrm>
                </p:grpSpPr>
                <p:sp>
                  <p:nvSpPr>
                    <p:cNvPr id="63613" name="Line 12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14" name="Line 12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15" name="Group 127"/>
                  <p:cNvGrpSpPr>
                    <a:grpSpLocks/>
                  </p:cNvGrpSpPr>
                  <p:nvPr/>
                </p:nvGrpSpPr>
                <p:grpSpPr bwMode="auto">
                  <a:xfrm>
                    <a:off x="1872" y="952"/>
                    <a:ext cx="152" cy="280"/>
                    <a:chOff x="1864" y="672"/>
                    <a:chExt cx="152" cy="280"/>
                  </a:xfrm>
                </p:grpSpPr>
                <p:sp>
                  <p:nvSpPr>
                    <p:cNvPr id="63616" name="Line 12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17" name="Line 12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18" name="Group 130"/>
                  <p:cNvGrpSpPr>
                    <a:grpSpLocks/>
                  </p:cNvGrpSpPr>
                  <p:nvPr/>
                </p:nvGrpSpPr>
                <p:grpSpPr bwMode="auto">
                  <a:xfrm>
                    <a:off x="1872" y="1240"/>
                    <a:ext cx="152" cy="280"/>
                    <a:chOff x="1864" y="672"/>
                    <a:chExt cx="152" cy="280"/>
                  </a:xfrm>
                </p:grpSpPr>
                <p:sp>
                  <p:nvSpPr>
                    <p:cNvPr id="63619" name="Line 1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20" name="Line 1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21" name="Group 133"/>
                  <p:cNvGrpSpPr>
                    <a:grpSpLocks/>
                  </p:cNvGrpSpPr>
                  <p:nvPr/>
                </p:nvGrpSpPr>
                <p:grpSpPr bwMode="auto">
                  <a:xfrm>
                    <a:off x="1880" y="1520"/>
                    <a:ext cx="152" cy="280"/>
                    <a:chOff x="1864" y="672"/>
                    <a:chExt cx="152" cy="280"/>
                  </a:xfrm>
                </p:grpSpPr>
                <p:sp>
                  <p:nvSpPr>
                    <p:cNvPr id="63622" name="Line 13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23" name="Line 13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624" name="Group 136"/>
                <p:cNvGrpSpPr>
                  <a:grpSpLocks/>
                </p:cNvGrpSpPr>
                <p:nvPr/>
              </p:nvGrpSpPr>
              <p:grpSpPr bwMode="auto">
                <a:xfrm>
                  <a:off x="1872" y="1008"/>
                  <a:ext cx="104" cy="336"/>
                  <a:chOff x="1864" y="672"/>
                  <a:chExt cx="168" cy="1128"/>
                </a:xfrm>
              </p:grpSpPr>
              <p:grpSp>
                <p:nvGrpSpPr>
                  <p:cNvPr id="63625" name="Group 137"/>
                  <p:cNvGrpSpPr>
                    <a:grpSpLocks/>
                  </p:cNvGrpSpPr>
                  <p:nvPr/>
                </p:nvGrpSpPr>
                <p:grpSpPr bwMode="auto">
                  <a:xfrm>
                    <a:off x="1864" y="672"/>
                    <a:ext cx="152" cy="280"/>
                    <a:chOff x="1864" y="672"/>
                    <a:chExt cx="152" cy="280"/>
                  </a:xfrm>
                </p:grpSpPr>
                <p:sp>
                  <p:nvSpPr>
                    <p:cNvPr id="63626" name="Line 13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27" name="Line 13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28" name="Group 140"/>
                  <p:cNvGrpSpPr>
                    <a:grpSpLocks/>
                  </p:cNvGrpSpPr>
                  <p:nvPr/>
                </p:nvGrpSpPr>
                <p:grpSpPr bwMode="auto">
                  <a:xfrm>
                    <a:off x="1872" y="952"/>
                    <a:ext cx="152" cy="280"/>
                    <a:chOff x="1864" y="672"/>
                    <a:chExt cx="152" cy="280"/>
                  </a:xfrm>
                </p:grpSpPr>
                <p:sp>
                  <p:nvSpPr>
                    <p:cNvPr id="63629" name="Line 14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30" name="Line 14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31" name="Group 143"/>
                  <p:cNvGrpSpPr>
                    <a:grpSpLocks/>
                  </p:cNvGrpSpPr>
                  <p:nvPr/>
                </p:nvGrpSpPr>
                <p:grpSpPr bwMode="auto">
                  <a:xfrm>
                    <a:off x="1872" y="1240"/>
                    <a:ext cx="152" cy="280"/>
                    <a:chOff x="1864" y="672"/>
                    <a:chExt cx="152" cy="280"/>
                  </a:xfrm>
                </p:grpSpPr>
                <p:sp>
                  <p:nvSpPr>
                    <p:cNvPr id="63632" name="Line 14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33" name="Line 14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34" name="Group 146"/>
                  <p:cNvGrpSpPr>
                    <a:grpSpLocks/>
                  </p:cNvGrpSpPr>
                  <p:nvPr/>
                </p:nvGrpSpPr>
                <p:grpSpPr bwMode="auto">
                  <a:xfrm>
                    <a:off x="1880" y="1520"/>
                    <a:ext cx="152" cy="280"/>
                    <a:chOff x="1864" y="672"/>
                    <a:chExt cx="152" cy="280"/>
                  </a:xfrm>
                </p:grpSpPr>
                <p:sp>
                  <p:nvSpPr>
                    <p:cNvPr id="63635" name="Line 14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36" name="Line 14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637" name="Group 149"/>
              <p:cNvGrpSpPr>
                <a:grpSpLocks/>
              </p:cNvGrpSpPr>
              <p:nvPr/>
            </p:nvGrpSpPr>
            <p:grpSpPr bwMode="auto">
              <a:xfrm flipH="1">
                <a:off x="1960" y="696"/>
                <a:ext cx="104" cy="480"/>
                <a:chOff x="1864" y="672"/>
                <a:chExt cx="112" cy="672"/>
              </a:xfrm>
            </p:grpSpPr>
            <p:grpSp>
              <p:nvGrpSpPr>
                <p:cNvPr id="63638" name="Group 150"/>
                <p:cNvGrpSpPr>
                  <a:grpSpLocks/>
                </p:cNvGrpSpPr>
                <p:nvPr/>
              </p:nvGrpSpPr>
              <p:grpSpPr bwMode="auto">
                <a:xfrm>
                  <a:off x="1864" y="672"/>
                  <a:ext cx="104" cy="336"/>
                  <a:chOff x="1864" y="672"/>
                  <a:chExt cx="168" cy="1128"/>
                </a:xfrm>
              </p:grpSpPr>
              <p:grpSp>
                <p:nvGrpSpPr>
                  <p:cNvPr id="63639" name="Group 151"/>
                  <p:cNvGrpSpPr>
                    <a:grpSpLocks/>
                  </p:cNvGrpSpPr>
                  <p:nvPr/>
                </p:nvGrpSpPr>
                <p:grpSpPr bwMode="auto">
                  <a:xfrm>
                    <a:off x="1864" y="672"/>
                    <a:ext cx="152" cy="280"/>
                    <a:chOff x="1864" y="672"/>
                    <a:chExt cx="152" cy="280"/>
                  </a:xfrm>
                </p:grpSpPr>
                <p:sp>
                  <p:nvSpPr>
                    <p:cNvPr id="63640" name="Line 15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41" name="Line 15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42" name="Group 154"/>
                  <p:cNvGrpSpPr>
                    <a:grpSpLocks/>
                  </p:cNvGrpSpPr>
                  <p:nvPr/>
                </p:nvGrpSpPr>
                <p:grpSpPr bwMode="auto">
                  <a:xfrm>
                    <a:off x="1872" y="952"/>
                    <a:ext cx="152" cy="280"/>
                    <a:chOff x="1864" y="672"/>
                    <a:chExt cx="152" cy="280"/>
                  </a:xfrm>
                </p:grpSpPr>
                <p:sp>
                  <p:nvSpPr>
                    <p:cNvPr id="63643" name="Line 1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44" name="Line 1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45" name="Group 157"/>
                  <p:cNvGrpSpPr>
                    <a:grpSpLocks/>
                  </p:cNvGrpSpPr>
                  <p:nvPr/>
                </p:nvGrpSpPr>
                <p:grpSpPr bwMode="auto">
                  <a:xfrm>
                    <a:off x="1872" y="1240"/>
                    <a:ext cx="152" cy="280"/>
                    <a:chOff x="1864" y="672"/>
                    <a:chExt cx="152" cy="280"/>
                  </a:xfrm>
                </p:grpSpPr>
                <p:sp>
                  <p:nvSpPr>
                    <p:cNvPr id="63646" name="Line 1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47" name="Line 1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48" name="Group 160"/>
                  <p:cNvGrpSpPr>
                    <a:grpSpLocks/>
                  </p:cNvGrpSpPr>
                  <p:nvPr/>
                </p:nvGrpSpPr>
                <p:grpSpPr bwMode="auto">
                  <a:xfrm>
                    <a:off x="1880" y="1520"/>
                    <a:ext cx="152" cy="280"/>
                    <a:chOff x="1864" y="672"/>
                    <a:chExt cx="152" cy="280"/>
                  </a:xfrm>
                </p:grpSpPr>
                <p:sp>
                  <p:nvSpPr>
                    <p:cNvPr id="63649" name="Line 16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50" name="Line 16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651" name="Group 163"/>
                <p:cNvGrpSpPr>
                  <a:grpSpLocks/>
                </p:cNvGrpSpPr>
                <p:nvPr/>
              </p:nvGrpSpPr>
              <p:grpSpPr bwMode="auto">
                <a:xfrm>
                  <a:off x="1872" y="1008"/>
                  <a:ext cx="104" cy="336"/>
                  <a:chOff x="1864" y="672"/>
                  <a:chExt cx="168" cy="1128"/>
                </a:xfrm>
              </p:grpSpPr>
              <p:grpSp>
                <p:nvGrpSpPr>
                  <p:cNvPr id="63652" name="Group 164"/>
                  <p:cNvGrpSpPr>
                    <a:grpSpLocks/>
                  </p:cNvGrpSpPr>
                  <p:nvPr/>
                </p:nvGrpSpPr>
                <p:grpSpPr bwMode="auto">
                  <a:xfrm>
                    <a:off x="1864" y="672"/>
                    <a:ext cx="152" cy="280"/>
                    <a:chOff x="1864" y="672"/>
                    <a:chExt cx="152" cy="280"/>
                  </a:xfrm>
                </p:grpSpPr>
                <p:sp>
                  <p:nvSpPr>
                    <p:cNvPr id="63653" name="Line 1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54" name="Line 1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55" name="Group 167"/>
                  <p:cNvGrpSpPr>
                    <a:grpSpLocks/>
                  </p:cNvGrpSpPr>
                  <p:nvPr/>
                </p:nvGrpSpPr>
                <p:grpSpPr bwMode="auto">
                  <a:xfrm>
                    <a:off x="1872" y="952"/>
                    <a:ext cx="152" cy="280"/>
                    <a:chOff x="1864" y="672"/>
                    <a:chExt cx="152" cy="280"/>
                  </a:xfrm>
                </p:grpSpPr>
                <p:sp>
                  <p:nvSpPr>
                    <p:cNvPr id="63656" name="Line 1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57" name="Line 1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58" name="Group 170"/>
                  <p:cNvGrpSpPr>
                    <a:grpSpLocks/>
                  </p:cNvGrpSpPr>
                  <p:nvPr/>
                </p:nvGrpSpPr>
                <p:grpSpPr bwMode="auto">
                  <a:xfrm>
                    <a:off x="1872" y="1240"/>
                    <a:ext cx="152" cy="280"/>
                    <a:chOff x="1864" y="672"/>
                    <a:chExt cx="152" cy="280"/>
                  </a:xfrm>
                </p:grpSpPr>
                <p:sp>
                  <p:nvSpPr>
                    <p:cNvPr id="63659" name="Line 1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60" name="Line 1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61" name="Group 173"/>
                  <p:cNvGrpSpPr>
                    <a:grpSpLocks/>
                  </p:cNvGrpSpPr>
                  <p:nvPr/>
                </p:nvGrpSpPr>
                <p:grpSpPr bwMode="auto">
                  <a:xfrm>
                    <a:off x="1880" y="1520"/>
                    <a:ext cx="152" cy="280"/>
                    <a:chOff x="1864" y="672"/>
                    <a:chExt cx="152" cy="280"/>
                  </a:xfrm>
                </p:grpSpPr>
                <p:sp>
                  <p:nvSpPr>
                    <p:cNvPr id="63662" name="Line 1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63" name="Line 1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664" name="Oval 17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665" name="Group 177"/>
            <p:cNvGrpSpPr>
              <a:grpSpLocks/>
            </p:cNvGrpSpPr>
            <p:nvPr/>
          </p:nvGrpSpPr>
          <p:grpSpPr bwMode="auto">
            <a:xfrm>
              <a:off x="999" y="777"/>
              <a:ext cx="93" cy="320"/>
              <a:chOff x="1864" y="549"/>
              <a:chExt cx="260" cy="627"/>
            </a:xfrm>
          </p:grpSpPr>
          <p:grpSp>
            <p:nvGrpSpPr>
              <p:cNvPr id="63666" name="Group 178"/>
              <p:cNvGrpSpPr>
                <a:grpSpLocks/>
              </p:cNvGrpSpPr>
              <p:nvPr/>
            </p:nvGrpSpPr>
            <p:grpSpPr bwMode="auto">
              <a:xfrm flipH="1">
                <a:off x="1864" y="672"/>
                <a:ext cx="104" cy="480"/>
                <a:chOff x="1864" y="672"/>
                <a:chExt cx="112" cy="672"/>
              </a:xfrm>
            </p:grpSpPr>
            <p:grpSp>
              <p:nvGrpSpPr>
                <p:cNvPr id="63667" name="Group 179"/>
                <p:cNvGrpSpPr>
                  <a:grpSpLocks/>
                </p:cNvGrpSpPr>
                <p:nvPr/>
              </p:nvGrpSpPr>
              <p:grpSpPr bwMode="auto">
                <a:xfrm>
                  <a:off x="1864" y="672"/>
                  <a:ext cx="104" cy="336"/>
                  <a:chOff x="1864" y="672"/>
                  <a:chExt cx="168" cy="1128"/>
                </a:xfrm>
              </p:grpSpPr>
              <p:grpSp>
                <p:nvGrpSpPr>
                  <p:cNvPr id="63668" name="Group 180"/>
                  <p:cNvGrpSpPr>
                    <a:grpSpLocks/>
                  </p:cNvGrpSpPr>
                  <p:nvPr/>
                </p:nvGrpSpPr>
                <p:grpSpPr bwMode="auto">
                  <a:xfrm>
                    <a:off x="1864" y="672"/>
                    <a:ext cx="152" cy="280"/>
                    <a:chOff x="1864" y="672"/>
                    <a:chExt cx="152" cy="280"/>
                  </a:xfrm>
                </p:grpSpPr>
                <p:sp>
                  <p:nvSpPr>
                    <p:cNvPr id="63669" name="Line 1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70" name="Line 1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71" name="Group 183"/>
                  <p:cNvGrpSpPr>
                    <a:grpSpLocks/>
                  </p:cNvGrpSpPr>
                  <p:nvPr/>
                </p:nvGrpSpPr>
                <p:grpSpPr bwMode="auto">
                  <a:xfrm>
                    <a:off x="1872" y="952"/>
                    <a:ext cx="152" cy="280"/>
                    <a:chOff x="1864" y="672"/>
                    <a:chExt cx="152" cy="280"/>
                  </a:xfrm>
                </p:grpSpPr>
                <p:sp>
                  <p:nvSpPr>
                    <p:cNvPr id="63672" name="Line 1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73" name="Line 1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74" name="Group 186"/>
                  <p:cNvGrpSpPr>
                    <a:grpSpLocks/>
                  </p:cNvGrpSpPr>
                  <p:nvPr/>
                </p:nvGrpSpPr>
                <p:grpSpPr bwMode="auto">
                  <a:xfrm>
                    <a:off x="1872" y="1240"/>
                    <a:ext cx="152" cy="280"/>
                    <a:chOff x="1864" y="672"/>
                    <a:chExt cx="152" cy="280"/>
                  </a:xfrm>
                </p:grpSpPr>
                <p:sp>
                  <p:nvSpPr>
                    <p:cNvPr id="63675" name="Line 1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76" name="Line 1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77" name="Group 189"/>
                  <p:cNvGrpSpPr>
                    <a:grpSpLocks/>
                  </p:cNvGrpSpPr>
                  <p:nvPr/>
                </p:nvGrpSpPr>
                <p:grpSpPr bwMode="auto">
                  <a:xfrm>
                    <a:off x="1880" y="1520"/>
                    <a:ext cx="152" cy="280"/>
                    <a:chOff x="1864" y="672"/>
                    <a:chExt cx="152" cy="280"/>
                  </a:xfrm>
                </p:grpSpPr>
                <p:sp>
                  <p:nvSpPr>
                    <p:cNvPr id="63678" name="Line 1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79" name="Line 1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680" name="Group 192"/>
                <p:cNvGrpSpPr>
                  <a:grpSpLocks/>
                </p:cNvGrpSpPr>
                <p:nvPr/>
              </p:nvGrpSpPr>
              <p:grpSpPr bwMode="auto">
                <a:xfrm>
                  <a:off x="1872" y="1008"/>
                  <a:ext cx="104" cy="336"/>
                  <a:chOff x="1864" y="672"/>
                  <a:chExt cx="168" cy="1128"/>
                </a:xfrm>
              </p:grpSpPr>
              <p:grpSp>
                <p:nvGrpSpPr>
                  <p:cNvPr id="63681" name="Group 193"/>
                  <p:cNvGrpSpPr>
                    <a:grpSpLocks/>
                  </p:cNvGrpSpPr>
                  <p:nvPr/>
                </p:nvGrpSpPr>
                <p:grpSpPr bwMode="auto">
                  <a:xfrm>
                    <a:off x="1864" y="672"/>
                    <a:ext cx="152" cy="280"/>
                    <a:chOff x="1864" y="672"/>
                    <a:chExt cx="152" cy="280"/>
                  </a:xfrm>
                </p:grpSpPr>
                <p:sp>
                  <p:nvSpPr>
                    <p:cNvPr id="63682" name="Line 19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83" name="Line 19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84" name="Group 196"/>
                  <p:cNvGrpSpPr>
                    <a:grpSpLocks/>
                  </p:cNvGrpSpPr>
                  <p:nvPr/>
                </p:nvGrpSpPr>
                <p:grpSpPr bwMode="auto">
                  <a:xfrm>
                    <a:off x="1872" y="952"/>
                    <a:ext cx="152" cy="280"/>
                    <a:chOff x="1864" y="672"/>
                    <a:chExt cx="152" cy="280"/>
                  </a:xfrm>
                </p:grpSpPr>
                <p:sp>
                  <p:nvSpPr>
                    <p:cNvPr id="63685" name="Line 19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86" name="Line 19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87" name="Group 199"/>
                  <p:cNvGrpSpPr>
                    <a:grpSpLocks/>
                  </p:cNvGrpSpPr>
                  <p:nvPr/>
                </p:nvGrpSpPr>
                <p:grpSpPr bwMode="auto">
                  <a:xfrm>
                    <a:off x="1872" y="1240"/>
                    <a:ext cx="152" cy="280"/>
                    <a:chOff x="1864" y="672"/>
                    <a:chExt cx="152" cy="280"/>
                  </a:xfrm>
                </p:grpSpPr>
                <p:sp>
                  <p:nvSpPr>
                    <p:cNvPr id="63688" name="Line 20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89" name="Line 20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90" name="Group 202"/>
                  <p:cNvGrpSpPr>
                    <a:grpSpLocks/>
                  </p:cNvGrpSpPr>
                  <p:nvPr/>
                </p:nvGrpSpPr>
                <p:grpSpPr bwMode="auto">
                  <a:xfrm>
                    <a:off x="1880" y="1520"/>
                    <a:ext cx="152" cy="280"/>
                    <a:chOff x="1864" y="672"/>
                    <a:chExt cx="152" cy="280"/>
                  </a:xfrm>
                </p:grpSpPr>
                <p:sp>
                  <p:nvSpPr>
                    <p:cNvPr id="63691" name="Line 20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92" name="Line 20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693" name="Group 205"/>
              <p:cNvGrpSpPr>
                <a:grpSpLocks/>
              </p:cNvGrpSpPr>
              <p:nvPr/>
            </p:nvGrpSpPr>
            <p:grpSpPr bwMode="auto">
              <a:xfrm flipH="1">
                <a:off x="1960" y="696"/>
                <a:ext cx="104" cy="480"/>
                <a:chOff x="1864" y="672"/>
                <a:chExt cx="112" cy="672"/>
              </a:xfrm>
            </p:grpSpPr>
            <p:grpSp>
              <p:nvGrpSpPr>
                <p:cNvPr id="63694" name="Group 206"/>
                <p:cNvGrpSpPr>
                  <a:grpSpLocks/>
                </p:cNvGrpSpPr>
                <p:nvPr/>
              </p:nvGrpSpPr>
              <p:grpSpPr bwMode="auto">
                <a:xfrm>
                  <a:off x="1864" y="672"/>
                  <a:ext cx="104" cy="336"/>
                  <a:chOff x="1864" y="672"/>
                  <a:chExt cx="168" cy="1128"/>
                </a:xfrm>
              </p:grpSpPr>
              <p:grpSp>
                <p:nvGrpSpPr>
                  <p:cNvPr id="63695" name="Group 207"/>
                  <p:cNvGrpSpPr>
                    <a:grpSpLocks/>
                  </p:cNvGrpSpPr>
                  <p:nvPr/>
                </p:nvGrpSpPr>
                <p:grpSpPr bwMode="auto">
                  <a:xfrm>
                    <a:off x="1864" y="672"/>
                    <a:ext cx="152" cy="280"/>
                    <a:chOff x="1864" y="672"/>
                    <a:chExt cx="152" cy="280"/>
                  </a:xfrm>
                </p:grpSpPr>
                <p:sp>
                  <p:nvSpPr>
                    <p:cNvPr id="63696" name="Line 2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697" name="Line 2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698" name="Group 210"/>
                  <p:cNvGrpSpPr>
                    <a:grpSpLocks/>
                  </p:cNvGrpSpPr>
                  <p:nvPr/>
                </p:nvGrpSpPr>
                <p:grpSpPr bwMode="auto">
                  <a:xfrm>
                    <a:off x="1872" y="952"/>
                    <a:ext cx="152" cy="280"/>
                    <a:chOff x="1864" y="672"/>
                    <a:chExt cx="152" cy="280"/>
                  </a:xfrm>
                </p:grpSpPr>
                <p:sp>
                  <p:nvSpPr>
                    <p:cNvPr id="63699" name="Line 21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00" name="Line 21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01" name="Group 213"/>
                  <p:cNvGrpSpPr>
                    <a:grpSpLocks/>
                  </p:cNvGrpSpPr>
                  <p:nvPr/>
                </p:nvGrpSpPr>
                <p:grpSpPr bwMode="auto">
                  <a:xfrm>
                    <a:off x="1872" y="1240"/>
                    <a:ext cx="152" cy="280"/>
                    <a:chOff x="1864" y="672"/>
                    <a:chExt cx="152" cy="280"/>
                  </a:xfrm>
                </p:grpSpPr>
                <p:sp>
                  <p:nvSpPr>
                    <p:cNvPr id="63702" name="Line 21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03" name="Line 21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04" name="Group 216"/>
                  <p:cNvGrpSpPr>
                    <a:grpSpLocks/>
                  </p:cNvGrpSpPr>
                  <p:nvPr/>
                </p:nvGrpSpPr>
                <p:grpSpPr bwMode="auto">
                  <a:xfrm>
                    <a:off x="1880" y="1520"/>
                    <a:ext cx="152" cy="280"/>
                    <a:chOff x="1864" y="672"/>
                    <a:chExt cx="152" cy="280"/>
                  </a:xfrm>
                </p:grpSpPr>
                <p:sp>
                  <p:nvSpPr>
                    <p:cNvPr id="63705" name="Line 21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06" name="Line 21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707" name="Group 219"/>
                <p:cNvGrpSpPr>
                  <a:grpSpLocks/>
                </p:cNvGrpSpPr>
                <p:nvPr/>
              </p:nvGrpSpPr>
              <p:grpSpPr bwMode="auto">
                <a:xfrm>
                  <a:off x="1872" y="1008"/>
                  <a:ext cx="104" cy="336"/>
                  <a:chOff x="1864" y="672"/>
                  <a:chExt cx="168" cy="1128"/>
                </a:xfrm>
              </p:grpSpPr>
              <p:grpSp>
                <p:nvGrpSpPr>
                  <p:cNvPr id="63708" name="Group 220"/>
                  <p:cNvGrpSpPr>
                    <a:grpSpLocks/>
                  </p:cNvGrpSpPr>
                  <p:nvPr/>
                </p:nvGrpSpPr>
                <p:grpSpPr bwMode="auto">
                  <a:xfrm>
                    <a:off x="1864" y="672"/>
                    <a:ext cx="152" cy="280"/>
                    <a:chOff x="1864" y="672"/>
                    <a:chExt cx="152" cy="280"/>
                  </a:xfrm>
                </p:grpSpPr>
                <p:sp>
                  <p:nvSpPr>
                    <p:cNvPr id="63709" name="Line 22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10" name="Line 22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11" name="Group 223"/>
                  <p:cNvGrpSpPr>
                    <a:grpSpLocks/>
                  </p:cNvGrpSpPr>
                  <p:nvPr/>
                </p:nvGrpSpPr>
                <p:grpSpPr bwMode="auto">
                  <a:xfrm>
                    <a:off x="1872" y="952"/>
                    <a:ext cx="152" cy="280"/>
                    <a:chOff x="1864" y="672"/>
                    <a:chExt cx="152" cy="280"/>
                  </a:xfrm>
                </p:grpSpPr>
                <p:sp>
                  <p:nvSpPr>
                    <p:cNvPr id="63712" name="Line 22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13" name="Line 22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14" name="Group 226"/>
                  <p:cNvGrpSpPr>
                    <a:grpSpLocks/>
                  </p:cNvGrpSpPr>
                  <p:nvPr/>
                </p:nvGrpSpPr>
                <p:grpSpPr bwMode="auto">
                  <a:xfrm>
                    <a:off x="1872" y="1240"/>
                    <a:ext cx="152" cy="280"/>
                    <a:chOff x="1864" y="672"/>
                    <a:chExt cx="152" cy="280"/>
                  </a:xfrm>
                </p:grpSpPr>
                <p:sp>
                  <p:nvSpPr>
                    <p:cNvPr id="63715" name="Line 22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16" name="Line 22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17" name="Group 229"/>
                  <p:cNvGrpSpPr>
                    <a:grpSpLocks/>
                  </p:cNvGrpSpPr>
                  <p:nvPr/>
                </p:nvGrpSpPr>
                <p:grpSpPr bwMode="auto">
                  <a:xfrm>
                    <a:off x="1880" y="1520"/>
                    <a:ext cx="152" cy="280"/>
                    <a:chOff x="1864" y="672"/>
                    <a:chExt cx="152" cy="280"/>
                  </a:xfrm>
                </p:grpSpPr>
                <p:sp>
                  <p:nvSpPr>
                    <p:cNvPr id="63718" name="Line 2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19" name="Line 2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720" name="Oval 23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721" name="Group 233"/>
            <p:cNvGrpSpPr>
              <a:grpSpLocks/>
            </p:cNvGrpSpPr>
            <p:nvPr/>
          </p:nvGrpSpPr>
          <p:grpSpPr bwMode="auto">
            <a:xfrm>
              <a:off x="1092" y="777"/>
              <a:ext cx="94" cy="320"/>
              <a:chOff x="1864" y="549"/>
              <a:chExt cx="260" cy="627"/>
            </a:xfrm>
          </p:grpSpPr>
          <p:grpSp>
            <p:nvGrpSpPr>
              <p:cNvPr id="63722" name="Group 234"/>
              <p:cNvGrpSpPr>
                <a:grpSpLocks/>
              </p:cNvGrpSpPr>
              <p:nvPr/>
            </p:nvGrpSpPr>
            <p:grpSpPr bwMode="auto">
              <a:xfrm flipH="1">
                <a:off x="1864" y="672"/>
                <a:ext cx="104" cy="480"/>
                <a:chOff x="1864" y="672"/>
                <a:chExt cx="112" cy="672"/>
              </a:xfrm>
            </p:grpSpPr>
            <p:grpSp>
              <p:nvGrpSpPr>
                <p:cNvPr id="63723" name="Group 235"/>
                <p:cNvGrpSpPr>
                  <a:grpSpLocks/>
                </p:cNvGrpSpPr>
                <p:nvPr/>
              </p:nvGrpSpPr>
              <p:grpSpPr bwMode="auto">
                <a:xfrm>
                  <a:off x="1864" y="672"/>
                  <a:ext cx="104" cy="336"/>
                  <a:chOff x="1864" y="672"/>
                  <a:chExt cx="168" cy="1128"/>
                </a:xfrm>
              </p:grpSpPr>
              <p:grpSp>
                <p:nvGrpSpPr>
                  <p:cNvPr id="63724" name="Group 236"/>
                  <p:cNvGrpSpPr>
                    <a:grpSpLocks/>
                  </p:cNvGrpSpPr>
                  <p:nvPr/>
                </p:nvGrpSpPr>
                <p:grpSpPr bwMode="auto">
                  <a:xfrm>
                    <a:off x="1864" y="672"/>
                    <a:ext cx="152" cy="280"/>
                    <a:chOff x="1864" y="672"/>
                    <a:chExt cx="152" cy="280"/>
                  </a:xfrm>
                </p:grpSpPr>
                <p:sp>
                  <p:nvSpPr>
                    <p:cNvPr id="63725" name="Line 23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26" name="Line 23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27" name="Group 239"/>
                  <p:cNvGrpSpPr>
                    <a:grpSpLocks/>
                  </p:cNvGrpSpPr>
                  <p:nvPr/>
                </p:nvGrpSpPr>
                <p:grpSpPr bwMode="auto">
                  <a:xfrm>
                    <a:off x="1872" y="952"/>
                    <a:ext cx="152" cy="280"/>
                    <a:chOff x="1864" y="672"/>
                    <a:chExt cx="152" cy="280"/>
                  </a:xfrm>
                </p:grpSpPr>
                <p:sp>
                  <p:nvSpPr>
                    <p:cNvPr id="63728" name="Line 2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29" name="Line 2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30" name="Group 242"/>
                  <p:cNvGrpSpPr>
                    <a:grpSpLocks/>
                  </p:cNvGrpSpPr>
                  <p:nvPr/>
                </p:nvGrpSpPr>
                <p:grpSpPr bwMode="auto">
                  <a:xfrm>
                    <a:off x="1872" y="1240"/>
                    <a:ext cx="152" cy="280"/>
                    <a:chOff x="1864" y="672"/>
                    <a:chExt cx="152" cy="280"/>
                  </a:xfrm>
                </p:grpSpPr>
                <p:sp>
                  <p:nvSpPr>
                    <p:cNvPr id="63731" name="Line 24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32" name="Line 24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33" name="Group 245"/>
                  <p:cNvGrpSpPr>
                    <a:grpSpLocks/>
                  </p:cNvGrpSpPr>
                  <p:nvPr/>
                </p:nvGrpSpPr>
                <p:grpSpPr bwMode="auto">
                  <a:xfrm>
                    <a:off x="1880" y="1520"/>
                    <a:ext cx="152" cy="280"/>
                    <a:chOff x="1864" y="672"/>
                    <a:chExt cx="152" cy="280"/>
                  </a:xfrm>
                </p:grpSpPr>
                <p:sp>
                  <p:nvSpPr>
                    <p:cNvPr id="63734" name="Line 2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35" name="Line 2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736" name="Group 248"/>
                <p:cNvGrpSpPr>
                  <a:grpSpLocks/>
                </p:cNvGrpSpPr>
                <p:nvPr/>
              </p:nvGrpSpPr>
              <p:grpSpPr bwMode="auto">
                <a:xfrm>
                  <a:off x="1872" y="1008"/>
                  <a:ext cx="104" cy="336"/>
                  <a:chOff x="1864" y="672"/>
                  <a:chExt cx="168" cy="1128"/>
                </a:xfrm>
              </p:grpSpPr>
              <p:grpSp>
                <p:nvGrpSpPr>
                  <p:cNvPr id="63737" name="Group 249"/>
                  <p:cNvGrpSpPr>
                    <a:grpSpLocks/>
                  </p:cNvGrpSpPr>
                  <p:nvPr/>
                </p:nvGrpSpPr>
                <p:grpSpPr bwMode="auto">
                  <a:xfrm>
                    <a:off x="1864" y="672"/>
                    <a:ext cx="152" cy="280"/>
                    <a:chOff x="1864" y="672"/>
                    <a:chExt cx="152" cy="280"/>
                  </a:xfrm>
                </p:grpSpPr>
                <p:sp>
                  <p:nvSpPr>
                    <p:cNvPr id="63738" name="Line 25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39" name="Line 25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40" name="Group 252"/>
                  <p:cNvGrpSpPr>
                    <a:grpSpLocks/>
                  </p:cNvGrpSpPr>
                  <p:nvPr/>
                </p:nvGrpSpPr>
                <p:grpSpPr bwMode="auto">
                  <a:xfrm>
                    <a:off x="1872" y="952"/>
                    <a:ext cx="152" cy="280"/>
                    <a:chOff x="1864" y="672"/>
                    <a:chExt cx="152" cy="280"/>
                  </a:xfrm>
                </p:grpSpPr>
                <p:sp>
                  <p:nvSpPr>
                    <p:cNvPr id="63741" name="Line 2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42" name="Line 2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43" name="Group 255"/>
                  <p:cNvGrpSpPr>
                    <a:grpSpLocks/>
                  </p:cNvGrpSpPr>
                  <p:nvPr/>
                </p:nvGrpSpPr>
                <p:grpSpPr bwMode="auto">
                  <a:xfrm>
                    <a:off x="1872" y="1240"/>
                    <a:ext cx="152" cy="280"/>
                    <a:chOff x="1864" y="672"/>
                    <a:chExt cx="152" cy="280"/>
                  </a:xfrm>
                </p:grpSpPr>
                <p:sp>
                  <p:nvSpPr>
                    <p:cNvPr id="63744" name="Line 2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45" name="Line 2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46" name="Group 258"/>
                  <p:cNvGrpSpPr>
                    <a:grpSpLocks/>
                  </p:cNvGrpSpPr>
                  <p:nvPr/>
                </p:nvGrpSpPr>
                <p:grpSpPr bwMode="auto">
                  <a:xfrm>
                    <a:off x="1880" y="1520"/>
                    <a:ext cx="152" cy="280"/>
                    <a:chOff x="1864" y="672"/>
                    <a:chExt cx="152" cy="280"/>
                  </a:xfrm>
                </p:grpSpPr>
                <p:sp>
                  <p:nvSpPr>
                    <p:cNvPr id="63747" name="Line 2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48" name="Line 2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749" name="Group 261"/>
              <p:cNvGrpSpPr>
                <a:grpSpLocks/>
              </p:cNvGrpSpPr>
              <p:nvPr/>
            </p:nvGrpSpPr>
            <p:grpSpPr bwMode="auto">
              <a:xfrm flipH="1">
                <a:off x="1960" y="696"/>
                <a:ext cx="104" cy="480"/>
                <a:chOff x="1864" y="672"/>
                <a:chExt cx="112" cy="672"/>
              </a:xfrm>
            </p:grpSpPr>
            <p:grpSp>
              <p:nvGrpSpPr>
                <p:cNvPr id="63750" name="Group 262"/>
                <p:cNvGrpSpPr>
                  <a:grpSpLocks/>
                </p:cNvGrpSpPr>
                <p:nvPr/>
              </p:nvGrpSpPr>
              <p:grpSpPr bwMode="auto">
                <a:xfrm>
                  <a:off x="1864" y="672"/>
                  <a:ext cx="104" cy="336"/>
                  <a:chOff x="1864" y="672"/>
                  <a:chExt cx="168" cy="1128"/>
                </a:xfrm>
              </p:grpSpPr>
              <p:grpSp>
                <p:nvGrpSpPr>
                  <p:cNvPr id="63751" name="Group 263"/>
                  <p:cNvGrpSpPr>
                    <a:grpSpLocks/>
                  </p:cNvGrpSpPr>
                  <p:nvPr/>
                </p:nvGrpSpPr>
                <p:grpSpPr bwMode="auto">
                  <a:xfrm>
                    <a:off x="1864" y="672"/>
                    <a:ext cx="152" cy="280"/>
                    <a:chOff x="1864" y="672"/>
                    <a:chExt cx="152" cy="280"/>
                  </a:xfrm>
                </p:grpSpPr>
                <p:sp>
                  <p:nvSpPr>
                    <p:cNvPr id="63752" name="Line 26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53" name="Line 26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54" name="Group 266"/>
                  <p:cNvGrpSpPr>
                    <a:grpSpLocks/>
                  </p:cNvGrpSpPr>
                  <p:nvPr/>
                </p:nvGrpSpPr>
                <p:grpSpPr bwMode="auto">
                  <a:xfrm>
                    <a:off x="1872" y="952"/>
                    <a:ext cx="152" cy="280"/>
                    <a:chOff x="1864" y="672"/>
                    <a:chExt cx="152" cy="280"/>
                  </a:xfrm>
                </p:grpSpPr>
                <p:sp>
                  <p:nvSpPr>
                    <p:cNvPr id="63755" name="Line 26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56" name="Line 26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57" name="Group 269"/>
                  <p:cNvGrpSpPr>
                    <a:grpSpLocks/>
                  </p:cNvGrpSpPr>
                  <p:nvPr/>
                </p:nvGrpSpPr>
                <p:grpSpPr bwMode="auto">
                  <a:xfrm>
                    <a:off x="1872" y="1240"/>
                    <a:ext cx="152" cy="280"/>
                    <a:chOff x="1864" y="672"/>
                    <a:chExt cx="152" cy="280"/>
                  </a:xfrm>
                </p:grpSpPr>
                <p:sp>
                  <p:nvSpPr>
                    <p:cNvPr id="63758" name="Line 27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59" name="Line 27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60" name="Group 272"/>
                  <p:cNvGrpSpPr>
                    <a:grpSpLocks/>
                  </p:cNvGrpSpPr>
                  <p:nvPr/>
                </p:nvGrpSpPr>
                <p:grpSpPr bwMode="auto">
                  <a:xfrm>
                    <a:off x="1880" y="1520"/>
                    <a:ext cx="152" cy="280"/>
                    <a:chOff x="1864" y="672"/>
                    <a:chExt cx="152" cy="280"/>
                  </a:xfrm>
                </p:grpSpPr>
                <p:sp>
                  <p:nvSpPr>
                    <p:cNvPr id="63761" name="Line 27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62" name="Line 27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763" name="Group 275"/>
                <p:cNvGrpSpPr>
                  <a:grpSpLocks/>
                </p:cNvGrpSpPr>
                <p:nvPr/>
              </p:nvGrpSpPr>
              <p:grpSpPr bwMode="auto">
                <a:xfrm>
                  <a:off x="1872" y="1008"/>
                  <a:ext cx="104" cy="336"/>
                  <a:chOff x="1864" y="672"/>
                  <a:chExt cx="168" cy="1128"/>
                </a:xfrm>
              </p:grpSpPr>
              <p:grpSp>
                <p:nvGrpSpPr>
                  <p:cNvPr id="63764" name="Group 276"/>
                  <p:cNvGrpSpPr>
                    <a:grpSpLocks/>
                  </p:cNvGrpSpPr>
                  <p:nvPr/>
                </p:nvGrpSpPr>
                <p:grpSpPr bwMode="auto">
                  <a:xfrm>
                    <a:off x="1864" y="672"/>
                    <a:ext cx="152" cy="280"/>
                    <a:chOff x="1864" y="672"/>
                    <a:chExt cx="152" cy="280"/>
                  </a:xfrm>
                </p:grpSpPr>
                <p:sp>
                  <p:nvSpPr>
                    <p:cNvPr id="63765" name="Line 2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66" name="Line 2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67" name="Group 279"/>
                  <p:cNvGrpSpPr>
                    <a:grpSpLocks/>
                  </p:cNvGrpSpPr>
                  <p:nvPr/>
                </p:nvGrpSpPr>
                <p:grpSpPr bwMode="auto">
                  <a:xfrm>
                    <a:off x="1872" y="952"/>
                    <a:ext cx="152" cy="280"/>
                    <a:chOff x="1864" y="672"/>
                    <a:chExt cx="152" cy="280"/>
                  </a:xfrm>
                </p:grpSpPr>
                <p:sp>
                  <p:nvSpPr>
                    <p:cNvPr id="63768" name="Line 2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69" name="Line 2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70" name="Group 282"/>
                  <p:cNvGrpSpPr>
                    <a:grpSpLocks/>
                  </p:cNvGrpSpPr>
                  <p:nvPr/>
                </p:nvGrpSpPr>
                <p:grpSpPr bwMode="auto">
                  <a:xfrm>
                    <a:off x="1872" y="1240"/>
                    <a:ext cx="152" cy="280"/>
                    <a:chOff x="1864" y="672"/>
                    <a:chExt cx="152" cy="280"/>
                  </a:xfrm>
                </p:grpSpPr>
                <p:sp>
                  <p:nvSpPr>
                    <p:cNvPr id="63771" name="Line 2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72" name="Line 2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73" name="Group 285"/>
                  <p:cNvGrpSpPr>
                    <a:grpSpLocks/>
                  </p:cNvGrpSpPr>
                  <p:nvPr/>
                </p:nvGrpSpPr>
                <p:grpSpPr bwMode="auto">
                  <a:xfrm>
                    <a:off x="1880" y="1520"/>
                    <a:ext cx="152" cy="280"/>
                    <a:chOff x="1864" y="672"/>
                    <a:chExt cx="152" cy="280"/>
                  </a:xfrm>
                </p:grpSpPr>
                <p:sp>
                  <p:nvSpPr>
                    <p:cNvPr id="63774" name="Line 2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75" name="Line 2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776" name="Oval 28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777" name="Group 289"/>
            <p:cNvGrpSpPr>
              <a:grpSpLocks/>
            </p:cNvGrpSpPr>
            <p:nvPr/>
          </p:nvGrpSpPr>
          <p:grpSpPr bwMode="auto">
            <a:xfrm flipH="1" flipV="1">
              <a:off x="740" y="1114"/>
              <a:ext cx="93" cy="321"/>
              <a:chOff x="1864" y="549"/>
              <a:chExt cx="260" cy="627"/>
            </a:xfrm>
          </p:grpSpPr>
          <p:grpSp>
            <p:nvGrpSpPr>
              <p:cNvPr id="63778" name="Group 290"/>
              <p:cNvGrpSpPr>
                <a:grpSpLocks/>
              </p:cNvGrpSpPr>
              <p:nvPr/>
            </p:nvGrpSpPr>
            <p:grpSpPr bwMode="auto">
              <a:xfrm flipH="1">
                <a:off x="1864" y="672"/>
                <a:ext cx="104" cy="480"/>
                <a:chOff x="1864" y="672"/>
                <a:chExt cx="112" cy="672"/>
              </a:xfrm>
            </p:grpSpPr>
            <p:grpSp>
              <p:nvGrpSpPr>
                <p:cNvPr id="63779" name="Group 291"/>
                <p:cNvGrpSpPr>
                  <a:grpSpLocks/>
                </p:cNvGrpSpPr>
                <p:nvPr/>
              </p:nvGrpSpPr>
              <p:grpSpPr bwMode="auto">
                <a:xfrm>
                  <a:off x="1864" y="672"/>
                  <a:ext cx="104" cy="336"/>
                  <a:chOff x="1864" y="672"/>
                  <a:chExt cx="168" cy="1128"/>
                </a:xfrm>
              </p:grpSpPr>
              <p:grpSp>
                <p:nvGrpSpPr>
                  <p:cNvPr id="63780" name="Group 292"/>
                  <p:cNvGrpSpPr>
                    <a:grpSpLocks/>
                  </p:cNvGrpSpPr>
                  <p:nvPr/>
                </p:nvGrpSpPr>
                <p:grpSpPr bwMode="auto">
                  <a:xfrm>
                    <a:off x="1864" y="672"/>
                    <a:ext cx="152" cy="280"/>
                    <a:chOff x="1864" y="672"/>
                    <a:chExt cx="152" cy="280"/>
                  </a:xfrm>
                </p:grpSpPr>
                <p:sp>
                  <p:nvSpPr>
                    <p:cNvPr id="63781" name="Line 2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82" name="Line 2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83" name="Group 295"/>
                  <p:cNvGrpSpPr>
                    <a:grpSpLocks/>
                  </p:cNvGrpSpPr>
                  <p:nvPr/>
                </p:nvGrpSpPr>
                <p:grpSpPr bwMode="auto">
                  <a:xfrm>
                    <a:off x="1872" y="952"/>
                    <a:ext cx="152" cy="280"/>
                    <a:chOff x="1864" y="672"/>
                    <a:chExt cx="152" cy="280"/>
                  </a:xfrm>
                </p:grpSpPr>
                <p:sp>
                  <p:nvSpPr>
                    <p:cNvPr id="63784" name="Line 2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85" name="Line 2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86" name="Group 298"/>
                  <p:cNvGrpSpPr>
                    <a:grpSpLocks/>
                  </p:cNvGrpSpPr>
                  <p:nvPr/>
                </p:nvGrpSpPr>
                <p:grpSpPr bwMode="auto">
                  <a:xfrm>
                    <a:off x="1872" y="1240"/>
                    <a:ext cx="152" cy="280"/>
                    <a:chOff x="1864" y="672"/>
                    <a:chExt cx="152" cy="280"/>
                  </a:xfrm>
                </p:grpSpPr>
                <p:sp>
                  <p:nvSpPr>
                    <p:cNvPr id="63787" name="Line 2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88" name="Line 3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89" name="Group 301"/>
                  <p:cNvGrpSpPr>
                    <a:grpSpLocks/>
                  </p:cNvGrpSpPr>
                  <p:nvPr/>
                </p:nvGrpSpPr>
                <p:grpSpPr bwMode="auto">
                  <a:xfrm>
                    <a:off x="1880" y="1520"/>
                    <a:ext cx="152" cy="280"/>
                    <a:chOff x="1864" y="672"/>
                    <a:chExt cx="152" cy="280"/>
                  </a:xfrm>
                </p:grpSpPr>
                <p:sp>
                  <p:nvSpPr>
                    <p:cNvPr id="63790" name="Line 3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91" name="Line 3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792" name="Group 304"/>
                <p:cNvGrpSpPr>
                  <a:grpSpLocks/>
                </p:cNvGrpSpPr>
                <p:nvPr/>
              </p:nvGrpSpPr>
              <p:grpSpPr bwMode="auto">
                <a:xfrm>
                  <a:off x="1872" y="1008"/>
                  <a:ext cx="104" cy="336"/>
                  <a:chOff x="1864" y="672"/>
                  <a:chExt cx="168" cy="1128"/>
                </a:xfrm>
              </p:grpSpPr>
              <p:grpSp>
                <p:nvGrpSpPr>
                  <p:cNvPr id="63793" name="Group 305"/>
                  <p:cNvGrpSpPr>
                    <a:grpSpLocks/>
                  </p:cNvGrpSpPr>
                  <p:nvPr/>
                </p:nvGrpSpPr>
                <p:grpSpPr bwMode="auto">
                  <a:xfrm>
                    <a:off x="1864" y="672"/>
                    <a:ext cx="152" cy="280"/>
                    <a:chOff x="1864" y="672"/>
                    <a:chExt cx="152" cy="280"/>
                  </a:xfrm>
                </p:grpSpPr>
                <p:sp>
                  <p:nvSpPr>
                    <p:cNvPr id="63794" name="Line 30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95" name="Line 30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96" name="Group 308"/>
                  <p:cNvGrpSpPr>
                    <a:grpSpLocks/>
                  </p:cNvGrpSpPr>
                  <p:nvPr/>
                </p:nvGrpSpPr>
                <p:grpSpPr bwMode="auto">
                  <a:xfrm>
                    <a:off x="1872" y="952"/>
                    <a:ext cx="152" cy="280"/>
                    <a:chOff x="1864" y="672"/>
                    <a:chExt cx="152" cy="280"/>
                  </a:xfrm>
                </p:grpSpPr>
                <p:sp>
                  <p:nvSpPr>
                    <p:cNvPr id="63797" name="Line 3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798" name="Line 3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799" name="Group 311"/>
                  <p:cNvGrpSpPr>
                    <a:grpSpLocks/>
                  </p:cNvGrpSpPr>
                  <p:nvPr/>
                </p:nvGrpSpPr>
                <p:grpSpPr bwMode="auto">
                  <a:xfrm>
                    <a:off x="1872" y="1240"/>
                    <a:ext cx="152" cy="280"/>
                    <a:chOff x="1864" y="672"/>
                    <a:chExt cx="152" cy="280"/>
                  </a:xfrm>
                </p:grpSpPr>
                <p:sp>
                  <p:nvSpPr>
                    <p:cNvPr id="63800" name="Line 3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01" name="Line 3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02" name="Group 314"/>
                  <p:cNvGrpSpPr>
                    <a:grpSpLocks/>
                  </p:cNvGrpSpPr>
                  <p:nvPr/>
                </p:nvGrpSpPr>
                <p:grpSpPr bwMode="auto">
                  <a:xfrm>
                    <a:off x="1880" y="1520"/>
                    <a:ext cx="152" cy="280"/>
                    <a:chOff x="1864" y="672"/>
                    <a:chExt cx="152" cy="280"/>
                  </a:xfrm>
                </p:grpSpPr>
                <p:sp>
                  <p:nvSpPr>
                    <p:cNvPr id="63803" name="Line 3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04" name="Line 3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805" name="Group 317"/>
              <p:cNvGrpSpPr>
                <a:grpSpLocks/>
              </p:cNvGrpSpPr>
              <p:nvPr/>
            </p:nvGrpSpPr>
            <p:grpSpPr bwMode="auto">
              <a:xfrm flipH="1">
                <a:off x="1960" y="696"/>
                <a:ext cx="104" cy="480"/>
                <a:chOff x="1864" y="672"/>
                <a:chExt cx="112" cy="672"/>
              </a:xfrm>
            </p:grpSpPr>
            <p:grpSp>
              <p:nvGrpSpPr>
                <p:cNvPr id="63806" name="Group 318"/>
                <p:cNvGrpSpPr>
                  <a:grpSpLocks/>
                </p:cNvGrpSpPr>
                <p:nvPr/>
              </p:nvGrpSpPr>
              <p:grpSpPr bwMode="auto">
                <a:xfrm>
                  <a:off x="1864" y="672"/>
                  <a:ext cx="104" cy="336"/>
                  <a:chOff x="1864" y="672"/>
                  <a:chExt cx="168" cy="1128"/>
                </a:xfrm>
              </p:grpSpPr>
              <p:grpSp>
                <p:nvGrpSpPr>
                  <p:cNvPr id="63807" name="Group 319"/>
                  <p:cNvGrpSpPr>
                    <a:grpSpLocks/>
                  </p:cNvGrpSpPr>
                  <p:nvPr/>
                </p:nvGrpSpPr>
                <p:grpSpPr bwMode="auto">
                  <a:xfrm>
                    <a:off x="1864" y="672"/>
                    <a:ext cx="152" cy="280"/>
                    <a:chOff x="1864" y="672"/>
                    <a:chExt cx="152" cy="280"/>
                  </a:xfrm>
                </p:grpSpPr>
                <p:sp>
                  <p:nvSpPr>
                    <p:cNvPr id="63808" name="Line 32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09" name="Line 32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10" name="Group 322"/>
                  <p:cNvGrpSpPr>
                    <a:grpSpLocks/>
                  </p:cNvGrpSpPr>
                  <p:nvPr/>
                </p:nvGrpSpPr>
                <p:grpSpPr bwMode="auto">
                  <a:xfrm>
                    <a:off x="1872" y="952"/>
                    <a:ext cx="152" cy="280"/>
                    <a:chOff x="1864" y="672"/>
                    <a:chExt cx="152" cy="280"/>
                  </a:xfrm>
                </p:grpSpPr>
                <p:sp>
                  <p:nvSpPr>
                    <p:cNvPr id="63811" name="Line 32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12" name="Line 32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13" name="Group 325"/>
                  <p:cNvGrpSpPr>
                    <a:grpSpLocks/>
                  </p:cNvGrpSpPr>
                  <p:nvPr/>
                </p:nvGrpSpPr>
                <p:grpSpPr bwMode="auto">
                  <a:xfrm>
                    <a:off x="1872" y="1240"/>
                    <a:ext cx="152" cy="280"/>
                    <a:chOff x="1864" y="672"/>
                    <a:chExt cx="152" cy="280"/>
                  </a:xfrm>
                </p:grpSpPr>
                <p:sp>
                  <p:nvSpPr>
                    <p:cNvPr id="63814" name="Line 3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15" name="Line 3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16" name="Group 328"/>
                  <p:cNvGrpSpPr>
                    <a:grpSpLocks/>
                  </p:cNvGrpSpPr>
                  <p:nvPr/>
                </p:nvGrpSpPr>
                <p:grpSpPr bwMode="auto">
                  <a:xfrm>
                    <a:off x="1880" y="1520"/>
                    <a:ext cx="152" cy="280"/>
                    <a:chOff x="1864" y="672"/>
                    <a:chExt cx="152" cy="280"/>
                  </a:xfrm>
                </p:grpSpPr>
                <p:sp>
                  <p:nvSpPr>
                    <p:cNvPr id="63817" name="Line 32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18" name="Line 33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819" name="Group 331"/>
                <p:cNvGrpSpPr>
                  <a:grpSpLocks/>
                </p:cNvGrpSpPr>
                <p:nvPr/>
              </p:nvGrpSpPr>
              <p:grpSpPr bwMode="auto">
                <a:xfrm>
                  <a:off x="1872" y="1008"/>
                  <a:ext cx="104" cy="336"/>
                  <a:chOff x="1864" y="672"/>
                  <a:chExt cx="168" cy="1128"/>
                </a:xfrm>
              </p:grpSpPr>
              <p:grpSp>
                <p:nvGrpSpPr>
                  <p:cNvPr id="63820" name="Group 332"/>
                  <p:cNvGrpSpPr>
                    <a:grpSpLocks/>
                  </p:cNvGrpSpPr>
                  <p:nvPr/>
                </p:nvGrpSpPr>
                <p:grpSpPr bwMode="auto">
                  <a:xfrm>
                    <a:off x="1864" y="672"/>
                    <a:ext cx="152" cy="280"/>
                    <a:chOff x="1864" y="672"/>
                    <a:chExt cx="152" cy="280"/>
                  </a:xfrm>
                </p:grpSpPr>
                <p:sp>
                  <p:nvSpPr>
                    <p:cNvPr id="63821" name="Line 3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22" name="Line 3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23" name="Group 335"/>
                  <p:cNvGrpSpPr>
                    <a:grpSpLocks/>
                  </p:cNvGrpSpPr>
                  <p:nvPr/>
                </p:nvGrpSpPr>
                <p:grpSpPr bwMode="auto">
                  <a:xfrm>
                    <a:off x="1872" y="952"/>
                    <a:ext cx="152" cy="280"/>
                    <a:chOff x="1864" y="672"/>
                    <a:chExt cx="152" cy="280"/>
                  </a:xfrm>
                </p:grpSpPr>
                <p:sp>
                  <p:nvSpPr>
                    <p:cNvPr id="63824" name="Line 3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25" name="Line 3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26" name="Group 338"/>
                  <p:cNvGrpSpPr>
                    <a:grpSpLocks/>
                  </p:cNvGrpSpPr>
                  <p:nvPr/>
                </p:nvGrpSpPr>
                <p:grpSpPr bwMode="auto">
                  <a:xfrm>
                    <a:off x="1872" y="1240"/>
                    <a:ext cx="152" cy="280"/>
                    <a:chOff x="1864" y="672"/>
                    <a:chExt cx="152" cy="280"/>
                  </a:xfrm>
                </p:grpSpPr>
                <p:sp>
                  <p:nvSpPr>
                    <p:cNvPr id="63827" name="Line 3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28" name="Line 3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29" name="Group 341"/>
                  <p:cNvGrpSpPr>
                    <a:grpSpLocks/>
                  </p:cNvGrpSpPr>
                  <p:nvPr/>
                </p:nvGrpSpPr>
                <p:grpSpPr bwMode="auto">
                  <a:xfrm>
                    <a:off x="1880" y="1520"/>
                    <a:ext cx="152" cy="280"/>
                    <a:chOff x="1864" y="672"/>
                    <a:chExt cx="152" cy="280"/>
                  </a:xfrm>
                </p:grpSpPr>
                <p:sp>
                  <p:nvSpPr>
                    <p:cNvPr id="63830" name="Line 3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31" name="Line 3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832" name="Oval 34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833" name="Group 345"/>
            <p:cNvGrpSpPr>
              <a:grpSpLocks/>
            </p:cNvGrpSpPr>
            <p:nvPr/>
          </p:nvGrpSpPr>
          <p:grpSpPr bwMode="auto">
            <a:xfrm flipH="1" flipV="1">
              <a:off x="833" y="1114"/>
              <a:ext cx="93" cy="321"/>
              <a:chOff x="1864" y="549"/>
              <a:chExt cx="260" cy="627"/>
            </a:xfrm>
          </p:grpSpPr>
          <p:grpSp>
            <p:nvGrpSpPr>
              <p:cNvPr id="63834" name="Group 346"/>
              <p:cNvGrpSpPr>
                <a:grpSpLocks/>
              </p:cNvGrpSpPr>
              <p:nvPr/>
            </p:nvGrpSpPr>
            <p:grpSpPr bwMode="auto">
              <a:xfrm flipH="1">
                <a:off x="1864" y="672"/>
                <a:ext cx="104" cy="480"/>
                <a:chOff x="1864" y="672"/>
                <a:chExt cx="112" cy="672"/>
              </a:xfrm>
            </p:grpSpPr>
            <p:grpSp>
              <p:nvGrpSpPr>
                <p:cNvPr id="63835" name="Group 347"/>
                <p:cNvGrpSpPr>
                  <a:grpSpLocks/>
                </p:cNvGrpSpPr>
                <p:nvPr/>
              </p:nvGrpSpPr>
              <p:grpSpPr bwMode="auto">
                <a:xfrm>
                  <a:off x="1864" y="672"/>
                  <a:ext cx="104" cy="336"/>
                  <a:chOff x="1864" y="672"/>
                  <a:chExt cx="168" cy="1128"/>
                </a:xfrm>
              </p:grpSpPr>
              <p:grpSp>
                <p:nvGrpSpPr>
                  <p:cNvPr id="63836" name="Group 348"/>
                  <p:cNvGrpSpPr>
                    <a:grpSpLocks/>
                  </p:cNvGrpSpPr>
                  <p:nvPr/>
                </p:nvGrpSpPr>
                <p:grpSpPr bwMode="auto">
                  <a:xfrm>
                    <a:off x="1864" y="672"/>
                    <a:ext cx="152" cy="280"/>
                    <a:chOff x="1864" y="672"/>
                    <a:chExt cx="152" cy="280"/>
                  </a:xfrm>
                </p:grpSpPr>
                <p:sp>
                  <p:nvSpPr>
                    <p:cNvPr id="63837" name="Line 34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38" name="Line 35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39" name="Group 351"/>
                  <p:cNvGrpSpPr>
                    <a:grpSpLocks/>
                  </p:cNvGrpSpPr>
                  <p:nvPr/>
                </p:nvGrpSpPr>
                <p:grpSpPr bwMode="auto">
                  <a:xfrm>
                    <a:off x="1872" y="952"/>
                    <a:ext cx="152" cy="280"/>
                    <a:chOff x="1864" y="672"/>
                    <a:chExt cx="152" cy="280"/>
                  </a:xfrm>
                </p:grpSpPr>
                <p:sp>
                  <p:nvSpPr>
                    <p:cNvPr id="63840" name="Line 35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41" name="Line 35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42" name="Group 354"/>
                  <p:cNvGrpSpPr>
                    <a:grpSpLocks/>
                  </p:cNvGrpSpPr>
                  <p:nvPr/>
                </p:nvGrpSpPr>
                <p:grpSpPr bwMode="auto">
                  <a:xfrm>
                    <a:off x="1872" y="1240"/>
                    <a:ext cx="152" cy="280"/>
                    <a:chOff x="1864" y="672"/>
                    <a:chExt cx="152" cy="280"/>
                  </a:xfrm>
                </p:grpSpPr>
                <p:sp>
                  <p:nvSpPr>
                    <p:cNvPr id="63843" name="Line 35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44" name="Line 35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45" name="Group 357"/>
                  <p:cNvGrpSpPr>
                    <a:grpSpLocks/>
                  </p:cNvGrpSpPr>
                  <p:nvPr/>
                </p:nvGrpSpPr>
                <p:grpSpPr bwMode="auto">
                  <a:xfrm>
                    <a:off x="1880" y="1520"/>
                    <a:ext cx="152" cy="280"/>
                    <a:chOff x="1864" y="672"/>
                    <a:chExt cx="152" cy="280"/>
                  </a:xfrm>
                </p:grpSpPr>
                <p:sp>
                  <p:nvSpPr>
                    <p:cNvPr id="63846" name="Line 35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47" name="Line 35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848" name="Group 360"/>
                <p:cNvGrpSpPr>
                  <a:grpSpLocks/>
                </p:cNvGrpSpPr>
                <p:nvPr/>
              </p:nvGrpSpPr>
              <p:grpSpPr bwMode="auto">
                <a:xfrm>
                  <a:off x="1872" y="1008"/>
                  <a:ext cx="104" cy="336"/>
                  <a:chOff x="1864" y="672"/>
                  <a:chExt cx="168" cy="1128"/>
                </a:xfrm>
              </p:grpSpPr>
              <p:grpSp>
                <p:nvGrpSpPr>
                  <p:cNvPr id="63849" name="Group 361"/>
                  <p:cNvGrpSpPr>
                    <a:grpSpLocks/>
                  </p:cNvGrpSpPr>
                  <p:nvPr/>
                </p:nvGrpSpPr>
                <p:grpSpPr bwMode="auto">
                  <a:xfrm>
                    <a:off x="1864" y="672"/>
                    <a:ext cx="152" cy="280"/>
                    <a:chOff x="1864" y="672"/>
                    <a:chExt cx="152" cy="280"/>
                  </a:xfrm>
                </p:grpSpPr>
                <p:sp>
                  <p:nvSpPr>
                    <p:cNvPr id="63850" name="Line 36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51" name="Line 36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52" name="Group 364"/>
                  <p:cNvGrpSpPr>
                    <a:grpSpLocks/>
                  </p:cNvGrpSpPr>
                  <p:nvPr/>
                </p:nvGrpSpPr>
                <p:grpSpPr bwMode="auto">
                  <a:xfrm>
                    <a:off x="1872" y="952"/>
                    <a:ext cx="152" cy="280"/>
                    <a:chOff x="1864" y="672"/>
                    <a:chExt cx="152" cy="280"/>
                  </a:xfrm>
                </p:grpSpPr>
                <p:sp>
                  <p:nvSpPr>
                    <p:cNvPr id="63853" name="Line 36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54" name="Line 36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55" name="Group 367"/>
                  <p:cNvGrpSpPr>
                    <a:grpSpLocks/>
                  </p:cNvGrpSpPr>
                  <p:nvPr/>
                </p:nvGrpSpPr>
                <p:grpSpPr bwMode="auto">
                  <a:xfrm>
                    <a:off x="1872" y="1240"/>
                    <a:ext cx="152" cy="280"/>
                    <a:chOff x="1864" y="672"/>
                    <a:chExt cx="152" cy="280"/>
                  </a:xfrm>
                </p:grpSpPr>
                <p:sp>
                  <p:nvSpPr>
                    <p:cNvPr id="63856" name="Line 36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57" name="Line 36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58" name="Group 370"/>
                  <p:cNvGrpSpPr>
                    <a:grpSpLocks/>
                  </p:cNvGrpSpPr>
                  <p:nvPr/>
                </p:nvGrpSpPr>
                <p:grpSpPr bwMode="auto">
                  <a:xfrm>
                    <a:off x="1880" y="1520"/>
                    <a:ext cx="152" cy="280"/>
                    <a:chOff x="1864" y="672"/>
                    <a:chExt cx="152" cy="280"/>
                  </a:xfrm>
                </p:grpSpPr>
                <p:sp>
                  <p:nvSpPr>
                    <p:cNvPr id="63859" name="Line 37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60" name="Line 37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861" name="Group 373"/>
              <p:cNvGrpSpPr>
                <a:grpSpLocks/>
              </p:cNvGrpSpPr>
              <p:nvPr/>
            </p:nvGrpSpPr>
            <p:grpSpPr bwMode="auto">
              <a:xfrm flipH="1">
                <a:off x="1960" y="696"/>
                <a:ext cx="104" cy="480"/>
                <a:chOff x="1864" y="672"/>
                <a:chExt cx="112" cy="672"/>
              </a:xfrm>
            </p:grpSpPr>
            <p:grpSp>
              <p:nvGrpSpPr>
                <p:cNvPr id="63862" name="Group 374"/>
                <p:cNvGrpSpPr>
                  <a:grpSpLocks/>
                </p:cNvGrpSpPr>
                <p:nvPr/>
              </p:nvGrpSpPr>
              <p:grpSpPr bwMode="auto">
                <a:xfrm>
                  <a:off x="1864" y="672"/>
                  <a:ext cx="104" cy="336"/>
                  <a:chOff x="1864" y="672"/>
                  <a:chExt cx="168" cy="1128"/>
                </a:xfrm>
              </p:grpSpPr>
              <p:grpSp>
                <p:nvGrpSpPr>
                  <p:cNvPr id="63863" name="Group 375"/>
                  <p:cNvGrpSpPr>
                    <a:grpSpLocks/>
                  </p:cNvGrpSpPr>
                  <p:nvPr/>
                </p:nvGrpSpPr>
                <p:grpSpPr bwMode="auto">
                  <a:xfrm>
                    <a:off x="1864" y="672"/>
                    <a:ext cx="152" cy="280"/>
                    <a:chOff x="1864" y="672"/>
                    <a:chExt cx="152" cy="280"/>
                  </a:xfrm>
                </p:grpSpPr>
                <p:sp>
                  <p:nvSpPr>
                    <p:cNvPr id="63864" name="Line 37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65" name="Line 37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66" name="Group 378"/>
                  <p:cNvGrpSpPr>
                    <a:grpSpLocks/>
                  </p:cNvGrpSpPr>
                  <p:nvPr/>
                </p:nvGrpSpPr>
                <p:grpSpPr bwMode="auto">
                  <a:xfrm>
                    <a:off x="1872" y="952"/>
                    <a:ext cx="152" cy="280"/>
                    <a:chOff x="1864" y="672"/>
                    <a:chExt cx="152" cy="280"/>
                  </a:xfrm>
                </p:grpSpPr>
                <p:sp>
                  <p:nvSpPr>
                    <p:cNvPr id="63867" name="Line 37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68" name="Line 38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69" name="Group 381"/>
                  <p:cNvGrpSpPr>
                    <a:grpSpLocks/>
                  </p:cNvGrpSpPr>
                  <p:nvPr/>
                </p:nvGrpSpPr>
                <p:grpSpPr bwMode="auto">
                  <a:xfrm>
                    <a:off x="1872" y="1240"/>
                    <a:ext cx="152" cy="280"/>
                    <a:chOff x="1864" y="672"/>
                    <a:chExt cx="152" cy="280"/>
                  </a:xfrm>
                </p:grpSpPr>
                <p:sp>
                  <p:nvSpPr>
                    <p:cNvPr id="63870" name="Line 38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71" name="Line 38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72" name="Group 384"/>
                  <p:cNvGrpSpPr>
                    <a:grpSpLocks/>
                  </p:cNvGrpSpPr>
                  <p:nvPr/>
                </p:nvGrpSpPr>
                <p:grpSpPr bwMode="auto">
                  <a:xfrm>
                    <a:off x="1880" y="1520"/>
                    <a:ext cx="152" cy="280"/>
                    <a:chOff x="1864" y="672"/>
                    <a:chExt cx="152" cy="280"/>
                  </a:xfrm>
                </p:grpSpPr>
                <p:sp>
                  <p:nvSpPr>
                    <p:cNvPr id="63873" name="Line 38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74" name="Line 38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875" name="Group 387"/>
                <p:cNvGrpSpPr>
                  <a:grpSpLocks/>
                </p:cNvGrpSpPr>
                <p:nvPr/>
              </p:nvGrpSpPr>
              <p:grpSpPr bwMode="auto">
                <a:xfrm>
                  <a:off x="1872" y="1008"/>
                  <a:ext cx="104" cy="336"/>
                  <a:chOff x="1864" y="672"/>
                  <a:chExt cx="168" cy="1128"/>
                </a:xfrm>
              </p:grpSpPr>
              <p:grpSp>
                <p:nvGrpSpPr>
                  <p:cNvPr id="63876" name="Group 388"/>
                  <p:cNvGrpSpPr>
                    <a:grpSpLocks/>
                  </p:cNvGrpSpPr>
                  <p:nvPr/>
                </p:nvGrpSpPr>
                <p:grpSpPr bwMode="auto">
                  <a:xfrm>
                    <a:off x="1864" y="672"/>
                    <a:ext cx="152" cy="280"/>
                    <a:chOff x="1864" y="672"/>
                    <a:chExt cx="152" cy="280"/>
                  </a:xfrm>
                </p:grpSpPr>
                <p:sp>
                  <p:nvSpPr>
                    <p:cNvPr id="63877" name="Line 38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78" name="Line 39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79" name="Group 391"/>
                  <p:cNvGrpSpPr>
                    <a:grpSpLocks/>
                  </p:cNvGrpSpPr>
                  <p:nvPr/>
                </p:nvGrpSpPr>
                <p:grpSpPr bwMode="auto">
                  <a:xfrm>
                    <a:off x="1872" y="952"/>
                    <a:ext cx="152" cy="280"/>
                    <a:chOff x="1864" y="672"/>
                    <a:chExt cx="152" cy="280"/>
                  </a:xfrm>
                </p:grpSpPr>
                <p:sp>
                  <p:nvSpPr>
                    <p:cNvPr id="63880" name="Line 39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81" name="Line 39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82" name="Group 394"/>
                  <p:cNvGrpSpPr>
                    <a:grpSpLocks/>
                  </p:cNvGrpSpPr>
                  <p:nvPr/>
                </p:nvGrpSpPr>
                <p:grpSpPr bwMode="auto">
                  <a:xfrm>
                    <a:off x="1872" y="1240"/>
                    <a:ext cx="152" cy="280"/>
                    <a:chOff x="1864" y="672"/>
                    <a:chExt cx="152" cy="280"/>
                  </a:xfrm>
                </p:grpSpPr>
                <p:sp>
                  <p:nvSpPr>
                    <p:cNvPr id="63883" name="Line 39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84" name="Line 39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85" name="Group 397"/>
                  <p:cNvGrpSpPr>
                    <a:grpSpLocks/>
                  </p:cNvGrpSpPr>
                  <p:nvPr/>
                </p:nvGrpSpPr>
                <p:grpSpPr bwMode="auto">
                  <a:xfrm>
                    <a:off x="1880" y="1520"/>
                    <a:ext cx="152" cy="280"/>
                    <a:chOff x="1864" y="672"/>
                    <a:chExt cx="152" cy="280"/>
                  </a:xfrm>
                </p:grpSpPr>
                <p:sp>
                  <p:nvSpPr>
                    <p:cNvPr id="63886" name="Line 39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87" name="Line 39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888" name="Oval 400"/>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889" name="Group 401"/>
            <p:cNvGrpSpPr>
              <a:grpSpLocks/>
            </p:cNvGrpSpPr>
            <p:nvPr/>
          </p:nvGrpSpPr>
          <p:grpSpPr bwMode="auto">
            <a:xfrm flipH="1" flipV="1">
              <a:off x="926" y="1114"/>
              <a:ext cx="93" cy="321"/>
              <a:chOff x="1864" y="549"/>
              <a:chExt cx="260" cy="627"/>
            </a:xfrm>
          </p:grpSpPr>
          <p:grpSp>
            <p:nvGrpSpPr>
              <p:cNvPr id="63890" name="Group 402"/>
              <p:cNvGrpSpPr>
                <a:grpSpLocks/>
              </p:cNvGrpSpPr>
              <p:nvPr/>
            </p:nvGrpSpPr>
            <p:grpSpPr bwMode="auto">
              <a:xfrm flipH="1">
                <a:off x="1864" y="672"/>
                <a:ext cx="104" cy="480"/>
                <a:chOff x="1864" y="672"/>
                <a:chExt cx="112" cy="672"/>
              </a:xfrm>
            </p:grpSpPr>
            <p:grpSp>
              <p:nvGrpSpPr>
                <p:cNvPr id="63891" name="Group 403"/>
                <p:cNvGrpSpPr>
                  <a:grpSpLocks/>
                </p:cNvGrpSpPr>
                <p:nvPr/>
              </p:nvGrpSpPr>
              <p:grpSpPr bwMode="auto">
                <a:xfrm>
                  <a:off x="1864" y="672"/>
                  <a:ext cx="104" cy="336"/>
                  <a:chOff x="1864" y="672"/>
                  <a:chExt cx="168" cy="1128"/>
                </a:xfrm>
              </p:grpSpPr>
              <p:grpSp>
                <p:nvGrpSpPr>
                  <p:cNvPr id="63892" name="Group 404"/>
                  <p:cNvGrpSpPr>
                    <a:grpSpLocks/>
                  </p:cNvGrpSpPr>
                  <p:nvPr/>
                </p:nvGrpSpPr>
                <p:grpSpPr bwMode="auto">
                  <a:xfrm>
                    <a:off x="1864" y="672"/>
                    <a:ext cx="152" cy="280"/>
                    <a:chOff x="1864" y="672"/>
                    <a:chExt cx="152" cy="280"/>
                  </a:xfrm>
                </p:grpSpPr>
                <p:sp>
                  <p:nvSpPr>
                    <p:cNvPr id="63893" name="Line 40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94" name="Line 40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95" name="Group 407"/>
                  <p:cNvGrpSpPr>
                    <a:grpSpLocks/>
                  </p:cNvGrpSpPr>
                  <p:nvPr/>
                </p:nvGrpSpPr>
                <p:grpSpPr bwMode="auto">
                  <a:xfrm>
                    <a:off x="1872" y="952"/>
                    <a:ext cx="152" cy="280"/>
                    <a:chOff x="1864" y="672"/>
                    <a:chExt cx="152" cy="280"/>
                  </a:xfrm>
                </p:grpSpPr>
                <p:sp>
                  <p:nvSpPr>
                    <p:cNvPr id="63896" name="Line 40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897" name="Line 40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898" name="Group 410"/>
                  <p:cNvGrpSpPr>
                    <a:grpSpLocks/>
                  </p:cNvGrpSpPr>
                  <p:nvPr/>
                </p:nvGrpSpPr>
                <p:grpSpPr bwMode="auto">
                  <a:xfrm>
                    <a:off x="1872" y="1240"/>
                    <a:ext cx="152" cy="280"/>
                    <a:chOff x="1864" y="672"/>
                    <a:chExt cx="152" cy="280"/>
                  </a:xfrm>
                </p:grpSpPr>
                <p:sp>
                  <p:nvSpPr>
                    <p:cNvPr id="63899" name="Line 41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00" name="Line 41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01" name="Group 413"/>
                  <p:cNvGrpSpPr>
                    <a:grpSpLocks/>
                  </p:cNvGrpSpPr>
                  <p:nvPr/>
                </p:nvGrpSpPr>
                <p:grpSpPr bwMode="auto">
                  <a:xfrm>
                    <a:off x="1880" y="1520"/>
                    <a:ext cx="152" cy="280"/>
                    <a:chOff x="1864" y="672"/>
                    <a:chExt cx="152" cy="280"/>
                  </a:xfrm>
                </p:grpSpPr>
                <p:sp>
                  <p:nvSpPr>
                    <p:cNvPr id="63902" name="Line 41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03" name="Line 41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904" name="Group 416"/>
                <p:cNvGrpSpPr>
                  <a:grpSpLocks/>
                </p:cNvGrpSpPr>
                <p:nvPr/>
              </p:nvGrpSpPr>
              <p:grpSpPr bwMode="auto">
                <a:xfrm>
                  <a:off x="1872" y="1008"/>
                  <a:ext cx="104" cy="336"/>
                  <a:chOff x="1864" y="672"/>
                  <a:chExt cx="168" cy="1128"/>
                </a:xfrm>
              </p:grpSpPr>
              <p:grpSp>
                <p:nvGrpSpPr>
                  <p:cNvPr id="63905" name="Group 417"/>
                  <p:cNvGrpSpPr>
                    <a:grpSpLocks/>
                  </p:cNvGrpSpPr>
                  <p:nvPr/>
                </p:nvGrpSpPr>
                <p:grpSpPr bwMode="auto">
                  <a:xfrm>
                    <a:off x="1864" y="672"/>
                    <a:ext cx="152" cy="280"/>
                    <a:chOff x="1864" y="672"/>
                    <a:chExt cx="152" cy="280"/>
                  </a:xfrm>
                </p:grpSpPr>
                <p:sp>
                  <p:nvSpPr>
                    <p:cNvPr id="63906" name="Line 41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07" name="Line 41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08" name="Group 420"/>
                  <p:cNvGrpSpPr>
                    <a:grpSpLocks/>
                  </p:cNvGrpSpPr>
                  <p:nvPr/>
                </p:nvGrpSpPr>
                <p:grpSpPr bwMode="auto">
                  <a:xfrm>
                    <a:off x="1872" y="952"/>
                    <a:ext cx="152" cy="280"/>
                    <a:chOff x="1864" y="672"/>
                    <a:chExt cx="152" cy="280"/>
                  </a:xfrm>
                </p:grpSpPr>
                <p:sp>
                  <p:nvSpPr>
                    <p:cNvPr id="63909" name="Line 42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10" name="Line 42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11" name="Group 423"/>
                  <p:cNvGrpSpPr>
                    <a:grpSpLocks/>
                  </p:cNvGrpSpPr>
                  <p:nvPr/>
                </p:nvGrpSpPr>
                <p:grpSpPr bwMode="auto">
                  <a:xfrm>
                    <a:off x="1872" y="1240"/>
                    <a:ext cx="152" cy="280"/>
                    <a:chOff x="1864" y="672"/>
                    <a:chExt cx="152" cy="280"/>
                  </a:xfrm>
                </p:grpSpPr>
                <p:sp>
                  <p:nvSpPr>
                    <p:cNvPr id="63912" name="Line 42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13" name="Line 42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14" name="Group 426"/>
                  <p:cNvGrpSpPr>
                    <a:grpSpLocks/>
                  </p:cNvGrpSpPr>
                  <p:nvPr/>
                </p:nvGrpSpPr>
                <p:grpSpPr bwMode="auto">
                  <a:xfrm>
                    <a:off x="1880" y="1520"/>
                    <a:ext cx="152" cy="280"/>
                    <a:chOff x="1864" y="672"/>
                    <a:chExt cx="152" cy="280"/>
                  </a:xfrm>
                </p:grpSpPr>
                <p:sp>
                  <p:nvSpPr>
                    <p:cNvPr id="63915" name="Line 42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16" name="Line 42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917" name="Group 429"/>
              <p:cNvGrpSpPr>
                <a:grpSpLocks/>
              </p:cNvGrpSpPr>
              <p:nvPr/>
            </p:nvGrpSpPr>
            <p:grpSpPr bwMode="auto">
              <a:xfrm flipH="1">
                <a:off x="1960" y="696"/>
                <a:ext cx="104" cy="480"/>
                <a:chOff x="1864" y="672"/>
                <a:chExt cx="112" cy="672"/>
              </a:xfrm>
            </p:grpSpPr>
            <p:grpSp>
              <p:nvGrpSpPr>
                <p:cNvPr id="63918" name="Group 430"/>
                <p:cNvGrpSpPr>
                  <a:grpSpLocks/>
                </p:cNvGrpSpPr>
                <p:nvPr/>
              </p:nvGrpSpPr>
              <p:grpSpPr bwMode="auto">
                <a:xfrm>
                  <a:off x="1864" y="672"/>
                  <a:ext cx="104" cy="336"/>
                  <a:chOff x="1864" y="672"/>
                  <a:chExt cx="168" cy="1128"/>
                </a:xfrm>
              </p:grpSpPr>
              <p:grpSp>
                <p:nvGrpSpPr>
                  <p:cNvPr id="63919" name="Group 431"/>
                  <p:cNvGrpSpPr>
                    <a:grpSpLocks/>
                  </p:cNvGrpSpPr>
                  <p:nvPr/>
                </p:nvGrpSpPr>
                <p:grpSpPr bwMode="auto">
                  <a:xfrm>
                    <a:off x="1864" y="672"/>
                    <a:ext cx="152" cy="280"/>
                    <a:chOff x="1864" y="672"/>
                    <a:chExt cx="152" cy="280"/>
                  </a:xfrm>
                </p:grpSpPr>
                <p:sp>
                  <p:nvSpPr>
                    <p:cNvPr id="63920" name="Line 43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21" name="Line 43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22" name="Group 434"/>
                  <p:cNvGrpSpPr>
                    <a:grpSpLocks/>
                  </p:cNvGrpSpPr>
                  <p:nvPr/>
                </p:nvGrpSpPr>
                <p:grpSpPr bwMode="auto">
                  <a:xfrm>
                    <a:off x="1872" y="952"/>
                    <a:ext cx="152" cy="280"/>
                    <a:chOff x="1864" y="672"/>
                    <a:chExt cx="152" cy="280"/>
                  </a:xfrm>
                </p:grpSpPr>
                <p:sp>
                  <p:nvSpPr>
                    <p:cNvPr id="63923" name="Line 43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24" name="Line 43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25" name="Group 437"/>
                  <p:cNvGrpSpPr>
                    <a:grpSpLocks/>
                  </p:cNvGrpSpPr>
                  <p:nvPr/>
                </p:nvGrpSpPr>
                <p:grpSpPr bwMode="auto">
                  <a:xfrm>
                    <a:off x="1872" y="1240"/>
                    <a:ext cx="152" cy="280"/>
                    <a:chOff x="1864" y="672"/>
                    <a:chExt cx="152" cy="280"/>
                  </a:xfrm>
                </p:grpSpPr>
                <p:sp>
                  <p:nvSpPr>
                    <p:cNvPr id="63926" name="Line 43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27" name="Line 43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28" name="Group 440"/>
                  <p:cNvGrpSpPr>
                    <a:grpSpLocks/>
                  </p:cNvGrpSpPr>
                  <p:nvPr/>
                </p:nvGrpSpPr>
                <p:grpSpPr bwMode="auto">
                  <a:xfrm>
                    <a:off x="1880" y="1520"/>
                    <a:ext cx="152" cy="280"/>
                    <a:chOff x="1864" y="672"/>
                    <a:chExt cx="152" cy="280"/>
                  </a:xfrm>
                </p:grpSpPr>
                <p:sp>
                  <p:nvSpPr>
                    <p:cNvPr id="63929" name="Line 44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30" name="Line 44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931" name="Group 443"/>
                <p:cNvGrpSpPr>
                  <a:grpSpLocks/>
                </p:cNvGrpSpPr>
                <p:nvPr/>
              </p:nvGrpSpPr>
              <p:grpSpPr bwMode="auto">
                <a:xfrm>
                  <a:off x="1872" y="1008"/>
                  <a:ext cx="104" cy="336"/>
                  <a:chOff x="1864" y="672"/>
                  <a:chExt cx="168" cy="1128"/>
                </a:xfrm>
              </p:grpSpPr>
              <p:grpSp>
                <p:nvGrpSpPr>
                  <p:cNvPr id="63932" name="Group 444"/>
                  <p:cNvGrpSpPr>
                    <a:grpSpLocks/>
                  </p:cNvGrpSpPr>
                  <p:nvPr/>
                </p:nvGrpSpPr>
                <p:grpSpPr bwMode="auto">
                  <a:xfrm>
                    <a:off x="1864" y="672"/>
                    <a:ext cx="152" cy="280"/>
                    <a:chOff x="1864" y="672"/>
                    <a:chExt cx="152" cy="280"/>
                  </a:xfrm>
                </p:grpSpPr>
                <p:sp>
                  <p:nvSpPr>
                    <p:cNvPr id="63933" name="Line 44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34" name="Line 44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35" name="Group 447"/>
                  <p:cNvGrpSpPr>
                    <a:grpSpLocks/>
                  </p:cNvGrpSpPr>
                  <p:nvPr/>
                </p:nvGrpSpPr>
                <p:grpSpPr bwMode="auto">
                  <a:xfrm>
                    <a:off x="1872" y="952"/>
                    <a:ext cx="152" cy="280"/>
                    <a:chOff x="1864" y="672"/>
                    <a:chExt cx="152" cy="280"/>
                  </a:xfrm>
                </p:grpSpPr>
                <p:sp>
                  <p:nvSpPr>
                    <p:cNvPr id="63936" name="Line 44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37" name="Line 44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38" name="Group 450"/>
                  <p:cNvGrpSpPr>
                    <a:grpSpLocks/>
                  </p:cNvGrpSpPr>
                  <p:nvPr/>
                </p:nvGrpSpPr>
                <p:grpSpPr bwMode="auto">
                  <a:xfrm>
                    <a:off x="1872" y="1240"/>
                    <a:ext cx="152" cy="280"/>
                    <a:chOff x="1864" y="672"/>
                    <a:chExt cx="152" cy="280"/>
                  </a:xfrm>
                </p:grpSpPr>
                <p:sp>
                  <p:nvSpPr>
                    <p:cNvPr id="63939" name="Line 45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40" name="Line 45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41" name="Group 453"/>
                  <p:cNvGrpSpPr>
                    <a:grpSpLocks/>
                  </p:cNvGrpSpPr>
                  <p:nvPr/>
                </p:nvGrpSpPr>
                <p:grpSpPr bwMode="auto">
                  <a:xfrm>
                    <a:off x="1880" y="1520"/>
                    <a:ext cx="152" cy="280"/>
                    <a:chOff x="1864" y="672"/>
                    <a:chExt cx="152" cy="280"/>
                  </a:xfrm>
                </p:grpSpPr>
                <p:sp>
                  <p:nvSpPr>
                    <p:cNvPr id="63942" name="Line 45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43" name="Line 45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3944" name="Oval 456"/>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3945" name="Group 457"/>
            <p:cNvGrpSpPr>
              <a:grpSpLocks/>
            </p:cNvGrpSpPr>
            <p:nvPr/>
          </p:nvGrpSpPr>
          <p:grpSpPr bwMode="auto">
            <a:xfrm flipH="1" flipV="1">
              <a:off x="1019" y="1114"/>
              <a:ext cx="93" cy="321"/>
              <a:chOff x="1864" y="549"/>
              <a:chExt cx="260" cy="627"/>
            </a:xfrm>
          </p:grpSpPr>
          <p:grpSp>
            <p:nvGrpSpPr>
              <p:cNvPr id="63946" name="Group 458"/>
              <p:cNvGrpSpPr>
                <a:grpSpLocks/>
              </p:cNvGrpSpPr>
              <p:nvPr/>
            </p:nvGrpSpPr>
            <p:grpSpPr bwMode="auto">
              <a:xfrm flipH="1">
                <a:off x="1864" y="672"/>
                <a:ext cx="104" cy="480"/>
                <a:chOff x="1864" y="672"/>
                <a:chExt cx="112" cy="672"/>
              </a:xfrm>
            </p:grpSpPr>
            <p:grpSp>
              <p:nvGrpSpPr>
                <p:cNvPr id="63947" name="Group 459"/>
                <p:cNvGrpSpPr>
                  <a:grpSpLocks/>
                </p:cNvGrpSpPr>
                <p:nvPr/>
              </p:nvGrpSpPr>
              <p:grpSpPr bwMode="auto">
                <a:xfrm>
                  <a:off x="1864" y="672"/>
                  <a:ext cx="104" cy="336"/>
                  <a:chOff x="1864" y="672"/>
                  <a:chExt cx="168" cy="1128"/>
                </a:xfrm>
              </p:grpSpPr>
              <p:grpSp>
                <p:nvGrpSpPr>
                  <p:cNvPr id="63948" name="Group 460"/>
                  <p:cNvGrpSpPr>
                    <a:grpSpLocks/>
                  </p:cNvGrpSpPr>
                  <p:nvPr/>
                </p:nvGrpSpPr>
                <p:grpSpPr bwMode="auto">
                  <a:xfrm>
                    <a:off x="1864" y="672"/>
                    <a:ext cx="152" cy="280"/>
                    <a:chOff x="1864" y="672"/>
                    <a:chExt cx="152" cy="280"/>
                  </a:xfrm>
                </p:grpSpPr>
                <p:sp>
                  <p:nvSpPr>
                    <p:cNvPr id="63949" name="Line 46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50" name="Line 46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51" name="Group 463"/>
                  <p:cNvGrpSpPr>
                    <a:grpSpLocks/>
                  </p:cNvGrpSpPr>
                  <p:nvPr/>
                </p:nvGrpSpPr>
                <p:grpSpPr bwMode="auto">
                  <a:xfrm>
                    <a:off x="1872" y="952"/>
                    <a:ext cx="152" cy="280"/>
                    <a:chOff x="1864" y="672"/>
                    <a:chExt cx="152" cy="280"/>
                  </a:xfrm>
                </p:grpSpPr>
                <p:sp>
                  <p:nvSpPr>
                    <p:cNvPr id="63952" name="Line 46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53" name="Line 46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54" name="Group 466"/>
                  <p:cNvGrpSpPr>
                    <a:grpSpLocks/>
                  </p:cNvGrpSpPr>
                  <p:nvPr/>
                </p:nvGrpSpPr>
                <p:grpSpPr bwMode="auto">
                  <a:xfrm>
                    <a:off x="1872" y="1240"/>
                    <a:ext cx="152" cy="280"/>
                    <a:chOff x="1864" y="672"/>
                    <a:chExt cx="152" cy="280"/>
                  </a:xfrm>
                </p:grpSpPr>
                <p:sp>
                  <p:nvSpPr>
                    <p:cNvPr id="63955" name="Line 46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56" name="Line 46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57" name="Group 469"/>
                  <p:cNvGrpSpPr>
                    <a:grpSpLocks/>
                  </p:cNvGrpSpPr>
                  <p:nvPr/>
                </p:nvGrpSpPr>
                <p:grpSpPr bwMode="auto">
                  <a:xfrm>
                    <a:off x="1880" y="1520"/>
                    <a:ext cx="152" cy="280"/>
                    <a:chOff x="1864" y="672"/>
                    <a:chExt cx="152" cy="280"/>
                  </a:xfrm>
                </p:grpSpPr>
                <p:sp>
                  <p:nvSpPr>
                    <p:cNvPr id="63958" name="Line 47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59" name="Line 47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960" name="Group 472"/>
                <p:cNvGrpSpPr>
                  <a:grpSpLocks/>
                </p:cNvGrpSpPr>
                <p:nvPr/>
              </p:nvGrpSpPr>
              <p:grpSpPr bwMode="auto">
                <a:xfrm>
                  <a:off x="1872" y="1008"/>
                  <a:ext cx="104" cy="336"/>
                  <a:chOff x="1864" y="672"/>
                  <a:chExt cx="168" cy="1128"/>
                </a:xfrm>
              </p:grpSpPr>
              <p:grpSp>
                <p:nvGrpSpPr>
                  <p:cNvPr id="63961" name="Group 473"/>
                  <p:cNvGrpSpPr>
                    <a:grpSpLocks/>
                  </p:cNvGrpSpPr>
                  <p:nvPr/>
                </p:nvGrpSpPr>
                <p:grpSpPr bwMode="auto">
                  <a:xfrm>
                    <a:off x="1864" y="672"/>
                    <a:ext cx="152" cy="280"/>
                    <a:chOff x="1864" y="672"/>
                    <a:chExt cx="152" cy="280"/>
                  </a:xfrm>
                </p:grpSpPr>
                <p:sp>
                  <p:nvSpPr>
                    <p:cNvPr id="63962" name="Line 4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63" name="Line 4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64" name="Group 476"/>
                  <p:cNvGrpSpPr>
                    <a:grpSpLocks/>
                  </p:cNvGrpSpPr>
                  <p:nvPr/>
                </p:nvGrpSpPr>
                <p:grpSpPr bwMode="auto">
                  <a:xfrm>
                    <a:off x="1872" y="952"/>
                    <a:ext cx="152" cy="280"/>
                    <a:chOff x="1864" y="672"/>
                    <a:chExt cx="152" cy="280"/>
                  </a:xfrm>
                </p:grpSpPr>
                <p:sp>
                  <p:nvSpPr>
                    <p:cNvPr id="63965" name="Line 4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66" name="Line 4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67" name="Group 479"/>
                  <p:cNvGrpSpPr>
                    <a:grpSpLocks/>
                  </p:cNvGrpSpPr>
                  <p:nvPr/>
                </p:nvGrpSpPr>
                <p:grpSpPr bwMode="auto">
                  <a:xfrm>
                    <a:off x="1872" y="1240"/>
                    <a:ext cx="152" cy="280"/>
                    <a:chOff x="1864" y="672"/>
                    <a:chExt cx="152" cy="280"/>
                  </a:xfrm>
                </p:grpSpPr>
                <p:sp>
                  <p:nvSpPr>
                    <p:cNvPr id="63968" name="Line 4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69" name="Line 4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70" name="Group 482"/>
                  <p:cNvGrpSpPr>
                    <a:grpSpLocks/>
                  </p:cNvGrpSpPr>
                  <p:nvPr/>
                </p:nvGrpSpPr>
                <p:grpSpPr bwMode="auto">
                  <a:xfrm>
                    <a:off x="1880" y="1520"/>
                    <a:ext cx="152" cy="280"/>
                    <a:chOff x="1864" y="672"/>
                    <a:chExt cx="152" cy="280"/>
                  </a:xfrm>
                </p:grpSpPr>
                <p:sp>
                  <p:nvSpPr>
                    <p:cNvPr id="63971" name="Line 4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72" name="Line 4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3973" name="Group 485"/>
              <p:cNvGrpSpPr>
                <a:grpSpLocks/>
              </p:cNvGrpSpPr>
              <p:nvPr/>
            </p:nvGrpSpPr>
            <p:grpSpPr bwMode="auto">
              <a:xfrm flipH="1">
                <a:off x="1960" y="696"/>
                <a:ext cx="104" cy="480"/>
                <a:chOff x="1864" y="672"/>
                <a:chExt cx="112" cy="672"/>
              </a:xfrm>
            </p:grpSpPr>
            <p:grpSp>
              <p:nvGrpSpPr>
                <p:cNvPr id="63974" name="Group 486"/>
                <p:cNvGrpSpPr>
                  <a:grpSpLocks/>
                </p:cNvGrpSpPr>
                <p:nvPr/>
              </p:nvGrpSpPr>
              <p:grpSpPr bwMode="auto">
                <a:xfrm>
                  <a:off x="1864" y="672"/>
                  <a:ext cx="104" cy="336"/>
                  <a:chOff x="1864" y="672"/>
                  <a:chExt cx="168" cy="1128"/>
                </a:xfrm>
              </p:grpSpPr>
              <p:grpSp>
                <p:nvGrpSpPr>
                  <p:cNvPr id="63975" name="Group 487"/>
                  <p:cNvGrpSpPr>
                    <a:grpSpLocks/>
                  </p:cNvGrpSpPr>
                  <p:nvPr/>
                </p:nvGrpSpPr>
                <p:grpSpPr bwMode="auto">
                  <a:xfrm>
                    <a:off x="1864" y="672"/>
                    <a:ext cx="152" cy="280"/>
                    <a:chOff x="1864" y="672"/>
                    <a:chExt cx="152" cy="280"/>
                  </a:xfrm>
                </p:grpSpPr>
                <p:sp>
                  <p:nvSpPr>
                    <p:cNvPr id="63976" name="Line 48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77" name="Line 48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78" name="Group 490"/>
                  <p:cNvGrpSpPr>
                    <a:grpSpLocks/>
                  </p:cNvGrpSpPr>
                  <p:nvPr/>
                </p:nvGrpSpPr>
                <p:grpSpPr bwMode="auto">
                  <a:xfrm>
                    <a:off x="1872" y="952"/>
                    <a:ext cx="152" cy="280"/>
                    <a:chOff x="1864" y="672"/>
                    <a:chExt cx="152" cy="280"/>
                  </a:xfrm>
                </p:grpSpPr>
                <p:sp>
                  <p:nvSpPr>
                    <p:cNvPr id="63979" name="Line 49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80" name="Line 49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81" name="Group 493"/>
                  <p:cNvGrpSpPr>
                    <a:grpSpLocks/>
                  </p:cNvGrpSpPr>
                  <p:nvPr/>
                </p:nvGrpSpPr>
                <p:grpSpPr bwMode="auto">
                  <a:xfrm>
                    <a:off x="1872" y="1240"/>
                    <a:ext cx="152" cy="280"/>
                    <a:chOff x="1864" y="672"/>
                    <a:chExt cx="152" cy="280"/>
                  </a:xfrm>
                </p:grpSpPr>
                <p:sp>
                  <p:nvSpPr>
                    <p:cNvPr id="63982" name="Line 49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83" name="Line 49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84" name="Group 496"/>
                  <p:cNvGrpSpPr>
                    <a:grpSpLocks/>
                  </p:cNvGrpSpPr>
                  <p:nvPr/>
                </p:nvGrpSpPr>
                <p:grpSpPr bwMode="auto">
                  <a:xfrm>
                    <a:off x="1880" y="1520"/>
                    <a:ext cx="152" cy="280"/>
                    <a:chOff x="1864" y="672"/>
                    <a:chExt cx="152" cy="280"/>
                  </a:xfrm>
                </p:grpSpPr>
                <p:sp>
                  <p:nvSpPr>
                    <p:cNvPr id="63985" name="Line 49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86" name="Line 49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3987" name="Group 499"/>
                <p:cNvGrpSpPr>
                  <a:grpSpLocks/>
                </p:cNvGrpSpPr>
                <p:nvPr/>
              </p:nvGrpSpPr>
              <p:grpSpPr bwMode="auto">
                <a:xfrm>
                  <a:off x="1872" y="1008"/>
                  <a:ext cx="104" cy="336"/>
                  <a:chOff x="1864" y="672"/>
                  <a:chExt cx="168" cy="1128"/>
                </a:xfrm>
              </p:grpSpPr>
              <p:grpSp>
                <p:nvGrpSpPr>
                  <p:cNvPr id="63988" name="Group 500"/>
                  <p:cNvGrpSpPr>
                    <a:grpSpLocks/>
                  </p:cNvGrpSpPr>
                  <p:nvPr/>
                </p:nvGrpSpPr>
                <p:grpSpPr bwMode="auto">
                  <a:xfrm>
                    <a:off x="1864" y="672"/>
                    <a:ext cx="152" cy="280"/>
                    <a:chOff x="1864" y="672"/>
                    <a:chExt cx="152" cy="280"/>
                  </a:xfrm>
                </p:grpSpPr>
                <p:sp>
                  <p:nvSpPr>
                    <p:cNvPr id="63989" name="Line 50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90" name="Line 50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91" name="Group 503"/>
                  <p:cNvGrpSpPr>
                    <a:grpSpLocks/>
                  </p:cNvGrpSpPr>
                  <p:nvPr/>
                </p:nvGrpSpPr>
                <p:grpSpPr bwMode="auto">
                  <a:xfrm>
                    <a:off x="1872" y="952"/>
                    <a:ext cx="152" cy="280"/>
                    <a:chOff x="1864" y="672"/>
                    <a:chExt cx="152" cy="280"/>
                  </a:xfrm>
                </p:grpSpPr>
                <p:sp>
                  <p:nvSpPr>
                    <p:cNvPr id="63992" name="Line 50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93" name="Line 50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94" name="Group 506"/>
                  <p:cNvGrpSpPr>
                    <a:grpSpLocks/>
                  </p:cNvGrpSpPr>
                  <p:nvPr/>
                </p:nvGrpSpPr>
                <p:grpSpPr bwMode="auto">
                  <a:xfrm>
                    <a:off x="1872" y="1240"/>
                    <a:ext cx="152" cy="280"/>
                    <a:chOff x="1864" y="672"/>
                    <a:chExt cx="152" cy="280"/>
                  </a:xfrm>
                </p:grpSpPr>
                <p:sp>
                  <p:nvSpPr>
                    <p:cNvPr id="63995" name="Line 50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96" name="Line 50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3997" name="Group 509"/>
                  <p:cNvGrpSpPr>
                    <a:grpSpLocks/>
                  </p:cNvGrpSpPr>
                  <p:nvPr/>
                </p:nvGrpSpPr>
                <p:grpSpPr bwMode="auto">
                  <a:xfrm>
                    <a:off x="1880" y="1520"/>
                    <a:ext cx="152" cy="280"/>
                    <a:chOff x="1864" y="672"/>
                    <a:chExt cx="152" cy="280"/>
                  </a:xfrm>
                </p:grpSpPr>
                <p:sp>
                  <p:nvSpPr>
                    <p:cNvPr id="63998" name="Line 51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3999" name="Line 51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000" name="Oval 51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001" name="Group 513"/>
            <p:cNvGrpSpPr>
              <a:grpSpLocks/>
            </p:cNvGrpSpPr>
            <p:nvPr/>
          </p:nvGrpSpPr>
          <p:grpSpPr bwMode="auto">
            <a:xfrm flipH="1" flipV="1">
              <a:off x="1112" y="1114"/>
              <a:ext cx="93" cy="321"/>
              <a:chOff x="1864" y="549"/>
              <a:chExt cx="260" cy="627"/>
            </a:xfrm>
          </p:grpSpPr>
          <p:grpSp>
            <p:nvGrpSpPr>
              <p:cNvPr id="64002" name="Group 514"/>
              <p:cNvGrpSpPr>
                <a:grpSpLocks/>
              </p:cNvGrpSpPr>
              <p:nvPr/>
            </p:nvGrpSpPr>
            <p:grpSpPr bwMode="auto">
              <a:xfrm flipH="1">
                <a:off x="1864" y="672"/>
                <a:ext cx="104" cy="480"/>
                <a:chOff x="1864" y="672"/>
                <a:chExt cx="112" cy="672"/>
              </a:xfrm>
            </p:grpSpPr>
            <p:grpSp>
              <p:nvGrpSpPr>
                <p:cNvPr id="64003" name="Group 515"/>
                <p:cNvGrpSpPr>
                  <a:grpSpLocks/>
                </p:cNvGrpSpPr>
                <p:nvPr/>
              </p:nvGrpSpPr>
              <p:grpSpPr bwMode="auto">
                <a:xfrm>
                  <a:off x="1864" y="672"/>
                  <a:ext cx="104" cy="336"/>
                  <a:chOff x="1864" y="672"/>
                  <a:chExt cx="168" cy="1128"/>
                </a:xfrm>
              </p:grpSpPr>
              <p:grpSp>
                <p:nvGrpSpPr>
                  <p:cNvPr id="64004" name="Group 516"/>
                  <p:cNvGrpSpPr>
                    <a:grpSpLocks/>
                  </p:cNvGrpSpPr>
                  <p:nvPr/>
                </p:nvGrpSpPr>
                <p:grpSpPr bwMode="auto">
                  <a:xfrm>
                    <a:off x="1864" y="672"/>
                    <a:ext cx="152" cy="280"/>
                    <a:chOff x="1864" y="672"/>
                    <a:chExt cx="152" cy="280"/>
                  </a:xfrm>
                </p:grpSpPr>
                <p:sp>
                  <p:nvSpPr>
                    <p:cNvPr id="64005" name="Line 51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06" name="Line 51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07" name="Group 519"/>
                  <p:cNvGrpSpPr>
                    <a:grpSpLocks/>
                  </p:cNvGrpSpPr>
                  <p:nvPr/>
                </p:nvGrpSpPr>
                <p:grpSpPr bwMode="auto">
                  <a:xfrm>
                    <a:off x="1872" y="952"/>
                    <a:ext cx="152" cy="280"/>
                    <a:chOff x="1864" y="672"/>
                    <a:chExt cx="152" cy="280"/>
                  </a:xfrm>
                </p:grpSpPr>
                <p:sp>
                  <p:nvSpPr>
                    <p:cNvPr id="64008" name="Line 52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09" name="Line 52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10" name="Group 522"/>
                  <p:cNvGrpSpPr>
                    <a:grpSpLocks/>
                  </p:cNvGrpSpPr>
                  <p:nvPr/>
                </p:nvGrpSpPr>
                <p:grpSpPr bwMode="auto">
                  <a:xfrm>
                    <a:off x="1872" y="1240"/>
                    <a:ext cx="152" cy="280"/>
                    <a:chOff x="1864" y="672"/>
                    <a:chExt cx="152" cy="280"/>
                  </a:xfrm>
                </p:grpSpPr>
                <p:sp>
                  <p:nvSpPr>
                    <p:cNvPr id="64011" name="Line 52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12" name="Line 52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13" name="Group 525"/>
                  <p:cNvGrpSpPr>
                    <a:grpSpLocks/>
                  </p:cNvGrpSpPr>
                  <p:nvPr/>
                </p:nvGrpSpPr>
                <p:grpSpPr bwMode="auto">
                  <a:xfrm>
                    <a:off x="1880" y="1520"/>
                    <a:ext cx="152" cy="280"/>
                    <a:chOff x="1864" y="672"/>
                    <a:chExt cx="152" cy="280"/>
                  </a:xfrm>
                </p:grpSpPr>
                <p:sp>
                  <p:nvSpPr>
                    <p:cNvPr id="64014" name="Line 52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15" name="Line 52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016" name="Group 528"/>
                <p:cNvGrpSpPr>
                  <a:grpSpLocks/>
                </p:cNvGrpSpPr>
                <p:nvPr/>
              </p:nvGrpSpPr>
              <p:grpSpPr bwMode="auto">
                <a:xfrm>
                  <a:off x="1872" y="1008"/>
                  <a:ext cx="104" cy="336"/>
                  <a:chOff x="1864" y="672"/>
                  <a:chExt cx="168" cy="1128"/>
                </a:xfrm>
              </p:grpSpPr>
              <p:grpSp>
                <p:nvGrpSpPr>
                  <p:cNvPr id="64017" name="Group 529"/>
                  <p:cNvGrpSpPr>
                    <a:grpSpLocks/>
                  </p:cNvGrpSpPr>
                  <p:nvPr/>
                </p:nvGrpSpPr>
                <p:grpSpPr bwMode="auto">
                  <a:xfrm>
                    <a:off x="1864" y="672"/>
                    <a:ext cx="152" cy="280"/>
                    <a:chOff x="1864" y="672"/>
                    <a:chExt cx="152" cy="280"/>
                  </a:xfrm>
                </p:grpSpPr>
                <p:sp>
                  <p:nvSpPr>
                    <p:cNvPr id="64018" name="Line 53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19" name="Line 53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20" name="Group 532"/>
                  <p:cNvGrpSpPr>
                    <a:grpSpLocks/>
                  </p:cNvGrpSpPr>
                  <p:nvPr/>
                </p:nvGrpSpPr>
                <p:grpSpPr bwMode="auto">
                  <a:xfrm>
                    <a:off x="1872" y="952"/>
                    <a:ext cx="152" cy="280"/>
                    <a:chOff x="1864" y="672"/>
                    <a:chExt cx="152" cy="280"/>
                  </a:xfrm>
                </p:grpSpPr>
                <p:sp>
                  <p:nvSpPr>
                    <p:cNvPr id="64021" name="Line 53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22" name="Line 53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23" name="Group 535"/>
                  <p:cNvGrpSpPr>
                    <a:grpSpLocks/>
                  </p:cNvGrpSpPr>
                  <p:nvPr/>
                </p:nvGrpSpPr>
                <p:grpSpPr bwMode="auto">
                  <a:xfrm>
                    <a:off x="1872" y="1240"/>
                    <a:ext cx="152" cy="280"/>
                    <a:chOff x="1864" y="672"/>
                    <a:chExt cx="152" cy="280"/>
                  </a:xfrm>
                </p:grpSpPr>
                <p:sp>
                  <p:nvSpPr>
                    <p:cNvPr id="64024" name="Line 53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25" name="Line 53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26" name="Group 538"/>
                  <p:cNvGrpSpPr>
                    <a:grpSpLocks/>
                  </p:cNvGrpSpPr>
                  <p:nvPr/>
                </p:nvGrpSpPr>
                <p:grpSpPr bwMode="auto">
                  <a:xfrm>
                    <a:off x="1880" y="1520"/>
                    <a:ext cx="152" cy="280"/>
                    <a:chOff x="1864" y="672"/>
                    <a:chExt cx="152" cy="280"/>
                  </a:xfrm>
                </p:grpSpPr>
                <p:sp>
                  <p:nvSpPr>
                    <p:cNvPr id="64027" name="Line 53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28" name="Line 54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029" name="Group 541"/>
              <p:cNvGrpSpPr>
                <a:grpSpLocks/>
              </p:cNvGrpSpPr>
              <p:nvPr/>
            </p:nvGrpSpPr>
            <p:grpSpPr bwMode="auto">
              <a:xfrm flipH="1">
                <a:off x="1960" y="696"/>
                <a:ext cx="104" cy="480"/>
                <a:chOff x="1864" y="672"/>
                <a:chExt cx="112" cy="672"/>
              </a:xfrm>
            </p:grpSpPr>
            <p:grpSp>
              <p:nvGrpSpPr>
                <p:cNvPr id="64030" name="Group 542"/>
                <p:cNvGrpSpPr>
                  <a:grpSpLocks/>
                </p:cNvGrpSpPr>
                <p:nvPr/>
              </p:nvGrpSpPr>
              <p:grpSpPr bwMode="auto">
                <a:xfrm>
                  <a:off x="1864" y="672"/>
                  <a:ext cx="104" cy="336"/>
                  <a:chOff x="1864" y="672"/>
                  <a:chExt cx="168" cy="1128"/>
                </a:xfrm>
              </p:grpSpPr>
              <p:grpSp>
                <p:nvGrpSpPr>
                  <p:cNvPr id="64031" name="Group 543"/>
                  <p:cNvGrpSpPr>
                    <a:grpSpLocks/>
                  </p:cNvGrpSpPr>
                  <p:nvPr/>
                </p:nvGrpSpPr>
                <p:grpSpPr bwMode="auto">
                  <a:xfrm>
                    <a:off x="1864" y="672"/>
                    <a:ext cx="152" cy="280"/>
                    <a:chOff x="1864" y="672"/>
                    <a:chExt cx="152" cy="280"/>
                  </a:xfrm>
                </p:grpSpPr>
                <p:sp>
                  <p:nvSpPr>
                    <p:cNvPr id="64032" name="Line 54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33" name="Line 54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34" name="Group 546"/>
                  <p:cNvGrpSpPr>
                    <a:grpSpLocks/>
                  </p:cNvGrpSpPr>
                  <p:nvPr/>
                </p:nvGrpSpPr>
                <p:grpSpPr bwMode="auto">
                  <a:xfrm>
                    <a:off x="1872" y="952"/>
                    <a:ext cx="152" cy="280"/>
                    <a:chOff x="1864" y="672"/>
                    <a:chExt cx="152" cy="280"/>
                  </a:xfrm>
                </p:grpSpPr>
                <p:sp>
                  <p:nvSpPr>
                    <p:cNvPr id="64035" name="Line 54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36" name="Line 54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37" name="Group 549"/>
                  <p:cNvGrpSpPr>
                    <a:grpSpLocks/>
                  </p:cNvGrpSpPr>
                  <p:nvPr/>
                </p:nvGrpSpPr>
                <p:grpSpPr bwMode="auto">
                  <a:xfrm>
                    <a:off x="1872" y="1240"/>
                    <a:ext cx="152" cy="280"/>
                    <a:chOff x="1864" y="672"/>
                    <a:chExt cx="152" cy="280"/>
                  </a:xfrm>
                </p:grpSpPr>
                <p:sp>
                  <p:nvSpPr>
                    <p:cNvPr id="64038" name="Line 55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39" name="Line 55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40" name="Group 552"/>
                  <p:cNvGrpSpPr>
                    <a:grpSpLocks/>
                  </p:cNvGrpSpPr>
                  <p:nvPr/>
                </p:nvGrpSpPr>
                <p:grpSpPr bwMode="auto">
                  <a:xfrm>
                    <a:off x="1880" y="1520"/>
                    <a:ext cx="152" cy="280"/>
                    <a:chOff x="1864" y="672"/>
                    <a:chExt cx="152" cy="280"/>
                  </a:xfrm>
                </p:grpSpPr>
                <p:sp>
                  <p:nvSpPr>
                    <p:cNvPr id="64041" name="Line 55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42" name="Line 55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043" name="Group 555"/>
                <p:cNvGrpSpPr>
                  <a:grpSpLocks/>
                </p:cNvGrpSpPr>
                <p:nvPr/>
              </p:nvGrpSpPr>
              <p:grpSpPr bwMode="auto">
                <a:xfrm>
                  <a:off x="1872" y="1008"/>
                  <a:ext cx="104" cy="336"/>
                  <a:chOff x="1864" y="672"/>
                  <a:chExt cx="168" cy="1128"/>
                </a:xfrm>
              </p:grpSpPr>
              <p:grpSp>
                <p:nvGrpSpPr>
                  <p:cNvPr id="64044" name="Group 556"/>
                  <p:cNvGrpSpPr>
                    <a:grpSpLocks/>
                  </p:cNvGrpSpPr>
                  <p:nvPr/>
                </p:nvGrpSpPr>
                <p:grpSpPr bwMode="auto">
                  <a:xfrm>
                    <a:off x="1864" y="672"/>
                    <a:ext cx="152" cy="280"/>
                    <a:chOff x="1864" y="672"/>
                    <a:chExt cx="152" cy="280"/>
                  </a:xfrm>
                </p:grpSpPr>
                <p:sp>
                  <p:nvSpPr>
                    <p:cNvPr id="64045" name="Line 55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46" name="Line 55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47" name="Group 559"/>
                  <p:cNvGrpSpPr>
                    <a:grpSpLocks/>
                  </p:cNvGrpSpPr>
                  <p:nvPr/>
                </p:nvGrpSpPr>
                <p:grpSpPr bwMode="auto">
                  <a:xfrm>
                    <a:off x="1872" y="952"/>
                    <a:ext cx="152" cy="280"/>
                    <a:chOff x="1864" y="672"/>
                    <a:chExt cx="152" cy="280"/>
                  </a:xfrm>
                </p:grpSpPr>
                <p:sp>
                  <p:nvSpPr>
                    <p:cNvPr id="64048" name="Line 56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49" name="Line 56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50" name="Group 562"/>
                  <p:cNvGrpSpPr>
                    <a:grpSpLocks/>
                  </p:cNvGrpSpPr>
                  <p:nvPr/>
                </p:nvGrpSpPr>
                <p:grpSpPr bwMode="auto">
                  <a:xfrm>
                    <a:off x="1872" y="1240"/>
                    <a:ext cx="152" cy="280"/>
                    <a:chOff x="1864" y="672"/>
                    <a:chExt cx="152" cy="280"/>
                  </a:xfrm>
                </p:grpSpPr>
                <p:sp>
                  <p:nvSpPr>
                    <p:cNvPr id="64051" name="Line 56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52" name="Line 56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53" name="Group 565"/>
                  <p:cNvGrpSpPr>
                    <a:grpSpLocks/>
                  </p:cNvGrpSpPr>
                  <p:nvPr/>
                </p:nvGrpSpPr>
                <p:grpSpPr bwMode="auto">
                  <a:xfrm>
                    <a:off x="1880" y="1520"/>
                    <a:ext cx="152" cy="280"/>
                    <a:chOff x="1864" y="672"/>
                    <a:chExt cx="152" cy="280"/>
                  </a:xfrm>
                </p:grpSpPr>
                <p:sp>
                  <p:nvSpPr>
                    <p:cNvPr id="64054" name="Line 56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55" name="Line 56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056" name="Oval 568"/>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4057" name="Oval 569"/>
            <p:cNvSpPr>
              <a:spLocks noChangeArrowheads="1"/>
            </p:cNvSpPr>
            <p:nvPr/>
          </p:nvSpPr>
          <p:spPr bwMode="auto">
            <a:xfrm>
              <a:off x="1230" y="777"/>
              <a:ext cx="235" cy="674"/>
            </a:xfrm>
            <a:prstGeom prst="ellipse">
              <a:avLst/>
            </a:prstGeom>
            <a:solidFill>
              <a:schemeClr val="bg2"/>
            </a:solid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4058" name="Oval 570"/>
            <p:cNvSpPr>
              <a:spLocks noChangeArrowheads="1"/>
            </p:cNvSpPr>
            <p:nvPr/>
          </p:nvSpPr>
          <p:spPr bwMode="auto">
            <a:xfrm>
              <a:off x="1171" y="777"/>
              <a:ext cx="353" cy="374"/>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4059" name="Group 571"/>
            <p:cNvGrpSpPr>
              <a:grpSpLocks/>
            </p:cNvGrpSpPr>
            <p:nvPr/>
          </p:nvGrpSpPr>
          <p:grpSpPr bwMode="auto">
            <a:xfrm>
              <a:off x="1529" y="768"/>
              <a:ext cx="93" cy="321"/>
              <a:chOff x="1864" y="549"/>
              <a:chExt cx="260" cy="627"/>
            </a:xfrm>
          </p:grpSpPr>
          <p:grpSp>
            <p:nvGrpSpPr>
              <p:cNvPr id="64060" name="Group 572"/>
              <p:cNvGrpSpPr>
                <a:grpSpLocks/>
              </p:cNvGrpSpPr>
              <p:nvPr/>
            </p:nvGrpSpPr>
            <p:grpSpPr bwMode="auto">
              <a:xfrm flipH="1">
                <a:off x="1864" y="672"/>
                <a:ext cx="104" cy="480"/>
                <a:chOff x="1864" y="672"/>
                <a:chExt cx="112" cy="672"/>
              </a:xfrm>
            </p:grpSpPr>
            <p:grpSp>
              <p:nvGrpSpPr>
                <p:cNvPr id="64061" name="Group 573"/>
                <p:cNvGrpSpPr>
                  <a:grpSpLocks/>
                </p:cNvGrpSpPr>
                <p:nvPr/>
              </p:nvGrpSpPr>
              <p:grpSpPr bwMode="auto">
                <a:xfrm>
                  <a:off x="1864" y="672"/>
                  <a:ext cx="104" cy="336"/>
                  <a:chOff x="1864" y="672"/>
                  <a:chExt cx="168" cy="1128"/>
                </a:xfrm>
              </p:grpSpPr>
              <p:grpSp>
                <p:nvGrpSpPr>
                  <p:cNvPr id="64062" name="Group 574"/>
                  <p:cNvGrpSpPr>
                    <a:grpSpLocks/>
                  </p:cNvGrpSpPr>
                  <p:nvPr/>
                </p:nvGrpSpPr>
                <p:grpSpPr bwMode="auto">
                  <a:xfrm>
                    <a:off x="1864" y="672"/>
                    <a:ext cx="152" cy="280"/>
                    <a:chOff x="1864" y="672"/>
                    <a:chExt cx="152" cy="280"/>
                  </a:xfrm>
                </p:grpSpPr>
                <p:sp>
                  <p:nvSpPr>
                    <p:cNvPr id="64063" name="Line 5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64" name="Line 5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65" name="Group 577"/>
                  <p:cNvGrpSpPr>
                    <a:grpSpLocks/>
                  </p:cNvGrpSpPr>
                  <p:nvPr/>
                </p:nvGrpSpPr>
                <p:grpSpPr bwMode="auto">
                  <a:xfrm>
                    <a:off x="1872" y="952"/>
                    <a:ext cx="152" cy="280"/>
                    <a:chOff x="1864" y="672"/>
                    <a:chExt cx="152" cy="280"/>
                  </a:xfrm>
                </p:grpSpPr>
                <p:sp>
                  <p:nvSpPr>
                    <p:cNvPr id="64066" name="Line 5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67" name="Line 5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68" name="Group 580"/>
                  <p:cNvGrpSpPr>
                    <a:grpSpLocks/>
                  </p:cNvGrpSpPr>
                  <p:nvPr/>
                </p:nvGrpSpPr>
                <p:grpSpPr bwMode="auto">
                  <a:xfrm>
                    <a:off x="1872" y="1240"/>
                    <a:ext cx="152" cy="280"/>
                    <a:chOff x="1864" y="672"/>
                    <a:chExt cx="152" cy="280"/>
                  </a:xfrm>
                </p:grpSpPr>
                <p:sp>
                  <p:nvSpPr>
                    <p:cNvPr id="64069" name="Line 5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70" name="Line 5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71" name="Group 583"/>
                  <p:cNvGrpSpPr>
                    <a:grpSpLocks/>
                  </p:cNvGrpSpPr>
                  <p:nvPr/>
                </p:nvGrpSpPr>
                <p:grpSpPr bwMode="auto">
                  <a:xfrm>
                    <a:off x="1880" y="1520"/>
                    <a:ext cx="152" cy="280"/>
                    <a:chOff x="1864" y="672"/>
                    <a:chExt cx="152" cy="280"/>
                  </a:xfrm>
                </p:grpSpPr>
                <p:sp>
                  <p:nvSpPr>
                    <p:cNvPr id="64072" name="Line 5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73" name="Line 5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074" name="Group 586"/>
                <p:cNvGrpSpPr>
                  <a:grpSpLocks/>
                </p:cNvGrpSpPr>
                <p:nvPr/>
              </p:nvGrpSpPr>
              <p:grpSpPr bwMode="auto">
                <a:xfrm>
                  <a:off x="1872" y="1008"/>
                  <a:ext cx="104" cy="336"/>
                  <a:chOff x="1864" y="672"/>
                  <a:chExt cx="168" cy="1128"/>
                </a:xfrm>
              </p:grpSpPr>
              <p:grpSp>
                <p:nvGrpSpPr>
                  <p:cNvPr id="64075" name="Group 587"/>
                  <p:cNvGrpSpPr>
                    <a:grpSpLocks/>
                  </p:cNvGrpSpPr>
                  <p:nvPr/>
                </p:nvGrpSpPr>
                <p:grpSpPr bwMode="auto">
                  <a:xfrm>
                    <a:off x="1864" y="672"/>
                    <a:ext cx="152" cy="280"/>
                    <a:chOff x="1864" y="672"/>
                    <a:chExt cx="152" cy="280"/>
                  </a:xfrm>
                </p:grpSpPr>
                <p:sp>
                  <p:nvSpPr>
                    <p:cNvPr id="64076" name="Line 58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77" name="Line 58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78" name="Group 590"/>
                  <p:cNvGrpSpPr>
                    <a:grpSpLocks/>
                  </p:cNvGrpSpPr>
                  <p:nvPr/>
                </p:nvGrpSpPr>
                <p:grpSpPr bwMode="auto">
                  <a:xfrm>
                    <a:off x="1872" y="952"/>
                    <a:ext cx="152" cy="280"/>
                    <a:chOff x="1864" y="672"/>
                    <a:chExt cx="152" cy="280"/>
                  </a:xfrm>
                </p:grpSpPr>
                <p:sp>
                  <p:nvSpPr>
                    <p:cNvPr id="64079" name="Line 59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80" name="Line 59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81" name="Group 593"/>
                  <p:cNvGrpSpPr>
                    <a:grpSpLocks/>
                  </p:cNvGrpSpPr>
                  <p:nvPr/>
                </p:nvGrpSpPr>
                <p:grpSpPr bwMode="auto">
                  <a:xfrm>
                    <a:off x="1872" y="1240"/>
                    <a:ext cx="152" cy="280"/>
                    <a:chOff x="1864" y="672"/>
                    <a:chExt cx="152" cy="280"/>
                  </a:xfrm>
                </p:grpSpPr>
                <p:sp>
                  <p:nvSpPr>
                    <p:cNvPr id="64082" name="Line 59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83" name="Line 59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84" name="Group 596"/>
                  <p:cNvGrpSpPr>
                    <a:grpSpLocks/>
                  </p:cNvGrpSpPr>
                  <p:nvPr/>
                </p:nvGrpSpPr>
                <p:grpSpPr bwMode="auto">
                  <a:xfrm>
                    <a:off x="1880" y="1520"/>
                    <a:ext cx="152" cy="280"/>
                    <a:chOff x="1864" y="672"/>
                    <a:chExt cx="152" cy="280"/>
                  </a:xfrm>
                </p:grpSpPr>
                <p:sp>
                  <p:nvSpPr>
                    <p:cNvPr id="64085" name="Line 59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86" name="Line 59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087" name="Group 599"/>
              <p:cNvGrpSpPr>
                <a:grpSpLocks/>
              </p:cNvGrpSpPr>
              <p:nvPr/>
            </p:nvGrpSpPr>
            <p:grpSpPr bwMode="auto">
              <a:xfrm flipH="1">
                <a:off x="1960" y="696"/>
                <a:ext cx="104" cy="480"/>
                <a:chOff x="1864" y="672"/>
                <a:chExt cx="112" cy="672"/>
              </a:xfrm>
            </p:grpSpPr>
            <p:grpSp>
              <p:nvGrpSpPr>
                <p:cNvPr id="64088" name="Group 600"/>
                <p:cNvGrpSpPr>
                  <a:grpSpLocks/>
                </p:cNvGrpSpPr>
                <p:nvPr/>
              </p:nvGrpSpPr>
              <p:grpSpPr bwMode="auto">
                <a:xfrm>
                  <a:off x="1864" y="672"/>
                  <a:ext cx="104" cy="336"/>
                  <a:chOff x="1864" y="672"/>
                  <a:chExt cx="168" cy="1128"/>
                </a:xfrm>
              </p:grpSpPr>
              <p:grpSp>
                <p:nvGrpSpPr>
                  <p:cNvPr id="64089" name="Group 601"/>
                  <p:cNvGrpSpPr>
                    <a:grpSpLocks/>
                  </p:cNvGrpSpPr>
                  <p:nvPr/>
                </p:nvGrpSpPr>
                <p:grpSpPr bwMode="auto">
                  <a:xfrm>
                    <a:off x="1864" y="672"/>
                    <a:ext cx="152" cy="280"/>
                    <a:chOff x="1864" y="672"/>
                    <a:chExt cx="152" cy="280"/>
                  </a:xfrm>
                </p:grpSpPr>
                <p:sp>
                  <p:nvSpPr>
                    <p:cNvPr id="64090" name="Line 6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91" name="Line 6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92" name="Group 604"/>
                  <p:cNvGrpSpPr>
                    <a:grpSpLocks/>
                  </p:cNvGrpSpPr>
                  <p:nvPr/>
                </p:nvGrpSpPr>
                <p:grpSpPr bwMode="auto">
                  <a:xfrm>
                    <a:off x="1872" y="952"/>
                    <a:ext cx="152" cy="280"/>
                    <a:chOff x="1864" y="672"/>
                    <a:chExt cx="152" cy="280"/>
                  </a:xfrm>
                </p:grpSpPr>
                <p:sp>
                  <p:nvSpPr>
                    <p:cNvPr id="64093" name="Line 6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94" name="Line 6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95" name="Group 607"/>
                  <p:cNvGrpSpPr>
                    <a:grpSpLocks/>
                  </p:cNvGrpSpPr>
                  <p:nvPr/>
                </p:nvGrpSpPr>
                <p:grpSpPr bwMode="auto">
                  <a:xfrm>
                    <a:off x="1872" y="1240"/>
                    <a:ext cx="152" cy="280"/>
                    <a:chOff x="1864" y="672"/>
                    <a:chExt cx="152" cy="280"/>
                  </a:xfrm>
                </p:grpSpPr>
                <p:sp>
                  <p:nvSpPr>
                    <p:cNvPr id="64096" name="Line 6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097" name="Line 6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098" name="Group 610"/>
                  <p:cNvGrpSpPr>
                    <a:grpSpLocks/>
                  </p:cNvGrpSpPr>
                  <p:nvPr/>
                </p:nvGrpSpPr>
                <p:grpSpPr bwMode="auto">
                  <a:xfrm>
                    <a:off x="1880" y="1520"/>
                    <a:ext cx="152" cy="280"/>
                    <a:chOff x="1864" y="672"/>
                    <a:chExt cx="152" cy="280"/>
                  </a:xfrm>
                </p:grpSpPr>
                <p:sp>
                  <p:nvSpPr>
                    <p:cNvPr id="64099" name="Line 61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00" name="Line 61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101" name="Group 613"/>
                <p:cNvGrpSpPr>
                  <a:grpSpLocks/>
                </p:cNvGrpSpPr>
                <p:nvPr/>
              </p:nvGrpSpPr>
              <p:grpSpPr bwMode="auto">
                <a:xfrm>
                  <a:off x="1872" y="1008"/>
                  <a:ext cx="104" cy="336"/>
                  <a:chOff x="1864" y="672"/>
                  <a:chExt cx="168" cy="1128"/>
                </a:xfrm>
              </p:grpSpPr>
              <p:grpSp>
                <p:nvGrpSpPr>
                  <p:cNvPr id="64102" name="Group 614"/>
                  <p:cNvGrpSpPr>
                    <a:grpSpLocks/>
                  </p:cNvGrpSpPr>
                  <p:nvPr/>
                </p:nvGrpSpPr>
                <p:grpSpPr bwMode="auto">
                  <a:xfrm>
                    <a:off x="1864" y="672"/>
                    <a:ext cx="152" cy="280"/>
                    <a:chOff x="1864" y="672"/>
                    <a:chExt cx="152" cy="280"/>
                  </a:xfrm>
                </p:grpSpPr>
                <p:sp>
                  <p:nvSpPr>
                    <p:cNvPr id="64103" name="Line 6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04" name="Line 6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05" name="Group 617"/>
                  <p:cNvGrpSpPr>
                    <a:grpSpLocks/>
                  </p:cNvGrpSpPr>
                  <p:nvPr/>
                </p:nvGrpSpPr>
                <p:grpSpPr bwMode="auto">
                  <a:xfrm>
                    <a:off x="1872" y="952"/>
                    <a:ext cx="152" cy="280"/>
                    <a:chOff x="1864" y="672"/>
                    <a:chExt cx="152" cy="280"/>
                  </a:xfrm>
                </p:grpSpPr>
                <p:sp>
                  <p:nvSpPr>
                    <p:cNvPr id="64106" name="Line 6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07" name="Line 6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08" name="Group 620"/>
                  <p:cNvGrpSpPr>
                    <a:grpSpLocks/>
                  </p:cNvGrpSpPr>
                  <p:nvPr/>
                </p:nvGrpSpPr>
                <p:grpSpPr bwMode="auto">
                  <a:xfrm>
                    <a:off x="1872" y="1240"/>
                    <a:ext cx="152" cy="280"/>
                    <a:chOff x="1864" y="672"/>
                    <a:chExt cx="152" cy="280"/>
                  </a:xfrm>
                </p:grpSpPr>
                <p:sp>
                  <p:nvSpPr>
                    <p:cNvPr id="64109" name="Line 62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10" name="Line 62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11" name="Group 623"/>
                  <p:cNvGrpSpPr>
                    <a:grpSpLocks/>
                  </p:cNvGrpSpPr>
                  <p:nvPr/>
                </p:nvGrpSpPr>
                <p:grpSpPr bwMode="auto">
                  <a:xfrm>
                    <a:off x="1880" y="1520"/>
                    <a:ext cx="152" cy="280"/>
                    <a:chOff x="1864" y="672"/>
                    <a:chExt cx="152" cy="280"/>
                  </a:xfrm>
                </p:grpSpPr>
                <p:sp>
                  <p:nvSpPr>
                    <p:cNvPr id="64112" name="Line 62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13" name="Line 62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114" name="Oval 62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115" name="Group 627"/>
            <p:cNvGrpSpPr>
              <a:grpSpLocks/>
            </p:cNvGrpSpPr>
            <p:nvPr/>
          </p:nvGrpSpPr>
          <p:grpSpPr bwMode="auto">
            <a:xfrm>
              <a:off x="1622" y="768"/>
              <a:ext cx="93" cy="321"/>
              <a:chOff x="1864" y="549"/>
              <a:chExt cx="260" cy="627"/>
            </a:xfrm>
          </p:grpSpPr>
          <p:grpSp>
            <p:nvGrpSpPr>
              <p:cNvPr id="64116" name="Group 628"/>
              <p:cNvGrpSpPr>
                <a:grpSpLocks/>
              </p:cNvGrpSpPr>
              <p:nvPr/>
            </p:nvGrpSpPr>
            <p:grpSpPr bwMode="auto">
              <a:xfrm flipH="1">
                <a:off x="1864" y="672"/>
                <a:ext cx="104" cy="480"/>
                <a:chOff x="1864" y="672"/>
                <a:chExt cx="112" cy="672"/>
              </a:xfrm>
            </p:grpSpPr>
            <p:grpSp>
              <p:nvGrpSpPr>
                <p:cNvPr id="64117" name="Group 629"/>
                <p:cNvGrpSpPr>
                  <a:grpSpLocks/>
                </p:cNvGrpSpPr>
                <p:nvPr/>
              </p:nvGrpSpPr>
              <p:grpSpPr bwMode="auto">
                <a:xfrm>
                  <a:off x="1864" y="672"/>
                  <a:ext cx="104" cy="336"/>
                  <a:chOff x="1864" y="672"/>
                  <a:chExt cx="168" cy="1128"/>
                </a:xfrm>
              </p:grpSpPr>
              <p:grpSp>
                <p:nvGrpSpPr>
                  <p:cNvPr id="64118" name="Group 630"/>
                  <p:cNvGrpSpPr>
                    <a:grpSpLocks/>
                  </p:cNvGrpSpPr>
                  <p:nvPr/>
                </p:nvGrpSpPr>
                <p:grpSpPr bwMode="auto">
                  <a:xfrm>
                    <a:off x="1864" y="672"/>
                    <a:ext cx="152" cy="280"/>
                    <a:chOff x="1864" y="672"/>
                    <a:chExt cx="152" cy="280"/>
                  </a:xfrm>
                </p:grpSpPr>
                <p:sp>
                  <p:nvSpPr>
                    <p:cNvPr id="64119" name="Line 6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20" name="Line 6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21" name="Group 633"/>
                  <p:cNvGrpSpPr>
                    <a:grpSpLocks/>
                  </p:cNvGrpSpPr>
                  <p:nvPr/>
                </p:nvGrpSpPr>
                <p:grpSpPr bwMode="auto">
                  <a:xfrm>
                    <a:off x="1872" y="952"/>
                    <a:ext cx="152" cy="280"/>
                    <a:chOff x="1864" y="672"/>
                    <a:chExt cx="152" cy="280"/>
                  </a:xfrm>
                </p:grpSpPr>
                <p:sp>
                  <p:nvSpPr>
                    <p:cNvPr id="64122" name="Line 63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23" name="Line 63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24" name="Group 636"/>
                  <p:cNvGrpSpPr>
                    <a:grpSpLocks/>
                  </p:cNvGrpSpPr>
                  <p:nvPr/>
                </p:nvGrpSpPr>
                <p:grpSpPr bwMode="auto">
                  <a:xfrm>
                    <a:off x="1872" y="1240"/>
                    <a:ext cx="152" cy="280"/>
                    <a:chOff x="1864" y="672"/>
                    <a:chExt cx="152" cy="280"/>
                  </a:xfrm>
                </p:grpSpPr>
                <p:sp>
                  <p:nvSpPr>
                    <p:cNvPr id="64125" name="Line 63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26" name="Line 63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27" name="Group 639"/>
                  <p:cNvGrpSpPr>
                    <a:grpSpLocks/>
                  </p:cNvGrpSpPr>
                  <p:nvPr/>
                </p:nvGrpSpPr>
                <p:grpSpPr bwMode="auto">
                  <a:xfrm>
                    <a:off x="1880" y="1520"/>
                    <a:ext cx="152" cy="280"/>
                    <a:chOff x="1864" y="672"/>
                    <a:chExt cx="152" cy="280"/>
                  </a:xfrm>
                </p:grpSpPr>
                <p:sp>
                  <p:nvSpPr>
                    <p:cNvPr id="64128" name="Line 6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29" name="Line 6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130" name="Group 642"/>
                <p:cNvGrpSpPr>
                  <a:grpSpLocks/>
                </p:cNvGrpSpPr>
                <p:nvPr/>
              </p:nvGrpSpPr>
              <p:grpSpPr bwMode="auto">
                <a:xfrm>
                  <a:off x="1872" y="1008"/>
                  <a:ext cx="104" cy="336"/>
                  <a:chOff x="1864" y="672"/>
                  <a:chExt cx="168" cy="1128"/>
                </a:xfrm>
              </p:grpSpPr>
              <p:grpSp>
                <p:nvGrpSpPr>
                  <p:cNvPr id="64131" name="Group 643"/>
                  <p:cNvGrpSpPr>
                    <a:grpSpLocks/>
                  </p:cNvGrpSpPr>
                  <p:nvPr/>
                </p:nvGrpSpPr>
                <p:grpSpPr bwMode="auto">
                  <a:xfrm>
                    <a:off x="1864" y="672"/>
                    <a:ext cx="152" cy="280"/>
                    <a:chOff x="1864" y="672"/>
                    <a:chExt cx="152" cy="280"/>
                  </a:xfrm>
                </p:grpSpPr>
                <p:sp>
                  <p:nvSpPr>
                    <p:cNvPr id="64132" name="Line 64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33" name="Line 64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34" name="Group 646"/>
                  <p:cNvGrpSpPr>
                    <a:grpSpLocks/>
                  </p:cNvGrpSpPr>
                  <p:nvPr/>
                </p:nvGrpSpPr>
                <p:grpSpPr bwMode="auto">
                  <a:xfrm>
                    <a:off x="1872" y="952"/>
                    <a:ext cx="152" cy="280"/>
                    <a:chOff x="1864" y="672"/>
                    <a:chExt cx="152" cy="280"/>
                  </a:xfrm>
                </p:grpSpPr>
                <p:sp>
                  <p:nvSpPr>
                    <p:cNvPr id="64135" name="Line 64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36" name="Line 64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37" name="Group 649"/>
                  <p:cNvGrpSpPr>
                    <a:grpSpLocks/>
                  </p:cNvGrpSpPr>
                  <p:nvPr/>
                </p:nvGrpSpPr>
                <p:grpSpPr bwMode="auto">
                  <a:xfrm>
                    <a:off x="1872" y="1240"/>
                    <a:ext cx="152" cy="280"/>
                    <a:chOff x="1864" y="672"/>
                    <a:chExt cx="152" cy="280"/>
                  </a:xfrm>
                </p:grpSpPr>
                <p:sp>
                  <p:nvSpPr>
                    <p:cNvPr id="64138" name="Line 65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39" name="Line 65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40" name="Group 652"/>
                  <p:cNvGrpSpPr>
                    <a:grpSpLocks/>
                  </p:cNvGrpSpPr>
                  <p:nvPr/>
                </p:nvGrpSpPr>
                <p:grpSpPr bwMode="auto">
                  <a:xfrm>
                    <a:off x="1880" y="1520"/>
                    <a:ext cx="152" cy="280"/>
                    <a:chOff x="1864" y="672"/>
                    <a:chExt cx="152" cy="280"/>
                  </a:xfrm>
                </p:grpSpPr>
                <p:sp>
                  <p:nvSpPr>
                    <p:cNvPr id="64141" name="Line 6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42" name="Line 6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143" name="Group 655"/>
              <p:cNvGrpSpPr>
                <a:grpSpLocks/>
              </p:cNvGrpSpPr>
              <p:nvPr/>
            </p:nvGrpSpPr>
            <p:grpSpPr bwMode="auto">
              <a:xfrm flipH="1">
                <a:off x="1960" y="696"/>
                <a:ext cx="104" cy="480"/>
                <a:chOff x="1864" y="672"/>
                <a:chExt cx="112" cy="672"/>
              </a:xfrm>
            </p:grpSpPr>
            <p:grpSp>
              <p:nvGrpSpPr>
                <p:cNvPr id="64144" name="Group 656"/>
                <p:cNvGrpSpPr>
                  <a:grpSpLocks/>
                </p:cNvGrpSpPr>
                <p:nvPr/>
              </p:nvGrpSpPr>
              <p:grpSpPr bwMode="auto">
                <a:xfrm>
                  <a:off x="1864" y="672"/>
                  <a:ext cx="104" cy="336"/>
                  <a:chOff x="1864" y="672"/>
                  <a:chExt cx="168" cy="1128"/>
                </a:xfrm>
              </p:grpSpPr>
              <p:grpSp>
                <p:nvGrpSpPr>
                  <p:cNvPr id="64145" name="Group 657"/>
                  <p:cNvGrpSpPr>
                    <a:grpSpLocks/>
                  </p:cNvGrpSpPr>
                  <p:nvPr/>
                </p:nvGrpSpPr>
                <p:grpSpPr bwMode="auto">
                  <a:xfrm>
                    <a:off x="1864" y="672"/>
                    <a:ext cx="152" cy="280"/>
                    <a:chOff x="1864" y="672"/>
                    <a:chExt cx="152" cy="280"/>
                  </a:xfrm>
                </p:grpSpPr>
                <p:sp>
                  <p:nvSpPr>
                    <p:cNvPr id="64146" name="Line 6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47" name="Line 6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48" name="Group 660"/>
                  <p:cNvGrpSpPr>
                    <a:grpSpLocks/>
                  </p:cNvGrpSpPr>
                  <p:nvPr/>
                </p:nvGrpSpPr>
                <p:grpSpPr bwMode="auto">
                  <a:xfrm>
                    <a:off x="1872" y="952"/>
                    <a:ext cx="152" cy="280"/>
                    <a:chOff x="1864" y="672"/>
                    <a:chExt cx="152" cy="280"/>
                  </a:xfrm>
                </p:grpSpPr>
                <p:sp>
                  <p:nvSpPr>
                    <p:cNvPr id="64149" name="Line 66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50" name="Line 66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51" name="Group 663"/>
                  <p:cNvGrpSpPr>
                    <a:grpSpLocks/>
                  </p:cNvGrpSpPr>
                  <p:nvPr/>
                </p:nvGrpSpPr>
                <p:grpSpPr bwMode="auto">
                  <a:xfrm>
                    <a:off x="1872" y="1240"/>
                    <a:ext cx="152" cy="280"/>
                    <a:chOff x="1864" y="672"/>
                    <a:chExt cx="152" cy="280"/>
                  </a:xfrm>
                </p:grpSpPr>
                <p:sp>
                  <p:nvSpPr>
                    <p:cNvPr id="64152" name="Line 66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53" name="Line 66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54" name="Group 666"/>
                  <p:cNvGrpSpPr>
                    <a:grpSpLocks/>
                  </p:cNvGrpSpPr>
                  <p:nvPr/>
                </p:nvGrpSpPr>
                <p:grpSpPr bwMode="auto">
                  <a:xfrm>
                    <a:off x="1880" y="1520"/>
                    <a:ext cx="152" cy="280"/>
                    <a:chOff x="1864" y="672"/>
                    <a:chExt cx="152" cy="280"/>
                  </a:xfrm>
                </p:grpSpPr>
                <p:sp>
                  <p:nvSpPr>
                    <p:cNvPr id="64155" name="Line 66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56" name="Line 66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157" name="Group 669"/>
                <p:cNvGrpSpPr>
                  <a:grpSpLocks/>
                </p:cNvGrpSpPr>
                <p:nvPr/>
              </p:nvGrpSpPr>
              <p:grpSpPr bwMode="auto">
                <a:xfrm>
                  <a:off x="1872" y="1008"/>
                  <a:ext cx="104" cy="336"/>
                  <a:chOff x="1864" y="672"/>
                  <a:chExt cx="168" cy="1128"/>
                </a:xfrm>
              </p:grpSpPr>
              <p:grpSp>
                <p:nvGrpSpPr>
                  <p:cNvPr id="64158" name="Group 670"/>
                  <p:cNvGrpSpPr>
                    <a:grpSpLocks/>
                  </p:cNvGrpSpPr>
                  <p:nvPr/>
                </p:nvGrpSpPr>
                <p:grpSpPr bwMode="auto">
                  <a:xfrm>
                    <a:off x="1864" y="672"/>
                    <a:ext cx="152" cy="280"/>
                    <a:chOff x="1864" y="672"/>
                    <a:chExt cx="152" cy="280"/>
                  </a:xfrm>
                </p:grpSpPr>
                <p:sp>
                  <p:nvSpPr>
                    <p:cNvPr id="64159" name="Line 6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60" name="Line 6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61" name="Group 673"/>
                  <p:cNvGrpSpPr>
                    <a:grpSpLocks/>
                  </p:cNvGrpSpPr>
                  <p:nvPr/>
                </p:nvGrpSpPr>
                <p:grpSpPr bwMode="auto">
                  <a:xfrm>
                    <a:off x="1872" y="952"/>
                    <a:ext cx="152" cy="280"/>
                    <a:chOff x="1864" y="672"/>
                    <a:chExt cx="152" cy="280"/>
                  </a:xfrm>
                </p:grpSpPr>
                <p:sp>
                  <p:nvSpPr>
                    <p:cNvPr id="64162" name="Line 6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63" name="Line 6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64" name="Group 676"/>
                  <p:cNvGrpSpPr>
                    <a:grpSpLocks/>
                  </p:cNvGrpSpPr>
                  <p:nvPr/>
                </p:nvGrpSpPr>
                <p:grpSpPr bwMode="auto">
                  <a:xfrm>
                    <a:off x="1872" y="1240"/>
                    <a:ext cx="152" cy="280"/>
                    <a:chOff x="1864" y="672"/>
                    <a:chExt cx="152" cy="280"/>
                  </a:xfrm>
                </p:grpSpPr>
                <p:sp>
                  <p:nvSpPr>
                    <p:cNvPr id="64165" name="Line 6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66" name="Line 6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67" name="Group 679"/>
                  <p:cNvGrpSpPr>
                    <a:grpSpLocks/>
                  </p:cNvGrpSpPr>
                  <p:nvPr/>
                </p:nvGrpSpPr>
                <p:grpSpPr bwMode="auto">
                  <a:xfrm>
                    <a:off x="1880" y="1520"/>
                    <a:ext cx="152" cy="280"/>
                    <a:chOff x="1864" y="672"/>
                    <a:chExt cx="152" cy="280"/>
                  </a:xfrm>
                </p:grpSpPr>
                <p:sp>
                  <p:nvSpPr>
                    <p:cNvPr id="64168" name="Line 6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69" name="Line 6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170" name="Oval 68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171" name="Group 683"/>
            <p:cNvGrpSpPr>
              <a:grpSpLocks/>
            </p:cNvGrpSpPr>
            <p:nvPr/>
          </p:nvGrpSpPr>
          <p:grpSpPr bwMode="auto">
            <a:xfrm>
              <a:off x="1715" y="768"/>
              <a:ext cx="93" cy="321"/>
              <a:chOff x="1864" y="549"/>
              <a:chExt cx="260" cy="627"/>
            </a:xfrm>
          </p:grpSpPr>
          <p:grpSp>
            <p:nvGrpSpPr>
              <p:cNvPr id="64172" name="Group 684"/>
              <p:cNvGrpSpPr>
                <a:grpSpLocks/>
              </p:cNvGrpSpPr>
              <p:nvPr/>
            </p:nvGrpSpPr>
            <p:grpSpPr bwMode="auto">
              <a:xfrm flipH="1">
                <a:off x="1864" y="672"/>
                <a:ext cx="104" cy="480"/>
                <a:chOff x="1864" y="672"/>
                <a:chExt cx="112" cy="672"/>
              </a:xfrm>
            </p:grpSpPr>
            <p:grpSp>
              <p:nvGrpSpPr>
                <p:cNvPr id="64173" name="Group 685"/>
                <p:cNvGrpSpPr>
                  <a:grpSpLocks/>
                </p:cNvGrpSpPr>
                <p:nvPr/>
              </p:nvGrpSpPr>
              <p:grpSpPr bwMode="auto">
                <a:xfrm>
                  <a:off x="1864" y="672"/>
                  <a:ext cx="104" cy="336"/>
                  <a:chOff x="1864" y="672"/>
                  <a:chExt cx="168" cy="1128"/>
                </a:xfrm>
              </p:grpSpPr>
              <p:grpSp>
                <p:nvGrpSpPr>
                  <p:cNvPr id="64174" name="Group 686"/>
                  <p:cNvGrpSpPr>
                    <a:grpSpLocks/>
                  </p:cNvGrpSpPr>
                  <p:nvPr/>
                </p:nvGrpSpPr>
                <p:grpSpPr bwMode="auto">
                  <a:xfrm>
                    <a:off x="1864" y="672"/>
                    <a:ext cx="152" cy="280"/>
                    <a:chOff x="1864" y="672"/>
                    <a:chExt cx="152" cy="280"/>
                  </a:xfrm>
                </p:grpSpPr>
                <p:sp>
                  <p:nvSpPr>
                    <p:cNvPr id="64175" name="Line 6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76" name="Line 6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77" name="Group 689"/>
                  <p:cNvGrpSpPr>
                    <a:grpSpLocks/>
                  </p:cNvGrpSpPr>
                  <p:nvPr/>
                </p:nvGrpSpPr>
                <p:grpSpPr bwMode="auto">
                  <a:xfrm>
                    <a:off x="1872" y="952"/>
                    <a:ext cx="152" cy="280"/>
                    <a:chOff x="1864" y="672"/>
                    <a:chExt cx="152" cy="280"/>
                  </a:xfrm>
                </p:grpSpPr>
                <p:sp>
                  <p:nvSpPr>
                    <p:cNvPr id="64178" name="Line 6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79" name="Line 6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80" name="Group 692"/>
                  <p:cNvGrpSpPr>
                    <a:grpSpLocks/>
                  </p:cNvGrpSpPr>
                  <p:nvPr/>
                </p:nvGrpSpPr>
                <p:grpSpPr bwMode="auto">
                  <a:xfrm>
                    <a:off x="1872" y="1240"/>
                    <a:ext cx="152" cy="280"/>
                    <a:chOff x="1864" y="672"/>
                    <a:chExt cx="152" cy="280"/>
                  </a:xfrm>
                </p:grpSpPr>
                <p:sp>
                  <p:nvSpPr>
                    <p:cNvPr id="64181" name="Line 6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82" name="Line 6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83" name="Group 695"/>
                  <p:cNvGrpSpPr>
                    <a:grpSpLocks/>
                  </p:cNvGrpSpPr>
                  <p:nvPr/>
                </p:nvGrpSpPr>
                <p:grpSpPr bwMode="auto">
                  <a:xfrm>
                    <a:off x="1880" y="1520"/>
                    <a:ext cx="152" cy="280"/>
                    <a:chOff x="1864" y="672"/>
                    <a:chExt cx="152" cy="280"/>
                  </a:xfrm>
                </p:grpSpPr>
                <p:sp>
                  <p:nvSpPr>
                    <p:cNvPr id="64184" name="Line 6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85" name="Line 6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186" name="Group 698"/>
                <p:cNvGrpSpPr>
                  <a:grpSpLocks/>
                </p:cNvGrpSpPr>
                <p:nvPr/>
              </p:nvGrpSpPr>
              <p:grpSpPr bwMode="auto">
                <a:xfrm>
                  <a:off x="1872" y="1008"/>
                  <a:ext cx="104" cy="336"/>
                  <a:chOff x="1864" y="672"/>
                  <a:chExt cx="168" cy="1128"/>
                </a:xfrm>
              </p:grpSpPr>
              <p:grpSp>
                <p:nvGrpSpPr>
                  <p:cNvPr id="64187" name="Group 699"/>
                  <p:cNvGrpSpPr>
                    <a:grpSpLocks/>
                  </p:cNvGrpSpPr>
                  <p:nvPr/>
                </p:nvGrpSpPr>
                <p:grpSpPr bwMode="auto">
                  <a:xfrm>
                    <a:off x="1864" y="672"/>
                    <a:ext cx="152" cy="280"/>
                    <a:chOff x="1864" y="672"/>
                    <a:chExt cx="152" cy="280"/>
                  </a:xfrm>
                </p:grpSpPr>
                <p:sp>
                  <p:nvSpPr>
                    <p:cNvPr id="64188" name="Line 70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89" name="Line 70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90" name="Group 702"/>
                  <p:cNvGrpSpPr>
                    <a:grpSpLocks/>
                  </p:cNvGrpSpPr>
                  <p:nvPr/>
                </p:nvGrpSpPr>
                <p:grpSpPr bwMode="auto">
                  <a:xfrm>
                    <a:off x="1872" y="952"/>
                    <a:ext cx="152" cy="280"/>
                    <a:chOff x="1864" y="672"/>
                    <a:chExt cx="152" cy="280"/>
                  </a:xfrm>
                </p:grpSpPr>
                <p:sp>
                  <p:nvSpPr>
                    <p:cNvPr id="64191" name="Line 70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92" name="Line 70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93" name="Group 705"/>
                  <p:cNvGrpSpPr>
                    <a:grpSpLocks/>
                  </p:cNvGrpSpPr>
                  <p:nvPr/>
                </p:nvGrpSpPr>
                <p:grpSpPr bwMode="auto">
                  <a:xfrm>
                    <a:off x="1872" y="1240"/>
                    <a:ext cx="152" cy="280"/>
                    <a:chOff x="1864" y="672"/>
                    <a:chExt cx="152" cy="280"/>
                  </a:xfrm>
                </p:grpSpPr>
                <p:sp>
                  <p:nvSpPr>
                    <p:cNvPr id="64194" name="Line 70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95" name="Line 70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196" name="Group 708"/>
                  <p:cNvGrpSpPr>
                    <a:grpSpLocks/>
                  </p:cNvGrpSpPr>
                  <p:nvPr/>
                </p:nvGrpSpPr>
                <p:grpSpPr bwMode="auto">
                  <a:xfrm>
                    <a:off x="1880" y="1520"/>
                    <a:ext cx="152" cy="280"/>
                    <a:chOff x="1864" y="672"/>
                    <a:chExt cx="152" cy="280"/>
                  </a:xfrm>
                </p:grpSpPr>
                <p:sp>
                  <p:nvSpPr>
                    <p:cNvPr id="64197" name="Line 7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198" name="Line 7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199" name="Group 711"/>
              <p:cNvGrpSpPr>
                <a:grpSpLocks/>
              </p:cNvGrpSpPr>
              <p:nvPr/>
            </p:nvGrpSpPr>
            <p:grpSpPr bwMode="auto">
              <a:xfrm flipH="1">
                <a:off x="1960" y="696"/>
                <a:ext cx="104" cy="480"/>
                <a:chOff x="1864" y="672"/>
                <a:chExt cx="112" cy="672"/>
              </a:xfrm>
            </p:grpSpPr>
            <p:grpSp>
              <p:nvGrpSpPr>
                <p:cNvPr id="64200" name="Group 712"/>
                <p:cNvGrpSpPr>
                  <a:grpSpLocks/>
                </p:cNvGrpSpPr>
                <p:nvPr/>
              </p:nvGrpSpPr>
              <p:grpSpPr bwMode="auto">
                <a:xfrm>
                  <a:off x="1864" y="672"/>
                  <a:ext cx="104" cy="336"/>
                  <a:chOff x="1864" y="672"/>
                  <a:chExt cx="168" cy="1128"/>
                </a:xfrm>
              </p:grpSpPr>
              <p:grpSp>
                <p:nvGrpSpPr>
                  <p:cNvPr id="64201" name="Group 713"/>
                  <p:cNvGrpSpPr>
                    <a:grpSpLocks/>
                  </p:cNvGrpSpPr>
                  <p:nvPr/>
                </p:nvGrpSpPr>
                <p:grpSpPr bwMode="auto">
                  <a:xfrm>
                    <a:off x="1864" y="672"/>
                    <a:ext cx="152" cy="280"/>
                    <a:chOff x="1864" y="672"/>
                    <a:chExt cx="152" cy="280"/>
                  </a:xfrm>
                </p:grpSpPr>
                <p:sp>
                  <p:nvSpPr>
                    <p:cNvPr id="64202" name="Line 71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03" name="Line 71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04" name="Group 716"/>
                  <p:cNvGrpSpPr>
                    <a:grpSpLocks/>
                  </p:cNvGrpSpPr>
                  <p:nvPr/>
                </p:nvGrpSpPr>
                <p:grpSpPr bwMode="auto">
                  <a:xfrm>
                    <a:off x="1872" y="952"/>
                    <a:ext cx="152" cy="280"/>
                    <a:chOff x="1864" y="672"/>
                    <a:chExt cx="152" cy="280"/>
                  </a:xfrm>
                </p:grpSpPr>
                <p:sp>
                  <p:nvSpPr>
                    <p:cNvPr id="64205" name="Line 71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06" name="Line 71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07" name="Group 719"/>
                  <p:cNvGrpSpPr>
                    <a:grpSpLocks/>
                  </p:cNvGrpSpPr>
                  <p:nvPr/>
                </p:nvGrpSpPr>
                <p:grpSpPr bwMode="auto">
                  <a:xfrm>
                    <a:off x="1872" y="1240"/>
                    <a:ext cx="152" cy="280"/>
                    <a:chOff x="1864" y="672"/>
                    <a:chExt cx="152" cy="280"/>
                  </a:xfrm>
                </p:grpSpPr>
                <p:sp>
                  <p:nvSpPr>
                    <p:cNvPr id="64208" name="Line 72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09" name="Line 72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10" name="Group 722"/>
                  <p:cNvGrpSpPr>
                    <a:grpSpLocks/>
                  </p:cNvGrpSpPr>
                  <p:nvPr/>
                </p:nvGrpSpPr>
                <p:grpSpPr bwMode="auto">
                  <a:xfrm>
                    <a:off x="1880" y="1520"/>
                    <a:ext cx="152" cy="280"/>
                    <a:chOff x="1864" y="672"/>
                    <a:chExt cx="152" cy="280"/>
                  </a:xfrm>
                </p:grpSpPr>
                <p:sp>
                  <p:nvSpPr>
                    <p:cNvPr id="64211" name="Line 72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12" name="Line 72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213" name="Group 725"/>
                <p:cNvGrpSpPr>
                  <a:grpSpLocks/>
                </p:cNvGrpSpPr>
                <p:nvPr/>
              </p:nvGrpSpPr>
              <p:grpSpPr bwMode="auto">
                <a:xfrm>
                  <a:off x="1872" y="1008"/>
                  <a:ext cx="104" cy="336"/>
                  <a:chOff x="1864" y="672"/>
                  <a:chExt cx="168" cy="1128"/>
                </a:xfrm>
              </p:grpSpPr>
              <p:grpSp>
                <p:nvGrpSpPr>
                  <p:cNvPr id="64214" name="Group 726"/>
                  <p:cNvGrpSpPr>
                    <a:grpSpLocks/>
                  </p:cNvGrpSpPr>
                  <p:nvPr/>
                </p:nvGrpSpPr>
                <p:grpSpPr bwMode="auto">
                  <a:xfrm>
                    <a:off x="1864" y="672"/>
                    <a:ext cx="152" cy="280"/>
                    <a:chOff x="1864" y="672"/>
                    <a:chExt cx="152" cy="280"/>
                  </a:xfrm>
                </p:grpSpPr>
                <p:sp>
                  <p:nvSpPr>
                    <p:cNvPr id="64215" name="Line 72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16" name="Line 72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17" name="Group 729"/>
                  <p:cNvGrpSpPr>
                    <a:grpSpLocks/>
                  </p:cNvGrpSpPr>
                  <p:nvPr/>
                </p:nvGrpSpPr>
                <p:grpSpPr bwMode="auto">
                  <a:xfrm>
                    <a:off x="1872" y="952"/>
                    <a:ext cx="152" cy="280"/>
                    <a:chOff x="1864" y="672"/>
                    <a:chExt cx="152" cy="280"/>
                  </a:xfrm>
                </p:grpSpPr>
                <p:sp>
                  <p:nvSpPr>
                    <p:cNvPr id="64218" name="Line 7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19" name="Line 7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20" name="Group 732"/>
                  <p:cNvGrpSpPr>
                    <a:grpSpLocks/>
                  </p:cNvGrpSpPr>
                  <p:nvPr/>
                </p:nvGrpSpPr>
                <p:grpSpPr bwMode="auto">
                  <a:xfrm>
                    <a:off x="1872" y="1240"/>
                    <a:ext cx="152" cy="280"/>
                    <a:chOff x="1864" y="672"/>
                    <a:chExt cx="152" cy="280"/>
                  </a:xfrm>
                </p:grpSpPr>
                <p:sp>
                  <p:nvSpPr>
                    <p:cNvPr id="64221" name="Line 7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22" name="Line 7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23" name="Group 735"/>
                  <p:cNvGrpSpPr>
                    <a:grpSpLocks/>
                  </p:cNvGrpSpPr>
                  <p:nvPr/>
                </p:nvGrpSpPr>
                <p:grpSpPr bwMode="auto">
                  <a:xfrm>
                    <a:off x="1880" y="1520"/>
                    <a:ext cx="152" cy="280"/>
                    <a:chOff x="1864" y="672"/>
                    <a:chExt cx="152" cy="280"/>
                  </a:xfrm>
                </p:grpSpPr>
                <p:sp>
                  <p:nvSpPr>
                    <p:cNvPr id="64224" name="Line 7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25" name="Line 7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226" name="Oval 73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227" name="Group 739"/>
            <p:cNvGrpSpPr>
              <a:grpSpLocks/>
            </p:cNvGrpSpPr>
            <p:nvPr/>
          </p:nvGrpSpPr>
          <p:grpSpPr bwMode="auto">
            <a:xfrm flipH="1" flipV="1">
              <a:off x="1455" y="1105"/>
              <a:ext cx="93" cy="321"/>
              <a:chOff x="1864" y="549"/>
              <a:chExt cx="260" cy="627"/>
            </a:xfrm>
          </p:grpSpPr>
          <p:grpSp>
            <p:nvGrpSpPr>
              <p:cNvPr id="64228" name="Group 740"/>
              <p:cNvGrpSpPr>
                <a:grpSpLocks/>
              </p:cNvGrpSpPr>
              <p:nvPr/>
            </p:nvGrpSpPr>
            <p:grpSpPr bwMode="auto">
              <a:xfrm flipH="1">
                <a:off x="1864" y="672"/>
                <a:ext cx="104" cy="480"/>
                <a:chOff x="1864" y="672"/>
                <a:chExt cx="112" cy="672"/>
              </a:xfrm>
            </p:grpSpPr>
            <p:grpSp>
              <p:nvGrpSpPr>
                <p:cNvPr id="64229" name="Group 741"/>
                <p:cNvGrpSpPr>
                  <a:grpSpLocks/>
                </p:cNvGrpSpPr>
                <p:nvPr/>
              </p:nvGrpSpPr>
              <p:grpSpPr bwMode="auto">
                <a:xfrm>
                  <a:off x="1864" y="672"/>
                  <a:ext cx="104" cy="336"/>
                  <a:chOff x="1864" y="672"/>
                  <a:chExt cx="168" cy="1128"/>
                </a:xfrm>
              </p:grpSpPr>
              <p:grpSp>
                <p:nvGrpSpPr>
                  <p:cNvPr id="64230" name="Group 742"/>
                  <p:cNvGrpSpPr>
                    <a:grpSpLocks/>
                  </p:cNvGrpSpPr>
                  <p:nvPr/>
                </p:nvGrpSpPr>
                <p:grpSpPr bwMode="auto">
                  <a:xfrm>
                    <a:off x="1864" y="672"/>
                    <a:ext cx="152" cy="280"/>
                    <a:chOff x="1864" y="672"/>
                    <a:chExt cx="152" cy="280"/>
                  </a:xfrm>
                </p:grpSpPr>
                <p:sp>
                  <p:nvSpPr>
                    <p:cNvPr id="64231" name="Line 74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32" name="Line 74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33" name="Group 745"/>
                  <p:cNvGrpSpPr>
                    <a:grpSpLocks/>
                  </p:cNvGrpSpPr>
                  <p:nvPr/>
                </p:nvGrpSpPr>
                <p:grpSpPr bwMode="auto">
                  <a:xfrm>
                    <a:off x="1872" y="952"/>
                    <a:ext cx="152" cy="280"/>
                    <a:chOff x="1864" y="672"/>
                    <a:chExt cx="152" cy="280"/>
                  </a:xfrm>
                </p:grpSpPr>
                <p:sp>
                  <p:nvSpPr>
                    <p:cNvPr id="64234" name="Line 74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35" name="Line 74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36" name="Group 748"/>
                  <p:cNvGrpSpPr>
                    <a:grpSpLocks/>
                  </p:cNvGrpSpPr>
                  <p:nvPr/>
                </p:nvGrpSpPr>
                <p:grpSpPr bwMode="auto">
                  <a:xfrm>
                    <a:off x="1872" y="1240"/>
                    <a:ext cx="152" cy="280"/>
                    <a:chOff x="1864" y="672"/>
                    <a:chExt cx="152" cy="280"/>
                  </a:xfrm>
                </p:grpSpPr>
                <p:sp>
                  <p:nvSpPr>
                    <p:cNvPr id="64237" name="Line 74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38" name="Line 75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39" name="Group 751"/>
                  <p:cNvGrpSpPr>
                    <a:grpSpLocks/>
                  </p:cNvGrpSpPr>
                  <p:nvPr/>
                </p:nvGrpSpPr>
                <p:grpSpPr bwMode="auto">
                  <a:xfrm>
                    <a:off x="1880" y="1520"/>
                    <a:ext cx="152" cy="280"/>
                    <a:chOff x="1864" y="672"/>
                    <a:chExt cx="152" cy="280"/>
                  </a:xfrm>
                </p:grpSpPr>
                <p:sp>
                  <p:nvSpPr>
                    <p:cNvPr id="64240" name="Line 75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41" name="Line 75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242" name="Group 754"/>
                <p:cNvGrpSpPr>
                  <a:grpSpLocks/>
                </p:cNvGrpSpPr>
                <p:nvPr/>
              </p:nvGrpSpPr>
              <p:grpSpPr bwMode="auto">
                <a:xfrm>
                  <a:off x="1872" y="1008"/>
                  <a:ext cx="104" cy="336"/>
                  <a:chOff x="1864" y="672"/>
                  <a:chExt cx="168" cy="1128"/>
                </a:xfrm>
              </p:grpSpPr>
              <p:grpSp>
                <p:nvGrpSpPr>
                  <p:cNvPr id="64243" name="Group 755"/>
                  <p:cNvGrpSpPr>
                    <a:grpSpLocks/>
                  </p:cNvGrpSpPr>
                  <p:nvPr/>
                </p:nvGrpSpPr>
                <p:grpSpPr bwMode="auto">
                  <a:xfrm>
                    <a:off x="1864" y="672"/>
                    <a:ext cx="152" cy="280"/>
                    <a:chOff x="1864" y="672"/>
                    <a:chExt cx="152" cy="280"/>
                  </a:xfrm>
                </p:grpSpPr>
                <p:sp>
                  <p:nvSpPr>
                    <p:cNvPr id="64244" name="Line 75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45" name="Line 75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46" name="Group 758"/>
                  <p:cNvGrpSpPr>
                    <a:grpSpLocks/>
                  </p:cNvGrpSpPr>
                  <p:nvPr/>
                </p:nvGrpSpPr>
                <p:grpSpPr bwMode="auto">
                  <a:xfrm>
                    <a:off x="1872" y="952"/>
                    <a:ext cx="152" cy="280"/>
                    <a:chOff x="1864" y="672"/>
                    <a:chExt cx="152" cy="280"/>
                  </a:xfrm>
                </p:grpSpPr>
                <p:sp>
                  <p:nvSpPr>
                    <p:cNvPr id="64247" name="Line 75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48" name="Line 76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49" name="Group 761"/>
                  <p:cNvGrpSpPr>
                    <a:grpSpLocks/>
                  </p:cNvGrpSpPr>
                  <p:nvPr/>
                </p:nvGrpSpPr>
                <p:grpSpPr bwMode="auto">
                  <a:xfrm>
                    <a:off x="1872" y="1240"/>
                    <a:ext cx="152" cy="280"/>
                    <a:chOff x="1864" y="672"/>
                    <a:chExt cx="152" cy="280"/>
                  </a:xfrm>
                </p:grpSpPr>
                <p:sp>
                  <p:nvSpPr>
                    <p:cNvPr id="64250" name="Line 76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51" name="Line 76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52" name="Group 764"/>
                  <p:cNvGrpSpPr>
                    <a:grpSpLocks/>
                  </p:cNvGrpSpPr>
                  <p:nvPr/>
                </p:nvGrpSpPr>
                <p:grpSpPr bwMode="auto">
                  <a:xfrm>
                    <a:off x="1880" y="1520"/>
                    <a:ext cx="152" cy="280"/>
                    <a:chOff x="1864" y="672"/>
                    <a:chExt cx="152" cy="280"/>
                  </a:xfrm>
                </p:grpSpPr>
                <p:sp>
                  <p:nvSpPr>
                    <p:cNvPr id="64253" name="Line 76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54" name="Line 76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255" name="Group 767"/>
              <p:cNvGrpSpPr>
                <a:grpSpLocks/>
              </p:cNvGrpSpPr>
              <p:nvPr/>
            </p:nvGrpSpPr>
            <p:grpSpPr bwMode="auto">
              <a:xfrm flipH="1">
                <a:off x="1960" y="696"/>
                <a:ext cx="104" cy="480"/>
                <a:chOff x="1864" y="672"/>
                <a:chExt cx="112" cy="672"/>
              </a:xfrm>
            </p:grpSpPr>
            <p:grpSp>
              <p:nvGrpSpPr>
                <p:cNvPr id="64256" name="Group 768"/>
                <p:cNvGrpSpPr>
                  <a:grpSpLocks/>
                </p:cNvGrpSpPr>
                <p:nvPr/>
              </p:nvGrpSpPr>
              <p:grpSpPr bwMode="auto">
                <a:xfrm>
                  <a:off x="1864" y="672"/>
                  <a:ext cx="104" cy="336"/>
                  <a:chOff x="1864" y="672"/>
                  <a:chExt cx="168" cy="1128"/>
                </a:xfrm>
              </p:grpSpPr>
              <p:grpSp>
                <p:nvGrpSpPr>
                  <p:cNvPr id="64257" name="Group 769"/>
                  <p:cNvGrpSpPr>
                    <a:grpSpLocks/>
                  </p:cNvGrpSpPr>
                  <p:nvPr/>
                </p:nvGrpSpPr>
                <p:grpSpPr bwMode="auto">
                  <a:xfrm>
                    <a:off x="1864" y="672"/>
                    <a:ext cx="152" cy="280"/>
                    <a:chOff x="1864" y="672"/>
                    <a:chExt cx="152" cy="280"/>
                  </a:xfrm>
                </p:grpSpPr>
                <p:sp>
                  <p:nvSpPr>
                    <p:cNvPr id="64258" name="Line 77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59" name="Line 77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60" name="Group 772"/>
                  <p:cNvGrpSpPr>
                    <a:grpSpLocks/>
                  </p:cNvGrpSpPr>
                  <p:nvPr/>
                </p:nvGrpSpPr>
                <p:grpSpPr bwMode="auto">
                  <a:xfrm>
                    <a:off x="1872" y="952"/>
                    <a:ext cx="152" cy="280"/>
                    <a:chOff x="1864" y="672"/>
                    <a:chExt cx="152" cy="280"/>
                  </a:xfrm>
                </p:grpSpPr>
                <p:sp>
                  <p:nvSpPr>
                    <p:cNvPr id="64261" name="Line 77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62" name="Line 77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63" name="Group 775"/>
                  <p:cNvGrpSpPr>
                    <a:grpSpLocks/>
                  </p:cNvGrpSpPr>
                  <p:nvPr/>
                </p:nvGrpSpPr>
                <p:grpSpPr bwMode="auto">
                  <a:xfrm>
                    <a:off x="1872" y="1240"/>
                    <a:ext cx="152" cy="280"/>
                    <a:chOff x="1864" y="672"/>
                    <a:chExt cx="152" cy="280"/>
                  </a:xfrm>
                </p:grpSpPr>
                <p:sp>
                  <p:nvSpPr>
                    <p:cNvPr id="64264" name="Line 77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65" name="Line 77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66" name="Group 778"/>
                  <p:cNvGrpSpPr>
                    <a:grpSpLocks/>
                  </p:cNvGrpSpPr>
                  <p:nvPr/>
                </p:nvGrpSpPr>
                <p:grpSpPr bwMode="auto">
                  <a:xfrm>
                    <a:off x="1880" y="1520"/>
                    <a:ext cx="152" cy="280"/>
                    <a:chOff x="1864" y="672"/>
                    <a:chExt cx="152" cy="280"/>
                  </a:xfrm>
                </p:grpSpPr>
                <p:sp>
                  <p:nvSpPr>
                    <p:cNvPr id="64267" name="Line 77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68" name="Line 78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269" name="Group 781"/>
                <p:cNvGrpSpPr>
                  <a:grpSpLocks/>
                </p:cNvGrpSpPr>
                <p:nvPr/>
              </p:nvGrpSpPr>
              <p:grpSpPr bwMode="auto">
                <a:xfrm>
                  <a:off x="1872" y="1008"/>
                  <a:ext cx="104" cy="336"/>
                  <a:chOff x="1864" y="672"/>
                  <a:chExt cx="168" cy="1128"/>
                </a:xfrm>
              </p:grpSpPr>
              <p:grpSp>
                <p:nvGrpSpPr>
                  <p:cNvPr id="64270" name="Group 782"/>
                  <p:cNvGrpSpPr>
                    <a:grpSpLocks/>
                  </p:cNvGrpSpPr>
                  <p:nvPr/>
                </p:nvGrpSpPr>
                <p:grpSpPr bwMode="auto">
                  <a:xfrm>
                    <a:off x="1864" y="672"/>
                    <a:ext cx="152" cy="280"/>
                    <a:chOff x="1864" y="672"/>
                    <a:chExt cx="152" cy="280"/>
                  </a:xfrm>
                </p:grpSpPr>
                <p:sp>
                  <p:nvSpPr>
                    <p:cNvPr id="64271" name="Line 78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72" name="Line 78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73" name="Group 785"/>
                  <p:cNvGrpSpPr>
                    <a:grpSpLocks/>
                  </p:cNvGrpSpPr>
                  <p:nvPr/>
                </p:nvGrpSpPr>
                <p:grpSpPr bwMode="auto">
                  <a:xfrm>
                    <a:off x="1872" y="952"/>
                    <a:ext cx="152" cy="280"/>
                    <a:chOff x="1864" y="672"/>
                    <a:chExt cx="152" cy="280"/>
                  </a:xfrm>
                </p:grpSpPr>
                <p:sp>
                  <p:nvSpPr>
                    <p:cNvPr id="64274" name="Line 78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75" name="Line 78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76" name="Group 788"/>
                  <p:cNvGrpSpPr>
                    <a:grpSpLocks/>
                  </p:cNvGrpSpPr>
                  <p:nvPr/>
                </p:nvGrpSpPr>
                <p:grpSpPr bwMode="auto">
                  <a:xfrm>
                    <a:off x="1872" y="1240"/>
                    <a:ext cx="152" cy="280"/>
                    <a:chOff x="1864" y="672"/>
                    <a:chExt cx="152" cy="280"/>
                  </a:xfrm>
                </p:grpSpPr>
                <p:sp>
                  <p:nvSpPr>
                    <p:cNvPr id="64277" name="Line 78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78" name="Line 79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79" name="Group 791"/>
                  <p:cNvGrpSpPr>
                    <a:grpSpLocks/>
                  </p:cNvGrpSpPr>
                  <p:nvPr/>
                </p:nvGrpSpPr>
                <p:grpSpPr bwMode="auto">
                  <a:xfrm>
                    <a:off x="1880" y="1520"/>
                    <a:ext cx="152" cy="280"/>
                    <a:chOff x="1864" y="672"/>
                    <a:chExt cx="152" cy="280"/>
                  </a:xfrm>
                </p:grpSpPr>
                <p:sp>
                  <p:nvSpPr>
                    <p:cNvPr id="64280" name="Line 79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81" name="Line 79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282" name="Oval 794"/>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283" name="Group 795"/>
            <p:cNvGrpSpPr>
              <a:grpSpLocks/>
            </p:cNvGrpSpPr>
            <p:nvPr/>
          </p:nvGrpSpPr>
          <p:grpSpPr bwMode="auto">
            <a:xfrm flipH="1" flipV="1">
              <a:off x="1548" y="1105"/>
              <a:ext cx="93" cy="321"/>
              <a:chOff x="1864" y="549"/>
              <a:chExt cx="260" cy="627"/>
            </a:xfrm>
          </p:grpSpPr>
          <p:grpSp>
            <p:nvGrpSpPr>
              <p:cNvPr id="64284" name="Group 796"/>
              <p:cNvGrpSpPr>
                <a:grpSpLocks/>
              </p:cNvGrpSpPr>
              <p:nvPr/>
            </p:nvGrpSpPr>
            <p:grpSpPr bwMode="auto">
              <a:xfrm flipH="1">
                <a:off x="1864" y="672"/>
                <a:ext cx="104" cy="480"/>
                <a:chOff x="1864" y="672"/>
                <a:chExt cx="112" cy="672"/>
              </a:xfrm>
            </p:grpSpPr>
            <p:grpSp>
              <p:nvGrpSpPr>
                <p:cNvPr id="64285" name="Group 797"/>
                <p:cNvGrpSpPr>
                  <a:grpSpLocks/>
                </p:cNvGrpSpPr>
                <p:nvPr/>
              </p:nvGrpSpPr>
              <p:grpSpPr bwMode="auto">
                <a:xfrm>
                  <a:off x="1864" y="672"/>
                  <a:ext cx="104" cy="336"/>
                  <a:chOff x="1864" y="672"/>
                  <a:chExt cx="168" cy="1128"/>
                </a:xfrm>
              </p:grpSpPr>
              <p:grpSp>
                <p:nvGrpSpPr>
                  <p:cNvPr id="64286" name="Group 798"/>
                  <p:cNvGrpSpPr>
                    <a:grpSpLocks/>
                  </p:cNvGrpSpPr>
                  <p:nvPr/>
                </p:nvGrpSpPr>
                <p:grpSpPr bwMode="auto">
                  <a:xfrm>
                    <a:off x="1864" y="672"/>
                    <a:ext cx="152" cy="280"/>
                    <a:chOff x="1864" y="672"/>
                    <a:chExt cx="152" cy="280"/>
                  </a:xfrm>
                </p:grpSpPr>
                <p:sp>
                  <p:nvSpPr>
                    <p:cNvPr id="64287" name="Line 7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88" name="Line 8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89" name="Group 801"/>
                  <p:cNvGrpSpPr>
                    <a:grpSpLocks/>
                  </p:cNvGrpSpPr>
                  <p:nvPr/>
                </p:nvGrpSpPr>
                <p:grpSpPr bwMode="auto">
                  <a:xfrm>
                    <a:off x="1872" y="952"/>
                    <a:ext cx="152" cy="280"/>
                    <a:chOff x="1864" y="672"/>
                    <a:chExt cx="152" cy="280"/>
                  </a:xfrm>
                </p:grpSpPr>
                <p:sp>
                  <p:nvSpPr>
                    <p:cNvPr id="64290" name="Line 8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91" name="Line 8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92" name="Group 804"/>
                  <p:cNvGrpSpPr>
                    <a:grpSpLocks/>
                  </p:cNvGrpSpPr>
                  <p:nvPr/>
                </p:nvGrpSpPr>
                <p:grpSpPr bwMode="auto">
                  <a:xfrm>
                    <a:off x="1872" y="1240"/>
                    <a:ext cx="152" cy="280"/>
                    <a:chOff x="1864" y="672"/>
                    <a:chExt cx="152" cy="280"/>
                  </a:xfrm>
                </p:grpSpPr>
                <p:sp>
                  <p:nvSpPr>
                    <p:cNvPr id="64293" name="Line 8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94" name="Line 8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295" name="Group 807"/>
                  <p:cNvGrpSpPr>
                    <a:grpSpLocks/>
                  </p:cNvGrpSpPr>
                  <p:nvPr/>
                </p:nvGrpSpPr>
                <p:grpSpPr bwMode="auto">
                  <a:xfrm>
                    <a:off x="1880" y="1520"/>
                    <a:ext cx="152" cy="280"/>
                    <a:chOff x="1864" y="672"/>
                    <a:chExt cx="152" cy="280"/>
                  </a:xfrm>
                </p:grpSpPr>
                <p:sp>
                  <p:nvSpPr>
                    <p:cNvPr id="64296" name="Line 8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297" name="Line 8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298" name="Group 810"/>
                <p:cNvGrpSpPr>
                  <a:grpSpLocks/>
                </p:cNvGrpSpPr>
                <p:nvPr/>
              </p:nvGrpSpPr>
              <p:grpSpPr bwMode="auto">
                <a:xfrm>
                  <a:off x="1872" y="1008"/>
                  <a:ext cx="104" cy="336"/>
                  <a:chOff x="1864" y="672"/>
                  <a:chExt cx="168" cy="1128"/>
                </a:xfrm>
              </p:grpSpPr>
              <p:grpSp>
                <p:nvGrpSpPr>
                  <p:cNvPr id="64299" name="Group 811"/>
                  <p:cNvGrpSpPr>
                    <a:grpSpLocks/>
                  </p:cNvGrpSpPr>
                  <p:nvPr/>
                </p:nvGrpSpPr>
                <p:grpSpPr bwMode="auto">
                  <a:xfrm>
                    <a:off x="1864" y="672"/>
                    <a:ext cx="152" cy="280"/>
                    <a:chOff x="1864" y="672"/>
                    <a:chExt cx="152" cy="280"/>
                  </a:xfrm>
                </p:grpSpPr>
                <p:sp>
                  <p:nvSpPr>
                    <p:cNvPr id="64300" name="Line 8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01" name="Line 8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02" name="Group 814"/>
                  <p:cNvGrpSpPr>
                    <a:grpSpLocks/>
                  </p:cNvGrpSpPr>
                  <p:nvPr/>
                </p:nvGrpSpPr>
                <p:grpSpPr bwMode="auto">
                  <a:xfrm>
                    <a:off x="1872" y="952"/>
                    <a:ext cx="152" cy="280"/>
                    <a:chOff x="1864" y="672"/>
                    <a:chExt cx="152" cy="280"/>
                  </a:xfrm>
                </p:grpSpPr>
                <p:sp>
                  <p:nvSpPr>
                    <p:cNvPr id="64303" name="Line 8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04" name="Line 8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05" name="Group 817"/>
                  <p:cNvGrpSpPr>
                    <a:grpSpLocks/>
                  </p:cNvGrpSpPr>
                  <p:nvPr/>
                </p:nvGrpSpPr>
                <p:grpSpPr bwMode="auto">
                  <a:xfrm>
                    <a:off x="1872" y="1240"/>
                    <a:ext cx="152" cy="280"/>
                    <a:chOff x="1864" y="672"/>
                    <a:chExt cx="152" cy="280"/>
                  </a:xfrm>
                </p:grpSpPr>
                <p:sp>
                  <p:nvSpPr>
                    <p:cNvPr id="64306" name="Line 8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07" name="Line 8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08" name="Group 820"/>
                  <p:cNvGrpSpPr>
                    <a:grpSpLocks/>
                  </p:cNvGrpSpPr>
                  <p:nvPr/>
                </p:nvGrpSpPr>
                <p:grpSpPr bwMode="auto">
                  <a:xfrm>
                    <a:off x="1880" y="1520"/>
                    <a:ext cx="152" cy="280"/>
                    <a:chOff x="1864" y="672"/>
                    <a:chExt cx="152" cy="280"/>
                  </a:xfrm>
                </p:grpSpPr>
                <p:sp>
                  <p:nvSpPr>
                    <p:cNvPr id="64309" name="Line 82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10" name="Line 82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311" name="Group 823"/>
              <p:cNvGrpSpPr>
                <a:grpSpLocks/>
              </p:cNvGrpSpPr>
              <p:nvPr/>
            </p:nvGrpSpPr>
            <p:grpSpPr bwMode="auto">
              <a:xfrm flipH="1">
                <a:off x="1960" y="696"/>
                <a:ext cx="104" cy="480"/>
                <a:chOff x="1864" y="672"/>
                <a:chExt cx="112" cy="672"/>
              </a:xfrm>
            </p:grpSpPr>
            <p:grpSp>
              <p:nvGrpSpPr>
                <p:cNvPr id="64312" name="Group 824"/>
                <p:cNvGrpSpPr>
                  <a:grpSpLocks/>
                </p:cNvGrpSpPr>
                <p:nvPr/>
              </p:nvGrpSpPr>
              <p:grpSpPr bwMode="auto">
                <a:xfrm>
                  <a:off x="1864" y="672"/>
                  <a:ext cx="104" cy="336"/>
                  <a:chOff x="1864" y="672"/>
                  <a:chExt cx="168" cy="1128"/>
                </a:xfrm>
              </p:grpSpPr>
              <p:grpSp>
                <p:nvGrpSpPr>
                  <p:cNvPr id="64313" name="Group 825"/>
                  <p:cNvGrpSpPr>
                    <a:grpSpLocks/>
                  </p:cNvGrpSpPr>
                  <p:nvPr/>
                </p:nvGrpSpPr>
                <p:grpSpPr bwMode="auto">
                  <a:xfrm>
                    <a:off x="1864" y="672"/>
                    <a:ext cx="152" cy="280"/>
                    <a:chOff x="1864" y="672"/>
                    <a:chExt cx="152" cy="280"/>
                  </a:xfrm>
                </p:grpSpPr>
                <p:sp>
                  <p:nvSpPr>
                    <p:cNvPr id="64314" name="Line 8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15" name="Line 8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16" name="Group 828"/>
                  <p:cNvGrpSpPr>
                    <a:grpSpLocks/>
                  </p:cNvGrpSpPr>
                  <p:nvPr/>
                </p:nvGrpSpPr>
                <p:grpSpPr bwMode="auto">
                  <a:xfrm>
                    <a:off x="1872" y="952"/>
                    <a:ext cx="152" cy="280"/>
                    <a:chOff x="1864" y="672"/>
                    <a:chExt cx="152" cy="280"/>
                  </a:xfrm>
                </p:grpSpPr>
                <p:sp>
                  <p:nvSpPr>
                    <p:cNvPr id="64317" name="Line 82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18" name="Line 83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19" name="Group 831"/>
                  <p:cNvGrpSpPr>
                    <a:grpSpLocks/>
                  </p:cNvGrpSpPr>
                  <p:nvPr/>
                </p:nvGrpSpPr>
                <p:grpSpPr bwMode="auto">
                  <a:xfrm>
                    <a:off x="1872" y="1240"/>
                    <a:ext cx="152" cy="280"/>
                    <a:chOff x="1864" y="672"/>
                    <a:chExt cx="152" cy="280"/>
                  </a:xfrm>
                </p:grpSpPr>
                <p:sp>
                  <p:nvSpPr>
                    <p:cNvPr id="64320" name="Line 83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21" name="Line 83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22" name="Group 834"/>
                  <p:cNvGrpSpPr>
                    <a:grpSpLocks/>
                  </p:cNvGrpSpPr>
                  <p:nvPr/>
                </p:nvGrpSpPr>
                <p:grpSpPr bwMode="auto">
                  <a:xfrm>
                    <a:off x="1880" y="1520"/>
                    <a:ext cx="152" cy="280"/>
                    <a:chOff x="1864" y="672"/>
                    <a:chExt cx="152" cy="280"/>
                  </a:xfrm>
                </p:grpSpPr>
                <p:sp>
                  <p:nvSpPr>
                    <p:cNvPr id="64323" name="Line 83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24" name="Line 83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325" name="Group 837"/>
                <p:cNvGrpSpPr>
                  <a:grpSpLocks/>
                </p:cNvGrpSpPr>
                <p:nvPr/>
              </p:nvGrpSpPr>
              <p:grpSpPr bwMode="auto">
                <a:xfrm>
                  <a:off x="1872" y="1008"/>
                  <a:ext cx="104" cy="336"/>
                  <a:chOff x="1864" y="672"/>
                  <a:chExt cx="168" cy="1128"/>
                </a:xfrm>
              </p:grpSpPr>
              <p:grpSp>
                <p:nvGrpSpPr>
                  <p:cNvPr id="64326" name="Group 838"/>
                  <p:cNvGrpSpPr>
                    <a:grpSpLocks/>
                  </p:cNvGrpSpPr>
                  <p:nvPr/>
                </p:nvGrpSpPr>
                <p:grpSpPr bwMode="auto">
                  <a:xfrm>
                    <a:off x="1864" y="672"/>
                    <a:ext cx="152" cy="280"/>
                    <a:chOff x="1864" y="672"/>
                    <a:chExt cx="152" cy="280"/>
                  </a:xfrm>
                </p:grpSpPr>
                <p:sp>
                  <p:nvSpPr>
                    <p:cNvPr id="64327" name="Line 8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28" name="Line 8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29" name="Group 841"/>
                  <p:cNvGrpSpPr>
                    <a:grpSpLocks/>
                  </p:cNvGrpSpPr>
                  <p:nvPr/>
                </p:nvGrpSpPr>
                <p:grpSpPr bwMode="auto">
                  <a:xfrm>
                    <a:off x="1872" y="952"/>
                    <a:ext cx="152" cy="280"/>
                    <a:chOff x="1864" y="672"/>
                    <a:chExt cx="152" cy="280"/>
                  </a:xfrm>
                </p:grpSpPr>
                <p:sp>
                  <p:nvSpPr>
                    <p:cNvPr id="64330" name="Line 8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31" name="Line 8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32" name="Group 844"/>
                  <p:cNvGrpSpPr>
                    <a:grpSpLocks/>
                  </p:cNvGrpSpPr>
                  <p:nvPr/>
                </p:nvGrpSpPr>
                <p:grpSpPr bwMode="auto">
                  <a:xfrm>
                    <a:off x="1872" y="1240"/>
                    <a:ext cx="152" cy="280"/>
                    <a:chOff x="1864" y="672"/>
                    <a:chExt cx="152" cy="280"/>
                  </a:xfrm>
                </p:grpSpPr>
                <p:sp>
                  <p:nvSpPr>
                    <p:cNvPr id="64333" name="Line 84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34" name="Line 84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35" name="Group 847"/>
                  <p:cNvGrpSpPr>
                    <a:grpSpLocks/>
                  </p:cNvGrpSpPr>
                  <p:nvPr/>
                </p:nvGrpSpPr>
                <p:grpSpPr bwMode="auto">
                  <a:xfrm>
                    <a:off x="1880" y="1520"/>
                    <a:ext cx="152" cy="280"/>
                    <a:chOff x="1864" y="672"/>
                    <a:chExt cx="152" cy="280"/>
                  </a:xfrm>
                </p:grpSpPr>
                <p:sp>
                  <p:nvSpPr>
                    <p:cNvPr id="64336" name="Line 84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37" name="Line 84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338" name="Oval 85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339" name="Group 851"/>
            <p:cNvGrpSpPr>
              <a:grpSpLocks/>
            </p:cNvGrpSpPr>
            <p:nvPr/>
          </p:nvGrpSpPr>
          <p:grpSpPr bwMode="auto">
            <a:xfrm flipH="1" flipV="1">
              <a:off x="1641" y="1105"/>
              <a:ext cx="93" cy="321"/>
              <a:chOff x="1864" y="549"/>
              <a:chExt cx="260" cy="627"/>
            </a:xfrm>
          </p:grpSpPr>
          <p:grpSp>
            <p:nvGrpSpPr>
              <p:cNvPr id="64340" name="Group 852"/>
              <p:cNvGrpSpPr>
                <a:grpSpLocks/>
              </p:cNvGrpSpPr>
              <p:nvPr/>
            </p:nvGrpSpPr>
            <p:grpSpPr bwMode="auto">
              <a:xfrm flipH="1">
                <a:off x="1864" y="672"/>
                <a:ext cx="104" cy="480"/>
                <a:chOff x="1864" y="672"/>
                <a:chExt cx="112" cy="672"/>
              </a:xfrm>
            </p:grpSpPr>
            <p:grpSp>
              <p:nvGrpSpPr>
                <p:cNvPr id="64341" name="Group 853"/>
                <p:cNvGrpSpPr>
                  <a:grpSpLocks/>
                </p:cNvGrpSpPr>
                <p:nvPr/>
              </p:nvGrpSpPr>
              <p:grpSpPr bwMode="auto">
                <a:xfrm>
                  <a:off x="1864" y="672"/>
                  <a:ext cx="104" cy="336"/>
                  <a:chOff x="1864" y="672"/>
                  <a:chExt cx="168" cy="1128"/>
                </a:xfrm>
              </p:grpSpPr>
              <p:grpSp>
                <p:nvGrpSpPr>
                  <p:cNvPr id="64342" name="Group 854"/>
                  <p:cNvGrpSpPr>
                    <a:grpSpLocks/>
                  </p:cNvGrpSpPr>
                  <p:nvPr/>
                </p:nvGrpSpPr>
                <p:grpSpPr bwMode="auto">
                  <a:xfrm>
                    <a:off x="1864" y="672"/>
                    <a:ext cx="152" cy="280"/>
                    <a:chOff x="1864" y="672"/>
                    <a:chExt cx="152" cy="280"/>
                  </a:xfrm>
                </p:grpSpPr>
                <p:sp>
                  <p:nvSpPr>
                    <p:cNvPr id="64343" name="Line 8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44" name="Line 8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45" name="Group 857"/>
                  <p:cNvGrpSpPr>
                    <a:grpSpLocks/>
                  </p:cNvGrpSpPr>
                  <p:nvPr/>
                </p:nvGrpSpPr>
                <p:grpSpPr bwMode="auto">
                  <a:xfrm>
                    <a:off x="1872" y="952"/>
                    <a:ext cx="152" cy="280"/>
                    <a:chOff x="1864" y="672"/>
                    <a:chExt cx="152" cy="280"/>
                  </a:xfrm>
                </p:grpSpPr>
                <p:sp>
                  <p:nvSpPr>
                    <p:cNvPr id="64346" name="Line 8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47" name="Line 8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48" name="Group 860"/>
                  <p:cNvGrpSpPr>
                    <a:grpSpLocks/>
                  </p:cNvGrpSpPr>
                  <p:nvPr/>
                </p:nvGrpSpPr>
                <p:grpSpPr bwMode="auto">
                  <a:xfrm>
                    <a:off x="1872" y="1240"/>
                    <a:ext cx="152" cy="280"/>
                    <a:chOff x="1864" y="672"/>
                    <a:chExt cx="152" cy="280"/>
                  </a:xfrm>
                </p:grpSpPr>
                <p:sp>
                  <p:nvSpPr>
                    <p:cNvPr id="64349" name="Line 86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50" name="Line 86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51" name="Group 863"/>
                  <p:cNvGrpSpPr>
                    <a:grpSpLocks/>
                  </p:cNvGrpSpPr>
                  <p:nvPr/>
                </p:nvGrpSpPr>
                <p:grpSpPr bwMode="auto">
                  <a:xfrm>
                    <a:off x="1880" y="1520"/>
                    <a:ext cx="152" cy="280"/>
                    <a:chOff x="1864" y="672"/>
                    <a:chExt cx="152" cy="280"/>
                  </a:xfrm>
                </p:grpSpPr>
                <p:sp>
                  <p:nvSpPr>
                    <p:cNvPr id="64352" name="Line 86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53" name="Line 86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354" name="Group 866"/>
                <p:cNvGrpSpPr>
                  <a:grpSpLocks/>
                </p:cNvGrpSpPr>
                <p:nvPr/>
              </p:nvGrpSpPr>
              <p:grpSpPr bwMode="auto">
                <a:xfrm>
                  <a:off x="1872" y="1008"/>
                  <a:ext cx="104" cy="336"/>
                  <a:chOff x="1864" y="672"/>
                  <a:chExt cx="168" cy="1128"/>
                </a:xfrm>
              </p:grpSpPr>
              <p:grpSp>
                <p:nvGrpSpPr>
                  <p:cNvPr id="64355" name="Group 867"/>
                  <p:cNvGrpSpPr>
                    <a:grpSpLocks/>
                  </p:cNvGrpSpPr>
                  <p:nvPr/>
                </p:nvGrpSpPr>
                <p:grpSpPr bwMode="auto">
                  <a:xfrm>
                    <a:off x="1864" y="672"/>
                    <a:ext cx="152" cy="280"/>
                    <a:chOff x="1864" y="672"/>
                    <a:chExt cx="152" cy="280"/>
                  </a:xfrm>
                </p:grpSpPr>
                <p:sp>
                  <p:nvSpPr>
                    <p:cNvPr id="64356" name="Line 8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57" name="Line 8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58" name="Group 870"/>
                  <p:cNvGrpSpPr>
                    <a:grpSpLocks/>
                  </p:cNvGrpSpPr>
                  <p:nvPr/>
                </p:nvGrpSpPr>
                <p:grpSpPr bwMode="auto">
                  <a:xfrm>
                    <a:off x="1872" y="952"/>
                    <a:ext cx="152" cy="280"/>
                    <a:chOff x="1864" y="672"/>
                    <a:chExt cx="152" cy="280"/>
                  </a:xfrm>
                </p:grpSpPr>
                <p:sp>
                  <p:nvSpPr>
                    <p:cNvPr id="64359" name="Line 8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60" name="Line 8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61" name="Group 873"/>
                  <p:cNvGrpSpPr>
                    <a:grpSpLocks/>
                  </p:cNvGrpSpPr>
                  <p:nvPr/>
                </p:nvGrpSpPr>
                <p:grpSpPr bwMode="auto">
                  <a:xfrm>
                    <a:off x="1872" y="1240"/>
                    <a:ext cx="152" cy="280"/>
                    <a:chOff x="1864" y="672"/>
                    <a:chExt cx="152" cy="280"/>
                  </a:xfrm>
                </p:grpSpPr>
                <p:sp>
                  <p:nvSpPr>
                    <p:cNvPr id="64362" name="Line 8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63" name="Line 8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64" name="Group 876"/>
                  <p:cNvGrpSpPr>
                    <a:grpSpLocks/>
                  </p:cNvGrpSpPr>
                  <p:nvPr/>
                </p:nvGrpSpPr>
                <p:grpSpPr bwMode="auto">
                  <a:xfrm>
                    <a:off x="1880" y="1520"/>
                    <a:ext cx="152" cy="280"/>
                    <a:chOff x="1864" y="672"/>
                    <a:chExt cx="152" cy="280"/>
                  </a:xfrm>
                </p:grpSpPr>
                <p:sp>
                  <p:nvSpPr>
                    <p:cNvPr id="64365" name="Line 8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66" name="Line 8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367" name="Group 879"/>
              <p:cNvGrpSpPr>
                <a:grpSpLocks/>
              </p:cNvGrpSpPr>
              <p:nvPr/>
            </p:nvGrpSpPr>
            <p:grpSpPr bwMode="auto">
              <a:xfrm flipH="1">
                <a:off x="1960" y="696"/>
                <a:ext cx="104" cy="480"/>
                <a:chOff x="1864" y="672"/>
                <a:chExt cx="112" cy="672"/>
              </a:xfrm>
            </p:grpSpPr>
            <p:grpSp>
              <p:nvGrpSpPr>
                <p:cNvPr id="64368" name="Group 880"/>
                <p:cNvGrpSpPr>
                  <a:grpSpLocks/>
                </p:cNvGrpSpPr>
                <p:nvPr/>
              </p:nvGrpSpPr>
              <p:grpSpPr bwMode="auto">
                <a:xfrm>
                  <a:off x="1864" y="672"/>
                  <a:ext cx="104" cy="336"/>
                  <a:chOff x="1864" y="672"/>
                  <a:chExt cx="168" cy="1128"/>
                </a:xfrm>
              </p:grpSpPr>
              <p:grpSp>
                <p:nvGrpSpPr>
                  <p:cNvPr id="64369" name="Group 881"/>
                  <p:cNvGrpSpPr>
                    <a:grpSpLocks/>
                  </p:cNvGrpSpPr>
                  <p:nvPr/>
                </p:nvGrpSpPr>
                <p:grpSpPr bwMode="auto">
                  <a:xfrm>
                    <a:off x="1864" y="672"/>
                    <a:ext cx="152" cy="280"/>
                    <a:chOff x="1864" y="672"/>
                    <a:chExt cx="152" cy="280"/>
                  </a:xfrm>
                </p:grpSpPr>
                <p:sp>
                  <p:nvSpPr>
                    <p:cNvPr id="64370" name="Line 88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71" name="Line 88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72" name="Group 884"/>
                  <p:cNvGrpSpPr>
                    <a:grpSpLocks/>
                  </p:cNvGrpSpPr>
                  <p:nvPr/>
                </p:nvGrpSpPr>
                <p:grpSpPr bwMode="auto">
                  <a:xfrm>
                    <a:off x="1872" y="952"/>
                    <a:ext cx="152" cy="280"/>
                    <a:chOff x="1864" y="672"/>
                    <a:chExt cx="152" cy="280"/>
                  </a:xfrm>
                </p:grpSpPr>
                <p:sp>
                  <p:nvSpPr>
                    <p:cNvPr id="64373" name="Line 88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74" name="Line 88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75" name="Group 887"/>
                  <p:cNvGrpSpPr>
                    <a:grpSpLocks/>
                  </p:cNvGrpSpPr>
                  <p:nvPr/>
                </p:nvGrpSpPr>
                <p:grpSpPr bwMode="auto">
                  <a:xfrm>
                    <a:off x="1872" y="1240"/>
                    <a:ext cx="152" cy="280"/>
                    <a:chOff x="1864" y="672"/>
                    <a:chExt cx="152" cy="280"/>
                  </a:xfrm>
                </p:grpSpPr>
                <p:sp>
                  <p:nvSpPr>
                    <p:cNvPr id="64376" name="Line 88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77" name="Line 88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78" name="Group 890"/>
                  <p:cNvGrpSpPr>
                    <a:grpSpLocks/>
                  </p:cNvGrpSpPr>
                  <p:nvPr/>
                </p:nvGrpSpPr>
                <p:grpSpPr bwMode="auto">
                  <a:xfrm>
                    <a:off x="1880" y="1520"/>
                    <a:ext cx="152" cy="280"/>
                    <a:chOff x="1864" y="672"/>
                    <a:chExt cx="152" cy="280"/>
                  </a:xfrm>
                </p:grpSpPr>
                <p:sp>
                  <p:nvSpPr>
                    <p:cNvPr id="64379" name="Line 89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80" name="Line 89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381" name="Group 893"/>
                <p:cNvGrpSpPr>
                  <a:grpSpLocks/>
                </p:cNvGrpSpPr>
                <p:nvPr/>
              </p:nvGrpSpPr>
              <p:grpSpPr bwMode="auto">
                <a:xfrm>
                  <a:off x="1872" y="1008"/>
                  <a:ext cx="104" cy="336"/>
                  <a:chOff x="1864" y="672"/>
                  <a:chExt cx="168" cy="1128"/>
                </a:xfrm>
              </p:grpSpPr>
              <p:grpSp>
                <p:nvGrpSpPr>
                  <p:cNvPr id="64382" name="Group 894"/>
                  <p:cNvGrpSpPr>
                    <a:grpSpLocks/>
                  </p:cNvGrpSpPr>
                  <p:nvPr/>
                </p:nvGrpSpPr>
                <p:grpSpPr bwMode="auto">
                  <a:xfrm>
                    <a:off x="1864" y="672"/>
                    <a:ext cx="152" cy="280"/>
                    <a:chOff x="1864" y="672"/>
                    <a:chExt cx="152" cy="280"/>
                  </a:xfrm>
                </p:grpSpPr>
                <p:sp>
                  <p:nvSpPr>
                    <p:cNvPr id="64383" name="Line 89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84" name="Line 89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85" name="Group 897"/>
                  <p:cNvGrpSpPr>
                    <a:grpSpLocks/>
                  </p:cNvGrpSpPr>
                  <p:nvPr/>
                </p:nvGrpSpPr>
                <p:grpSpPr bwMode="auto">
                  <a:xfrm>
                    <a:off x="1872" y="952"/>
                    <a:ext cx="152" cy="280"/>
                    <a:chOff x="1864" y="672"/>
                    <a:chExt cx="152" cy="280"/>
                  </a:xfrm>
                </p:grpSpPr>
                <p:sp>
                  <p:nvSpPr>
                    <p:cNvPr id="64386" name="Line 89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87" name="Line 89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88" name="Group 900"/>
                  <p:cNvGrpSpPr>
                    <a:grpSpLocks/>
                  </p:cNvGrpSpPr>
                  <p:nvPr/>
                </p:nvGrpSpPr>
                <p:grpSpPr bwMode="auto">
                  <a:xfrm>
                    <a:off x="1872" y="1240"/>
                    <a:ext cx="152" cy="280"/>
                    <a:chOff x="1864" y="672"/>
                    <a:chExt cx="152" cy="280"/>
                  </a:xfrm>
                </p:grpSpPr>
                <p:sp>
                  <p:nvSpPr>
                    <p:cNvPr id="64389" name="Line 90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90" name="Line 90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391" name="Group 903"/>
                  <p:cNvGrpSpPr>
                    <a:grpSpLocks/>
                  </p:cNvGrpSpPr>
                  <p:nvPr/>
                </p:nvGrpSpPr>
                <p:grpSpPr bwMode="auto">
                  <a:xfrm>
                    <a:off x="1880" y="1520"/>
                    <a:ext cx="152" cy="280"/>
                    <a:chOff x="1864" y="672"/>
                    <a:chExt cx="152" cy="280"/>
                  </a:xfrm>
                </p:grpSpPr>
                <p:sp>
                  <p:nvSpPr>
                    <p:cNvPr id="64392" name="Line 90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393" name="Line 90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394" name="Oval 90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4395" name="Oval 907"/>
            <p:cNvSpPr>
              <a:spLocks noChangeArrowheads="1"/>
            </p:cNvSpPr>
            <p:nvPr/>
          </p:nvSpPr>
          <p:spPr bwMode="auto">
            <a:xfrm>
              <a:off x="1230" y="1226"/>
              <a:ext cx="176" cy="225"/>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4396" name="Rectangle 908"/>
            <p:cNvSpPr>
              <a:spLocks noChangeArrowheads="1"/>
            </p:cNvSpPr>
            <p:nvPr/>
          </p:nvSpPr>
          <p:spPr bwMode="auto">
            <a:xfrm>
              <a:off x="672" y="192"/>
              <a:ext cx="1152" cy="1728"/>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4397" name="Text Box 909"/>
            <p:cNvSpPr txBox="1">
              <a:spLocks noChangeArrowheads="1"/>
            </p:cNvSpPr>
            <p:nvPr/>
          </p:nvSpPr>
          <p:spPr bwMode="auto">
            <a:xfrm>
              <a:off x="880" y="192"/>
              <a:ext cx="7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extracellular</a:t>
              </a:r>
              <a:endParaRPr lang="en-US" altLang="en-US" sz="1600" b="1">
                <a:solidFill>
                  <a:srgbClr val="000000"/>
                </a:solidFill>
                <a:latin typeface="Garamond" pitchFamily="18" charset="0"/>
              </a:endParaRPr>
            </a:p>
          </p:txBody>
        </p:sp>
        <p:sp>
          <p:nvSpPr>
            <p:cNvPr id="64398" name="Text Box 910"/>
            <p:cNvSpPr txBox="1">
              <a:spLocks noChangeArrowheads="1"/>
            </p:cNvSpPr>
            <p:nvPr/>
          </p:nvSpPr>
          <p:spPr bwMode="auto">
            <a:xfrm>
              <a:off x="912" y="1720"/>
              <a:ext cx="7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cytoplasmic</a:t>
              </a:r>
              <a:endParaRPr lang="en-US" altLang="en-US" sz="1600" b="1">
                <a:solidFill>
                  <a:srgbClr val="000000"/>
                </a:solidFill>
                <a:latin typeface="Garamond" pitchFamily="18" charset="0"/>
              </a:endParaRPr>
            </a:p>
          </p:txBody>
        </p:sp>
      </p:grpSp>
      <p:sp>
        <p:nvSpPr>
          <p:cNvPr id="64399" name="Rectangle 911"/>
          <p:cNvSpPr>
            <a:spLocks noChangeArrowheads="1"/>
          </p:cNvSpPr>
          <p:nvPr/>
        </p:nvSpPr>
        <p:spPr bwMode="auto">
          <a:xfrm>
            <a:off x="4343400" y="749300"/>
            <a:ext cx="1828800" cy="2743200"/>
          </a:xfrm>
          <a:prstGeom prst="rect">
            <a:avLst/>
          </a:prstGeom>
          <a:gradFill rotWithShape="0">
            <a:gsLst>
              <a:gs pos="0">
                <a:srgbClr val="EAEAEA"/>
              </a:gs>
              <a:gs pos="100000">
                <a:srgbClr val="EAEAEA">
                  <a:gamma/>
                  <a:shade val="7607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4400" name="Rectangle 912"/>
          <p:cNvSpPr>
            <a:spLocks noChangeArrowheads="1"/>
          </p:cNvSpPr>
          <p:nvPr/>
        </p:nvSpPr>
        <p:spPr bwMode="auto">
          <a:xfrm>
            <a:off x="4343400" y="749300"/>
            <a:ext cx="1828800" cy="137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4401" name="Group 913"/>
          <p:cNvGrpSpPr>
            <a:grpSpLocks/>
          </p:cNvGrpSpPr>
          <p:nvPr/>
        </p:nvGrpSpPr>
        <p:grpSpPr bwMode="auto">
          <a:xfrm>
            <a:off x="4419600" y="1677988"/>
            <a:ext cx="147638" cy="508000"/>
            <a:chOff x="1864" y="549"/>
            <a:chExt cx="260" cy="627"/>
          </a:xfrm>
        </p:grpSpPr>
        <p:grpSp>
          <p:nvGrpSpPr>
            <p:cNvPr id="64402" name="Group 914"/>
            <p:cNvGrpSpPr>
              <a:grpSpLocks/>
            </p:cNvGrpSpPr>
            <p:nvPr/>
          </p:nvGrpSpPr>
          <p:grpSpPr bwMode="auto">
            <a:xfrm flipH="1">
              <a:off x="1864" y="672"/>
              <a:ext cx="104" cy="480"/>
              <a:chOff x="1864" y="672"/>
              <a:chExt cx="112" cy="672"/>
            </a:xfrm>
          </p:grpSpPr>
          <p:grpSp>
            <p:nvGrpSpPr>
              <p:cNvPr id="64403" name="Group 915"/>
              <p:cNvGrpSpPr>
                <a:grpSpLocks/>
              </p:cNvGrpSpPr>
              <p:nvPr/>
            </p:nvGrpSpPr>
            <p:grpSpPr bwMode="auto">
              <a:xfrm>
                <a:off x="1864" y="672"/>
                <a:ext cx="104" cy="336"/>
                <a:chOff x="1864" y="672"/>
                <a:chExt cx="168" cy="1128"/>
              </a:xfrm>
            </p:grpSpPr>
            <p:grpSp>
              <p:nvGrpSpPr>
                <p:cNvPr id="64404" name="Group 916"/>
                <p:cNvGrpSpPr>
                  <a:grpSpLocks/>
                </p:cNvGrpSpPr>
                <p:nvPr/>
              </p:nvGrpSpPr>
              <p:grpSpPr bwMode="auto">
                <a:xfrm>
                  <a:off x="1864" y="672"/>
                  <a:ext cx="152" cy="280"/>
                  <a:chOff x="1864" y="672"/>
                  <a:chExt cx="152" cy="280"/>
                </a:xfrm>
              </p:grpSpPr>
              <p:sp>
                <p:nvSpPr>
                  <p:cNvPr id="64405" name="Line 91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06" name="Line 91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07" name="Group 919"/>
                <p:cNvGrpSpPr>
                  <a:grpSpLocks/>
                </p:cNvGrpSpPr>
                <p:nvPr/>
              </p:nvGrpSpPr>
              <p:grpSpPr bwMode="auto">
                <a:xfrm>
                  <a:off x="1872" y="952"/>
                  <a:ext cx="152" cy="280"/>
                  <a:chOff x="1864" y="672"/>
                  <a:chExt cx="152" cy="280"/>
                </a:xfrm>
              </p:grpSpPr>
              <p:sp>
                <p:nvSpPr>
                  <p:cNvPr id="64408" name="Line 92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09" name="Line 92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10" name="Group 922"/>
                <p:cNvGrpSpPr>
                  <a:grpSpLocks/>
                </p:cNvGrpSpPr>
                <p:nvPr/>
              </p:nvGrpSpPr>
              <p:grpSpPr bwMode="auto">
                <a:xfrm>
                  <a:off x="1872" y="1240"/>
                  <a:ext cx="152" cy="280"/>
                  <a:chOff x="1864" y="672"/>
                  <a:chExt cx="152" cy="280"/>
                </a:xfrm>
              </p:grpSpPr>
              <p:sp>
                <p:nvSpPr>
                  <p:cNvPr id="64411" name="Line 92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12" name="Line 92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13" name="Group 925"/>
                <p:cNvGrpSpPr>
                  <a:grpSpLocks/>
                </p:cNvGrpSpPr>
                <p:nvPr/>
              </p:nvGrpSpPr>
              <p:grpSpPr bwMode="auto">
                <a:xfrm>
                  <a:off x="1880" y="1520"/>
                  <a:ext cx="152" cy="280"/>
                  <a:chOff x="1864" y="672"/>
                  <a:chExt cx="152" cy="280"/>
                </a:xfrm>
              </p:grpSpPr>
              <p:sp>
                <p:nvSpPr>
                  <p:cNvPr id="64414" name="Line 9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15" name="Line 9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416" name="Group 928"/>
              <p:cNvGrpSpPr>
                <a:grpSpLocks/>
              </p:cNvGrpSpPr>
              <p:nvPr/>
            </p:nvGrpSpPr>
            <p:grpSpPr bwMode="auto">
              <a:xfrm>
                <a:off x="1872" y="1008"/>
                <a:ext cx="104" cy="336"/>
                <a:chOff x="1864" y="672"/>
                <a:chExt cx="168" cy="1128"/>
              </a:xfrm>
            </p:grpSpPr>
            <p:grpSp>
              <p:nvGrpSpPr>
                <p:cNvPr id="64417" name="Group 929"/>
                <p:cNvGrpSpPr>
                  <a:grpSpLocks/>
                </p:cNvGrpSpPr>
                <p:nvPr/>
              </p:nvGrpSpPr>
              <p:grpSpPr bwMode="auto">
                <a:xfrm>
                  <a:off x="1864" y="672"/>
                  <a:ext cx="152" cy="280"/>
                  <a:chOff x="1864" y="672"/>
                  <a:chExt cx="152" cy="280"/>
                </a:xfrm>
              </p:grpSpPr>
              <p:sp>
                <p:nvSpPr>
                  <p:cNvPr id="64418" name="Line 9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19" name="Line 9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20" name="Group 932"/>
                <p:cNvGrpSpPr>
                  <a:grpSpLocks/>
                </p:cNvGrpSpPr>
                <p:nvPr/>
              </p:nvGrpSpPr>
              <p:grpSpPr bwMode="auto">
                <a:xfrm>
                  <a:off x="1872" y="952"/>
                  <a:ext cx="152" cy="280"/>
                  <a:chOff x="1864" y="672"/>
                  <a:chExt cx="152" cy="280"/>
                </a:xfrm>
              </p:grpSpPr>
              <p:sp>
                <p:nvSpPr>
                  <p:cNvPr id="64421" name="Line 9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22" name="Line 9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23" name="Group 935"/>
                <p:cNvGrpSpPr>
                  <a:grpSpLocks/>
                </p:cNvGrpSpPr>
                <p:nvPr/>
              </p:nvGrpSpPr>
              <p:grpSpPr bwMode="auto">
                <a:xfrm>
                  <a:off x="1872" y="1240"/>
                  <a:ext cx="152" cy="280"/>
                  <a:chOff x="1864" y="672"/>
                  <a:chExt cx="152" cy="280"/>
                </a:xfrm>
              </p:grpSpPr>
              <p:sp>
                <p:nvSpPr>
                  <p:cNvPr id="64424" name="Line 9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25" name="Line 9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26" name="Group 938"/>
                <p:cNvGrpSpPr>
                  <a:grpSpLocks/>
                </p:cNvGrpSpPr>
                <p:nvPr/>
              </p:nvGrpSpPr>
              <p:grpSpPr bwMode="auto">
                <a:xfrm>
                  <a:off x="1880" y="1520"/>
                  <a:ext cx="152" cy="280"/>
                  <a:chOff x="1864" y="672"/>
                  <a:chExt cx="152" cy="280"/>
                </a:xfrm>
              </p:grpSpPr>
              <p:sp>
                <p:nvSpPr>
                  <p:cNvPr id="64427" name="Line 9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28" name="Line 9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429" name="Group 941"/>
            <p:cNvGrpSpPr>
              <a:grpSpLocks/>
            </p:cNvGrpSpPr>
            <p:nvPr/>
          </p:nvGrpSpPr>
          <p:grpSpPr bwMode="auto">
            <a:xfrm flipH="1">
              <a:off x="1960" y="696"/>
              <a:ext cx="104" cy="480"/>
              <a:chOff x="1864" y="672"/>
              <a:chExt cx="112" cy="672"/>
            </a:xfrm>
          </p:grpSpPr>
          <p:grpSp>
            <p:nvGrpSpPr>
              <p:cNvPr id="64430" name="Group 942"/>
              <p:cNvGrpSpPr>
                <a:grpSpLocks/>
              </p:cNvGrpSpPr>
              <p:nvPr/>
            </p:nvGrpSpPr>
            <p:grpSpPr bwMode="auto">
              <a:xfrm>
                <a:off x="1864" y="672"/>
                <a:ext cx="104" cy="336"/>
                <a:chOff x="1864" y="672"/>
                <a:chExt cx="168" cy="1128"/>
              </a:xfrm>
            </p:grpSpPr>
            <p:grpSp>
              <p:nvGrpSpPr>
                <p:cNvPr id="64431" name="Group 943"/>
                <p:cNvGrpSpPr>
                  <a:grpSpLocks/>
                </p:cNvGrpSpPr>
                <p:nvPr/>
              </p:nvGrpSpPr>
              <p:grpSpPr bwMode="auto">
                <a:xfrm>
                  <a:off x="1864" y="672"/>
                  <a:ext cx="152" cy="280"/>
                  <a:chOff x="1864" y="672"/>
                  <a:chExt cx="152" cy="280"/>
                </a:xfrm>
              </p:grpSpPr>
              <p:sp>
                <p:nvSpPr>
                  <p:cNvPr id="64432" name="Line 94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33" name="Line 94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34" name="Group 946"/>
                <p:cNvGrpSpPr>
                  <a:grpSpLocks/>
                </p:cNvGrpSpPr>
                <p:nvPr/>
              </p:nvGrpSpPr>
              <p:grpSpPr bwMode="auto">
                <a:xfrm>
                  <a:off x="1872" y="952"/>
                  <a:ext cx="152" cy="280"/>
                  <a:chOff x="1864" y="672"/>
                  <a:chExt cx="152" cy="280"/>
                </a:xfrm>
              </p:grpSpPr>
              <p:sp>
                <p:nvSpPr>
                  <p:cNvPr id="64435" name="Line 94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36" name="Line 94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37" name="Group 949"/>
                <p:cNvGrpSpPr>
                  <a:grpSpLocks/>
                </p:cNvGrpSpPr>
                <p:nvPr/>
              </p:nvGrpSpPr>
              <p:grpSpPr bwMode="auto">
                <a:xfrm>
                  <a:off x="1872" y="1240"/>
                  <a:ext cx="152" cy="280"/>
                  <a:chOff x="1864" y="672"/>
                  <a:chExt cx="152" cy="280"/>
                </a:xfrm>
              </p:grpSpPr>
              <p:sp>
                <p:nvSpPr>
                  <p:cNvPr id="64438" name="Line 95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39" name="Line 95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40" name="Group 952"/>
                <p:cNvGrpSpPr>
                  <a:grpSpLocks/>
                </p:cNvGrpSpPr>
                <p:nvPr/>
              </p:nvGrpSpPr>
              <p:grpSpPr bwMode="auto">
                <a:xfrm>
                  <a:off x="1880" y="1520"/>
                  <a:ext cx="152" cy="280"/>
                  <a:chOff x="1864" y="672"/>
                  <a:chExt cx="152" cy="280"/>
                </a:xfrm>
              </p:grpSpPr>
              <p:sp>
                <p:nvSpPr>
                  <p:cNvPr id="64441" name="Line 9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42" name="Line 9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443" name="Group 955"/>
              <p:cNvGrpSpPr>
                <a:grpSpLocks/>
              </p:cNvGrpSpPr>
              <p:nvPr/>
            </p:nvGrpSpPr>
            <p:grpSpPr bwMode="auto">
              <a:xfrm>
                <a:off x="1872" y="1008"/>
                <a:ext cx="104" cy="336"/>
                <a:chOff x="1864" y="672"/>
                <a:chExt cx="168" cy="1128"/>
              </a:xfrm>
            </p:grpSpPr>
            <p:grpSp>
              <p:nvGrpSpPr>
                <p:cNvPr id="64444" name="Group 956"/>
                <p:cNvGrpSpPr>
                  <a:grpSpLocks/>
                </p:cNvGrpSpPr>
                <p:nvPr/>
              </p:nvGrpSpPr>
              <p:grpSpPr bwMode="auto">
                <a:xfrm>
                  <a:off x="1864" y="672"/>
                  <a:ext cx="152" cy="280"/>
                  <a:chOff x="1864" y="672"/>
                  <a:chExt cx="152" cy="280"/>
                </a:xfrm>
              </p:grpSpPr>
              <p:sp>
                <p:nvSpPr>
                  <p:cNvPr id="64445" name="Line 95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46" name="Line 95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47" name="Group 959"/>
                <p:cNvGrpSpPr>
                  <a:grpSpLocks/>
                </p:cNvGrpSpPr>
                <p:nvPr/>
              </p:nvGrpSpPr>
              <p:grpSpPr bwMode="auto">
                <a:xfrm>
                  <a:off x="1872" y="952"/>
                  <a:ext cx="152" cy="280"/>
                  <a:chOff x="1864" y="672"/>
                  <a:chExt cx="152" cy="280"/>
                </a:xfrm>
              </p:grpSpPr>
              <p:sp>
                <p:nvSpPr>
                  <p:cNvPr id="64448" name="Line 96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49" name="Line 96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50" name="Group 962"/>
                <p:cNvGrpSpPr>
                  <a:grpSpLocks/>
                </p:cNvGrpSpPr>
                <p:nvPr/>
              </p:nvGrpSpPr>
              <p:grpSpPr bwMode="auto">
                <a:xfrm>
                  <a:off x="1872" y="1240"/>
                  <a:ext cx="152" cy="280"/>
                  <a:chOff x="1864" y="672"/>
                  <a:chExt cx="152" cy="280"/>
                </a:xfrm>
              </p:grpSpPr>
              <p:sp>
                <p:nvSpPr>
                  <p:cNvPr id="64451" name="Line 96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52" name="Line 96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53" name="Group 965"/>
                <p:cNvGrpSpPr>
                  <a:grpSpLocks/>
                </p:cNvGrpSpPr>
                <p:nvPr/>
              </p:nvGrpSpPr>
              <p:grpSpPr bwMode="auto">
                <a:xfrm>
                  <a:off x="1880" y="1520"/>
                  <a:ext cx="152" cy="280"/>
                  <a:chOff x="1864" y="672"/>
                  <a:chExt cx="152" cy="280"/>
                </a:xfrm>
              </p:grpSpPr>
              <p:sp>
                <p:nvSpPr>
                  <p:cNvPr id="64454" name="Line 96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55" name="Line 96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456" name="Oval 96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457" name="Group 969"/>
          <p:cNvGrpSpPr>
            <a:grpSpLocks/>
          </p:cNvGrpSpPr>
          <p:nvPr/>
        </p:nvGrpSpPr>
        <p:grpSpPr bwMode="auto">
          <a:xfrm>
            <a:off x="4567238" y="1677988"/>
            <a:ext cx="147637" cy="508000"/>
            <a:chOff x="1864" y="549"/>
            <a:chExt cx="260" cy="627"/>
          </a:xfrm>
        </p:grpSpPr>
        <p:grpSp>
          <p:nvGrpSpPr>
            <p:cNvPr id="64458" name="Group 970"/>
            <p:cNvGrpSpPr>
              <a:grpSpLocks/>
            </p:cNvGrpSpPr>
            <p:nvPr/>
          </p:nvGrpSpPr>
          <p:grpSpPr bwMode="auto">
            <a:xfrm flipH="1">
              <a:off x="1864" y="672"/>
              <a:ext cx="104" cy="480"/>
              <a:chOff x="1864" y="672"/>
              <a:chExt cx="112" cy="672"/>
            </a:xfrm>
          </p:grpSpPr>
          <p:grpSp>
            <p:nvGrpSpPr>
              <p:cNvPr id="64459" name="Group 971"/>
              <p:cNvGrpSpPr>
                <a:grpSpLocks/>
              </p:cNvGrpSpPr>
              <p:nvPr/>
            </p:nvGrpSpPr>
            <p:grpSpPr bwMode="auto">
              <a:xfrm>
                <a:off x="1864" y="672"/>
                <a:ext cx="104" cy="336"/>
                <a:chOff x="1864" y="672"/>
                <a:chExt cx="168" cy="1128"/>
              </a:xfrm>
            </p:grpSpPr>
            <p:grpSp>
              <p:nvGrpSpPr>
                <p:cNvPr id="64460" name="Group 972"/>
                <p:cNvGrpSpPr>
                  <a:grpSpLocks/>
                </p:cNvGrpSpPr>
                <p:nvPr/>
              </p:nvGrpSpPr>
              <p:grpSpPr bwMode="auto">
                <a:xfrm>
                  <a:off x="1864" y="672"/>
                  <a:ext cx="152" cy="280"/>
                  <a:chOff x="1864" y="672"/>
                  <a:chExt cx="152" cy="280"/>
                </a:xfrm>
              </p:grpSpPr>
              <p:sp>
                <p:nvSpPr>
                  <p:cNvPr id="64461" name="Line 97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62" name="Line 97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63" name="Group 975"/>
                <p:cNvGrpSpPr>
                  <a:grpSpLocks/>
                </p:cNvGrpSpPr>
                <p:nvPr/>
              </p:nvGrpSpPr>
              <p:grpSpPr bwMode="auto">
                <a:xfrm>
                  <a:off x="1872" y="952"/>
                  <a:ext cx="152" cy="280"/>
                  <a:chOff x="1864" y="672"/>
                  <a:chExt cx="152" cy="280"/>
                </a:xfrm>
              </p:grpSpPr>
              <p:sp>
                <p:nvSpPr>
                  <p:cNvPr id="64464" name="Line 97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65" name="Line 97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66" name="Group 978"/>
                <p:cNvGrpSpPr>
                  <a:grpSpLocks/>
                </p:cNvGrpSpPr>
                <p:nvPr/>
              </p:nvGrpSpPr>
              <p:grpSpPr bwMode="auto">
                <a:xfrm>
                  <a:off x="1872" y="1240"/>
                  <a:ext cx="152" cy="280"/>
                  <a:chOff x="1864" y="672"/>
                  <a:chExt cx="152" cy="280"/>
                </a:xfrm>
              </p:grpSpPr>
              <p:sp>
                <p:nvSpPr>
                  <p:cNvPr id="64467" name="Line 97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68" name="Line 98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69" name="Group 981"/>
                <p:cNvGrpSpPr>
                  <a:grpSpLocks/>
                </p:cNvGrpSpPr>
                <p:nvPr/>
              </p:nvGrpSpPr>
              <p:grpSpPr bwMode="auto">
                <a:xfrm>
                  <a:off x="1880" y="1520"/>
                  <a:ext cx="152" cy="280"/>
                  <a:chOff x="1864" y="672"/>
                  <a:chExt cx="152" cy="280"/>
                </a:xfrm>
              </p:grpSpPr>
              <p:sp>
                <p:nvSpPr>
                  <p:cNvPr id="64470" name="Line 98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71" name="Line 98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472" name="Group 984"/>
              <p:cNvGrpSpPr>
                <a:grpSpLocks/>
              </p:cNvGrpSpPr>
              <p:nvPr/>
            </p:nvGrpSpPr>
            <p:grpSpPr bwMode="auto">
              <a:xfrm>
                <a:off x="1872" y="1008"/>
                <a:ext cx="104" cy="336"/>
                <a:chOff x="1864" y="672"/>
                <a:chExt cx="168" cy="1128"/>
              </a:xfrm>
            </p:grpSpPr>
            <p:grpSp>
              <p:nvGrpSpPr>
                <p:cNvPr id="64473" name="Group 985"/>
                <p:cNvGrpSpPr>
                  <a:grpSpLocks/>
                </p:cNvGrpSpPr>
                <p:nvPr/>
              </p:nvGrpSpPr>
              <p:grpSpPr bwMode="auto">
                <a:xfrm>
                  <a:off x="1864" y="672"/>
                  <a:ext cx="152" cy="280"/>
                  <a:chOff x="1864" y="672"/>
                  <a:chExt cx="152" cy="280"/>
                </a:xfrm>
              </p:grpSpPr>
              <p:sp>
                <p:nvSpPr>
                  <p:cNvPr id="64474" name="Line 98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75" name="Line 98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76" name="Group 988"/>
                <p:cNvGrpSpPr>
                  <a:grpSpLocks/>
                </p:cNvGrpSpPr>
                <p:nvPr/>
              </p:nvGrpSpPr>
              <p:grpSpPr bwMode="auto">
                <a:xfrm>
                  <a:off x="1872" y="952"/>
                  <a:ext cx="152" cy="280"/>
                  <a:chOff x="1864" y="672"/>
                  <a:chExt cx="152" cy="280"/>
                </a:xfrm>
              </p:grpSpPr>
              <p:sp>
                <p:nvSpPr>
                  <p:cNvPr id="64477" name="Line 98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78" name="Line 99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79" name="Group 991"/>
                <p:cNvGrpSpPr>
                  <a:grpSpLocks/>
                </p:cNvGrpSpPr>
                <p:nvPr/>
              </p:nvGrpSpPr>
              <p:grpSpPr bwMode="auto">
                <a:xfrm>
                  <a:off x="1872" y="1240"/>
                  <a:ext cx="152" cy="280"/>
                  <a:chOff x="1864" y="672"/>
                  <a:chExt cx="152" cy="280"/>
                </a:xfrm>
              </p:grpSpPr>
              <p:sp>
                <p:nvSpPr>
                  <p:cNvPr id="64480" name="Line 99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81" name="Line 99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82" name="Group 994"/>
                <p:cNvGrpSpPr>
                  <a:grpSpLocks/>
                </p:cNvGrpSpPr>
                <p:nvPr/>
              </p:nvGrpSpPr>
              <p:grpSpPr bwMode="auto">
                <a:xfrm>
                  <a:off x="1880" y="1520"/>
                  <a:ext cx="152" cy="280"/>
                  <a:chOff x="1864" y="672"/>
                  <a:chExt cx="152" cy="280"/>
                </a:xfrm>
              </p:grpSpPr>
              <p:sp>
                <p:nvSpPr>
                  <p:cNvPr id="64483" name="Line 99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84" name="Line 99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485" name="Group 997"/>
            <p:cNvGrpSpPr>
              <a:grpSpLocks/>
            </p:cNvGrpSpPr>
            <p:nvPr/>
          </p:nvGrpSpPr>
          <p:grpSpPr bwMode="auto">
            <a:xfrm flipH="1">
              <a:off x="1960" y="696"/>
              <a:ext cx="104" cy="480"/>
              <a:chOff x="1864" y="672"/>
              <a:chExt cx="112" cy="672"/>
            </a:xfrm>
          </p:grpSpPr>
          <p:grpSp>
            <p:nvGrpSpPr>
              <p:cNvPr id="64486" name="Group 998"/>
              <p:cNvGrpSpPr>
                <a:grpSpLocks/>
              </p:cNvGrpSpPr>
              <p:nvPr/>
            </p:nvGrpSpPr>
            <p:grpSpPr bwMode="auto">
              <a:xfrm>
                <a:off x="1864" y="672"/>
                <a:ext cx="104" cy="336"/>
                <a:chOff x="1864" y="672"/>
                <a:chExt cx="168" cy="1128"/>
              </a:xfrm>
            </p:grpSpPr>
            <p:grpSp>
              <p:nvGrpSpPr>
                <p:cNvPr id="64487" name="Group 999"/>
                <p:cNvGrpSpPr>
                  <a:grpSpLocks/>
                </p:cNvGrpSpPr>
                <p:nvPr/>
              </p:nvGrpSpPr>
              <p:grpSpPr bwMode="auto">
                <a:xfrm>
                  <a:off x="1864" y="672"/>
                  <a:ext cx="152" cy="280"/>
                  <a:chOff x="1864" y="672"/>
                  <a:chExt cx="152" cy="280"/>
                </a:xfrm>
              </p:grpSpPr>
              <p:sp>
                <p:nvSpPr>
                  <p:cNvPr id="64488" name="Line 100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89" name="Line 100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90" name="Group 1002"/>
                <p:cNvGrpSpPr>
                  <a:grpSpLocks/>
                </p:cNvGrpSpPr>
                <p:nvPr/>
              </p:nvGrpSpPr>
              <p:grpSpPr bwMode="auto">
                <a:xfrm>
                  <a:off x="1872" y="952"/>
                  <a:ext cx="152" cy="280"/>
                  <a:chOff x="1864" y="672"/>
                  <a:chExt cx="152" cy="280"/>
                </a:xfrm>
              </p:grpSpPr>
              <p:sp>
                <p:nvSpPr>
                  <p:cNvPr id="64491" name="Line 100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92" name="Line 100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93" name="Group 1005"/>
                <p:cNvGrpSpPr>
                  <a:grpSpLocks/>
                </p:cNvGrpSpPr>
                <p:nvPr/>
              </p:nvGrpSpPr>
              <p:grpSpPr bwMode="auto">
                <a:xfrm>
                  <a:off x="1872" y="1240"/>
                  <a:ext cx="152" cy="280"/>
                  <a:chOff x="1864" y="672"/>
                  <a:chExt cx="152" cy="280"/>
                </a:xfrm>
              </p:grpSpPr>
              <p:sp>
                <p:nvSpPr>
                  <p:cNvPr id="64494" name="Line 100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95" name="Line 100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496" name="Group 1008"/>
                <p:cNvGrpSpPr>
                  <a:grpSpLocks/>
                </p:cNvGrpSpPr>
                <p:nvPr/>
              </p:nvGrpSpPr>
              <p:grpSpPr bwMode="auto">
                <a:xfrm>
                  <a:off x="1880" y="1520"/>
                  <a:ext cx="152" cy="280"/>
                  <a:chOff x="1864" y="672"/>
                  <a:chExt cx="152" cy="280"/>
                </a:xfrm>
              </p:grpSpPr>
              <p:sp>
                <p:nvSpPr>
                  <p:cNvPr id="64497" name="Line 100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498" name="Line 101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499" name="Group 1011"/>
              <p:cNvGrpSpPr>
                <a:grpSpLocks/>
              </p:cNvGrpSpPr>
              <p:nvPr/>
            </p:nvGrpSpPr>
            <p:grpSpPr bwMode="auto">
              <a:xfrm>
                <a:off x="1872" y="1008"/>
                <a:ext cx="104" cy="336"/>
                <a:chOff x="1864" y="672"/>
                <a:chExt cx="168" cy="1128"/>
              </a:xfrm>
            </p:grpSpPr>
            <p:grpSp>
              <p:nvGrpSpPr>
                <p:cNvPr id="64500" name="Group 1012"/>
                <p:cNvGrpSpPr>
                  <a:grpSpLocks/>
                </p:cNvGrpSpPr>
                <p:nvPr/>
              </p:nvGrpSpPr>
              <p:grpSpPr bwMode="auto">
                <a:xfrm>
                  <a:off x="1864" y="672"/>
                  <a:ext cx="152" cy="280"/>
                  <a:chOff x="1864" y="672"/>
                  <a:chExt cx="152" cy="280"/>
                </a:xfrm>
              </p:grpSpPr>
              <p:sp>
                <p:nvSpPr>
                  <p:cNvPr id="64501" name="Line 101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02" name="Line 101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03" name="Group 1015"/>
                <p:cNvGrpSpPr>
                  <a:grpSpLocks/>
                </p:cNvGrpSpPr>
                <p:nvPr/>
              </p:nvGrpSpPr>
              <p:grpSpPr bwMode="auto">
                <a:xfrm>
                  <a:off x="1872" y="952"/>
                  <a:ext cx="152" cy="280"/>
                  <a:chOff x="1864" y="672"/>
                  <a:chExt cx="152" cy="280"/>
                </a:xfrm>
              </p:grpSpPr>
              <p:sp>
                <p:nvSpPr>
                  <p:cNvPr id="64504" name="Line 101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05" name="Line 101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06" name="Group 1018"/>
                <p:cNvGrpSpPr>
                  <a:grpSpLocks/>
                </p:cNvGrpSpPr>
                <p:nvPr/>
              </p:nvGrpSpPr>
              <p:grpSpPr bwMode="auto">
                <a:xfrm>
                  <a:off x="1872" y="1240"/>
                  <a:ext cx="152" cy="280"/>
                  <a:chOff x="1864" y="672"/>
                  <a:chExt cx="152" cy="280"/>
                </a:xfrm>
              </p:grpSpPr>
              <p:sp>
                <p:nvSpPr>
                  <p:cNvPr id="64507" name="Line 101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08" name="Line 102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09" name="Group 1021"/>
                <p:cNvGrpSpPr>
                  <a:grpSpLocks/>
                </p:cNvGrpSpPr>
                <p:nvPr/>
              </p:nvGrpSpPr>
              <p:grpSpPr bwMode="auto">
                <a:xfrm>
                  <a:off x="1880" y="1520"/>
                  <a:ext cx="152" cy="280"/>
                  <a:chOff x="1864" y="672"/>
                  <a:chExt cx="152" cy="280"/>
                </a:xfrm>
              </p:grpSpPr>
              <p:sp>
                <p:nvSpPr>
                  <p:cNvPr id="64510" name="Line 102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11" name="Line 102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512" name="Oval 1024"/>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513" name="Group 1025"/>
          <p:cNvGrpSpPr>
            <a:grpSpLocks/>
          </p:cNvGrpSpPr>
          <p:nvPr/>
        </p:nvGrpSpPr>
        <p:grpSpPr bwMode="auto">
          <a:xfrm>
            <a:off x="4714875" y="1677988"/>
            <a:ext cx="147638" cy="508000"/>
            <a:chOff x="1864" y="549"/>
            <a:chExt cx="260" cy="627"/>
          </a:xfrm>
        </p:grpSpPr>
        <p:grpSp>
          <p:nvGrpSpPr>
            <p:cNvPr id="64514" name="Group 1026"/>
            <p:cNvGrpSpPr>
              <a:grpSpLocks/>
            </p:cNvGrpSpPr>
            <p:nvPr/>
          </p:nvGrpSpPr>
          <p:grpSpPr bwMode="auto">
            <a:xfrm flipH="1">
              <a:off x="1864" y="672"/>
              <a:ext cx="104" cy="480"/>
              <a:chOff x="1864" y="672"/>
              <a:chExt cx="112" cy="672"/>
            </a:xfrm>
          </p:grpSpPr>
          <p:grpSp>
            <p:nvGrpSpPr>
              <p:cNvPr id="64515" name="Group 1027"/>
              <p:cNvGrpSpPr>
                <a:grpSpLocks/>
              </p:cNvGrpSpPr>
              <p:nvPr/>
            </p:nvGrpSpPr>
            <p:grpSpPr bwMode="auto">
              <a:xfrm>
                <a:off x="1864" y="672"/>
                <a:ext cx="104" cy="336"/>
                <a:chOff x="1864" y="672"/>
                <a:chExt cx="168" cy="1128"/>
              </a:xfrm>
            </p:grpSpPr>
            <p:grpSp>
              <p:nvGrpSpPr>
                <p:cNvPr id="64516" name="Group 1028"/>
                <p:cNvGrpSpPr>
                  <a:grpSpLocks/>
                </p:cNvGrpSpPr>
                <p:nvPr/>
              </p:nvGrpSpPr>
              <p:grpSpPr bwMode="auto">
                <a:xfrm>
                  <a:off x="1864" y="672"/>
                  <a:ext cx="152" cy="280"/>
                  <a:chOff x="1864" y="672"/>
                  <a:chExt cx="152" cy="280"/>
                </a:xfrm>
              </p:grpSpPr>
              <p:sp>
                <p:nvSpPr>
                  <p:cNvPr id="64517" name="Line 102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18" name="Line 103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19" name="Group 1031"/>
                <p:cNvGrpSpPr>
                  <a:grpSpLocks/>
                </p:cNvGrpSpPr>
                <p:nvPr/>
              </p:nvGrpSpPr>
              <p:grpSpPr bwMode="auto">
                <a:xfrm>
                  <a:off x="1872" y="952"/>
                  <a:ext cx="152" cy="280"/>
                  <a:chOff x="1864" y="672"/>
                  <a:chExt cx="152" cy="280"/>
                </a:xfrm>
              </p:grpSpPr>
              <p:sp>
                <p:nvSpPr>
                  <p:cNvPr id="64520" name="Line 103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21" name="Line 103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22" name="Group 1034"/>
                <p:cNvGrpSpPr>
                  <a:grpSpLocks/>
                </p:cNvGrpSpPr>
                <p:nvPr/>
              </p:nvGrpSpPr>
              <p:grpSpPr bwMode="auto">
                <a:xfrm>
                  <a:off x="1872" y="1240"/>
                  <a:ext cx="152" cy="280"/>
                  <a:chOff x="1864" y="672"/>
                  <a:chExt cx="152" cy="280"/>
                </a:xfrm>
              </p:grpSpPr>
              <p:sp>
                <p:nvSpPr>
                  <p:cNvPr id="64523" name="Line 103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24" name="Line 103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25" name="Group 1037"/>
                <p:cNvGrpSpPr>
                  <a:grpSpLocks/>
                </p:cNvGrpSpPr>
                <p:nvPr/>
              </p:nvGrpSpPr>
              <p:grpSpPr bwMode="auto">
                <a:xfrm>
                  <a:off x="1880" y="1520"/>
                  <a:ext cx="152" cy="280"/>
                  <a:chOff x="1864" y="672"/>
                  <a:chExt cx="152" cy="280"/>
                </a:xfrm>
              </p:grpSpPr>
              <p:sp>
                <p:nvSpPr>
                  <p:cNvPr id="64526" name="Line 103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27" name="Line 103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528" name="Group 1040"/>
              <p:cNvGrpSpPr>
                <a:grpSpLocks/>
              </p:cNvGrpSpPr>
              <p:nvPr/>
            </p:nvGrpSpPr>
            <p:grpSpPr bwMode="auto">
              <a:xfrm>
                <a:off x="1872" y="1008"/>
                <a:ext cx="104" cy="336"/>
                <a:chOff x="1864" y="672"/>
                <a:chExt cx="168" cy="1128"/>
              </a:xfrm>
            </p:grpSpPr>
            <p:grpSp>
              <p:nvGrpSpPr>
                <p:cNvPr id="64529" name="Group 1041"/>
                <p:cNvGrpSpPr>
                  <a:grpSpLocks/>
                </p:cNvGrpSpPr>
                <p:nvPr/>
              </p:nvGrpSpPr>
              <p:grpSpPr bwMode="auto">
                <a:xfrm>
                  <a:off x="1864" y="672"/>
                  <a:ext cx="152" cy="280"/>
                  <a:chOff x="1864" y="672"/>
                  <a:chExt cx="152" cy="280"/>
                </a:xfrm>
              </p:grpSpPr>
              <p:sp>
                <p:nvSpPr>
                  <p:cNvPr id="64530" name="Line 10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31" name="Line 10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32" name="Group 1044"/>
                <p:cNvGrpSpPr>
                  <a:grpSpLocks/>
                </p:cNvGrpSpPr>
                <p:nvPr/>
              </p:nvGrpSpPr>
              <p:grpSpPr bwMode="auto">
                <a:xfrm>
                  <a:off x="1872" y="952"/>
                  <a:ext cx="152" cy="280"/>
                  <a:chOff x="1864" y="672"/>
                  <a:chExt cx="152" cy="280"/>
                </a:xfrm>
              </p:grpSpPr>
              <p:sp>
                <p:nvSpPr>
                  <p:cNvPr id="64533" name="Line 104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34" name="Line 104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35" name="Group 1047"/>
                <p:cNvGrpSpPr>
                  <a:grpSpLocks/>
                </p:cNvGrpSpPr>
                <p:nvPr/>
              </p:nvGrpSpPr>
              <p:grpSpPr bwMode="auto">
                <a:xfrm>
                  <a:off x="1872" y="1240"/>
                  <a:ext cx="152" cy="280"/>
                  <a:chOff x="1864" y="672"/>
                  <a:chExt cx="152" cy="280"/>
                </a:xfrm>
              </p:grpSpPr>
              <p:sp>
                <p:nvSpPr>
                  <p:cNvPr id="64536" name="Line 104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37" name="Line 104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38" name="Group 1050"/>
                <p:cNvGrpSpPr>
                  <a:grpSpLocks/>
                </p:cNvGrpSpPr>
                <p:nvPr/>
              </p:nvGrpSpPr>
              <p:grpSpPr bwMode="auto">
                <a:xfrm>
                  <a:off x="1880" y="1520"/>
                  <a:ext cx="152" cy="280"/>
                  <a:chOff x="1864" y="672"/>
                  <a:chExt cx="152" cy="280"/>
                </a:xfrm>
              </p:grpSpPr>
              <p:sp>
                <p:nvSpPr>
                  <p:cNvPr id="64539" name="Line 105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40" name="Line 105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541" name="Group 1053"/>
            <p:cNvGrpSpPr>
              <a:grpSpLocks/>
            </p:cNvGrpSpPr>
            <p:nvPr/>
          </p:nvGrpSpPr>
          <p:grpSpPr bwMode="auto">
            <a:xfrm flipH="1">
              <a:off x="1960" y="696"/>
              <a:ext cx="104" cy="480"/>
              <a:chOff x="1864" y="672"/>
              <a:chExt cx="112" cy="672"/>
            </a:xfrm>
          </p:grpSpPr>
          <p:grpSp>
            <p:nvGrpSpPr>
              <p:cNvPr id="64542" name="Group 1054"/>
              <p:cNvGrpSpPr>
                <a:grpSpLocks/>
              </p:cNvGrpSpPr>
              <p:nvPr/>
            </p:nvGrpSpPr>
            <p:grpSpPr bwMode="auto">
              <a:xfrm>
                <a:off x="1864" y="672"/>
                <a:ext cx="104" cy="336"/>
                <a:chOff x="1864" y="672"/>
                <a:chExt cx="168" cy="1128"/>
              </a:xfrm>
            </p:grpSpPr>
            <p:grpSp>
              <p:nvGrpSpPr>
                <p:cNvPr id="64543" name="Group 1055"/>
                <p:cNvGrpSpPr>
                  <a:grpSpLocks/>
                </p:cNvGrpSpPr>
                <p:nvPr/>
              </p:nvGrpSpPr>
              <p:grpSpPr bwMode="auto">
                <a:xfrm>
                  <a:off x="1864" y="672"/>
                  <a:ext cx="152" cy="280"/>
                  <a:chOff x="1864" y="672"/>
                  <a:chExt cx="152" cy="280"/>
                </a:xfrm>
              </p:grpSpPr>
              <p:sp>
                <p:nvSpPr>
                  <p:cNvPr id="64544" name="Line 10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45" name="Line 10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46" name="Group 1058"/>
                <p:cNvGrpSpPr>
                  <a:grpSpLocks/>
                </p:cNvGrpSpPr>
                <p:nvPr/>
              </p:nvGrpSpPr>
              <p:grpSpPr bwMode="auto">
                <a:xfrm>
                  <a:off x="1872" y="952"/>
                  <a:ext cx="152" cy="280"/>
                  <a:chOff x="1864" y="672"/>
                  <a:chExt cx="152" cy="280"/>
                </a:xfrm>
              </p:grpSpPr>
              <p:sp>
                <p:nvSpPr>
                  <p:cNvPr id="64547" name="Line 10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48" name="Line 10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49" name="Group 1061"/>
                <p:cNvGrpSpPr>
                  <a:grpSpLocks/>
                </p:cNvGrpSpPr>
                <p:nvPr/>
              </p:nvGrpSpPr>
              <p:grpSpPr bwMode="auto">
                <a:xfrm>
                  <a:off x="1872" y="1240"/>
                  <a:ext cx="152" cy="280"/>
                  <a:chOff x="1864" y="672"/>
                  <a:chExt cx="152" cy="280"/>
                </a:xfrm>
              </p:grpSpPr>
              <p:sp>
                <p:nvSpPr>
                  <p:cNvPr id="64550" name="Line 10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51" name="Line 10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52" name="Group 1064"/>
                <p:cNvGrpSpPr>
                  <a:grpSpLocks/>
                </p:cNvGrpSpPr>
                <p:nvPr/>
              </p:nvGrpSpPr>
              <p:grpSpPr bwMode="auto">
                <a:xfrm>
                  <a:off x="1880" y="1520"/>
                  <a:ext cx="152" cy="280"/>
                  <a:chOff x="1864" y="672"/>
                  <a:chExt cx="152" cy="280"/>
                </a:xfrm>
              </p:grpSpPr>
              <p:sp>
                <p:nvSpPr>
                  <p:cNvPr id="64553" name="Line 10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54" name="Line 10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555" name="Group 1067"/>
              <p:cNvGrpSpPr>
                <a:grpSpLocks/>
              </p:cNvGrpSpPr>
              <p:nvPr/>
            </p:nvGrpSpPr>
            <p:grpSpPr bwMode="auto">
              <a:xfrm>
                <a:off x="1872" y="1008"/>
                <a:ext cx="104" cy="336"/>
                <a:chOff x="1864" y="672"/>
                <a:chExt cx="168" cy="1128"/>
              </a:xfrm>
            </p:grpSpPr>
            <p:grpSp>
              <p:nvGrpSpPr>
                <p:cNvPr id="64556" name="Group 1068"/>
                <p:cNvGrpSpPr>
                  <a:grpSpLocks/>
                </p:cNvGrpSpPr>
                <p:nvPr/>
              </p:nvGrpSpPr>
              <p:grpSpPr bwMode="auto">
                <a:xfrm>
                  <a:off x="1864" y="672"/>
                  <a:ext cx="152" cy="280"/>
                  <a:chOff x="1864" y="672"/>
                  <a:chExt cx="152" cy="280"/>
                </a:xfrm>
              </p:grpSpPr>
              <p:sp>
                <p:nvSpPr>
                  <p:cNvPr id="64557" name="Line 10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58" name="Line 10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59" name="Group 1071"/>
                <p:cNvGrpSpPr>
                  <a:grpSpLocks/>
                </p:cNvGrpSpPr>
                <p:nvPr/>
              </p:nvGrpSpPr>
              <p:grpSpPr bwMode="auto">
                <a:xfrm>
                  <a:off x="1872" y="952"/>
                  <a:ext cx="152" cy="280"/>
                  <a:chOff x="1864" y="672"/>
                  <a:chExt cx="152" cy="280"/>
                </a:xfrm>
              </p:grpSpPr>
              <p:sp>
                <p:nvSpPr>
                  <p:cNvPr id="64560" name="Line 107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61" name="Line 107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62" name="Group 1074"/>
                <p:cNvGrpSpPr>
                  <a:grpSpLocks/>
                </p:cNvGrpSpPr>
                <p:nvPr/>
              </p:nvGrpSpPr>
              <p:grpSpPr bwMode="auto">
                <a:xfrm>
                  <a:off x="1872" y="1240"/>
                  <a:ext cx="152" cy="280"/>
                  <a:chOff x="1864" y="672"/>
                  <a:chExt cx="152" cy="280"/>
                </a:xfrm>
              </p:grpSpPr>
              <p:sp>
                <p:nvSpPr>
                  <p:cNvPr id="64563" name="Line 10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64" name="Line 10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65" name="Group 1077"/>
                <p:cNvGrpSpPr>
                  <a:grpSpLocks/>
                </p:cNvGrpSpPr>
                <p:nvPr/>
              </p:nvGrpSpPr>
              <p:grpSpPr bwMode="auto">
                <a:xfrm>
                  <a:off x="1880" y="1520"/>
                  <a:ext cx="152" cy="280"/>
                  <a:chOff x="1864" y="672"/>
                  <a:chExt cx="152" cy="280"/>
                </a:xfrm>
              </p:grpSpPr>
              <p:sp>
                <p:nvSpPr>
                  <p:cNvPr id="64566" name="Line 10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67" name="Line 10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568" name="Oval 108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569" name="Group 1081"/>
          <p:cNvGrpSpPr>
            <a:grpSpLocks/>
          </p:cNvGrpSpPr>
          <p:nvPr/>
        </p:nvGrpSpPr>
        <p:grpSpPr bwMode="auto">
          <a:xfrm>
            <a:off x="4862513" y="1677988"/>
            <a:ext cx="147637" cy="508000"/>
            <a:chOff x="1864" y="549"/>
            <a:chExt cx="260" cy="627"/>
          </a:xfrm>
        </p:grpSpPr>
        <p:grpSp>
          <p:nvGrpSpPr>
            <p:cNvPr id="64570" name="Group 1082"/>
            <p:cNvGrpSpPr>
              <a:grpSpLocks/>
            </p:cNvGrpSpPr>
            <p:nvPr/>
          </p:nvGrpSpPr>
          <p:grpSpPr bwMode="auto">
            <a:xfrm flipH="1">
              <a:off x="1864" y="672"/>
              <a:ext cx="104" cy="480"/>
              <a:chOff x="1864" y="672"/>
              <a:chExt cx="112" cy="672"/>
            </a:xfrm>
          </p:grpSpPr>
          <p:grpSp>
            <p:nvGrpSpPr>
              <p:cNvPr id="64571" name="Group 1083"/>
              <p:cNvGrpSpPr>
                <a:grpSpLocks/>
              </p:cNvGrpSpPr>
              <p:nvPr/>
            </p:nvGrpSpPr>
            <p:grpSpPr bwMode="auto">
              <a:xfrm>
                <a:off x="1864" y="672"/>
                <a:ext cx="104" cy="336"/>
                <a:chOff x="1864" y="672"/>
                <a:chExt cx="168" cy="1128"/>
              </a:xfrm>
            </p:grpSpPr>
            <p:grpSp>
              <p:nvGrpSpPr>
                <p:cNvPr id="64572" name="Group 1084"/>
                <p:cNvGrpSpPr>
                  <a:grpSpLocks/>
                </p:cNvGrpSpPr>
                <p:nvPr/>
              </p:nvGrpSpPr>
              <p:grpSpPr bwMode="auto">
                <a:xfrm>
                  <a:off x="1864" y="672"/>
                  <a:ext cx="152" cy="280"/>
                  <a:chOff x="1864" y="672"/>
                  <a:chExt cx="152" cy="280"/>
                </a:xfrm>
              </p:grpSpPr>
              <p:sp>
                <p:nvSpPr>
                  <p:cNvPr id="64573" name="Line 108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74" name="Line 108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75" name="Group 1087"/>
                <p:cNvGrpSpPr>
                  <a:grpSpLocks/>
                </p:cNvGrpSpPr>
                <p:nvPr/>
              </p:nvGrpSpPr>
              <p:grpSpPr bwMode="auto">
                <a:xfrm>
                  <a:off x="1872" y="952"/>
                  <a:ext cx="152" cy="280"/>
                  <a:chOff x="1864" y="672"/>
                  <a:chExt cx="152" cy="280"/>
                </a:xfrm>
              </p:grpSpPr>
              <p:sp>
                <p:nvSpPr>
                  <p:cNvPr id="64576" name="Line 108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77" name="Line 108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78" name="Group 1090"/>
                <p:cNvGrpSpPr>
                  <a:grpSpLocks/>
                </p:cNvGrpSpPr>
                <p:nvPr/>
              </p:nvGrpSpPr>
              <p:grpSpPr bwMode="auto">
                <a:xfrm>
                  <a:off x="1872" y="1240"/>
                  <a:ext cx="152" cy="280"/>
                  <a:chOff x="1864" y="672"/>
                  <a:chExt cx="152" cy="280"/>
                </a:xfrm>
              </p:grpSpPr>
              <p:sp>
                <p:nvSpPr>
                  <p:cNvPr id="64579" name="Line 109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80" name="Line 109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81" name="Group 1093"/>
                <p:cNvGrpSpPr>
                  <a:grpSpLocks/>
                </p:cNvGrpSpPr>
                <p:nvPr/>
              </p:nvGrpSpPr>
              <p:grpSpPr bwMode="auto">
                <a:xfrm>
                  <a:off x="1880" y="1520"/>
                  <a:ext cx="152" cy="280"/>
                  <a:chOff x="1864" y="672"/>
                  <a:chExt cx="152" cy="280"/>
                </a:xfrm>
              </p:grpSpPr>
              <p:sp>
                <p:nvSpPr>
                  <p:cNvPr id="64582" name="Line 109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83" name="Line 109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584" name="Group 1096"/>
              <p:cNvGrpSpPr>
                <a:grpSpLocks/>
              </p:cNvGrpSpPr>
              <p:nvPr/>
            </p:nvGrpSpPr>
            <p:grpSpPr bwMode="auto">
              <a:xfrm>
                <a:off x="1872" y="1008"/>
                <a:ext cx="104" cy="336"/>
                <a:chOff x="1864" y="672"/>
                <a:chExt cx="168" cy="1128"/>
              </a:xfrm>
            </p:grpSpPr>
            <p:grpSp>
              <p:nvGrpSpPr>
                <p:cNvPr id="64585" name="Group 1097"/>
                <p:cNvGrpSpPr>
                  <a:grpSpLocks/>
                </p:cNvGrpSpPr>
                <p:nvPr/>
              </p:nvGrpSpPr>
              <p:grpSpPr bwMode="auto">
                <a:xfrm>
                  <a:off x="1864" y="672"/>
                  <a:ext cx="152" cy="280"/>
                  <a:chOff x="1864" y="672"/>
                  <a:chExt cx="152" cy="280"/>
                </a:xfrm>
              </p:grpSpPr>
              <p:sp>
                <p:nvSpPr>
                  <p:cNvPr id="64586" name="Line 109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87" name="Line 109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88" name="Group 1100"/>
                <p:cNvGrpSpPr>
                  <a:grpSpLocks/>
                </p:cNvGrpSpPr>
                <p:nvPr/>
              </p:nvGrpSpPr>
              <p:grpSpPr bwMode="auto">
                <a:xfrm>
                  <a:off x="1872" y="952"/>
                  <a:ext cx="152" cy="280"/>
                  <a:chOff x="1864" y="672"/>
                  <a:chExt cx="152" cy="280"/>
                </a:xfrm>
              </p:grpSpPr>
              <p:sp>
                <p:nvSpPr>
                  <p:cNvPr id="64589" name="Line 110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90" name="Line 110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91" name="Group 1103"/>
                <p:cNvGrpSpPr>
                  <a:grpSpLocks/>
                </p:cNvGrpSpPr>
                <p:nvPr/>
              </p:nvGrpSpPr>
              <p:grpSpPr bwMode="auto">
                <a:xfrm>
                  <a:off x="1872" y="1240"/>
                  <a:ext cx="152" cy="280"/>
                  <a:chOff x="1864" y="672"/>
                  <a:chExt cx="152" cy="280"/>
                </a:xfrm>
              </p:grpSpPr>
              <p:sp>
                <p:nvSpPr>
                  <p:cNvPr id="64592" name="Line 110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93" name="Line 110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594" name="Group 1106"/>
                <p:cNvGrpSpPr>
                  <a:grpSpLocks/>
                </p:cNvGrpSpPr>
                <p:nvPr/>
              </p:nvGrpSpPr>
              <p:grpSpPr bwMode="auto">
                <a:xfrm>
                  <a:off x="1880" y="1520"/>
                  <a:ext cx="152" cy="280"/>
                  <a:chOff x="1864" y="672"/>
                  <a:chExt cx="152" cy="280"/>
                </a:xfrm>
              </p:grpSpPr>
              <p:sp>
                <p:nvSpPr>
                  <p:cNvPr id="64595" name="Line 110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596" name="Line 110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597" name="Group 1109"/>
            <p:cNvGrpSpPr>
              <a:grpSpLocks/>
            </p:cNvGrpSpPr>
            <p:nvPr/>
          </p:nvGrpSpPr>
          <p:grpSpPr bwMode="auto">
            <a:xfrm flipH="1">
              <a:off x="1960" y="696"/>
              <a:ext cx="104" cy="480"/>
              <a:chOff x="1864" y="672"/>
              <a:chExt cx="112" cy="672"/>
            </a:xfrm>
          </p:grpSpPr>
          <p:grpSp>
            <p:nvGrpSpPr>
              <p:cNvPr id="64598" name="Group 1110"/>
              <p:cNvGrpSpPr>
                <a:grpSpLocks/>
              </p:cNvGrpSpPr>
              <p:nvPr/>
            </p:nvGrpSpPr>
            <p:grpSpPr bwMode="auto">
              <a:xfrm>
                <a:off x="1864" y="672"/>
                <a:ext cx="104" cy="336"/>
                <a:chOff x="1864" y="672"/>
                <a:chExt cx="168" cy="1128"/>
              </a:xfrm>
            </p:grpSpPr>
            <p:grpSp>
              <p:nvGrpSpPr>
                <p:cNvPr id="64599" name="Group 1111"/>
                <p:cNvGrpSpPr>
                  <a:grpSpLocks/>
                </p:cNvGrpSpPr>
                <p:nvPr/>
              </p:nvGrpSpPr>
              <p:grpSpPr bwMode="auto">
                <a:xfrm>
                  <a:off x="1864" y="672"/>
                  <a:ext cx="152" cy="280"/>
                  <a:chOff x="1864" y="672"/>
                  <a:chExt cx="152" cy="280"/>
                </a:xfrm>
              </p:grpSpPr>
              <p:sp>
                <p:nvSpPr>
                  <p:cNvPr id="64600" name="Line 111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01" name="Line 111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02" name="Group 1114"/>
                <p:cNvGrpSpPr>
                  <a:grpSpLocks/>
                </p:cNvGrpSpPr>
                <p:nvPr/>
              </p:nvGrpSpPr>
              <p:grpSpPr bwMode="auto">
                <a:xfrm>
                  <a:off x="1872" y="952"/>
                  <a:ext cx="152" cy="280"/>
                  <a:chOff x="1864" y="672"/>
                  <a:chExt cx="152" cy="280"/>
                </a:xfrm>
              </p:grpSpPr>
              <p:sp>
                <p:nvSpPr>
                  <p:cNvPr id="64603" name="Line 111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04" name="Line 111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05" name="Group 1117"/>
                <p:cNvGrpSpPr>
                  <a:grpSpLocks/>
                </p:cNvGrpSpPr>
                <p:nvPr/>
              </p:nvGrpSpPr>
              <p:grpSpPr bwMode="auto">
                <a:xfrm>
                  <a:off x="1872" y="1240"/>
                  <a:ext cx="152" cy="280"/>
                  <a:chOff x="1864" y="672"/>
                  <a:chExt cx="152" cy="280"/>
                </a:xfrm>
              </p:grpSpPr>
              <p:sp>
                <p:nvSpPr>
                  <p:cNvPr id="64606" name="Line 111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07" name="Line 111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08" name="Group 1120"/>
                <p:cNvGrpSpPr>
                  <a:grpSpLocks/>
                </p:cNvGrpSpPr>
                <p:nvPr/>
              </p:nvGrpSpPr>
              <p:grpSpPr bwMode="auto">
                <a:xfrm>
                  <a:off x="1880" y="1520"/>
                  <a:ext cx="152" cy="280"/>
                  <a:chOff x="1864" y="672"/>
                  <a:chExt cx="152" cy="280"/>
                </a:xfrm>
              </p:grpSpPr>
              <p:sp>
                <p:nvSpPr>
                  <p:cNvPr id="64609" name="Line 112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10" name="Line 112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611" name="Group 1123"/>
              <p:cNvGrpSpPr>
                <a:grpSpLocks/>
              </p:cNvGrpSpPr>
              <p:nvPr/>
            </p:nvGrpSpPr>
            <p:grpSpPr bwMode="auto">
              <a:xfrm>
                <a:off x="1872" y="1008"/>
                <a:ext cx="104" cy="336"/>
                <a:chOff x="1864" y="672"/>
                <a:chExt cx="168" cy="1128"/>
              </a:xfrm>
            </p:grpSpPr>
            <p:grpSp>
              <p:nvGrpSpPr>
                <p:cNvPr id="64612" name="Group 1124"/>
                <p:cNvGrpSpPr>
                  <a:grpSpLocks/>
                </p:cNvGrpSpPr>
                <p:nvPr/>
              </p:nvGrpSpPr>
              <p:grpSpPr bwMode="auto">
                <a:xfrm>
                  <a:off x="1864" y="672"/>
                  <a:ext cx="152" cy="280"/>
                  <a:chOff x="1864" y="672"/>
                  <a:chExt cx="152" cy="280"/>
                </a:xfrm>
              </p:grpSpPr>
              <p:sp>
                <p:nvSpPr>
                  <p:cNvPr id="64613" name="Line 112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14" name="Line 112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15" name="Group 1127"/>
                <p:cNvGrpSpPr>
                  <a:grpSpLocks/>
                </p:cNvGrpSpPr>
                <p:nvPr/>
              </p:nvGrpSpPr>
              <p:grpSpPr bwMode="auto">
                <a:xfrm>
                  <a:off x="1872" y="952"/>
                  <a:ext cx="152" cy="280"/>
                  <a:chOff x="1864" y="672"/>
                  <a:chExt cx="152" cy="280"/>
                </a:xfrm>
              </p:grpSpPr>
              <p:sp>
                <p:nvSpPr>
                  <p:cNvPr id="64616" name="Line 112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17" name="Line 112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18" name="Group 1130"/>
                <p:cNvGrpSpPr>
                  <a:grpSpLocks/>
                </p:cNvGrpSpPr>
                <p:nvPr/>
              </p:nvGrpSpPr>
              <p:grpSpPr bwMode="auto">
                <a:xfrm>
                  <a:off x="1872" y="1240"/>
                  <a:ext cx="152" cy="280"/>
                  <a:chOff x="1864" y="672"/>
                  <a:chExt cx="152" cy="280"/>
                </a:xfrm>
              </p:grpSpPr>
              <p:sp>
                <p:nvSpPr>
                  <p:cNvPr id="64619" name="Line 113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20" name="Line 113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21" name="Group 1133"/>
                <p:cNvGrpSpPr>
                  <a:grpSpLocks/>
                </p:cNvGrpSpPr>
                <p:nvPr/>
              </p:nvGrpSpPr>
              <p:grpSpPr bwMode="auto">
                <a:xfrm>
                  <a:off x="1880" y="1520"/>
                  <a:ext cx="152" cy="280"/>
                  <a:chOff x="1864" y="672"/>
                  <a:chExt cx="152" cy="280"/>
                </a:xfrm>
              </p:grpSpPr>
              <p:sp>
                <p:nvSpPr>
                  <p:cNvPr id="64622" name="Line 113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23" name="Line 113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624" name="Oval 1136"/>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625" name="Group 1137"/>
          <p:cNvGrpSpPr>
            <a:grpSpLocks/>
          </p:cNvGrpSpPr>
          <p:nvPr/>
        </p:nvGrpSpPr>
        <p:grpSpPr bwMode="auto">
          <a:xfrm>
            <a:off x="5010150" y="1677988"/>
            <a:ext cx="149225" cy="508000"/>
            <a:chOff x="1864" y="549"/>
            <a:chExt cx="260" cy="627"/>
          </a:xfrm>
        </p:grpSpPr>
        <p:grpSp>
          <p:nvGrpSpPr>
            <p:cNvPr id="64626" name="Group 1138"/>
            <p:cNvGrpSpPr>
              <a:grpSpLocks/>
            </p:cNvGrpSpPr>
            <p:nvPr/>
          </p:nvGrpSpPr>
          <p:grpSpPr bwMode="auto">
            <a:xfrm flipH="1">
              <a:off x="1864" y="672"/>
              <a:ext cx="104" cy="480"/>
              <a:chOff x="1864" y="672"/>
              <a:chExt cx="112" cy="672"/>
            </a:xfrm>
          </p:grpSpPr>
          <p:grpSp>
            <p:nvGrpSpPr>
              <p:cNvPr id="64627" name="Group 1139"/>
              <p:cNvGrpSpPr>
                <a:grpSpLocks/>
              </p:cNvGrpSpPr>
              <p:nvPr/>
            </p:nvGrpSpPr>
            <p:grpSpPr bwMode="auto">
              <a:xfrm>
                <a:off x="1864" y="672"/>
                <a:ext cx="104" cy="336"/>
                <a:chOff x="1864" y="672"/>
                <a:chExt cx="168" cy="1128"/>
              </a:xfrm>
            </p:grpSpPr>
            <p:grpSp>
              <p:nvGrpSpPr>
                <p:cNvPr id="64628" name="Group 1140"/>
                <p:cNvGrpSpPr>
                  <a:grpSpLocks/>
                </p:cNvGrpSpPr>
                <p:nvPr/>
              </p:nvGrpSpPr>
              <p:grpSpPr bwMode="auto">
                <a:xfrm>
                  <a:off x="1864" y="672"/>
                  <a:ext cx="152" cy="280"/>
                  <a:chOff x="1864" y="672"/>
                  <a:chExt cx="152" cy="280"/>
                </a:xfrm>
              </p:grpSpPr>
              <p:sp>
                <p:nvSpPr>
                  <p:cNvPr id="64629" name="Line 114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30" name="Line 114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31" name="Group 1143"/>
                <p:cNvGrpSpPr>
                  <a:grpSpLocks/>
                </p:cNvGrpSpPr>
                <p:nvPr/>
              </p:nvGrpSpPr>
              <p:grpSpPr bwMode="auto">
                <a:xfrm>
                  <a:off x="1872" y="952"/>
                  <a:ext cx="152" cy="280"/>
                  <a:chOff x="1864" y="672"/>
                  <a:chExt cx="152" cy="280"/>
                </a:xfrm>
              </p:grpSpPr>
              <p:sp>
                <p:nvSpPr>
                  <p:cNvPr id="64632" name="Line 114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33" name="Line 114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34" name="Group 1146"/>
                <p:cNvGrpSpPr>
                  <a:grpSpLocks/>
                </p:cNvGrpSpPr>
                <p:nvPr/>
              </p:nvGrpSpPr>
              <p:grpSpPr bwMode="auto">
                <a:xfrm>
                  <a:off x="1872" y="1240"/>
                  <a:ext cx="152" cy="280"/>
                  <a:chOff x="1864" y="672"/>
                  <a:chExt cx="152" cy="280"/>
                </a:xfrm>
              </p:grpSpPr>
              <p:sp>
                <p:nvSpPr>
                  <p:cNvPr id="64635" name="Line 114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36" name="Line 114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37" name="Group 1149"/>
                <p:cNvGrpSpPr>
                  <a:grpSpLocks/>
                </p:cNvGrpSpPr>
                <p:nvPr/>
              </p:nvGrpSpPr>
              <p:grpSpPr bwMode="auto">
                <a:xfrm>
                  <a:off x="1880" y="1520"/>
                  <a:ext cx="152" cy="280"/>
                  <a:chOff x="1864" y="672"/>
                  <a:chExt cx="152" cy="280"/>
                </a:xfrm>
              </p:grpSpPr>
              <p:sp>
                <p:nvSpPr>
                  <p:cNvPr id="64638" name="Line 115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39" name="Line 115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640" name="Group 1152"/>
              <p:cNvGrpSpPr>
                <a:grpSpLocks/>
              </p:cNvGrpSpPr>
              <p:nvPr/>
            </p:nvGrpSpPr>
            <p:grpSpPr bwMode="auto">
              <a:xfrm>
                <a:off x="1872" y="1008"/>
                <a:ext cx="104" cy="336"/>
                <a:chOff x="1864" y="672"/>
                <a:chExt cx="168" cy="1128"/>
              </a:xfrm>
            </p:grpSpPr>
            <p:grpSp>
              <p:nvGrpSpPr>
                <p:cNvPr id="64641" name="Group 1153"/>
                <p:cNvGrpSpPr>
                  <a:grpSpLocks/>
                </p:cNvGrpSpPr>
                <p:nvPr/>
              </p:nvGrpSpPr>
              <p:grpSpPr bwMode="auto">
                <a:xfrm>
                  <a:off x="1864" y="672"/>
                  <a:ext cx="152" cy="280"/>
                  <a:chOff x="1864" y="672"/>
                  <a:chExt cx="152" cy="280"/>
                </a:xfrm>
              </p:grpSpPr>
              <p:sp>
                <p:nvSpPr>
                  <p:cNvPr id="64642" name="Line 115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43" name="Line 115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44" name="Group 1156"/>
                <p:cNvGrpSpPr>
                  <a:grpSpLocks/>
                </p:cNvGrpSpPr>
                <p:nvPr/>
              </p:nvGrpSpPr>
              <p:grpSpPr bwMode="auto">
                <a:xfrm>
                  <a:off x="1872" y="952"/>
                  <a:ext cx="152" cy="280"/>
                  <a:chOff x="1864" y="672"/>
                  <a:chExt cx="152" cy="280"/>
                </a:xfrm>
              </p:grpSpPr>
              <p:sp>
                <p:nvSpPr>
                  <p:cNvPr id="64645" name="Line 115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46" name="Line 115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47" name="Group 1159"/>
                <p:cNvGrpSpPr>
                  <a:grpSpLocks/>
                </p:cNvGrpSpPr>
                <p:nvPr/>
              </p:nvGrpSpPr>
              <p:grpSpPr bwMode="auto">
                <a:xfrm>
                  <a:off x="1872" y="1240"/>
                  <a:ext cx="152" cy="280"/>
                  <a:chOff x="1864" y="672"/>
                  <a:chExt cx="152" cy="280"/>
                </a:xfrm>
              </p:grpSpPr>
              <p:sp>
                <p:nvSpPr>
                  <p:cNvPr id="64648" name="Line 116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49" name="Line 116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50" name="Group 1162"/>
                <p:cNvGrpSpPr>
                  <a:grpSpLocks/>
                </p:cNvGrpSpPr>
                <p:nvPr/>
              </p:nvGrpSpPr>
              <p:grpSpPr bwMode="auto">
                <a:xfrm>
                  <a:off x="1880" y="1520"/>
                  <a:ext cx="152" cy="280"/>
                  <a:chOff x="1864" y="672"/>
                  <a:chExt cx="152" cy="280"/>
                </a:xfrm>
              </p:grpSpPr>
              <p:sp>
                <p:nvSpPr>
                  <p:cNvPr id="64651" name="Line 116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52" name="Line 116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653" name="Group 1165"/>
            <p:cNvGrpSpPr>
              <a:grpSpLocks/>
            </p:cNvGrpSpPr>
            <p:nvPr/>
          </p:nvGrpSpPr>
          <p:grpSpPr bwMode="auto">
            <a:xfrm flipH="1">
              <a:off x="1960" y="696"/>
              <a:ext cx="104" cy="480"/>
              <a:chOff x="1864" y="672"/>
              <a:chExt cx="112" cy="672"/>
            </a:xfrm>
          </p:grpSpPr>
          <p:grpSp>
            <p:nvGrpSpPr>
              <p:cNvPr id="64654" name="Group 1166"/>
              <p:cNvGrpSpPr>
                <a:grpSpLocks/>
              </p:cNvGrpSpPr>
              <p:nvPr/>
            </p:nvGrpSpPr>
            <p:grpSpPr bwMode="auto">
              <a:xfrm>
                <a:off x="1864" y="672"/>
                <a:ext cx="104" cy="336"/>
                <a:chOff x="1864" y="672"/>
                <a:chExt cx="168" cy="1128"/>
              </a:xfrm>
            </p:grpSpPr>
            <p:grpSp>
              <p:nvGrpSpPr>
                <p:cNvPr id="64655" name="Group 1167"/>
                <p:cNvGrpSpPr>
                  <a:grpSpLocks/>
                </p:cNvGrpSpPr>
                <p:nvPr/>
              </p:nvGrpSpPr>
              <p:grpSpPr bwMode="auto">
                <a:xfrm>
                  <a:off x="1864" y="672"/>
                  <a:ext cx="152" cy="280"/>
                  <a:chOff x="1864" y="672"/>
                  <a:chExt cx="152" cy="280"/>
                </a:xfrm>
              </p:grpSpPr>
              <p:sp>
                <p:nvSpPr>
                  <p:cNvPr id="64656" name="Line 11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57" name="Line 11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58" name="Group 1170"/>
                <p:cNvGrpSpPr>
                  <a:grpSpLocks/>
                </p:cNvGrpSpPr>
                <p:nvPr/>
              </p:nvGrpSpPr>
              <p:grpSpPr bwMode="auto">
                <a:xfrm>
                  <a:off x="1872" y="952"/>
                  <a:ext cx="152" cy="280"/>
                  <a:chOff x="1864" y="672"/>
                  <a:chExt cx="152" cy="280"/>
                </a:xfrm>
              </p:grpSpPr>
              <p:sp>
                <p:nvSpPr>
                  <p:cNvPr id="64659" name="Line 11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60" name="Line 11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61" name="Group 1173"/>
                <p:cNvGrpSpPr>
                  <a:grpSpLocks/>
                </p:cNvGrpSpPr>
                <p:nvPr/>
              </p:nvGrpSpPr>
              <p:grpSpPr bwMode="auto">
                <a:xfrm>
                  <a:off x="1872" y="1240"/>
                  <a:ext cx="152" cy="280"/>
                  <a:chOff x="1864" y="672"/>
                  <a:chExt cx="152" cy="280"/>
                </a:xfrm>
              </p:grpSpPr>
              <p:sp>
                <p:nvSpPr>
                  <p:cNvPr id="64662" name="Line 11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63" name="Line 11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64" name="Group 1176"/>
                <p:cNvGrpSpPr>
                  <a:grpSpLocks/>
                </p:cNvGrpSpPr>
                <p:nvPr/>
              </p:nvGrpSpPr>
              <p:grpSpPr bwMode="auto">
                <a:xfrm>
                  <a:off x="1880" y="1520"/>
                  <a:ext cx="152" cy="280"/>
                  <a:chOff x="1864" y="672"/>
                  <a:chExt cx="152" cy="280"/>
                </a:xfrm>
              </p:grpSpPr>
              <p:sp>
                <p:nvSpPr>
                  <p:cNvPr id="64665" name="Line 11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66" name="Line 11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667" name="Group 1179"/>
              <p:cNvGrpSpPr>
                <a:grpSpLocks/>
              </p:cNvGrpSpPr>
              <p:nvPr/>
            </p:nvGrpSpPr>
            <p:grpSpPr bwMode="auto">
              <a:xfrm>
                <a:off x="1872" y="1008"/>
                <a:ext cx="104" cy="336"/>
                <a:chOff x="1864" y="672"/>
                <a:chExt cx="168" cy="1128"/>
              </a:xfrm>
            </p:grpSpPr>
            <p:grpSp>
              <p:nvGrpSpPr>
                <p:cNvPr id="64668" name="Group 1180"/>
                <p:cNvGrpSpPr>
                  <a:grpSpLocks/>
                </p:cNvGrpSpPr>
                <p:nvPr/>
              </p:nvGrpSpPr>
              <p:grpSpPr bwMode="auto">
                <a:xfrm>
                  <a:off x="1864" y="672"/>
                  <a:ext cx="152" cy="280"/>
                  <a:chOff x="1864" y="672"/>
                  <a:chExt cx="152" cy="280"/>
                </a:xfrm>
              </p:grpSpPr>
              <p:sp>
                <p:nvSpPr>
                  <p:cNvPr id="64669" name="Line 11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70" name="Line 11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71" name="Group 1183"/>
                <p:cNvGrpSpPr>
                  <a:grpSpLocks/>
                </p:cNvGrpSpPr>
                <p:nvPr/>
              </p:nvGrpSpPr>
              <p:grpSpPr bwMode="auto">
                <a:xfrm>
                  <a:off x="1872" y="952"/>
                  <a:ext cx="152" cy="280"/>
                  <a:chOff x="1864" y="672"/>
                  <a:chExt cx="152" cy="280"/>
                </a:xfrm>
              </p:grpSpPr>
              <p:sp>
                <p:nvSpPr>
                  <p:cNvPr id="64672" name="Line 11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73" name="Line 11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74" name="Group 1186"/>
                <p:cNvGrpSpPr>
                  <a:grpSpLocks/>
                </p:cNvGrpSpPr>
                <p:nvPr/>
              </p:nvGrpSpPr>
              <p:grpSpPr bwMode="auto">
                <a:xfrm>
                  <a:off x="1872" y="1240"/>
                  <a:ext cx="152" cy="280"/>
                  <a:chOff x="1864" y="672"/>
                  <a:chExt cx="152" cy="280"/>
                </a:xfrm>
              </p:grpSpPr>
              <p:sp>
                <p:nvSpPr>
                  <p:cNvPr id="64675" name="Line 11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76" name="Line 11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77" name="Group 1189"/>
                <p:cNvGrpSpPr>
                  <a:grpSpLocks/>
                </p:cNvGrpSpPr>
                <p:nvPr/>
              </p:nvGrpSpPr>
              <p:grpSpPr bwMode="auto">
                <a:xfrm>
                  <a:off x="1880" y="1520"/>
                  <a:ext cx="152" cy="280"/>
                  <a:chOff x="1864" y="672"/>
                  <a:chExt cx="152" cy="280"/>
                </a:xfrm>
              </p:grpSpPr>
              <p:sp>
                <p:nvSpPr>
                  <p:cNvPr id="64678" name="Line 11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79" name="Line 11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680" name="Oval 119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681" name="Group 1193"/>
          <p:cNvGrpSpPr>
            <a:grpSpLocks/>
          </p:cNvGrpSpPr>
          <p:nvPr/>
        </p:nvGrpSpPr>
        <p:grpSpPr bwMode="auto">
          <a:xfrm flipH="1" flipV="1">
            <a:off x="4451350" y="2212975"/>
            <a:ext cx="147638" cy="509588"/>
            <a:chOff x="1864" y="549"/>
            <a:chExt cx="260" cy="627"/>
          </a:xfrm>
        </p:grpSpPr>
        <p:grpSp>
          <p:nvGrpSpPr>
            <p:cNvPr id="64682" name="Group 1194"/>
            <p:cNvGrpSpPr>
              <a:grpSpLocks/>
            </p:cNvGrpSpPr>
            <p:nvPr/>
          </p:nvGrpSpPr>
          <p:grpSpPr bwMode="auto">
            <a:xfrm flipH="1">
              <a:off x="1864" y="672"/>
              <a:ext cx="104" cy="480"/>
              <a:chOff x="1864" y="672"/>
              <a:chExt cx="112" cy="672"/>
            </a:xfrm>
          </p:grpSpPr>
          <p:grpSp>
            <p:nvGrpSpPr>
              <p:cNvPr id="64683" name="Group 1195"/>
              <p:cNvGrpSpPr>
                <a:grpSpLocks/>
              </p:cNvGrpSpPr>
              <p:nvPr/>
            </p:nvGrpSpPr>
            <p:grpSpPr bwMode="auto">
              <a:xfrm>
                <a:off x="1864" y="672"/>
                <a:ext cx="104" cy="336"/>
                <a:chOff x="1864" y="672"/>
                <a:chExt cx="168" cy="1128"/>
              </a:xfrm>
            </p:grpSpPr>
            <p:grpSp>
              <p:nvGrpSpPr>
                <p:cNvPr id="64684" name="Group 1196"/>
                <p:cNvGrpSpPr>
                  <a:grpSpLocks/>
                </p:cNvGrpSpPr>
                <p:nvPr/>
              </p:nvGrpSpPr>
              <p:grpSpPr bwMode="auto">
                <a:xfrm>
                  <a:off x="1864" y="672"/>
                  <a:ext cx="152" cy="280"/>
                  <a:chOff x="1864" y="672"/>
                  <a:chExt cx="152" cy="280"/>
                </a:xfrm>
              </p:grpSpPr>
              <p:sp>
                <p:nvSpPr>
                  <p:cNvPr id="64685" name="Line 119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86" name="Line 119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87" name="Group 1199"/>
                <p:cNvGrpSpPr>
                  <a:grpSpLocks/>
                </p:cNvGrpSpPr>
                <p:nvPr/>
              </p:nvGrpSpPr>
              <p:grpSpPr bwMode="auto">
                <a:xfrm>
                  <a:off x="1872" y="952"/>
                  <a:ext cx="152" cy="280"/>
                  <a:chOff x="1864" y="672"/>
                  <a:chExt cx="152" cy="280"/>
                </a:xfrm>
              </p:grpSpPr>
              <p:sp>
                <p:nvSpPr>
                  <p:cNvPr id="64688" name="Line 120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89" name="Line 120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90" name="Group 1202"/>
                <p:cNvGrpSpPr>
                  <a:grpSpLocks/>
                </p:cNvGrpSpPr>
                <p:nvPr/>
              </p:nvGrpSpPr>
              <p:grpSpPr bwMode="auto">
                <a:xfrm>
                  <a:off x="1872" y="1240"/>
                  <a:ext cx="152" cy="280"/>
                  <a:chOff x="1864" y="672"/>
                  <a:chExt cx="152" cy="280"/>
                </a:xfrm>
              </p:grpSpPr>
              <p:sp>
                <p:nvSpPr>
                  <p:cNvPr id="64691" name="Line 120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92" name="Line 120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693" name="Group 1205"/>
                <p:cNvGrpSpPr>
                  <a:grpSpLocks/>
                </p:cNvGrpSpPr>
                <p:nvPr/>
              </p:nvGrpSpPr>
              <p:grpSpPr bwMode="auto">
                <a:xfrm>
                  <a:off x="1880" y="1520"/>
                  <a:ext cx="152" cy="280"/>
                  <a:chOff x="1864" y="672"/>
                  <a:chExt cx="152" cy="280"/>
                </a:xfrm>
              </p:grpSpPr>
              <p:sp>
                <p:nvSpPr>
                  <p:cNvPr id="64694" name="Line 120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95" name="Line 120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696" name="Group 1208"/>
              <p:cNvGrpSpPr>
                <a:grpSpLocks/>
              </p:cNvGrpSpPr>
              <p:nvPr/>
            </p:nvGrpSpPr>
            <p:grpSpPr bwMode="auto">
              <a:xfrm>
                <a:off x="1872" y="1008"/>
                <a:ext cx="104" cy="336"/>
                <a:chOff x="1864" y="672"/>
                <a:chExt cx="168" cy="1128"/>
              </a:xfrm>
            </p:grpSpPr>
            <p:grpSp>
              <p:nvGrpSpPr>
                <p:cNvPr id="64697" name="Group 1209"/>
                <p:cNvGrpSpPr>
                  <a:grpSpLocks/>
                </p:cNvGrpSpPr>
                <p:nvPr/>
              </p:nvGrpSpPr>
              <p:grpSpPr bwMode="auto">
                <a:xfrm>
                  <a:off x="1864" y="672"/>
                  <a:ext cx="152" cy="280"/>
                  <a:chOff x="1864" y="672"/>
                  <a:chExt cx="152" cy="280"/>
                </a:xfrm>
              </p:grpSpPr>
              <p:sp>
                <p:nvSpPr>
                  <p:cNvPr id="64698" name="Line 121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699" name="Line 121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00" name="Group 1212"/>
                <p:cNvGrpSpPr>
                  <a:grpSpLocks/>
                </p:cNvGrpSpPr>
                <p:nvPr/>
              </p:nvGrpSpPr>
              <p:grpSpPr bwMode="auto">
                <a:xfrm>
                  <a:off x="1872" y="952"/>
                  <a:ext cx="152" cy="280"/>
                  <a:chOff x="1864" y="672"/>
                  <a:chExt cx="152" cy="280"/>
                </a:xfrm>
              </p:grpSpPr>
              <p:sp>
                <p:nvSpPr>
                  <p:cNvPr id="64701" name="Line 121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02" name="Line 121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03" name="Group 1215"/>
                <p:cNvGrpSpPr>
                  <a:grpSpLocks/>
                </p:cNvGrpSpPr>
                <p:nvPr/>
              </p:nvGrpSpPr>
              <p:grpSpPr bwMode="auto">
                <a:xfrm>
                  <a:off x="1872" y="1240"/>
                  <a:ext cx="152" cy="280"/>
                  <a:chOff x="1864" y="672"/>
                  <a:chExt cx="152" cy="280"/>
                </a:xfrm>
              </p:grpSpPr>
              <p:sp>
                <p:nvSpPr>
                  <p:cNvPr id="64704" name="Line 121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05" name="Line 121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06" name="Group 1218"/>
                <p:cNvGrpSpPr>
                  <a:grpSpLocks/>
                </p:cNvGrpSpPr>
                <p:nvPr/>
              </p:nvGrpSpPr>
              <p:grpSpPr bwMode="auto">
                <a:xfrm>
                  <a:off x="1880" y="1520"/>
                  <a:ext cx="152" cy="280"/>
                  <a:chOff x="1864" y="672"/>
                  <a:chExt cx="152" cy="280"/>
                </a:xfrm>
              </p:grpSpPr>
              <p:sp>
                <p:nvSpPr>
                  <p:cNvPr id="64707" name="Line 121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08" name="Line 122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709" name="Group 1221"/>
            <p:cNvGrpSpPr>
              <a:grpSpLocks/>
            </p:cNvGrpSpPr>
            <p:nvPr/>
          </p:nvGrpSpPr>
          <p:grpSpPr bwMode="auto">
            <a:xfrm flipH="1">
              <a:off x="1960" y="696"/>
              <a:ext cx="104" cy="480"/>
              <a:chOff x="1864" y="672"/>
              <a:chExt cx="112" cy="672"/>
            </a:xfrm>
          </p:grpSpPr>
          <p:grpSp>
            <p:nvGrpSpPr>
              <p:cNvPr id="64710" name="Group 1222"/>
              <p:cNvGrpSpPr>
                <a:grpSpLocks/>
              </p:cNvGrpSpPr>
              <p:nvPr/>
            </p:nvGrpSpPr>
            <p:grpSpPr bwMode="auto">
              <a:xfrm>
                <a:off x="1864" y="672"/>
                <a:ext cx="104" cy="336"/>
                <a:chOff x="1864" y="672"/>
                <a:chExt cx="168" cy="1128"/>
              </a:xfrm>
            </p:grpSpPr>
            <p:grpSp>
              <p:nvGrpSpPr>
                <p:cNvPr id="64711" name="Group 1223"/>
                <p:cNvGrpSpPr>
                  <a:grpSpLocks/>
                </p:cNvGrpSpPr>
                <p:nvPr/>
              </p:nvGrpSpPr>
              <p:grpSpPr bwMode="auto">
                <a:xfrm>
                  <a:off x="1864" y="672"/>
                  <a:ext cx="152" cy="280"/>
                  <a:chOff x="1864" y="672"/>
                  <a:chExt cx="152" cy="280"/>
                </a:xfrm>
              </p:grpSpPr>
              <p:sp>
                <p:nvSpPr>
                  <p:cNvPr id="64712" name="Line 122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13" name="Line 122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14" name="Group 1226"/>
                <p:cNvGrpSpPr>
                  <a:grpSpLocks/>
                </p:cNvGrpSpPr>
                <p:nvPr/>
              </p:nvGrpSpPr>
              <p:grpSpPr bwMode="auto">
                <a:xfrm>
                  <a:off x="1872" y="952"/>
                  <a:ext cx="152" cy="280"/>
                  <a:chOff x="1864" y="672"/>
                  <a:chExt cx="152" cy="280"/>
                </a:xfrm>
              </p:grpSpPr>
              <p:sp>
                <p:nvSpPr>
                  <p:cNvPr id="64715" name="Line 122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16" name="Line 122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17" name="Group 1229"/>
                <p:cNvGrpSpPr>
                  <a:grpSpLocks/>
                </p:cNvGrpSpPr>
                <p:nvPr/>
              </p:nvGrpSpPr>
              <p:grpSpPr bwMode="auto">
                <a:xfrm>
                  <a:off x="1872" y="1240"/>
                  <a:ext cx="152" cy="280"/>
                  <a:chOff x="1864" y="672"/>
                  <a:chExt cx="152" cy="280"/>
                </a:xfrm>
              </p:grpSpPr>
              <p:sp>
                <p:nvSpPr>
                  <p:cNvPr id="64718" name="Line 12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19" name="Line 12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20" name="Group 1232"/>
                <p:cNvGrpSpPr>
                  <a:grpSpLocks/>
                </p:cNvGrpSpPr>
                <p:nvPr/>
              </p:nvGrpSpPr>
              <p:grpSpPr bwMode="auto">
                <a:xfrm>
                  <a:off x="1880" y="1520"/>
                  <a:ext cx="152" cy="280"/>
                  <a:chOff x="1864" y="672"/>
                  <a:chExt cx="152" cy="280"/>
                </a:xfrm>
              </p:grpSpPr>
              <p:sp>
                <p:nvSpPr>
                  <p:cNvPr id="64721" name="Line 12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22" name="Line 12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723" name="Group 1235"/>
              <p:cNvGrpSpPr>
                <a:grpSpLocks/>
              </p:cNvGrpSpPr>
              <p:nvPr/>
            </p:nvGrpSpPr>
            <p:grpSpPr bwMode="auto">
              <a:xfrm>
                <a:off x="1872" y="1008"/>
                <a:ext cx="104" cy="336"/>
                <a:chOff x="1864" y="672"/>
                <a:chExt cx="168" cy="1128"/>
              </a:xfrm>
            </p:grpSpPr>
            <p:grpSp>
              <p:nvGrpSpPr>
                <p:cNvPr id="64724" name="Group 1236"/>
                <p:cNvGrpSpPr>
                  <a:grpSpLocks/>
                </p:cNvGrpSpPr>
                <p:nvPr/>
              </p:nvGrpSpPr>
              <p:grpSpPr bwMode="auto">
                <a:xfrm>
                  <a:off x="1864" y="672"/>
                  <a:ext cx="152" cy="280"/>
                  <a:chOff x="1864" y="672"/>
                  <a:chExt cx="152" cy="280"/>
                </a:xfrm>
              </p:grpSpPr>
              <p:sp>
                <p:nvSpPr>
                  <p:cNvPr id="64725" name="Line 123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26" name="Line 123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27" name="Group 1239"/>
                <p:cNvGrpSpPr>
                  <a:grpSpLocks/>
                </p:cNvGrpSpPr>
                <p:nvPr/>
              </p:nvGrpSpPr>
              <p:grpSpPr bwMode="auto">
                <a:xfrm>
                  <a:off x="1872" y="952"/>
                  <a:ext cx="152" cy="280"/>
                  <a:chOff x="1864" y="672"/>
                  <a:chExt cx="152" cy="280"/>
                </a:xfrm>
              </p:grpSpPr>
              <p:sp>
                <p:nvSpPr>
                  <p:cNvPr id="64728" name="Line 12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29" name="Line 12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30" name="Group 1242"/>
                <p:cNvGrpSpPr>
                  <a:grpSpLocks/>
                </p:cNvGrpSpPr>
                <p:nvPr/>
              </p:nvGrpSpPr>
              <p:grpSpPr bwMode="auto">
                <a:xfrm>
                  <a:off x="1872" y="1240"/>
                  <a:ext cx="152" cy="280"/>
                  <a:chOff x="1864" y="672"/>
                  <a:chExt cx="152" cy="280"/>
                </a:xfrm>
              </p:grpSpPr>
              <p:sp>
                <p:nvSpPr>
                  <p:cNvPr id="64731" name="Line 124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32" name="Line 124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33" name="Group 1245"/>
                <p:cNvGrpSpPr>
                  <a:grpSpLocks/>
                </p:cNvGrpSpPr>
                <p:nvPr/>
              </p:nvGrpSpPr>
              <p:grpSpPr bwMode="auto">
                <a:xfrm>
                  <a:off x="1880" y="1520"/>
                  <a:ext cx="152" cy="280"/>
                  <a:chOff x="1864" y="672"/>
                  <a:chExt cx="152" cy="280"/>
                </a:xfrm>
              </p:grpSpPr>
              <p:sp>
                <p:nvSpPr>
                  <p:cNvPr id="64734" name="Line 12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35" name="Line 12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736" name="Oval 124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737" name="Group 1249"/>
          <p:cNvGrpSpPr>
            <a:grpSpLocks/>
          </p:cNvGrpSpPr>
          <p:nvPr/>
        </p:nvGrpSpPr>
        <p:grpSpPr bwMode="auto">
          <a:xfrm flipH="1" flipV="1">
            <a:off x="4598988" y="2212975"/>
            <a:ext cx="147637" cy="509588"/>
            <a:chOff x="1864" y="549"/>
            <a:chExt cx="260" cy="627"/>
          </a:xfrm>
        </p:grpSpPr>
        <p:grpSp>
          <p:nvGrpSpPr>
            <p:cNvPr id="64738" name="Group 1250"/>
            <p:cNvGrpSpPr>
              <a:grpSpLocks/>
            </p:cNvGrpSpPr>
            <p:nvPr/>
          </p:nvGrpSpPr>
          <p:grpSpPr bwMode="auto">
            <a:xfrm flipH="1">
              <a:off x="1864" y="672"/>
              <a:ext cx="104" cy="480"/>
              <a:chOff x="1864" y="672"/>
              <a:chExt cx="112" cy="672"/>
            </a:xfrm>
          </p:grpSpPr>
          <p:grpSp>
            <p:nvGrpSpPr>
              <p:cNvPr id="64739" name="Group 1251"/>
              <p:cNvGrpSpPr>
                <a:grpSpLocks/>
              </p:cNvGrpSpPr>
              <p:nvPr/>
            </p:nvGrpSpPr>
            <p:grpSpPr bwMode="auto">
              <a:xfrm>
                <a:off x="1864" y="672"/>
                <a:ext cx="104" cy="336"/>
                <a:chOff x="1864" y="672"/>
                <a:chExt cx="168" cy="1128"/>
              </a:xfrm>
            </p:grpSpPr>
            <p:grpSp>
              <p:nvGrpSpPr>
                <p:cNvPr id="64740" name="Group 1252"/>
                <p:cNvGrpSpPr>
                  <a:grpSpLocks/>
                </p:cNvGrpSpPr>
                <p:nvPr/>
              </p:nvGrpSpPr>
              <p:grpSpPr bwMode="auto">
                <a:xfrm>
                  <a:off x="1864" y="672"/>
                  <a:ext cx="152" cy="280"/>
                  <a:chOff x="1864" y="672"/>
                  <a:chExt cx="152" cy="280"/>
                </a:xfrm>
              </p:grpSpPr>
              <p:sp>
                <p:nvSpPr>
                  <p:cNvPr id="64741" name="Line 12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42" name="Line 12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43" name="Group 1255"/>
                <p:cNvGrpSpPr>
                  <a:grpSpLocks/>
                </p:cNvGrpSpPr>
                <p:nvPr/>
              </p:nvGrpSpPr>
              <p:grpSpPr bwMode="auto">
                <a:xfrm>
                  <a:off x="1872" y="952"/>
                  <a:ext cx="152" cy="280"/>
                  <a:chOff x="1864" y="672"/>
                  <a:chExt cx="152" cy="280"/>
                </a:xfrm>
              </p:grpSpPr>
              <p:sp>
                <p:nvSpPr>
                  <p:cNvPr id="64744" name="Line 12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45" name="Line 12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46" name="Group 1258"/>
                <p:cNvGrpSpPr>
                  <a:grpSpLocks/>
                </p:cNvGrpSpPr>
                <p:nvPr/>
              </p:nvGrpSpPr>
              <p:grpSpPr bwMode="auto">
                <a:xfrm>
                  <a:off x="1872" y="1240"/>
                  <a:ext cx="152" cy="280"/>
                  <a:chOff x="1864" y="672"/>
                  <a:chExt cx="152" cy="280"/>
                </a:xfrm>
              </p:grpSpPr>
              <p:sp>
                <p:nvSpPr>
                  <p:cNvPr id="64747" name="Line 12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48" name="Line 12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49" name="Group 1261"/>
                <p:cNvGrpSpPr>
                  <a:grpSpLocks/>
                </p:cNvGrpSpPr>
                <p:nvPr/>
              </p:nvGrpSpPr>
              <p:grpSpPr bwMode="auto">
                <a:xfrm>
                  <a:off x="1880" y="1520"/>
                  <a:ext cx="152" cy="280"/>
                  <a:chOff x="1864" y="672"/>
                  <a:chExt cx="152" cy="280"/>
                </a:xfrm>
              </p:grpSpPr>
              <p:sp>
                <p:nvSpPr>
                  <p:cNvPr id="64750" name="Line 12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51" name="Line 12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752" name="Group 1264"/>
              <p:cNvGrpSpPr>
                <a:grpSpLocks/>
              </p:cNvGrpSpPr>
              <p:nvPr/>
            </p:nvGrpSpPr>
            <p:grpSpPr bwMode="auto">
              <a:xfrm>
                <a:off x="1872" y="1008"/>
                <a:ext cx="104" cy="336"/>
                <a:chOff x="1864" y="672"/>
                <a:chExt cx="168" cy="1128"/>
              </a:xfrm>
            </p:grpSpPr>
            <p:grpSp>
              <p:nvGrpSpPr>
                <p:cNvPr id="64753" name="Group 1265"/>
                <p:cNvGrpSpPr>
                  <a:grpSpLocks/>
                </p:cNvGrpSpPr>
                <p:nvPr/>
              </p:nvGrpSpPr>
              <p:grpSpPr bwMode="auto">
                <a:xfrm>
                  <a:off x="1864" y="672"/>
                  <a:ext cx="152" cy="280"/>
                  <a:chOff x="1864" y="672"/>
                  <a:chExt cx="152" cy="280"/>
                </a:xfrm>
              </p:grpSpPr>
              <p:sp>
                <p:nvSpPr>
                  <p:cNvPr id="64754" name="Line 126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55" name="Line 126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56" name="Group 1268"/>
                <p:cNvGrpSpPr>
                  <a:grpSpLocks/>
                </p:cNvGrpSpPr>
                <p:nvPr/>
              </p:nvGrpSpPr>
              <p:grpSpPr bwMode="auto">
                <a:xfrm>
                  <a:off x="1872" y="952"/>
                  <a:ext cx="152" cy="280"/>
                  <a:chOff x="1864" y="672"/>
                  <a:chExt cx="152" cy="280"/>
                </a:xfrm>
              </p:grpSpPr>
              <p:sp>
                <p:nvSpPr>
                  <p:cNvPr id="64757" name="Line 12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58" name="Line 12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59" name="Group 1271"/>
                <p:cNvGrpSpPr>
                  <a:grpSpLocks/>
                </p:cNvGrpSpPr>
                <p:nvPr/>
              </p:nvGrpSpPr>
              <p:grpSpPr bwMode="auto">
                <a:xfrm>
                  <a:off x="1872" y="1240"/>
                  <a:ext cx="152" cy="280"/>
                  <a:chOff x="1864" y="672"/>
                  <a:chExt cx="152" cy="280"/>
                </a:xfrm>
              </p:grpSpPr>
              <p:sp>
                <p:nvSpPr>
                  <p:cNvPr id="64760" name="Line 127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61" name="Line 127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62" name="Group 1274"/>
                <p:cNvGrpSpPr>
                  <a:grpSpLocks/>
                </p:cNvGrpSpPr>
                <p:nvPr/>
              </p:nvGrpSpPr>
              <p:grpSpPr bwMode="auto">
                <a:xfrm>
                  <a:off x="1880" y="1520"/>
                  <a:ext cx="152" cy="280"/>
                  <a:chOff x="1864" y="672"/>
                  <a:chExt cx="152" cy="280"/>
                </a:xfrm>
              </p:grpSpPr>
              <p:sp>
                <p:nvSpPr>
                  <p:cNvPr id="64763" name="Line 12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64" name="Line 12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765" name="Group 1277"/>
            <p:cNvGrpSpPr>
              <a:grpSpLocks/>
            </p:cNvGrpSpPr>
            <p:nvPr/>
          </p:nvGrpSpPr>
          <p:grpSpPr bwMode="auto">
            <a:xfrm flipH="1">
              <a:off x="1960" y="696"/>
              <a:ext cx="104" cy="480"/>
              <a:chOff x="1864" y="672"/>
              <a:chExt cx="112" cy="672"/>
            </a:xfrm>
          </p:grpSpPr>
          <p:grpSp>
            <p:nvGrpSpPr>
              <p:cNvPr id="64766" name="Group 1278"/>
              <p:cNvGrpSpPr>
                <a:grpSpLocks/>
              </p:cNvGrpSpPr>
              <p:nvPr/>
            </p:nvGrpSpPr>
            <p:grpSpPr bwMode="auto">
              <a:xfrm>
                <a:off x="1864" y="672"/>
                <a:ext cx="104" cy="336"/>
                <a:chOff x="1864" y="672"/>
                <a:chExt cx="168" cy="1128"/>
              </a:xfrm>
            </p:grpSpPr>
            <p:grpSp>
              <p:nvGrpSpPr>
                <p:cNvPr id="64767" name="Group 1279"/>
                <p:cNvGrpSpPr>
                  <a:grpSpLocks/>
                </p:cNvGrpSpPr>
                <p:nvPr/>
              </p:nvGrpSpPr>
              <p:grpSpPr bwMode="auto">
                <a:xfrm>
                  <a:off x="1864" y="672"/>
                  <a:ext cx="152" cy="280"/>
                  <a:chOff x="1864" y="672"/>
                  <a:chExt cx="152" cy="280"/>
                </a:xfrm>
              </p:grpSpPr>
              <p:sp>
                <p:nvSpPr>
                  <p:cNvPr id="64768" name="Line 12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69" name="Line 12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70" name="Group 1282"/>
                <p:cNvGrpSpPr>
                  <a:grpSpLocks/>
                </p:cNvGrpSpPr>
                <p:nvPr/>
              </p:nvGrpSpPr>
              <p:grpSpPr bwMode="auto">
                <a:xfrm>
                  <a:off x="1872" y="952"/>
                  <a:ext cx="152" cy="280"/>
                  <a:chOff x="1864" y="672"/>
                  <a:chExt cx="152" cy="280"/>
                </a:xfrm>
              </p:grpSpPr>
              <p:sp>
                <p:nvSpPr>
                  <p:cNvPr id="64771" name="Line 12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72" name="Line 12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73" name="Group 1285"/>
                <p:cNvGrpSpPr>
                  <a:grpSpLocks/>
                </p:cNvGrpSpPr>
                <p:nvPr/>
              </p:nvGrpSpPr>
              <p:grpSpPr bwMode="auto">
                <a:xfrm>
                  <a:off x="1872" y="1240"/>
                  <a:ext cx="152" cy="280"/>
                  <a:chOff x="1864" y="672"/>
                  <a:chExt cx="152" cy="280"/>
                </a:xfrm>
              </p:grpSpPr>
              <p:sp>
                <p:nvSpPr>
                  <p:cNvPr id="64774" name="Line 12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75" name="Line 12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76" name="Group 1288"/>
                <p:cNvGrpSpPr>
                  <a:grpSpLocks/>
                </p:cNvGrpSpPr>
                <p:nvPr/>
              </p:nvGrpSpPr>
              <p:grpSpPr bwMode="auto">
                <a:xfrm>
                  <a:off x="1880" y="1520"/>
                  <a:ext cx="152" cy="280"/>
                  <a:chOff x="1864" y="672"/>
                  <a:chExt cx="152" cy="280"/>
                </a:xfrm>
              </p:grpSpPr>
              <p:sp>
                <p:nvSpPr>
                  <p:cNvPr id="64777" name="Line 128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78" name="Line 129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779" name="Group 1291"/>
              <p:cNvGrpSpPr>
                <a:grpSpLocks/>
              </p:cNvGrpSpPr>
              <p:nvPr/>
            </p:nvGrpSpPr>
            <p:grpSpPr bwMode="auto">
              <a:xfrm>
                <a:off x="1872" y="1008"/>
                <a:ext cx="104" cy="336"/>
                <a:chOff x="1864" y="672"/>
                <a:chExt cx="168" cy="1128"/>
              </a:xfrm>
            </p:grpSpPr>
            <p:grpSp>
              <p:nvGrpSpPr>
                <p:cNvPr id="64780" name="Group 1292"/>
                <p:cNvGrpSpPr>
                  <a:grpSpLocks/>
                </p:cNvGrpSpPr>
                <p:nvPr/>
              </p:nvGrpSpPr>
              <p:grpSpPr bwMode="auto">
                <a:xfrm>
                  <a:off x="1864" y="672"/>
                  <a:ext cx="152" cy="280"/>
                  <a:chOff x="1864" y="672"/>
                  <a:chExt cx="152" cy="280"/>
                </a:xfrm>
              </p:grpSpPr>
              <p:sp>
                <p:nvSpPr>
                  <p:cNvPr id="64781" name="Line 12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82" name="Line 12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83" name="Group 1295"/>
                <p:cNvGrpSpPr>
                  <a:grpSpLocks/>
                </p:cNvGrpSpPr>
                <p:nvPr/>
              </p:nvGrpSpPr>
              <p:grpSpPr bwMode="auto">
                <a:xfrm>
                  <a:off x="1872" y="952"/>
                  <a:ext cx="152" cy="280"/>
                  <a:chOff x="1864" y="672"/>
                  <a:chExt cx="152" cy="280"/>
                </a:xfrm>
              </p:grpSpPr>
              <p:sp>
                <p:nvSpPr>
                  <p:cNvPr id="64784" name="Line 12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85" name="Line 12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86" name="Group 1298"/>
                <p:cNvGrpSpPr>
                  <a:grpSpLocks/>
                </p:cNvGrpSpPr>
                <p:nvPr/>
              </p:nvGrpSpPr>
              <p:grpSpPr bwMode="auto">
                <a:xfrm>
                  <a:off x="1872" y="1240"/>
                  <a:ext cx="152" cy="280"/>
                  <a:chOff x="1864" y="672"/>
                  <a:chExt cx="152" cy="280"/>
                </a:xfrm>
              </p:grpSpPr>
              <p:sp>
                <p:nvSpPr>
                  <p:cNvPr id="64787" name="Line 12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88" name="Line 13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89" name="Group 1301"/>
                <p:cNvGrpSpPr>
                  <a:grpSpLocks/>
                </p:cNvGrpSpPr>
                <p:nvPr/>
              </p:nvGrpSpPr>
              <p:grpSpPr bwMode="auto">
                <a:xfrm>
                  <a:off x="1880" y="1520"/>
                  <a:ext cx="152" cy="280"/>
                  <a:chOff x="1864" y="672"/>
                  <a:chExt cx="152" cy="280"/>
                </a:xfrm>
              </p:grpSpPr>
              <p:sp>
                <p:nvSpPr>
                  <p:cNvPr id="64790" name="Line 13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91" name="Line 13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792" name="Oval 130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793" name="Group 1305"/>
          <p:cNvGrpSpPr>
            <a:grpSpLocks/>
          </p:cNvGrpSpPr>
          <p:nvPr/>
        </p:nvGrpSpPr>
        <p:grpSpPr bwMode="auto">
          <a:xfrm flipH="1" flipV="1">
            <a:off x="4746625" y="2212975"/>
            <a:ext cx="147638" cy="509588"/>
            <a:chOff x="1864" y="549"/>
            <a:chExt cx="260" cy="627"/>
          </a:xfrm>
        </p:grpSpPr>
        <p:grpSp>
          <p:nvGrpSpPr>
            <p:cNvPr id="64794" name="Group 1306"/>
            <p:cNvGrpSpPr>
              <a:grpSpLocks/>
            </p:cNvGrpSpPr>
            <p:nvPr/>
          </p:nvGrpSpPr>
          <p:grpSpPr bwMode="auto">
            <a:xfrm flipH="1">
              <a:off x="1864" y="672"/>
              <a:ext cx="104" cy="480"/>
              <a:chOff x="1864" y="672"/>
              <a:chExt cx="112" cy="672"/>
            </a:xfrm>
          </p:grpSpPr>
          <p:grpSp>
            <p:nvGrpSpPr>
              <p:cNvPr id="64795" name="Group 1307"/>
              <p:cNvGrpSpPr>
                <a:grpSpLocks/>
              </p:cNvGrpSpPr>
              <p:nvPr/>
            </p:nvGrpSpPr>
            <p:grpSpPr bwMode="auto">
              <a:xfrm>
                <a:off x="1864" y="672"/>
                <a:ext cx="104" cy="336"/>
                <a:chOff x="1864" y="672"/>
                <a:chExt cx="168" cy="1128"/>
              </a:xfrm>
            </p:grpSpPr>
            <p:grpSp>
              <p:nvGrpSpPr>
                <p:cNvPr id="64796" name="Group 1308"/>
                <p:cNvGrpSpPr>
                  <a:grpSpLocks/>
                </p:cNvGrpSpPr>
                <p:nvPr/>
              </p:nvGrpSpPr>
              <p:grpSpPr bwMode="auto">
                <a:xfrm>
                  <a:off x="1864" y="672"/>
                  <a:ext cx="152" cy="280"/>
                  <a:chOff x="1864" y="672"/>
                  <a:chExt cx="152" cy="280"/>
                </a:xfrm>
              </p:grpSpPr>
              <p:sp>
                <p:nvSpPr>
                  <p:cNvPr id="64797" name="Line 13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798" name="Line 13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799" name="Group 1311"/>
                <p:cNvGrpSpPr>
                  <a:grpSpLocks/>
                </p:cNvGrpSpPr>
                <p:nvPr/>
              </p:nvGrpSpPr>
              <p:grpSpPr bwMode="auto">
                <a:xfrm>
                  <a:off x="1872" y="952"/>
                  <a:ext cx="152" cy="280"/>
                  <a:chOff x="1864" y="672"/>
                  <a:chExt cx="152" cy="280"/>
                </a:xfrm>
              </p:grpSpPr>
              <p:sp>
                <p:nvSpPr>
                  <p:cNvPr id="64800" name="Line 13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01" name="Line 13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02" name="Group 1314"/>
                <p:cNvGrpSpPr>
                  <a:grpSpLocks/>
                </p:cNvGrpSpPr>
                <p:nvPr/>
              </p:nvGrpSpPr>
              <p:grpSpPr bwMode="auto">
                <a:xfrm>
                  <a:off x="1872" y="1240"/>
                  <a:ext cx="152" cy="280"/>
                  <a:chOff x="1864" y="672"/>
                  <a:chExt cx="152" cy="280"/>
                </a:xfrm>
              </p:grpSpPr>
              <p:sp>
                <p:nvSpPr>
                  <p:cNvPr id="64803" name="Line 13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04" name="Line 13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05" name="Group 1317"/>
                <p:cNvGrpSpPr>
                  <a:grpSpLocks/>
                </p:cNvGrpSpPr>
                <p:nvPr/>
              </p:nvGrpSpPr>
              <p:grpSpPr bwMode="auto">
                <a:xfrm>
                  <a:off x="1880" y="1520"/>
                  <a:ext cx="152" cy="280"/>
                  <a:chOff x="1864" y="672"/>
                  <a:chExt cx="152" cy="280"/>
                </a:xfrm>
              </p:grpSpPr>
              <p:sp>
                <p:nvSpPr>
                  <p:cNvPr id="64806" name="Line 13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07" name="Line 13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808" name="Group 1320"/>
              <p:cNvGrpSpPr>
                <a:grpSpLocks/>
              </p:cNvGrpSpPr>
              <p:nvPr/>
            </p:nvGrpSpPr>
            <p:grpSpPr bwMode="auto">
              <a:xfrm>
                <a:off x="1872" y="1008"/>
                <a:ext cx="104" cy="336"/>
                <a:chOff x="1864" y="672"/>
                <a:chExt cx="168" cy="1128"/>
              </a:xfrm>
            </p:grpSpPr>
            <p:grpSp>
              <p:nvGrpSpPr>
                <p:cNvPr id="64809" name="Group 1321"/>
                <p:cNvGrpSpPr>
                  <a:grpSpLocks/>
                </p:cNvGrpSpPr>
                <p:nvPr/>
              </p:nvGrpSpPr>
              <p:grpSpPr bwMode="auto">
                <a:xfrm>
                  <a:off x="1864" y="672"/>
                  <a:ext cx="152" cy="280"/>
                  <a:chOff x="1864" y="672"/>
                  <a:chExt cx="152" cy="280"/>
                </a:xfrm>
              </p:grpSpPr>
              <p:sp>
                <p:nvSpPr>
                  <p:cNvPr id="64810" name="Line 132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11" name="Line 132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12" name="Group 1324"/>
                <p:cNvGrpSpPr>
                  <a:grpSpLocks/>
                </p:cNvGrpSpPr>
                <p:nvPr/>
              </p:nvGrpSpPr>
              <p:grpSpPr bwMode="auto">
                <a:xfrm>
                  <a:off x="1872" y="952"/>
                  <a:ext cx="152" cy="280"/>
                  <a:chOff x="1864" y="672"/>
                  <a:chExt cx="152" cy="280"/>
                </a:xfrm>
              </p:grpSpPr>
              <p:sp>
                <p:nvSpPr>
                  <p:cNvPr id="64813" name="Line 132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14" name="Line 132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15" name="Group 1327"/>
                <p:cNvGrpSpPr>
                  <a:grpSpLocks/>
                </p:cNvGrpSpPr>
                <p:nvPr/>
              </p:nvGrpSpPr>
              <p:grpSpPr bwMode="auto">
                <a:xfrm>
                  <a:off x="1872" y="1240"/>
                  <a:ext cx="152" cy="280"/>
                  <a:chOff x="1864" y="672"/>
                  <a:chExt cx="152" cy="280"/>
                </a:xfrm>
              </p:grpSpPr>
              <p:sp>
                <p:nvSpPr>
                  <p:cNvPr id="64816" name="Line 132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17" name="Line 132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18" name="Group 1330"/>
                <p:cNvGrpSpPr>
                  <a:grpSpLocks/>
                </p:cNvGrpSpPr>
                <p:nvPr/>
              </p:nvGrpSpPr>
              <p:grpSpPr bwMode="auto">
                <a:xfrm>
                  <a:off x="1880" y="1520"/>
                  <a:ext cx="152" cy="280"/>
                  <a:chOff x="1864" y="672"/>
                  <a:chExt cx="152" cy="280"/>
                </a:xfrm>
              </p:grpSpPr>
              <p:sp>
                <p:nvSpPr>
                  <p:cNvPr id="64819" name="Line 13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20" name="Line 13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821" name="Group 1333"/>
            <p:cNvGrpSpPr>
              <a:grpSpLocks/>
            </p:cNvGrpSpPr>
            <p:nvPr/>
          </p:nvGrpSpPr>
          <p:grpSpPr bwMode="auto">
            <a:xfrm flipH="1">
              <a:off x="1960" y="696"/>
              <a:ext cx="104" cy="480"/>
              <a:chOff x="1864" y="672"/>
              <a:chExt cx="112" cy="672"/>
            </a:xfrm>
          </p:grpSpPr>
          <p:grpSp>
            <p:nvGrpSpPr>
              <p:cNvPr id="64822" name="Group 1334"/>
              <p:cNvGrpSpPr>
                <a:grpSpLocks/>
              </p:cNvGrpSpPr>
              <p:nvPr/>
            </p:nvGrpSpPr>
            <p:grpSpPr bwMode="auto">
              <a:xfrm>
                <a:off x="1864" y="672"/>
                <a:ext cx="104" cy="336"/>
                <a:chOff x="1864" y="672"/>
                <a:chExt cx="168" cy="1128"/>
              </a:xfrm>
            </p:grpSpPr>
            <p:grpSp>
              <p:nvGrpSpPr>
                <p:cNvPr id="64823" name="Group 1335"/>
                <p:cNvGrpSpPr>
                  <a:grpSpLocks/>
                </p:cNvGrpSpPr>
                <p:nvPr/>
              </p:nvGrpSpPr>
              <p:grpSpPr bwMode="auto">
                <a:xfrm>
                  <a:off x="1864" y="672"/>
                  <a:ext cx="152" cy="280"/>
                  <a:chOff x="1864" y="672"/>
                  <a:chExt cx="152" cy="280"/>
                </a:xfrm>
              </p:grpSpPr>
              <p:sp>
                <p:nvSpPr>
                  <p:cNvPr id="64824" name="Line 13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25" name="Line 13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26" name="Group 1338"/>
                <p:cNvGrpSpPr>
                  <a:grpSpLocks/>
                </p:cNvGrpSpPr>
                <p:nvPr/>
              </p:nvGrpSpPr>
              <p:grpSpPr bwMode="auto">
                <a:xfrm>
                  <a:off x="1872" y="952"/>
                  <a:ext cx="152" cy="280"/>
                  <a:chOff x="1864" y="672"/>
                  <a:chExt cx="152" cy="280"/>
                </a:xfrm>
              </p:grpSpPr>
              <p:sp>
                <p:nvSpPr>
                  <p:cNvPr id="64827" name="Line 13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28" name="Line 13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29" name="Group 1341"/>
                <p:cNvGrpSpPr>
                  <a:grpSpLocks/>
                </p:cNvGrpSpPr>
                <p:nvPr/>
              </p:nvGrpSpPr>
              <p:grpSpPr bwMode="auto">
                <a:xfrm>
                  <a:off x="1872" y="1240"/>
                  <a:ext cx="152" cy="280"/>
                  <a:chOff x="1864" y="672"/>
                  <a:chExt cx="152" cy="280"/>
                </a:xfrm>
              </p:grpSpPr>
              <p:sp>
                <p:nvSpPr>
                  <p:cNvPr id="64830" name="Line 13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31" name="Line 13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32" name="Group 1344"/>
                <p:cNvGrpSpPr>
                  <a:grpSpLocks/>
                </p:cNvGrpSpPr>
                <p:nvPr/>
              </p:nvGrpSpPr>
              <p:grpSpPr bwMode="auto">
                <a:xfrm>
                  <a:off x="1880" y="1520"/>
                  <a:ext cx="152" cy="280"/>
                  <a:chOff x="1864" y="672"/>
                  <a:chExt cx="152" cy="280"/>
                </a:xfrm>
              </p:grpSpPr>
              <p:sp>
                <p:nvSpPr>
                  <p:cNvPr id="64833" name="Line 134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34" name="Line 134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835" name="Group 1347"/>
              <p:cNvGrpSpPr>
                <a:grpSpLocks/>
              </p:cNvGrpSpPr>
              <p:nvPr/>
            </p:nvGrpSpPr>
            <p:grpSpPr bwMode="auto">
              <a:xfrm>
                <a:off x="1872" y="1008"/>
                <a:ext cx="104" cy="336"/>
                <a:chOff x="1864" y="672"/>
                <a:chExt cx="168" cy="1128"/>
              </a:xfrm>
            </p:grpSpPr>
            <p:grpSp>
              <p:nvGrpSpPr>
                <p:cNvPr id="64836" name="Group 1348"/>
                <p:cNvGrpSpPr>
                  <a:grpSpLocks/>
                </p:cNvGrpSpPr>
                <p:nvPr/>
              </p:nvGrpSpPr>
              <p:grpSpPr bwMode="auto">
                <a:xfrm>
                  <a:off x="1864" y="672"/>
                  <a:ext cx="152" cy="280"/>
                  <a:chOff x="1864" y="672"/>
                  <a:chExt cx="152" cy="280"/>
                </a:xfrm>
              </p:grpSpPr>
              <p:sp>
                <p:nvSpPr>
                  <p:cNvPr id="64837" name="Line 13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38" name="Line 13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39" name="Group 1351"/>
                <p:cNvGrpSpPr>
                  <a:grpSpLocks/>
                </p:cNvGrpSpPr>
                <p:nvPr/>
              </p:nvGrpSpPr>
              <p:grpSpPr bwMode="auto">
                <a:xfrm>
                  <a:off x="1872" y="952"/>
                  <a:ext cx="152" cy="280"/>
                  <a:chOff x="1864" y="672"/>
                  <a:chExt cx="152" cy="280"/>
                </a:xfrm>
              </p:grpSpPr>
              <p:sp>
                <p:nvSpPr>
                  <p:cNvPr id="64840" name="Line 135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41" name="Line 135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42" name="Group 1354"/>
                <p:cNvGrpSpPr>
                  <a:grpSpLocks/>
                </p:cNvGrpSpPr>
                <p:nvPr/>
              </p:nvGrpSpPr>
              <p:grpSpPr bwMode="auto">
                <a:xfrm>
                  <a:off x="1872" y="1240"/>
                  <a:ext cx="152" cy="280"/>
                  <a:chOff x="1864" y="672"/>
                  <a:chExt cx="152" cy="280"/>
                </a:xfrm>
              </p:grpSpPr>
              <p:sp>
                <p:nvSpPr>
                  <p:cNvPr id="64843" name="Line 13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44" name="Line 13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45" name="Group 1357"/>
                <p:cNvGrpSpPr>
                  <a:grpSpLocks/>
                </p:cNvGrpSpPr>
                <p:nvPr/>
              </p:nvGrpSpPr>
              <p:grpSpPr bwMode="auto">
                <a:xfrm>
                  <a:off x="1880" y="1520"/>
                  <a:ext cx="152" cy="280"/>
                  <a:chOff x="1864" y="672"/>
                  <a:chExt cx="152" cy="280"/>
                </a:xfrm>
              </p:grpSpPr>
              <p:sp>
                <p:nvSpPr>
                  <p:cNvPr id="64846" name="Line 13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47" name="Line 13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848" name="Oval 136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849" name="Group 1361"/>
          <p:cNvGrpSpPr>
            <a:grpSpLocks/>
          </p:cNvGrpSpPr>
          <p:nvPr/>
        </p:nvGrpSpPr>
        <p:grpSpPr bwMode="auto">
          <a:xfrm flipH="1" flipV="1">
            <a:off x="4894263" y="2212975"/>
            <a:ext cx="147637" cy="509588"/>
            <a:chOff x="1864" y="549"/>
            <a:chExt cx="260" cy="627"/>
          </a:xfrm>
        </p:grpSpPr>
        <p:grpSp>
          <p:nvGrpSpPr>
            <p:cNvPr id="64850" name="Group 1362"/>
            <p:cNvGrpSpPr>
              <a:grpSpLocks/>
            </p:cNvGrpSpPr>
            <p:nvPr/>
          </p:nvGrpSpPr>
          <p:grpSpPr bwMode="auto">
            <a:xfrm flipH="1">
              <a:off x="1864" y="672"/>
              <a:ext cx="104" cy="480"/>
              <a:chOff x="1864" y="672"/>
              <a:chExt cx="112" cy="672"/>
            </a:xfrm>
          </p:grpSpPr>
          <p:grpSp>
            <p:nvGrpSpPr>
              <p:cNvPr id="64851" name="Group 1363"/>
              <p:cNvGrpSpPr>
                <a:grpSpLocks/>
              </p:cNvGrpSpPr>
              <p:nvPr/>
            </p:nvGrpSpPr>
            <p:grpSpPr bwMode="auto">
              <a:xfrm>
                <a:off x="1864" y="672"/>
                <a:ext cx="104" cy="336"/>
                <a:chOff x="1864" y="672"/>
                <a:chExt cx="168" cy="1128"/>
              </a:xfrm>
            </p:grpSpPr>
            <p:grpSp>
              <p:nvGrpSpPr>
                <p:cNvPr id="64852" name="Group 1364"/>
                <p:cNvGrpSpPr>
                  <a:grpSpLocks/>
                </p:cNvGrpSpPr>
                <p:nvPr/>
              </p:nvGrpSpPr>
              <p:grpSpPr bwMode="auto">
                <a:xfrm>
                  <a:off x="1864" y="672"/>
                  <a:ext cx="152" cy="280"/>
                  <a:chOff x="1864" y="672"/>
                  <a:chExt cx="152" cy="280"/>
                </a:xfrm>
              </p:grpSpPr>
              <p:sp>
                <p:nvSpPr>
                  <p:cNvPr id="64853" name="Line 13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54" name="Line 13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55" name="Group 1367"/>
                <p:cNvGrpSpPr>
                  <a:grpSpLocks/>
                </p:cNvGrpSpPr>
                <p:nvPr/>
              </p:nvGrpSpPr>
              <p:grpSpPr bwMode="auto">
                <a:xfrm>
                  <a:off x="1872" y="952"/>
                  <a:ext cx="152" cy="280"/>
                  <a:chOff x="1864" y="672"/>
                  <a:chExt cx="152" cy="280"/>
                </a:xfrm>
              </p:grpSpPr>
              <p:sp>
                <p:nvSpPr>
                  <p:cNvPr id="64856" name="Line 13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57" name="Line 13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58" name="Group 1370"/>
                <p:cNvGrpSpPr>
                  <a:grpSpLocks/>
                </p:cNvGrpSpPr>
                <p:nvPr/>
              </p:nvGrpSpPr>
              <p:grpSpPr bwMode="auto">
                <a:xfrm>
                  <a:off x="1872" y="1240"/>
                  <a:ext cx="152" cy="280"/>
                  <a:chOff x="1864" y="672"/>
                  <a:chExt cx="152" cy="280"/>
                </a:xfrm>
              </p:grpSpPr>
              <p:sp>
                <p:nvSpPr>
                  <p:cNvPr id="64859" name="Line 13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60" name="Line 13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61" name="Group 1373"/>
                <p:cNvGrpSpPr>
                  <a:grpSpLocks/>
                </p:cNvGrpSpPr>
                <p:nvPr/>
              </p:nvGrpSpPr>
              <p:grpSpPr bwMode="auto">
                <a:xfrm>
                  <a:off x="1880" y="1520"/>
                  <a:ext cx="152" cy="280"/>
                  <a:chOff x="1864" y="672"/>
                  <a:chExt cx="152" cy="280"/>
                </a:xfrm>
              </p:grpSpPr>
              <p:sp>
                <p:nvSpPr>
                  <p:cNvPr id="64862" name="Line 13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63" name="Line 13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864" name="Group 1376"/>
              <p:cNvGrpSpPr>
                <a:grpSpLocks/>
              </p:cNvGrpSpPr>
              <p:nvPr/>
            </p:nvGrpSpPr>
            <p:grpSpPr bwMode="auto">
              <a:xfrm>
                <a:off x="1872" y="1008"/>
                <a:ext cx="104" cy="336"/>
                <a:chOff x="1864" y="672"/>
                <a:chExt cx="168" cy="1128"/>
              </a:xfrm>
            </p:grpSpPr>
            <p:grpSp>
              <p:nvGrpSpPr>
                <p:cNvPr id="64865" name="Group 1377"/>
                <p:cNvGrpSpPr>
                  <a:grpSpLocks/>
                </p:cNvGrpSpPr>
                <p:nvPr/>
              </p:nvGrpSpPr>
              <p:grpSpPr bwMode="auto">
                <a:xfrm>
                  <a:off x="1864" y="672"/>
                  <a:ext cx="152" cy="280"/>
                  <a:chOff x="1864" y="672"/>
                  <a:chExt cx="152" cy="280"/>
                </a:xfrm>
              </p:grpSpPr>
              <p:sp>
                <p:nvSpPr>
                  <p:cNvPr id="64866" name="Line 13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67" name="Line 13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68" name="Group 1380"/>
                <p:cNvGrpSpPr>
                  <a:grpSpLocks/>
                </p:cNvGrpSpPr>
                <p:nvPr/>
              </p:nvGrpSpPr>
              <p:grpSpPr bwMode="auto">
                <a:xfrm>
                  <a:off x="1872" y="952"/>
                  <a:ext cx="152" cy="280"/>
                  <a:chOff x="1864" y="672"/>
                  <a:chExt cx="152" cy="280"/>
                </a:xfrm>
              </p:grpSpPr>
              <p:sp>
                <p:nvSpPr>
                  <p:cNvPr id="64869" name="Line 13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70" name="Line 13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71" name="Group 1383"/>
                <p:cNvGrpSpPr>
                  <a:grpSpLocks/>
                </p:cNvGrpSpPr>
                <p:nvPr/>
              </p:nvGrpSpPr>
              <p:grpSpPr bwMode="auto">
                <a:xfrm>
                  <a:off x="1872" y="1240"/>
                  <a:ext cx="152" cy="280"/>
                  <a:chOff x="1864" y="672"/>
                  <a:chExt cx="152" cy="280"/>
                </a:xfrm>
              </p:grpSpPr>
              <p:sp>
                <p:nvSpPr>
                  <p:cNvPr id="64872" name="Line 13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73" name="Line 13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74" name="Group 1386"/>
                <p:cNvGrpSpPr>
                  <a:grpSpLocks/>
                </p:cNvGrpSpPr>
                <p:nvPr/>
              </p:nvGrpSpPr>
              <p:grpSpPr bwMode="auto">
                <a:xfrm>
                  <a:off x="1880" y="1520"/>
                  <a:ext cx="152" cy="280"/>
                  <a:chOff x="1864" y="672"/>
                  <a:chExt cx="152" cy="280"/>
                </a:xfrm>
              </p:grpSpPr>
              <p:sp>
                <p:nvSpPr>
                  <p:cNvPr id="64875" name="Line 13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76" name="Line 13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877" name="Group 1389"/>
            <p:cNvGrpSpPr>
              <a:grpSpLocks/>
            </p:cNvGrpSpPr>
            <p:nvPr/>
          </p:nvGrpSpPr>
          <p:grpSpPr bwMode="auto">
            <a:xfrm flipH="1">
              <a:off x="1960" y="696"/>
              <a:ext cx="104" cy="480"/>
              <a:chOff x="1864" y="672"/>
              <a:chExt cx="112" cy="672"/>
            </a:xfrm>
          </p:grpSpPr>
          <p:grpSp>
            <p:nvGrpSpPr>
              <p:cNvPr id="64878" name="Group 1390"/>
              <p:cNvGrpSpPr>
                <a:grpSpLocks/>
              </p:cNvGrpSpPr>
              <p:nvPr/>
            </p:nvGrpSpPr>
            <p:grpSpPr bwMode="auto">
              <a:xfrm>
                <a:off x="1864" y="672"/>
                <a:ext cx="104" cy="336"/>
                <a:chOff x="1864" y="672"/>
                <a:chExt cx="168" cy="1128"/>
              </a:xfrm>
            </p:grpSpPr>
            <p:grpSp>
              <p:nvGrpSpPr>
                <p:cNvPr id="64879" name="Group 1391"/>
                <p:cNvGrpSpPr>
                  <a:grpSpLocks/>
                </p:cNvGrpSpPr>
                <p:nvPr/>
              </p:nvGrpSpPr>
              <p:grpSpPr bwMode="auto">
                <a:xfrm>
                  <a:off x="1864" y="672"/>
                  <a:ext cx="152" cy="280"/>
                  <a:chOff x="1864" y="672"/>
                  <a:chExt cx="152" cy="280"/>
                </a:xfrm>
              </p:grpSpPr>
              <p:sp>
                <p:nvSpPr>
                  <p:cNvPr id="64880" name="Line 139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81" name="Line 139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82" name="Group 1394"/>
                <p:cNvGrpSpPr>
                  <a:grpSpLocks/>
                </p:cNvGrpSpPr>
                <p:nvPr/>
              </p:nvGrpSpPr>
              <p:grpSpPr bwMode="auto">
                <a:xfrm>
                  <a:off x="1872" y="952"/>
                  <a:ext cx="152" cy="280"/>
                  <a:chOff x="1864" y="672"/>
                  <a:chExt cx="152" cy="280"/>
                </a:xfrm>
              </p:grpSpPr>
              <p:sp>
                <p:nvSpPr>
                  <p:cNvPr id="64883" name="Line 139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84" name="Line 139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85" name="Group 1397"/>
                <p:cNvGrpSpPr>
                  <a:grpSpLocks/>
                </p:cNvGrpSpPr>
                <p:nvPr/>
              </p:nvGrpSpPr>
              <p:grpSpPr bwMode="auto">
                <a:xfrm>
                  <a:off x="1872" y="1240"/>
                  <a:ext cx="152" cy="280"/>
                  <a:chOff x="1864" y="672"/>
                  <a:chExt cx="152" cy="280"/>
                </a:xfrm>
              </p:grpSpPr>
              <p:sp>
                <p:nvSpPr>
                  <p:cNvPr id="64886" name="Line 139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87" name="Line 139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88" name="Group 1400"/>
                <p:cNvGrpSpPr>
                  <a:grpSpLocks/>
                </p:cNvGrpSpPr>
                <p:nvPr/>
              </p:nvGrpSpPr>
              <p:grpSpPr bwMode="auto">
                <a:xfrm>
                  <a:off x="1880" y="1520"/>
                  <a:ext cx="152" cy="280"/>
                  <a:chOff x="1864" y="672"/>
                  <a:chExt cx="152" cy="280"/>
                </a:xfrm>
              </p:grpSpPr>
              <p:sp>
                <p:nvSpPr>
                  <p:cNvPr id="64889" name="Line 140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90" name="Line 140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891" name="Group 1403"/>
              <p:cNvGrpSpPr>
                <a:grpSpLocks/>
              </p:cNvGrpSpPr>
              <p:nvPr/>
            </p:nvGrpSpPr>
            <p:grpSpPr bwMode="auto">
              <a:xfrm>
                <a:off x="1872" y="1008"/>
                <a:ext cx="104" cy="336"/>
                <a:chOff x="1864" y="672"/>
                <a:chExt cx="168" cy="1128"/>
              </a:xfrm>
            </p:grpSpPr>
            <p:grpSp>
              <p:nvGrpSpPr>
                <p:cNvPr id="64892" name="Group 1404"/>
                <p:cNvGrpSpPr>
                  <a:grpSpLocks/>
                </p:cNvGrpSpPr>
                <p:nvPr/>
              </p:nvGrpSpPr>
              <p:grpSpPr bwMode="auto">
                <a:xfrm>
                  <a:off x="1864" y="672"/>
                  <a:ext cx="152" cy="280"/>
                  <a:chOff x="1864" y="672"/>
                  <a:chExt cx="152" cy="280"/>
                </a:xfrm>
              </p:grpSpPr>
              <p:sp>
                <p:nvSpPr>
                  <p:cNvPr id="64893" name="Line 14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94" name="Line 14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95" name="Group 1407"/>
                <p:cNvGrpSpPr>
                  <a:grpSpLocks/>
                </p:cNvGrpSpPr>
                <p:nvPr/>
              </p:nvGrpSpPr>
              <p:grpSpPr bwMode="auto">
                <a:xfrm>
                  <a:off x="1872" y="952"/>
                  <a:ext cx="152" cy="280"/>
                  <a:chOff x="1864" y="672"/>
                  <a:chExt cx="152" cy="280"/>
                </a:xfrm>
              </p:grpSpPr>
              <p:sp>
                <p:nvSpPr>
                  <p:cNvPr id="64896" name="Line 14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897" name="Line 14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898" name="Group 1410"/>
                <p:cNvGrpSpPr>
                  <a:grpSpLocks/>
                </p:cNvGrpSpPr>
                <p:nvPr/>
              </p:nvGrpSpPr>
              <p:grpSpPr bwMode="auto">
                <a:xfrm>
                  <a:off x="1872" y="1240"/>
                  <a:ext cx="152" cy="280"/>
                  <a:chOff x="1864" y="672"/>
                  <a:chExt cx="152" cy="280"/>
                </a:xfrm>
              </p:grpSpPr>
              <p:sp>
                <p:nvSpPr>
                  <p:cNvPr id="64899" name="Line 141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00" name="Line 141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01" name="Group 1413"/>
                <p:cNvGrpSpPr>
                  <a:grpSpLocks/>
                </p:cNvGrpSpPr>
                <p:nvPr/>
              </p:nvGrpSpPr>
              <p:grpSpPr bwMode="auto">
                <a:xfrm>
                  <a:off x="1880" y="1520"/>
                  <a:ext cx="152" cy="280"/>
                  <a:chOff x="1864" y="672"/>
                  <a:chExt cx="152" cy="280"/>
                </a:xfrm>
              </p:grpSpPr>
              <p:sp>
                <p:nvSpPr>
                  <p:cNvPr id="64902" name="Line 141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03" name="Line 141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904" name="Oval 141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4905" name="Group 1417"/>
          <p:cNvGrpSpPr>
            <a:grpSpLocks/>
          </p:cNvGrpSpPr>
          <p:nvPr/>
        </p:nvGrpSpPr>
        <p:grpSpPr bwMode="auto">
          <a:xfrm flipH="1" flipV="1">
            <a:off x="5041900" y="2212975"/>
            <a:ext cx="147638" cy="509588"/>
            <a:chOff x="1864" y="549"/>
            <a:chExt cx="260" cy="627"/>
          </a:xfrm>
        </p:grpSpPr>
        <p:grpSp>
          <p:nvGrpSpPr>
            <p:cNvPr id="64906" name="Group 1418"/>
            <p:cNvGrpSpPr>
              <a:grpSpLocks/>
            </p:cNvGrpSpPr>
            <p:nvPr/>
          </p:nvGrpSpPr>
          <p:grpSpPr bwMode="auto">
            <a:xfrm flipH="1">
              <a:off x="1864" y="672"/>
              <a:ext cx="104" cy="480"/>
              <a:chOff x="1864" y="672"/>
              <a:chExt cx="112" cy="672"/>
            </a:xfrm>
          </p:grpSpPr>
          <p:grpSp>
            <p:nvGrpSpPr>
              <p:cNvPr id="64907" name="Group 1419"/>
              <p:cNvGrpSpPr>
                <a:grpSpLocks/>
              </p:cNvGrpSpPr>
              <p:nvPr/>
            </p:nvGrpSpPr>
            <p:grpSpPr bwMode="auto">
              <a:xfrm>
                <a:off x="1864" y="672"/>
                <a:ext cx="104" cy="336"/>
                <a:chOff x="1864" y="672"/>
                <a:chExt cx="168" cy="1128"/>
              </a:xfrm>
            </p:grpSpPr>
            <p:grpSp>
              <p:nvGrpSpPr>
                <p:cNvPr id="64908" name="Group 1420"/>
                <p:cNvGrpSpPr>
                  <a:grpSpLocks/>
                </p:cNvGrpSpPr>
                <p:nvPr/>
              </p:nvGrpSpPr>
              <p:grpSpPr bwMode="auto">
                <a:xfrm>
                  <a:off x="1864" y="672"/>
                  <a:ext cx="152" cy="280"/>
                  <a:chOff x="1864" y="672"/>
                  <a:chExt cx="152" cy="280"/>
                </a:xfrm>
              </p:grpSpPr>
              <p:sp>
                <p:nvSpPr>
                  <p:cNvPr id="64909" name="Line 142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10" name="Line 142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11" name="Group 1423"/>
                <p:cNvGrpSpPr>
                  <a:grpSpLocks/>
                </p:cNvGrpSpPr>
                <p:nvPr/>
              </p:nvGrpSpPr>
              <p:grpSpPr bwMode="auto">
                <a:xfrm>
                  <a:off x="1872" y="952"/>
                  <a:ext cx="152" cy="280"/>
                  <a:chOff x="1864" y="672"/>
                  <a:chExt cx="152" cy="280"/>
                </a:xfrm>
              </p:grpSpPr>
              <p:sp>
                <p:nvSpPr>
                  <p:cNvPr id="64912" name="Line 142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13" name="Line 142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14" name="Group 1426"/>
                <p:cNvGrpSpPr>
                  <a:grpSpLocks/>
                </p:cNvGrpSpPr>
                <p:nvPr/>
              </p:nvGrpSpPr>
              <p:grpSpPr bwMode="auto">
                <a:xfrm>
                  <a:off x="1872" y="1240"/>
                  <a:ext cx="152" cy="280"/>
                  <a:chOff x="1864" y="672"/>
                  <a:chExt cx="152" cy="280"/>
                </a:xfrm>
              </p:grpSpPr>
              <p:sp>
                <p:nvSpPr>
                  <p:cNvPr id="64915" name="Line 142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16" name="Line 142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17" name="Group 1429"/>
                <p:cNvGrpSpPr>
                  <a:grpSpLocks/>
                </p:cNvGrpSpPr>
                <p:nvPr/>
              </p:nvGrpSpPr>
              <p:grpSpPr bwMode="auto">
                <a:xfrm>
                  <a:off x="1880" y="1520"/>
                  <a:ext cx="152" cy="280"/>
                  <a:chOff x="1864" y="672"/>
                  <a:chExt cx="152" cy="280"/>
                </a:xfrm>
              </p:grpSpPr>
              <p:sp>
                <p:nvSpPr>
                  <p:cNvPr id="64918" name="Line 143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19" name="Line 143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920" name="Group 1432"/>
              <p:cNvGrpSpPr>
                <a:grpSpLocks/>
              </p:cNvGrpSpPr>
              <p:nvPr/>
            </p:nvGrpSpPr>
            <p:grpSpPr bwMode="auto">
              <a:xfrm>
                <a:off x="1872" y="1008"/>
                <a:ext cx="104" cy="336"/>
                <a:chOff x="1864" y="672"/>
                <a:chExt cx="168" cy="1128"/>
              </a:xfrm>
            </p:grpSpPr>
            <p:grpSp>
              <p:nvGrpSpPr>
                <p:cNvPr id="64921" name="Group 1433"/>
                <p:cNvGrpSpPr>
                  <a:grpSpLocks/>
                </p:cNvGrpSpPr>
                <p:nvPr/>
              </p:nvGrpSpPr>
              <p:grpSpPr bwMode="auto">
                <a:xfrm>
                  <a:off x="1864" y="672"/>
                  <a:ext cx="152" cy="280"/>
                  <a:chOff x="1864" y="672"/>
                  <a:chExt cx="152" cy="280"/>
                </a:xfrm>
              </p:grpSpPr>
              <p:sp>
                <p:nvSpPr>
                  <p:cNvPr id="64922" name="Line 143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23" name="Line 143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24" name="Group 1436"/>
                <p:cNvGrpSpPr>
                  <a:grpSpLocks/>
                </p:cNvGrpSpPr>
                <p:nvPr/>
              </p:nvGrpSpPr>
              <p:grpSpPr bwMode="auto">
                <a:xfrm>
                  <a:off x="1872" y="952"/>
                  <a:ext cx="152" cy="280"/>
                  <a:chOff x="1864" y="672"/>
                  <a:chExt cx="152" cy="280"/>
                </a:xfrm>
              </p:grpSpPr>
              <p:sp>
                <p:nvSpPr>
                  <p:cNvPr id="64925" name="Line 143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26" name="Line 143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27" name="Group 1439"/>
                <p:cNvGrpSpPr>
                  <a:grpSpLocks/>
                </p:cNvGrpSpPr>
                <p:nvPr/>
              </p:nvGrpSpPr>
              <p:grpSpPr bwMode="auto">
                <a:xfrm>
                  <a:off x="1872" y="1240"/>
                  <a:ext cx="152" cy="280"/>
                  <a:chOff x="1864" y="672"/>
                  <a:chExt cx="152" cy="280"/>
                </a:xfrm>
              </p:grpSpPr>
              <p:sp>
                <p:nvSpPr>
                  <p:cNvPr id="64928" name="Line 144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29" name="Line 144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30" name="Group 1442"/>
                <p:cNvGrpSpPr>
                  <a:grpSpLocks/>
                </p:cNvGrpSpPr>
                <p:nvPr/>
              </p:nvGrpSpPr>
              <p:grpSpPr bwMode="auto">
                <a:xfrm>
                  <a:off x="1880" y="1520"/>
                  <a:ext cx="152" cy="280"/>
                  <a:chOff x="1864" y="672"/>
                  <a:chExt cx="152" cy="280"/>
                </a:xfrm>
              </p:grpSpPr>
              <p:sp>
                <p:nvSpPr>
                  <p:cNvPr id="64931" name="Line 144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32" name="Line 144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933" name="Group 1445"/>
            <p:cNvGrpSpPr>
              <a:grpSpLocks/>
            </p:cNvGrpSpPr>
            <p:nvPr/>
          </p:nvGrpSpPr>
          <p:grpSpPr bwMode="auto">
            <a:xfrm flipH="1">
              <a:off x="1960" y="696"/>
              <a:ext cx="104" cy="480"/>
              <a:chOff x="1864" y="672"/>
              <a:chExt cx="112" cy="672"/>
            </a:xfrm>
          </p:grpSpPr>
          <p:grpSp>
            <p:nvGrpSpPr>
              <p:cNvPr id="64934" name="Group 1446"/>
              <p:cNvGrpSpPr>
                <a:grpSpLocks/>
              </p:cNvGrpSpPr>
              <p:nvPr/>
            </p:nvGrpSpPr>
            <p:grpSpPr bwMode="auto">
              <a:xfrm>
                <a:off x="1864" y="672"/>
                <a:ext cx="104" cy="336"/>
                <a:chOff x="1864" y="672"/>
                <a:chExt cx="168" cy="1128"/>
              </a:xfrm>
            </p:grpSpPr>
            <p:grpSp>
              <p:nvGrpSpPr>
                <p:cNvPr id="64935" name="Group 1447"/>
                <p:cNvGrpSpPr>
                  <a:grpSpLocks/>
                </p:cNvGrpSpPr>
                <p:nvPr/>
              </p:nvGrpSpPr>
              <p:grpSpPr bwMode="auto">
                <a:xfrm>
                  <a:off x="1864" y="672"/>
                  <a:ext cx="152" cy="280"/>
                  <a:chOff x="1864" y="672"/>
                  <a:chExt cx="152" cy="280"/>
                </a:xfrm>
              </p:grpSpPr>
              <p:sp>
                <p:nvSpPr>
                  <p:cNvPr id="64936" name="Line 144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37" name="Line 144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38" name="Group 1450"/>
                <p:cNvGrpSpPr>
                  <a:grpSpLocks/>
                </p:cNvGrpSpPr>
                <p:nvPr/>
              </p:nvGrpSpPr>
              <p:grpSpPr bwMode="auto">
                <a:xfrm>
                  <a:off x="1872" y="952"/>
                  <a:ext cx="152" cy="280"/>
                  <a:chOff x="1864" y="672"/>
                  <a:chExt cx="152" cy="280"/>
                </a:xfrm>
              </p:grpSpPr>
              <p:sp>
                <p:nvSpPr>
                  <p:cNvPr id="64939" name="Line 145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40" name="Line 145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41" name="Group 1453"/>
                <p:cNvGrpSpPr>
                  <a:grpSpLocks/>
                </p:cNvGrpSpPr>
                <p:nvPr/>
              </p:nvGrpSpPr>
              <p:grpSpPr bwMode="auto">
                <a:xfrm>
                  <a:off x="1872" y="1240"/>
                  <a:ext cx="152" cy="280"/>
                  <a:chOff x="1864" y="672"/>
                  <a:chExt cx="152" cy="280"/>
                </a:xfrm>
              </p:grpSpPr>
              <p:sp>
                <p:nvSpPr>
                  <p:cNvPr id="64942" name="Line 145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43" name="Line 145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44" name="Group 1456"/>
                <p:cNvGrpSpPr>
                  <a:grpSpLocks/>
                </p:cNvGrpSpPr>
                <p:nvPr/>
              </p:nvGrpSpPr>
              <p:grpSpPr bwMode="auto">
                <a:xfrm>
                  <a:off x="1880" y="1520"/>
                  <a:ext cx="152" cy="280"/>
                  <a:chOff x="1864" y="672"/>
                  <a:chExt cx="152" cy="280"/>
                </a:xfrm>
              </p:grpSpPr>
              <p:sp>
                <p:nvSpPr>
                  <p:cNvPr id="64945" name="Line 145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46" name="Line 145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947" name="Group 1459"/>
              <p:cNvGrpSpPr>
                <a:grpSpLocks/>
              </p:cNvGrpSpPr>
              <p:nvPr/>
            </p:nvGrpSpPr>
            <p:grpSpPr bwMode="auto">
              <a:xfrm>
                <a:off x="1872" y="1008"/>
                <a:ext cx="104" cy="336"/>
                <a:chOff x="1864" y="672"/>
                <a:chExt cx="168" cy="1128"/>
              </a:xfrm>
            </p:grpSpPr>
            <p:grpSp>
              <p:nvGrpSpPr>
                <p:cNvPr id="64948" name="Group 1460"/>
                <p:cNvGrpSpPr>
                  <a:grpSpLocks/>
                </p:cNvGrpSpPr>
                <p:nvPr/>
              </p:nvGrpSpPr>
              <p:grpSpPr bwMode="auto">
                <a:xfrm>
                  <a:off x="1864" y="672"/>
                  <a:ext cx="152" cy="280"/>
                  <a:chOff x="1864" y="672"/>
                  <a:chExt cx="152" cy="280"/>
                </a:xfrm>
              </p:grpSpPr>
              <p:sp>
                <p:nvSpPr>
                  <p:cNvPr id="64949" name="Line 146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50" name="Line 146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51" name="Group 1463"/>
                <p:cNvGrpSpPr>
                  <a:grpSpLocks/>
                </p:cNvGrpSpPr>
                <p:nvPr/>
              </p:nvGrpSpPr>
              <p:grpSpPr bwMode="auto">
                <a:xfrm>
                  <a:off x="1872" y="952"/>
                  <a:ext cx="152" cy="280"/>
                  <a:chOff x="1864" y="672"/>
                  <a:chExt cx="152" cy="280"/>
                </a:xfrm>
              </p:grpSpPr>
              <p:sp>
                <p:nvSpPr>
                  <p:cNvPr id="64952" name="Line 146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53" name="Line 146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54" name="Group 1466"/>
                <p:cNvGrpSpPr>
                  <a:grpSpLocks/>
                </p:cNvGrpSpPr>
                <p:nvPr/>
              </p:nvGrpSpPr>
              <p:grpSpPr bwMode="auto">
                <a:xfrm>
                  <a:off x="1872" y="1240"/>
                  <a:ext cx="152" cy="280"/>
                  <a:chOff x="1864" y="672"/>
                  <a:chExt cx="152" cy="280"/>
                </a:xfrm>
              </p:grpSpPr>
              <p:sp>
                <p:nvSpPr>
                  <p:cNvPr id="64955" name="Line 146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56" name="Line 146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57" name="Group 1469"/>
                <p:cNvGrpSpPr>
                  <a:grpSpLocks/>
                </p:cNvGrpSpPr>
                <p:nvPr/>
              </p:nvGrpSpPr>
              <p:grpSpPr bwMode="auto">
                <a:xfrm>
                  <a:off x="1880" y="1520"/>
                  <a:ext cx="152" cy="280"/>
                  <a:chOff x="1864" y="672"/>
                  <a:chExt cx="152" cy="280"/>
                </a:xfrm>
              </p:grpSpPr>
              <p:sp>
                <p:nvSpPr>
                  <p:cNvPr id="64958" name="Line 147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59" name="Line 147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4960" name="Oval 1472"/>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4961" name="Oval 1473"/>
          <p:cNvSpPr>
            <a:spLocks noChangeArrowheads="1"/>
          </p:cNvSpPr>
          <p:nvPr/>
        </p:nvSpPr>
        <p:spPr bwMode="auto">
          <a:xfrm>
            <a:off x="5229225" y="1677988"/>
            <a:ext cx="373063" cy="1069975"/>
          </a:xfrm>
          <a:prstGeom prst="ellipse">
            <a:avLst/>
          </a:prstGeom>
          <a:solidFill>
            <a:schemeClr val="bg2"/>
          </a:solid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4962" name="Oval 1474"/>
          <p:cNvSpPr>
            <a:spLocks noChangeArrowheads="1"/>
          </p:cNvSpPr>
          <p:nvPr/>
        </p:nvSpPr>
        <p:spPr bwMode="auto">
          <a:xfrm>
            <a:off x="5135563" y="1677988"/>
            <a:ext cx="560387" cy="593725"/>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4963" name="Group 1475"/>
          <p:cNvGrpSpPr>
            <a:grpSpLocks/>
          </p:cNvGrpSpPr>
          <p:nvPr/>
        </p:nvGrpSpPr>
        <p:grpSpPr bwMode="auto">
          <a:xfrm>
            <a:off x="5703888" y="1663700"/>
            <a:ext cx="147637" cy="509588"/>
            <a:chOff x="1864" y="549"/>
            <a:chExt cx="260" cy="627"/>
          </a:xfrm>
        </p:grpSpPr>
        <p:grpSp>
          <p:nvGrpSpPr>
            <p:cNvPr id="64964" name="Group 1476"/>
            <p:cNvGrpSpPr>
              <a:grpSpLocks/>
            </p:cNvGrpSpPr>
            <p:nvPr/>
          </p:nvGrpSpPr>
          <p:grpSpPr bwMode="auto">
            <a:xfrm flipH="1">
              <a:off x="1864" y="672"/>
              <a:ext cx="104" cy="480"/>
              <a:chOff x="1864" y="672"/>
              <a:chExt cx="112" cy="672"/>
            </a:xfrm>
          </p:grpSpPr>
          <p:grpSp>
            <p:nvGrpSpPr>
              <p:cNvPr id="64965" name="Group 1477"/>
              <p:cNvGrpSpPr>
                <a:grpSpLocks/>
              </p:cNvGrpSpPr>
              <p:nvPr/>
            </p:nvGrpSpPr>
            <p:grpSpPr bwMode="auto">
              <a:xfrm>
                <a:off x="1864" y="672"/>
                <a:ext cx="104" cy="336"/>
                <a:chOff x="1864" y="672"/>
                <a:chExt cx="168" cy="1128"/>
              </a:xfrm>
            </p:grpSpPr>
            <p:grpSp>
              <p:nvGrpSpPr>
                <p:cNvPr id="64966" name="Group 1478"/>
                <p:cNvGrpSpPr>
                  <a:grpSpLocks/>
                </p:cNvGrpSpPr>
                <p:nvPr/>
              </p:nvGrpSpPr>
              <p:grpSpPr bwMode="auto">
                <a:xfrm>
                  <a:off x="1864" y="672"/>
                  <a:ext cx="152" cy="280"/>
                  <a:chOff x="1864" y="672"/>
                  <a:chExt cx="152" cy="280"/>
                </a:xfrm>
              </p:grpSpPr>
              <p:sp>
                <p:nvSpPr>
                  <p:cNvPr id="64967" name="Line 147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68" name="Line 148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69" name="Group 1481"/>
                <p:cNvGrpSpPr>
                  <a:grpSpLocks/>
                </p:cNvGrpSpPr>
                <p:nvPr/>
              </p:nvGrpSpPr>
              <p:grpSpPr bwMode="auto">
                <a:xfrm>
                  <a:off x="1872" y="952"/>
                  <a:ext cx="152" cy="280"/>
                  <a:chOff x="1864" y="672"/>
                  <a:chExt cx="152" cy="280"/>
                </a:xfrm>
              </p:grpSpPr>
              <p:sp>
                <p:nvSpPr>
                  <p:cNvPr id="64970" name="Line 148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71" name="Line 148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72" name="Group 1484"/>
                <p:cNvGrpSpPr>
                  <a:grpSpLocks/>
                </p:cNvGrpSpPr>
                <p:nvPr/>
              </p:nvGrpSpPr>
              <p:grpSpPr bwMode="auto">
                <a:xfrm>
                  <a:off x="1872" y="1240"/>
                  <a:ext cx="152" cy="280"/>
                  <a:chOff x="1864" y="672"/>
                  <a:chExt cx="152" cy="280"/>
                </a:xfrm>
              </p:grpSpPr>
              <p:sp>
                <p:nvSpPr>
                  <p:cNvPr id="64973" name="Line 148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74" name="Line 148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75" name="Group 1487"/>
                <p:cNvGrpSpPr>
                  <a:grpSpLocks/>
                </p:cNvGrpSpPr>
                <p:nvPr/>
              </p:nvGrpSpPr>
              <p:grpSpPr bwMode="auto">
                <a:xfrm>
                  <a:off x="1880" y="1520"/>
                  <a:ext cx="152" cy="280"/>
                  <a:chOff x="1864" y="672"/>
                  <a:chExt cx="152" cy="280"/>
                </a:xfrm>
              </p:grpSpPr>
              <p:sp>
                <p:nvSpPr>
                  <p:cNvPr id="64976" name="Line 148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77" name="Line 148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4978" name="Group 1490"/>
              <p:cNvGrpSpPr>
                <a:grpSpLocks/>
              </p:cNvGrpSpPr>
              <p:nvPr/>
            </p:nvGrpSpPr>
            <p:grpSpPr bwMode="auto">
              <a:xfrm>
                <a:off x="1872" y="1008"/>
                <a:ext cx="104" cy="336"/>
                <a:chOff x="1864" y="672"/>
                <a:chExt cx="168" cy="1128"/>
              </a:xfrm>
            </p:grpSpPr>
            <p:grpSp>
              <p:nvGrpSpPr>
                <p:cNvPr id="64979" name="Group 1491"/>
                <p:cNvGrpSpPr>
                  <a:grpSpLocks/>
                </p:cNvGrpSpPr>
                <p:nvPr/>
              </p:nvGrpSpPr>
              <p:grpSpPr bwMode="auto">
                <a:xfrm>
                  <a:off x="1864" y="672"/>
                  <a:ext cx="152" cy="280"/>
                  <a:chOff x="1864" y="672"/>
                  <a:chExt cx="152" cy="280"/>
                </a:xfrm>
              </p:grpSpPr>
              <p:sp>
                <p:nvSpPr>
                  <p:cNvPr id="64980" name="Line 149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81" name="Line 149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82" name="Group 1494"/>
                <p:cNvGrpSpPr>
                  <a:grpSpLocks/>
                </p:cNvGrpSpPr>
                <p:nvPr/>
              </p:nvGrpSpPr>
              <p:grpSpPr bwMode="auto">
                <a:xfrm>
                  <a:off x="1872" y="952"/>
                  <a:ext cx="152" cy="280"/>
                  <a:chOff x="1864" y="672"/>
                  <a:chExt cx="152" cy="280"/>
                </a:xfrm>
              </p:grpSpPr>
              <p:sp>
                <p:nvSpPr>
                  <p:cNvPr id="64983" name="Line 149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84" name="Line 149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85" name="Group 1497"/>
                <p:cNvGrpSpPr>
                  <a:grpSpLocks/>
                </p:cNvGrpSpPr>
                <p:nvPr/>
              </p:nvGrpSpPr>
              <p:grpSpPr bwMode="auto">
                <a:xfrm>
                  <a:off x="1872" y="1240"/>
                  <a:ext cx="152" cy="280"/>
                  <a:chOff x="1864" y="672"/>
                  <a:chExt cx="152" cy="280"/>
                </a:xfrm>
              </p:grpSpPr>
              <p:sp>
                <p:nvSpPr>
                  <p:cNvPr id="64986" name="Line 149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87" name="Line 149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88" name="Group 1500"/>
                <p:cNvGrpSpPr>
                  <a:grpSpLocks/>
                </p:cNvGrpSpPr>
                <p:nvPr/>
              </p:nvGrpSpPr>
              <p:grpSpPr bwMode="auto">
                <a:xfrm>
                  <a:off x="1880" y="1520"/>
                  <a:ext cx="152" cy="280"/>
                  <a:chOff x="1864" y="672"/>
                  <a:chExt cx="152" cy="280"/>
                </a:xfrm>
              </p:grpSpPr>
              <p:sp>
                <p:nvSpPr>
                  <p:cNvPr id="64989" name="Line 150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90" name="Line 150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4991" name="Group 1503"/>
            <p:cNvGrpSpPr>
              <a:grpSpLocks/>
            </p:cNvGrpSpPr>
            <p:nvPr/>
          </p:nvGrpSpPr>
          <p:grpSpPr bwMode="auto">
            <a:xfrm flipH="1">
              <a:off x="1960" y="696"/>
              <a:ext cx="104" cy="480"/>
              <a:chOff x="1864" y="672"/>
              <a:chExt cx="112" cy="672"/>
            </a:xfrm>
          </p:grpSpPr>
          <p:grpSp>
            <p:nvGrpSpPr>
              <p:cNvPr id="64992" name="Group 1504"/>
              <p:cNvGrpSpPr>
                <a:grpSpLocks/>
              </p:cNvGrpSpPr>
              <p:nvPr/>
            </p:nvGrpSpPr>
            <p:grpSpPr bwMode="auto">
              <a:xfrm>
                <a:off x="1864" y="672"/>
                <a:ext cx="104" cy="336"/>
                <a:chOff x="1864" y="672"/>
                <a:chExt cx="168" cy="1128"/>
              </a:xfrm>
            </p:grpSpPr>
            <p:grpSp>
              <p:nvGrpSpPr>
                <p:cNvPr id="64993" name="Group 1505"/>
                <p:cNvGrpSpPr>
                  <a:grpSpLocks/>
                </p:cNvGrpSpPr>
                <p:nvPr/>
              </p:nvGrpSpPr>
              <p:grpSpPr bwMode="auto">
                <a:xfrm>
                  <a:off x="1864" y="672"/>
                  <a:ext cx="152" cy="280"/>
                  <a:chOff x="1864" y="672"/>
                  <a:chExt cx="152" cy="280"/>
                </a:xfrm>
              </p:grpSpPr>
              <p:sp>
                <p:nvSpPr>
                  <p:cNvPr id="64994" name="Line 150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95" name="Line 150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96" name="Group 1508"/>
                <p:cNvGrpSpPr>
                  <a:grpSpLocks/>
                </p:cNvGrpSpPr>
                <p:nvPr/>
              </p:nvGrpSpPr>
              <p:grpSpPr bwMode="auto">
                <a:xfrm>
                  <a:off x="1872" y="952"/>
                  <a:ext cx="152" cy="280"/>
                  <a:chOff x="1864" y="672"/>
                  <a:chExt cx="152" cy="280"/>
                </a:xfrm>
              </p:grpSpPr>
              <p:sp>
                <p:nvSpPr>
                  <p:cNvPr id="64997" name="Line 150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4998" name="Line 151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4999" name="Group 1511"/>
                <p:cNvGrpSpPr>
                  <a:grpSpLocks/>
                </p:cNvGrpSpPr>
                <p:nvPr/>
              </p:nvGrpSpPr>
              <p:grpSpPr bwMode="auto">
                <a:xfrm>
                  <a:off x="1872" y="1240"/>
                  <a:ext cx="152" cy="280"/>
                  <a:chOff x="1864" y="672"/>
                  <a:chExt cx="152" cy="280"/>
                </a:xfrm>
              </p:grpSpPr>
              <p:sp>
                <p:nvSpPr>
                  <p:cNvPr id="65000" name="Line 151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01" name="Line 151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02" name="Group 1514"/>
                <p:cNvGrpSpPr>
                  <a:grpSpLocks/>
                </p:cNvGrpSpPr>
                <p:nvPr/>
              </p:nvGrpSpPr>
              <p:grpSpPr bwMode="auto">
                <a:xfrm>
                  <a:off x="1880" y="1520"/>
                  <a:ext cx="152" cy="280"/>
                  <a:chOff x="1864" y="672"/>
                  <a:chExt cx="152" cy="280"/>
                </a:xfrm>
              </p:grpSpPr>
              <p:sp>
                <p:nvSpPr>
                  <p:cNvPr id="65003" name="Line 151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04" name="Line 151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005" name="Group 1517"/>
              <p:cNvGrpSpPr>
                <a:grpSpLocks/>
              </p:cNvGrpSpPr>
              <p:nvPr/>
            </p:nvGrpSpPr>
            <p:grpSpPr bwMode="auto">
              <a:xfrm>
                <a:off x="1872" y="1008"/>
                <a:ext cx="104" cy="336"/>
                <a:chOff x="1864" y="672"/>
                <a:chExt cx="168" cy="1128"/>
              </a:xfrm>
            </p:grpSpPr>
            <p:grpSp>
              <p:nvGrpSpPr>
                <p:cNvPr id="65006" name="Group 1518"/>
                <p:cNvGrpSpPr>
                  <a:grpSpLocks/>
                </p:cNvGrpSpPr>
                <p:nvPr/>
              </p:nvGrpSpPr>
              <p:grpSpPr bwMode="auto">
                <a:xfrm>
                  <a:off x="1864" y="672"/>
                  <a:ext cx="152" cy="280"/>
                  <a:chOff x="1864" y="672"/>
                  <a:chExt cx="152" cy="280"/>
                </a:xfrm>
              </p:grpSpPr>
              <p:sp>
                <p:nvSpPr>
                  <p:cNvPr id="65007" name="Line 151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08" name="Line 152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09" name="Group 1521"/>
                <p:cNvGrpSpPr>
                  <a:grpSpLocks/>
                </p:cNvGrpSpPr>
                <p:nvPr/>
              </p:nvGrpSpPr>
              <p:grpSpPr bwMode="auto">
                <a:xfrm>
                  <a:off x="1872" y="952"/>
                  <a:ext cx="152" cy="280"/>
                  <a:chOff x="1864" y="672"/>
                  <a:chExt cx="152" cy="280"/>
                </a:xfrm>
              </p:grpSpPr>
              <p:sp>
                <p:nvSpPr>
                  <p:cNvPr id="65010" name="Line 152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11" name="Line 152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12" name="Group 1524"/>
                <p:cNvGrpSpPr>
                  <a:grpSpLocks/>
                </p:cNvGrpSpPr>
                <p:nvPr/>
              </p:nvGrpSpPr>
              <p:grpSpPr bwMode="auto">
                <a:xfrm>
                  <a:off x="1872" y="1240"/>
                  <a:ext cx="152" cy="280"/>
                  <a:chOff x="1864" y="672"/>
                  <a:chExt cx="152" cy="280"/>
                </a:xfrm>
              </p:grpSpPr>
              <p:sp>
                <p:nvSpPr>
                  <p:cNvPr id="65013" name="Line 152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14" name="Line 152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15" name="Group 1527"/>
                <p:cNvGrpSpPr>
                  <a:grpSpLocks/>
                </p:cNvGrpSpPr>
                <p:nvPr/>
              </p:nvGrpSpPr>
              <p:grpSpPr bwMode="auto">
                <a:xfrm>
                  <a:off x="1880" y="1520"/>
                  <a:ext cx="152" cy="280"/>
                  <a:chOff x="1864" y="672"/>
                  <a:chExt cx="152" cy="280"/>
                </a:xfrm>
              </p:grpSpPr>
              <p:sp>
                <p:nvSpPr>
                  <p:cNvPr id="65016" name="Line 152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17" name="Line 152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018" name="Oval 1530"/>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019" name="Group 1531"/>
          <p:cNvGrpSpPr>
            <a:grpSpLocks/>
          </p:cNvGrpSpPr>
          <p:nvPr/>
        </p:nvGrpSpPr>
        <p:grpSpPr bwMode="auto">
          <a:xfrm>
            <a:off x="5851525" y="1663700"/>
            <a:ext cx="147638" cy="509588"/>
            <a:chOff x="1864" y="549"/>
            <a:chExt cx="260" cy="627"/>
          </a:xfrm>
        </p:grpSpPr>
        <p:grpSp>
          <p:nvGrpSpPr>
            <p:cNvPr id="65020" name="Group 1532"/>
            <p:cNvGrpSpPr>
              <a:grpSpLocks/>
            </p:cNvGrpSpPr>
            <p:nvPr/>
          </p:nvGrpSpPr>
          <p:grpSpPr bwMode="auto">
            <a:xfrm flipH="1">
              <a:off x="1864" y="672"/>
              <a:ext cx="104" cy="480"/>
              <a:chOff x="1864" y="672"/>
              <a:chExt cx="112" cy="672"/>
            </a:xfrm>
          </p:grpSpPr>
          <p:grpSp>
            <p:nvGrpSpPr>
              <p:cNvPr id="65021" name="Group 1533"/>
              <p:cNvGrpSpPr>
                <a:grpSpLocks/>
              </p:cNvGrpSpPr>
              <p:nvPr/>
            </p:nvGrpSpPr>
            <p:grpSpPr bwMode="auto">
              <a:xfrm>
                <a:off x="1864" y="672"/>
                <a:ext cx="104" cy="336"/>
                <a:chOff x="1864" y="672"/>
                <a:chExt cx="168" cy="1128"/>
              </a:xfrm>
            </p:grpSpPr>
            <p:grpSp>
              <p:nvGrpSpPr>
                <p:cNvPr id="65022" name="Group 1534"/>
                <p:cNvGrpSpPr>
                  <a:grpSpLocks/>
                </p:cNvGrpSpPr>
                <p:nvPr/>
              </p:nvGrpSpPr>
              <p:grpSpPr bwMode="auto">
                <a:xfrm>
                  <a:off x="1864" y="672"/>
                  <a:ext cx="152" cy="280"/>
                  <a:chOff x="1864" y="672"/>
                  <a:chExt cx="152" cy="280"/>
                </a:xfrm>
              </p:grpSpPr>
              <p:sp>
                <p:nvSpPr>
                  <p:cNvPr id="65023" name="Line 153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24" name="Line 153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25" name="Group 1537"/>
                <p:cNvGrpSpPr>
                  <a:grpSpLocks/>
                </p:cNvGrpSpPr>
                <p:nvPr/>
              </p:nvGrpSpPr>
              <p:grpSpPr bwMode="auto">
                <a:xfrm>
                  <a:off x="1872" y="952"/>
                  <a:ext cx="152" cy="280"/>
                  <a:chOff x="1864" y="672"/>
                  <a:chExt cx="152" cy="280"/>
                </a:xfrm>
              </p:grpSpPr>
              <p:sp>
                <p:nvSpPr>
                  <p:cNvPr id="65026" name="Line 153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27" name="Line 153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28" name="Group 1540"/>
                <p:cNvGrpSpPr>
                  <a:grpSpLocks/>
                </p:cNvGrpSpPr>
                <p:nvPr/>
              </p:nvGrpSpPr>
              <p:grpSpPr bwMode="auto">
                <a:xfrm>
                  <a:off x="1872" y="1240"/>
                  <a:ext cx="152" cy="280"/>
                  <a:chOff x="1864" y="672"/>
                  <a:chExt cx="152" cy="280"/>
                </a:xfrm>
              </p:grpSpPr>
              <p:sp>
                <p:nvSpPr>
                  <p:cNvPr id="65029" name="Line 154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30" name="Line 154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31" name="Group 1543"/>
                <p:cNvGrpSpPr>
                  <a:grpSpLocks/>
                </p:cNvGrpSpPr>
                <p:nvPr/>
              </p:nvGrpSpPr>
              <p:grpSpPr bwMode="auto">
                <a:xfrm>
                  <a:off x="1880" y="1520"/>
                  <a:ext cx="152" cy="280"/>
                  <a:chOff x="1864" y="672"/>
                  <a:chExt cx="152" cy="280"/>
                </a:xfrm>
              </p:grpSpPr>
              <p:sp>
                <p:nvSpPr>
                  <p:cNvPr id="65032" name="Line 154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33" name="Line 154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034" name="Group 1546"/>
              <p:cNvGrpSpPr>
                <a:grpSpLocks/>
              </p:cNvGrpSpPr>
              <p:nvPr/>
            </p:nvGrpSpPr>
            <p:grpSpPr bwMode="auto">
              <a:xfrm>
                <a:off x="1872" y="1008"/>
                <a:ext cx="104" cy="336"/>
                <a:chOff x="1864" y="672"/>
                <a:chExt cx="168" cy="1128"/>
              </a:xfrm>
            </p:grpSpPr>
            <p:grpSp>
              <p:nvGrpSpPr>
                <p:cNvPr id="65035" name="Group 1547"/>
                <p:cNvGrpSpPr>
                  <a:grpSpLocks/>
                </p:cNvGrpSpPr>
                <p:nvPr/>
              </p:nvGrpSpPr>
              <p:grpSpPr bwMode="auto">
                <a:xfrm>
                  <a:off x="1864" y="672"/>
                  <a:ext cx="152" cy="280"/>
                  <a:chOff x="1864" y="672"/>
                  <a:chExt cx="152" cy="280"/>
                </a:xfrm>
              </p:grpSpPr>
              <p:sp>
                <p:nvSpPr>
                  <p:cNvPr id="65036" name="Line 154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37" name="Line 154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38" name="Group 1550"/>
                <p:cNvGrpSpPr>
                  <a:grpSpLocks/>
                </p:cNvGrpSpPr>
                <p:nvPr/>
              </p:nvGrpSpPr>
              <p:grpSpPr bwMode="auto">
                <a:xfrm>
                  <a:off x="1872" y="952"/>
                  <a:ext cx="152" cy="280"/>
                  <a:chOff x="1864" y="672"/>
                  <a:chExt cx="152" cy="280"/>
                </a:xfrm>
              </p:grpSpPr>
              <p:sp>
                <p:nvSpPr>
                  <p:cNvPr id="65039" name="Line 155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40" name="Line 155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41" name="Group 1553"/>
                <p:cNvGrpSpPr>
                  <a:grpSpLocks/>
                </p:cNvGrpSpPr>
                <p:nvPr/>
              </p:nvGrpSpPr>
              <p:grpSpPr bwMode="auto">
                <a:xfrm>
                  <a:off x="1872" y="1240"/>
                  <a:ext cx="152" cy="280"/>
                  <a:chOff x="1864" y="672"/>
                  <a:chExt cx="152" cy="280"/>
                </a:xfrm>
              </p:grpSpPr>
              <p:sp>
                <p:nvSpPr>
                  <p:cNvPr id="65042" name="Line 155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43" name="Line 155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44" name="Group 1556"/>
                <p:cNvGrpSpPr>
                  <a:grpSpLocks/>
                </p:cNvGrpSpPr>
                <p:nvPr/>
              </p:nvGrpSpPr>
              <p:grpSpPr bwMode="auto">
                <a:xfrm>
                  <a:off x="1880" y="1520"/>
                  <a:ext cx="152" cy="280"/>
                  <a:chOff x="1864" y="672"/>
                  <a:chExt cx="152" cy="280"/>
                </a:xfrm>
              </p:grpSpPr>
              <p:sp>
                <p:nvSpPr>
                  <p:cNvPr id="65045" name="Line 155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46" name="Line 155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047" name="Group 1559"/>
            <p:cNvGrpSpPr>
              <a:grpSpLocks/>
            </p:cNvGrpSpPr>
            <p:nvPr/>
          </p:nvGrpSpPr>
          <p:grpSpPr bwMode="auto">
            <a:xfrm flipH="1">
              <a:off x="1960" y="696"/>
              <a:ext cx="104" cy="480"/>
              <a:chOff x="1864" y="672"/>
              <a:chExt cx="112" cy="672"/>
            </a:xfrm>
          </p:grpSpPr>
          <p:grpSp>
            <p:nvGrpSpPr>
              <p:cNvPr id="65048" name="Group 1560"/>
              <p:cNvGrpSpPr>
                <a:grpSpLocks/>
              </p:cNvGrpSpPr>
              <p:nvPr/>
            </p:nvGrpSpPr>
            <p:grpSpPr bwMode="auto">
              <a:xfrm>
                <a:off x="1864" y="672"/>
                <a:ext cx="104" cy="336"/>
                <a:chOff x="1864" y="672"/>
                <a:chExt cx="168" cy="1128"/>
              </a:xfrm>
            </p:grpSpPr>
            <p:grpSp>
              <p:nvGrpSpPr>
                <p:cNvPr id="65049" name="Group 1561"/>
                <p:cNvGrpSpPr>
                  <a:grpSpLocks/>
                </p:cNvGrpSpPr>
                <p:nvPr/>
              </p:nvGrpSpPr>
              <p:grpSpPr bwMode="auto">
                <a:xfrm>
                  <a:off x="1864" y="672"/>
                  <a:ext cx="152" cy="280"/>
                  <a:chOff x="1864" y="672"/>
                  <a:chExt cx="152" cy="280"/>
                </a:xfrm>
              </p:grpSpPr>
              <p:sp>
                <p:nvSpPr>
                  <p:cNvPr id="65050" name="Line 15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51" name="Line 15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52" name="Group 1564"/>
                <p:cNvGrpSpPr>
                  <a:grpSpLocks/>
                </p:cNvGrpSpPr>
                <p:nvPr/>
              </p:nvGrpSpPr>
              <p:grpSpPr bwMode="auto">
                <a:xfrm>
                  <a:off x="1872" y="952"/>
                  <a:ext cx="152" cy="280"/>
                  <a:chOff x="1864" y="672"/>
                  <a:chExt cx="152" cy="280"/>
                </a:xfrm>
              </p:grpSpPr>
              <p:sp>
                <p:nvSpPr>
                  <p:cNvPr id="65053" name="Line 15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54" name="Line 15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55" name="Group 1567"/>
                <p:cNvGrpSpPr>
                  <a:grpSpLocks/>
                </p:cNvGrpSpPr>
                <p:nvPr/>
              </p:nvGrpSpPr>
              <p:grpSpPr bwMode="auto">
                <a:xfrm>
                  <a:off x="1872" y="1240"/>
                  <a:ext cx="152" cy="280"/>
                  <a:chOff x="1864" y="672"/>
                  <a:chExt cx="152" cy="280"/>
                </a:xfrm>
              </p:grpSpPr>
              <p:sp>
                <p:nvSpPr>
                  <p:cNvPr id="65056" name="Line 15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57" name="Line 15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58" name="Group 1570"/>
                <p:cNvGrpSpPr>
                  <a:grpSpLocks/>
                </p:cNvGrpSpPr>
                <p:nvPr/>
              </p:nvGrpSpPr>
              <p:grpSpPr bwMode="auto">
                <a:xfrm>
                  <a:off x="1880" y="1520"/>
                  <a:ext cx="152" cy="280"/>
                  <a:chOff x="1864" y="672"/>
                  <a:chExt cx="152" cy="280"/>
                </a:xfrm>
              </p:grpSpPr>
              <p:sp>
                <p:nvSpPr>
                  <p:cNvPr id="65059" name="Line 15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60" name="Line 15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061" name="Group 1573"/>
              <p:cNvGrpSpPr>
                <a:grpSpLocks/>
              </p:cNvGrpSpPr>
              <p:nvPr/>
            </p:nvGrpSpPr>
            <p:grpSpPr bwMode="auto">
              <a:xfrm>
                <a:off x="1872" y="1008"/>
                <a:ext cx="104" cy="336"/>
                <a:chOff x="1864" y="672"/>
                <a:chExt cx="168" cy="1128"/>
              </a:xfrm>
            </p:grpSpPr>
            <p:grpSp>
              <p:nvGrpSpPr>
                <p:cNvPr id="65062" name="Group 1574"/>
                <p:cNvGrpSpPr>
                  <a:grpSpLocks/>
                </p:cNvGrpSpPr>
                <p:nvPr/>
              </p:nvGrpSpPr>
              <p:grpSpPr bwMode="auto">
                <a:xfrm>
                  <a:off x="1864" y="672"/>
                  <a:ext cx="152" cy="280"/>
                  <a:chOff x="1864" y="672"/>
                  <a:chExt cx="152" cy="280"/>
                </a:xfrm>
              </p:grpSpPr>
              <p:sp>
                <p:nvSpPr>
                  <p:cNvPr id="65063" name="Line 15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64" name="Line 15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65" name="Group 1577"/>
                <p:cNvGrpSpPr>
                  <a:grpSpLocks/>
                </p:cNvGrpSpPr>
                <p:nvPr/>
              </p:nvGrpSpPr>
              <p:grpSpPr bwMode="auto">
                <a:xfrm>
                  <a:off x="1872" y="952"/>
                  <a:ext cx="152" cy="280"/>
                  <a:chOff x="1864" y="672"/>
                  <a:chExt cx="152" cy="280"/>
                </a:xfrm>
              </p:grpSpPr>
              <p:sp>
                <p:nvSpPr>
                  <p:cNvPr id="65066" name="Line 15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67" name="Line 15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68" name="Group 1580"/>
                <p:cNvGrpSpPr>
                  <a:grpSpLocks/>
                </p:cNvGrpSpPr>
                <p:nvPr/>
              </p:nvGrpSpPr>
              <p:grpSpPr bwMode="auto">
                <a:xfrm>
                  <a:off x="1872" y="1240"/>
                  <a:ext cx="152" cy="280"/>
                  <a:chOff x="1864" y="672"/>
                  <a:chExt cx="152" cy="280"/>
                </a:xfrm>
              </p:grpSpPr>
              <p:sp>
                <p:nvSpPr>
                  <p:cNvPr id="65069" name="Line 15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70" name="Line 15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71" name="Group 1583"/>
                <p:cNvGrpSpPr>
                  <a:grpSpLocks/>
                </p:cNvGrpSpPr>
                <p:nvPr/>
              </p:nvGrpSpPr>
              <p:grpSpPr bwMode="auto">
                <a:xfrm>
                  <a:off x="1880" y="1520"/>
                  <a:ext cx="152" cy="280"/>
                  <a:chOff x="1864" y="672"/>
                  <a:chExt cx="152" cy="280"/>
                </a:xfrm>
              </p:grpSpPr>
              <p:sp>
                <p:nvSpPr>
                  <p:cNvPr id="65072" name="Line 15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73" name="Line 15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074" name="Oval 158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075" name="Group 1587"/>
          <p:cNvGrpSpPr>
            <a:grpSpLocks/>
          </p:cNvGrpSpPr>
          <p:nvPr/>
        </p:nvGrpSpPr>
        <p:grpSpPr bwMode="auto">
          <a:xfrm>
            <a:off x="5999163" y="1663700"/>
            <a:ext cx="147637" cy="509588"/>
            <a:chOff x="1864" y="549"/>
            <a:chExt cx="260" cy="627"/>
          </a:xfrm>
        </p:grpSpPr>
        <p:grpSp>
          <p:nvGrpSpPr>
            <p:cNvPr id="65076" name="Group 1588"/>
            <p:cNvGrpSpPr>
              <a:grpSpLocks/>
            </p:cNvGrpSpPr>
            <p:nvPr/>
          </p:nvGrpSpPr>
          <p:grpSpPr bwMode="auto">
            <a:xfrm flipH="1">
              <a:off x="1864" y="672"/>
              <a:ext cx="104" cy="480"/>
              <a:chOff x="1864" y="672"/>
              <a:chExt cx="112" cy="672"/>
            </a:xfrm>
          </p:grpSpPr>
          <p:grpSp>
            <p:nvGrpSpPr>
              <p:cNvPr id="65077" name="Group 1589"/>
              <p:cNvGrpSpPr>
                <a:grpSpLocks/>
              </p:cNvGrpSpPr>
              <p:nvPr/>
            </p:nvGrpSpPr>
            <p:grpSpPr bwMode="auto">
              <a:xfrm>
                <a:off x="1864" y="672"/>
                <a:ext cx="104" cy="336"/>
                <a:chOff x="1864" y="672"/>
                <a:chExt cx="168" cy="1128"/>
              </a:xfrm>
            </p:grpSpPr>
            <p:grpSp>
              <p:nvGrpSpPr>
                <p:cNvPr id="65078" name="Group 1590"/>
                <p:cNvGrpSpPr>
                  <a:grpSpLocks/>
                </p:cNvGrpSpPr>
                <p:nvPr/>
              </p:nvGrpSpPr>
              <p:grpSpPr bwMode="auto">
                <a:xfrm>
                  <a:off x="1864" y="672"/>
                  <a:ext cx="152" cy="280"/>
                  <a:chOff x="1864" y="672"/>
                  <a:chExt cx="152" cy="280"/>
                </a:xfrm>
              </p:grpSpPr>
              <p:sp>
                <p:nvSpPr>
                  <p:cNvPr id="65079" name="Line 159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80" name="Line 159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81" name="Group 1593"/>
                <p:cNvGrpSpPr>
                  <a:grpSpLocks/>
                </p:cNvGrpSpPr>
                <p:nvPr/>
              </p:nvGrpSpPr>
              <p:grpSpPr bwMode="auto">
                <a:xfrm>
                  <a:off x="1872" y="952"/>
                  <a:ext cx="152" cy="280"/>
                  <a:chOff x="1864" y="672"/>
                  <a:chExt cx="152" cy="280"/>
                </a:xfrm>
              </p:grpSpPr>
              <p:sp>
                <p:nvSpPr>
                  <p:cNvPr id="65082" name="Line 159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83" name="Line 159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84" name="Group 1596"/>
                <p:cNvGrpSpPr>
                  <a:grpSpLocks/>
                </p:cNvGrpSpPr>
                <p:nvPr/>
              </p:nvGrpSpPr>
              <p:grpSpPr bwMode="auto">
                <a:xfrm>
                  <a:off x="1872" y="1240"/>
                  <a:ext cx="152" cy="280"/>
                  <a:chOff x="1864" y="672"/>
                  <a:chExt cx="152" cy="280"/>
                </a:xfrm>
              </p:grpSpPr>
              <p:sp>
                <p:nvSpPr>
                  <p:cNvPr id="65085" name="Line 159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86" name="Line 159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87" name="Group 1599"/>
                <p:cNvGrpSpPr>
                  <a:grpSpLocks/>
                </p:cNvGrpSpPr>
                <p:nvPr/>
              </p:nvGrpSpPr>
              <p:grpSpPr bwMode="auto">
                <a:xfrm>
                  <a:off x="1880" y="1520"/>
                  <a:ext cx="152" cy="280"/>
                  <a:chOff x="1864" y="672"/>
                  <a:chExt cx="152" cy="280"/>
                </a:xfrm>
              </p:grpSpPr>
              <p:sp>
                <p:nvSpPr>
                  <p:cNvPr id="65088" name="Line 160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89" name="Line 160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090" name="Group 1602"/>
              <p:cNvGrpSpPr>
                <a:grpSpLocks/>
              </p:cNvGrpSpPr>
              <p:nvPr/>
            </p:nvGrpSpPr>
            <p:grpSpPr bwMode="auto">
              <a:xfrm>
                <a:off x="1872" y="1008"/>
                <a:ext cx="104" cy="336"/>
                <a:chOff x="1864" y="672"/>
                <a:chExt cx="168" cy="1128"/>
              </a:xfrm>
            </p:grpSpPr>
            <p:grpSp>
              <p:nvGrpSpPr>
                <p:cNvPr id="65091" name="Group 1603"/>
                <p:cNvGrpSpPr>
                  <a:grpSpLocks/>
                </p:cNvGrpSpPr>
                <p:nvPr/>
              </p:nvGrpSpPr>
              <p:grpSpPr bwMode="auto">
                <a:xfrm>
                  <a:off x="1864" y="672"/>
                  <a:ext cx="152" cy="280"/>
                  <a:chOff x="1864" y="672"/>
                  <a:chExt cx="152" cy="280"/>
                </a:xfrm>
              </p:grpSpPr>
              <p:sp>
                <p:nvSpPr>
                  <p:cNvPr id="65092" name="Line 160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93" name="Line 160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94" name="Group 1606"/>
                <p:cNvGrpSpPr>
                  <a:grpSpLocks/>
                </p:cNvGrpSpPr>
                <p:nvPr/>
              </p:nvGrpSpPr>
              <p:grpSpPr bwMode="auto">
                <a:xfrm>
                  <a:off x="1872" y="952"/>
                  <a:ext cx="152" cy="280"/>
                  <a:chOff x="1864" y="672"/>
                  <a:chExt cx="152" cy="280"/>
                </a:xfrm>
              </p:grpSpPr>
              <p:sp>
                <p:nvSpPr>
                  <p:cNvPr id="65095" name="Line 160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96" name="Line 160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097" name="Group 1609"/>
                <p:cNvGrpSpPr>
                  <a:grpSpLocks/>
                </p:cNvGrpSpPr>
                <p:nvPr/>
              </p:nvGrpSpPr>
              <p:grpSpPr bwMode="auto">
                <a:xfrm>
                  <a:off x="1872" y="1240"/>
                  <a:ext cx="152" cy="280"/>
                  <a:chOff x="1864" y="672"/>
                  <a:chExt cx="152" cy="280"/>
                </a:xfrm>
              </p:grpSpPr>
              <p:sp>
                <p:nvSpPr>
                  <p:cNvPr id="65098" name="Line 161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099" name="Line 161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00" name="Group 1612"/>
                <p:cNvGrpSpPr>
                  <a:grpSpLocks/>
                </p:cNvGrpSpPr>
                <p:nvPr/>
              </p:nvGrpSpPr>
              <p:grpSpPr bwMode="auto">
                <a:xfrm>
                  <a:off x="1880" y="1520"/>
                  <a:ext cx="152" cy="280"/>
                  <a:chOff x="1864" y="672"/>
                  <a:chExt cx="152" cy="280"/>
                </a:xfrm>
              </p:grpSpPr>
              <p:sp>
                <p:nvSpPr>
                  <p:cNvPr id="65101" name="Line 161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02" name="Line 161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103" name="Group 1615"/>
            <p:cNvGrpSpPr>
              <a:grpSpLocks/>
            </p:cNvGrpSpPr>
            <p:nvPr/>
          </p:nvGrpSpPr>
          <p:grpSpPr bwMode="auto">
            <a:xfrm flipH="1">
              <a:off x="1960" y="696"/>
              <a:ext cx="104" cy="480"/>
              <a:chOff x="1864" y="672"/>
              <a:chExt cx="112" cy="672"/>
            </a:xfrm>
          </p:grpSpPr>
          <p:grpSp>
            <p:nvGrpSpPr>
              <p:cNvPr id="65104" name="Group 1616"/>
              <p:cNvGrpSpPr>
                <a:grpSpLocks/>
              </p:cNvGrpSpPr>
              <p:nvPr/>
            </p:nvGrpSpPr>
            <p:grpSpPr bwMode="auto">
              <a:xfrm>
                <a:off x="1864" y="672"/>
                <a:ext cx="104" cy="336"/>
                <a:chOff x="1864" y="672"/>
                <a:chExt cx="168" cy="1128"/>
              </a:xfrm>
            </p:grpSpPr>
            <p:grpSp>
              <p:nvGrpSpPr>
                <p:cNvPr id="65105" name="Group 1617"/>
                <p:cNvGrpSpPr>
                  <a:grpSpLocks/>
                </p:cNvGrpSpPr>
                <p:nvPr/>
              </p:nvGrpSpPr>
              <p:grpSpPr bwMode="auto">
                <a:xfrm>
                  <a:off x="1864" y="672"/>
                  <a:ext cx="152" cy="280"/>
                  <a:chOff x="1864" y="672"/>
                  <a:chExt cx="152" cy="280"/>
                </a:xfrm>
              </p:grpSpPr>
              <p:sp>
                <p:nvSpPr>
                  <p:cNvPr id="65106" name="Line 16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07" name="Line 16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08" name="Group 1620"/>
                <p:cNvGrpSpPr>
                  <a:grpSpLocks/>
                </p:cNvGrpSpPr>
                <p:nvPr/>
              </p:nvGrpSpPr>
              <p:grpSpPr bwMode="auto">
                <a:xfrm>
                  <a:off x="1872" y="952"/>
                  <a:ext cx="152" cy="280"/>
                  <a:chOff x="1864" y="672"/>
                  <a:chExt cx="152" cy="280"/>
                </a:xfrm>
              </p:grpSpPr>
              <p:sp>
                <p:nvSpPr>
                  <p:cNvPr id="65109" name="Line 162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10" name="Line 162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11" name="Group 1623"/>
                <p:cNvGrpSpPr>
                  <a:grpSpLocks/>
                </p:cNvGrpSpPr>
                <p:nvPr/>
              </p:nvGrpSpPr>
              <p:grpSpPr bwMode="auto">
                <a:xfrm>
                  <a:off x="1872" y="1240"/>
                  <a:ext cx="152" cy="280"/>
                  <a:chOff x="1864" y="672"/>
                  <a:chExt cx="152" cy="280"/>
                </a:xfrm>
              </p:grpSpPr>
              <p:sp>
                <p:nvSpPr>
                  <p:cNvPr id="65112" name="Line 162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13" name="Line 162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14" name="Group 1626"/>
                <p:cNvGrpSpPr>
                  <a:grpSpLocks/>
                </p:cNvGrpSpPr>
                <p:nvPr/>
              </p:nvGrpSpPr>
              <p:grpSpPr bwMode="auto">
                <a:xfrm>
                  <a:off x="1880" y="1520"/>
                  <a:ext cx="152" cy="280"/>
                  <a:chOff x="1864" y="672"/>
                  <a:chExt cx="152" cy="280"/>
                </a:xfrm>
              </p:grpSpPr>
              <p:sp>
                <p:nvSpPr>
                  <p:cNvPr id="65115" name="Line 162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16" name="Line 162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117" name="Group 1629"/>
              <p:cNvGrpSpPr>
                <a:grpSpLocks/>
              </p:cNvGrpSpPr>
              <p:nvPr/>
            </p:nvGrpSpPr>
            <p:grpSpPr bwMode="auto">
              <a:xfrm>
                <a:off x="1872" y="1008"/>
                <a:ext cx="104" cy="336"/>
                <a:chOff x="1864" y="672"/>
                <a:chExt cx="168" cy="1128"/>
              </a:xfrm>
            </p:grpSpPr>
            <p:grpSp>
              <p:nvGrpSpPr>
                <p:cNvPr id="65118" name="Group 1630"/>
                <p:cNvGrpSpPr>
                  <a:grpSpLocks/>
                </p:cNvGrpSpPr>
                <p:nvPr/>
              </p:nvGrpSpPr>
              <p:grpSpPr bwMode="auto">
                <a:xfrm>
                  <a:off x="1864" y="672"/>
                  <a:ext cx="152" cy="280"/>
                  <a:chOff x="1864" y="672"/>
                  <a:chExt cx="152" cy="280"/>
                </a:xfrm>
              </p:grpSpPr>
              <p:sp>
                <p:nvSpPr>
                  <p:cNvPr id="65119" name="Line 16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20" name="Line 16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21" name="Group 1633"/>
                <p:cNvGrpSpPr>
                  <a:grpSpLocks/>
                </p:cNvGrpSpPr>
                <p:nvPr/>
              </p:nvGrpSpPr>
              <p:grpSpPr bwMode="auto">
                <a:xfrm>
                  <a:off x="1872" y="952"/>
                  <a:ext cx="152" cy="280"/>
                  <a:chOff x="1864" y="672"/>
                  <a:chExt cx="152" cy="280"/>
                </a:xfrm>
              </p:grpSpPr>
              <p:sp>
                <p:nvSpPr>
                  <p:cNvPr id="65122" name="Line 163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23" name="Line 163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24" name="Group 1636"/>
                <p:cNvGrpSpPr>
                  <a:grpSpLocks/>
                </p:cNvGrpSpPr>
                <p:nvPr/>
              </p:nvGrpSpPr>
              <p:grpSpPr bwMode="auto">
                <a:xfrm>
                  <a:off x="1872" y="1240"/>
                  <a:ext cx="152" cy="280"/>
                  <a:chOff x="1864" y="672"/>
                  <a:chExt cx="152" cy="280"/>
                </a:xfrm>
              </p:grpSpPr>
              <p:sp>
                <p:nvSpPr>
                  <p:cNvPr id="65125" name="Line 163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26" name="Line 163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27" name="Group 1639"/>
                <p:cNvGrpSpPr>
                  <a:grpSpLocks/>
                </p:cNvGrpSpPr>
                <p:nvPr/>
              </p:nvGrpSpPr>
              <p:grpSpPr bwMode="auto">
                <a:xfrm>
                  <a:off x="1880" y="1520"/>
                  <a:ext cx="152" cy="280"/>
                  <a:chOff x="1864" y="672"/>
                  <a:chExt cx="152" cy="280"/>
                </a:xfrm>
              </p:grpSpPr>
              <p:sp>
                <p:nvSpPr>
                  <p:cNvPr id="65128" name="Line 16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29" name="Line 16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130" name="Oval 164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131" name="Group 1643"/>
          <p:cNvGrpSpPr>
            <a:grpSpLocks/>
          </p:cNvGrpSpPr>
          <p:nvPr/>
        </p:nvGrpSpPr>
        <p:grpSpPr bwMode="auto">
          <a:xfrm flipH="1" flipV="1">
            <a:off x="5586413" y="2198688"/>
            <a:ext cx="147637" cy="509587"/>
            <a:chOff x="1864" y="549"/>
            <a:chExt cx="260" cy="627"/>
          </a:xfrm>
        </p:grpSpPr>
        <p:grpSp>
          <p:nvGrpSpPr>
            <p:cNvPr id="65132" name="Group 1644"/>
            <p:cNvGrpSpPr>
              <a:grpSpLocks/>
            </p:cNvGrpSpPr>
            <p:nvPr/>
          </p:nvGrpSpPr>
          <p:grpSpPr bwMode="auto">
            <a:xfrm flipH="1">
              <a:off x="1864" y="672"/>
              <a:ext cx="104" cy="480"/>
              <a:chOff x="1864" y="672"/>
              <a:chExt cx="112" cy="672"/>
            </a:xfrm>
          </p:grpSpPr>
          <p:grpSp>
            <p:nvGrpSpPr>
              <p:cNvPr id="65133" name="Group 1645"/>
              <p:cNvGrpSpPr>
                <a:grpSpLocks/>
              </p:cNvGrpSpPr>
              <p:nvPr/>
            </p:nvGrpSpPr>
            <p:grpSpPr bwMode="auto">
              <a:xfrm>
                <a:off x="1864" y="672"/>
                <a:ext cx="104" cy="336"/>
                <a:chOff x="1864" y="672"/>
                <a:chExt cx="168" cy="1128"/>
              </a:xfrm>
            </p:grpSpPr>
            <p:grpSp>
              <p:nvGrpSpPr>
                <p:cNvPr id="65134" name="Group 1646"/>
                <p:cNvGrpSpPr>
                  <a:grpSpLocks/>
                </p:cNvGrpSpPr>
                <p:nvPr/>
              </p:nvGrpSpPr>
              <p:grpSpPr bwMode="auto">
                <a:xfrm>
                  <a:off x="1864" y="672"/>
                  <a:ext cx="152" cy="280"/>
                  <a:chOff x="1864" y="672"/>
                  <a:chExt cx="152" cy="280"/>
                </a:xfrm>
              </p:grpSpPr>
              <p:sp>
                <p:nvSpPr>
                  <p:cNvPr id="65135" name="Line 164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36" name="Line 164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37" name="Group 1649"/>
                <p:cNvGrpSpPr>
                  <a:grpSpLocks/>
                </p:cNvGrpSpPr>
                <p:nvPr/>
              </p:nvGrpSpPr>
              <p:grpSpPr bwMode="auto">
                <a:xfrm>
                  <a:off x="1872" y="952"/>
                  <a:ext cx="152" cy="280"/>
                  <a:chOff x="1864" y="672"/>
                  <a:chExt cx="152" cy="280"/>
                </a:xfrm>
              </p:grpSpPr>
              <p:sp>
                <p:nvSpPr>
                  <p:cNvPr id="65138" name="Line 165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39" name="Line 165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40" name="Group 1652"/>
                <p:cNvGrpSpPr>
                  <a:grpSpLocks/>
                </p:cNvGrpSpPr>
                <p:nvPr/>
              </p:nvGrpSpPr>
              <p:grpSpPr bwMode="auto">
                <a:xfrm>
                  <a:off x="1872" y="1240"/>
                  <a:ext cx="152" cy="280"/>
                  <a:chOff x="1864" y="672"/>
                  <a:chExt cx="152" cy="280"/>
                </a:xfrm>
              </p:grpSpPr>
              <p:sp>
                <p:nvSpPr>
                  <p:cNvPr id="65141" name="Line 16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42" name="Line 16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43" name="Group 1655"/>
                <p:cNvGrpSpPr>
                  <a:grpSpLocks/>
                </p:cNvGrpSpPr>
                <p:nvPr/>
              </p:nvGrpSpPr>
              <p:grpSpPr bwMode="auto">
                <a:xfrm>
                  <a:off x="1880" y="1520"/>
                  <a:ext cx="152" cy="280"/>
                  <a:chOff x="1864" y="672"/>
                  <a:chExt cx="152" cy="280"/>
                </a:xfrm>
              </p:grpSpPr>
              <p:sp>
                <p:nvSpPr>
                  <p:cNvPr id="65144" name="Line 16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45" name="Line 16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146" name="Group 1658"/>
              <p:cNvGrpSpPr>
                <a:grpSpLocks/>
              </p:cNvGrpSpPr>
              <p:nvPr/>
            </p:nvGrpSpPr>
            <p:grpSpPr bwMode="auto">
              <a:xfrm>
                <a:off x="1872" y="1008"/>
                <a:ext cx="104" cy="336"/>
                <a:chOff x="1864" y="672"/>
                <a:chExt cx="168" cy="1128"/>
              </a:xfrm>
            </p:grpSpPr>
            <p:grpSp>
              <p:nvGrpSpPr>
                <p:cNvPr id="65147" name="Group 1659"/>
                <p:cNvGrpSpPr>
                  <a:grpSpLocks/>
                </p:cNvGrpSpPr>
                <p:nvPr/>
              </p:nvGrpSpPr>
              <p:grpSpPr bwMode="auto">
                <a:xfrm>
                  <a:off x="1864" y="672"/>
                  <a:ext cx="152" cy="280"/>
                  <a:chOff x="1864" y="672"/>
                  <a:chExt cx="152" cy="280"/>
                </a:xfrm>
              </p:grpSpPr>
              <p:sp>
                <p:nvSpPr>
                  <p:cNvPr id="65148" name="Line 166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49" name="Line 166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50" name="Group 1662"/>
                <p:cNvGrpSpPr>
                  <a:grpSpLocks/>
                </p:cNvGrpSpPr>
                <p:nvPr/>
              </p:nvGrpSpPr>
              <p:grpSpPr bwMode="auto">
                <a:xfrm>
                  <a:off x="1872" y="952"/>
                  <a:ext cx="152" cy="280"/>
                  <a:chOff x="1864" y="672"/>
                  <a:chExt cx="152" cy="280"/>
                </a:xfrm>
              </p:grpSpPr>
              <p:sp>
                <p:nvSpPr>
                  <p:cNvPr id="65151" name="Line 166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52" name="Line 166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53" name="Group 1665"/>
                <p:cNvGrpSpPr>
                  <a:grpSpLocks/>
                </p:cNvGrpSpPr>
                <p:nvPr/>
              </p:nvGrpSpPr>
              <p:grpSpPr bwMode="auto">
                <a:xfrm>
                  <a:off x="1872" y="1240"/>
                  <a:ext cx="152" cy="280"/>
                  <a:chOff x="1864" y="672"/>
                  <a:chExt cx="152" cy="280"/>
                </a:xfrm>
              </p:grpSpPr>
              <p:sp>
                <p:nvSpPr>
                  <p:cNvPr id="65154" name="Line 166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55" name="Line 166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56" name="Group 1668"/>
                <p:cNvGrpSpPr>
                  <a:grpSpLocks/>
                </p:cNvGrpSpPr>
                <p:nvPr/>
              </p:nvGrpSpPr>
              <p:grpSpPr bwMode="auto">
                <a:xfrm>
                  <a:off x="1880" y="1520"/>
                  <a:ext cx="152" cy="280"/>
                  <a:chOff x="1864" y="672"/>
                  <a:chExt cx="152" cy="280"/>
                </a:xfrm>
              </p:grpSpPr>
              <p:sp>
                <p:nvSpPr>
                  <p:cNvPr id="65157" name="Line 16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58" name="Line 16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159" name="Group 1671"/>
            <p:cNvGrpSpPr>
              <a:grpSpLocks/>
            </p:cNvGrpSpPr>
            <p:nvPr/>
          </p:nvGrpSpPr>
          <p:grpSpPr bwMode="auto">
            <a:xfrm flipH="1">
              <a:off x="1960" y="696"/>
              <a:ext cx="104" cy="480"/>
              <a:chOff x="1864" y="672"/>
              <a:chExt cx="112" cy="672"/>
            </a:xfrm>
          </p:grpSpPr>
          <p:grpSp>
            <p:nvGrpSpPr>
              <p:cNvPr id="65160" name="Group 1672"/>
              <p:cNvGrpSpPr>
                <a:grpSpLocks/>
              </p:cNvGrpSpPr>
              <p:nvPr/>
            </p:nvGrpSpPr>
            <p:grpSpPr bwMode="auto">
              <a:xfrm>
                <a:off x="1864" y="672"/>
                <a:ext cx="104" cy="336"/>
                <a:chOff x="1864" y="672"/>
                <a:chExt cx="168" cy="1128"/>
              </a:xfrm>
            </p:grpSpPr>
            <p:grpSp>
              <p:nvGrpSpPr>
                <p:cNvPr id="65161" name="Group 1673"/>
                <p:cNvGrpSpPr>
                  <a:grpSpLocks/>
                </p:cNvGrpSpPr>
                <p:nvPr/>
              </p:nvGrpSpPr>
              <p:grpSpPr bwMode="auto">
                <a:xfrm>
                  <a:off x="1864" y="672"/>
                  <a:ext cx="152" cy="280"/>
                  <a:chOff x="1864" y="672"/>
                  <a:chExt cx="152" cy="280"/>
                </a:xfrm>
              </p:grpSpPr>
              <p:sp>
                <p:nvSpPr>
                  <p:cNvPr id="65162" name="Line 16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63" name="Line 16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64" name="Group 1676"/>
                <p:cNvGrpSpPr>
                  <a:grpSpLocks/>
                </p:cNvGrpSpPr>
                <p:nvPr/>
              </p:nvGrpSpPr>
              <p:grpSpPr bwMode="auto">
                <a:xfrm>
                  <a:off x="1872" y="952"/>
                  <a:ext cx="152" cy="280"/>
                  <a:chOff x="1864" y="672"/>
                  <a:chExt cx="152" cy="280"/>
                </a:xfrm>
              </p:grpSpPr>
              <p:sp>
                <p:nvSpPr>
                  <p:cNvPr id="65165" name="Line 16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66" name="Line 16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67" name="Group 1679"/>
                <p:cNvGrpSpPr>
                  <a:grpSpLocks/>
                </p:cNvGrpSpPr>
                <p:nvPr/>
              </p:nvGrpSpPr>
              <p:grpSpPr bwMode="auto">
                <a:xfrm>
                  <a:off x="1872" y="1240"/>
                  <a:ext cx="152" cy="280"/>
                  <a:chOff x="1864" y="672"/>
                  <a:chExt cx="152" cy="280"/>
                </a:xfrm>
              </p:grpSpPr>
              <p:sp>
                <p:nvSpPr>
                  <p:cNvPr id="65168" name="Line 16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69" name="Line 16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70" name="Group 1682"/>
                <p:cNvGrpSpPr>
                  <a:grpSpLocks/>
                </p:cNvGrpSpPr>
                <p:nvPr/>
              </p:nvGrpSpPr>
              <p:grpSpPr bwMode="auto">
                <a:xfrm>
                  <a:off x="1880" y="1520"/>
                  <a:ext cx="152" cy="280"/>
                  <a:chOff x="1864" y="672"/>
                  <a:chExt cx="152" cy="280"/>
                </a:xfrm>
              </p:grpSpPr>
              <p:sp>
                <p:nvSpPr>
                  <p:cNvPr id="65171" name="Line 16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72" name="Line 16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173" name="Group 1685"/>
              <p:cNvGrpSpPr>
                <a:grpSpLocks/>
              </p:cNvGrpSpPr>
              <p:nvPr/>
            </p:nvGrpSpPr>
            <p:grpSpPr bwMode="auto">
              <a:xfrm>
                <a:off x="1872" y="1008"/>
                <a:ext cx="104" cy="336"/>
                <a:chOff x="1864" y="672"/>
                <a:chExt cx="168" cy="1128"/>
              </a:xfrm>
            </p:grpSpPr>
            <p:grpSp>
              <p:nvGrpSpPr>
                <p:cNvPr id="65174" name="Group 1686"/>
                <p:cNvGrpSpPr>
                  <a:grpSpLocks/>
                </p:cNvGrpSpPr>
                <p:nvPr/>
              </p:nvGrpSpPr>
              <p:grpSpPr bwMode="auto">
                <a:xfrm>
                  <a:off x="1864" y="672"/>
                  <a:ext cx="152" cy="280"/>
                  <a:chOff x="1864" y="672"/>
                  <a:chExt cx="152" cy="280"/>
                </a:xfrm>
              </p:grpSpPr>
              <p:sp>
                <p:nvSpPr>
                  <p:cNvPr id="65175" name="Line 16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76" name="Line 16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77" name="Group 1689"/>
                <p:cNvGrpSpPr>
                  <a:grpSpLocks/>
                </p:cNvGrpSpPr>
                <p:nvPr/>
              </p:nvGrpSpPr>
              <p:grpSpPr bwMode="auto">
                <a:xfrm>
                  <a:off x="1872" y="952"/>
                  <a:ext cx="152" cy="280"/>
                  <a:chOff x="1864" y="672"/>
                  <a:chExt cx="152" cy="280"/>
                </a:xfrm>
              </p:grpSpPr>
              <p:sp>
                <p:nvSpPr>
                  <p:cNvPr id="65178" name="Line 16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79" name="Line 16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80" name="Group 1692"/>
                <p:cNvGrpSpPr>
                  <a:grpSpLocks/>
                </p:cNvGrpSpPr>
                <p:nvPr/>
              </p:nvGrpSpPr>
              <p:grpSpPr bwMode="auto">
                <a:xfrm>
                  <a:off x="1872" y="1240"/>
                  <a:ext cx="152" cy="280"/>
                  <a:chOff x="1864" y="672"/>
                  <a:chExt cx="152" cy="280"/>
                </a:xfrm>
              </p:grpSpPr>
              <p:sp>
                <p:nvSpPr>
                  <p:cNvPr id="65181" name="Line 16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82" name="Line 16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83" name="Group 1695"/>
                <p:cNvGrpSpPr>
                  <a:grpSpLocks/>
                </p:cNvGrpSpPr>
                <p:nvPr/>
              </p:nvGrpSpPr>
              <p:grpSpPr bwMode="auto">
                <a:xfrm>
                  <a:off x="1880" y="1520"/>
                  <a:ext cx="152" cy="280"/>
                  <a:chOff x="1864" y="672"/>
                  <a:chExt cx="152" cy="280"/>
                </a:xfrm>
              </p:grpSpPr>
              <p:sp>
                <p:nvSpPr>
                  <p:cNvPr id="65184" name="Line 16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85" name="Line 16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186" name="Oval 169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187" name="Group 1699"/>
          <p:cNvGrpSpPr>
            <a:grpSpLocks/>
          </p:cNvGrpSpPr>
          <p:nvPr/>
        </p:nvGrpSpPr>
        <p:grpSpPr bwMode="auto">
          <a:xfrm flipH="1" flipV="1">
            <a:off x="5734050" y="2198688"/>
            <a:ext cx="147638" cy="509587"/>
            <a:chOff x="1864" y="549"/>
            <a:chExt cx="260" cy="627"/>
          </a:xfrm>
        </p:grpSpPr>
        <p:grpSp>
          <p:nvGrpSpPr>
            <p:cNvPr id="65188" name="Group 1700"/>
            <p:cNvGrpSpPr>
              <a:grpSpLocks/>
            </p:cNvGrpSpPr>
            <p:nvPr/>
          </p:nvGrpSpPr>
          <p:grpSpPr bwMode="auto">
            <a:xfrm flipH="1">
              <a:off x="1864" y="672"/>
              <a:ext cx="104" cy="480"/>
              <a:chOff x="1864" y="672"/>
              <a:chExt cx="112" cy="672"/>
            </a:xfrm>
          </p:grpSpPr>
          <p:grpSp>
            <p:nvGrpSpPr>
              <p:cNvPr id="65189" name="Group 1701"/>
              <p:cNvGrpSpPr>
                <a:grpSpLocks/>
              </p:cNvGrpSpPr>
              <p:nvPr/>
            </p:nvGrpSpPr>
            <p:grpSpPr bwMode="auto">
              <a:xfrm>
                <a:off x="1864" y="672"/>
                <a:ext cx="104" cy="336"/>
                <a:chOff x="1864" y="672"/>
                <a:chExt cx="168" cy="1128"/>
              </a:xfrm>
            </p:grpSpPr>
            <p:grpSp>
              <p:nvGrpSpPr>
                <p:cNvPr id="65190" name="Group 1702"/>
                <p:cNvGrpSpPr>
                  <a:grpSpLocks/>
                </p:cNvGrpSpPr>
                <p:nvPr/>
              </p:nvGrpSpPr>
              <p:grpSpPr bwMode="auto">
                <a:xfrm>
                  <a:off x="1864" y="672"/>
                  <a:ext cx="152" cy="280"/>
                  <a:chOff x="1864" y="672"/>
                  <a:chExt cx="152" cy="280"/>
                </a:xfrm>
              </p:grpSpPr>
              <p:sp>
                <p:nvSpPr>
                  <p:cNvPr id="65191" name="Line 170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92" name="Line 170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93" name="Group 1705"/>
                <p:cNvGrpSpPr>
                  <a:grpSpLocks/>
                </p:cNvGrpSpPr>
                <p:nvPr/>
              </p:nvGrpSpPr>
              <p:grpSpPr bwMode="auto">
                <a:xfrm>
                  <a:off x="1872" y="952"/>
                  <a:ext cx="152" cy="280"/>
                  <a:chOff x="1864" y="672"/>
                  <a:chExt cx="152" cy="280"/>
                </a:xfrm>
              </p:grpSpPr>
              <p:sp>
                <p:nvSpPr>
                  <p:cNvPr id="65194" name="Line 170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95" name="Line 170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96" name="Group 1708"/>
                <p:cNvGrpSpPr>
                  <a:grpSpLocks/>
                </p:cNvGrpSpPr>
                <p:nvPr/>
              </p:nvGrpSpPr>
              <p:grpSpPr bwMode="auto">
                <a:xfrm>
                  <a:off x="1872" y="1240"/>
                  <a:ext cx="152" cy="280"/>
                  <a:chOff x="1864" y="672"/>
                  <a:chExt cx="152" cy="280"/>
                </a:xfrm>
              </p:grpSpPr>
              <p:sp>
                <p:nvSpPr>
                  <p:cNvPr id="65197" name="Line 17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198" name="Line 17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199" name="Group 1711"/>
                <p:cNvGrpSpPr>
                  <a:grpSpLocks/>
                </p:cNvGrpSpPr>
                <p:nvPr/>
              </p:nvGrpSpPr>
              <p:grpSpPr bwMode="auto">
                <a:xfrm>
                  <a:off x="1880" y="1520"/>
                  <a:ext cx="152" cy="280"/>
                  <a:chOff x="1864" y="672"/>
                  <a:chExt cx="152" cy="280"/>
                </a:xfrm>
              </p:grpSpPr>
              <p:sp>
                <p:nvSpPr>
                  <p:cNvPr id="65200" name="Line 17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01" name="Line 17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202" name="Group 1714"/>
              <p:cNvGrpSpPr>
                <a:grpSpLocks/>
              </p:cNvGrpSpPr>
              <p:nvPr/>
            </p:nvGrpSpPr>
            <p:grpSpPr bwMode="auto">
              <a:xfrm>
                <a:off x="1872" y="1008"/>
                <a:ext cx="104" cy="336"/>
                <a:chOff x="1864" y="672"/>
                <a:chExt cx="168" cy="1128"/>
              </a:xfrm>
            </p:grpSpPr>
            <p:grpSp>
              <p:nvGrpSpPr>
                <p:cNvPr id="65203" name="Group 1715"/>
                <p:cNvGrpSpPr>
                  <a:grpSpLocks/>
                </p:cNvGrpSpPr>
                <p:nvPr/>
              </p:nvGrpSpPr>
              <p:grpSpPr bwMode="auto">
                <a:xfrm>
                  <a:off x="1864" y="672"/>
                  <a:ext cx="152" cy="280"/>
                  <a:chOff x="1864" y="672"/>
                  <a:chExt cx="152" cy="280"/>
                </a:xfrm>
              </p:grpSpPr>
              <p:sp>
                <p:nvSpPr>
                  <p:cNvPr id="65204" name="Line 171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05" name="Line 171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06" name="Group 1718"/>
                <p:cNvGrpSpPr>
                  <a:grpSpLocks/>
                </p:cNvGrpSpPr>
                <p:nvPr/>
              </p:nvGrpSpPr>
              <p:grpSpPr bwMode="auto">
                <a:xfrm>
                  <a:off x="1872" y="952"/>
                  <a:ext cx="152" cy="280"/>
                  <a:chOff x="1864" y="672"/>
                  <a:chExt cx="152" cy="280"/>
                </a:xfrm>
              </p:grpSpPr>
              <p:sp>
                <p:nvSpPr>
                  <p:cNvPr id="65207" name="Line 171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08" name="Line 172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09" name="Group 1721"/>
                <p:cNvGrpSpPr>
                  <a:grpSpLocks/>
                </p:cNvGrpSpPr>
                <p:nvPr/>
              </p:nvGrpSpPr>
              <p:grpSpPr bwMode="auto">
                <a:xfrm>
                  <a:off x="1872" y="1240"/>
                  <a:ext cx="152" cy="280"/>
                  <a:chOff x="1864" y="672"/>
                  <a:chExt cx="152" cy="280"/>
                </a:xfrm>
              </p:grpSpPr>
              <p:sp>
                <p:nvSpPr>
                  <p:cNvPr id="65210" name="Line 172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11" name="Line 172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12" name="Group 1724"/>
                <p:cNvGrpSpPr>
                  <a:grpSpLocks/>
                </p:cNvGrpSpPr>
                <p:nvPr/>
              </p:nvGrpSpPr>
              <p:grpSpPr bwMode="auto">
                <a:xfrm>
                  <a:off x="1880" y="1520"/>
                  <a:ext cx="152" cy="280"/>
                  <a:chOff x="1864" y="672"/>
                  <a:chExt cx="152" cy="280"/>
                </a:xfrm>
              </p:grpSpPr>
              <p:sp>
                <p:nvSpPr>
                  <p:cNvPr id="65213" name="Line 172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14" name="Line 172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215" name="Group 1727"/>
            <p:cNvGrpSpPr>
              <a:grpSpLocks/>
            </p:cNvGrpSpPr>
            <p:nvPr/>
          </p:nvGrpSpPr>
          <p:grpSpPr bwMode="auto">
            <a:xfrm flipH="1">
              <a:off x="1960" y="696"/>
              <a:ext cx="104" cy="480"/>
              <a:chOff x="1864" y="672"/>
              <a:chExt cx="112" cy="672"/>
            </a:xfrm>
          </p:grpSpPr>
          <p:grpSp>
            <p:nvGrpSpPr>
              <p:cNvPr id="65216" name="Group 1728"/>
              <p:cNvGrpSpPr>
                <a:grpSpLocks/>
              </p:cNvGrpSpPr>
              <p:nvPr/>
            </p:nvGrpSpPr>
            <p:grpSpPr bwMode="auto">
              <a:xfrm>
                <a:off x="1864" y="672"/>
                <a:ext cx="104" cy="336"/>
                <a:chOff x="1864" y="672"/>
                <a:chExt cx="168" cy="1128"/>
              </a:xfrm>
            </p:grpSpPr>
            <p:grpSp>
              <p:nvGrpSpPr>
                <p:cNvPr id="65217" name="Group 1729"/>
                <p:cNvGrpSpPr>
                  <a:grpSpLocks/>
                </p:cNvGrpSpPr>
                <p:nvPr/>
              </p:nvGrpSpPr>
              <p:grpSpPr bwMode="auto">
                <a:xfrm>
                  <a:off x="1864" y="672"/>
                  <a:ext cx="152" cy="280"/>
                  <a:chOff x="1864" y="672"/>
                  <a:chExt cx="152" cy="280"/>
                </a:xfrm>
              </p:grpSpPr>
              <p:sp>
                <p:nvSpPr>
                  <p:cNvPr id="65218" name="Line 17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19" name="Line 17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20" name="Group 1732"/>
                <p:cNvGrpSpPr>
                  <a:grpSpLocks/>
                </p:cNvGrpSpPr>
                <p:nvPr/>
              </p:nvGrpSpPr>
              <p:grpSpPr bwMode="auto">
                <a:xfrm>
                  <a:off x="1872" y="952"/>
                  <a:ext cx="152" cy="280"/>
                  <a:chOff x="1864" y="672"/>
                  <a:chExt cx="152" cy="280"/>
                </a:xfrm>
              </p:grpSpPr>
              <p:sp>
                <p:nvSpPr>
                  <p:cNvPr id="65221" name="Line 17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22" name="Line 17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23" name="Group 1735"/>
                <p:cNvGrpSpPr>
                  <a:grpSpLocks/>
                </p:cNvGrpSpPr>
                <p:nvPr/>
              </p:nvGrpSpPr>
              <p:grpSpPr bwMode="auto">
                <a:xfrm>
                  <a:off x="1872" y="1240"/>
                  <a:ext cx="152" cy="280"/>
                  <a:chOff x="1864" y="672"/>
                  <a:chExt cx="152" cy="280"/>
                </a:xfrm>
              </p:grpSpPr>
              <p:sp>
                <p:nvSpPr>
                  <p:cNvPr id="65224" name="Line 17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25" name="Line 17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26" name="Group 1738"/>
                <p:cNvGrpSpPr>
                  <a:grpSpLocks/>
                </p:cNvGrpSpPr>
                <p:nvPr/>
              </p:nvGrpSpPr>
              <p:grpSpPr bwMode="auto">
                <a:xfrm>
                  <a:off x="1880" y="1520"/>
                  <a:ext cx="152" cy="280"/>
                  <a:chOff x="1864" y="672"/>
                  <a:chExt cx="152" cy="280"/>
                </a:xfrm>
              </p:grpSpPr>
              <p:sp>
                <p:nvSpPr>
                  <p:cNvPr id="65227" name="Line 17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28" name="Line 17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229" name="Group 1741"/>
              <p:cNvGrpSpPr>
                <a:grpSpLocks/>
              </p:cNvGrpSpPr>
              <p:nvPr/>
            </p:nvGrpSpPr>
            <p:grpSpPr bwMode="auto">
              <a:xfrm>
                <a:off x="1872" y="1008"/>
                <a:ext cx="104" cy="336"/>
                <a:chOff x="1864" y="672"/>
                <a:chExt cx="168" cy="1128"/>
              </a:xfrm>
            </p:grpSpPr>
            <p:grpSp>
              <p:nvGrpSpPr>
                <p:cNvPr id="65230" name="Group 1742"/>
                <p:cNvGrpSpPr>
                  <a:grpSpLocks/>
                </p:cNvGrpSpPr>
                <p:nvPr/>
              </p:nvGrpSpPr>
              <p:grpSpPr bwMode="auto">
                <a:xfrm>
                  <a:off x="1864" y="672"/>
                  <a:ext cx="152" cy="280"/>
                  <a:chOff x="1864" y="672"/>
                  <a:chExt cx="152" cy="280"/>
                </a:xfrm>
              </p:grpSpPr>
              <p:sp>
                <p:nvSpPr>
                  <p:cNvPr id="65231" name="Line 174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32" name="Line 174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33" name="Group 1745"/>
                <p:cNvGrpSpPr>
                  <a:grpSpLocks/>
                </p:cNvGrpSpPr>
                <p:nvPr/>
              </p:nvGrpSpPr>
              <p:grpSpPr bwMode="auto">
                <a:xfrm>
                  <a:off x="1872" y="952"/>
                  <a:ext cx="152" cy="280"/>
                  <a:chOff x="1864" y="672"/>
                  <a:chExt cx="152" cy="280"/>
                </a:xfrm>
              </p:grpSpPr>
              <p:sp>
                <p:nvSpPr>
                  <p:cNvPr id="65234" name="Line 17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35" name="Line 17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36" name="Group 1748"/>
                <p:cNvGrpSpPr>
                  <a:grpSpLocks/>
                </p:cNvGrpSpPr>
                <p:nvPr/>
              </p:nvGrpSpPr>
              <p:grpSpPr bwMode="auto">
                <a:xfrm>
                  <a:off x="1872" y="1240"/>
                  <a:ext cx="152" cy="280"/>
                  <a:chOff x="1864" y="672"/>
                  <a:chExt cx="152" cy="280"/>
                </a:xfrm>
              </p:grpSpPr>
              <p:sp>
                <p:nvSpPr>
                  <p:cNvPr id="65237" name="Line 17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38" name="Line 17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39" name="Group 1751"/>
                <p:cNvGrpSpPr>
                  <a:grpSpLocks/>
                </p:cNvGrpSpPr>
                <p:nvPr/>
              </p:nvGrpSpPr>
              <p:grpSpPr bwMode="auto">
                <a:xfrm>
                  <a:off x="1880" y="1520"/>
                  <a:ext cx="152" cy="280"/>
                  <a:chOff x="1864" y="672"/>
                  <a:chExt cx="152" cy="280"/>
                </a:xfrm>
              </p:grpSpPr>
              <p:sp>
                <p:nvSpPr>
                  <p:cNvPr id="65240" name="Line 175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41" name="Line 175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242" name="Oval 175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243" name="Group 1755"/>
          <p:cNvGrpSpPr>
            <a:grpSpLocks/>
          </p:cNvGrpSpPr>
          <p:nvPr/>
        </p:nvGrpSpPr>
        <p:grpSpPr bwMode="auto">
          <a:xfrm flipH="1" flipV="1">
            <a:off x="5881688" y="2198688"/>
            <a:ext cx="147637" cy="509587"/>
            <a:chOff x="1864" y="549"/>
            <a:chExt cx="260" cy="627"/>
          </a:xfrm>
        </p:grpSpPr>
        <p:grpSp>
          <p:nvGrpSpPr>
            <p:cNvPr id="65244" name="Group 1756"/>
            <p:cNvGrpSpPr>
              <a:grpSpLocks/>
            </p:cNvGrpSpPr>
            <p:nvPr/>
          </p:nvGrpSpPr>
          <p:grpSpPr bwMode="auto">
            <a:xfrm flipH="1">
              <a:off x="1864" y="672"/>
              <a:ext cx="104" cy="480"/>
              <a:chOff x="1864" y="672"/>
              <a:chExt cx="112" cy="672"/>
            </a:xfrm>
          </p:grpSpPr>
          <p:grpSp>
            <p:nvGrpSpPr>
              <p:cNvPr id="65245" name="Group 1757"/>
              <p:cNvGrpSpPr>
                <a:grpSpLocks/>
              </p:cNvGrpSpPr>
              <p:nvPr/>
            </p:nvGrpSpPr>
            <p:grpSpPr bwMode="auto">
              <a:xfrm>
                <a:off x="1864" y="672"/>
                <a:ext cx="104" cy="336"/>
                <a:chOff x="1864" y="672"/>
                <a:chExt cx="168" cy="1128"/>
              </a:xfrm>
            </p:grpSpPr>
            <p:grpSp>
              <p:nvGrpSpPr>
                <p:cNvPr id="65246" name="Group 1758"/>
                <p:cNvGrpSpPr>
                  <a:grpSpLocks/>
                </p:cNvGrpSpPr>
                <p:nvPr/>
              </p:nvGrpSpPr>
              <p:grpSpPr bwMode="auto">
                <a:xfrm>
                  <a:off x="1864" y="672"/>
                  <a:ext cx="152" cy="280"/>
                  <a:chOff x="1864" y="672"/>
                  <a:chExt cx="152" cy="280"/>
                </a:xfrm>
              </p:grpSpPr>
              <p:sp>
                <p:nvSpPr>
                  <p:cNvPr id="65247" name="Line 17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48" name="Line 17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49" name="Group 1761"/>
                <p:cNvGrpSpPr>
                  <a:grpSpLocks/>
                </p:cNvGrpSpPr>
                <p:nvPr/>
              </p:nvGrpSpPr>
              <p:grpSpPr bwMode="auto">
                <a:xfrm>
                  <a:off x="1872" y="952"/>
                  <a:ext cx="152" cy="280"/>
                  <a:chOff x="1864" y="672"/>
                  <a:chExt cx="152" cy="280"/>
                </a:xfrm>
              </p:grpSpPr>
              <p:sp>
                <p:nvSpPr>
                  <p:cNvPr id="65250" name="Line 17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51" name="Line 17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52" name="Group 1764"/>
                <p:cNvGrpSpPr>
                  <a:grpSpLocks/>
                </p:cNvGrpSpPr>
                <p:nvPr/>
              </p:nvGrpSpPr>
              <p:grpSpPr bwMode="auto">
                <a:xfrm>
                  <a:off x="1872" y="1240"/>
                  <a:ext cx="152" cy="280"/>
                  <a:chOff x="1864" y="672"/>
                  <a:chExt cx="152" cy="280"/>
                </a:xfrm>
              </p:grpSpPr>
              <p:sp>
                <p:nvSpPr>
                  <p:cNvPr id="65253" name="Line 17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54" name="Line 17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55" name="Group 1767"/>
                <p:cNvGrpSpPr>
                  <a:grpSpLocks/>
                </p:cNvGrpSpPr>
                <p:nvPr/>
              </p:nvGrpSpPr>
              <p:grpSpPr bwMode="auto">
                <a:xfrm>
                  <a:off x="1880" y="1520"/>
                  <a:ext cx="152" cy="280"/>
                  <a:chOff x="1864" y="672"/>
                  <a:chExt cx="152" cy="280"/>
                </a:xfrm>
              </p:grpSpPr>
              <p:sp>
                <p:nvSpPr>
                  <p:cNvPr id="65256" name="Line 17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57" name="Line 17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258" name="Group 1770"/>
              <p:cNvGrpSpPr>
                <a:grpSpLocks/>
              </p:cNvGrpSpPr>
              <p:nvPr/>
            </p:nvGrpSpPr>
            <p:grpSpPr bwMode="auto">
              <a:xfrm>
                <a:off x="1872" y="1008"/>
                <a:ext cx="104" cy="336"/>
                <a:chOff x="1864" y="672"/>
                <a:chExt cx="168" cy="1128"/>
              </a:xfrm>
            </p:grpSpPr>
            <p:grpSp>
              <p:nvGrpSpPr>
                <p:cNvPr id="65259" name="Group 1771"/>
                <p:cNvGrpSpPr>
                  <a:grpSpLocks/>
                </p:cNvGrpSpPr>
                <p:nvPr/>
              </p:nvGrpSpPr>
              <p:grpSpPr bwMode="auto">
                <a:xfrm>
                  <a:off x="1864" y="672"/>
                  <a:ext cx="152" cy="280"/>
                  <a:chOff x="1864" y="672"/>
                  <a:chExt cx="152" cy="280"/>
                </a:xfrm>
              </p:grpSpPr>
              <p:sp>
                <p:nvSpPr>
                  <p:cNvPr id="65260" name="Line 177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61" name="Line 177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62" name="Group 1774"/>
                <p:cNvGrpSpPr>
                  <a:grpSpLocks/>
                </p:cNvGrpSpPr>
                <p:nvPr/>
              </p:nvGrpSpPr>
              <p:grpSpPr bwMode="auto">
                <a:xfrm>
                  <a:off x="1872" y="952"/>
                  <a:ext cx="152" cy="280"/>
                  <a:chOff x="1864" y="672"/>
                  <a:chExt cx="152" cy="280"/>
                </a:xfrm>
              </p:grpSpPr>
              <p:sp>
                <p:nvSpPr>
                  <p:cNvPr id="65263" name="Line 17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64" name="Line 17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65" name="Group 1777"/>
                <p:cNvGrpSpPr>
                  <a:grpSpLocks/>
                </p:cNvGrpSpPr>
                <p:nvPr/>
              </p:nvGrpSpPr>
              <p:grpSpPr bwMode="auto">
                <a:xfrm>
                  <a:off x="1872" y="1240"/>
                  <a:ext cx="152" cy="280"/>
                  <a:chOff x="1864" y="672"/>
                  <a:chExt cx="152" cy="280"/>
                </a:xfrm>
              </p:grpSpPr>
              <p:sp>
                <p:nvSpPr>
                  <p:cNvPr id="65266" name="Line 17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67" name="Line 17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68" name="Group 1780"/>
                <p:cNvGrpSpPr>
                  <a:grpSpLocks/>
                </p:cNvGrpSpPr>
                <p:nvPr/>
              </p:nvGrpSpPr>
              <p:grpSpPr bwMode="auto">
                <a:xfrm>
                  <a:off x="1880" y="1520"/>
                  <a:ext cx="152" cy="280"/>
                  <a:chOff x="1864" y="672"/>
                  <a:chExt cx="152" cy="280"/>
                </a:xfrm>
              </p:grpSpPr>
              <p:sp>
                <p:nvSpPr>
                  <p:cNvPr id="65269" name="Line 17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70" name="Line 17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271" name="Group 1783"/>
            <p:cNvGrpSpPr>
              <a:grpSpLocks/>
            </p:cNvGrpSpPr>
            <p:nvPr/>
          </p:nvGrpSpPr>
          <p:grpSpPr bwMode="auto">
            <a:xfrm flipH="1">
              <a:off x="1960" y="696"/>
              <a:ext cx="104" cy="480"/>
              <a:chOff x="1864" y="672"/>
              <a:chExt cx="112" cy="672"/>
            </a:xfrm>
          </p:grpSpPr>
          <p:grpSp>
            <p:nvGrpSpPr>
              <p:cNvPr id="65272" name="Group 1784"/>
              <p:cNvGrpSpPr>
                <a:grpSpLocks/>
              </p:cNvGrpSpPr>
              <p:nvPr/>
            </p:nvGrpSpPr>
            <p:grpSpPr bwMode="auto">
              <a:xfrm>
                <a:off x="1864" y="672"/>
                <a:ext cx="104" cy="336"/>
                <a:chOff x="1864" y="672"/>
                <a:chExt cx="168" cy="1128"/>
              </a:xfrm>
            </p:grpSpPr>
            <p:grpSp>
              <p:nvGrpSpPr>
                <p:cNvPr id="65273" name="Group 1785"/>
                <p:cNvGrpSpPr>
                  <a:grpSpLocks/>
                </p:cNvGrpSpPr>
                <p:nvPr/>
              </p:nvGrpSpPr>
              <p:grpSpPr bwMode="auto">
                <a:xfrm>
                  <a:off x="1864" y="672"/>
                  <a:ext cx="152" cy="280"/>
                  <a:chOff x="1864" y="672"/>
                  <a:chExt cx="152" cy="280"/>
                </a:xfrm>
              </p:grpSpPr>
              <p:sp>
                <p:nvSpPr>
                  <p:cNvPr id="65274" name="Line 17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75" name="Line 17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76" name="Group 1788"/>
                <p:cNvGrpSpPr>
                  <a:grpSpLocks/>
                </p:cNvGrpSpPr>
                <p:nvPr/>
              </p:nvGrpSpPr>
              <p:grpSpPr bwMode="auto">
                <a:xfrm>
                  <a:off x="1872" y="952"/>
                  <a:ext cx="152" cy="280"/>
                  <a:chOff x="1864" y="672"/>
                  <a:chExt cx="152" cy="280"/>
                </a:xfrm>
              </p:grpSpPr>
              <p:sp>
                <p:nvSpPr>
                  <p:cNvPr id="65277" name="Line 178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78" name="Line 179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79" name="Group 1791"/>
                <p:cNvGrpSpPr>
                  <a:grpSpLocks/>
                </p:cNvGrpSpPr>
                <p:nvPr/>
              </p:nvGrpSpPr>
              <p:grpSpPr bwMode="auto">
                <a:xfrm>
                  <a:off x="1872" y="1240"/>
                  <a:ext cx="152" cy="280"/>
                  <a:chOff x="1864" y="672"/>
                  <a:chExt cx="152" cy="280"/>
                </a:xfrm>
              </p:grpSpPr>
              <p:sp>
                <p:nvSpPr>
                  <p:cNvPr id="65280" name="Line 179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81" name="Line 179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82" name="Group 1794"/>
                <p:cNvGrpSpPr>
                  <a:grpSpLocks/>
                </p:cNvGrpSpPr>
                <p:nvPr/>
              </p:nvGrpSpPr>
              <p:grpSpPr bwMode="auto">
                <a:xfrm>
                  <a:off x="1880" y="1520"/>
                  <a:ext cx="152" cy="280"/>
                  <a:chOff x="1864" y="672"/>
                  <a:chExt cx="152" cy="280"/>
                </a:xfrm>
              </p:grpSpPr>
              <p:sp>
                <p:nvSpPr>
                  <p:cNvPr id="65283" name="Line 179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84" name="Line 179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285" name="Group 1797"/>
              <p:cNvGrpSpPr>
                <a:grpSpLocks/>
              </p:cNvGrpSpPr>
              <p:nvPr/>
            </p:nvGrpSpPr>
            <p:grpSpPr bwMode="auto">
              <a:xfrm>
                <a:off x="1872" y="1008"/>
                <a:ext cx="104" cy="336"/>
                <a:chOff x="1864" y="672"/>
                <a:chExt cx="168" cy="1128"/>
              </a:xfrm>
            </p:grpSpPr>
            <p:grpSp>
              <p:nvGrpSpPr>
                <p:cNvPr id="65286" name="Group 1798"/>
                <p:cNvGrpSpPr>
                  <a:grpSpLocks/>
                </p:cNvGrpSpPr>
                <p:nvPr/>
              </p:nvGrpSpPr>
              <p:grpSpPr bwMode="auto">
                <a:xfrm>
                  <a:off x="1864" y="672"/>
                  <a:ext cx="152" cy="280"/>
                  <a:chOff x="1864" y="672"/>
                  <a:chExt cx="152" cy="280"/>
                </a:xfrm>
              </p:grpSpPr>
              <p:sp>
                <p:nvSpPr>
                  <p:cNvPr id="65287" name="Line 17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88" name="Line 18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89" name="Group 1801"/>
                <p:cNvGrpSpPr>
                  <a:grpSpLocks/>
                </p:cNvGrpSpPr>
                <p:nvPr/>
              </p:nvGrpSpPr>
              <p:grpSpPr bwMode="auto">
                <a:xfrm>
                  <a:off x="1872" y="952"/>
                  <a:ext cx="152" cy="280"/>
                  <a:chOff x="1864" y="672"/>
                  <a:chExt cx="152" cy="280"/>
                </a:xfrm>
              </p:grpSpPr>
              <p:sp>
                <p:nvSpPr>
                  <p:cNvPr id="65290" name="Line 18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91" name="Line 18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92" name="Group 1804"/>
                <p:cNvGrpSpPr>
                  <a:grpSpLocks/>
                </p:cNvGrpSpPr>
                <p:nvPr/>
              </p:nvGrpSpPr>
              <p:grpSpPr bwMode="auto">
                <a:xfrm>
                  <a:off x="1872" y="1240"/>
                  <a:ext cx="152" cy="280"/>
                  <a:chOff x="1864" y="672"/>
                  <a:chExt cx="152" cy="280"/>
                </a:xfrm>
              </p:grpSpPr>
              <p:sp>
                <p:nvSpPr>
                  <p:cNvPr id="65293" name="Line 18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94" name="Line 18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295" name="Group 1807"/>
                <p:cNvGrpSpPr>
                  <a:grpSpLocks/>
                </p:cNvGrpSpPr>
                <p:nvPr/>
              </p:nvGrpSpPr>
              <p:grpSpPr bwMode="auto">
                <a:xfrm>
                  <a:off x="1880" y="1520"/>
                  <a:ext cx="152" cy="280"/>
                  <a:chOff x="1864" y="672"/>
                  <a:chExt cx="152" cy="280"/>
                </a:xfrm>
              </p:grpSpPr>
              <p:sp>
                <p:nvSpPr>
                  <p:cNvPr id="65296" name="Line 18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297" name="Line 18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298" name="Oval 181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5299" name="Oval 1811"/>
          <p:cNvSpPr>
            <a:spLocks noChangeArrowheads="1"/>
          </p:cNvSpPr>
          <p:nvPr/>
        </p:nvSpPr>
        <p:spPr bwMode="auto">
          <a:xfrm>
            <a:off x="5229225" y="2390775"/>
            <a:ext cx="279400" cy="357188"/>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0" name="Rectangle 1812"/>
          <p:cNvSpPr>
            <a:spLocks noChangeArrowheads="1"/>
          </p:cNvSpPr>
          <p:nvPr/>
        </p:nvSpPr>
        <p:spPr bwMode="auto">
          <a:xfrm>
            <a:off x="4343400" y="749300"/>
            <a:ext cx="1828800" cy="2743200"/>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1" name="Text Box 1813"/>
          <p:cNvSpPr txBox="1">
            <a:spLocks noChangeArrowheads="1"/>
          </p:cNvSpPr>
          <p:nvPr/>
        </p:nvSpPr>
        <p:spPr bwMode="auto">
          <a:xfrm>
            <a:off x="4673600" y="749300"/>
            <a:ext cx="1238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extracellular</a:t>
            </a:r>
            <a:endParaRPr lang="en-US" altLang="en-US" sz="1600" b="1">
              <a:solidFill>
                <a:srgbClr val="000000"/>
              </a:solidFill>
              <a:latin typeface="Garamond" pitchFamily="18" charset="0"/>
            </a:endParaRPr>
          </a:p>
        </p:txBody>
      </p:sp>
      <p:sp>
        <p:nvSpPr>
          <p:cNvPr id="65302" name="Text Box 1814"/>
          <p:cNvSpPr txBox="1">
            <a:spLocks noChangeArrowheads="1"/>
          </p:cNvSpPr>
          <p:nvPr/>
        </p:nvSpPr>
        <p:spPr bwMode="auto">
          <a:xfrm>
            <a:off x="4724400" y="3175000"/>
            <a:ext cx="1214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cytoplasmic</a:t>
            </a:r>
            <a:endParaRPr lang="en-US" altLang="en-US" sz="1600" b="1">
              <a:solidFill>
                <a:srgbClr val="000000"/>
              </a:solidFill>
              <a:latin typeface="Garamond" pitchFamily="18" charset="0"/>
            </a:endParaRPr>
          </a:p>
        </p:txBody>
      </p:sp>
      <p:sp>
        <p:nvSpPr>
          <p:cNvPr id="65303" name="AutoShape 1815"/>
          <p:cNvSpPr>
            <a:spLocks noChangeArrowheads="1"/>
          </p:cNvSpPr>
          <p:nvPr/>
        </p:nvSpPr>
        <p:spPr bwMode="auto">
          <a:xfrm>
            <a:off x="2362200" y="15049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4" name="Oval 1816"/>
          <p:cNvSpPr>
            <a:spLocks noChangeArrowheads="1"/>
          </p:cNvSpPr>
          <p:nvPr/>
        </p:nvSpPr>
        <p:spPr bwMode="auto">
          <a:xfrm>
            <a:off x="2362200" y="13525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5" name="AutoShape 1817"/>
          <p:cNvSpPr>
            <a:spLocks noChangeArrowheads="1"/>
          </p:cNvSpPr>
          <p:nvPr/>
        </p:nvSpPr>
        <p:spPr bwMode="auto">
          <a:xfrm>
            <a:off x="2667000" y="13525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6" name="Oval 1818"/>
          <p:cNvSpPr>
            <a:spLocks noChangeArrowheads="1"/>
          </p:cNvSpPr>
          <p:nvPr/>
        </p:nvSpPr>
        <p:spPr bwMode="auto">
          <a:xfrm>
            <a:off x="2667000" y="12001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7" name="AutoShape 1819"/>
          <p:cNvSpPr>
            <a:spLocks noChangeArrowheads="1"/>
          </p:cNvSpPr>
          <p:nvPr/>
        </p:nvSpPr>
        <p:spPr bwMode="auto">
          <a:xfrm>
            <a:off x="3048000" y="14287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8" name="Oval 1820"/>
          <p:cNvSpPr>
            <a:spLocks noChangeArrowheads="1"/>
          </p:cNvSpPr>
          <p:nvPr/>
        </p:nvSpPr>
        <p:spPr bwMode="auto">
          <a:xfrm>
            <a:off x="3048000" y="12763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09" name="AutoShape 1821"/>
          <p:cNvSpPr>
            <a:spLocks noChangeArrowheads="1"/>
          </p:cNvSpPr>
          <p:nvPr/>
        </p:nvSpPr>
        <p:spPr bwMode="auto">
          <a:xfrm>
            <a:off x="3581400" y="12763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0" name="Oval 1822"/>
          <p:cNvSpPr>
            <a:spLocks noChangeArrowheads="1"/>
          </p:cNvSpPr>
          <p:nvPr/>
        </p:nvSpPr>
        <p:spPr bwMode="auto">
          <a:xfrm>
            <a:off x="3581400" y="11239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1" name="AutoShape 1823"/>
          <p:cNvSpPr>
            <a:spLocks noChangeArrowheads="1"/>
          </p:cNvSpPr>
          <p:nvPr/>
        </p:nvSpPr>
        <p:spPr bwMode="auto">
          <a:xfrm>
            <a:off x="4584700" y="162560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2" name="Oval 1824"/>
          <p:cNvSpPr>
            <a:spLocks noChangeArrowheads="1"/>
          </p:cNvSpPr>
          <p:nvPr/>
        </p:nvSpPr>
        <p:spPr bwMode="auto">
          <a:xfrm>
            <a:off x="4584700" y="147320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3" name="AutoShape 1825"/>
          <p:cNvSpPr>
            <a:spLocks noChangeArrowheads="1"/>
          </p:cNvSpPr>
          <p:nvPr/>
        </p:nvSpPr>
        <p:spPr bwMode="auto">
          <a:xfrm>
            <a:off x="4883150" y="162560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4" name="Oval 1826"/>
          <p:cNvSpPr>
            <a:spLocks noChangeArrowheads="1"/>
          </p:cNvSpPr>
          <p:nvPr/>
        </p:nvSpPr>
        <p:spPr bwMode="auto">
          <a:xfrm>
            <a:off x="4883150" y="147320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5" name="AutoShape 1827"/>
          <p:cNvSpPr>
            <a:spLocks noChangeArrowheads="1"/>
          </p:cNvSpPr>
          <p:nvPr/>
        </p:nvSpPr>
        <p:spPr bwMode="auto">
          <a:xfrm>
            <a:off x="5181600" y="13525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6" name="Oval 1828"/>
          <p:cNvSpPr>
            <a:spLocks noChangeArrowheads="1"/>
          </p:cNvSpPr>
          <p:nvPr/>
        </p:nvSpPr>
        <p:spPr bwMode="auto">
          <a:xfrm>
            <a:off x="5181600" y="12001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7" name="AutoShape 1829"/>
          <p:cNvSpPr>
            <a:spLocks noChangeArrowheads="1"/>
          </p:cNvSpPr>
          <p:nvPr/>
        </p:nvSpPr>
        <p:spPr bwMode="auto">
          <a:xfrm>
            <a:off x="5721350" y="16192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18" name="Oval 1830"/>
          <p:cNvSpPr>
            <a:spLocks noChangeArrowheads="1"/>
          </p:cNvSpPr>
          <p:nvPr/>
        </p:nvSpPr>
        <p:spPr bwMode="auto">
          <a:xfrm>
            <a:off x="5721350" y="146685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5319" name="Group 1831"/>
          <p:cNvGrpSpPr>
            <a:grpSpLocks/>
          </p:cNvGrpSpPr>
          <p:nvPr/>
        </p:nvGrpSpPr>
        <p:grpSpPr bwMode="auto">
          <a:xfrm>
            <a:off x="304800" y="1206500"/>
            <a:ext cx="152400" cy="304800"/>
            <a:chOff x="192" y="576"/>
            <a:chExt cx="144" cy="288"/>
          </a:xfrm>
        </p:grpSpPr>
        <p:sp>
          <p:nvSpPr>
            <p:cNvPr id="65320" name="AutoShape 1832"/>
            <p:cNvSpPr>
              <a:spLocks noChangeArrowheads="1"/>
            </p:cNvSpPr>
            <p:nvPr/>
          </p:nvSpPr>
          <p:spPr bwMode="auto">
            <a:xfrm>
              <a:off x="192" y="720"/>
              <a:ext cx="144" cy="14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21" name="Oval 1833"/>
            <p:cNvSpPr>
              <a:spLocks noChangeArrowheads="1"/>
            </p:cNvSpPr>
            <p:nvPr/>
          </p:nvSpPr>
          <p:spPr bwMode="auto">
            <a:xfrm>
              <a:off x="192" y="576"/>
              <a:ext cx="144" cy="144"/>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322" name="Group 1834"/>
          <p:cNvGrpSpPr>
            <a:grpSpLocks/>
          </p:cNvGrpSpPr>
          <p:nvPr/>
        </p:nvGrpSpPr>
        <p:grpSpPr bwMode="auto">
          <a:xfrm>
            <a:off x="309563" y="1789113"/>
            <a:ext cx="147637" cy="509587"/>
            <a:chOff x="1864" y="549"/>
            <a:chExt cx="260" cy="627"/>
          </a:xfrm>
        </p:grpSpPr>
        <p:grpSp>
          <p:nvGrpSpPr>
            <p:cNvPr id="65323" name="Group 1835"/>
            <p:cNvGrpSpPr>
              <a:grpSpLocks/>
            </p:cNvGrpSpPr>
            <p:nvPr/>
          </p:nvGrpSpPr>
          <p:grpSpPr bwMode="auto">
            <a:xfrm flipH="1">
              <a:off x="1864" y="672"/>
              <a:ext cx="104" cy="480"/>
              <a:chOff x="1864" y="672"/>
              <a:chExt cx="112" cy="672"/>
            </a:xfrm>
          </p:grpSpPr>
          <p:grpSp>
            <p:nvGrpSpPr>
              <p:cNvPr id="65324" name="Group 1836"/>
              <p:cNvGrpSpPr>
                <a:grpSpLocks/>
              </p:cNvGrpSpPr>
              <p:nvPr/>
            </p:nvGrpSpPr>
            <p:grpSpPr bwMode="auto">
              <a:xfrm>
                <a:off x="1864" y="672"/>
                <a:ext cx="104" cy="336"/>
                <a:chOff x="1864" y="672"/>
                <a:chExt cx="168" cy="1128"/>
              </a:xfrm>
            </p:grpSpPr>
            <p:grpSp>
              <p:nvGrpSpPr>
                <p:cNvPr id="65325" name="Group 1837"/>
                <p:cNvGrpSpPr>
                  <a:grpSpLocks/>
                </p:cNvGrpSpPr>
                <p:nvPr/>
              </p:nvGrpSpPr>
              <p:grpSpPr bwMode="auto">
                <a:xfrm>
                  <a:off x="1864" y="672"/>
                  <a:ext cx="152" cy="280"/>
                  <a:chOff x="1864" y="672"/>
                  <a:chExt cx="152" cy="280"/>
                </a:xfrm>
              </p:grpSpPr>
              <p:sp>
                <p:nvSpPr>
                  <p:cNvPr id="65326" name="Line 183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27" name="Line 183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28" name="Group 1840"/>
                <p:cNvGrpSpPr>
                  <a:grpSpLocks/>
                </p:cNvGrpSpPr>
                <p:nvPr/>
              </p:nvGrpSpPr>
              <p:grpSpPr bwMode="auto">
                <a:xfrm>
                  <a:off x="1872" y="952"/>
                  <a:ext cx="152" cy="280"/>
                  <a:chOff x="1864" y="672"/>
                  <a:chExt cx="152" cy="280"/>
                </a:xfrm>
              </p:grpSpPr>
              <p:sp>
                <p:nvSpPr>
                  <p:cNvPr id="65329" name="Line 184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30" name="Line 184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31" name="Group 1843"/>
                <p:cNvGrpSpPr>
                  <a:grpSpLocks/>
                </p:cNvGrpSpPr>
                <p:nvPr/>
              </p:nvGrpSpPr>
              <p:grpSpPr bwMode="auto">
                <a:xfrm>
                  <a:off x="1872" y="1240"/>
                  <a:ext cx="152" cy="280"/>
                  <a:chOff x="1864" y="672"/>
                  <a:chExt cx="152" cy="280"/>
                </a:xfrm>
              </p:grpSpPr>
              <p:sp>
                <p:nvSpPr>
                  <p:cNvPr id="65332" name="Line 184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33" name="Line 184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34" name="Group 1846"/>
                <p:cNvGrpSpPr>
                  <a:grpSpLocks/>
                </p:cNvGrpSpPr>
                <p:nvPr/>
              </p:nvGrpSpPr>
              <p:grpSpPr bwMode="auto">
                <a:xfrm>
                  <a:off x="1880" y="1520"/>
                  <a:ext cx="152" cy="280"/>
                  <a:chOff x="1864" y="672"/>
                  <a:chExt cx="152" cy="280"/>
                </a:xfrm>
              </p:grpSpPr>
              <p:sp>
                <p:nvSpPr>
                  <p:cNvPr id="65335" name="Line 184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36" name="Line 184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337" name="Group 1849"/>
              <p:cNvGrpSpPr>
                <a:grpSpLocks/>
              </p:cNvGrpSpPr>
              <p:nvPr/>
            </p:nvGrpSpPr>
            <p:grpSpPr bwMode="auto">
              <a:xfrm>
                <a:off x="1872" y="1008"/>
                <a:ext cx="104" cy="336"/>
                <a:chOff x="1864" y="672"/>
                <a:chExt cx="168" cy="1128"/>
              </a:xfrm>
            </p:grpSpPr>
            <p:grpSp>
              <p:nvGrpSpPr>
                <p:cNvPr id="65338" name="Group 1850"/>
                <p:cNvGrpSpPr>
                  <a:grpSpLocks/>
                </p:cNvGrpSpPr>
                <p:nvPr/>
              </p:nvGrpSpPr>
              <p:grpSpPr bwMode="auto">
                <a:xfrm>
                  <a:off x="1864" y="672"/>
                  <a:ext cx="152" cy="280"/>
                  <a:chOff x="1864" y="672"/>
                  <a:chExt cx="152" cy="280"/>
                </a:xfrm>
              </p:grpSpPr>
              <p:sp>
                <p:nvSpPr>
                  <p:cNvPr id="65339" name="Line 185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40" name="Line 185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41" name="Group 1853"/>
                <p:cNvGrpSpPr>
                  <a:grpSpLocks/>
                </p:cNvGrpSpPr>
                <p:nvPr/>
              </p:nvGrpSpPr>
              <p:grpSpPr bwMode="auto">
                <a:xfrm>
                  <a:off x="1872" y="952"/>
                  <a:ext cx="152" cy="280"/>
                  <a:chOff x="1864" y="672"/>
                  <a:chExt cx="152" cy="280"/>
                </a:xfrm>
              </p:grpSpPr>
              <p:sp>
                <p:nvSpPr>
                  <p:cNvPr id="65342" name="Line 185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43" name="Line 185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44" name="Group 1856"/>
                <p:cNvGrpSpPr>
                  <a:grpSpLocks/>
                </p:cNvGrpSpPr>
                <p:nvPr/>
              </p:nvGrpSpPr>
              <p:grpSpPr bwMode="auto">
                <a:xfrm>
                  <a:off x="1872" y="1240"/>
                  <a:ext cx="152" cy="280"/>
                  <a:chOff x="1864" y="672"/>
                  <a:chExt cx="152" cy="280"/>
                </a:xfrm>
              </p:grpSpPr>
              <p:sp>
                <p:nvSpPr>
                  <p:cNvPr id="65345" name="Line 185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46" name="Line 185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47" name="Group 1859"/>
                <p:cNvGrpSpPr>
                  <a:grpSpLocks/>
                </p:cNvGrpSpPr>
                <p:nvPr/>
              </p:nvGrpSpPr>
              <p:grpSpPr bwMode="auto">
                <a:xfrm>
                  <a:off x="1880" y="1520"/>
                  <a:ext cx="152" cy="280"/>
                  <a:chOff x="1864" y="672"/>
                  <a:chExt cx="152" cy="280"/>
                </a:xfrm>
              </p:grpSpPr>
              <p:sp>
                <p:nvSpPr>
                  <p:cNvPr id="65348" name="Line 186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49" name="Line 186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350" name="Group 1862"/>
            <p:cNvGrpSpPr>
              <a:grpSpLocks/>
            </p:cNvGrpSpPr>
            <p:nvPr/>
          </p:nvGrpSpPr>
          <p:grpSpPr bwMode="auto">
            <a:xfrm flipH="1">
              <a:off x="1960" y="696"/>
              <a:ext cx="104" cy="480"/>
              <a:chOff x="1864" y="672"/>
              <a:chExt cx="112" cy="672"/>
            </a:xfrm>
          </p:grpSpPr>
          <p:grpSp>
            <p:nvGrpSpPr>
              <p:cNvPr id="65351" name="Group 1863"/>
              <p:cNvGrpSpPr>
                <a:grpSpLocks/>
              </p:cNvGrpSpPr>
              <p:nvPr/>
            </p:nvGrpSpPr>
            <p:grpSpPr bwMode="auto">
              <a:xfrm>
                <a:off x="1864" y="672"/>
                <a:ext cx="104" cy="336"/>
                <a:chOff x="1864" y="672"/>
                <a:chExt cx="168" cy="1128"/>
              </a:xfrm>
            </p:grpSpPr>
            <p:grpSp>
              <p:nvGrpSpPr>
                <p:cNvPr id="65352" name="Group 1864"/>
                <p:cNvGrpSpPr>
                  <a:grpSpLocks/>
                </p:cNvGrpSpPr>
                <p:nvPr/>
              </p:nvGrpSpPr>
              <p:grpSpPr bwMode="auto">
                <a:xfrm>
                  <a:off x="1864" y="672"/>
                  <a:ext cx="152" cy="280"/>
                  <a:chOff x="1864" y="672"/>
                  <a:chExt cx="152" cy="280"/>
                </a:xfrm>
              </p:grpSpPr>
              <p:sp>
                <p:nvSpPr>
                  <p:cNvPr id="65353" name="Line 186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54" name="Line 186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55" name="Group 1867"/>
                <p:cNvGrpSpPr>
                  <a:grpSpLocks/>
                </p:cNvGrpSpPr>
                <p:nvPr/>
              </p:nvGrpSpPr>
              <p:grpSpPr bwMode="auto">
                <a:xfrm>
                  <a:off x="1872" y="952"/>
                  <a:ext cx="152" cy="280"/>
                  <a:chOff x="1864" y="672"/>
                  <a:chExt cx="152" cy="280"/>
                </a:xfrm>
              </p:grpSpPr>
              <p:sp>
                <p:nvSpPr>
                  <p:cNvPr id="65356" name="Line 186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57" name="Line 186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58" name="Group 1870"/>
                <p:cNvGrpSpPr>
                  <a:grpSpLocks/>
                </p:cNvGrpSpPr>
                <p:nvPr/>
              </p:nvGrpSpPr>
              <p:grpSpPr bwMode="auto">
                <a:xfrm>
                  <a:off x="1872" y="1240"/>
                  <a:ext cx="152" cy="280"/>
                  <a:chOff x="1864" y="672"/>
                  <a:chExt cx="152" cy="280"/>
                </a:xfrm>
              </p:grpSpPr>
              <p:sp>
                <p:nvSpPr>
                  <p:cNvPr id="65359" name="Line 187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60" name="Line 187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61" name="Group 1873"/>
                <p:cNvGrpSpPr>
                  <a:grpSpLocks/>
                </p:cNvGrpSpPr>
                <p:nvPr/>
              </p:nvGrpSpPr>
              <p:grpSpPr bwMode="auto">
                <a:xfrm>
                  <a:off x="1880" y="1520"/>
                  <a:ext cx="152" cy="280"/>
                  <a:chOff x="1864" y="672"/>
                  <a:chExt cx="152" cy="280"/>
                </a:xfrm>
              </p:grpSpPr>
              <p:sp>
                <p:nvSpPr>
                  <p:cNvPr id="65362" name="Line 187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63" name="Line 187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364" name="Group 1876"/>
              <p:cNvGrpSpPr>
                <a:grpSpLocks/>
              </p:cNvGrpSpPr>
              <p:nvPr/>
            </p:nvGrpSpPr>
            <p:grpSpPr bwMode="auto">
              <a:xfrm>
                <a:off x="1872" y="1008"/>
                <a:ext cx="104" cy="336"/>
                <a:chOff x="1864" y="672"/>
                <a:chExt cx="168" cy="1128"/>
              </a:xfrm>
            </p:grpSpPr>
            <p:grpSp>
              <p:nvGrpSpPr>
                <p:cNvPr id="65365" name="Group 1877"/>
                <p:cNvGrpSpPr>
                  <a:grpSpLocks/>
                </p:cNvGrpSpPr>
                <p:nvPr/>
              </p:nvGrpSpPr>
              <p:grpSpPr bwMode="auto">
                <a:xfrm>
                  <a:off x="1864" y="672"/>
                  <a:ext cx="152" cy="280"/>
                  <a:chOff x="1864" y="672"/>
                  <a:chExt cx="152" cy="280"/>
                </a:xfrm>
              </p:grpSpPr>
              <p:sp>
                <p:nvSpPr>
                  <p:cNvPr id="65366" name="Line 187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67" name="Line 187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68" name="Group 1880"/>
                <p:cNvGrpSpPr>
                  <a:grpSpLocks/>
                </p:cNvGrpSpPr>
                <p:nvPr/>
              </p:nvGrpSpPr>
              <p:grpSpPr bwMode="auto">
                <a:xfrm>
                  <a:off x="1872" y="952"/>
                  <a:ext cx="152" cy="280"/>
                  <a:chOff x="1864" y="672"/>
                  <a:chExt cx="152" cy="280"/>
                </a:xfrm>
              </p:grpSpPr>
              <p:sp>
                <p:nvSpPr>
                  <p:cNvPr id="65369" name="Line 188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70" name="Line 188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71" name="Group 1883"/>
                <p:cNvGrpSpPr>
                  <a:grpSpLocks/>
                </p:cNvGrpSpPr>
                <p:nvPr/>
              </p:nvGrpSpPr>
              <p:grpSpPr bwMode="auto">
                <a:xfrm>
                  <a:off x="1872" y="1240"/>
                  <a:ext cx="152" cy="280"/>
                  <a:chOff x="1864" y="672"/>
                  <a:chExt cx="152" cy="280"/>
                </a:xfrm>
              </p:grpSpPr>
              <p:sp>
                <p:nvSpPr>
                  <p:cNvPr id="65372" name="Line 188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73" name="Line 188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374" name="Group 1886"/>
                <p:cNvGrpSpPr>
                  <a:grpSpLocks/>
                </p:cNvGrpSpPr>
                <p:nvPr/>
              </p:nvGrpSpPr>
              <p:grpSpPr bwMode="auto">
                <a:xfrm>
                  <a:off x="1880" y="1520"/>
                  <a:ext cx="152" cy="280"/>
                  <a:chOff x="1864" y="672"/>
                  <a:chExt cx="152" cy="280"/>
                </a:xfrm>
              </p:grpSpPr>
              <p:sp>
                <p:nvSpPr>
                  <p:cNvPr id="65375" name="Line 188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76" name="Line 188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377" name="Oval 1889"/>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5378" name="Text Box 1890"/>
          <p:cNvSpPr txBox="1">
            <a:spLocks noChangeArrowheads="1"/>
          </p:cNvSpPr>
          <p:nvPr/>
        </p:nvSpPr>
        <p:spPr bwMode="auto">
          <a:xfrm>
            <a:off x="457200" y="1739900"/>
            <a:ext cx="1371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phosphatidyl-</a:t>
            </a:r>
          </a:p>
          <a:p>
            <a:pPr eaLnBrk="1" hangingPunct="1"/>
            <a:r>
              <a:rPr lang="sv-SE" altLang="en-US" sz="1600" b="1">
                <a:solidFill>
                  <a:srgbClr val="000000"/>
                </a:solidFill>
                <a:latin typeface="Garamond" pitchFamily="18" charset="0"/>
              </a:rPr>
              <a:t>serine</a:t>
            </a:r>
            <a:endParaRPr lang="en-US" altLang="en-US" sz="1600" b="1">
              <a:solidFill>
                <a:srgbClr val="000000"/>
              </a:solidFill>
              <a:latin typeface="Garamond" pitchFamily="18" charset="0"/>
            </a:endParaRPr>
          </a:p>
        </p:txBody>
      </p:sp>
      <p:sp>
        <p:nvSpPr>
          <p:cNvPr id="65379" name="Text Box 1891"/>
          <p:cNvSpPr txBox="1">
            <a:spLocks noChangeArrowheads="1"/>
          </p:cNvSpPr>
          <p:nvPr/>
        </p:nvSpPr>
        <p:spPr bwMode="auto">
          <a:xfrm>
            <a:off x="457200" y="1054100"/>
            <a:ext cx="11636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Annexin V-</a:t>
            </a:r>
          </a:p>
          <a:p>
            <a:pPr eaLnBrk="1" hangingPunct="1"/>
            <a:r>
              <a:rPr lang="sv-SE" altLang="en-US" sz="1600" b="1">
                <a:solidFill>
                  <a:srgbClr val="000000"/>
                </a:solidFill>
                <a:latin typeface="Garamond" pitchFamily="18" charset="0"/>
              </a:rPr>
              <a:t>conjugate</a:t>
            </a:r>
            <a:endParaRPr lang="en-US" altLang="en-US" sz="1600" b="1">
              <a:solidFill>
                <a:srgbClr val="000000"/>
              </a:solidFill>
              <a:latin typeface="Garamond" pitchFamily="18" charset="0"/>
            </a:endParaRPr>
          </a:p>
        </p:txBody>
      </p:sp>
      <p:grpSp>
        <p:nvGrpSpPr>
          <p:cNvPr id="65380" name="Group 1892"/>
          <p:cNvGrpSpPr>
            <a:grpSpLocks/>
          </p:cNvGrpSpPr>
          <p:nvPr/>
        </p:nvGrpSpPr>
        <p:grpSpPr bwMode="auto">
          <a:xfrm>
            <a:off x="2336800" y="3871913"/>
            <a:ext cx="1397000" cy="1524000"/>
            <a:chOff x="800" y="1968"/>
            <a:chExt cx="880" cy="960"/>
          </a:xfrm>
        </p:grpSpPr>
        <p:pic>
          <p:nvPicPr>
            <p:cNvPr id="65381" name="Picture 1893" descr="47"/>
            <p:cNvPicPr>
              <a:picLocks noChangeAspect="1" noChangeArrowheads="1"/>
            </p:cNvPicPr>
            <p:nvPr/>
          </p:nvPicPr>
          <p:blipFill>
            <a:blip r:embed="rId3" cstate="print">
              <a:extLst>
                <a:ext uri="{28A0092B-C50C-407E-A947-70E740481C1C}">
                  <a14:useLocalDpi xmlns:a14="http://schemas.microsoft.com/office/drawing/2010/main" val="0"/>
                </a:ext>
              </a:extLst>
            </a:blip>
            <a:srcRect l="12152" t="1613" r="57979" b="67741"/>
            <a:stretch>
              <a:fillRect/>
            </a:stretch>
          </p:blipFill>
          <p:spPr bwMode="auto">
            <a:xfrm>
              <a:off x="864" y="1968"/>
              <a:ext cx="816" cy="912"/>
            </a:xfrm>
            <a:prstGeom prst="rect">
              <a:avLst/>
            </a:prstGeom>
            <a:noFill/>
            <a:extLst>
              <a:ext uri="{909E8E84-426E-40DD-AFC4-6F175D3DCCD1}">
                <a14:hiddenFill xmlns:a14="http://schemas.microsoft.com/office/drawing/2010/main">
                  <a:solidFill>
                    <a:srgbClr val="FFFFFF"/>
                  </a:solidFill>
                </a14:hiddenFill>
              </a:ext>
            </a:extLst>
          </p:spPr>
        </p:pic>
        <p:sp>
          <p:nvSpPr>
            <p:cNvPr id="65382" name="Oval 1894"/>
            <p:cNvSpPr>
              <a:spLocks noChangeArrowheads="1"/>
            </p:cNvSpPr>
            <p:nvPr/>
          </p:nvSpPr>
          <p:spPr bwMode="auto">
            <a:xfrm>
              <a:off x="816" y="1968"/>
              <a:ext cx="240" cy="192"/>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83" name="Oval 1895"/>
            <p:cNvSpPr>
              <a:spLocks noChangeArrowheads="1"/>
            </p:cNvSpPr>
            <p:nvPr/>
          </p:nvSpPr>
          <p:spPr bwMode="auto">
            <a:xfrm>
              <a:off x="800" y="2736"/>
              <a:ext cx="240" cy="192"/>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5384" name="Rectangle 1896"/>
          <p:cNvSpPr>
            <a:spLocks noChangeArrowheads="1"/>
          </p:cNvSpPr>
          <p:nvPr/>
        </p:nvSpPr>
        <p:spPr bwMode="auto">
          <a:xfrm>
            <a:off x="2895600" y="3797300"/>
            <a:ext cx="228600" cy="304800"/>
          </a:xfrm>
          <a:prstGeom prst="rect">
            <a:avLst/>
          </a:prstGeom>
          <a:noFill/>
          <a:ln w="28575">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85" name="Rectangle 1897"/>
          <p:cNvSpPr>
            <a:spLocks noChangeArrowheads="1"/>
          </p:cNvSpPr>
          <p:nvPr/>
        </p:nvSpPr>
        <p:spPr bwMode="auto">
          <a:xfrm>
            <a:off x="4876800" y="3797300"/>
            <a:ext cx="228600" cy="304800"/>
          </a:xfrm>
          <a:prstGeom prst="rect">
            <a:avLst/>
          </a:prstGeom>
          <a:noFill/>
          <a:ln w="28575">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86" name="Line 1898"/>
          <p:cNvSpPr>
            <a:spLocks noChangeShapeType="1"/>
          </p:cNvSpPr>
          <p:nvPr/>
        </p:nvSpPr>
        <p:spPr bwMode="auto">
          <a:xfrm>
            <a:off x="2133600" y="3492500"/>
            <a:ext cx="7620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87" name="Line 1899"/>
          <p:cNvSpPr>
            <a:spLocks noChangeShapeType="1"/>
          </p:cNvSpPr>
          <p:nvPr/>
        </p:nvSpPr>
        <p:spPr bwMode="auto">
          <a:xfrm flipH="1">
            <a:off x="3124200" y="3492500"/>
            <a:ext cx="8382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88" name="Line 1900"/>
          <p:cNvSpPr>
            <a:spLocks noChangeShapeType="1"/>
          </p:cNvSpPr>
          <p:nvPr/>
        </p:nvSpPr>
        <p:spPr bwMode="auto">
          <a:xfrm>
            <a:off x="4343400" y="3492500"/>
            <a:ext cx="5334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89" name="Line 1901"/>
          <p:cNvSpPr>
            <a:spLocks noChangeShapeType="1"/>
          </p:cNvSpPr>
          <p:nvPr/>
        </p:nvSpPr>
        <p:spPr bwMode="auto">
          <a:xfrm flipH="1">
            <a:off x="5105400" y="3492500"/>
            <a:ext cx="10668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390" name="Text Box 1902"/>
          <p:cNvSpPr txBox="1">
            <a:spLocks noChangeArrowheads="1"/>
          </p:cNvSpPr>
          <p:nvPr/>
        </p:nvSpPr>
        <p:spPr bwMode="auto">
          <a:xfrm>
            <a:off x="2438400" y="5472113"/>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sv-SE" altLang="en-US" sz="1800">
                <a:solidFill>
                  <a:srgbClr val="000000"/>
                </a:solidFill>
                <a:latin typeface="Comic Sans MS" pitchFamily="66" charset="0"/>
              </a:rPr>
              <a:t>normal cell</a:t>
            </a:r>
          </a:p>
        </p:txBody>
      </p:sp>
      <p:sp>
        <p:nvSpPr>
          <p:cNvPr id="65391" name="Text Box 1903"/>
          <p:cNvSpPr txBox="1">
            <a:spLocks noChangeArrowheads="1"/>
          </p:cNvSpPr>
          <p:nvPr/>
        </p:nvSpPr>
        <p:spPr bwMode="auto">
          <a:xfrm>
            <a:off x="4572000" y="5473700"/>
            <a:ext cx="175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sv-SE" altLang="en-US" sz="1800">
                <a:solidFill>
                  <a:srgbClr val="000000"/>
                </a:solidFill>
                <a:latin typeface="Comic Sans MS" pitchFamily="66" charset="0"/>
              </a:rPr>
              <a:t>apoptotic cell</a:t>
            </a:r>
          </a:p>
          <a:p>
            <a:pPr eaLnBrk="1" hangingPunct="1"/>
            <a:endParaRPr lang="sv-SE" altLang="en-US" sz="1800">
              <a:solidFill>
                <a:srgbClr val="000000"/>
              </a:solidFill>
              <a:latin typeface="Comic Sans MS" pitchFamily="66" charset="0"/>
            </a:endParaRPr>
          </a:p>
          <a:p>
            <a:pPr algn="ctr" eaLnBrk="1" hangingPunct="1"/>
            <a:endParaRPr lang="sv-SE" altLang="en-US" sz="2000" b="1">
              <a:solidFill>
                <a:srgbClr val="000000"/>
              </a:solidFill>
              <a:latin typeface="Comic Sans MS" pitchFamily="66" charset="0"/>
            </a:endParaRPr>
          </a:p>
        </p:txBody>
      </p:sp>
      <p:grpSp>
        <p:nvGrpSpPr>
          <p:cNvPr id="65394" name="Group 1906"/>
          <p:cNvGrpSpPr>
            <a:grpSpLocks/>
          </p:cNvGrpSpPr>
          <p:nvPr/>
        </p:nvGrpSpPr>
        <p:grpSpPr bwMode="auto">
          <a:xfrm>
            <a:off x="6477000" y="3444875"/>
            <a:ext cx="2133600" cy="1828800"/>
            <a:chOff x="3456" y="1824"/>
            <a:chExt cx="1344" cy="1152"/>
          </a:xfrm>
        </p:grpSpPr>
        <p:pic>
          <p:nvPicPr>
            <p:cNvPr id="65395" name="Picture 1907" descr="47"/>
            <p:cNvPicPr>
              <a:picLocks noChangeAspect="1" noChangeArrowheads="1"/>
            </p:cNvPicPr>
            <p:nvPr/>
          </p:nvPicPr>
          <p:blipFill>
            <a:blip r:embed="rId3" cstate="print">
              <a:extLst>
                <a:ext uri="{28A0092B-C50C-407E-A947-70E740481C1C}">
                  <a14:useLocalDpi xmlns:a14="http://schemas.microsoft.com/office/drawing/2010/main" val="0"/>
                </a:ext>
              </a:extLst>
            </a:blip>
            <a:srcRect t="66129" r="50806"/>
            <a:stretch>
              <a:fillRect/>
            </a:stretch>
          </p:blipFill>
          <p:spPr bwMode="auto">
            <a:xfrm>
              <a:off x="3456" y="1968"/>
              <a:ext cx="1344" cy="1008"/>
            </a:xfrm>
            <a:prstGeom prst="rect">
              <a:avLst/>
            </a:prstGeom>
            <a:noFill/>
            <a:extLst>
              <a:ext uri="{909E8E84-426E-40DD-AFC4-6F175D3DCCD1}">
                <a14:hiddenFill xmlns:a14="http://schemas.microsoft.com/office/drawing/2010/main">
                  <a:solidFill>
                    <a:srgbClr val="FFFFFF"/>
                  </a:solidFill>
                </a14:hiddenFill>
              </a:ext>
            </a:extLst>
          </p:spPr>
        </p:pic>
        <p:sp>
          <p:nvSpPr>
            <p:cNvPr id="65396" name="Oval 1908"/>
            <p:cNvSpPr>
              <a:spLocks noChangeArrowheads="1"/>
            </p:cNvSpPr>
            <p:nvPr/>
          </p:nvSpPr>
          <p:spPr bwMode="auto">
            <a:xfrm>
              <a:off x="4128" y="1832"/>
              <a:ext cx="144" cy="28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397" name="Oval 1909"/>
            <p:cNvSpPr>
              <a:spLocks noChangeArrowheads="1"/>
            </p:cNvSpPr>
            <p:nvPr/>
          </p:nvSpPr>
          <p:spPr bwMode="auto">
            <a:xfrm>
              <a:off x="3744" y="1824"/>
              <a:ext cx="144" cy="28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5398" name="Rectangle 1910"/>
          <p:cNvSpPr>
            <a:spLocks noChangeArrowheads="1"/>
          </p:cNvSpPr>
          <p:nvPr/>
        </p:nvSpPr>
        <p:spPr bwMode="auto">
          <a:xfrm>
            <a:off x="6553200" y="755650"/>
            <a:ext cx="1828800" cy="2743200"/>
          </a:xfrm>
          <a:prstGeom prst="rect">
            <a:avLst/>
          </a:prstGeom>
          <a:gradFill rotWithShape="0">
            <a:gsLst>
              <a:gs pos="0">
                <a:srgbClr val="EAEAEA"/>
              </a:gs>
              <a:gs pos="100000">
                <a:srgbClr val="EAEAEA">
                  <a:gamma/>
                  <a:tint val="7372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5399" name="Group 1911"/>
          <p:cNvGrpSpPr>
            <a:grpSpLocks/>
          </p:cNvGrpSpPr>
          <p:nvPr/>
        </p:nvGrpSpPr>
        <p:grpSpPr bwMode="auto">
          <a:xfrm>
            <a:off x="6629400" y="1684338"/>
            <a:ext cx="147638" cy="508000"/>
            <a:chOff x="1864" y="549"/>
            <a:chExt cx="260" cy="627"/>
          </a:xfrm>
        </p:grpSpPr>
        <p:grpSp>
          <p:nvGrpSpPr>
            <p:cNvPr id="65400" name="Group 1912"/>
            <p:cNvGrpSpPr>
              <a:grpSpLocks/>
            </p:cNvGrpSpPr>
            <p:nvPr/>
          </p:nvGrpSpPr>
          <p:grpSpPr bwMode="auto">
            <a:xfrm flipH="1">
              <a:off x="1864" y="672"/>
              <a:ext cx="104" cy="480"/>
              <a:chOff x="1864" y="672"/>
              <a:chExt cx="112" cy="672"/>
            </a:xfrm>
          </p:grpSpPr>
          <p:grpSp>
            <p:nvGrpSpPr>
              <p:cNvPr id="65401" name="Group 1913"/>
              <p:cNvGrpSpPr>
                <a:grpSpLocks/>
              </p:cNvGrpSpPr>
              <p:nvPr/>
            </p:nvGrpSpPr>
            <p:grpSpPr bwMode="auto">
              <a:xfrm>
                <a:off x="1864" y="672"/>
                <a:ext cx="104" cy="336"/>
                <a:chOff x="1864" y="672"/>
                <a:chExt cx="168" cy="1128"/>
              </a:xfrm>
            </p:grpSpPr>
            <p:grpSp>
              <p:nvGrpSpPr>
                <p:cNvPr id="65402" name="Group 1914"/>
                <p:cNvGrpSpPr>
                  <a:grpSpLocks/>
                </p:cNvGrpSpPr>
                <p:nvPr/>
              </p:nvGrpSpPr>
              <p:grpSpPr bwMode="auto">
                <a:xfrm>
                  <a:off x="1864" y="672"/>
                  <a:ext cx="152" cy="280"/>
                  <a:chOff x="1864" y="672"/>
                  <a:chExt cx="152" cy="280"/>
                </a:xfrm>
              </p:grpSpPr>
              <p:sp>
                <p:nvSpPr>
                  <p:cNvPr id="65403" name="Line 19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04" name="Line 19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05" name="Group 1917"/>
                <p:cNvGrpSpPr>
                  <a:grpSpLocks/>
                </p:cNvGrpSpPr>
                <p:nvPr/>
              </p:nvGrpSpPr>
              <p:grpSpPr bwMode="auto">
                <a:xfrm>
                  <a:off x="1872" y="952"/>
                  <a:ext cx="152" cy="280"/>
                  <a:chOff x="1864" y="672"/>
                  <a:chExt cx="152" cy="280"/>
                </a:xfrm>
              </p:grpSpPr>
              <p:sp>
                <p:nvSpPr>
                  <p:cNvPr id="65406" name="Line 19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07" name="Line 19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08" name="Group 1920"/>
                <p:cNvGrpSpPr>
                  <a:grpSpLocks/>
                </p:cNvGrpSpPr>
                <p:nvPr/>
              </p:nvGrpSpPr>
              <p:grpSpPr bwMode="auto">
                <a:xfrm>
                  <a:off x="1872" y="1240"/>
                  <a:ext cx="152" cy="280"/>
                  <a:chOff x="1864" y="672"/>
                  <a:chExt cx="152" cy="280"/>
                </a:xfrm>
              </p:grpSpPr>
              <p:sp>
                <p:nvSpPr>
                  <p:cNvPr id="65409" name="Line 192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10" name="Line 192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11" name="Group 1923"/>
                <p:cNvGrpSpPr>
                  <a:grpSpLocks/>
                </p:cNvGrpSpPr>
                <p:nvPr/>
              </p:nvGrpSpPr>
              <p:grpSpPr bwMode="auto">
                <a:xfrm>
                  <a:off x="1880" y="1520"/>
                  <a:ext cx="152" cy="280"/>
                  <a:chOff x="1864" y="672"/>
                  <a:chExt cx="152" cy="280"/>
                </a:xfrm>
              </p:grpSpPr>
              <p:sp>
                <p:nvSpPr>
                  <p:cNvPr id="65412" name="Line 192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13" name="Line 192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414" name="Group 1926"/>
              <p:cNvGrpSpPr>
                <a:grpSpLocks/>
              </p:cNvGrpSpPr>
              <p:nvPr/>
            </p:nvGrpSpPr>
            <p:grpSpPr bwMode="auto">
              <a:xfrm>
                <a:off x="1872" y="1008"/>
                <a:ext cx="104" cy="336"/>
                <a:chOff x="1864" y="672"/>
                <a:chExt cx="168" cy="1128"/>
              </a:xfrm>
            </p:grpSpPr>
            <p:grpSp>
              <p:nvGrpSpPr>
                <p:cNvPr id="65415" name="Group 1927"/>
                <p:cNvGrpSpPr>
                  <a:grpSpLocks/>
                </p:cNvGrpSpPr>
                <p:nvPr/>
              </p:nvGrpSpPr>
              <p:grpSpPr bwMode="auto">
                <a:xfrm>
                  <a:off x="1864" y="672"/>
                  <a:ext cx="152" cy="280"/>
                  <a:chOff x="1864" y="672"/>
                  <a:chExt cx="152" cy="280"/>
                </a:xfrm>
              </p:grpSpPr>
              <p:sp>
                <p:nvSpPr>
                  <p:cNvPr id="65416" name="Line 192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17" name="Line 192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18" name="Group 1930"/>
                <p:cNvGrpSpPr>
                  <a:grpSpLocks/>
                </p:cNvGrpSpPr>
                <p:nvPr/>
              </p:nvGrpSpPr>
              <p:grpSpPr bwMode="auto">
                <a:xfrm>
                  <a:off x="1872" y="952"/>
                  <a:ext cx="152" cy="280"/>
                  <a:chOff x="1864" y="672"/>
                  <a:chExt cx="152" cy="280"/>
                </a:xfrm>
              </p:grpSpPr>
              <p:sp>
                <p:nvSpPr>
                  <p:cNvPr id="65419" name="Line 19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20" name="Line 19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21" name="Group 1933"/>
                <p:cNvGrpSpPr>
                  <a:grpSpLocks/>
                </p:cNvGrpSpPr>
                <p:nvPr/>
              </p:nvGrpSpPr>
              <p:grpSpPr bwMode="auto">
                <a:xfrm>
                  <a:off x="1872" y="1240"/>
                  <a:ext cx="152" cy="280"/>
                  <a:chOff x="1864" y="672"/>
                  <a:chExt cx="152" cy="280"/>
                </a:xfrm>
              </p:grpSpPr>
              <p:sp>
                <p:nvSpPr>
                  <p:cNvPr id="65422" name="Line 193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23" name="Line 193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24" name="Group 1936"/>
                <p:cNvGrpSpPr>
                  <a:grpSpLocks/>
                </p:cNvGrpSpPr>
                <p:nvPr/>
              </p:nvGrpSpPr>
              <p:grpSpPr bwMode="auto">
                <a:xfrm>
                  <a:off x="1880" y="1520"/>
                  <a:ext cx="152" cy="280"/>
                  <a:chOff x="1864" y="672"/>
                  <a:chExt cx="152" cy="280"/>
                </a:xfrm>
              </p:grpSpPr>
              <p:sp>
                <p:nvSpPr>
                  <p:cNvPr id="65425" name="Line 193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26" name="Line 193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427" name="Group 1939"/>
            <p:cNvGrpSpPr>
              <a:grpSpLocks/>
            </p:cNvGrpSpPr>
            <p:nvPr/>
          </p:nvGrpSpPr>
          <p:grpSpPr bwMode="auto">
            <a:xfrm flipH="1">
              <a:off x="1960" y="696"/>
              <a:ext cx="104" cy="480"/>
              <a:chOff x="1864" y="672"/>
              <a:chExt cx="112" cy="672"/>
            </a:xfrm>
          </p:grpSpPr>
          <p:grpSp>
            <p:nvGrpSpPr>
              <p:cNvPr id="65428" name="Group 1940"/>
              <p:cNvGrpSpPr>
                <a:grpSpLocks/>
              </p:cNvGrpSpPr>
              <p:nvPr/>
            </p:nvGrpSpPr>
            <p:grpSpPr bwMode="auto">
              <a:xfrm>
                <a:off x="1864" y="672"/>
                <a:ext cx="104" cy="336"/>
                <a:chOff x="1864" y="672"/>
                <a:chExt cx="168" cy="1128"/>
              </a:xfrm>
            </p:grpSpPr>
            <p:grpSp>
              <p:nvGrpSpPr>
                <p:cNvPr id="65429" name="Group 1941"/>
                <p:cNvGrpSpPr>
                  <a:grpSpLocks/>
                </p:cNvGrpSpPr>
                <p:nvPr/>
              </p:nvGrpSpPr>
              <p:grpSpPr bwMode="auto">
                <a:xfrm>
                  <a:off x="1864" y="672"/>
                  <a:ext cx="152" cy="280"/>
                  <a:chOff x="1864" y="672"/>
                  <a:chExt cx="152" cy="280"/>
                </a:xfrm>
              </p:grpSpPr>
              <p:sp>
                <p:nvSpPr>
                  <p:cNvPr id="65430" name="Line 19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31" name="Line 19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32" name="Group 1944"/>
                <p:cNvGrpSpPr>
                  <a:grpSpLocks/>
                </p:cNvGrpSpPr>
                <p:nvPr/>
              </p:nvGrpSpPr>
              <p:grpSpPr bwMode="auto">
                <a:xfrm>
                  <a:off x="1872" y="952"/>
                  <a:ext cx="152" cy="280"/>
                  <a:chOff x="1864" y="672"/>
                  <a:chExt cx="152" cy="280"/>
                </a:xfrm>
              </p:grpSpPr>
              <p:sp>
                <p:nvSpPr>
                  <p:cNvPr id="65433" name="Line 194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34" name="Line 194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35" name="Group 1947"/>
                <p:cNvGrpSpPr>
                  <a:grpSpLocks/>
                </p:cNvGrpSpPr>
                <p:nvPr/>
              </p:nvGrpSpPr>
              <p:grpSpPr bwMode="auto">
                <a:xfrm>
                  <a:off x="1872" y="1240"/>
                  <a:ext cx="152" cy="280"/>
                  <a:chOff x="1864" y="672"/>
                  <a:chExt cx="152" cy="280"/>
                </a:xfrm>
              </p:grpSpPr>
              <p:sp>
                <p:nvSpPr>
                  <p:cNvPr id="65436" name="Line 194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37" name="Line 194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38" name="Group 1950"/>
                <p:cNvGrpSpPr>
                  <a:grpSpLocks/>
                </p:cNvGrpSpPr>
                <p:nvPr/>
              </p:nvGrpSpPr>
              <p:grpSpPr bwMode="auto">
                <a:xfrm>
                  <a:off x="1880" y="1520"/>
                  <a:ext cx="152" cy="280"/>
                  <a:chOff x="1864" y="672"/>
                  <a:chExt cx="152" cy="280"/>
                </a:xfrm>
              </p:grpSpPr>
              <p:sp>
                <p:nvSpPr>
                  <p:cNvPr id="65439" name="Line 195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40" name="Line 195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441" name="Group 1953"/>
              <p:cNvGrpSpPr>
                <a:grpSpLocks/>
              </p:cNvGrpSpPr>
              <p:nvPr/>
            </p:nvGrpSpPr>
            <p:grpSpPr bwMode="auto">
              <a:xfrm>
                <a:off x="1872" y="1008"/>
                <a:ext cx="104" cy="336"/>
                <a:chOff x="1864" y="672"/>
                <a:chExt cx="168" cy="1128"/>
              </a:xfrm>
            </p:grpSpPr>
            <p:grpSp>
              <p:nvGrpSpPr>
                <p:cNvPr id="65442" name="Group 1954"/>
                <p:cNvGrpSpPr>
                  <a:grpSpLocks/>
                </p:cNvGrpSpPr>
                <p:nvPr/>
              </p:nvGrpSpPr>
              <p:grpSpPr bwMode="auto">
                <a:xfrm>
                  <a:off x="1864" y="672"/>
                  <a:ext cx="152" cy="280"/>
                  <a:chOff x="1864" y="672"/>
                  <a:chExt cx="152" cy="280"/>
                </a:xfrm>
              </p:grpSpPr>
              <p:sp>
                <p:nvSpPr>
                  <p:cNvPr id="65443" name="Line 19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44" name="Line 19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45" name="Group 1957"/>
                <p:cNvGrpSpPr>
                  <a:grpSpLocks/>
                </p:cNvGrpSpPr>
                <p:nvPr/>
              </p:nvGrpSpPr>
              <p:grpSpPr bwMode="auto">
                <a:xfrm>
                  <a:off x="1872" y="952"/>
                  <a:ext cx="152" cy="280"/>
                  <a:chOff x="1864" y="672"/>
                  <a:chExt cx="152" cy="280"/>
                </a:xfrm>
              </p:grpSpPr>
              <p:sp>
                <p:nvSpPr>
                  <p:cNvPr id="65446" name="Line 19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47" name="Line 19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48" name="Group 1960"/>
                <p:cNvGrpSpPr>
                  <a:grpSpLocks/>
                </p:cNvGrpSpPr>
                <p:nvPr/>
              </p:nvGrpSpPr>
              <p:grpSpPr bwMode="auto">
                <a:xfrm>
                  <a:off x="1872" y="1240"/>
                  <a:ext cx="152" cy="280"/>
                  <a:chOff x="1864" y="672"/>
                  <a:chExt cx="152" cy="280"/>
                </a:xfrm>
              </p:grpSpPr>
              <p:sp>
                <p:nvSpPr>
                  <p:cNvPr id="65449" name="Line 196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50" name="Line 196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51" name="Group 1963"/>
                <p:cNvGrpSpPr>
                  <a:grpSpLocks/>
                </p:cNvGrpSpPr>
                <p:nvPr/>
              </p:nvGrpSpPr>
              <p:grpSpPr bwMode="auto">
                <a:xfrm>
                  <a:off x="1880" y="1520"/>
                  <a:ext cx="152" cy="280"/>
                  <a:chOff x="1864" y="672"/>
                  <a:chExt cx="152" cy="280"/>
                </a:xfrm>
              </p:grpSpPr>
              <p:sp>
                <p:nvSpPr>
                  <p:cNvPr id="65452" name="Line 196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53" name="Line 196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454" name="Oval 196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455" name="Group 1967"/>
          <p:cNvGrpSpPr>
            <a:grpSpLocks/>
          </p:cNvGrpSpPr>
          <p:nvPr/>
        </p:nvGrpSpPr>
        <p:grpSpPr bwMode="auto">
          <a:xfrm>
            <a:off x="6777038" y="1684338"/>
            <a:ext cx="147637" cy="508000"/>
            <a:chOff x="1864" y="549"/>
            <a:chExt cx="260" cy="627"/>
          </a:xfrm>
        </p:grpSpPr>
        <p:grpSp>
          <p:nvGrpSpPr>
            <p:cNvPr id="65456" name="Group 1968"/>
            <p:cNvGrpSpPr>
              <a:grpSpLocks/>
            </p:cNvGrpSpPr>
            <p:nvPr/>
          </p:nvGrpSpPr>
          <p:grpSpPr bwMode="auto">
            <a:xfrm flipH="1">
              <a:off x="1864" y="672"/>
              <a:ext cx="104" cy="480"/>
              <a:chOff x="1864" y="672"/>
              <a:chExt cx="112" cy="672"/>
            </a:xfrm>
          </p:grpSpPr>
          <p:grpSp>
            <p:nvGrpSpPr>
              <p:cNvPr id="65457" name="Group 1969"/>
              <p:cNvGrpSpPr>
                <a:grpSpLocks/>
              </p:cNvGrpSpPr>
              <p:nvPr/>
            </p:nvGrpSpPr>
            <p:grpSpPr bwMode="auto">
              <a:xfrm>
                <a:off x="1864" y="672"/>
                <a:ext cx="104" cy="336"/>
                <a:chOff x="1864" y="672"/>
                <a:chExt cx="168" cy="1128"/>
              </a:xfrm>
            </p:grpSpPr>
            <p:grpSp>
              <p:nvGrpSpPr>
                <p:cNvPr id="65458" name="Group 1970"/>
                <p:cNvGrpSpPr>
                  <a:grpSpLocks/>
                </p:cNvGrpSpPr>
                <p:nvPr/>
              </p:nvGrpSpPr>
              <p:grpSpPr bwMode="auto">
                <a:xfrm>
                  <a:off x="1864" y="672"/>
                  <a:ext cx="152" cy="280"/>
                  <a:chOff x="1864" y="672"/>
                  <a:chExt cx="152" cy="280"/>
                </a:xfrm>
              </p:grpSpPr>
              <p:sp>
                <p:nvSpPr>
                  <p:cNvPr id="65459" name="Line 19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60" name="Line 19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61" name="Group 1973"/>
                <p:cNvGrpSpPr>
                  <a:grpSpLocks/>
                </p:cNvGrpSpPr>
                <p:nvPr/>
              </p:nvGrpSpPr>
              <p:grpSpPr bwMode="auto">
                <a:xfrm>
                  <a:off x="1872" y="952"/>
                  <a:ext cx="152" cy="280"/>
                  <a:chOff x="1864" y="672"/>
                  <a:chExt cx="152" cy="280"/>
                </a:xfrm>
              </p:grpSpPr>
              <p:sp>
                <p:nvSpPr>
                  <p:cNvPr id="65462" name="Line 19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63" name="Line 19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64" name="Group 1976"/>
                <p:cNvGrpSpPr>
                  <a:grpSpLocks/>
                </p:cNvGrpSpPr>
                <p:nvPr/>
              </p:nvGrpSpPr>
              <p:grpSpPr bwMode="auto">
                <a:xfrm>
                  <a:off x="1872" y="1240"/>
                  <a:ext cx="152" cy="280"/>
                  <a:chOff x="1864" y="672"/>
                  <a:chExt cx="152" cy="280"/>
                </a:xfrm>
              </p:grpSpPr>
              <p:sp>
                <p:nvSpPr>
                  <p:cNvPr id="65465" name="Line 19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66" name="Line 19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67" name="Group 1979"/>
                <p:cNvGrpSpPr>
                  <a:grpSpLocks/>
                </p:cNvGrpSpPr>
                <p:nvPr/>
              </p:nvGrpSpPr>
              <p:grpSpPr bwMode="auto">
                <a:xfrm>
                  <a:off x="1880" y="1520"/>
                  <a:ext cx="152" cy="280"/>
                  <a:chOff x="1864" y="672"/>
                  <a:chExt cx="152" cy="280"/>
                </a:xfrm>
              </p:grpSpPr>
              <p:sp>
                <p:nvSpPr>
                  <p:cNvPr id="65468" name="Line 19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69" name="Line 19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470" name="Group 1982"/>
              <p:cNvGrpSpPr>
                <a:grpSpLocks/>
              </p:cNvGrpSpPr>
              <p:nvPr/>
            </p:nvGrpSpPr>
            <p:grpSpPr bwMode="auto">
              <a:xfrm>
                <a:off x="1872" y="1008"/>
                <a:ext cx="104" cy="336"/>
                <a:chOff x="1864" y="672"/>
                <a:chExt cx="168" cy="1128"/>
              </a:xfrm>
            </p:grpSpPr>
            <p:grpSp>
              <p:nvGrpSpPr>
                <p:cNvPr id="65471" name="Group 1983"/>
                <p:cNvGrpSpPr>
                  <a:grpSpLocks/>
                </p:cNvGrpSpPr>
                <p:nvPr/>
              </p:nvGrpSpPr>
              <p:grpSpPr bwMode="auto">
                <a:xfrm>
                  <a:off x="1864" y="672"/>
                  <a:ext cx="152" cy="280"/>
                  <a:chOff x="1864" y="672"/>
                  <a:chExt cx="152" cy="280"/>
                </a:xfrm>
              </p:grpSpPr>
              <p:sp>
                <p:nvSpPr>
                  <p:cNvPr id="65472" name="Line 19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73" name="Line 19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74" name="Group 1986"/>
                <p:cNvGrpSpPr>
                  <a:grpSpLocks/>
                </p:cNvGrpSpPr>
                <p:nvPr/>
              </p:nvGrpSpPr>
              <p:grpSpPr bwMode="auto">
                <a:xfrm>
                  <a:off x="1872" y="952"/>
                  <a:ext cx="152" cy="280"/>
                  <a:chOff x="1864" y="672"/>
                  <a:chExt cx="152" cy="280"/>
                </a:xfrm>
              </p:grpSpPr>
              <p:sp>
                <p:nvSpPr>
                  <p:cNvPr id="65475" name="Line 19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76" name="Line 19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77" name="Group 1989"/>
                <p:cNvGrpSpPr>
                  <a:grpSpLocks/>
                </p:cNvGrpSpPr>
                <p:nvPr/>
              </p:nvGrpSpPr>
              <p:grpSpPr bwMode="auto">
                <a:xfrm>
                  <a:off x="1872" y="1240"/>
                  <a:ext cx="152" cy="280"/>
                  <a:chOff x="1864" y="672"/>
                  <a:chExt cx="152" cy="280"/>
                </a:xfrm>
              </p:grpSpPr>
              <p:sp>
                <p:nvSpPr>
                  <p:cNvPr id="65478" name="Line 19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79" name="Line 19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80" name="Group 1992"/>
                <p:cNvGrpSpPr>
                  <a:grpSpLocks/>
                </p:cNvGrpSpPr>
                <p:nvPr/>
              </p:nvGrpSpPr>
              <p:grpSpPr bwMode="auto">
                <a:xfrm>
                  <a:off x="1880" y="1520"/>
                  <a:ext cx="152" cy="280"/>
                  <a:chOff x="1864" y="672"/>
                  <a:chExt cx="152" cy="280"/>
                </a:xfrm>
              </p:grpSpPr>
              <p:sp>
                <p:nvSpPr>
                  <p:cNvPr id="65481" name="Line 19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82" name="Line 19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483" name="Group 1995"/>
            <p:cNvGrpSpPr>
              <a:grpSpLocks/>
            </p:cNvGrpSpPr>
            <p:nvPr/>
          </p:nvGrpSpPr>
          <p:grpSpPr bwMode="auto">
            <a:xfrm flipH="1">
              <a:off x="1960" y="696"/>
              <a:ext cx="104" cy="480"/>
              <a:chOff x="1864" y="672"/>
              <a:chExt cx="112" cy="672"/>
            </a:xfrm>
          </p:grpSpPr>
          <p:grpSp>
            <p:nvGrpSpPr>
              <p:cNvPr id="65484" name="Group 1996"/>
              <p:cNvGrpSpPr>
                <a:grpSpLocks/>
              </p:cNvGrpSpPr>
              <p:nvPr/>
            </p:nvGrpSpPr>
            <p:grpSpPr bwMode="auto">
              <a:xfrm>
                <a:off x="1864" y="672"/>
                <a:ext cx="104" cy="336"/>
                <a:chOff x="1864" y="672"/>
                <a:chExt cx="168" cy="1128"/>
              </a:xfrm>
            </p:grpSpPr>
            <p:grpSp>
              <p:nvGrpSpPr>
                <p:cNvPr id="65485" name="Group 1997"/>
                <p:cNvGrpSpPr>
                  <a:grpSpLocks/>
                </p:cNvGrpSpPr>
                <p:nvPr/>
              </p:nvGrpSpPr>
              <p:grpSpPr bwMode="auto">
                <a:xfrm>
                  <a:off x="1864" y="672"/>
                  <a:ext cx="152" cy="280"/>
                  <a:chOff x="1864" y="672"/>
                  <a:chExt cx="152" cy="280"/>
                </a:xfrm>
              </p:grpSpPr>
              <p:sp>
                <p:nvSpPr>
                  <p:cNvPr id="65486" name="Line 199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87" name="Line 199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88" name="Group 2000"/>
                <p:cNvGrpSpPr>
                  <a:grpSpLocks/>
                </p:cNvGrpSpPr>
                <p:nvPr/>
              </p:nvGrpSpPr>
              <p:grpSpPr bwMode="auto">
                <a:xfrm>
                  <a:off x="1872" y="952"/>
                  <a:ext cx="152" cy="280"/>
                  <a:chOff x="1864" y="672"/>
                  <a:chExt cx="152" cy="280"/>
                </a:xfrm>
              </p:grpSpPr>
              <p:sp>
                <p:nvSpPr>
                  <p:cNvPr id="65489" name="Line 200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90" name="Line 200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91" name="Group 2003"/>
                <p:cNvGrpSpPr>
                  <a:grpSpLocks/>
                </p:cNvGrpSpPr>
                <p:nvPr/>
              </p:nvGrpSpPr>
              <p:grpSpPr bwMode="auto">
                <a:xfrm>
                  <a:off x="1872" y="1240"/>
                  <a:ext cx="152" cy="280"/>
                  <a:chOff x="1864" y="672"/>
                  <a:chExt cx="152" cy="280"/>
                </a:xfrm>
              </p:grpSpPr>
              <p:sp>
                <p:nvSpPr>
                  <p:cNvPr id="65492" name="Line 200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93" name="Line 200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494" name="Group 2006"/>
                <p:cNvGrpSpPr>
                  <a:grpSpLocks/>
                </p:cNvGrpSpPr>
                <p:nvPr/>
              </p:nvGrpSpPr>
              <p:grpSpPr bwMode="auto">
                <a:xfrm>
                  <a:off x="1880" y="1520"/>
                  <a:ext cx="152" cy="280"/>
                  <a:chOff x="1864" y="672"/>
                  <a:chExt cx="152" cy="280"/>
                </a:xfrm>
              </p:grpSpPr>
              <p:sp>
                <p:nvSpPr>
                  <p:cNvPr id="65495" name="Line 200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496" name="Line 200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497" name="Group 2009"/>
              <p:cNvGrpSpPr>
                <a:grpSpLocks/>
              </p:cNvGrpSpPr>
              <p:nvPr/>
            </p:nvGrpSpPr>
            <p:grpSpPr bwMode="auto">
              <a:xfrm>
                <a:off x="1872" y="1008"/>
                <a:ext cx="104" cy="336"/>
                <a:chOff x="1864" y="672"/>
                <a:chExt cx="168" cy="1128"/>
              </a:xfrm>
            </p:grpSpPr>
            <p:grpSp>
              <p:nvGrpSpPr>
                <p:cNvPr id="65498" name="Group 2010"/>
                <p:cNvGrpSpPr>
                  <a:grpSpLocks/>
                </p:cNvGrpSpPr>
                <p:nvPr/>
              </p:nvGrpSpPr>
              <p:grpSpPr bwMode="auto">
                <a:xfrm>
                  <a:off x="1864" y="672"/>
                  <a:ext cx="152" cy="280"/>
                  <a:chOff x="1864" y="672"/>
                  <a:chExt cx="152" cy="280"/>
                </a:xfrm>
              </p:grpSpPr>
              <p:sp>
                <p:nvSpPr>
                  <p:cNvPr id="65499" name="Line 201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00" name="Line 201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01" name="Group 2013"/>
                <p:cNvGrpSpPr>
                  <a:grpSpLocks/>
                </p:cNvGrpSpPr>
                <p:nvPr/>
              </p:nvGrpSpPr>
              <p:grpSpPr bwMode="auto">
                <a:xfrm>
                  <a:off x="1872" y="952"/>
                  <a:ext cx="152" cy="280"/>
                  <a:chOff x="1864" y="672"/>
                  <a:chExt cx="152" cy="280"/>
                </a:xfrm>
              </p:grpSpPr>
              <p:sp>
                <p:nvSpPr>
                  <p:cNvPr id="65502" name="Line 201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03" name="Line 201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04" name="Group 2016"/>
                <p:cNvGrpSpPr>
                  <a:grpSpLocks/>
                </p:cNvGrpSpPr>
                <p:nvPr/>
              </p:nvGrpSpPr>
              <p:grpSpPr bwMode="auto">
                <a:xfrm>
                  <a:off x="1872" y="1240"/>
                  <a:ext cx="152" cy="280"/>
                  <a:chOff x="1864" y="672"/>
                  <a:chExt cx="152" cy="280"/>
                </a:xfrm>
              </p:grpSpPr>
              <p:sp>
                <p:nvSpPr>
                  <p:cNvPr id="65505" name="Line 201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06" name="Line 201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07" name="Group 2019"/>
                <p:cNvGrpSpPr>
                  <a:grpSpLocks/>
                </p:cNvGrpSpPr>
                <p:nvPr/>
              </p:nvGrpSpPr>
              <p:grpSpPr bwMode="auto">
                <a:xfrm>
                  <a:off x="1880" y="1520"/>
                  <a:ext cx="152" cy="280"/>
                  <a:chOff x="1864" y="672"/>
                  <a:chExt cx="152" cy="280"/>
                </a:xfrm>
              </p:grpSpPr>
              <p:sp>
                <p:nvSpPr>
                  <p:cNvPr id="65508" name="Line 202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09" name="Line 202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510" name="Oval 2022"/>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511" name="Group 2023"/>
          <p:cNvGrpSpPr>
            <a:grpSpLocks/>
          </p:cNvGrpSpPr>
          <p:nvPr/>
        </p:nvGrpSpPr>
        <p:grpSpPr bwMode="auto">
          <a:xfrm>
            <a:off x="7219950" y="1684338"/>
            <a:ext cx="149225" cy="508000"/>
            <a:chOff x="1864" y="549"/>
            <a:chExt cx="260" cy="627"/>
          </a:xfrm>
        </p:grpSpPr>
        <p:grpSp>
          <p:nvGrpSpPr>
            <p:cNvPr id="65512" name="Group 2024"/>
            <p:cNvGrpSpPr>
              <a:grpSpLocks/>
            </p:cNvGrpSpPr>
            <p:nvPr/>
          </p:nvGrpSpPr>
          <p:grpSpPr bwMode="auto">
            <a:xfrm flipH="1">
              <a:off x="1864" y="672"/>
              <a:ext cx="104" cy="480"/>
              <a:chOff x="1864" y="672"/>
              <a:chExt cx="112" cy="672"/>
            </a:xfrm>
          </p:grpSpPr>
          <p:grpSp>
            <p:nvGrpSpPr>
              <p:cNvPr id="65513" name="Group 2025"/>
              <p:cNvGrpSpPr>
                <a:grpSpLocks/>
              </p:cNvGrpSpPr>
              <p:nvPr/>
            </p:nvGrpSpPr>
            <p:grpSpPr bwMode="auto">
              <a:xfrm>
                <a:off x="1864" y="672"/>
                <a:ext cx="104" cy="336"/>
                <a:chOff x="1864" y="672"/>
                <a:chExt cx="168" cy="1128"/>
              </a:xfrm>
            </p:grpSpPr>
            <p:grpSp>
              <p:nvGrpSpPr>
                <p:cNvPr id="65514" name="Group 2026"/>
                <p:cNvGrpSpPr>
                  <a:grpSpLocks/>
                </p:cNvGrpSpPr>
                <p:nvPr/>
              </p:nvGrpSpPr>
              <p:grpSpPr bwMode="auto">
                <a:xfrm>
                  <a:off x="1864" y="672"/>
                  <a:ext cx="152" cy="280"/>
                  <a:chOff x="1864" y="672"/>
                  <a:chExt cx="152" cy="280"/>
                </a:xfrm>
              </p:grpSpPr>
              <p:sp>
                <p:nvSpPr>
                  <p:cNvPr id="65515" name="Line 202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16" name="Line 202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17" name="Group 2029"/>
                <p:cNvGrpSpPr>
                  <a:grpSpLocks/>
                </p:cNvGrpSpPr>
                <p:nvPr/>
              </p:nvGrpSpPr>
              <p:grpSpPr bwMode="auto">
                <a:xfrm>
                  <a:off x="1872" y="952"/>
                  <a:ext cx="152" cy="280"/>
                  <a:chOff x="1864" y="672"/>
                  <a:chExt cx="152" cy="280"/>
                </a:xfrm>
              </p:grpSpPr>
              <p:sp>
                <p:nvSpPr>
                  <p:cNvPr id="65518" name="Line 203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19" name="Line 203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20" name="Group 2032"/>
                <p:cNvGrpSpPr>
                  <a:grpSpLocks/>
                </p:cNvGrpSpPr>
                <p:nvPr/>
              </p:nvGrpSpPr>
              <p:grpSpPr bwMode="auto">
                <a:xfrm>
                  <a:off x="1872" y="1240"/>
                  <a:ext cx="152" cy="280"/>
                  <a:chOff x="1864" y="672"/>
                  <a:chExt cx="152" cy="280"/>
                </a:xfrm>
              </p:grpSpPr>
              <p:sp>
                <p:nvSpPr>
                  <p:cNvPr id="65521" name="Line 20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22" name="Line 20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23" name="Group 2035"/>
                <p:cNvGrpSpPr>
                  <a:grpSpLocks/>
                </p:cNvGrpSpPr>
                <p:nvPr/>
              </p:nvGrpSpPr>
              <p:grpSpPr bwMode="auto">
                <a:xfrm>
                  <a:off x="1880" y="1520"/>
                  <a:ext cx="152" cy="280"/>
                  <a:chOff x="1864" y="672"/>
                  <a:chExt cx="152" cy="280"/>
                </a:xfrm>
              </p:grpSpPr>
              <p:sp>
                <p:nvSpPr>
                  <p:cNvPr id="65524" name="Line 20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25" name="Line 20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526" name="Group 2038"/>
              <p:cNvGrpSpPr>
                <a:grpSpLocks/>
              </p:cNvGrpSpPr>
              <p:nvPr/>
            </p:nvGrpSpPr>
            <p:grpSpPr bwMode="auto">
              <a:xfrm>
                <a:off x="1872" y="1008"/>
                <a:ext cx="104" cy="336"/>
                <a:chOff x="1864" y="672"/>
                <a:chExt cx="168" cy="1128"/>
              </a:xfrm>
            </p:grpSpPr>
            <p:grpSp>
              <p:nvGrpSpPr>
                <p:cNvPr id="65527" name="Group 2039"/>
                <p:cNvGrpSpPr>
                  <a:grpSpLocks/>
                </p:cNvGrpSpPr>
                <p:nvPr/>
              </p:nvGrpSpPr>
              <p:grpSpPr bwMode="auto">
                <a:xfrm>
                  <a:off x="1864" y="672"/>
                  <a:ext cx="152" cy="280"/>
                  <a:chOff x="1864" y="672"/>
                  <a:chExt cx="152" cy="280"/>
                </a:xfrm>
              </p:grpSpPr>
              <p:sp>
                <p:nvSpPr>
                  <p:cNvPr id="65528" name="Line 204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29" name="Line 204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30" name="Group 2042"/>
                <p:cNvGrpSpPr>
                  <a:grpSpLocks/>
                </p:cNvGrpSpPr>
                <p:nvPr/>
              </p:nvGrpSpPr>
              <p:grpSpPr bwMode="auto">
                <a:xfrm>
                  <a:off x="1872" y="952"/>
                  <a:ext cx="152" cy="280"/>
                  <a:chOff x="1864" y="672"/>
                  <a:chExt cx="152" cy="280"/>
                </a:xfrm>
              </p:grpSpPr>
              <p:sp>
                <p:nvSpPr>
                  <p:cNvPr id="65531" name="Line 204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32" name="Line 204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33" name="Group 2045"/>
                <p:cNvGrpSpPr>
                  <a:grpSpLocks/>
                </p:cNvGrpSpPr>
                <p:nvPr/>
              </p:nvGrpSpPr>
              <p:grpSpPr bwMode="auto">
                <a:xfrm>
                  <a:off x="1872" y="1240"/>
                  <a:ext cx="152" cy="280"/>
                  <a:chOff x="1864" y="672"/>
                  <a:chExt cx="152" cy="280"/>
                </a:xfrm>
              </p:grpSpPr>
              <p:sp>
                <p:nvSpPr>
                  <p:cNvPr id="65534" name="Line 20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35" name="Line 20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36" name="Group 2048"/>
                <p:cNvGrpSpPr>
                  <a:grpSpLocks/>
                </p:cNvGrpSpPr>
                <p:nvPr/>
              </p:nvGrpSpPr>
              <p:grpSpPr bwMode="auto">
                <a:xfrm>
                  <a:off x="1880" y="1520"/>
                  <a:ext cx="152" cy="280"/>
                  <a:chOff x="1864" y="672"/>
                  <a:chExt cx="152" cy="280"/>
                </a:xfrm>
              </p:grpSpPr>
              <p:sp>
                <p:nvSpPr>
                  <p:cNvPr id="65537" name="Line 20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38" name="Line 20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539" name="Group 2051"/>
            <p:cNvGrpSpPr>
              <a:grpSpLocks/>
            </p:cNvGrpSpPr>
            <p:nvPr/>
          </p:nvGrpSpPr>
          <p:grpSpPr bwMode="auto">
            <a:xfrm flipH="1">
              <a:off x="1960" y="696"/>
              <a:ext cx="104" cy="480"/>
              <a:chOff x="1864" y="672"/>
              <a:chExt cx="112" cy="672"/>
            </a:xfrm>
          </p:grpSpPr>
          <p:grpSp>
            <p:nvGrpSpPr>
              <p:cNvPr id="65540" name="Group 2052"/>
              <p:cNvGrpSpPr>
                <a:grpSpLocks/>
              </p:cNvGrpSpPr>
              <p:nvPr/>
            </p:nvGrpSpPr>
            <p:grpSpPr bwMode="auto">
              <a:xfrm>
                <a:off x="1864" y="672"/>
                <a:ext cx="104" cy="336"/>
                <a:chOff x="1864" y="672"/>
                <a:chExt cx="168" cy="1128"/>
              </a:xfrm>
            </p:grpSpPr>
            <p:grpSp>
              <p:nvGrpSpPr>
                <p:cNvPr id="65541" name="Group 2053"/>
                <p:cNvGrpSpPr>
                  <a:grpSpLocks/>
                </p:cNvGrpSpPr>
                <p:nvPr/>
              </p:nvGrpSpPr>
              <p:grpSpPr bwMode="auto">
                <a:xfrm>
                  <a:off x="1864" y="672"/>
                  <a:ext cx="152" cy="280"/>
                  <a:chOff x="1864" y="672"/>
                  <a:chExt cx="152" cy="280"/>
                </a:xfrm>
              </p:grpSpPr>
              <p:sp>
                <p:nvSpPr>
                  <p:cNvPr id="65542" name="Line 205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43" name="Line 205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44" name="Group 2056"/>
                <p:cNvGrpSpPr>
                  <a:grpSpLocks/>
                </p:cNvGrpSpPr>
                <p:nvPr/>
              </p:nvGrpSpPr>
              <p:grpSpPr bwMode="auto">
                <a:xfrm>
                  <a:off x="1872" y="952"/>
                  <a:ext cx="152" cy="280"/>
                  <a:chOff x="1864" y="672"/>
                  <a:chExt cx="152" cy="280"/>
                </a:xfrm>
              </p:grpSpPr>
              <p:sp>
                <p:nvSpPr>
                  <p:cNvPr id="65545" name="Line 205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46" name="Line 205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47" name="Group 2059"/>
                <p:cNvGrpSpPr>
                  <a:grpSpLocks/>
                </p:cNvGrpSpPr>
                <p:nvPr/>
              </p:nvGrpSpPr>
              <p:grpSpPr bwMode="auto">
                <a:xfrm>
                  <a:off x="1872" y="1240"/>
                  <a:ext cx="152" cy="280"/>
                  <a:chOff x="1864" y="672"/>
                  <a:chExt cx="152" cy="280"/>
                </a:xfrm>
              </p:grpSpPr>
              <p:sp>
                <p:nvSpPr>
                  <p:cNvPr id="65548" name="Line 206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49" name="Line 206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50" name="Group 2062"/>
                <p:cNvGrpSpPr>
                  <a:grpSpLocks/>
                </p:cNvGrpSpPr>
                <p:nvPr/>
              </p:nvGrpSpPr>
              <p:grpSpPr bwMode="auto">
                <a:xfrm>
                  <a:off x="1880" y="1520"/>
                  <a:ext cx="152" cy="280"/>
                  <a:chOff x="1864" y="672"/>
                  <a:chExt cx="152" cy="280"/>
                </a:xfrm>
              </p:grpSpPr>
              <p:sp>
                <p:nvSpPr>
                  <p:cNvPr id="65551" name="Line 206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52" name="Line 206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553" name="Group 2065"/>
              <p:cNvGrpSpPr>
                <a:grpSpLocks/>
              </p:cNvGrpSpPr>
              <p:nvPr/>
            </p:nvGrpSpPr>
            <p:grpSpPr bwMode="auto">
              <a:xfrm>
                <a:off x="1872" y="1008"/>
                <a:ext cx="104" cy="336"/>
                <a:chOff x="1864" y="672"/>
                <a:chExt cx="168" cy="1128"/>
              </a:xfrm>
            </p:grpSpPr>
            <p:grpSp>
              <p:nvGrpSpPr>
                <p:cNvPr id="65554" name="Group 2066"/>
                <p:cNvGrpSpPr>
                  <a:grpSpLocks/>
                </p:cNvGrpSpPr>
                <p:nvPr/>
              </p:nvGrpSpPr>
              <p:grpSpPr bwMode="auto">
                <a:xfrm>
                  <a:off x="1864" y="672"/>
                  <a:ext cx="152" cy="280"/>
                  <a:chOff x="1864" y="672"/>
                  <a:chExt cx="152" cy="280"/>
                </a:xfrm>
              </p:grpSpPr>
              <p:sp>
                <p:nvSpPr>
                  <p:cNvPr id="65555" name="Line 206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56" name="Line 206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57" name="Group 2069"/>
                <p:cNvGrpSpPr>
                  <a:grpSpLocks/>
                </p:cNvGrpSpPr>
                <p:nvPr/>
              </p:nvGrpSpPr>
              <p:grpSpPr bwMode="auto">
                <a:xfrm>
                  <a:off x="1872" y="952"/>
                  <a:ext cx="152" cy="280"/>
                  <a:chOff x="1864" y="672"/>
                  <a:chExt cx="152" cy="280"/>
                </a:xfrm>
              </p:grpSpPr>
              <p:sp>
                <p:nvSpPr>
                  <p:cNvPr id="65558" name="Line 207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59" name="Line 207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60" name="Group 2072"/>
                <p:cNvGrpSpPr>
                  <a:grpSpLocks/>
                </p:cNvGrpSpPr>
                <p:nvPr/>
              </p:nvGrpSpPr>
              <p:grpSpPr bwMode="auto">
                <a:xfrm>
                  <a:off x="1872" y="1240"/>
                  <a:ext cx="152" cy="280"/>
                  <a:chOff x="1864" y="672"/>
                  <a:chExt cx="152" cy="280"/>
                </a:xfrm>
              </p:grpSpPr>
              <p:sp>
                <p:nvSpPr>
                  <p:cNvPr id="65561" name="Line 207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62" name="Line 207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63" name="Group 2075"/>
                <p:cNvGrpSpPr>
                  <a:grpSpLocks/>
                </p:cNvGrpSpPr>
                <p:nvPr/>
              </p:nvGrpSpPr>
              <p:grpSpPr bwMode="auto">
                <a:xfrm>
                  <a:off x="1880" y="1520"/>
                  <a:ext cx="152" cy="280"/>
                  <a:chOff x="1864" y="672"/>
                  <a:chExt cx="152" cy="280"/>
                </a:xfrm>
              </p:grpSpPr>
              <p:sp>
                <p:nvSpPr>
                  <p:cNvPr id="65564" name="Line 207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65" name="Line 207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566" name="Oval 207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567" name="Group 2079"/>
          <p:cNvGrpSpPr>
            <a:grpSpLocks/>
          </p:cNvGrpSpPr>
          <p:nvPr/>
        </p:nvGrpSpPr>
        <p:grpSpPr bwMode="auto">
          <a:xfrm flipH="1" flipV="1">
            <a:off x="6661150" y="2219325"/>
            <a:ext cx="147638" cy="509588"/>
            <a:chOff x="1864" y="549"/>
            <a:chExt cx="260" cy="627"/>
          </a:xfrm>
        </p:grpSpPr>
        <p:grpSp>
          <p:nvGrpSpPr>
            <p:cNvPr id="65568" name="Group 2080"/>
            <p:cNvGrpSpPr>
              <a:grpSpLocks/>
            </p:cNvGrpSpPr>
            <p:nvPr/>
          </p:nvGrpSpPr>
          <p:grpSpPr bwMode="auto">
            <a:xfrm flipH="1">
              <a:off x="1864" y="672"/>
              <a:ext cx="104" cy="480"/>
              <a:chOff x="1864" y="672"/>
              <a:chExt cx="112" cy="672"/>
            </a:xfrm>
          </p:grpSpPr>
          <p:grpSp>
            <p:nvGrpSpPr>
              <p:cNvPr id="65569" name="Group 2081"/>
              <p:cNvGrpSpPr>
                <a:grpSpLocks/>
              </p:cNvGrpSpPr>
              <p:nvPr/>
            </p:nvGrpSpPr>
            <p:grpSpPr bwMode="auto">
              <a:xfrm>
                <a:off x="1864" y="672"/>
                <a:ext cx="104" cy="336"/>
                <a:chOff x="1864" y="672"/>
                <a:chExt cx="168" cy="1128"/>
              </a:xfrm>
            </p:grpSpPr>
            <p:grpSp>
              <p:nvGrpSpPr>
                <p:cNvPr id="65570" name="Group 2082"/>
                <p:cNvGrpSpPr>
                  <a:grpSpLocks/>
                </p:cNvGrpSpPr>
                <p:nvPr/>
              </p:nvGrpSpPr>
              <p:grpSpPr bwMode="auto">
                <a:xfrm>
                  <a:off x="1864" y="672"/>
                  <a:ext cx="152" cy="280"/>
                  <a:chOff x="1864" y="672"/>
                  <a:chExt cx="152" cy="280"/>
                </a:xfrm>
              </p:grpSpPr>
              <p:sp>
                <p:nvSpPr>
                  <p:cNvPr id="65571" name="Line 20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72" name="Line 20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73" name="Group 2085"/>
                <p:cNvGrpSpPr>
                  <a:grpSpLocks/>
                </p:cNvGrpSpPr>
                <p:nvPr/>
              </p:nvGrpSpPr>
              <p:grpSpPr bwMode="auto">
                <a:xfrm>
                  <a:off x="1872" y="952"/>
                  <a:ext cx="152" cy="280"/>
                  <a:chOff x="1864" y="672"/>
                  <a:chExt cx="152" cy="280"/>
                </a:xfrm>
              </p:grpSpPr>
              <p:sp>
                <p:nvSpPr>
                  <p:cNvPr id="65574" name="Line 20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75" name="Line 20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76" name="Group 2088"/>
                <p:cNvGrpSpPr>
                  <a:grpSpLocks/>
                </p:cNvGrpSpPr>
                <p:nvPr/>
              </p:nvGrpSpPr>
              <p:grpSpPr bwMode="auto">
                <a:xfrm>
                  <a:off x="1872" y="1240"/>
                  <a:ext cx="152" cy="280"/>
                  <a:chOff x="1864" y="672"/>
                  <a:chExt cx="152" cy="280"/>
                </a:xfrm>
              </p:grpSpPr>
              <p:sp>
                <p:nvSpPr>
                  <p:cNvPr id="65577" name="Line 208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78" name="Line 209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79" name="Group 2091"/>
                <p:cNvGrpSpPr>
                  <a:grpSpLocks/>
                </p:cNvGrpSpPr>
                <p:nvPr/>
              </p:nvGrpSpPr>
              <p:grpSpPr bwMode="auto">
                <a:xfrm>
                  <a:off x="1880" y="1520"/>
                  <a:ext cx="152" cy="280"/>
                  <a:chOff x="1864" y="672"/>
                  <a:chExt cx="152" cy="280"/>
                </a:xfrm>
              </p:grpSpPr>
              <p:sp>
                <p:nvSpPr>
                  <p:cNvPr id="65580" name="Line 209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81" name="Line 209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582" name="Group 2094"/>
              <p:cNvGrpSpPr>
                <a:grpSpLocks/>
              </p:cNvGrpSpPr>
              <p:nvPr/>
            </p:nvGrpSpPr>
            <p:grpSpPr bwMode="auto">
              <a:xfrm>
                <a:off x="1872" y="1008"/>
                <a:ext cx="104" cy="336"/>
                <a:chOff x="1864" y="672"/>
                <a:chExt cx="168" cy="1128"/>
              </a:xfrm>
            </p:grpSpPr>
            <p:grpSp>
              <p:nvGrpSpPr>
                <p:cNvPr id="65583" name="Group 2095"/>
                <p:cNvGrpSpPr>
                  <a:grpSpLocks/>
                </p:cNvGrpSpPr>
                <p:nvPr/>
              </p:nvGrpSpPr>
              <p:grpSpPr bwMode="auto">
                <a:xfrm>
                  <a:off x="1864" y="672"/>
                  <a:ext cx="152" cy="280"/>
                  <a:chOff x="1864" y="672"/>
                  <a:chExt cx="152" cy="280"/>
                </a:xfrm>
              </p:grpSpPr>
              <p:sp>
                <p:nvSpPr>
                  <p:cNvPr id="65584" name="Line 20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85" name="Line 20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86" name="Group 2098"/>
                <p:cNvGrpSpPr>
                  <a:grpSpLocks/>
                </p:cNvGrpSpPr>
                <p:nvPr/>
              </p:nvGrpSpPr>
              <p:grpSpPr bwMode="auto">
                <a:xfrm>
                  <a:off x="1872" y="952"/>
                  <a:ext cx="152" cy="280"/>
                  <a:chOff x="1864" y="672"/>
                  <a:chExt cx="152" cy="280"/>
                </a:xfrm>
              </p:grpSpPr>
              <p:sp>
                <p:nvSpPr>
                  <p:cNvPr id="65587" name="Line 20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88" name="Line 21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89" name="Group 2101"/>
                <p:cNvGrpSpPr>
                  <a:grpSpLocks/>
                </p:cNvGrpSpPr>
                <p:nvPr/>
              </p:nvGrpSpPr>
              <p:grpSpPr bwMode="auto">
                <a:xfrm>
                  <a:off x="1872" y="1240"/>
                  <a:ext cx="152" cy="280"/>
                  <a:chOff x="1864" y="672"/>
                  <a:chExt cx="152" cy="280"/>
                </a:xfrm>
              </p:grpSpPr>
              <p:sp>
                <p:nvSpPr>
                  <p:cNvPr id="65590" name="Line 21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91" name="Line 21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592" name="Group 2104"/>
                <p:cNvGrpSpPr>
                  <a:grpSpLocks/>
                </p:cNvGrpSpPr>
                <p:nvPr/>
              </p:nvGrpSpPr>
              <p:grpSpPr bwMode="auto">
                <a:xfrm>
                  <a:off x="1880" y="1520"/>
                  <a:ext cx="152" cy="280"/>
                  <a:chOff x="1864" y="672"/>
                  <a:chExt cx="152" cy="280"/>
                </a:xfrm>
              </p:grpSpPr>
              <p:sp>
                <p:nvSpPr>
                  <p:cNvPr id="65593" name="Line 21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94" name="Line 21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595" name="Group 2107"/>
            <p:cNvGrpSpPr>
              <a:grpSpLocks/>
            </p:cNvGrpSpPr>
            <p:nvPr/>
          </p:nvGrpSpPr>
          <p:grpSpPr bwMode="auto">
            <a:xfrm flipH="1">
              <a:off x="1960" y="696"/>
              <a:ext cx="104" cy="480"/>
              <a:chOff x="1864" y="672"/>
              <a:chExt cx="112" cy="672"/>
            </a:xfrm>
          </p:grpSpPr>
          <p:grpSp>
            <p:nvGrpSpPr>
              <p:cNvPr id="65596" name="Group 2108"/>
              <p:cNvGrpSpPr>
                <a:grpSpLocks/>
              </p:cNvGrpSpPr>
              <p:nvPr/>
            </p:nvGrpSpPr>
            <p:grpSpPr bwMode="auto">
              <a:xfrm>
                <a:off x="1864" y="672"/>
                <a:ext cx="104" cy="336"/>
                <a:chOff x="1864" y="672"/>
                <a:chExt cx="168" cy="1128"/>
              </a:xfrm>
            </p:grpSpPr>
            <p:grpSp>
              <p:nvGrpSpPr>
                <p:cNvPr id="65597" name="Group 2109"/>
                <p:cNvGrpSpPr>
                  <a:grpSpLocks/>
                </p:cNvGrpSpPr>
                <p:nvPr/>
              </p:nvGrpSpPr>
              <p:grpSpPr bwMode="auto">
                <a:xfrm>
                  <a:off x="1864" y="672"/>
                  <a:ext cx="152" cy="280"/>
                  <a:chOff x="1864" y="672"/>
                  <a:chExt cx="152" cy="280"/>
                </a:xfrm>
              </p:grpSpPr>
              <p:sp>
                <p:nvSpPr>
                  <p:cNvPr id="65598" name="Line 211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599" name="Line 211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00" name="Group 2112"/>
                <p:cNvGrpSpPr>
                  <a:grpSpLocks/>
                </p:cNvGrpSpPr>
                <p:nvPr/>
              </p:nvGrpSpPr>
              <p:grpSpPr bwMode="auto">
                <a:xfrm>
                  <a:off x="1872" y="952"/>
                  <a:ext cx="152" cy="280"/>
                  <a:chOff x="1864" y="672"/>
                  <a:chExt cx="152" cy="280"/>
                </a:xfrm>
              </p:grpSpPr>
              <p:sp>
                <p:nvSpPr>
                  <p:cNvPr id="65601" name="Line 211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02" name="Line 211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03" name="Group 2115"/>
                <p:cNvGrpSpPr>
                  <a:grpSpLocks/>
                </p:cNvGrpSpPr>
                <p:nvPr/>
              </p:nvGrpSpPr>
              <p:grpSpPr bwMode="auto">
                <a:xfrm>
                  <a:off x="1872" y="1240"/>
                  <a:ext cx="152" cy="280"/>
                  <a:chOff x="1864" y="672"/>
                  <a:chExt cx="152" cy="280"/>
                </a:xfrm>
              </p:grpSpPr>
              <p:sp>
                <p:nvSpPr>
                  <p:cNvPr id="65604" name="Line 211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05" name="Line 211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06" name="Group 2118"/>
                <p:cNvGrpSpPr>
                  <a:grpSpLocks/>
                </p:cNvGrpSpPr>
                <p:nvPr/>
              </p:nvGrpSpPr>
              <p:grpSpPr bwMode="auto">
                <a:xfrm>
                  <a:off x="1880" y="1520"/>
                  <a:ext cx="152" cy="280"/>
                  <a:chOff x="1864" y="672"/>
                  <a:chExt cx="152" cy="280"/>
                </a:xfrm>
              </p:grpSpPr>
              <p:sp>
                <p:nvSpPr>
                  <p:cNvPr id="65607" name="Line 211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08" name="Line 212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609" name="Group 2121"/>
              <p:cNvGrpSpPr>
                <a:grpSpLocks/>
              </p:cNvGrpSpPr>
              <p:nvPr/>
            </p:nvGrpSpPr>
            <p:grpSpPr bwMode="auto">
              <a:xfrm>
                <a:off x="1872" y="1008"/>
                <a:ext cx="104" cy="336"/>
                <a:chOff x="1864" y="672"/>
                <a:chExt cx="168" cy="1128"/>
              </a:xfrm>
            </p:grpSpPr>
            <p:grpSp>
              <p:nvGrpSpPr>
                <p:cNvPr id="65610" name="Group 2122"/>
                <p:cNvGrpSpPr>
                  <a:grpSpLocks/>
                </p:cNvGrpSpPr>
                <p:nvPr/>
              </p:nvGrpSpPr>
              <p:grpSpPr bwMode="auto">
                <a:xfrm>
                  <a:off x="1864" y="672"/>
                  <a:ext cx="152" cy="280"/>
                  <a:chOff x="1864" y="672"/>
                  <a:chExt cx="152" cy="280"/>
                </a:xfrm>
              </p:grpSpPr>
              <p:sp>
                <p:nvSpPr>
                  <p:cNvPr id="65611" name="Line 212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12" name="Line 212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13" name="Group 2125"/>
                <p:cNvGrpSpPr>
                  <a:grpSpLocks/>
                </p:cNvGrpSpPr>
                <p:nvPr/>
              </p:nvGrpSpPr>
              <p:grpSpPr bwMode="auto">
                <a:xfrm>
                  <a:off x="1872" y="952"/>
                  <a:ext cx="152" cy="280"/>
                  <a:chOff x="1864" y="672"/>
                  <a:chExt cx="152" cy="280"/>
                </a:xfrm>
              </p:grpSpPr>
              <p:sp>
                <p:nvSpPr>
                  <p:cNvPr id="65614" name="Line 21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15" name="Line 21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16" name="Group 2128"/>
                <p:cNvGrpSpPr>
                  <a:grpSpLocks/>
                </p:cNvGrpSpPr>
                <p:nvPr/>
              </p:nvGrpSpPr>
              <p:grpSpPr bwMode="auto">
                <a:xfrm>
                  <a:off x="1872" y="1240"/>
                  <a:ext cx="152" cy="280"/>
                  <a:chOff x="1864" y="672"/>
                  <a:chExt cx="152" cy="280"/>
                </a:xfrm>
              </p:grpSpPr>
              <p:sp>
                <p:nvSpPr>
                  <p:cNvPr id="65617" name="Line 212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18" name="Line 213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19" name="Group 2131"/>
                <p:cNvGrpSpPr>
                  <a:grpSpLocks/>
                </p:cNvGrpSpPr>
                <p:nvPr/>
              </p:nvGrpSpPr>
              <p:grpSpPr bwMode="auto">
                <a:xfrm>
                  <a:off x="1880" y="1520"/>
                  <a:ext cx="152" cy="280"/>
                  <a:chOff x="1864" y="672"/>
                  <a:chExt cx="152" cy="280"/>
                </a:xfrm>
              </p:grpSpPr>
              <p:sp>
                <p:nvSpPr>
                  <p:cNvPr id="65620" name="Line 213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21" name="Line 213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622" name="Oval 213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623" name="Group 2135"/>
          <p:cNvGrpSpPr>
            <a:grpSpLocks/>
          </p:cNvGrpSpPr>
          <p:nvPr/>
        </p:nvGrpSpPr>
        <p:grpSpPr bwMode="auto">
          <a:xfrm flipH="1" flipV="1">
            <a:off x="6808788" y="2219325"/>
            <a:ext cx="147637" cy="509588"/>
            <a:chOff x="1864" y="549"/>
            <a:chExt cx="260" cy="627"/>
          </a:xfrm>
        </p:grpSpPr>
        <p:grpSp>
          <p:nvGrpSpPr>
            <p:cNvPr id="65624" name="Group 2136"/>
            <p:cNvGrpSpPr>
              <a:grpSpLocks/>
            </p:cNvGrpSpPr>
            <p:nvPr/>
          </p:nvGrpSpPr>
          <p:grpSpPr bwMode="auto">
            <a:xfrm flipH="1">
              <a:off x="1864" y="672"/>
              <a:ext cx="104" cy="480"/>
              <a:chOff x="1864" y="672"/>
              <a:chExt cx="112" cy="672"/>
            </a:xfrm>
          </p:grpSpPr>
          <p:grpSp>
            <p:nvGrpSpPr>
              <p:cNvPr id="65625" name="Group 2137"/>
              <p:cNvGrpSpPr>
                <a:grpSpLocks/>
              </p:cNvGrpSpPr>
              <p:nvPr/>
            </p:nvGrpSpPr>
            <p:grpSpPr bwMode="auto">
              <a:xfrm>
                <a:off x="1864" y="672"/>
                <a:ext cx="104" cy="336"/>
                <a:chOff x="1864" y="672"/>
                <a:chExt cx="168" cy="1128"/>
              </a:xfrm>
            </p:grpSpPr>
            <p:grpSp>
              <p:nvGrpSpPr>
                <p:cNvPr id="65626" name="Group 2138"/>
                <p:cNvGrpSpPr>
                  <a:grpSpLocks/>
                </p:cNvGrpSpPr>
                <p:nvPr/>
              </p:nvGrpSpPr>
              <p:grpSpPr bwMode="auto">
                <a:xfrm>
                  <a:off x="1864" y="672"/>
                  <a:ext cx="152" cy="280"/>
                  <a:chOff x="1864" y="672"/>
                  <a:chExt cx="152" cy="280"/>
                </a:xfrm>
              </p:grpSpPr>
              <p:sp>
                <p:nvSpPr>
                  <p:cNvPr id="65627" name="Line 213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28" name="Line 214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29" name="Group 2141"/>
                <p:cNvGrpSpPr>
                  <a:grpSpLocks/>
                </p:cNvGrpSpPr>
                <p:nvPr/>
              </p:nvGrpSpPr>
              <p:grpSpPr bwMode="auto">
                <a:xfrm>
                  <a:off x="1872" y="952"/>
                  <a:ext cx="152" cy="280"/>
                  <a:chOff x="1864" y="672"/>
                  <a:chExt cx="152" cy="280"/>
                </a:xfrm>
              </p:grpSpPr>
              <p:sp>
                <p:nvSpPr>
                  <p:cNvPr id="65630" name="Line 214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31" name="Line 214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32" name="Group 2144"/>
                <p:cNvGrpSpPr>
                  <a:grpSpLocks/>
                </p:cNvGrpSpPr>
                <p:nvPr/>
              </p:nvGrpSpPr>
              <p:grpSpPr bwMode="auto">
                <a:xfrm>
                  <a:off x="1872" y="1240"/>
                  <a:ext cx="152" cy="280"/>
                  <a:chOff x="1864" y="672"/>
                  <a:chExt cx="152" cy="280"/>
                </a:xfrm>
              </p:grpSpPr>
              <p:sp>
                <p:nvSpPr>
                  <p:cNvPr id="65633" name="Line 214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34" name="Line 214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35" name="Group 2147"/>
                <p:cNvGrpSpPr>
                  <a:grpSpLocks/>
                </p:cNvGrpSpPr>
                <p:nvPr/>
              </p:nvGrpSpPr>
              <p:grpSpPr bwMode="auto">
                <a:xfrm>
                  <a:off x="1880" y="1520"/>
                  <a:ext cx="152" cy="280"/>
                  <a:chOff x="1864" y="672"/>
                  <a:chExt cx="152" cy="280"/>
                </a:xfrm>
              </p:grpSpPr>
              <p:sp>
                <p:nvSpPr>
                  <p:cNvPr id="65636" name="Line 214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37" name="Line 214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638" name="Group 2150"/>
              <p:cNvGrpSpPr>
                <a:grpSpLocks/>
              </p:cNvGrpSpPr>
              <p:nvPr/>
            </p:nvGrpSpPr>
            <p:grpSpPr bwMode="auto">
              <a:xfrm>
                <a:off x="1872" y="1008"/>
                <a:ext cx="104" cy="336"/>
                <a:chOff x="1864" y="672"/>
                <a:chExt cx="168" cy="1128"/>
              </a:xfrm>
            </p:grpSpPr>
            <p:grpSp>
              <p:nvGrpSpPr>
                <p:cNvPr id="65639" name="Group 2151"/>
                <p:cNvGrpSpPr>
                  <a:grpSpLocks/>
                </p:cNvGrpSpPr>
                <p:nvPr/>
              </p:nvGrpSpPr>
              <p:grpSpPr bwMode="auto">
                <a:xfrm>
                  <a:off x="1864" y="672"/>
                  <a:ext cx="152" cy="280"/>
                  <a:chOff x="1864" y="672"/>
                  <a:chExt cx="152" cy="280"/>
                </a:xfrm>
              </p:grpSpPr>
              <p:sp>
                <p:nvSpPr>
                  <p:cNvPr id="65640" name="Line 215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41" name="Line 215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42" name="Group 2154"/>
                <p:cNvGrpSpPr>
                  <a:grpSpLocks/>
                </p:cNvGrpSpPr>
                <p:nvPr/>
              </p:nvGrpSpPr>
              <p:grpSpPr bwMode="auto">
                <a:xfrm>
                  <a:off x="1872" y="952"/>
                  <a:ext cx="152" cy="280"/>
                  <a:chOff x="1864" y="672"/>
                  <a:chExt cx="152" cy="280"/>
                </a:xfrm>
              </p:grpSpPr>
              <p:sp>
                <p:nvSpPr>
                  <p:cNvPr id="65643" name="Line 215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44" name="Line 215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45" name="Group 2157"/>
                <p:cNvGrpSpPr>
                  <a:grpSpLocks/>
                </p:cNvGrpSpPr>
                <p:nvPr/>
              </p:nvGrpSpPr>
              <p:grpSpPr bwMode="auto">
                <a:xfrm>
                  <a:off x="1872" y="1240"/>
                  <a:ext cx="152" cy="280"/>
                  <a:chOff x="1864" y="672"/>
                  <a:chExt cx="152" cy="280"/>
                </a:xfrm>
              </p:grpSpPr>
              <p:sp>
                <p:nvSpPr>
                  <p:cNvPr id="65646" name="Line 215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47" name="Line 215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48" name="Group 2160"/>
                <p:cNvGrpSpPr>
                  <a:grpSpLocks/>
                </p:cNvGrpSpPr>
                <p:nvPr/>
              </p:nvGrpSpPr>
              <p:grpSpPr bwMode="auto">
                <a:xfrm>
                  <a:off x="1880" y="1520"/>
                  <a:ext cx="152" cy="280"/>
                  <a:chOff x="1864" y="672"/>
                  <a:chExt cx="152" cy="280"/>
                </a:xfrm>
              </p:grpSpPr>
              <p:sp>
                <p:nvSpPr>
                  <p:cNvPr id="65649" name="Line 216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50" name="Line 216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651" name="Group 2163"/>
            <p:cNvGrpSpPr>
              <a:grpSpLocks/>
            </p:cNvGrpSpPr>
            <p:nvPr/>
          </p:nvGrpSpPr>
          <p:grpSpPr bwMode="auto">
            <a:xfrm flipH="1">
              <a:off x="1960" y="696"/>
              <a:ext cx="104" cy="480"/>
              <a:chOff x="1864" y="672"/>
              <a:chExt cx="112" cy="672"/>
            </a:xfrm>
          </p:grpSpPr>
          <p:grpSp>
            <p:nvGrpSpPr>
              <p:cNvPr id="65652" name="Group 2164"/>
              <p:cNvGrpSpPr>
                <a:grpSpLocks/>
              </p:cNvGrpSpPr>
              <p:nvPr/>
            </p:nvGrpSpPr>
            <p:grpSpPr bwMode="auto">
              <a:xfrm>
                <a:off x="1864" y="672"/>
                <a:ext cx="104" cy="336"/>
                <a:chOff x="1864" y="672"/>
                <a:chExt cx="168" cy="1128"/>
              </a:xfrm>
            </p:grpSpPr>
            <p:grpSp>
              <p:nvGrpSpPr>
                <p:cNvPr id="65653" name="Group 2165"/>
                <p:cNvGrpSpPr>
                  <a:grpSpLocks/>
                </p:cNvGrpSpPr>
                <p:nvPr/>
              </p:nvGrpSpPr>
              <p:grpSpPr bwMode="auto">
                <a:xfrm>
                  <a:off x="1864" y="672"/>
                  <a:ext cx="152" cy="280"/>
                  <a:chOff x="1864" y="672"/>
                  <a:chExt cx="152" cy="280"/>
                </a:xfrm>
              </p:grpSpPr>
              <p:sp>
                <p:nvSpPr>
                  <p:cNvPr id="65654" name="Line 2166"/>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55" name="Line 2167"/>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56" name="Group 2168"/>
                <p:cNvGrpSpPr>
                  <a:grpSpLocks/>
                </p:cNvGrpSpPr>
                <p:nvPr/>
              </p:nvGrpSpPr>
              <p:grpSpPr bwMode="auto">
                <a:xfrm>
                  <a:off x="1872" y="952"/>
                  <a:ext cx="152" cy="280"/>
                  <a:chOff x="1864" y="672"/>
                  <a:chExt cx="152" cy="280"/>
                </a:xfrm>
              </p:grpSpPr>
              <p:sp>
                <p:nvSpPr>
                  <p:cNvPr id="65657" name="Line 216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58" name="Line 217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59" name="Group 2171"/>
                <p:cNvGrpSpPr>
                  <a:grpSpLocks/>
                </p:cNvGrpSpPr>
                <p:nvPr/>
              </p:nvGrpSpPr>
              <p:grpSpPr bwMode="auto">
                <a:xfrm>
                  <a:off x="1872" y="1240"/>
                  <a:ext cx="152" cy="280"/>
                  <a:chOff x="1864" y="672"/>
                  <a:chExt cx="152" cy="280"/>
                </a:xfrm>
              </p:grpSpPr>
              <p:sp>
                <p:nvSpPr>
                  <p:cNvPr id="65660" name="Line 217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61" name="Line 217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62" name="Group 2174"/>
                <p:cNvGrpSpPr>
                  <a:grpSpLocks/>
                </p:cNvGrpSpPr>
                <p:nvPr/>
              </p:nvGrpSpPr>
              <p:grpSpPr bwMode="auto">
                <a:xfrm>
                  <a:off x="1880" y="1520"/>
                  <a:ext cx="152" cy="280"/>
                  <a:chOff x="1864" y="672"/>
                  <a:chExt cx="152" cy="280"/>
                </a:xfrm>
              </p:grpSpPr>
              <p:sp>
                <p:nvSpPr>
                  <p:cNvPr id="65663" name="Line 217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64" name="Line 217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665" name="Group 2177"/>
              <p:cNvGrpSpPr>
                <a:grpSpLocks/>
              </p:cNvGrpSpPr>
              <p:nvPr/>
            </p:nvGrpSpPr>
            <p:grpSpPr bwMode="auto">
              <a:xfrm>
                <a:off x="1872" y="1008"/>
                <a:ext cx="104" cy="336"/>
                <a:chOff x="1864" y="672"/>
                <a:chExt cx="168" cy="1128"/>
              </a:xfrm>
            </p:grpSpPr>
            <p:grpSp>
              <p:nvGrpSpPr>
                <p:cNvPr id="65666" name="Group 2178"/>
                <p:cNvGrpSpPr>
                  <a:grpSpLocks/>
                </p:cNvGrpSpPr>
                <p:nvPr/>
              </p:nvGrpSpPr>
              <p:grpSpPr bwMode="auto">
                <a:xfrm>
                  <a:off x="1864" y="672"/>
                  <a:ext cx="152" cy="280"/>
                  <a:chOff x="1864" y="672"/>
                  <a:chExt cx="152" cy="280"/>
                </a:xfrm>
              </p:grpSpPr>
              <p:sp>
                <p:nvSpPr>
                  <p:cNvPr id="65667" name="Line 2179"/>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68" name="Line 2180"/>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69" name="Group 2181"/>
                <p:cNvGrpSpPr>
                  <a:grpSpLocks/>
                </p:cNvGrpSpPr>
                <p:nvPr/>
              </p:nvGrpSpPr>
              <p:grpSpPr bwMode="auto">
                <a:xfrm>
                  <a:off x="1872" y="952"/>
                  <a:ext cx="152" cy="280"/>
                  <a:chOff x="1864" y="672"/>
                  <a:chExt cx="152" cy="280"/>
                </a:xfrm>
              </p:grpSpPr>
              <p:sp>
                <p:nvSpPr>
                  <p:cNvPr id="65670" name="Line 218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71" name="Line 218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72" name="Group 2184"/>
                <p:cNvGrpSpPr>
                  <a:grpSpLocks/>
                </p:cNvGrpSpPr>
                <p:nvPr/>
              </p:nvGrpSpPr>
              <p:grpSpPr bwMode="auto">
                <a:xfrm>
                  <a:off x="1872" y="1240"/>
                  <a:ext cx="152" cy="280"/>
                  <a:chOff x="1864" y="672"/>
                  <a:chExt cx="152" cy="280"/>
                </a:xfrm>
              </p:grpSpPr>
              <p:sp>
                <p:nvSpPr>
                  <p:cNvPr id="65673" name="Line 218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74" name="Line 218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75" name="Group 2187"/>
                <p:cNvGrpSpPr>
                  <a:grpSpLocks/>
                </p:cNvGrpSpPr>
                <p:nvPr/>
              </p:nvGrpSpPr>
              <p:grpSpPr bwMode="auto">
                <a:xfrm>
                  <a:off x="1880" y="1520"/>
                  <a:ext cx="152" cy="280"/>
                  <a:chOff x="1864" y="672"/>
                  <a:chExt cx="152" cy="280"/>
                </a:xfrm>
              </p:grpSpPr>
              <p:sp>
                <p:nvSpPr>
                  <p:cNvPr id="65676" name="Line 218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77" name="Line 218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678" name="Oval 2190"/>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679" name="Group 2191"/>
          <p:cNvGrpSpPr>
            <a:grpSpLocks/>
          </p:cNvGrpSpPr>
          <p:nvPr/>
        </p:nvGrpSpPr>
        <p:grpSpPr bwMode="auto">
          <a:xfrm flipH="1" flipV="1">
            <a:off x="7251700" y="2219325"/>
            <a:ext cx="147638" cy="509588"/>
            <a:chOff x="1864" y="549"/>
            <a:chExt cx="260" cy="627"/>
          </a:xfrm>
        </p:grpSpPr>
        <p:grpSp>
          <p:nvGrpSpPr>
            <p:cNvPr id="65680" name="Group 2192"/>
            <p:cNvGrpSpPr>
              <a:grpSpLocks/>
            </p:cNvGrpSpPr>
            <p:nvPr/>
          </p:nvGrpSpPr>
          <p:grpSpPr bwMode="auto">
            <a:xfrm flipH="1">
              <a:off x="1864" y="672"/>
              <a:ext cx="104" cy="480"/>
              <a:chOff x="1864" y="672"/>
              <a:chExt cx="112" cy="672"/>
            </a:xfrm>
          </p:grpSpPr>
          <p:grpSp>
            <p:nvGrpSpPr>
              <p:cNvPr id="65681" name="Group 2193"/>
              <p:cNvGrpSpPr>
                <a:grpSpLocks/>
              </p:cNvGrpSpPr>
              <p:nvPr/>
            </p:nvGrpSpPr>
            <p:grpSpPr bwMode="auto">
              <a:xfrm>
                <a:off x="1864" y="672"/>
                <a:ext cx="104" cy="336"/>
                <a:chOff x="1864" y="672"/>
                <a:chExt cx="168" cy="1128"/>
              </a:xfrm>
            </p:grpSpPr>
            <p:grpSp>
              <p:nvGrpSpPr>
                <p:cNvPr id="65682" name="Group 2194"/>
                <p:cNvGrpSpPr>
                  <a:grpSpLocks/>
                </p:cNvGrpSpPr>
                <p:nvPr/>
              </p:nvGrpSpPr>
              <p:grpSpPr bwMode="auto">
                <a:xfrm>
                  <a:off x="1864" y="672"/>
                  <a:ext cx="152" cy="280"/>
                  <a:chOff x="1864" y="672"/>
                  <a:chExt cx="152" cy="280"/>
                </a:xfrm>
              </p:grpSpPr>
              <p:sp>
                <p:nvSpPr>
                  <p:cNvPr id="65683" name="Line 219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84" name="Line 219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85" name="Group 2197"/>
                <p:cNvGrpSpPr>
                  <a:grpSpLocks/>
                </p:cNvGrpSpPr>
                <p:nvPr/>
              </p:nvGrpSpPr>
              <p:grpSpPr bwMode="auto">
                <a:xfrm>
                  <a:off x="1872" y="952"/>
                  <a:ext cx="152" cy="280"/>
                  <a:chOff x="1864" y="672"/>
                  <a:chExt cx="152" cy="280"/>
                </a:xfrm>
              </p:grpSpPr>
              <p:sp>
                <p:nvSpPr>
                  <p:cNvPr id="65686" name="Line 219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87" name="Line 219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88" name="Group 2200"/>
                <p:cNvGrpSpPr>
                  <a:grpSpLocks/>
                </p:cNvGrpSpPr>
                <p:nvPr/>
              </p:nvGrpSpPr>
              <p:grpSpPr bwMode="auto">
                <a:xfrm>
                  <a:off x="1872" y="1240"/>
                  <a:ext cx="152" cy="280"/>
                  <a:chOff x="1864" y="672"/>
                  <a:chExt cx="152" cy="280"/>
                </a:xfrm>
              </p:grpSpPr>
              <p:sp>
                <p:nvSpPr>
                  <p:cNvPr id="65689" name="Line 220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90" name="Line 220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91" name="Group 2203"/>
                <p:cNvGrpSpPr>
                  <a:grpSpLocks/>
                </p:cNvGrpSpPr>
                <p:nvPr/>
              </p:nvGrpSpPr>
              <p:grpSpPr bwMode="auto">
                <a:xfrm>
                  <a:off x="1880" y="1520"/>
                  <a:ext cx="152" cy="280"/>
                  <a:chOff x="1864" y="672"/>
                  <a:chExt cx="152" cy="280"/>
                </a:xfrm>
              </p:grpSpPr>
              <p:sp>
                <p:nvSpPr>
                  <p:cNvPr id="65692" name="Line 220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93" name="Line 220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694" name="Group 2206"/>
              <p:cNvGrpSpPr>
                <a:grpSpLocks/>
              </p:cNvGrpSpPr>
              <p:nvPr/>
            </p:nvGrpSpPr>
            <p:grpSpPr bwMode="auto">
              <a:xfrm>
                <a:off x="1872" y="1008"/>
                <a:ext cx="104" cy="336"/>
                <a:chOff x="1864" y="672"/>
                <a:chExt cx="168" cy="1128"/>
              </a:xfrm>
            </p:grpSpPr>
            <p:grpSp>
              <p:nvGrpSpPr>
                <p:cNvPr id="65695" name="Group 2207"/>
                <p:cNvGrpSpPr>
                  <a:grpSpLocks/>
                </p:cNvGrpSpPr>
                <p:nvPr/>
              </p:nvGrpSpPr>
              <p:grpSpPr bwMode="auto">
                <a:xfrm>
                  <a:off x="1864" y="672"/>
                  <a:ext cx="152" cy="280"/>
                  <a:chOff x="1864" y="672"/>
                  <a:chExt cx="152" cy="280"/>
                </a:xfrm>
              </p:grpSpPr>
              <p:sp>
                <p:nvSpPr>
                  <p:cNvPr id="65696" name="Line 220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697" name="Line 220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698" name="Group 2210"/>
                <p:cNvGrpSpPr>
                  <a:grpSpLocks/>
                </p:cNvGrpSpPr>
                <p:nvPr/>
              </p:nvGrpSpPr>
              <p:grpSpPr bwMode="auto">
                <a:xfrm>
                  <a:off x="1872" y="952"/>
                  <a:ext cx="152" cy="280"/>
                  <a:chOff x="1864" y="672"/>
                  <a:chExt cx="152" cy="280"/>
                </a:xfrm>
              </p:grpSpPr>
              <p:sp>
                <p:nvSpPr>
                  <p:cNvPr id="65699" name="Line 221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00" name="Line 221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01" name="Group 2213"/>
                <p:cNvGrpSpPr>
                  <a:grpSpLocks/>
                </p:cNvGrpSpPr>
                <p:nvPr/>
              </p:nvGrpSpPr>
              <p:grpSpPr bwMode="auto">
                <a:xfrm>
                  <a:off x="1872" y="1240"/>
                  <a:ext cx="152" cy="280"/>
                  <a:chOff x="1864" y="672"/>
                  <a:chExt cx="152" cy="280"/>
                </a:xfrm>
              </p:grpSpPr>
              <p:sp>
                <p:nvSpPr>
                  <p:cNvPr id="65702" name="Line 221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03" name="Line 221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04" name="Group 2216"/>
                <p:cNvGrpSpPr>
                  <a:grpSpLocks/>
                </p:cNvGrpSpPr>
                <p:nvPr/>
              </p:nvGrpSpPr>
              <p:grpSpPr bwMode="auto">
                <a:xfrm>
                  <a:off x="1880" y="1520"/>
                  <a:ext cx="152" cy="280"/>
                  <a:chOff x="1864" y="672"/>
                  <a:chExt cx="152" cy="280"/>
                </a:xfrm>
              </p:grpSpPr>
              <p:sp>
                <p:nvSpPr>
                  <p:cNvPr id="65705" name="Line 221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06" name="Line 221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707" name="Group 2219"/>
            <p:cNvGrpSpPr>
              <a:grpSpLocks/>
            </p:cNvGrpSpPr>
            <p:nvPr/>
          </p:nvGrpSpPr>
          <p:grpSpPr bwMode="auto">
            <a:xfrm flipH="1">
              <a:off x="1960" y="696"/>
              <a:ext cx="104" cy="480"/>
              <a:chOff x="1864" y="672"/>
              <a:chExt cx="112" cy="672"/>
            </a:xfrm>
          </p:grpSpPr>
          <p:grpSp>
            <p:nvGrpSpPr>
              <p:cNvPr id="65708" name="Group 2220"/>
              <p:cNvGrpSpPr>
                <a:grpSpLocks/>
              </p:cNvGrpSpPr>
              <p:nvPr/>
            </p:nvGrpSpPr>
            <p:grpSpPr bwMode="auto">
              <a:xfrm>
                <a:off x="1864" y="672"/>
                <a:ext cx="104" cy="336"/>
                <a:chOff x="1864" y="672"/>
                <a:chExt cx="168" cy="1128"/>
              </a:xfrm>
            </p:grpSpPr>
            <p:grpSp>
              <p:nvGrpSpPr>
                <p:cNvPr id="65709" name="Group 2221"/>
                <p:cNvGrpSpPr>
                  <a:grpSpLocks/>
                </p:cNvGrpSpPr>
                <p:nvPr/>
              </p:nvGrpSpPr>
              <p:grpSpPr bwMode="auto">
                <a:xfrm>
                  <a:off x="1864" y="672"/>
                  <a:ext cx="152" cy="280"/>
                  <a:chOff x="1864" y="672"/>
                  <a:chExt cx="152" cy="280"/>
                </a:xfrm>
              </p:grpSpPr>
              <p:sp>
                <p:nvSpPr>
                  <p:cNvPr id="65710" name="Line 2222"/>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11" name="Line 2223"/>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12" name="Group 2224"/>
                <p:cNvGrpSpPr>
                  <a:grpSpLocks/>
                </p:cNvGrpSpPr>
                <p:nvPr/>
              </p:nvGrpSpPr>
              <p:grpSpPr bwMode="auto">
                <a:xfrm>
                  <a:off x="1872" y="952"/>
                  <a:ext cx="152" cy="280"/>
                  <a:chOff x="1864" y="672"/>
                  <a:chExt cx="152" cy="280"/>
                </a:xfrm>
              </p:grpSpPr>
              <p:sp>
                <p:nvSpPr>
                  <p:cNvPr id="65713" name="Line 222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14" name="Line 222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15" name="Group 2227"/>
                <p:cNvGrpSpPr>
                  <a:grpSpLocks/>
                </p:cNvGrpSpPr>
                <p:nvPr/>
              </p:nvGrpSpPr>
              <p:grpSpPr bwMode="auto">
                <a:xfrm>
                  <a:off x="1872" y="1240"/>
                  <a:ext cx="152" cy="280"/>
                  <a:chOff x="1864" y="672"/>
                  <a:chExt cx="152" cy="280"/>
                </a:xfrm>
              </p:grpSpPr>
              <p:sp>
                <p:nvSpPr>
                  <p:cNvPr id="65716" name="Line 222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17" name="Line 222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18" name="Group 2230"/>
                <p:cNvGrpSpPr>
                  <a:grpSpLocks/>
                </p:cNvGrpSpPr>
                <p:nvPr/>
              </p:nvGrpSpPr>
              <p:grpSpPr bwMode="auto">
                <a:xfrm>
                  <a:off x="1880" y="1520"/>
                  <a:ext cx="152" cy="280"/>
                  <a:chOff x="1864" y="672"/>
                  <a:chExt cx="152" cy="280"/>
                </a:xfrm>
              </p:grpSpPr>
              <p:sp>
                <p:nvSpPr>
                  <p:cNvPr id="65719" name="Line 223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20" name="Line 223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721" name="Group 2233"/>
              <p:cNvGrpSpPr>
                <a:grpSpLocks/>
              </p:cNvGrpSpPr>
              <p:nvPr/>
            </p:nvGrpSpPr>
            <p:grpSpPr bwMode="auto">
              <a:xfrm>
                <a:off x="1872" y="1008"/>
                <a:ext cx="104" cy="336"/>
                <a:chOff x="1864" y="672"/>
                <a:chExt cx="168" cy="1128"/>
              </a:xfrm>
            </p:grpSpPr>
            <p:grpSp>
              <p:nvGrpSpPr>
                <p:cNvPr id="65722" name="Group 2234"/>
                <p:cNvGrpSpPr>
                  <a:grpSpLocks/>
                </p:cNvGrpSpPr>
                <p:nvPr/>
              </p:nvGrpSpPr>
              <p:grpSpPr bwMode="auto">
                <a:xfrm>
                  <a:off x="1864" y="672"/>
                  <a:ext cx="152" cy="280"/>
                  <a:chOff x="1864" y="672"/>
                  <a:chExt cx="152" cy="280"/>
                </a:xfrm>
              </p:grpSpPr>
              <p:sp>
                <p:nvSpPr>
                  <p:cNvPr id="65723" name="Line 2235"/>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24" name="Line 2236"/>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25" name="Group 2237"/>
                <p:cNvGrpSpPr>
                  <a:grpSpLocks/>
                </p:cNvGrpSpPr>
                <p:nvPr/>
              </p:nvGrpSpPr>
              <p:grpSpPr bwMode="auto">
                <a:xfrm>
                  <a:off x="1872" y="952"/>
                  <a:ext cx="152" cy="280"/>
                  <a:chOff x="1864" y="672"/>
                  <a:chExt cx="152" cy="280"/>
                </a:xfrm>
              </p:grpSpPr>
              <p:sp>
                <p:nvSpPr>
                  <p:cNvPr id="65726" name="Line 223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27" name="Line 223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28" name="Group 2240"/>
                <p:cNvGrpSpPr>
                  <a:grpSpLocks/>
                </p:cNvGrpSpPr>
                <p:nvPr/>
              </p:nvGrpSpPr>
              <p:grpSpPr bwMode="auto">
                <a:xfrm>
                  <a:off x="1872" y="1240"/>
                  <a:ext cx="152" cy="280"/>
                  <a:chOff x="1864" y="672"/>
                  <a:chExt cx="152" cy="280"/>
                </a:xfrm>
              </p:grpSpPr>
              <p:sp>
                <p:nvSpPr>
                  <p:cNvPr id="65729" name="Line 224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30" name="Line 224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31" name="Group 2243"/>
                <p:cNvGrpSpPr>
                  <a:grpSpLocks/>
                </p:cNvGrpSpPr>
                <p:nvPr/>
              </p:nvGrpSpPr>
              <p:grpSpPr bwMode="auto">
                <a:xfrm>
                  <a:off x="1880" y="1520"/>
                  <a:ext cx="152" cy="280"/>
                  <a:chOff x="1864" y="672"/>
                  <a:chExt cx="152" cy="280"/>
                </a:xfrm>
              </p:grpSpPr>
              <p:sp>
                <p:nvSpPr>
                  <p:cNvPr id="65732" name="Line 224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33" name="Line 224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734" name="Oval 2246"/>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5735" name="Oval 2247"/>
          <p:cNvSpPr>
            <a:spLocks noChangeArrowheads="1"/>
          </p:cNvSpPr>
          <p:nvPr/>
        </p:nvSpPr>
        <p:spPr bwMode="auto">
          <a:xfrm>
            <a:off x="7439025" y="1684338"/>
            <a:ext cx="373063" cy="1069975"/>
          </a:xfrm>
          <a:prstGeom prst="ellipse">
            <a:avLst/>
          </a:prstGeom>
          <a:solidFill>
            <a:schemeClr val="bg2"/>
          </a:solidFill>
          <a:ln w="2857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5736" name="Oval 2248"/>
          <p:cNvSpPr>
            <a:spLocks noChangeArrowheads="1"/>
          </p:cNvSpPr>
          <p:nvPr/>
        </p:nvSpPr>
        <p:spPr bwMode="auto">
          <a:xfrm>
            <a:off x="7345363" y="1684338"/>
            <a:ext cx="560387" cy="593725"/>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nvGrpSpPr>
          <p:cNvPr id="65737" name="Group 2249"/>
          <p:cNvGrpSpPr>
            <a:grpSpLocks/>
          </p:cNvGrpSpPr>
          <p:nvPr/>
        </p:nvGrpSpPr>
        <p:grpSpPr bwMode="auto">
          <a:xfrm>
            <a:off x="7913688" y="1670050"/>
            <a:ext cx="147637" cy="509588"/>
            <a:chOff x="1864" y="549"/>
            <a:chExt cx="260" cy="627"/>
          </a:xfrm>
        </p:grpSpPr>
        <p:grpSp>
          <p:nvGrpSpPr>
            <p:cNvPr id="65738" name="Group 2250"/>
            <p:cNvGrpSpPr>
              <a:grpSpLocks/>
            </p:cNvGrpSpPr>
            <p:nvPr/>
          </p:nvGrpSpPr>
          <p:grpSpPr bwMode="auto">
            <a:xfrm flipH="1">
              <a:off x="1864" y="672"/>
              <a:ext cx="104" cy="480"/>
              <a:chOff x="1864" y="672"/>
              <a:chExt cx="112" cy="672"/>
            </a:xfrm>
          </p:grpSpPr>
          <p:grpSp>
            <p:nvGrpSpPr>
              <p:cNvPr id="65739" name="Group 2251"/>
              <p:cNvGrpSpPr>
                <a:grpSpLocks/>
              </p:cNvGrpSpPr>
              <p:nvPr/>
            </p:nvGrpSpPr>
            <p:grpSpPr bwMode="auto">
              <a:xfrm>
                <a:off x="1864" y="672"/>
                <a:ext cx="104" cy="336"/>
                <a:chOff x="1864" y="672"/>
                <a:chExt cx="168" cy="1128"/>
              </a:xfrm>
            </p:grpSpPr>
            <p:grpSp>
              <p:nvGrpSpPr>
                <p:cNvPr id="65740" name="Group 2252"/>
                <p:cNvGrpSpPr>
                  <a:grpSpLocks/>
                </p:cNvGrpSpPr>
                <p:nvPr/>
              </p:nvGrpSpPr>
              <p:grpSpPr bwMode="auto">
                <a:xfrm>
                  <a:off x="1864" y="672"/>
                  <a:ext cx="152" cy="280"/>
                  <a:chOff x="1864" y="672"/>
                  <a:chExt cx="152" cy="280"/>
                </a:xfrm>
              </p:grpSpPr>
              <p:sp>
                <p:nvSpPr>
                  <p:cNvPr id="65741" name="Line 225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42" name="Line 225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43" name="Group 2255"/>
                <p:cNvGrpSpPr>
                  <a:grpSpLocks/>
                </p:cNvGrpSpPr>
                <p:nvPr/>
              </p:nvGrpSpPr>
              <p:grpSpPr bwMode="auto">
                <a:xfrm>
                  <a:off x="1872" y="952"/>
                  <a:ext cx="152" cy="280"/>
                  <a:chOff x="1864" y="672"/>
                  <a:chExt cx="152" cy="280"/>
                </a:xfrm>
              </p:grpSpPr>
              <p:sp>
                <p:nvSpPr>
                  <p:cNvPr id="65744" name="Line 225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45" name="Line 225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46" name="Group 2258"/>
                <p:cNvGrpSpPr>
                  <a:grpSpLocks/>
                </p:cNvGrpSpPr>
                <p:nvPr/>
              </p:nvGrpSpPr>
              <p:grpSpPr bwMode="auto">
                <a:xfrm>
                  <a:off x="1872" y="1240"/>
                  <a:ext cx="152" cy="280"/>
                  <a:chOff x="1864" y="672"/>
                  <a:chExt cx="152" cy="280"/>
                </a:xfrm>
              </p:grpSpPr>
              <p:sp>
                <p:nvSpPr>
                  <p:cNvPr id="65747" name="Line 225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48" name="Line 226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49" name="Group 2261"/>
                <p:cNvGrpSpPr>
                  <a:grpSpLocks/>
                </p:cNvGrpSpPr>
                <p:nvPr/>
              </p:nvGrpSpPr>
              <p:grpSpPr bwMode="auto">
                <a:xfrm>
                  <a:off x="1880" y="1520"/>
                  <a:ext cx="152" cy="280"/>
                  <a:chOff x="1864" y="672"/>
                  <a:chExt cx="152" cy="280"/>
                </a:xfrm>
              </p:grpSpPr>
              <p:sp>
                <p:nvSpPr>
                  <p:cNvPr id="65750" name="Line 226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51" name="Line 226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752" name="Group 2264"/>
              <p:cNvGrpSpPr>
                <a:grpSpLocks/>
              </p:cNvGrpSpPr>
              <p:nvPr/>
            </p:nvGrpSpPr>
            <p:grpSpPr bwMode="auto">
              <a:xfrm>
                <a:off x="1872" y="1008"/>
                <a:ext cx="104" cy="336"/>
                <a:chOff x="1864" y="672"/>
                <a:chExt cx="168" cy="1128"/>
              </a:xfrm>
            </p:grpSpPr>
            <p:grpSp>
              <p:nvGrpSpPr>
                <p:cNvPr id="65753" name="Group 2265"/>
                <p:cNvGrpSpPr>
                  <a:grpSpLocks/>
                </p:cNvGrpSpPr>
                <p:nvPr/>
              </p:nvGrpSpPr>
              <p:grpSpPr bwMode="auto">
                <a:xfrm>
                  <a:off x="1864" y="672"/>
                  <a:ext cx="152" cy="280"/>
                  <a:chOff x="1864" y="672"/>
                  <a:chExt cx="152" cy="280"/>
                </a:xfrm>
              </p:grpSpPr>
              <p:sp>
                <p:nvSpPr>
                  <p:cNvPr id="65754" name="Line 226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55" name="Line 226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56" name="Group 2268"/>
                <p:cNvGrpSpPr>
                  <a:grpSpLocks/>
                </p:cNvGrpSpPr>
                <p:nvPr/>
              </p:nvGrpSpPr>
              <p:grpSpPr bwMode="auto">
                <a:xfrm>
                  <a:off x="1872" y="952"/>
                  <a:ext cx="152" cy="280"/>
                  <a:chOff x="1864" y="672"/>
                  <a:chExt cx="152" cy="280"/>
                </a:xfrm>
              </p:grpSpPr>
              <p:sp>
                <p:nvSpPr>
                  <p:cNvPr id="65757" name="Line 22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58" name="Line 22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59" name="Group 2271"/>
                <p:cNvGrpSpPr>
                  <a:grpSpLocks/>
                </p:cNvGrpSpPr>
                <p:nvPr/>
              </p:nvGrpSpPr>
              <p:grpSpPr bwMode="auto">
                <a:xfrm>
                  <a:off x="1872" y="1240"/>
                  <a:ext cx="152" cy="280"/>
                  <a:chOff x="1864" y="672"/>
                  <a:chExt cx="152" cy="280"/>
                </a:xfrm>
              </p:grpSpPr>
              <p:sp>
                <p:nvSpPr>
                  <p:cNvPr id="65760" name="Line 227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61" name="Line 227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62" name="Group 2274"/>
                <p:cNvGrpSpPr>
                  <a:grpSpLocks/>
                </p:cNvGrpSpPr>
                <p:nvPr/>
              </p:nvGrpSpPr>
              <p:grpSpPr bwMode="auto">
                <a:xfrm>
                  <a:off x="1880" y="1520"/>
                  <a:ext cx="152" cy="280"/>
                  <a:chOff x="1864" y="672"/>
                  <a:chExt cx="152" cy="280"/>
                </a:xfrm>
              </p:grpSpPr>
              <p:sp>
                <p:nvSpPr>
                  <p:cNvPr id="65763" name="Line 227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64" name="Line 227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765" name="Group 2277"/>
            <p:cNvGrpSpPr>
              <a:grpSpLocks/>
            </p:cNvGrpSpPr>
            <p:nvPr/>
          </p:nvGrpSpPr>
          <p:grpSpPr bwMode="auto">
            <a:xfrm flipH="1">
              <a:off x="1960" y="696"/>
              <a:ext cx="104" cy="480"/>
              <a:chOff x="1864" y="672"/>
              <a:chExt cx="112" cy="672"/>
            </a:xfrm>
          </p:grpSpPr>
          <p:grpSp>
            <p:nvGrpSpPr>
              <p:cNvPr id="65766" name="Group 2278"/>
              <p:cNvGrpSpPr>
                <a:grpSpLocks/>
              </p:cNvGrpSpPr>
              <p:nvPr/>
            </p:nvGrpSpPr>
            <p:grpSpPr bwMode="auto">
              <a:xfrm>
                <a:off x="1864" y="672"/>
                <a:ext cx="104" cy="336"/>
                <a:chOff x="1864" y="672"/>
                <a:chExt cx="168" cy="1128"/>
              </a:xfrm>
            </p:grpSpPr>
            <p:grpSp>
              <p:nvGrpSpPr>
                <p:cNvPr id="65767" name="Group 2279"/>
                <p:cNvGrpSpPr>
                  <a:grpSpLocks/>
                </p:cNvGrpSpPr>
                <p:nvPr/>
              </p:nvGrpSpPr>
              <p:grpSpPr bwMode="auto">
                <a:xfrm>
                  <a:off x="1864" y="672"/>
                  <a:ext cx="152" cy="280"/>
                  <a:chOff x="1864" y="672"/>
                  <a:chExt cx="152" cy="280"/>
                </a:xfrm>
              </p:grpSpPr>
              <p:sp>
                <p:nvSpPr>
                  <p:cNvPr id="65768" name="Line 22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69" name="Line 22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70" name="Group 2282"/>
                <p:cNvGrpSpPr>
                  <a:grpSpLocks/>
                </p:cNvGrpSpPr>
                <p:nvPr/>
              </p:nvGrpSpPr>
              <p:grpSpPr bwMode="auto">
                <a:xfrm>
                  <a:off x="1872" y="952"/>
                  <a:ext cx="152" cy="280"/>
                  <a:chOff x="1864" y="672"/>
                  <a:chExt cx="152" cy="280"/>
                </a:xfrm>
              </p:grpSpPr>
              <p:sp>
                <p:nvSpPr>
                  <p:cNvPr id="65771" name="Line 22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72" name="Line 22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73" name="Group 2285"/>
                <p:cNvGrpSpPr>
                  <a:grpSpLocks/>
                </p:cNvGrpSpPr>
                <p:nvPr/>
              </p:nvGrpSpPr>
              <p:grpSpPr bwMode="auto">
                <a:xfrm>
                  <a:off x="1872" y="1240"/>
                  <a:ext cx="152" cy="280"/>
                  <a:chOff x="1864" y="672"/>
                  <a:chExt cx="152" cy="280"/>
                </a:xfrm>
              </p:grpSpPr>
              <p:sp>
                <p:nvSpPr>
                  <p:cNvPr id="65774" name="Line 22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75" name="Line 22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76" name="Group 2288"/>
                <p:cNvGrpSpPr>
                  <a:grpSpLocks/>
                </p:cNvGrpSpPr>
                <p:nvPr/>
              </p:nvGrpSpPr>
              <p:grpSpPr bwMode="auto">
                <a:xfrm>
                  <a:off x="1880" y="1520"/>
                  <a:ext cx="152" cy="280"/>
                  <a:chOff x="1864" y="672"/>
                  <a:chExt cx="152" cy="280"/>
                </a:xfrm>
              </p:grpSpPr>
              <p:sp>
                <p:nvSpPr>
                  <p:cNvPr id="65777" name="Line 228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78" name="Line 229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779" name="Group 2291"/>
              <p:cNvGrpSpPr>
                <a:grpSpLocks/>
              </p:cNvGrpSpPr>
              <p:nvPr/>
            </p:nvGrpSpPr>
            <p:grpSpPr bwMode="auto">
              <a:xfrm>
                <a:off x="1872" y="1008"/>
                <a:ext cx="104" cy="336"/>
                <a:chOff x="1864" y="672"/>
                <a:chExt cx="168" cy="1128"/>
              </a:xfrm>
            </p:grpSpPr>
            <p:grpSp>
              <p:nvGrpSpPr>
                <p:cNvPr id="65780" name="Group 2292"/>
                <p:cNvGrpSpPr>
                  <a:grpSpLocks/>
                </p:cNvGrpSpPr>
                <p:nvPr/>
              </p:nvGrpSpPr>
              <p:grpSpPr bwMode="auto">
                <a:xfrm>
                  <a:off x="1864" y="672"/>
                  <a:ext cx="152" cy="280"/>
                  <a:chOff x="1864" y="672"/>
                  <a:chExt cx="152" cy="280"/>
                </a:xfrm>
              </p:grpSpPr>
              <p:sp>
                <p:nvSpPr>
                  <p:cNvPr id="65781" name="Line 22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82" name="Line 22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83" name="Group 2295"/>
                <p:cNvGrpSpPr>
                  <a:grpSpLocks/>
                </p:cNvGrpSpPr>
                <p:nvPr/>
              </p:nvGrpSpPr>
              <p:grpSpPr bwMode="auto">
                <a:xfrm>
                  <a:off x="1872" y="952"/>
                  <a:ext cx="152" cy="280"/>
                  <a:chOff x="1864" y="672"/>
                  <a:chExt cx="152" cy="280"/>
                </a:xfrm>
              </p:grpSpPr>
              <p:sp>
                <p:nvSpPr>
                  <p:cNvPr id="65784" name="Line 22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85" name="Line 22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86" name="Group 2298"/>
                <p:cNvGrpSpPr>
                  <a:grpSpLocks/>
                </p:cNvGrpSpPr>
                <p:nvPr/>
              </p:nvGrpSpPr>
              <p:grpSpPr bwMode="auto">
                <a:xfrm>
                  <a:off x="1872" y="1240"/>
                  <a:ext cx="152" cy="280"/>
                  <a:chOff x="1864" y="672"/>
                  <a:chExt cx="152" cy="280"/>
                </a:xfrm>
              </p:grpSpPr>
              <p:sp>
                <p:nvSpPr>
                  <p:cNvPr id="65787" name="Line 22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88" name="Line 23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89" name="Group 2301"/>
                <p:cNvGrpSpPr>
                  <a:grpSpLocks/>
                </p:cNvGrpSpPr>
                <p:nvPr/>
              </p:nvGrpSpPr>
              <p:grpSpPr bwMode="auto">
                <a:xfrm>
                  <a:off x="1880" y="1520"/>
                  <a:ext cx="152" cy="280"/>
                  <a:chOff x="1864" y="672"/>
                  <a:chExt cx="152" cy="280"/>
                </a:xfrm>
              </p:grpSpPr>
              <p:sp>
                <p:nvSpPr>
                  <p:cNvPr id="65790" name="Line 230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91" name="Line 230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792" name="Oval 230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793" name="Group 2305"/>
          <p:cNvGrpSpPr>
            <a:grpSpLocks/>
          </p:cNvGrpSpPr>
          <p:nvPr/>
        </p:nvGrpSpPr>
        <p:grpSpPr bwMode="auto">
          <a:xfrm>
            <a:off x="8061325" y="1670050"/>
            <a:ext cx="147638" cy="509588"/>
            <a:chOff x="1864" y="549"/>
            <a:chExt cx="260" cy="627"/>
          </a:xfrm>
        </p:grpSpPr>
        <p:grpSp>
          <p:nvGrpSpPr>
            <p:cNvPr id="65794" name="Group 2306"/>
            <p:cNvGrpSpPr>
              <a:grpSpLocks/>
            </p:cNvGrpSpPr>
            <p:nvPr/>
          </p:nvGrpSpPr>
          <p:grpSpPr bwMode="auto">
            <a:xfrm flipH="1">
              <a:off x="1864" y="672"/>
              <a:ext cx="104" cy="480"/>
              <a:chOff x="1864" y="672"/>
              <a:chExt cx="112" cy="672"/>
            </a:xfrm>
          </p:grpSpPr>
          <p:grpSp>
            <p:nvGrpSpPr>
              <p:cNvPr id="65795" name="Group 2307"/>
              <p:cNvGrpSpPr>
                <a:grpSpLocks/>
              </p:cNvGrpSpPr>
              <p:nvPr/>
            </p:nvGrpSpPr>
            <p:grpSpPr bwMode="auto">
              <a:xfrm>
                <a:off x="1864" y="672"/>
                <a:ext cx="104" cy="336"/>
                <a:chOff x="1864" y="672"/>
                <a:chExt cx="168" cy="1128"/>
              </a:xfrm>
            </p:grpSpPr>
            <p:grpSp>
              <p:nvGrpSpPr>
                <p:cNvPr id="65796" name="Group 2308"/>
                <p:cNvGrpSpPr>
                  <a:grpSpLocks/>
                </p:cNvGrpSpPr>
                <p:nvPr/>
              </p:nvGrpSpPr>
              <p:grpSpPr bwMode="auto">
                <a:xfrm>
                  <a:off x="1864" y="672"/>
                  <a:ext cx="152" cy="280"/>
                  <a:chOff x="1864" y="672"/>
                  <a:chExt cx="152" cy="280"/>
                </a:xfrm>
              </p:grpSpPr>
              <p:sp>
                <p:nvSpPr>
                  <p:cNvPr id="65797" name="Line 230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798" name="Line 231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799" name="Group 2311"/>
                <p:cNvGrpSpPr>
                  <a:grpSpLocks/>
                </p:cNvGrpSpPr>
                <p:nvPr/>
              </p:nvGrpSpPr>
              <p:grpSpPr bwMode="auto">
                <a:xfrm>
                  <a:off x="1872" y="952"/>
                  <a:ext cx="152" cy="280"/>
                  <a:chOff x="1864" y="672"/>
                  <a:chExt cx="152" cy="280"/>
                </a:xfrm>
              </p:grpSpPr>
              <p:sp>
                <p:nvSpPr>
                  <p:cNvPr id="65800" name="Line 231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01" name="Line 231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02" name="Group 2314"/>
                <p:cNvGrpSpPr>
                  <a:grpSpLocks/>
                </p:cNvGrpSpPr>
                <p:nvPr/>
              </p:nvGrpSpPr>
              <p:grpSpPr bwMode="auto">
                <a:xfrm>
                  <a:off x="1872" y="1240"/>
                  <a:ext cx="152" cy="280"/>
                  <a:chOff x="1864" y="672"/>
                  <a:chExt cx="152" cy="280"/>
                </a:xfrm>
              </p:grpSpPr>
              <p:sp>
                <p:nvSpPr>
                  <p:cNvPr id="65803" name="Line 231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04" name="Line 231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05" name="Group 2317"/>
                <p:cNvGrpSpPr>
                  <a:grpSpLocks/>
                </p:cNvGrpSpPr>
                <p:nvPr/>
              </p:nvGrpSpPr>
              <p:grpSpPr bwMode="auto">
                <a:xfrm>
                  <a:off x="1880" y="1520"/>
                  <a:ext cx="152" cy="280"/>
                  <a:chOff x="1864" y="672"/>
                  <a:chExt cx="152" cy="280"/>
                </a:xfrm>
              </p:grpSpPr>
              <p:sp>
                <p:nvSpPr>
                  <p:cNvPr id="65806" name="Line 231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07" name="Line 231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808" name="Group 2320"/>
              <p:cNvGrpSpPr>
                <a:grpSpLocks/>
              </p:cNvGrpSpPr>
              <p:nvPr/>
            </p:nvGrpSpPr>
            <p:grpSpPr bwMode="auto">
              <a:xfrm>
                <a:off x="1872" y="1008"/>
                <a:ext cx="104" cy="336"/>
                <a:chOff x="1864" y="672"/>
                <a:chExt cx="168" cy="1128"/>
              </a:xfrm>
            </p:grpSpPr>
            <p:grpSp>
              <p:nvGrpSpPr>
                <p:cNvPr id="65809" name="Group 2321"/>
                <p:cNvGrpSpPr>
                  <a:grpSpLocks/>
                </p:cNvGrpSpPr>
                <p:nvPr/>
              </p:nvGrpSpPr>
              <p:grpSpPr bwMode="auto">
                <a:xfrm>
                  <a:off x="1864" y="672"/>
                  <a:ext cx="152" cy="280"/>
                  <a:chOff x="1864" y="672"/>
                  <a:chExt cx="152" cy="280"/>
                </a:xfrm>
              </p:grpSpPr>
              <p:sp>
                <p:nvSpPr>
                  <p:cNvPr id="65810" name="Line 232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11" name="Line 232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12" name="Group 2324"/>
                <p:cNvGrpSpPr>
                  <a:grpSpLocks/>
                </p:cNvGrpSpPr>
                <p:nvPr/>
              </p:nvGrpSpPr>
              <p:grpSpPr bwMode="auto">
                <a:xfrm>
                  <a:off x="1872" y="952"/>
                  <a:ext cx="152" cy="280"/>
                  <a:chOff x="1864" y="672"/>
                  <a:chExt cx="152" cy="280"/>
                </a:xfrm>
              </p:grpSpPr>
              <p:sp>
                <p:nvSpPr>
                  <p:cNvPr id="65813" name="Line 232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14" name="Line 232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15" name="Group 2327"/>
                <p:cNvGrpSpPr>
                  <a:grpSpLocks/>
                </p:cNvGrpSpPr>
                <p:nvPr/>
              </p:nvGrpSpPr>
              <p:grpSpPr bwMode="auto">
                <a:xfrm>
                  <a:off x="1872" y="1240"/>
                  <a:ext cx="152" cy="280"/>
                  <a:chOff x="1864" y="672"/>
                  <a:chExt cx="152" cy="280"/>
                </a:xfrm>
              </p:grpSpPr>
              <p:sp>
                <p:nvSpPr>
                  <p:cNvPr id="65816" name="Line 232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17" name="Line 232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18" name="Group 2330"/>
                <p:cNvGrpSpPr>
                  <a:grpSpLocks/>
                </p:cNvGrpSpPr>
                <p:nvPr/>
              </p:nvGrpSpPr>
              <p:grpSpPr bwMode="auto">
                <a:xfrm>
                  <a:off x="1880" y="1520"/>
                  <a:ext cx="152" cy="280"/>
                  <a:chOff x="1864" y="672"/>
                  <a:chExt cx="152" cy="280"/>
                </a:xfrm>
              </p:grpSpPr>
              <p:sp>
                <p:nvSpPr>
                  <p:cNvPr id="65819" name="Line 233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20" name="Line 233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821" name="Group 2333"/>
            <p:cNvGrpSpPr>
              <a:grpSpLocks/>
            </p:cNvGrpSpPr>
            <p:nvPr/>
          </p:nvGrpSpPr>
          <p:grpSpPr bwMode="auto">
            <a:xfrm flipH="1">
              <a:off x="1960" y="696"/>
              <a:ext cx="104" cy="480"/>
              <a:chOff x="1864" y="672"/>
              <a:chExt cx="112" cy="672"/>
            </a:xfrm>
          </p:grpSpPr>
          <p:grpSp>
            <p:nvGrpSpPr>
              <p:cNvPr id="65822" name="Group 2334"/>
              <p:cNvGrpSpPr>
                <a:grpSpLocks/>
              </p:cNvGrpSpPr>
              <p:nvPr/>
            </p:nvGrpSpPr>
            <p:grpSpPr bwMode="auto">
              <a:xfrm>
                <a:off x="1864" y="672"/>
                <a:ext cx="104" cy="336"/>
                <a:chOff x="1864" y="672"/>
                <a:chExt cx="168" cy="1128"/>
              </a:xfrm>
            </p:grpSpPr>
            <p:grpSp>
              <p:nvGrpSpPr>
                <p:cNvPr id="65823" name="Group 2335"/>
                <p:cNvGrpSpPr>
                  <a:grpSpLocks/>
                </p:cNvGrpSpPr>
                <p:nvPr/>
              </p:nvGrpSpPr>
              <p:grpSpPr bwMode="auto">
                <a:xfrm>
                  <a:off x="1864" y="672"/>
                  <a:ext cx="152" cy="280"/>
                  <a:chOff x="1864" y="672"/>
                  <a:chExt cx="152" cy="280"/>
                </a:xfrm>
              </p:grpSpPr>
              <p:sp>
                <p:nvSpPr>
                  <p:cNvPr id="65824" name="Line 23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25" name="Line 23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26" name="Group 2338"/>
                <p:cNvGrpSpPr>
                  <a:grpSpLocks/>
                </p:cNvGrpSpPr>
                <p:nvPr/>
              </p:nvGrpSpPr>
              <p:grpSpPr bwMode="auto">
                <a:xfrm>
                  <a:off x="1872" y="952"/>
                  <a:ext cx="152" cy="280"/>
                  <a:chOff x="1864" y="672"/>
                  <a:chExt cx="152" cy="280"/>
                </a:xfrm>
              </p:grpSpPr>
              <p:sp>
                <p:nvSpPr>
                  <p:cNvPr id="65827" name="Line 23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28" name="Line 23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29" name="Group 2341"/>
                <p:cNvGrpSpPr>
                  <a:grpSpLocks/>
                </p:cNvGrpSpPr>
                <p:nvPr/>
              </p:nvGrpSpPr>
              <p:grpSpPr bwMode="auto">
                <a:xfrm>
                  <a:off x="1872" y="1240"/>
                  <a:ext cx="152" cy="280"/>
                  <a:chOff x="1864" y="672"/>
                  <a:chExt cx="152" cy="280"/>
                </a:xfrm>
              </p:grpSpPr>
              <p:sp>
                <p:nvSpPr>
                  <p:cNvPr id="65830" name="Line 23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31" name="Line 23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32" name="Group 2344"/>
                <p:cNvGrpSpPr>
                  <a:grpSpLocks/>
                </p:cNvGrpSpPr>
                <p:nvPr/>
              </p:nvGrpSpPr>
              <p:grpSpPr bwMode="auto">
                <a:xfrm>
                  <a:off x="1880" y="1520"/>
                  <a:ext cx="152" cy="280"/>
                  <a:chOff x="1864" y="672"/>
                  <a:chExt cx="152" cy="280"/>
                </a:xfrm>
              </p:grpSpPr>
              <p:sp>
                <p:nvSpPr>
                  <p:cNvPr id="65833" name="Line 234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34" name="Line 234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835" name="Group 2347"/>
              <p:cNvGrpSpPr>
                <a:grpSpLocks/>
              </p:cNvGrpSpPr>
              <p:nvPr/>
            </p:nvGrpSpPr>
            <p:grpSpPr bwMode="auto">
              <a:xfrm>
                <a:off x="1872" y="1008"/>
                <a:ext cx="104" cy="336"/>
                <a:chOff x="1864" y="672"/>
                <a:chExt cx="168" cy="1128"/>
              </a:xfrm>
            </p:grpSpPr>
            <p:grpSp>
              <p:nvGrpSpPr>
                <p:cNvPr id="65836" name="Group 2348"/>
                <p:cNvGrpSpPr>
                  <a:grpSpLocks/>
                </p:cNvGrpSpPr>
                <p:nvPr/>
              </p:nvGrpSpPr>
              <p:grpSpPr bwMode="auto">
                <a:xfrm>
                  <a:off x="1864" y="672"/>
                  <a:ext cx="152" cy="280"/>
                  <a:chOff x="1864" y="672"/>
                  <a:chExt cx="152" cy="280"/>
                </a:xfrm>
              </p:grpSpPr>
              <p:sp>
                <p:nvSpPr>
                  <p:cNvPr id="65837" name="Line 23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38" name="Line 23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39" name="Group 2351"/>
                <p:cNvGrpSpPr>
                  <a:grpSpLocks/>
                </p:cNvGrpSpPr>
                <p:nvPr/>
              </p:nvGrpSpPr>
              <p:grpSpPr bwMode="auto">
                <a:xfrm>
                  <a:off x="1872" y="952"/>
                  <a:ext cx="152" cy="280"/>
                  <a:chOff x="1864" y="672"/>
                  <a:chExt cx="152" cy="280"/>
                </a:xfrm>
              </p:grpSpPr>
              <p:sp>
                <p:nvSpPr>
                  <p:cNvPr id="65840" name="Line 235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41" name="Line 235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42" name="Group 2354"/>
                <p:cNvGrpSpPr>
                  <a:grpSpLocks/>
                </p:cNvGrpSpPr>
                <p:nvPr/>
              </p:nvGrpSpPr>
              <p:grpSpPr bwMode="auto">
                <a:xfrm>
                  <a:off x="1872" y="1240"/>
                  <a:ext cx="152" cy="280"/>
                  <a:chOff x="1864" y="672"/>
                  <a:chExt cx="152" cy="280"/>
                </a:xfrm>
              </p:grpSpPr>
              <p:sp>
                <p:nvSpPr>
                  <p:cNvPr id="65843" name="Line 23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44" name="Line 23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45" name="Group 2357"/>
                <p:cNvGrpSpPr>
                  <a:grpSpLocks/>
                </p:cNvGrpSpPr>
                <p:nvPr/>
              </p:nvGrpSpPr>
              <p:grpSpPr bwMode="auto">
                <a:xfrm>
                  <a:off x="1880" y="1520"/>
                  <a:ext cx="152" cy="280"/>
                  <a:chOff x="1864" y="672"/>
                  <a:chExt cx="152" cy="280"/>
                </a:xfrm>
              </p:grpSpPr>
              <p:sp>
                <p:nvSpPr>
                  <p:cNvPr id="65846" name="Line 235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47" name="Line 235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848" name="Oval 2360"/>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849" name="Group 2361"/>
          <p:cNvGrpSpPr>
            <a:grpSpLocks/>
          </p:cNvGrpSpPr>
          <p:nvPr/>
        </p:nvGrpSpPr>
        <p:grpSpPr bwMode="auto">
          <a:xfrm>
            <a:off x="8208963" y="1670050"/>
            <a:ext cx="147637" cy="509588"/>
            <a:chOff x="1864" y="549"/>
            <a:chExt cx="260" cy="627"/>
          </a:xfrm>
        </p:grpSpPr>
        <p:grpSp>
          <p:nvGrpSpPr>
            <p:cNvPr id="65850" name="Group 2362"/>
            <p:cNvGrpSpPr>
              <a:grpSpLocks/>
            </p:cNvGrpSpPr>
            <p:nvPr/>
          </p:nvGrpSpPr>
          <p:grpSpPr bwMode="auto">
            <a:xfrm flipH="1">
              <a:off x="1864" y="672"/>
              <a:ext cx="104" cy="480"/>
              <a:chOff x="1864" y="672"/>
              <a:chExt cx="112" cy="672"/>
            </a:xfrm>
          </p:grpSpPr>
          <p:grpSp>
            <p:nvGrpSpPr>
              <p:cNvPr id="65851" name="Group 2363"/>
              <p:cNvGrpSpPr>
                <a:grpSpLocks/>
              </p:cNvGrpSpPr>
              <p:nvPr/>
            </p:nvGrpSpPr>
            <p:grpSpPr bwMode="auto">
              <a:xfrm>
                <a:off x="1864" y="672"/>
                <a:ext cx="104" cy="336"/>
                <a:chOff x="1864" y="672"/>
                <a:chExt cx="168" cy="1128"/>
              </a:xfrm>
            </p:grpSpPr>
            <p:grpSp>
              <p:nvGrpSpPr>
                <p:cNvPr id="65852" name="Group 2364"/>
                <p:cNvGrpSpPr>
                  <a:grpSpLocks/>
                </p:cNvGrpSpPr>
                <p:nvPr/>
              </p:nvGrpSpPr>
              <p:grpSpPr bwMode="auto">
                <a:xfrm>
                  <a:off x="1864" y="672"/>
                  <a:ext cx="152" cy="280"/>
                  <a:chOff x="1864" y="672"/>
                  <a:chExt cx="152" cy="280"/>
                </a:xfrm>
              </p:grpSpPr>
              <p:sp>
                <p:nvSpPr>
                  <p:cNvPr id="65853" name="Line 236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54" name="Line 236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55" name="Group 2367"/>
                <p:cNvGrpSpPr>
                  <a:grpSpLocks/>
                </p:cNvGrpSpPr>
                <p:nvPr/>
              </p:nvGrpSpPr>
              <p:grpSpPr bwMode="auto">
                <a:xfrm>
                  <a:off x="1872" y="952"/>
                  <a:ext cx="152" cy="280"/>
                  <a:chOff x="1864" y="672"/>
                  <a:chExt cx="152" cy="280"/>
                </a:xfrm>
              </p:grpSpPr>
              <p:sp>
                <p:nvSpPr>
                  <p:cNvPr id="65856" name="Line 236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57" name="Line 236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58" name="Group 2370"/>
                <p:cNvGrpSpPr>
                  <a:grpSpLocks/>
                </p:cNvGrpSpPr>
                <p:nvPr/>
              </p:nvGrpSpPr>
              <p:grpSpPr bwMode="auto">
                <a:xfrm>
                  <a:off x="1872" y="1240"/>
                  <a:ext cx="152" cy="280"/>
                  <a:chOff x="1864" y="672"/>
                  <a:chExt cx="152" cy="280"/>
                </a:xfrm>
              </p:grpSpPr>
              <p:sp>
                <p:nvSpPr>
                  <p:cNvPr id="65859" name="Line 237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60" name="Line 237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61" name="Group 2373"/>
                <p:cNvGrpSpPr>
                  <a:grpSpLocks/>
                </p:cNvGrpSpPr>
                <p:nvPr/>
              </p:nvGrpSpPr>
              <p:grpSpPr bwMode="auto">
                <a:xfrm>
                  <a:off x="1880" y="1520"/>
                  <a:ext cx="152" cy="280"/>
                  <a:chOff x="1864" y="672"/>
                  <a:chExt cx="152" cy="280"/>
                </a:xfrm>
              </p:grpSpPr>
              <p:sp>
                <p:nvSpPr>
                  <p:cNvPr id="65862" name="Line 237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63" name="Line 237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864" name="Group 2376"/>
              <p:cNvGrpSpPr>
                <a:grpSpLocks/>
              </p:cNvGrpSpPr>
              <p:nvPr/>
            </p:nvGrpSpPr>
            <p:grpSpPr bwMode="auto">
              <a:xfrm>
                <a:off x="1872" y="1008"/>
                <a:ext cx="104" cy="336"/>
                <a:chOff x="1864" y="672"/>
                <a:chExt cx="168" cy="1128"/>
              </a:xfrm>
            </p:grpSpPr>
            <p:grpSp>
              <p:nvGrpSpPr>
                <p:cNvPr id="65865" name="Group 2377"/>
                <p:cNvGrpSpPr>
                  <a:grpSpLocks/>
                </p:cNvGrpSpPr>
                <p:nvPr/>
              </p:nvGrpSpPr>
              <p:grpSpPr bwMode="auto">
                <a:xfrm>
                  <a:off x="1864" y="672"/>
                  <a:ext cx="152" cy="280"/>
                  <a:chOff x="1864" y="672"/>
                  <a:chExt cx="152" cy="280"/>
                </a:xfrm>
              </p:grpSpPr>
              <p:sp>
                <p:nvSpPr>
                  <p:cNvPr id="65866" name="Line 237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67" name="Line 237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68" name="Group 2380"/>
                <p:cNvGrpSpPr>
                  <a:grpSpLocks/>
                </p:cNvGrpSpPr>
                <p:nvPr/>
              </p:nvGrpSpPr>
              <p:grpSpPr bwMode="auto">
                <a:xfrm>
                  <a:off x="1872" y="952"/>
                  <a:ext cx="152" cy="280"/>
                  <a:chOff x="1864" y="672"/>
                  <a:chExt cx="152" cy="280"/>
                </a:xfrm>
              </p:grpSpPr>
              <p:sp>
                <p:nvSpPr>
                  <p:cNvPr id="65869" name="Line 238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70" name="Line 238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71" name="Group 2383"/>
                <p:cNvGrpSpPr>
                  <a:grpSpLocks/>
                </p:cNvGrpSpPr>
                <p:nvPr/>
              </p:nvGrpSpPr>
              <p:grpSpPr bwMode="auto">
                <a:xfrm>
                  <a:off x="1872" y="1240"/>
                  <a:ext cx="152" cy="280"/>
                  <a:chOff x="1864" y="672"/>
                  <a:chExt cx="152" cy="280"/>
                </a:xfrm>
              </p:grpSpPr>
              <p:sp>
                <p:nvSpPr>
                  <p:cNvPr id="65872" name="Line 238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73" name="Line 238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74" name="Group 2386"/>
                <p:cNvGrpSpPr>
                  <a:grpSpLocks/>
                </p:cNvGrpSpPr>
                <p:nvPr/>
              </p:nvGrpSpPr>
              <p:grpSpPr bwMode="auto">
                <a:xfrm>
                  <a:off x="1880" y="1520"/>
                  <a:ext cx="152" cy="280"/>
                  <a:chOff x="1864" y="672"/>
                  <a:chExt cx="152" cy="280"/>
                </a:xfrm>
              </p:grpSpPr>
              <p:sp>
                <p:nvSpPr>
                  <p:cNvPr id="65875" name="Line 238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76" name="Line 238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877" name="Group 2389"/>
            <p:cNvGrpSpPr>
              <a:grpSpLocks/>
            </p:cNvGrpSpPr>
            <p:nvPr/>
          </p:nvGrpSpPr>
          <p:grpSpPr bwMode="auto">
            <a:xfrm flipH="1">
              <a:off x="1960" y="696"/>
              <a:ext cx="104" cy="480"/>
              <a:chOff x="1864" y="672"/>
              <a:chExt cx="112" cy="672"/>
            </a:xfrm>
          </p:grpSpPr>
          <p:grpSp>
            <p:nvGrpSpPr>
              <p:cNvPr id="65878" name="Group 2390"/>
              <p:cNvGrpSpPr>
                <a:grpSpLocks/>
              </p:cNvGrpSpPr>
              <p:nvPr/>
            </p:nvGrpSpPr>
            <p:grpSpPr bwMode="auto">
              <a:xfrm>
                <a:off x="1864" y="672"/>
                <a:ext cx="104" cy="336"/>
                <a:chOff x="1864" y="672"/>
                <a:chExt cx="168" cy="1128"/>
              </a:xfrm>
            </p:grpSpPr>
            <p:grpSp>
              <p:nvGrpSpPr>
                <p:cNvPr id="65879" name="Group 2391"/>
                <p:cNvGrpSpPr>
                  <a:grpSpLocks/>
                </p:cNvGrpSpPr>
                <p:nvPr/>
              </p:nvGrpSpPr>
              <p:grpSpPr bwMode="auto">
                <a:xfrm>
                  <a:off x="1864" y="672"/>
                  <a:ext cx="152" cy="280"/>
                  <a:chOff x="1864" y="672"/>
                  <a:chExt cx="152" cy="280"/>
                </a:xfrm>
              </p:grpSpPr>
              <p:sp>
                <p:nvSpPr>
                  <p:cNvPr id="65880" name="Line 239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81" name="Line 239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82" name="Group 2394"/>
                <p:cNvGrpSpPr>
                  <a:grpSpLocks/>
                </p:cNvGrpSpPr>
                <p:nvPr/>
              </p:nvGrpSpPr>
              <p:grpSpPr bwMode="auto">
                <a:xfrm>
                  <a:off x="1872" y="952"/>
                  <a:ext cx="152" cy="280"/>
                  <a:chOff x="1864" y="672"/>
                  <a:chExt cx="152" cy="280"/>
                </a:xfrm>
              </p:grpSpPr>
              <p:sp>
                <p:nvSpPr>
                  <p:cNvPr id="65883" name="Line 239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84" name="Line 239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85" name="Group 2397"/>
                <p:cNvGrpSpPr>
                  <a:grpSpLocks/>
                </p:cNvGrpSpPr>
                <p:nvPr/>
              </p:nvGrpSpPr>
              <p:grpSpPr bwMode="auto">
                <a:xfrm>
                  <a:off x="1872" y="1240"/>
                  <a:ext cx="152" cy="280"/>
                  <a:chOff x="1864" y="672"/>
                  <a:chExt cx="152" cy="280"/>
                </a:xfrm>
              </p:grpSpPr>
              <p:sp>
                <p:nvSpPr>
                  <p:cNvPr id="65886" name="Line 239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87" name="Line 239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88" name="Group 2400"/>
                <p:cNvGrpSpPr>
                  <a:grpSpLocks/>
                </p:cNvGrpSpPr>
                <p:nvPr/>
              </p:nvGrpSpPr>
              <p:grpSpPr bwMode="auto">
                <a:xfrm>
                  <a:off x="1880" y="1520"/>
                  <a:ext cx="152" cy="280"/>
                  <a:chOff x="1864" y="672"/>
                  <a:chExt cx="152" cy="280"/>
                </a:xfrm>
              </p:grpSpPr>
              <p:sp>
                <p:nvSpPr>
                  <p:cNvPr id="65889" name="Line 240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90" name="Line 240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891" name="Group 2403"/>
              <p:cNvGrpSpPr>
                <a:grpSpLocks/>
              </p:cNvGrpSpPr>
              <p:nvPr/>
            </p:nvGrpSpPr>
            <p:grpSpPr bwMode="auto">
              <a:xfrm>
                <a:off x="1872" y="1008"/>
                <a:ext cx="104" cy="336"/>
                <a:chOff x="1864" y="672"/>
                <a:chExt cx="168" cy="1128"/>
              </a:xfrm>
            </p:grpSpPr>
            <p:grpSp>
              <p:nvGrpSpPr>
                <p:cNvPr id="65892" name="Group 2404"/>
                <p:cNvGrpSpPr>
                  <a:grpSpLocks/>
                </p:cNvGrpSpPr>
                <p:nvPr/>
              </p:nvGrpSpPr>
              <p:grpSpPr bwMode="auto">
                <a:xfrm>
                  <a:off x="1864" y="672"/>
                  <a:ext cx="152" cy="280"/>
                  <a:chOff x="1864" y="672"/>
                  <a:chExt cx="152" cy="280"/>
                </a:xfrm>
              </p:grpSpPr>
              <p:sp>
                <p:nvSpPr>
                  <p:cNvPr id="65893" name="Line 240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94" name="Line 240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95" name="Group 2407"/>
                <p:cNvGrpSpPr>
                  <a:grpSpLocks/>
                </p:cNvGrpSpPr>
                <p:nvPr/>
              </p:nvGrpSpPr>
              <p:grpSpPr bwMode="auto">
                <a:xfrm>
                  <a:off x="1872" y="952"/>
                  <a:ext cx="152" cy="280"/>
                  <a:chOff x="1864" y="672"/>
                  <a:chExt cx="152" cy="280"/>
                </a:xfrm>
              </p:grpSpPr>
              <p:sp>
                <p:nvSpPr>
                  <p:cNvPr id="65896" name="Line 2408"/>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897" name="Line 2409"/>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898" name="Group 2410"/>
                <p:cNvGrpSpPr>
                  <a:grpSpLocks/>
                </p:cNvGrpSpPr>
                <p:nvPr/>
              </p:nvGrpSpPr>
              <p:grpSpPr bwMode="auto">
                <a:xfrm>
                  <a:off x="1872" y="1240"/>
                  <a:ext cx="152" cy="280"/>
                  <a:chOff x="1864" y="672"/>
                  <a:chExt cx="152" cy="280"/>
                </a:xfrm>
              </p:grpSpPr>
              <p:sp>
                <p:nvSpPr>
                  <p:cNvPr id="65899" name="Line 2411"/>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00" name="Line 2412"/>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01" name="Group 2413"/>
                <p:cNvGrpSpPr>
                  <a:grpSpLocks/>
                </p:cNvGrpSpPr>
                <p:nvPr/>
              </p:nvGrpSpPr>
              <p:grpSpPr bwMode="auto">
                <a:xfrm>
                  <a:off x="1880" y="1520"/>
                  <a:ext cx="152" cy="280"/>
                  <a:chOff x="1864" y="672"/>
                  <a:chExt cx="152" cy="280"/>
                </a:xfrm>
              </p:grpSpPr>
              <p:sp>
                <p:nvSpPr>
                  <p:cNvPr id="65902" name="Line 241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03" name="Line 241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904" name="Oval 2416"/>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905" name="Group 2417"/>
          <p:cNvGrpSpPr>
            <a:grpSpLocks/>
          </p:cNvGrpSpPr>
          <p:nvPr/>
        </p:nvGrpSpPr>
        <p:grpSpPr bwMode="auto">
          <a:xfrm flipH="1" flipV="1">
            <a:off x="7796213" y="2205038"/>
            <a:ext cx="147637" cy="509587"/>
            <a:chOff x="1864" y="549"/>
            <a:chExt cx="260" cy="627"/>
          </a:xfrm>
        </p:grpSpPr>
        <p:grpSp>
          <p:nvGrpSpPr>
            <p:cNvPr id="65906" name="Group 2418"/>
            <p:cNvGrpSpPr>
              <a:grpSpLocks/>
            </p:cNvGrpSpPr>
            <p:nvPr/>
          </p:nvGrpSpPr>
          <p:grpSpPr bwMode="auto">
            <a:xfrm flipH="1">
              <a:off x="1864" y="672"/>
              <a:ext cx="104" cy="480"/>
              <a:chOff x="1864" y="672"/>
              <a:chExt cx="112" cy="672"/>
            </a:xfrm>
          </p:grpSpPr>
          <p:grpSp>
            <p:nvGrpSpPr>
              <p:cNvPr id="65907" name="Group 2419"/>
              <p:cNvGrpSpPr>
                <a:grpSpLocks/>
              </p:cNvGrpSpPr>
              <p:nvPr/>
            </p:nvGrpSpPr>
            <p:grpSpPr bwMode="auto">
              <a:xfrm>
                <a:off x="1864" y="672"/>
                <a:ext cx="104" cy="336"/>
                <a:chOff x="1864" y="672"/>
                <a:chExt cx="168" cy="1128"/>
              </a:xfrm>
            </p:grpSpPr>
            <p:grpSp>
              <p:nvGrpSpPr>
                <p:cNvPr id="65908" name="Group 2420"/>
                <p:cNvGrpSpPr>
                  <a:grpSpLocks/>
                </p:cNvGrpSpPr>
                <p:nvPr/>
              </p:nvGrpSpPr>
              <p:grpSpPr bwMode="auto">
                <a:xfrm>
                  <a:off x="1864" y="672"/>
                  <a:ext cx="152" cy="280"/>
                  <a:chOff x="1864" y="672"/>
                  <a:chExt cx="152" cy="280"/>
                </a:xfrm>
              </p:grpSpPr>
              <p:sp>
                <p:nvSpPr>
                  <p:cNvPr id="65909" name="Line 242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10" name="Line 242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11" name="Group 2423"/>
                <p:cNvGrpSpPr>
                  <a:grpSpLocks/>
                </p:cNvGrpSpPr>
                <p:nvPr/>
              </p:nvGrpSpPr>
              <p:grpSpPr bwMode="auto">
                <a:xfrm>
                  <a:off x="1872" y="952"/>
                  <a:ext cx="152" cy="280"/>
                  <a:chOff x="1864" y="672"/>
                  <a:chExt cx="152" cy="280"/>
                </a:xfrm>
              </p:grpSpPr>
              <p:sp>
                <p:nvSpPr>
                  <p:cNvPr id="65912" name="Line 242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13" name="Line 242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14" name="Group 2426"/>
                <p:cNvGrpSpPr>
                  <a:grpSpLocks/>
                </p:cNvGrpSpPr>
                <p:nvPr/>
              </p:nvGrpSpPr>
              <p:grpSpPr bwMode="auto">
                <a:xfrm>
                  <a:off x="1872" y="1240"/>
                  <a:ext cx="152" cy="280"/>
                  <a:chOff x="1864" y="672"/>
                  <a:chExt cx="152" cy="280"/>
                </a:xfrm>
              </p:grpSpPr>
              <p:sp>
                <p:nvSpPr>
                  <p:cNvPr id="65915" name="Line 242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16" name="Line 242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17" name="Group 2429"/>
                <p:cNvGrpSpPr>
                  <a:grpSpLocks/>
                </p:cNvGrpSpPr>
                <p:nvPr/>
              </p:nvGrpSpPr>
              <p:grpSpPr bwMode="auto">
                <a:xfrm>
                  <a:off x="1880" y="1520"/>
                  <a:ext cx="152" cy="280"/>
                  <a:chOff x="1864" y="672"/>
                  <a:chExt cx="152" cy="280"/>
                </a:xfrm>
              </p:grpSpPr>
              <p:sp>
                <p:nvSpPr>
                  <p:cNvPr id="65918" name="Line 243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19" name="Line 243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920" name="Group 2432"/>
              <p:cNvGrpSpPr>
                <a:grpSpLocks/>
              </p:cNvGrpSpPr>
              <p:nvPr/>
            </p:nvGrpSpPr>
            <p:grpSpPr bwMode="auto">
              <a:xfrm>
                <a:off x="1872" y="1008"/>
                <a:ext cx="104" cy="336"/>
                <a:chOff x="1864" y="672"/>
                <a:chExt cx="168" cy="1128"/>
              </a:xfrm>
            </p:grpSpPr>
            <p:grpSp>
              <p:nvGrpSpPr>
                <p:cNvPr id="65921" name="Group 2433"/>
                <p:cNvGrpSpPr>
                  <a:grpSpLocks/>
                </p:cNvGrpSpPr>
                <p:nvPr/>
              </p:nvGrpSpPr>
              <p:grpSpPr bwMode="auto">
                <a:xfrm>
                  <a:off x="1864" y="672"/>
                  <a:ext cx="152" cy="280"/>
                  <a:chOff x="1864" y="672"/>
                  <a:chExt cx="152" cy="280"/>
                </a:xfrm>
              </p:grpSpPr>
              <p:sp>
                <p:nvSpPr>
                  <p:cNvPr id="65922" name="Line 243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23" name="Line 243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24" name="Group 2436"/>
                <p:cNvGrpSpPr>
                  <a:grpSpLocks/>
                </p:cNvGrpSpPr>
                <p:nvPr/>
              </p:nvGrpSpPr>
              <p:grpSpPr bwMode="auto">
                <a:xfrm>
                  <a:off x="1872" y="952"/>
                  <a:ext cx="152" cy="280"/>
                  <a:chOff x="1864" y="672"/>
                  <a:chExt cx="152" cy="280"/>
                </a:xfrm>
              </p:grpSpPr>
              <p:sp>
                <p:nvSpPr>
                  <p:cNvPr id="65925" name="Line 243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26" name="Line 243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27" name="Group 2439"/>
                <p:cNvGrpSpPr>
                  <a:grpSpLocks/>
                </p:cNvGrpSpPr>
                <p:nvPr/>
              </p:nvGrpSpPr>
              <p:grpSpPr bwMode="auto">
                <a:xfrm>
                  <a:off x="1872" y="1240"/>
                  <a:ext cx="152" cy="280"/>
                  <a:chOff x="1864" y="672"/>
                  <a:chExt cx="152" cy="280"/>
                </a:xfrm>
              </p:grpSpPr>
              <p:sp>
                <p:nvSpPr>
                  <p:cNvPr id="65928" name="Line 244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29" name="Line 244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30" name="Group 2442"/>
                <p:cNvGrpSpPr>
                  <a:grpSpLocks/>
                </p:cNvGrpSpPr>
                <p:nvPr/>
              </p:nvGrpSpPr>
              <p:grpSpPr bwMode="auto">
                <a:xfrm>
                  <a:off x="1880" y="1520"/>
                  <a:ext cx="152" cy="280"/>
                  <a:chOff x="1864" y="672"/>
                  <a:chExt cx="152" cy="280"/>
                </a:xfrm>
              </p:grpSpPr>
              <p:sp>
                <p:nvSpPr>
                  <p:cNvPr id="65931" name="Line 2443"/>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32" name="Line 2444"/>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933" name="Group 2445"/>
            <p:cNvGrpSpPr>
              <a:grpSpLocks/>
            </p:cNvGrpSpPr>
            <p:nvPr/>
          </p:nvGrpSpPr>
          <p:grpSpPr bwMode="auto">
            <a:xfrm flipH="1">
              <a:off x="1960" y="696"/>
              <a:ext cx="104" cy="480"/>
              <a:chOff x="1864" y="672"/>
              <a:chExt cx="112" cy="672"/>
            </a:xfrm>
          </p:grpSpPr>
          <p:grpSp>
            <p:nvGrpSpPr>
              <p:cNvPr id="65934" name="Group 2446"/>
              <p:cNvGrpSpPr>
                <a:grpSpLocks/>
              </p:cNvGrpSpPr>
              <p:nvPr/>
            </p:nvGrpSpPr>
            <p:grpSpPr bwMode="auto">
              <a:xfrm>
                <a:off x="1864" y="672"/>
                <a:ext cx="104" cy="336"/>
                <a:chOff x="1864" y="672"/>
                <a:chExt cx="168" cy="1128"/>
              </a:xfrm>
            </p:grpSpPr>
            <p:grpSp>
              <p:nvGrpSpPr>
                <p:cNvPr id="65935" name="Group 2447"/>
                <p:cNvGrpSpPr>
                  <a:grpSpLocks/>
                </p:cNvGrpSpPr>
                <p:nvPr/>
              </p:nvGrpSpPr>
              <p:grpSpPr bwMode="auto">
                <a:xfrm>
                  <a:off x="1864" y="672"/>
                  <a:ext cx="152" cy="280"/>
                  <a:chOff x="1864" y="672"/>
                  <a:chExt cx="152" cy="280"/>
                </a:xfrm>
              </p:grpSpPr>
              <p:sp>
                <p:nvSpPr>
                  <p:cNvPr id="65936" name="Line 2448"/>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37" name="Line 2449"/>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38" name="Group 2450"/>
                <p:cNvGrpSpPr>
                  <a:grpSpLocks/>
                </p:cNvGrpSpPr>
                <p:nvPr/>
              </p:nvGrpSpPr>
              <p:grpSpPr bwMode="auto">
                <a:xfrm>
                  <a:off x="1872" y="952"/>
                  <a:ext cx="152" cy="280"/>
                  <a:chOff x="1864" y="672"/>
                  <a:chExt cx="152" cy="280"/>
                </a:xfrm>
              </p:grpSpPr>
              <p:sp>
                <p:nvSpPr>
                  <p:cNvPr id="65939" name="Line 245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40" name="Line 245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41" name="Group 2453"/>
                <p:cNvGrpSpPr>
                  <a:grpSpLocks/>
                </p:cNvGrpSpPr>
                <p:nvPr/>
              </p:nvGrpSpPr>
              <p:grpSpPr bwMode="auto">
                <a:xfrm>
                  <a:off x="1872" y="1240"/>
                  <a:ext cx="152" cy="280"/>
                  <a:chOff x="1864" y="672"/>
                  <a:chExt cx="152" cy="280"/>
                </a:xfrm>
              </p:grpSpPr>
              <p:sp>
                <p:nvSpPr>
                  <p:cNvPr id="65942" name="Line 245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43" name="Line 245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44" name="Group 2456"/>
                <p:cNvGrpSpPr>
                  <a:grpSpLocks/>
                </p:cNvGrpSpPr>
                <p:nvPr/>
              </p:nvGrpSpPr>
              <p:grpSpPr bwMode="auto">
                <a:xfrm>
                  <a:off x="1880" y="1520"/>
                  <a:ext cx="152" cy="280"/>
                  <a:chOff x="1864" y="672"/>
                  <a:chExt cx="152" cy="280"/>
                </a:xfrm>
              </p:grpSpPr>
              <p:sp>
                <p:nvSpPr>
                  <p:cNvPr id="65945" name="Line 245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46" name="Line 245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947" name="Group 2459"/>
              <p:cNvGrpSpPr>
                <a:grpSpLocks/>
              </p:cNvGrpSpPr>
              <p:nvPr/>
            </p:nvGrpSpPr>
            <p:grpSpPr bwMode="auto">
              <a:xfrm>
                <a:off x="1872" y="1008"/>
                <a:ext cx="104" cy="336"/>
                <a:chOff x="1864" y="672"/>
                <a:chExt cx="168" cy="1128"/>
              </a:xfrm>
            </p:grpSpPr>
            <p:grpSp>
              <p:nvGrpSpPr>
                <p:cNvPr id="65948" name="Group 2460"/>
                <p:cNvGrpSpPr>
                  <a:grpSpLocks/>
                </p:cNvGrpSpPr>
                <p:nvPr/>
              </p:nvGrpSpPr>
              <p:grpSpPr bwMode="auto">
                <a:xfrm>
                  <a:off x="1864" y="672"/>
                  <a:ext cx="152" cy="280"/>
                  <a:chOff x="1864" y="672"/>
                  <a:chExt cx="152" cy="280"/>
                </a:xfrm>
              </p:grpSpPr>
              <p:sp>
                <p:nvSpPr>
                  <p:cNvPr id="65949" name="Line 2461"/>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50" name="Line 2462"/>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51" name="Group 2463"/>
                <p:cNvGrpSpPr>
                  <a:grpSpLocks/>
                </p:cNvGrpSpPr>
                <p:nvPr/>
              </p:nvGrpSpPr>
              <p:grpSpPr bwMode="auto">
                <a:xfrm>
                  <a:off x="1872" y="952"/>
                  <a:ext cx="152" cy="280"/>
                  <a:chOff x="1864" y="672"/>
                  <a:chExt cx="152" cy="280"/>
                </a:xfrm>
              </p:grpSpPr>
              <p:sp>
                <p:nvSpPr>
                  <p:cNvPr id="65952" name="Line 2464"/>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53" name="Line 2465"/>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54" name="Group 2466"/>
                <p:cNvGrpSpPr>
                  <a:grpSpLocks/>
                </p:cNvGrpSpPr>
                <p:nvPr/>
              </p:nvGrpSpPr>
              <p:grpSpPr bwMode="auto">
                <a:xfrm>
                  <a:off x="1872" y="1240"/>
                  <a:ext cx="152" cy="280"/>
                  <a:chOff x="1864" y="672"/>
                  <a:chExt cx="152" cy="280"/>
                </a:xfrm>
              </p:grpSpPr>
              <p:sp>
                <p:nvSpPr>
                  <p:cNvPr id="65955" name="Line 2467"/>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56" name="Line 2468"/>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57" name="Group 2469"/>
                <p:cNvGrpSpPr>
                  <a:grpSpLocks/>
                </p:cNvGrpSpPr>
                <p:nvPr/>
              </p:nvGrpSpPr>
              <p:grpSpPr bwMode="auto">
                <a:xfrm>
                  <a:off x="1880" y="1520"/>
                  <a:ext cx="152" cy="280"/>
                  <a:chOff x="1864" y="672"/>
                  <a:chExt cx="152" cy="280"/>
                </a:xfrm>
              </p:grpSpPr>
              <p:sp>
                <p:nvSpPr>
                  <p:cNvPr id="65958" name="Line 2470"/>
                  <p:cNvSpPr>
                    <a:spLocks noChangeShapeType="1"/>
                  </p:cNvSpPr>
                  <p:nvPr/>
                </p:nvSpPr>
                <p:spPr bwMode="auto">
                  <a:xfrm>
                    <a:off x="1872" y="672"/>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59" name="Line 2471"/>
                  <p:cNvSpPr>
                    <a:spLocks noChangeShapeType="1"/>
                  </p:cNvSpPr>
                  <p:nvPr/>
                </p:nvSpPr>
                <p:spPr bwMode="auto">
                  <a:xfrm flipH="1">
                    <a:off x="1864" y="808"/>
                    <a:ext cx="144" cy="144"/>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5960" name="Oval 2472"/>
            <p:cNvSpPr>
              <a:spLocks noChangeArrowheads="1"/>
            </p:cNvSpPr>
            <p:nvPr/>
          </p:nvSpPr>
          <p:spPr bwMode="auto">
            <a:xfrm>
              <a:off x="1932" y="549"/>
              <a:ext cx="192" cy="144"/>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5961" name="Group 2473"/>
          <p:cNvGrpSpPr>
            <a:grpSpLocks/>
          </p:cNvGrpSpPr>
          <p:nvPr/>
        </p:nvGrpSpPr>
        <p:grpSpPr bwMode="auto">
          <a:xfrm flipH="1" flipV="1">
            <a:off x="7943850" y="2205038"/>
            <a:ext cx="147638" cy="509587"/>
            <a:chOff x="1864" y="549"/>
            <a:chExt cx="260" cy="627"/>
          </a:xfrm>
        </p:grpSpPr>
        <p:grpSp>
          <p:nvGrpSpPr>
            <p:cNvPr id="65962" name="Group 2474"/>
            <p:cNvGrpSpPr>
              <a:grpSpLocks/>
            </p:cNvGrpSpPr>
            <p:nvPr/>
          </p:nvGrpSpPr>
          <p:grpSpPr bwMode="auto">
            <a:xfrm flipH="1">
              <a:off x="1864" y="672"/>
              <a:ext cx="104" cy="480"/>
              <a:chOff x="1864" y="672"/>
              <a:chExt cx="112" cy="672"/>
            </a:xfrm>
          </p:grpSpPr>
          <p:grpSp>
            <p:nvGrpSpPr>
              <p:cNvPr id="65963" name="Group 2475"/>
              <p:cNvGrpSpPr>
                <a:grpSpLocks/>
              </p:cNvGrpSpPr>
              <p:nvPr/>
            </p:nvGrpSpPr>
            <p:grpSpPr bwMode="auto">
              <a:xfrm>
                <a:off x="1864" y="672"/>
                <a:ext cx="104" cy="336"/>
                <a:chOff x="1864" y="672"/>
                <a:chExt cx="168" cy="1128"/>
              </a:xfrm>
            </p:grpSpPr>
            <p:grpSp>
              <p:nvGrpSpPr>
                <p:cNvPr id="65964" name="Group 2476"/>
                <p:cNvGrpSpPr>
                  <a:grpSpLocks/>
                </p:cNvGrpSpPr>
                <p:nvPr/>
              </p:nvGrpSpPr>
              <p:grpSpPr bwMode="auto">
                <a:xfrm>
                  <a:off x="1864" y="672"/>
                  <a:ext cx="152" cy="280"/>
                  <a:chOff x="1864" y="672"/>
                  <a:chExt cx="152" cy="280"/>
                </a:xfrm>
              </p:grpSpPr>
              <p:sp>
                <p:nvSpPr>
                  <p:cNvPr id="65965" name="Line 247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66" name="Line 247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67" name="Group 2479"/>
                <p:cNvGrpSpPr>
                  <a:grpSpLocks/>
                </p:cNvGrpSpPr>
                <p:nvPr/>
              </p:nvGrpSpPr>
              <p:grpSpPr bwMode="auto">
                <a:xfrm>
                  <a:off x="1872" y="952"/>
                  <a:ext cx="152" cy="280"/>
                  <a:chOff x="1864" y="672"/>
                  <a:chExt cx="152" cy="280"/>
                </a:xfrm>
              </p:grpSpPr>
              <p:sp>
                <p:nvSpPr>
                  <p:cNvPr id="65968" name="Line 248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69" name="Line 248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70" name="Group 2482"/>
                <p:cNvGrpSpPr>
                  <a:grpSpLocks/>
                </p:cNvGrpSpPr>
                <p:nvPr/>
              </p:nvGrpSpPr>
              <p:grpSpPr bwMode="auto">
                <a:xfrm>
                  <a:off x="1872" y="1240"/>
                  <a:ext cx="152" cy="280"/>
                  <a:chOff x="1864" y="672"/>
                  <a:chExt cx="152" cy="280"/>
                </a:xfrm>
              </p:grpSpPr>
              <p:sp>
                <p:nvSpPr>
                  <p:cNvPr id="65971" name="Line 248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72" name="Line 248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73" name="Group 2485"/>
                <p:cNvGrpSpPr>
                  <a:grpSpLocks/>
                </p:cNvGrpSpPr>
                <p:nvPr/>
              </p:nvGrpSpPr>
              <p:grpSpPr bwMode="auto">
                <a:xfrm>
                  <a:off x="1880" y="1520"/>
                  <a:ext cx="152" cy="280"/>
                  <a:chOff x="1864" y="672"/>
                  <a:chExt cx="152" cy="280"/>
                </a:xfrm>
              </p:grpSpPr>
              <p:sp>
                <p:nvSpPr>
                  <p:cNvPr id="65974" name="Line 248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75" name="Line 248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5976" name="Group 2488"/>
              <p:cNvGrpSpPr>
                <a:grpSpLocks/>
              </p:cNvGrpSpPr>
              <p:nvPr/>
            </p:nvGrpSpPr>
            <p:grpSpPr bwMode="auto">
              <a:xfrm>
                <a:off x="1872" y="1008"/>
                <a:ext cx="104" cy="336"/>
                <a:chOff x="1864" y="672"/>
                <a:chExt cx="168" cy="1128"/>
              </a:xfrm>
            </p:grpSpPr>
            <p:grpSp>
              <p:nvGrpSpPr>
                <p:cNvPr id="65977" name="Group 2489"/>
                <p:cNvGrpSpPr>
                  <a:grpSpLocks/>
                </p:cNvGrpSpPr>
                <p:nvPr/>
              </p:nvGrpSpPr>
              <p:grpSpPr bwMode="auto">
                <a:xfrm>
                  <a:off x="1864" y="672"/>
                  <a:ext cx="152" cy="280"/>
                  <a:chOff x="1864" y="672"/>
                  <a:chExt cx="152" cy="280"/>
                </a:xfrm>
              </p:grpSpPr>
              <p:sp>
                <p:nvSpPr>
                  <p:cNvPr id="65978" name="Line 249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79" name="Line 249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80" name="Group 2492"/>
                <p:cNvGrpSpPr>
                  <a:grpSpLocks/>
                </p:cNvGrpSpPr>
                <p:nvPr/>
              </p:nvGrpSpPr>
              <p:grpSpPr bwMode="auto">
                <a:xfrm>
                  <a:off x="1872" y="952"/>
                  <a:ext cx="152" cy="280"/>
                  <a:chOff x="1864" y="672"/>
                  <a:chExt cx="152" cy="280"/>
                </a:xfrm>
              </p:grpSpPr>
              <p:sp>
                <p:nvSpPr>
                  <p:cNvPr id="65981" name="Line 249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82" name="Line 249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83" name="Group 2495"/>
                <p:cNvGrpSpPr>
                  <a:grpSpLocks/>
                </p:cNvGrpSpPr>
                <p:nvPr/>
              </p:nvGrpSpPr>
              <p:grpSpPr bwMode="auto">
                <a:xfrm>
                  <a:off x="1872" y="1240"/>
                  <a:ext cx="152" cy="280"/>
                  <a:chOff x="1864" y="672"/>
                  <a:chExt cx="152" cy="280"/>
                </a:xfrm>
              </p:grpSpPr>
              <p:sp>
                <p:nvSpPr>
                  <p:cNvPr id="65984" name="Line 249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85" name="Line 249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86" name="Group 2498"/>
                <p:cNvGrpSpPr>
                  <a:grpSpLocks/>
                </p:cNvGrpSpPr>
                <p:nvPr/>
              </p:nvGrpSpPr>
              <p:grpSpPr bwMode="auto">
                <a:xfrm>
                  <a:off x="1880" y="1520"/>
                  <a:ext cx="152" cy="280"/>
                  <a:chOff x="1864" y="672"/>
                  <a:chExt cx="152" cy="280"/>
                </a:xfrm>
              </p:grpSpPr>
              <p:sp>
                <p:nvSpPr>
                  <p:cNvPr id="65987" name="Line 249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88" name="Line 250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5989" name="Group 2501"/>
            <p:cNvGrpSpPr>
              <a:grpSpLocks/>
            </p:cNvGrpSpPr>
            <p:nvPr/>
          </p:nvGrpSpPr>
          <p:grpSpPr bwMode="auto">
            <a:xfrm flipH="1">
              <a:off x="1960" y="696"/>
              <a:ext cx="104" cy="480"/>
              <a:chOff x="1864" y="672"/>
              <a:chExt cx="112" cy="672"/>
            </a:xfrm>
          </p:grpSpPr>
          <p:grpSp>
            <p:nvGrpSpPr>
              <p:cNvPr id="65990" name="Group 2502"/>
              <p:cNvGrpSpPr>
                <a:grpSpLocks/>
              </p:cNvGrpSpPr>
              <p:nvPr/>
            </p:nvGrpSpPr>
            <p:grpSpPr bwMode="auto">
              <a:xfrm>
                <a:off x="1864" y="672"/>
                <a:ext cx="104" cy="336"/>
                <a:chOff x="1864" y="672"/>
                <a:chExt cx="168" cy="1128"/>
              </a:xfrm>
            </p:grpSpPr>
            <p:grpSp>
              <p:nvGrpSpPr>
                <p:cNvPr id="65991" name="Group 2503"/>
                <p:cNvGrpSpPr>
                  <a:grpSpLocks/>
                </p:cNvGrpSpPr>
                <p:nvPr/>
              </p:nvGrpSpPr>
              <p:grpSpPr bwMode="auto">
                <a:xfrm>
                  <a:off x="1864" y="672"/>
                  <a:ext cx="152" cy="280"/>
                  <a:chOff x="1864" y="672"/>
                  <a:chExt cx="152" cy="280"/>
                </a:xfrm>
              </p:grpSpPr>
              <p:sp>
                <p:nvSpPr>
                  <p:cNvPr id="65992" name="Line 2504"/>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93" name="Line 2505"/>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94" name="Group 2506"/>
                <p:cNvGrpSpPr>
                  <a:grpSpLocks/>
                </p:cNvGrpSpPr>
                <p:nvPr/>
              </p:nvGrpSpPr>
              <p:grpSpPr bwMode="auto">
                <a:xfrm>
                  <a:off x="1872" y="952"/>
                  <a:ext cx="152" cy="280"/>
                  <a:chOff x="1864" y="672"/>
                  <a:chExt cx="152" cy="280"/>
                </a:xfrm>
              </p:grpSpPr>
              <p:sp>
                <p:nvSpPr>
                  <p:cNvPr id="65995" name="Line 250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96" name="Line 250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5997" name="Group 2509"/>
                <p:cNvGrpSpPr>
                  <a:grpSpLocks/>
                </p:cNvGrpSpPr>
                <p:nvPr/>
              </p:nvGrpSpPr>
              <p:grpSpPr bwMode="auto">
                <a:xfrm>
                  <a:off x="1872" y="1240"/>
                  <a:ext cx="152" cy="280"/>
                  <a:chOff x="1864" y="672"/>
                  <a:chExt cx="152" cy="280"/>
                </a:xfrm>
              </p:grpSpPr>
              <p:sp>
                <p:nvSpPr>
                  <p:cNvPr id="65998" name="Line 251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5999" name="Line 251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00" name="Group 2512"/>
                <p:cNvGrpSpPr>
                  <a:grpSpLocks/>
                </p:cNvGrpSpPr>
                <p:nvPr/>
              </p:nvGrpSpPr>
              <p:grpSpPr bwMode="auto">
                <a:xfrm>
                  <a:off x="1880" y="1520"/>
                  <a:ext cx="152" cy="280"/>
                  <a:chOff x="1864" y="672"/>
                  <a:chExt cx="152" cy="280"/>
                </a:xfrm>
              </p:grpSpPr>
              <p:sp>
                <p:nvSpPr>
                  <p:cNvPr id="66001" name="Line 251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02" name="Line 251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6003" name="Group 2515"/>
              <p:cNvGrpSpPr>
                <a:grpSpLocks/>
              </p:cNvGrpSpPr>
              <p:nvPr/>
            </p:nvGrpSpPr>
            <p:grpSpPr bwMode="auto">
              <a:xfrm>
                <a:off x="1872" y="1008"/>
                <a:ext cx="104" cy="336"/>
                <a:chOff x="1864" y="672"/>
                <a:chExt cx="168" cy="1128"/>
              </a:xfrm>
            </p:grpSpPr>
            <p:grpSp>
              <p:nvGrpSpPr>
                <p:cNvPr id="66004" name="Group 2516"/>
                <p:cNvGrpSpPr>
                  <a:grpSpLocks/>
                </p:cNvGrpSpPr>
                <p:nvPr/>
              </p:nvGrpSpPr>
              <p:grpSpPr bwMode="auto">
                <a:xfrm>
                  <a:off x="1864" y="672"/>
                  <a:ext cx="152" cy="280"/>
                  <a:chOff x="1864" y="672"/>
                  <a:chExt cx="152" cy="280"/>
                </a:xfrm>
              </p:grpSpPr>
              <p:sp>
                <p:nvSpPr>
                  <p:cNvPr id="66005" name="Line 2517"/>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06" name="Line 2518"/>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07" name="Group 2519"/>
                <p:cNvGrpSpPr>
                  <a:grpSpLocks/>
                </p:cNvGrpSpPr>
                <p:nvPr/>
              </p:nvGrpSpPr>
              <p:grpSpPr bwMode="auto">
                <a:xfrm>
                  <a:off x="1872" y="952"/>
                  <a:ext cx="152" cy="280"/>
                  <a:chOff x="1864" y="672"/>
                  <a:chExt cx="152" cy="280"/>
                </a:xfrm>
              </p:grpSpPr>
              <p:sp>
                <p:nvSpPr>
                  <p:cNvPr id="66008" name="Line 252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09" name="Line 252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10" name="Group 2522"/>
                <p:cNvGrpSpPr>
                  <a:grpSpLocks/>
                </p:cNvGrpSpPr>
                <p:nvPr/>
              </p:nvGrpSpPr>
              <p:grpSpPr bwMode="auto">
                <a:xfrm>
                  <a:off x="1872" y="1240"/>
                  <a:ext cx="152" cy="280"/>
                  <a:chOff x="1864" y="672"/>
                  <a:chExt cx="152" cy="280"/>
                </a:xfrm>
              </p:grpSpPr>
              <p:sp>
                <p:nvSpPr>
                  <p:cNvPr id="66011" name="Line 252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12" name="Line 252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13" name="Group 2525"/>
                <p:cNvGrpSpPr>
                  <a:grpSpLocks/>
                </p:cNvGrpSpPr>
                <p:nvPr/>
              </p:nvGrpSpPr>
              <p:grpSpPr bwMode="auto">
                <a:xfrm>
                  <a:off x="1880" y="1520"/>
                  <a:ext cx="152" cy="280"/>
                  <a:chOff x="1864" y="672"/>
                  <a:chExt cx="152" cy="280"/>
                </a:xfrm>
              </p:grpSpPr>
              <p:sp>
                <p:nvSpPr>
                  <p:cNvPr id="66014" name="Line 252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15" name="Line 252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6016" name="Oval 2528"/>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6017" name="Group 2529"/>
          <p:cNvGrpSpPr>
            <a:grpSpLocks/>
          </p:cNvGrpSpPr>
          <p:nvPr/>
        </p:nvGrpSpPr>
        <p:grpSpPr bwMode="auto">
          <a:xfrm flipH="1" flipV="1">
            <a:off x="8091488" y="2205038"/>
            <a:ext cx="147637" cy="509587"/>
            <a:chOff x="1864" y="549"/>
            <a:chExt cx="260" cy="627"/>
          </a:xfrm>
        </p:grpSpPr>
        <p:grpSp>
          <p:nvGrpSpPr>
            <p:cNvPr id="66018" name="Group 2530"/>
            <p:cNvGrpSpPr>
              <a:grpSpLocks/>
            </p:cNvGrpSpPr>
            <p:nvPr/>
          </p:nvGrpSpPr>
          <p:grpSpPr bwMode="auto">
            <a:xfrm flipH="1">
              <a:off x="1864" y="672"/>
              <a:ext cx="104" cy="480"/>
              <a:chOff x="1864" y="672"/>
              <a:chExt cx="112" cy="672"/>
            </a:xfrm>
          </p:grpSpPr>
          <p:grpSp>
            <p:nvGrpSpPr>
              <p:cNvPr id="66019" name="Group 2531"/>
              <p:cNvGrpSpPr>
                <a:grpSpLocks/>
              </p:cNvGrpSpPr>
              <p:nvPr/>
            </p:nvGrpSpPr>
            <p:grpSpPr bwMode="auto">
              <a:xfrm>
                <a:off x="1864" y="672"/>
                <a:ext cx="104" cy="336"/>
                <a:chOff x="1864" y="672"/>
                <a:chExt cx="168" cy="1128"/>
              </a:xfrm>
            </p:grpSpPr>
            <p:grpSp>
              <p:nvGrpSpPr>
                <p:cNvPr id="66020" name="Group 2532"/>
                <p:cNvGrpSpPr>
                  <a:grpSpLocks/>
                </p:cNvGrpSpPr>
                <p:nvPr/>
              </p:nvGrpSpPr>
              <p:grpSpPr bwMode="auto">
                <a:xfrm>
                  <a:off x="1864" y="672"/>
                  <a:ext cx="152" cy="280"/>
                  <a:chOff x="1864" y="672"/>
                  <a:chExt cx="152" cy="280"/>
                </a:xfrm>
              </p:grpSpPr>
              <p:sp>
                <p:nvSpPr>
                  <p:cNvPr id="66021" name="Line 253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22" name="Line 253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23" name="Group 2535"/>
                <p:cNvGrpSpPr>
                  <a:grpSpLocks/>
                </p:cNvGrpSpPr>
                <p:nvPr/>
              </p:nvGrpSpPr>
              <p:grpSpPr bwMode="auto">
                <a:xfrm>
                  <a:off x="1872" y="952"/>
                  <a:ext cx="152" cy="280"/>
                  <a:chOff x="1864" y="672"/>
                  <a:chExt cx="152" cy="280"/>
                </a:xfrm>
              </p:grpSpPr>
              <p:sp>
                <p:nvSpPr>
                  <p:cNvPr id="66024" name="Line 253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25" name="Line 253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26" name="Group 2538"/>
                <p:cNvGrpSpPr>
                  <a:grpSpLocks/>
                </p:cNvGrpSpPr>
                <p:nvPr/>
              </p:nvGrpSpPr>
              <p:grpSpPr bwMode="auto">
                <a:xfrm>
                  <a:off x="1872" y="1240"/>
                  <a:ext cx="152" cy="280"/>
                  <a:chOff x="1864" y="672"/>
                  <a:chExt cx="152" cy="280"/>
                </a:xfrm>
              </p:grpSpPr>
              <p:sp>
                <p:nvSpPr>
                  <p:cNvPr id="66027" name="Line 253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28" name="Line 254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29" name="Group 2541"/>
                <p:cNvGrpSpPr>
                  <a:grpSpLocks/>
                </p:cNvGrpSpPr>
                <p:nvPr/>
              </p:nvGrpSpPr>
              <p:grpSpPr bwMode="auto">
                <a:xfrm>
                  <a:off x="1880" y="1520"/>
                  <a:ext cx="152" cy="280"/>
                  <a:chOff x="1864" y="672"/>
                  <a:chExt cx="152" cy="280"/>
                </a:xfrm>
              </p:grpSpPr>
              <p:sp>
                <p:nvSpPr>
                  <p:cNvPr id="66030" name="Line 254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31" name="Line 254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6032" name="Group 2544"/>
              <p:cNvGrpSpPr>
                <a:grpSpLocks/>
              </p:cNvGrpSpPr>
              <p:nvPr/>
            </p:nvGrpSpPr>
            <p:grpSpPr bwMode="auto">
              <a:xfrm>
                <a:off x="1872" y="1008"/>
                <a:ext cx="104" cy="336"/>
                <a:chOff x="1864" y="672"/>
                <a:chExt cx="168" cy="1128"/>
              </a:xfrm>
            </p:grpSpPr>
            <p:grpSp>
              <p:nvGrpSpPr>
                <p:cNvPr id="66033" name="Group 2545"/>
                <p:cNvGrpSpPr>
                  <a:grpSpLocks/>
                </p:cNvGrpSpPr>
                <p:nvPr/>
              </p:nvGrpSpPr>
              <p:grpSpPr bwMode="auto">
                <a:xfrm>
                  <a:off x="1864" y="672"/>
                  <a:ext cx="152" cy="280"/>
                  <a:chOff x="1864" y="672"/>
                  <a:chExt cx="152" cy="280"/>
                </a:xfrm>
              </p:grpSpPr>
              <p:sp>
                <p:nvSpPr>
                  <p:cNvPr id="66034" name="Line 254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35" name="Line 254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36" name="Group 2548"/>
                <p:cNvGrpSpPr>
                  <a:grpSpLocks/>
                </p:cNvGrpSpPr>
                <p:nvPr/>
              </p:nvGrpSpPr>
              <p:grpSpPr bwMode="auto">
                <a:xfrm>
                  <a:off x="1872" y="952"/>
                  <a:ext cx="152" cy="280"/>
                  <a:chOff x="1864" y="672"/>
                  <a:chExt cx="152" cy="280"/>
                </a:xfrm>
              </p:grpSpPr>
              <p:sp>
                <p:nvSpPr>
                  <p:cNvPr id="66037" name="Line 254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38" name="Line 255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39" name="Group 2551"/>
                <p:cNvGrpSpPr>
                  <a:grpSpLocks/>
                </p:cNvGrpSpPr>
                <p:nvPr/>
              </p:nvGrpSpPr>
              <p:grpSpPr bwMode="auto">
                <a:xfrm>
                  <a:off x="1872" y="1240"/>
                  <a:ext cx="152" cy="280"/>
                  <a:chOff x="1864" y="672"/>
                  <a:chExt cx="152" cy="280"/>
                </a:xfrm>
              </p:grpSpPr>
              <p:sp>
                <p:nvSpPr>
                  <p:cNvPr id="66040" name="Line 255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41" name="Line 255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42" name="Group 2554"/>
                <p:cNvGrpSpPr>
                  <a:grpSpLocks/>
                </p:cNvGrpSpPr>
                <p:nvPr/>
              </p:nvGrpSpPr>
              <p:grpSpPr bwMode="auto">
                <a:xfrm>
                  <a:off x="1880" y="1520"/>
                  <a:ext cx="152" cy="280"/>
                  <a:chOff x="1864" y="672"/>
                  <a:chExt cx="152" cy="280"/>
                </a:xfrm>
              </p:grpSpPr>
              <p:sp>
                <p:nvSpPr>
                  <p:cNvPr id="66043" name="Line 2555"/>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44" name="Line 2556"/>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grpSp>
          <p:nvGrpSpPr>
            <p:cNvPr id="66045" name="Group 2557"/>
            <p:cNvGrpSpPr>
              <a:grpSpLocks/>
            </p:cNvGrpSpPr>
            <p:nvPr/>
          </p:nvGrpSpPr>
          <p:grpSpPr bwMode="auto">
            <a:xfrm flipH="1">
              <a:off x="1960" y="696"/>
              <a:ext cx="104" cy="480"/>
              <a:chOff x="1864" y="672"/>
              <a:chExt cx="112" cy="672"/>
            </a:xfrm>
          </p:grpSpPr>
          <p:grpSp>
            <p:nvGrpSpPr>
              <p:cNvPr id="66046" name="Group 2558"/>
              <p:cNvGrpSpPr>
                <a:grpSpLocks/>
              </p:cNvGrpSpPr>
              <p:nvPr/>
            </p:nvGrpSpPr>
            <p:grpSpPr bwMode="auto">
              <a:xfrm>
                <a:off x="1864" y="672"/>
                <a:ext cx="104" cy="336"/>
                <a:chOff x="1864" y="672"/>
                <a:chExt cx="168" cy="1128"/>
              </a:xfrm>
            </p:grpSpPr>
            <p:grpSp>
              <p:nvGrpSpPr>
                <p:cNvPr id="66047" name="Group 2559"/>
                <p:cNvGrpSpPr>
                  <a:grpSpLocks/>
                </p:cNvGrpSpPr>
                <p:nvPr/>
              </p:nvGrpSpPr>
              <p:grpSpPr bwMode="auto">
                <a:xfrm>
                  <a:off x="1864" y="672"/>
                  <a:ext cx="152" cy="280"/>
                  <a:chOff x="1864" y="672"/>
                  <a:chExt cx="152" cy="280"/>
                </a:xfrm>
              </p:grpSpPr>
              <p:sp>
                <p:nvSpPr>
                  <p:cNvPr id="66048" name="Line 2560"/>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49" name="Line 2561"/>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50" name="Group 2562"/>
                <p:cNvGrpSpPr>
                  <a:grpSpLocks/>
                </p:cNvGrpSpPr>
                <p:nvPr/>
              </p:nvGrpSpPr>
              <p:grpSpPr bwMode="auto">
                <a:xfrm>
                  <a:off x="1872" y="952"/>
                  <a:ext cx="152" cy="280"/>
                  <a:chOff x="1864" y="672"/>
                  <a:chExt cx="152" cy="280"/>
                </a:xfrm>
              </p:grpSpPr>
              <p:sp>
                <p:nvSpPr>
                  <p:cNvPr id="66051" name="Line 256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52" name="Line 256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53" name="Group 2565"/>
                <p:cNvGrpSpPr>
                  <a:grpSpLocks/>
                </p:cNvGrpSpPr>
                <p:nvPr/>
              </p:nvGrpSpPr>
              <p:grpSpPr bwMode="auto">
                <a:xfrm>
                  <a:off x="1872" y="1240"/>
                  <a:ext cx="152" cy="280"/>
                  <a:chOff x="1864" y="672"/>
                  <a:chExt cx="152" cy="280"/>
                </a:xfrm>
              </p:grpSpPr>
              <p:sp>
                <p:nvSpPr>
                  <p:cNvPr id="66054" name="Line 256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55" name="Line 256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56" name="Group 2568"/>
                <p:cNvGrpSpPr>
                  <a:grpSpLocks/>
                </p:cNvGrpSpPr>
                <p:nvPr/>
              </p:nvGrpSpPr>
              <p:grpSpPr bwMode="auto">
                <a:xfrm>
                  <a:off x="1880" y="1520"/>
                  <a:ext cx="152" cy="280"/>
                  <a:chOff x="1864" y="672"/>
                  <a:chExt cx="152" cy="280"/>
                </a:xfrm>
              </p:grpSpPr>
              <p:sp>
                <p:nvSpPr>
                  <p:cNvPr id="66057" name="Line 256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58" name="Line 257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nvGrpSpPr>
              <p:cNvPr id="66059" name="Group 2571"/>
              <p:cNvGrpSpPr>
                <a:grpSpLocks/>
              </p:cNvGrpSpPr>
              <p:nvPr/>
            </p:nvGrpSpPr>
            <p:grpSpPr bwMode="auto">
              <a:xfrm>
                <a:off x="1872" y="1008"/>
                <a:ext cx="104" cy="336"/>
                <a:chOff x="1864" y="672"/>
                <a:chExt cx="168" cy="1128"/>
              </a:xfrm>
            </p:grpSpPr>
            <p:grpSp>
              <p:nvGrpSpPr>
                <p:cNvPr id="66060" name="Group 2572"/>
                <p:cNvGrpSpPr>
                  <a:grpSpLocks/>
                </p:cNvGrpSpPr>
                <p:nvPr/>
              </p:nvGrpSpPr>
              <p:grpSpPr bwMode="auto">
                <a:xfrm>
                  <a:off x="1864" y="672"/>
                  <a:ext cx="152" cy="280"/>
                  <a:chOff x="1864" y="672"/>
                  <a:chExt cx="152" cy="280"/>
                </a:xfrm>
              </p:grpSpPr>
              <p:sp>
                <p:nvSpPr>
                  <p:cNvPr id="66061" name="Line 2573"/>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62" name="Line 2574"/>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63" name="Group 2575"/>
                <p:cNvGrpSpPr>
                  <a:grpSpLocks/>
                </p:cNvGrpSpPr>
                <p:nvPr/>
              </p:nvGrpSpPr>
              <p:grpSpPr bwMode="auto">
                <a:xfrm>
                  <a:off x="1872" y="952"/>
                  <a:ext cx="152" cy="280"/>
                  <a:chOff x="1864" y="672"/>
                  <a:chExt cx="152" cy="280"/>
                </a:xfrm>
              </p:grpSpPr>
              <p:sp>
                <p:nvSpPr>
                  <p:cNvPr id="66064" name="Line 2576"/>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65" name="Line 2577"/>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66" name="Group 2578"/>
                <p:cNvGrpSpPr>
                  <a:grpSpLocks/>
                </p:cNvGrpSpPr>
                <p:nvPr/>
              </p:nvGrpSpPr>
              <p:grpSpPr bwMode="auto">
                <a:xfrm>
                  <a:off x="1872" y="1240"/>
                  <a:ext cx="152" cy="280"/>
                  <a:chOff x="1864" y="672"/>
                  <a:chExt cx="152" cy="280"/>
                </a:xfrm>
              </p:grpSpPr>
              <p:sp>
                <p:nvSpPr>
                  <p:cNvPr id="66067" name="Line 2579"/>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68" name="Line 2580"/>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69" name="Group 2581"/>
                <p:cNvGrpSpPr>
                  <a:grpSpLocks/>
                </p:cNvGrpSpPr>
                <p:nvPr/>
              </p:nvGrpSpPr>
              <p:grpSpPr bwMode="auto">
                <a:xfrm>
                  <a:off x="1880" y="1520"/>
                  <a:ext cx="152" cy="280"/>
                  <a:chOff x="1864" y="672"/>
                  <a:chExt cx="152" cy="280"/>
                </a:xfrm>
              </p:grpSpPr>
              <p:sp>
                <p:nvSpPr>
                  <p:cNvPr id="66070" name="Line 2582"/>
                  <p:cNvSpPr>
                    <a:spLocks noChangeShapeType="1"/>
                  </p:cNvSpPr>
                  <p:nvPr/>
                </p:nvSpPr>
                <p:spPr bwMode="auto">
                  <a:xfrm>
                    <a:off x="1872" y="672"/>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71" name="Line 2583"/>
                  <p:cNvSpPr>
                    <a:spLocks noChangeShapeType="1"/>
                  </p:cNvSpPr>
                  <p:nvPr/>
                </p:nvSpPr>
                <p:spPr bwMode="auto">
                  <a:xfrm flipH="1">
                    <a:off x="1864" y="808"/>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grpSp>
        <p:sp>
          <p:nvSpPr>
            <p:cNvPr id="66072" name="Oval 2584"/>
            <p:cNvSpPr>
              <a:spLocks noChangeArrowheads="1"/>
            </p:cNvSpPr>
            <p:nvPr/>
          </p:nvSpPr>
          <p:spPr bwMode="auto">
            <a:xfrm>
              <a:off x="1932" y="549"/>
              <a:ext cx="192" cy="144"/>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6073" name="Oval 2585"/>
          <p:cNvSpPr>
            <a:spLocks noChangeArrowheads="1"/>
          </p:cNvSpPr>
          <p:nvPr/>
        </p:nvSpPr>
        <p:spPr bwMode="auto">
          <a:xfrm>
            <a:off x="7439025" y="2397125"/>
            <a:ext cx="279400" cy="357188"/>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74" name="Rectangle 2586"/>
          <p:cNvSpPr>
            <a:spLocks noChangeArrowheads="1"/>
          </p:cNvSpPr>
          <p:nvPr/>
        </p:nvSpPr>
        <p:spPr bwMode="auto">
          <a:xfrm>
            <a:off x="6553200" y="755650"/>
            <a:ext cx="1828800" cy="2743200"/>
          </a:xfrm>
          <a:prstGeom prst="rect">
            <a:avLst/>
          </a:prstGeom>
          <a:noFill/>
          <a:ln w="12700">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75" name="Text Box 2587"/>
          <p:cNvSpPr txBox="1">
            <a:spLocks noChangeArrowheads="1"/>
          </p:cNvSpPr>
          <p:nvPr/>
        </p:nvSpPr>
        <p:spPr bwMode="auto">
          <a:xfrm>
            <a:off x="6883400" y="755650"/>
            <a:ext cx="1238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extracellular</a:t>
            </a:r>
            <a:endParaRPr lang="en-US" altLang="en-US" sz="1600" b="1">
              <a:solidFill>
                <a:srgbClr val="000000"/>
              </a:solidFill>
              <a:latin typeface="Garamond" pitchFamily="18" charset="0"/>
            </a:endParaRPr>
          </a:p>
        </p:txBody>
      </p:sp>
      <p:sp>
        <p:nvSpPr>
          <p:cNvPr id="66076" name="Text Box 2588"/>
          <p:cNvSpPr txBox="1">
            <a:spLocks noChangeArrowheads="1"/>
          </p:cNvSpPr>
          <p:nvPr/>
        </p:nvSpPr>
        <p:spPr bwMode="auto">
          <a:xfrm>
            <a:off x="6934200" y="3181350"/>
            <a:ext cx="1214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000000"/>
                </a:solidFill>
                <a:latin typeface="Garamond" pitchFamily="18" charset="0"/>
              </a:rPr>
              <a:t>cytoplasmic</a:t>
            </a:r>
            <a:endParaRPr lang="en-US" altLang="en-US" sz="1600" b="1">
              <a:solidFill>
                <a:srgbClr val="000000"/>
              </a:solidFill>
              <a:latin typeface="Garamond" pitchFamily="18" charset="0"/>
            </a:endParaRPr>
          </a:p>
        </p:txBody>
      </p:sp>
      <p:grpSp>
        <p:nvGrpSpPr>
          <p:cNvPr id="66077" name="Group 2589"/>
          <p:cNvGrpSpPr>
            <a:grpSpLocks/>
          </p:cNvGrpSpPr>
          <p:nvPr/>
        </p:nvGrpSpPr>
        <p:grpSpPr bwMode="auto">
          <a:xfrm flipV="1">
            <a:off x="6791325" y="2628900"/>
            <a:ext cx="152400" cy="304800"/>
            <a:chOff x="192" y="576"/>
            <a:chExt cx="144" cy="288"/>
          </a:xfrm>
        </p:grpSpPr>
        <p:sp>
          <p:nvSpPr>
            <p:cNvPr id="66078" name="AutoShape 2590"/>
            <p:cNvSpPr>
              <a:spLocks noChangeArrowheads="1"/>
            </p:cNvSpPr>
            <p:nvPr/>
          </p:nvSpPr>
          <p:spPr bwMode="auto">
            <a:xfrm>
              <a:off x="192" y="720"/>
              <a:ext cx="144" cy="14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79" name="Oval 2591"/>
            <p:cNvSpPr>
              <a:spLocks noChangeArrowheads="1"/>
            </p:cNvSpPr>
            <p:nvPr/>
          </p:nvSpPr>
          <p:spPr bwMode="auto">
            <a:xfrm>
              <a:off x="192" y="576"/>
              <a:ext cx="144"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6080" name="Group 2592"/>
          <p:cNvGrpSpPr>
            <a:grpSpLocks/>
          </p:cNvGrpSpPr>
          <p:nvPr/>
        </p:nvGrpSpPr>
        <p:grpSpPr bwMode="auto">
          <a:xfrm flipV="1">
            <a:off x="7229475" y="2628900"/>
            <a:ext cx="152400" cy="304800"/>
            <a:chOff x="192" y="576"/>
            <a:chExt cx="144" cy="288"/>
          </a:xfrm>
        </p:grpSpPr>
        <p:sp>
          <p:nvSpPr>
            <p:cNvPr id="66081" name="AutoShape 2593"/>
            <p:cNvSpPr>
              <a:spLocks noChangeArrowheads="1"/>
            </p:cNvSpPr>
            <p:nvPr/>
          </p:nvSpPr>
          <p:spPr bwMode="auto">
            <a:xfrm>
              <a:off x="192" y="720"/>
              <a:ext cx="144" cy="14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82" name="Oval 2594"/>
            <p:cNvSpPr>
              <a:spLocks noChangeArrowheads="1"/>
            </p:cNvSpPr>
            <p:nvPr/>
          </p:nvSpPr>
          <p:spPr bwMode="auto">
            <a:xfrm>
              <a:off x="192" y="576"/>
              <a:ext cx="144"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grpSp>
        <p:nvGrpSpPr>
          <p:cNvPr id="66083" name="Group 2595"/>
          <p:cNvGrpSpPr>
            <a:grpSpLocks/>
          </p:cNvGrpSpPr>
          <p:nvPr/>
        </p:nvGrpSpPr>
        <p:grpSpPr bwMode="auto">
          <a:xfrm flipV="1">
            <a:off x="7781925" y="2609850"/>
            <a:ext cx="152400" cy="304800"/>
            <a:chOff x="192" y="576"/>
            <a:chExt cx="144" cy="288"/>
          </a:xfrm>
        </p:grpSpPr>
        <p:sp>
          <p:nvSpPr>
            <p:cNvPr id="66084" name="AutoShape 2596"/>
            <p:cNvSpPr>
              <a:spLocks noChangeArrowheads="1"/>
            </p:cNvSpPr>
            <p:nvPr/>
          </p:nvSpPr>
          <p:spPr bwMode="auto">
            <a:xfrm>
              <a:off x="192" y="720"/>
              <a:ext cx="144" cy="14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85" name="Oval 2597"/>
            <p:cNvSpPr>
              <a:spLocks noChangeArrowheads="1"/>
            </p:cNvSpPr>
            <p:nvPr/>
          </p:nvSpPr>
          <p:spPr bwMode="auto">
            <a:xfrm>
              <a:off x="192" y="576"/>
              <a:ext cx="144"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grpSp>
      <p:sp>
        <p:nvSpPr>
          <p:cNvPr id="66086" name="AutoShape 2598"/>
          <p:cNvSpPr>
            <a:spLocks noChangeArrowheads="1"/>
          </p:cNvSpPr>
          <p:nvPr/>
        </p:nvSpPr>
        <p:spPr bwMode="auto">
          <a:xfrm>
            <a:off x="7162800" y="1504950"/>
            <a:ext cx="152400" cy="152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87" name="Oval 2599"/>
          <p:cNvSpPr>
            <a:spLocks noChangeArrowheads="1"/>
          </p:cNvSpPr>
          <p:nvPr/>
        </p:nvSpPr>
        <p:spPr bwMode="auto">
          <a:xfrm>
            <a:off x="7162800" y="1358900"/>
            <a:ext cx="152400" cy="1524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88" name="Rectangle 2600"/>
          <p:cNvSpPr>
            <a:spLocks noChangeArrowheads="1"/>
          </p:cNvSpPr>
          <p:nvPr/>
        </p:nvSpPr>
        <p:spPr bwMode="auto">
          <a:xfrm>
            <a:off x="7620000" y="3811588"/>
            <a:ext cx="228600" cy="304800"/>
          </a:xfrm>
          <a:prstGeom prst="rect">
            <a:avLst/>
          </a:prstGeom>
          <a:noFill/>
          <a:ln w="28575">
            <a:solidFill>
              <a:schemeClr val="tx1"/>
            </a:solidFill>
            <a:miter lim="800000"/>
            <a:headEnd/>
            <a:tailEnd/>
          </a:ln>
          <a:effectLst/>
          <a:extLst>
            <a:ext uri="{909E8E84-426E-40DD-AFC4-6F175D3DCCD1}">
              <a14:hiddenFill xmlns:a14="http://schemas.microsoft.com/office/drawing/2010/main">
                <a:gradFill rotWithShape="0">
                  <a:gsLst>
                    <a:gs pos="0">
                      <a:srgbClr val="EAEAEA"/>
                    </a:gs>
                    <a:gs pos="100000">
                      <a:srgbClr val="EAEAEA">
                        <a:gamma/>
                        <a:shade val="76078"/>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latin typeface="Arial" pitchFamily="34" charset="0"/>
            </a:endParaRPr>
          </a:p>
        </p:txBody>
      </p:sp>
      <p:sp>
        <p:nvSpPr>
          <p:cNvPr id="66089" name="Line 2601"/>
          <p:cNvSpPr>
            <a:spLocks noChangeShapeType="1"/>
          </p:cNvSpPr>
          <p:nvPr/>
        </p:nvSpPr>
        <p:spPr bwMode="auto">
          <a:xfrm>
            <a:off x="6553200" y="3492500"/>
            <a:ext cx="10668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90" name="Line 2602"/>
          <p:cNvSpPr>
            <a:spLocks noChangeShapeType="1"/>
          </p:cNvSpPr>
          <p:nvPr/>
        </p:nvSpPr>
        <p:spPr bwMode="auto">
          <a:xfrm flipH="1">
            <a:off x="7848600" y="3492500"/>
            <a:ext cx="53340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91" name="Text Box 2603"/>
          <p:cNvSpPr txBox="1">
            <a:spLocks noChangeArrowheads="1"/>
          </p:cNvSpPr>
          <p:nvPr/>
        </p:nvSpPr>
        <p:spPr bwMode="auto">
          <a:xfrm>
            <a:off x="6777038" y="5473700"/>
            <a:ext cx="175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sv-SE" altLang="en-US" sz="1800">
                <a:solidFill>
                  <a:srgbClr val="000000"/>
                </a:solidFill>
                <a:latin typeface="Comic Sans MS" pitchFamily="66" charset="0"/>
              </a:rPr>
              <a:t>necrotic cell</a:t>
            </a:r>
          </a:p>
          <a:p>
            <a:pPr eaLnBrk="1" hangingPunct="1"/>
            <a:endParaRPr lang="sv-SE" altLang="en-US" sz="1800">
              <a:solidFill>
                <a:srgbClr val="000000"/>
              </a:solidFill>
              <a:latin typeface="Comic Sans MS" pitchFamily="66" charset="0"/>
            </a:endParaRPr>
          </a:p>
          <a:p>
            <a:pPr algn="ctr" eaLnBrk="1" hangingPunct="1"/>
            <a:endParaRPr lang="sv-SE" altLang="en-US" sz="2000" b="1">
              <a:solidFill>
                <a:srgbClr val="000000"/>
              </a:solidFill>
              <a:latin typeface="Comic Sans MS" pitchFamily="66" charset="0"/>
            </a:endParaRPr>
          </a:p>
        </p:txBody>
      </p:sp>
      <p:grpSp>
        <p:nvGrpSpPr>
          <p:cNvPr id="66092" name="Group 2604"/>
          <p:cNvGrpSpPr>
            <a:grpSpLocks/>
          </p:cNvGrpSpPr>
          <p:nvPr/>
        </p:nvGrpSpPr>
        <p:grpSpPr bwMode="auto">
          <a:xfrm>
            <a:off x="2438400" y="889000"/>
            <a:ext cx="4821238" cy="2298700"/>
            <a:chOff x="1536" y="376"/>
            <a:chExt cx="3037" cy="1448"/>
          </a:xfrm>
        </p:grpSpPr>
        <p:sp>
          <p:nvSpPr>
            <p:cNvPr id="66093" name="Text Box 2605"/>
            <p:cNvSpPr txBox="1">
              <a:spLocks noChangeArrowheads="1"/>
            </p:cNvSpPr>
            <p:nvPr/>
          </p:nvSpPr>
          <p:spPr bwMode="auto">
            <a:xfrm>
              <a:off x="4320" y="420"/>
              <a:ext cx="25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FF0000"/>
                  </a:solidFill>
                  <a:latin typeface="Comic Sans MS" pitchFamily="66" charset="0"/>
                </a:rPr>
                <a:t>PI</a:t>
              </a:r>
              <a:endParaRPr lang="en-US" altLang="en-US" sz="1600" b="1">
                <a:solidFill>
                  <a:srgbClr val="FF0000"/>
                </a:solidFill>
                <a:latin typeface="Comic Sans MS" pitchFamily="66" charset="0"/>
              </a:endParaRPr>
            </a:p>
          </p:txBody>
        </p:sp>
        <p:sp>
          <p:nvSpPr>
            <p:cNvPr id="66094" name="Line 2606"/>
            <p:cNvSpPr>
              <a:spLocks noChangeShapeType="1"/>
            </p:cNvSpPr>
            <p:nvPr/>
          </p:nvSpPr>
          <p:spPr bwMode="auto">
            <a:xfrm>
              <a:off x="4416" y="624"/>
              <a:ext cx="0" cy="1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95" name="Text Box 2607"/>
            <p:cNvSpPr txBox="1">
              <a:spLocks noChangeArrowheads="1"/>
            </p:cNvSpPr>
            <p:nvPr/>
          </p:nvSpPr>
          <p:spPr bwMode="auto">
            <a:xfrm>
              <a:off x="2928" y="408"/>
              <a:ext cx="25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FF0000"/>
                  </a:solidFill>
                  <a:latin typeface="Comic Sans MS" pitchFamily="66" charset="0"/>
                </a:rPr>
                <a:t>PI</a:t>
              </a:r>
              <a:endParaRPr lang="en-US" altLang="en-US" sz="1600" b="1">
                <a:solidFill>
                  <a:srgbClr val="FF0000"/>
                </a:solidFill>
                <a:latin typeface="Comic Sans MS" pitchFamily="66" charset="0"/>
              </a:endParaRPr>
            </a:p>
          </p:txBody>
        </p:sp>
        <p:sp>
          <p:nvSpPr>
            <p:cNvPr id="66096" name="Line 2608"/>
            <p:cNvSpPr>
              <a:spLocks noChangeShapeType="1"/>
            </p:cNvSpPr>
            <p:nvPr/>
          </p:nvSpPr>
          <p:spPr bwMode="auto">
            <a:xfrm flipH="1">
              <a:off x="3032" y="616"/>
              <a:ext cx="0" cy="2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097" name="Text Box 2609"/>
            <p:cNvSpPr txBox="1">
              <a:spLocks noChangeArrowheads="1"/>
            </p:cNvSpPr>
            <p:nvPr/>
          </p:nvSpPr>
          <p:spPr bwMode="auto">
            <a:xfrm>
              <a:off x="1536" y="376"/>
              <a:ext cx="25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sv-SE" altLang="en-US" sz="1600" b="1">
                  <a:solidFill>
                    <a:srgbClr val="FF0000"/>
                  </a:solidFill>
                  <a:latin typeface="Comic Sans MS" pitchFamily="66" charset="0"/>
                </a:rPr>
                <a:t>PI</a:t>
              </a:r>
              <a:endParaRPr lang="en-US" altLang="en-US" sz="1600" b="1">
                <a:solidFill>
                  <a:srgbClr val="FF0000"/>
                </a:solidFill>
                <a:latin typeface="Comic Sans MS" pitchFamily="66" charset="0"/>
              </a:endParaRPr>
            </a:p>
          </p:txBody>
        </p:sp>
        <p:sp>
          <p:nvSpPr>
            <p:cNvPr id="66098" name="Line 2610"/>
            <p:cNvSpPr>
              <a:spLocks noChangeShapeType="1"/>
            </p:cNvSpPr>
            <p:nvPr/>
          </p:nvSpPr>
          <p:spPr bwMode="auto">
            <a:xfrm flipH="1">
              <a:off x="1640" y="604"/>
              <a:ext cx="0" cy="2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grpSp>
      <p:grpSp>
        <p:nvGrpSpPr>
          <p:cNvPr id="66099" name="Group 2611"/>
          <p:cNvGrpSpPr>
            <a:grpSpLocks/>
          </p:cNvGrpSpPr>
          <p:nvPr/>
        </p:nvGrpSpPr>
        <p:grpSpPr bwMode="auto">
          <a:xfrm>
            <a:off x="228600" y="5473700"/>
            <a:ext cx="8305800" cy="1308100"/>
            <a:chOff x="144" y="3264"/>
            <a:chExt cx="5232" cy="824"/>
          </a:xfrm>
        </p:grpSpPr>
        <p:sp>
          <p:nvSpPr>
            <p:cNvPr id="66100" name="Line 2612"/>
            <p:cNvSpPr>
              <a:spLocks noChangeShapeType="1"/>
            </p:cNvSpPr>
            <p:nvPr/>
          </p:nvSpPr>
          <p:spPr bwMode="auto">
            <a:xfrm>
              <a:off x="240" y="3496"/>
              <a:ext cx="5136" cy="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101" name="Line 2613"/>
            <p:cNvSpPr>
              <a:spLocks noChangeShapeType="1"/>
            </p:cNvSpPr>
            <p:nvPr/>
          </p:nvSpPr>
          <p:spPr bwMode="auto">
            <a:xfrm>
              <a:off x="1440" y="3272"/>
              <a:ext cx="0" cy="81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pitchFamily="34" charset="0"/>
              </a:endParaRPr>
            </a:p>
          </p:txBody>
        </p:sp>
        <p:sp>
          <p:nvSpPr>
            <p:cNvPr id="66102" name="Text Box 2614"/>
            <p:cNvSpPr txBox="1">
              <a:spLocks noChangeArrowheads="1"/>
            </p:cNvSpPr>
            <p:nvPr/>
          </p:nvSpPr>
          <p:spPr bwMode="auto">
            <a:xfrm>
              <a:off x="144" y="3600"/>
              <a:ext cx="12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sv-SE" altLang="en-US" sz="1800">
                  <a:solidFill>
                    <a:srgbClr val="00FF00"/>
                  </a:solidFill>
                  <a:latin typeface="Comic Sans MS" pitchFamily="66" charset="0"/>
                </a:rPr>
                <a:t>annexin V</a:t>
              </a:r>
            </a:p>
            <a:p>
              <a:pPr eaLnBrk="1" hangingPunct="1"/>
              <a:r>
                <a:rPr lang="sv-SE" altLang="en-US" sz="1800">
                  <a:solidFill>
                    <a:srgbClr val="FF0000"/>
                  </a:solidFill>
                  <a:latin typeface="Comic Sans MS" pitchFamily="66" charset="0"/>
                </a:rPr>
                <a:t>propidium iodide</a:t>
              </a:r>
              <a:endParaRPr lang="sv-SE" altLang="en-US" sz="1800" b="1">
                <a:solidFill>
                  <a:srgbClr val="FF0000"/>
                </a:solidFill>
                <a:latin typeface="Comic Sans MS" pitchFamily="66" charset="0"/>
              </a:endParaRPr>
            </a:p>
          </p:txBody>
        </p:sp>
        <p:sp>
          <p:nvSpPr>
            <p:cNvPr id="66103" name="Text Box 2615"/>
            <p:cNvSpPr txBox="1">
              <a:spLocks noChangeArrowheads="1"/>
            </p:cNvSpPr>
            <p:nvPr/>
          </p:nvSpPr>
          <p:spPr bwMode="auto">
            <a:xfrm>
              <a:off x="384" y="3273"/>
              <a:ext cx="7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sv-SE" altLang="en-US" sz="1800">
                  <a:solidFill>
                    <a:srgbClr val="000000"/>
                  </a:solidFill>
                  <a:latin typeface="Comic Sans MS" pitchFamily="66" charset="0"/>
                </a:rPr>
                <a:t>staining</a:t>
              </a:r>
              <a:endParaRPr lang="sv-SE" altLang="en-US" sz="1800" b="1">
                <a:solidFill>
                  <a:srgbClr val="000000"/>
                </a:solidFill>
                <a:latin typeface="Comic Sans MS" pitchFamily="66" charset="0"/>
              </a:endParaRPr>
            </a:p>
          </p:txBody>
        </p:sp>
        <p:sp>
          <p:nvSpPr>
            <p:cNvPr id="66104" name="Text Box 2616"/>
            <p:cNvSpPr txBox="1">
              <a:spLocks noChangeArrowheads="1"/>
            </p:cNvSpPr>
            <p:nvPr/>
          </p:nvSpPr>
          <p:spPr bwMode="auto">
            <a:xfrm>
              <a:off x="1536" y="3264"/>
              <a:ext cx="912"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sv-SE" altLang="en-US" sz="1800">
                <a:solidFill>
                  <a:srgbClr val="000000"/>
                </a:solidFill>
                <a:latin typeface="Comic Sans MS" pitchFamily="66" charset="0"/>
              </a:endParaRPr>
            </a:p>
            <a:p>
              <a:pPr algn="ctr" eaLnBrk="1" hangingPunct="1"/>
              <a:endParaRPr lang="sv-SE" altLang="en-US" sz="1800" b="1">
                <a:solidFill>
                  <a:srgbClr val="000000"/>
                </a:solidFill>
                <a:latin typeface="Comic Sans MS" pitchFamily="66" charset="0"/>
              </a:endParaRPr>
            </a:p>
            <a:p>
              <a:pPr algn="ctr" eaLnBrk="1" hangingPunct="1"/>
              <a:r>
                <a:rPr lang="sv-SE" altLang="en-US" sz="2000" b="1">
                  <a:solidFill>
                    <a:srgbClr val="000000"/>
                  </a:solidFill>
                  <a:latin typeface="Comic Sans MS" pitchFamily="66" charset="0"/>
                </a:rPr>
                <a:t>-</a:t>
              </a:r>
            </a:p>
            <a:p>
              <a:pPr algn="ctr" eaLnBrk="1" hangingPunct="1"/>
              <a:r>
                <a:rPr lang="sv-SE" altLang="en-US" sz="2000" b="1">
                  <a:solidFill>
                    <a:srgbClr val="000000"/>
                  </a:solidFill>
                  <a:latin typeface="Comic Sans MS" pitchFamily="66" charset="0"/>
                </a:rPr>
                <a:t>-</a:t>
              </a:r>
            </a:p>
          </p:txBody>
        </p:sp>
        <p:sp>
          <p:nvSpPr>
            <p:cNvPr id="66105" name="Text Box 2617"/>
            <p:cNvSpPr txBox="1">
              <a:spLocks noChangeArrowheads="1"/>
            </p:cNvSpPr>
            <p:nvPr/>
          </p:nvSpPr>
          <p:spPr bwMode="auto">
            <a:xfrm>
              <a:off x="2880" y="3264"/>
              <a:ext cx="1104"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sv-SE" altLang="en-US" sz="1800">
                <a:solidFill>
                  <a:srgbClr val="000000"/>
                </a:solidFill>
                <a:latin typeface="Comic Sans MS" pitchFamily="66" charset="0"/>
              </a:endParaRPr>
            </a:p>
            <a:p>
              <a:pPr eaLnBrk="1" hangingPunct="1"/>
              <a:endParaRPr lang="sv-SE" altLang="en-US" sz="1800">
                <a:solidFill>
                  <a:srgbClr val="000000"/>
                </a:solidFill>
                <a:latin typeface="Comic Sans MS" pitchFamily="66" charset="0"/>
              </a:endParaRPr>
            </a:p>
            <a:p>
              <a:pPr algn="ctr" eaLnBrk="1" hangingPunct="1"/>
              <a:r>
                <a:rPr lang="sv-SE" altLang="en-US" sz="2000" b="1">
                  <a:solidFill>
                    <a:srgbClr val="000000"/>
                  </a:solidFill>
                  <a:latin typeface="Comic Sans MS" pitchFamily="66" charset="0"/>
                </a:rPr>
                <a:t>+</a:t>
              </a:r>
            </a:p>
            <a:p>
              <a:pPr algn="ctr" eaLnBrk="1" hangingPunct="1"/>
              <a:r>
                <a:rPr lang="sv-SE" altLang="en-US" sz="2000" b="1">
                  <a:solidFill>
                    <a:srgbClr val="000000"/>
                  </a:solidFill>
                  <a:latin typeface="Comic Sans MS" pitchFamily="66" charset="0"/>
                </a:rPr>
                <a:t>-</a:t>
              </a:r>
            </a:p>
          </p:txBody>
        </p:sp>
        <p:sp>
          <p:nvSpPr>
            <p:cNvPr id="66106" name="Text Box 2618"/>
            <p:cNvSpPr txBox="1">
              <a:spLocks noChangeArrowheads="1"/>
            </p:cNvSpPr>
            <p:nvPr/>
          </p:nvSpPr>
          <p:spPr bwMode="auto">
            <a:xfrm>
              <a:off x="4272" y="3264"/>
              <a:ext cx="1104" cy="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sv-SE" altLang="en-US" sz="1800">
                <a:solidFill>
                  <a:srgbClr val="000000"/>
                </a:solidFill>
                <a:latin typeface="Comic Sans MS" pitchFamily="66" charset="0"/>
              </a:endParaRPr>
            </a:p>
            <a:p>
              <a:pPr eaLnBrk="1" hangingPunct="1"/>
              <a:endParaRPr lang="sv-SE" altLang="en-US" sz="1800">
                <a:solidFill>
                  <a:srgbClr val="000000"/>
                </a:solidFill>
                <a:latin typeface="Comic Sans MS" pitchFamily="66" charset="0"/>
              </a:endParaRPr>
            </a:p>
            <a:p>
              <a:pPr algn="ctr" eaLnBrk="1" hangingPunct="1"/>
              <a:r>
                <a:rPr lang="sv-SE" altLang="en-US" sz="2000" b="1">
                  <a:solidFill>
                    <a:srgbClr val="000000"/>
                  </a:solidFill>
                  <a:latin typeface="Comic Sans MS" pitchFamily="66" charset="0"/>
                </a:rPr>
                <a:t>+</a:t>
              </a:r>
            </a:p>
            <a:p>
              <a:pPr algn="ctr" eaLnBrk="1" hangingPunct="1"/>
              <a:r>
                <a:rPr lang="sv-SE" altLang="en-US" sz="2000" b="1">
                  <a:solidFill>
                    <a:srgbClr val="000000"/>
                  </a:solidFill>
                  <a:latin typeface="Comic Sans MS" pitchFamily="66" charset="0"/>
                </a:rPr>
                <a:t>+</a:t>
              </a:r>
            </a:p>
          </p:txBody>
        </p:sp>
      </p:grpSp>
      <p:sp>
        <p:nvSpPr>
          <p:cNvPr id="66107" name="Rectangle 2619"/>
          <p:cNvSpPr>
            <a:spLocks noChangeArrowheads="1"/>
          </p:cNvSpPr>
          <p:nvPr/>
        </p:nvSpPr>
        <p:spPr bwMode="auto">
          <a:xfrm>
            <a:off x="757238"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sv-SE" altLang="en-US" b="1">
                <a:solidFill>
                  <a:srgbClr val="0000CC"/>
                </a:solidFill>
                <a:latin typeface="Comic Sans MS" pitchFamily="66" charset="0"/>
              </a:rPr>
              <a:t>Annexin V staining: </a:t>
            </a:r>
            <a:r>
              <a:rPr lang="sv-SE" altLang="en-US" b="1">
                <a:solidFill>
                  <a:srgbClr val="000000"/>
                </a:solidFill>
                <a:latin typeface="Comic Sans MS" pitchFamily="66" charset="0"/>
              </a:rPr>
              <a:t>phosphatidylserine exposure</a:t>
            </a:r>
            <a:endParaRPr lang="en-US" altLang="en-US" b="1">
              <a:solidFill>
                <a:srgbClr val="000000"/>
              </a:solidFill>
              <a:latin typeface="Comic Sans MS" pitchFamily="66" charset="0"/>
            </a:endParaRPr>
          </a:p>
        </p:txBody>
      </p:sp>
    </p:spTree>
    <p:extLst>
      <p:ext uri="{BB962C8B-B14F-4D97-AF65-F5344CB8AC3E}">
        <p14:creationId xmlns:p14="http://schemas.microsoft.com/office/powerpoint/2010/main" val="359102118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Annexin</a:t>
            </a:r>
            <a:r>
              <a:rPr lang="en-US" dirty="0" smtClean="0"/>
              <a:t> V/PI assay</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47" y="1703388"/>
            <a:ext cx="2663825" cy="265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684213" y="6308725"/>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altLang="en-US" sz="1600">
                <a:solidFill>
                  <a:srgbClr val="000000"/>
                </a:solidFill>
                <a:latin typeface="Arial" pitchFamily="34" charset="0"/>
              </a:rPr>
              <a:t>www-abdserotec.com</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l="29428" t="43355" r="6369" b="19765"/>
          <a:stretch>
            <a:fillRect/>
          </a:stretch>
        </p:blipFill>
        <p:spPr bwMode="auto">
          <a:xfrm>
            <a:off x="3276600" y="3429000"/>
            <a:ext cx="5184775" cy="223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5148263" y="5734050"/>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altLang="en-US" sz="1800" b="1">
                <a:solidFill>
                  <a:srgbClr val="000000"/>
                </a:solidFill>
                <a:latin typeface="Arial" pitchFamily="34" charset="0"/>
              </a:rPr>
              <a:t>5 %</a:t>
            </a:r>
          </a:p>
        </p:txBody>
      </p:sp>
      <p:sp>
        <p:nvSpPr>
          <p:cNvPr id="10" name="Text Box 7"/>
          <p:cNvSpPr txBox="1">
            <a:spLocks noChangeArrowheads="1"/>
          </p:cNvSpPr>
          <p:nvPr/>
        </p:nvSpPr>
        <p:spPr bwMode="auto">
          <a:xfrm>
            <a:off x="7740650" y="5661025"/>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cs-CZ" altLang="en-US" sz="1800" b="1">
                <a:solidFill>
                  <a:srgbClr val="000000"/>
                </a:solidFill>
                <a:latin typeface="Arial" pitchFamily="34" charset="0"/>
              </a:rPr>
              <a:t>26 %</a:t>
            </a:r>
          </a:p>
        </p:txBody>
      </p:sp>
      <p:sp>
        <p:nvSpPr>
          <p:cNvPr id="11" name="Text Box 8"/>
          <p:cNvSpPr txBox="1">
            <a:spLocks noChangeArrowheads="1"/>
          </p:cNvSpPr>
          <p:nvPr/>
        </p:nvSpPr>
        <p:spPr bwMode="auto">
          <a:xfrm>
            <a:off x="3419475" y="1857375"/>
            <a:ext cx="52562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cs-CZ" altLang="en-US" sz="1800" b="1" dirty="0" err="1" smtClean="0">
                <a:solidFill>
                  <a:srgbClr val="000000"/>
                </a:solidFill>
                <a:latin typeface="+mj-lt"/>
              </a:rPr>
              <a:t>Importance</a:t>
            </a:r>
            <a:r>
              <a:rPr lang="cs-CZ" altLang="en-US" sz="1800" b="1" dirty="0" smtClean="0">
                <a:solidFill>
                  <a:srgbClr val="000000"/>
                </a:solidFill>
                <a:latin typeface="+mj-lt"/>
              </a:rPr>
              <a:t> of </a:t>
            </a:r>
            <a:r>
              <a:rPr lang="cs-CZ" altLang="en-US" sz="1800" b="1" dirty="0" err="1" smtClean="0">
                <a:solidFill>
                  <a:srgbClr val="000000"/>
                </a:solidFill>
                <a:latin typeface="+mj-lt"/>
              </a:rPr>
              <a:t>timing</a:t>
            </a:r>
            <a:endParaRPr lang="cs-CZ" altLang="en-US" sz="1800" b="1" dirty="0">
              <a:solidFill>
                <a:srgbClr val="000000"/>
              </a:solidFill>
              <a:latin typeface="+mj-lt"/>
            </a:endParaRPr>
          </a:p>
          <a:p>
            <a:pPr lvl="1" algn="ctr" eaLnBrk="1" hangingPunct="1">
              <a:spcBef>
                <a:spcPct val="50000"/>
              </a:spcBef>
            </a:pPr>
            <a:r>
              <a:rPr lang="cs-CZ" altLang="en-US" sz="1800" b="1" dirty="0">
                <a:solidFill>
                  <a:srgbClr val="000000"/>
                </a:solidFill>
                <a:latin typeface="+mj-lt"/>
              </a:rPr>
              <a:t>(</a:t>
            </a:r>
            <a:r>
              <a:rPr lang="cs-CZ" altLang="en-US" sz="1800" b="1" dirty="0" err="1" smtClean="0">
                <a:solidFill>
                  <a:srgbClr val="000000"/>
                </a:solidFill>
                <a:latin typeface="+mj-lt"/>
              </a:rPr>
              <a:t>apoptosis</a:t>
            </a:r>
            <a:r>
              <a:rPr lang="cs-CZ" altLang="en-US" sz="1800" b="1" dirty="0" smtClean="0">
                <a:solidFill>
                  <a:srgbClr val="000000"/>
                </a:solidFill>
                <a:latin typeface="+mj-lt"/>
              </a:rPr>
              <a:t>, </a:t>
            </a:r>
            <a:r>
              <a:rPr lang="cs-CZ" altLang="en-US" sz="1800" b="1" dirty="0" err="1" smtClean="0">
                <a:solidFill>
                  <a:srgbClr val="000000"/>
                </a:solidFill>
                <a:latin typeface="+mj-lt"/>
              </a:rPr>
              <a:t>necrosis</a:t>
            </a:r>
            <a:r>
              <a:rPr lang="cs-CZ" altLang="en-US" sz="1800" b="1" dirty="0" smtClean="0">
                <a:solidFill>
                  <a:srgbClr val="000000"/>
                </a:solidFill>
                <a:latin typeface="+mj-lt"/>
              </a:rPr>
              <a:t>, </a:t>
            </a:r>
            <a:r>
              <a:rPr lang="cs-CZ" altLang="en-US" sz="1800" b="1" dirty="0" err="1" smtClean="0">
                <a:solidFill>
                  <a:srgbClr val="000000"/>
                </a:solidFill>
                <a:latin typeface="+mj-lt"/>
              </a:rPr>
              <a:t>secondary</a:t>
            </a:r>
            <a:r>
              <a:rPr lang="cs-CZ" altLang="en-US" sz="1800" b="1" dirty="0" smtClean="0">
                <a:solidFill>
                  <a:srgbClr val="000000"/>
                </a:solidFill>
                <a:latin typeface="+mj-lt"/>
              </a:rPr>
              <a:t> </a:t>
            </a:r>
            <a:r>
              <a:rPr lang="cs-CZ" altLang="en-US" sz="1800" b="1" dirty="0" err="1" smtClean="0">
                <a:solidFill>
                  <a:srgbClr val="000000"/>
                </a:solidFill>
                <a:latin typeface="+mj-lt"/>
              </a:rPr>
              <a:t>necrosis</a:t>
            </a:r>
            <a:r>
              <a:rPr lang="cs-CZ" altLang="en-US" sz="1800" b="1" dirty="0" smtClean="0">
                <a:solidFill>
                  <a:srgbClr val="000000"/>
                </a:solidFill>
                <a:latin typeface="+mj-lt"/>
              </a:rPr>
              <a:t>)</a:t>
            </a:r>
            <a:endParaRPr lang="cs-CZ" altLang="en-US" sz="1800" b="1" dirty="0">
              <a:solidFill>
                <a:srgbClr val="000000"/>
              </a:solidFill>
              <a:latin typeface="+mj-lt"/>
            </a:endParaRPr>
          </a:p>
        </p:txBody>
      </p:sp>
      <p:sp>
        <p:nvSpPr>
          <p:cNvPr id="3" name="TextovéPole 2"/>
          <p:cNvSpPr txBox="1"/>
          <p:nvPr/>
        </p:nvSpPr>
        <p:spPr>
          <a:xfrm>
            <a:off x="5885762" y="6027738"/>
            <a:ext cx="2255746" cy="369332"/>
          </a:xfrm>
          <a:prstGeom prst="rect">
            <a:avLst/>
          </a:prstGeom>
          <a:noFill/>
        </p:spPr>
        <p:txBody>
          <a:bodyPr wrap="none" rtlCol="0">
            <a:spAutoFit/>
          </a:bodyPr>
          <a:lstStyle/>
          <a:p>
            <a:r>
              <a:rPr lang="cs-CZ" sz="1800" dirty="0" smtClean="0"/>
              <a:t>A. Hyršlová Vaculová</a:t>
            </a:r>
            <a:endParaRPr lang="en-US" sz="1800" dirty="0"/>
          </a:p>
        </p:txBody>
      </p:sp>
    </p:spTree>
    <p:extLst>
      <p:ext uri="{BB962C8B-B14F-4D97-AF65-F5344CB8AC3E}">
        <p14:creationId xmlns:p14="http://schemas.microsoft.com/office/powerpoint/2010/main" val="14196594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173163" y="115888"/>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eaLnBrk="1" hangingPunct="1"/>
            <a:r>
              <a:rPr lang="en-US" altLang="en-US" dirty="0" smtClean="0">
                <a:latin typeface="+mj-lt"/>
              </a:rPr>
              <a:t>Detection of PS translocation</a:t>
            </a:r>
            <a:endParaRPr lang="en-US" altLang="en-US" dirty="0">
              <a:latin typeface="+mj-lt"/>
            </a:endParaRPr>
          </a:p>
        </p:txBody>
      </p:sp>
      <p:sp>
        <p:nvSpPr>
          <p:cNvPr id="9" name="Rectangle 3"/>
          <p:cNvSpPr>
            <a:spLocks noChangeArrowheads="1"/>
          </p:cNvSpPr>
          <p:nvPr/>
        </p:nvSpPr>
        <p:spPr bwMode="auto">
          <a:xfrm>
            <a:off x="900113" y="1268413"/>
            <a:ext cx="80454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eaLnBrk="1" hangingPunct="1"/>
            <a:r>
              <a:rPr lang="en-US" altLang="en-US" sz="2800" b="1" dirty="0" smtClean="0">
                <a:solidFill>
                  <a:schemeClr val="accent1"/>
                </a:solidFill>
                <a:latin typeface="+mn-lt"/>
              </a:rPr>
              <a:t>Pros</a:t>
            </a:r>
          </a:p>
          <a:p>
            <a:pPr lvl="1" eaLnBrk="1" hangingPunct="1"/>
            <a:r>
              <a:rPr lang="en-US" altLang="en-US" sz="2400" b="1" dirty="0" smtClean="0">
                <a:latin typeface="+mn-lt"/>
              </a:rPr>
              <a:t> specific marker, relative early</a:t>
            </a:r>
          </a:p>
          <a:p>
            <a:pPr lvl="1" eaLnBrk="1" hangingPunct="1"/>
            <a:r>
              <a:rPr lang="en-US" altLang="en-US" sz="2400" b="1" dirty="0" smtClean="0">
                <a:latin typeface="+mn-lt"/>
              </a:rPr>
              <a:t> possible to combine with other vital markers e.g. CD antigens</a:t>
            </a:r>
          </a:p>
          <a:p>
            <a:pPr lvl="1" eaLnBrk="1" hangingPunct="1"/>
            <a:endParaRPr lang="en-US" altLang="en-US" sz="2400" b="1" dirty="0" smtClean="0">
              <a:latin typeface="+mn-lt"/>
            </a:endParaRPr>
          </a:p>
          <a:p>
            <a:pPr eaLnBrk="1" hangingPunct="1"/>
            <a:r>
              <a:rPr lang="en-US" altLang="en-US" sz="2800" b="1" dirty="0" smtClean="0">
                <a:solidFill>
                  <a:schemeClr val="accent1"/>
                </a:solidFill>
                <a:latin typeface="+mn-lt"/>
              </a:rPr>
              <a:t>Cons</a:t>
            </a:r>
          </a:p>
          <a:p>
            <a:pPr lvl="1" eaLnBrk="1" hangingPunct="1"/>
            <a:r>
              <a:rPr lang="en-US" altLang="en-US" sz="2400" b="1" dirty="0" smtClean="0">
                <a:latin typeface="+mn-lt"/>
              </a:rPr>
              <a:t>Necessary to label already dead cells</a:t>
            </a:r>
          </a:p>
          <a:p>
            <a:pPr lvl="1" eaLnBrk="1" hangingPunct="1"/>
            <a:r>
              <a:rPr lang="en-US" altLang="en-US" sz="2400" b="1" dirty="0" smtClean="0">
                <a:latin typeface="+mn-lt"/>
              </a:rPr>
              <a:t>Optimization of the protocol for particular cell type</a:t>
            </a:r>
          </a:p>
          <a:p>
            <a:pPr lvl="1" eaLnBrk="1" hangingPunct="1"/>
            <a:r>
              <a:rPr lang="en-US" altLang="en-US" sz="2400" b="1" dirty="0" smtClean="0">
                <a:latin typeface="+mn-lt"/>
              </a:rPr>
              <a:t>Measurement has to be done quickly</a:t>
            </a:r>
          </a:p>
          <a:p>
            <a:pPr lvl="1" eaLnBrk="1" hangingPunct="1"/>
            <a:r>
              <a:rPr lang="en-US" altLang="en-US" sz="2400" b="1" dirty="0" smtClean="0">
                <a:latin typeface="+mn-lt"/>
              </a:rPr>
              <a:t>Not possible to analyzed in fixed cells</a:t>
            </a:r>
          </a:p>
          <a:p>
            <a:pPr lvl="1" eaLnBrk="1" hangingPunct="1">
              <a:buFontTx/>
              <a:buNone/>
            </a:pPr>
            <a:endParaRPr lang="en-US" altLang="en-US" sz="2400" b="1" dirty="0">
              <a:latin typeface="+mj-lt"/>
            </a:endParaRPr>
          </a:p>
        </p:txBody>
      </p:sp>
    </p:spTree>
    <p:extLst>
      <p:ext uri="{BB962C8B-B14F-4D97-AF65-F5344CB8AC3E}">
        <p14:creationId xmlns:p14="http://schemas.microsoft.com/office/powerpoint/2010/main" val="38547248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b="1" dirty="0" smtClean="0">
                <a:solidFill>
                  <a:schemeClr val="tx1"/>
                </a:solidFill>
              </a:rPr>
              <a:t>Characteristics of membranes</a:t>
            </a:r>
            <a:endParaRPr lang="cs-CZ" altLang="en-US" b="1" dirty="0">
              <a:solidFill>
                <a:schemeClr val="tx1"/>
              </a:solidFill>
            </a:endParaRPr>
          </a:p>
        </p:txBody>
      </p:sp>
      <p:sp>
        <p:nvSpPr>
          <p:cNvPr id="28675" name="Rectangle 3"/>
          <p:cNvSpPr>
            <a:spLocks noGrp="1" noChangeArrowheads="1"/>
          </p:cNvSpPr>
          <p:nvPr>
            <p:ph type="body" idx="1"/>
          </p:nvPr>
        </p:nvSpPr>
        <p:spPr/>
        <p:txBody>
          <a:bodyPr/>
          <a:lstStyle/>
          <a:p>
            <a:r>
              <a:rPr lang="en-US" altLang="en-US" b="1" dirty="0" smtClean="0"/>
              <a:t>Mitochondrial membranes</a:t>
            </a:r>
          </a:p>
          <a:p>
            <a:pPr lvl="1"/>
            <a:r>
              <a:rPr lang="en-US" altLang="en-US" b="1" dirty="0" smtClean="0"/>
              <a:t>Changes in outer mitochondrial membrane </a:t>
            </a:r>
            <a:r>
              <a:rPr lang="en-US" altLang="en-US" b="1" dirty="0" err="1" smtClean="0"/>
              <a:t>perme</a:t>
            </a:r>
            <a:r>
              <a:rPr lang="cs-CZ" altLang="en-US" b="1" dirty="0" smtClean="0"/>
              <a:t>a</a:t>
            </a:r>
            <a:r>
              <a:rPr lang="en-US" altLang="en-US" b="1" dirty="0" err="1" smtClean="0"/>
              <a:t>bility</a:t>
            </a:r>
            <a:r>
              <a:rPr lang="en-US" altLang="en-US" b="1" dirty="0" smtClean="0"/>
              <a:t> </a:t>
            </a:r>
          </a:p>
          <a:p>
            <a:pPr lvl="1"/>
            <a:r>
              <a:rPr lang="en-US" altLang="en-US" b="1" dirty="0" smtClean="0"/>
              <a:t>Changes in mitochondrial membrane potential </a:t>
            </a:r>
            <a:r>
              <a:rPr lang="cs-CZ" altLang="en-US" b="1" dirty="0" err="1" smtClean="0">
                <a:solidFill>
                  <a:schemeClr val="tx2"/>
                </a:solidFill>
                <a:effectLst>
                  <a:outerShdw blurRad="38100" dist="38100" dir="2700000" algn="tl">
                    <a:srgbClr val="C0C0C0"/>
                  </a:outerShdw>
                </a:effectLst>
                <a:latin typeface="Symbol" pitchFamily="18" charset="2"/>
              </a:rPr>
              <a:t>DY</a:t>
            </a:r>
            <a:r>
              <a:rPr lang="cs-CZ" altLang="en-US" b="1" baseline="-25000" dirty="0" err="1" smtClean="0">
                <a:solidFill>
                  <a:schemeClr val="tx2"/>
                </a:solidFill>
                <a:effectLst>
                  <a:outerShdw blurRad="38100" dist="38100" dir="2700000" algn="tl">
                    <a:srgbClr val="C0C0C0"/>
                  </a:outerShdw>
                </a:effectLst>
                <a:latin typeface="Century Gothic" pitchFamily="34" charset="0"/>
              </a:rPr>
              <a:t>m</a:t>
            </a:r>
            <a:endParaRPr lang="en-US" altLang="en-US" b="1" dirty="0" smtClean="0"/>
          </a:p>
          <a:p>
            <a:pPr lvl="1"/>
            <a:r>
              <a:rPr lang="en-US" altLang="en-US" b="1" dirty="0" smtClean="0"/>
              <a:t>Release of apoptosis mediator form mitochondrial intermembrane space into cytoplasm</a:t>
            </a:r>
          </a:p>
        </p:txBody>
      </p:sp>
    </p:spTree>
    <p:extLst>
      <p:ext uri="{BB962C8B-B14F-4D97-AF65-F5344CB8AC3E}">
        <p14:creationId xmlns:p14="http://schemas.microsoft.com/office/powerpoint/2010/main" val="2275487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066800"/>
            <a:ext cx="8453437"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solidFill>
                  <a:schemeClr val="accent2"/>
                </a:solidFill>
              </a:rPr>
              <a:t>Detekční systémy</a:t>
            </a:r>
            <a:endParaRPr lang="en-US" altLang="cs-CZ" b="0">
              <a:solidFill>
                <a:srgbClr val="FAFD00"/>
              </a:solidFill>
            </a:endParaRPr>
          </a:p>
          <a:p>
            <a:pPr eaLnBrk="1" hangingPunct="1">
              <a:buFont typeface="Wingdings" pitchFamily="2" charset="2"/>
              <a:buNone/>
            </a:pPr>
            <a:r>
              <a:rPr lang="en-US" altLang="cs-CZ" sz="2800"/>
              <a:t>		</a:t>
            </a:r>
            <a:r>
              <a:rPr lang="cs-CZ" altLang="cs-CZ" sz="2400"/>
              <a:t>Fotonásobiče (</a:t>
            </a:r>
            <a:r>
              <a:rPr lang="en-US" altLang="cs-CZ" sz="2400"/>
              <a:t>Photomultiplier Tubes (PMTs)</a:t>
            </a:r>
            <a:r>
              <a:rPr lang="cs-CZ" altLang="cs-CZ" sz="2400"/>
              <a:t>)</a:t>
            </a:r>
            <a:endParaRPr lang="en-US" altLang="cs-CZ" sz="2400"/>
          </a:p>
          <a:p>
            <a:pPr lvl="3" eaLnBrk="1" hangingPunct="1">
              <a:buFontTx/>
              <a:buNone/>
            </a:pPr>
            <a:r>
              <a:rPr lang="en-US" altLang="cs-CZ" sz="1800"/>
              <a:t>			</a:t>
            </a:r>
            <a:r>
              <a:rPr lang="cs-CZ" altLang="cs-CZ" sz="1800" b="0"/>
              <a:t>dříve</a:t>
            </a:r>
            <a:r>
              <a:rPr lang="en-US" altLang="cs-CZ" sz="1800" b="0"/>
              <a:t> 1-2</a:t>
            </a:r>
          </a:p>
          <a:p>
            <a:pPr lvl="3" eaLnBrk="1" hangingPunct="1">
              <a:buFontTx/>
              <a:buNone/>
            </a:pPr>
            <a:r>
              <a:rPr lang="en-US" altLang="cs-CZ" sz="1800" b="0"/>
              <a:t>			</a:t>
            </a:r>
            <a:r>
              <a:rPr lang="cs-CZ" altLang="cs-CZ" sz="1800" b="0"/>
              <a:t>nyní</a:t>
            </a:r>
            <a:r>
              <a:rPr lang="en-US" altLang="cs-CZ" sz="1800" b="0"/>
              <a:t> 3-</a:t>
            </a:r>
            <a:r>
              <a:rPr lang="cs-CZ" altLang="cs-CZ" sz="1800" b="0"/>
              <a:t>8</a:t>
            </a:r>
            <a:endParaRPr lang="en-US" altLang="cs-CZ" sz="1800" b="0"/>
          </a:p>
          <a:p>
            <a:pPr eaLnBrk="1" hangingPunct="1">
              <a:buFont typeface="Wingdings" pitchFamily="2" charset="2"/>
              <a:buNone/>
            </a:pPr>
            <a:r>
              <a:rPr lang="en-US" altLang="cs-CZ" sz="2800"/>
              <a:t>		</a:t>
            </a:r>
            <a:r>
              <a:rPr lang="en-US" altLang="cs-CZ" sz="2400"/>
              <a:t>Diod</a:t>
            </a:r>
            <a:r>
              <a:rPr lang="cs-CZ" altLang="cs-CZ" sz="2400"/>
              <a:t>y</a:t>
            </a:r>
            <a:endParaRPr lang="en-US" altLang="cs-CZ" sz="2800"/>
          </a:p>
          <a:p>
            <a:pPr lvl="2" eaLnBrk="1" hangingPunct="1">
              <a:buFontTx/>
              <a:buNone/>
            </a:pPr>
            <a:r>
              <a:rPr lang="en-US" altLang="cs-CZ" sz="2000"/>
              <a:t>			</a:t>
            </a:r>
            <a:r>
              <a:rPr lang="cs-CZ" altLang="cs-CZ" sz="1800" b="0"/>
              <a:t>detekce rozptylu světla (light scatters)</a:t>
            </a:r>
            <a:endParaRPr lang="en-US" altLang="cs-CZ" sz="1800"/>
          </a:p>
          <a:p>
            <a:pPr eaLnBrk="1" hangingPunct="1"/>
            <a:r>
              <a:rPr lang="cs-CZ" altLang="cs-CZ" b="0">
                <a:solidFill>
                  <a:schemeClr val="accent2"/>
                </a:solidFill>
              </a:rPr>
              <a:t>Zdroje světla</a:t>
            </a:r>
            <a:endParaRPr lang="en-US" altLang="cs-CZ" b="0">
              <a:solidFill>
                <a:srgbClr val="FAFD00"/>
              </a:solidFill>
            </a:endParaRPr>
          </a:p>
          <a:p>
            <a:pPr eaLnBrk="1" hangingPunct="1">
              <a:buFont typeface="Wingdings" pitchFamily="2" charset="2"/>
              <a:buNone/>
            </a:pPr>
            <a:r>
              <a:rPr lang="en-US" altLang="cs-CZ" b="0">
                <a:solidFill>
                  <a:srgbClr val="FAFD00"/>
                </a:solidFill>
              </a:rPr>
              <a:t>			</a:t>
            </a:r>
            <a:r>
              <a:rPr lang="en-US" altLang="cs-CZ" sz="2400"/>
              <a:t>Laser</a:t>
            </a:r>
            <a:r>
              <a:rPr lang="cs-CZ" altLang="cs-CZ" sz="2400"/>
              <a:t>y</a:t>
            </a:r>
            <a:r>
              <a:rPr lang="en-US" altLang="cs-CZ" sz="2400"/>
              <a:t>  </a:t>
            </a:r>
            <a:r>
              <a:rPr lang="en-US" altLang="cs-CZ" sz="1600"/>
              <a:t>(350-363, 420, 457, 488, 514, 532, 600, 633 nm)</a:t>
            </a:r>
            <a:endParaRPr lang="en-US" altLang="cs-CZ" b="0">
              <a:solidFill>
                <a:srgbClr val="FAFD00"/>
              </a:solidFill>
            </a:endParaRPr>
          </a:p>
          <a:p>
            <a:pPr lvl="2" eaLnBrk="1" hangingPunct="1">
              <a:buFontTx/>
              <a:buNone/>
            </a:pPr>
            <a:r>
              <a:rPr lang="en-US" altLang="cs-CZ" b="0">
                <a:solidFill>
                  <a:srgbClr val="FAFD00"/>
                </a:solidFill>
              </a:rPr>
              <a:t>			</a:t>
            </a:r>
            <a:r>
              <a:rPr lang="en-US" altLang="cs-CZ" sz="1800" b="0"/>
              <a:t>Argon ion, Krypton ion, HeNe, HeCd, Yag</a:t>
            </a:r>
          </a:p>
          <a:p>
            <a:pPr lvl="2" eaLnBrk="1" hangingPunct="1">
              <a:buFontTx/>
              <a:buNone/>
            </a:pPr>
            <a:r>
              <a:rPr lang="en-US" altLang="cs-CZ"/>
              <a:t>		</a:t>
            </a:r>
            <a:r>
              <a:rPr lang="cs-CZ" altLang="cs-CZ"/>
              <a:t>UV (</a:t>
            </a:r>
            <a:r>
              <a:rPr lang="en-US" altLang="cs-CZ"/>
              <a:t>Arc</a:t>
            </a:r>
            <a:r>
              <a:rPr lang="cs-CZ" altLang="cs-CZ"/>
              <a:t>)</a:t>
            </a:r>
            <a:r>
              <a:rPr lang="en-US" altLang="cs-CZ"/>
              <a:t> Lamp</a:t>
            </a:r>
            <a:r>
              <a:rPr lang="cs-CZ" altLang="cs-CZ"/>
              <a:t>y</a:t>
            </a:r>
            <a:endParaRPr lang="en-US" altLang="cs-CZ" sz="1800" b="0"/>
          </a:p>
          <a:p>
            <a:pPr lvl="2" eaLnBrk="1" hangingPunct="1">
              <a:buFontTx/>
              <a:buNone/>
            </a:pPr>
            <a:r>
              <a:rPr lang="en-US" altLang="cs-CZ" sz="1800" b="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ChangeArrowheads="1"/>
          </p:cNvSpPr>
          <p:nvPr/>
        </p:nvSpPr>
        <p:spPr bwMode="auto">
          <a:xfrm>
            <a:off x="2052638" y="6308725"/>
            <a:ext cx="4895850"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914400" indent="-342900">
              <a:defRPr>
                <a:solidFill>
                  <a:schemeClr val="tx1"/>
                </a:solidFill>
                <a:latin typeface="Arial" pitchFamily="34" charset="0"/>
              </a:defRPr>
            </a:lvl2pPr>
            <a:lvl3pPr marL="1485900" indent="-342900">
              <a:defRPr>
                <a:solidFill>
                  <a:schemeClr val="tx1"/>
                </a:solidFill>
                <a:latin typeface="Arial" pitchFamily="34" charset="0"/>
              </a:defRPr>
            </a:lvl3pPr>
            <a:lvl4pPr marL="2057400" indent="-342900">
              <a:defRPr>
                <a:solidFill>
                  <a:schemeClr val="tx1"/>
                </a:solidFill>
                <a:latin typeface="Arial" pitchFamily="34" charset="0"/>
              </a:defRPr>
            </a:lvl4pPr>
            <a:lvl5pPr marL="2628900" indent="-342900">
              <a:defRPr>
                <a:solidFill>
                  <a:schemeClr val="tx1"/>
                </a:solidFill>
                <a:latin typeface="Arial" pitchFamily="34" charset="0"/>
              </a:defRPr>
            </a:lvl5pPr>
            <a:lvl6pPr marL="3086100" indent="-342900" fontAlgn="base">
              <a:spcBef>
                <a:spcPct val="0"/>
              </a:spcBef>
              <a:spcAft>
                <a:spcPct val="0"/>
              </a:spcAft>
              <a:defRPr>
                <a:solidFill>
                  <a:schemeClr val="tx1"/>
                </a:solidFill>
                <a:latin typeface="Arial" pitchFamily="34" charset="0"/>
              </a:defRPr>
            </a:lvl6pPr>
            <a:lvl7pPr marL="3543300" indent="-342900" fontAlgn="base">
              <a:spcBef>
                <a:spcPct val="0"/>
              </a:spcBef>
              <a:spcAft>
                <a:spcPct val="0"/>
              </a:spcAft>
              <a:defRPr>
                <a:solidFill>
                  <a:schemeClr val="tx1"/>
                </a:solidFill>
                <a:latin typeface="Arial" pitchFamily="34" charset="0"/>
              </a:defRPr>
            </a:lvl7pPr>
            <a:lvl8pPr marL="4000500" indent="-342900" fontAlgn="base">
              <a:spcBef>
                <a:spcPct val="0"/>
              </a:spcBef>
              <a:spcAft>
                <a:spcPct val="0"/>
              </a:spcAft>
              <a:defRPr>
                <a:solidFill>
                  <a:schemeClr val="tx1"/>
                </a:solidFill>
                <a:latin typeface="Arial" pitchFamily="34" charset="0"/>
              </a:defRPr>
            </a:lvl8pPr>
            <a:lvl9pPr marL="4457700" indent="-342900" fontAlgn="base">
              <a:spcBef>
                <a:spcPct val="0"/>
              </a:spcBef>
              <a:spcAft>
                <a:spcPct val="0"/>
              </a:spcAft>
              <a:defRPr>
                <a:solidFill>
                  <a:schemeClr val="tx1"/>
                </a:solidFill>
                <a:latin typeface="Arial" pitchFamily="34" charset="0"/>
              </a:defRPr>
            </a:lvl9pPr>
          </a:lstStyle>
          <a:p>
            <a:r>
              <a:rPr lang="cs-CZ" altLang="en-US" sz="1000">
                <a:latin typeface="Century Gothic" pitchFamily="34" charset="0"/>
              </a:rPr>
              <a:t>Baliga B., Kumar S. (2003) Cell Death Differ. </a:t>
            </a:r>
            <a:r>
              <a:rPr lang="cs-CZ" altLang="en-US" sz="1000" b="1">
                <a:latin typeface="Century Gothic" pitchFamily="34" charset="0"/>
              </a:rPr>
              <a:t>10: </a:t>
            </a:r>
            <a:r>
              <a:rPr lang="cs-CZ" altLang="en-US" sz="1000">
                <a:latin typeface="Century Gothic" pitchFamily="34" charset="0"/>
              </a:rPr>
              <a:t>16-18</a:t>
            </a:r>
            <a:endParaRPr lang="en-US" altLang="en-US" sz="1000">
              <a:latin typeface="Century Gothic" pitchFamily="34" charset="0"/>
            </a:endParaRPr>
          </a:p>
          <a:p>
            <a:r>
              <a:rPr lang="cs-CZ" altLang="en-US" sz="1000">
                <a:latin typeface="Century Gothic" pitchFamily="34" charset="0"/>
              </a:rPr>
              <a:t>Desagher S., Martinou J. C. (2000) Trends Cell Biol. </a:t>
            </a:r>
            <a:r>
              <a:rPr lang="cs-CZ" altLang="en-US" sz="1000" b="1">
                <a:latin typeface="Century Gothic" pitchFamily="34" charset="0"/>
              </a:rPr>
              <a:t>10: </a:t>
            </a:r>
            <a:r>
              <a:rPr lang="cs-CZ" altLang="en-US" sz="1000">
                <a:latin typeface="Century Gothic" pitchFamily="34" charset="0"/>
              </a:rPr>
              <a:t>369-377</a:t>
            </a:r>
          </a:p>
          <a:p>
            <a:r>
              <a:rPr lang="cs-CZ" altLang="en-US" sz="1000">
                <a:latin typeface="Century Gothic" pitchFamily="34" charset="0"/>
              </a:rPr>
              <a:t>Van Loo G., et al. (2002) Cell Death Differ. </a:t>
            </a:r>
            <a:r>
              <a:rPr lang="cs-CZ" altLang="en-US" sz="1000" b="1">
                <a:latin typeface="Century Gothic" pitchFamily="34" charset="0"/>
              </a:rPr>
              <a:t>9</a:t>
            </a:r>
            <a:r>
              <a:rPr lang="cs-CZ" altLang="en-US" sz="1000">
                <a:latin typeface="Century Gothic" pitchFamily="34" charset="0"/>
              </a:rPr>
              <a:t>: 1031-1042</a:t>
            </a:r>
          </a:p>
        </p:txBody>
      </p:sp>
      <p:sp>
        <p:nvSpPr>
          <p:cNvPr id="496643" name="Text Box 3"/>
          <p:cNvSpPr txBox="1">
            <a:spLocks noChangeArrowheads="1"/>
          </p:cNvSpPr>
          <p:nvPr/>
        </p:nvSpPr>
        <p:spPr bwMode="auto">
          <a:xfrm>
            <a:off x="1331913" y="115888"/>
            <a:ext cx="6480175"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pPr algn="ctr"/>
            <a:r>
              <a:rPr lang="cs-CZ" altLang="en-US" sz="1800" b="1">
                <a:solidFill>
                  <a:schemeClr val="tx2"/>
                </a:solidFill>
                <a:latin typeface="Century Gothic" pitchFamily="34" charset="0"/>
              </a:rPr>
              <a:t>Death signal convergence onto mitochondria</a:t>
            </a:r>
          </a:p>
        </p:txBody>
      </p:sp>
      <p:pic>
        <p:nvPicPr>
          <p:cNvPr id="496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628650"/>
            <a:ext cx="4772025" cy="5600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218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3291723" y="501650"/>
            <a:ext cx="376705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err="1" smtClean="0">
                <a:solidFill>
                  <a:schemeClr val="tx2"/>
                </a:solidFill>
                <a:effectLst>
                  <a:outerShdw blurRad="38100" dist="38100" dir="2700000" algn="tl">
                    <a:srgbClr val="C0C0C0"/>
                  </a:outerShdw>
                </a:effectLst>
                <a:latin typeface="Century Gothic" pitchFamily="34" charset="0"/>
              </a:rPr>
              <a:t>Mitochondria</a:t>
            </a:r>
            <a:r>
              <a:rPr lang="cs-CZ" altLang="en-US" sz="2800" b="1" dirty="0" smtClean="0">
                <a:solidFill>
                  <a:schemeClr val="tx2"/>
                </a:solidFill>
                <a:effectLst>
                  <a:outerShdw blurRad="38100" dist="38100" dir="2700000" algn="tl">
                    <a:srgbClr val="C0C0C0"/>
                  </a:outerShdw>
                </a:effectLst>
                <a:latin typeface="Century Gothic" pitchFamily="34" charset="0"/>
              </a:rPr>
              <a:t> </a:t>
            </a:r>
            <a:r>
              <a:rPr lang="cs-CZ" altLang="en-US" sz="2800" b="1" dirty="0">
                <a:solidFill>
                  <a:schemeClr val="tx2"/>
                </a:solidFill>
                <a:effectLst>
                  <a:outerShdw blurRad="38100" dist="38100" dir="2700000" algn="tl">
                    <a:srgbClr val="C0C0C0"/>
                  </a:outerShdw>
                </a:effectLst>
                <a:latin typeface="Century Gothic" pitchFamily="34" charset="0"/>
              </a:rPr>
              <a:t>a  </a:t>
            </a:r>
            <a:r>
              <a:rPr lang="cs-CZ" altLang="en-US" sz="2800" b="1" dirty="0" err="1">
                <a:solidFill>
                  <a:schemeClr val="tx2"/>
                </a:solidFill>
                <a:effectLst>
                  <a:outerShdw blurRad="38100" dist="38100" dir="2700000" algn="tl">
                    <a:srgbClr val="C0C0C0"/>
                  </a:outerShdw>
                </a:effectLst>
                <a:latin typeface="Symbol" pitchFamily="18" charset="2"/>
              </a:rPr>
              <a:t>DY</a:t>
            </a:r>
            <a:r>
              <a:rPr lang="cs-CZ" altLang="en-US" sz="2800" b="1" baseline="-25000" dirty="0" err="1">
                <a:solidFill>
                  <a:schemeClr val="tx2"/>
                </a:solidFill>
                <a:effectLst>
                  <a:outerShdw blurRad="38100" dist="38100" dir="2700000" algn="tl">
                    <a:srgbClr val="C0C0C0"/>
                  </a:outerShdw>
                </a:effectLst>
                <a:latin typeface="Century Gothic" pitchFamily="34" charset="0"/>
              </a:rPr>
              <a:t>m</a:t>
            </a:r>
            <a:endParaRPr lang="cs-CZ" altLang="en-US" sz="2800" b="1" baseline="-25000" dirty="0">
              <a:solidFill>
                <a:schemeClr val="tx2"/>
              </a:solidFill>
              <a:effectLst>
                <a:outerShdw blurRad="38100" dist="38100" dir="2700000" algn="tl">
                  <a:srgbClr val="C0C0C0"/>
                </a:outerShdw>
              </a:effectLst>
              <a:latin typeface="Century Gothic CE" charset="-18"/>
            </a:endParaRPr>
          </a:p>
        </p:txBody>
      </p:sp>
      <p:sp>
        <p:nvSpPr>
          <p:cNvPr id="498691" name="Rectangle 3"/>
          <p:cNvSpPr>
            <a:spLocks noChangeArrowheads="1"/>
          </p:cNvSpPr>
          <p:nvPr/>
        </p:nvSpPr>
        <p:spPr bwMode="auto">
          <a:xfrm>
            <a:off x="900113" y="1279525"/>
            <a:ext cx="8382000" cy="273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3200" b="1" i="1" dirty="0" err="1">
                <a:latin typeface="Symbol" pitchFamily="18" charset="2"/>
              </a:rPr>
              <a:t>D</a:t>
            </a:r>
            <a:r>
              <a:rPr lang="cs-CZ" altLang="en-US" sz="3200" b="1" i="1" dirty="0" err="1">
                <a:latin typeface="Century Gothic" pitchFamily="34" charset="0"/>
              </a:rPr>
              <a:t>p</a:t>
            </a:r>
            <a:r>
              <a:rPr lang="cs-CZ" altLang="en-US" sz="3200" b="1" i="1" dirty="0">
                <a:latin typeface="Century Gothic" pitchFamily="34" charset="0"/>
              </a:rPr>
              <a:t> = </a:t>
            </a:r>
            <a:r>
              <a:rPr lang="cs-CZ" altLang="en-US" sz="3200" b="1" i="1" dirty="0" err="1">
                <a:latin typeface="Symbol" pitchFamily="18" charset="2"/>
              </a:rPr>
              <a:t>DY</a:t>
            </a:r>
            <a:r>
              <a:rPr lang="cs-CZ" altLang="en-US" sz="3200" b="1" i="1" baseline="-25000" dirty="0" err="1">
                <a:latin typeface="Century Gothic" pitchFamily="34" charset="0"/>
              </a:rPr>
              <a:t>m</a:t>
            </a:r>
            <a:r>
              <a:rPr lang="cs-CZ" altLang="en-US" sz="3200" b="1" i="1" dirty="0">
                <a:latin typeface="Century Gothic" pitchFamily="34" charset="0"/>
              </a:rPr>
              <a:t> - 60 </a:t>
            </a:r>
            <a:r>
              <a:rPr lang="cs-CZ" altLang="en-US" sz="3200" b="1" i="1" dirty="0" err="1">
                <a:latin typeface="Symbol" pitchFamily="18" charset="2"/>
              </a:rPr>
              <a:t>D</a:t>
            </a:r>
            <a:r>
              <a:rPr lang="cs-CZ" altLang="en-US" sz="3200" b="1" i="1" dirty="0" err="1">
                <a:latin typeface="Century Gothic" pitchFamily="34" charset="0"/>
              </a:rPr>
              <a:t>pH</a:t>
            </a:r>
            <a:endParaRPr lang="cs-CZ" altLang="en-US" sz="2400" b="1" dirty="0">
              <a:latin typeface="Century Gothic" pitchFamily="34" charset="0"/>
            </a:endParaRPr>
          </a:p>
          <a:p>
            <a:endParaRPr lang="cs-CZ" altLang="en-US" sz="2400" b="1" dirty="0">
              <a:latin typeface="Symbol" pitchFamily="18" charset="2"/>
            </a:endParaRPr>
          </a:p>
          <a:p>
            <a:r>
              <a:rPr lang="cs-CZ" altLang="en-US" sz="2400" b="1" dirty="0" err="1">
                <a:latin typeface="Symbol" pitchFamily="18" charset="2"/>
              </a:rPr>
              <a:t>D</a:t>
            </a:r>
            <a:r>
              <a:rPr lang="cs-CZ" altLang="en-US" sz="2400" b="1" dirty="0" err="1">
                <a:latin typeface="Century Gothic" pitchFamily="34" charset="0"/>
              </a:rPr>
              <a:t>p</a:t>
            </a:r>
            <a:r>
              <a:rPr lang="cs-CZ" altLang="en-US" sz="2400" b="1" dirty="0">
                <a:latin typeface="Century Gothic" pitchFamily="34" charset="0"/>
              </a:rPr>
              <a:t> ~ </a:t>
            </a:r>
            <a:r>
              <a:rPr lang="cs-CZ" altLang="en-US" sz="2400" b="1" dirty="0" err="1" smtClean="0">
                <a:latin typeface="Century Gothic" pitchFamily="34" charset="0"/>
              </a:rPr>
              <a:t>electrochemical</a:t>
            </a:r>
            <a:r>
              <a:rPr lang="cs-CZ" altLang="en-US" sz="2400" b="1" dirty="0" smtClean="0">
                <a:latin typeface="Century Gothic" pitchFamily="34" charset="0"/>
              </a:rPr>
              <a:t> proton gradient </a:t>
            </a:r>
            <a:r>
              <a:rPr lang="cs-CZ" altLang="en-US" sz="2000" b="1" dirty="0" smtClean="0">
                <a:latin typeface="Century Gothic" pitchFamily="34" charset="0"/>
              </a:rPr>
              <a:t>(180mV</a:t>
            </a:r>
            <a:r>
              <a:rPr lang="cs-CZ" altLang="en-US" sz="2000" b="1" dirty="0">
                <a:latin typeface="Century Gothic" pitchFamily="34" charset="0"/>
              </a:rPr>
              <a:t>)</a:t>
            </a:r>
            <a:endParaRPr lang="cs-CZ" altLang="en-US" sz="2400" b="1" dirty="0">
              <a:latin typeface="Century Gothic" pitchFamily="34" charset="0"/>
            </a:endParaRPr>
          </a:p>
          <a:p>
            <a:endParaRPr lang="cs-CZ" altLang="en-US" sz="2400" b="1" dirty="0">
              <a:latin typeface="Symbol" pitchFamily="18" charset="2"/>
            </a:endParaRPr>
          </a:p>
          <a:p>
            <a:r>
              <a:rPr lang="cs-CZ" altLang="en-US" sz="2400" b="1" dirty="0" err="1">
                <a:latin typeface="Symbol" pitchFamily="18" charset="2"/>
              </a:rPr>
              <a:t>DY</a:t>
            </a:r>
            <a:r>
              <a:rPr lang="cs-CZ" altLang="en-US" sz="3200" b="1" i="1" baseline="-25000" dirty="0" err="1">
                <a:latin typeface="Century Gothic" pitchFamily="34" charset="0"/>
              </a:rPr>
              <a:t>m</a:t>
            </a:r>
            <a:r>
              <a:rPr lang="cs-CZ" altLang="en-US" sz="2400" b="1" dirty="0">
                <a:latin typeface="Century Gothic" pitchFamily="34" charset="0"/>
              </a:rPr>
              <a:t> ~  </a:t>
            </a:r>
            <a:r>
              <a:rPr lang="cs-CZ" altLang="en-US" sz="2400" b="1" dirty="0" err="1" smtClean="0">
                <a:latin typeface="Century Gothic" pitchFamily="34" charset="0"/>
              </a:rPr>
              <a:t>mitochondrial</a:t>
            </a:r>
            <a:r>
              <a:rPr lang="cs-CZ" altLang="en-US" sz="2400" b="1" dirty="0" smtClean="0">
                <a:latin typeface="Century Gothic" pitchFamily="34" charset="0"/>
              </a:rPr>
              <a:t> </a:t>
            </a:r>
            <a:r>
              <a:rPr lang="cs-CZ" altLang="en-US" sz="2400" b="1" dirty="0" err="1" smtClean="0">
                <a:latin typeface="Century Gothic" pitchFamily="34" charset="0"/>
              </a:rPr>
              <a:t>membrane</a:t>
            </a:r>
            <a:r>
              <a:rPr lang="cs-CZ" altLang="en-US" sz="2400" b="1" dirty="0" smtClean="0">
                <a:latin typeface="Century Gothic" pitchFamily="34" charset="0"/>
              </a:rPr>
              <a:t> </a:t>
            </a:r>
            <a:r>
              <a:rPr lang="cs-CZ" altLang="en-US" sz="2400" b="1" dirty="0" err="1" smtClean="0">
                <a:latin typeface="Century Gothic" pitchFamily="34" charset="0"/>
              </a:rPr>
              <a:t>potential</a:t>
            </a:r>
            <a:r>
              <a:rPr lang="cs-CZ" altLang="en-US" sz="2400" b="1" dirty="0" smtClean="0">
                <a:latin typeface="Century Gothic" pitchFamily="34" charset="0"/>
              </a:rPr>
              <a:t> (MMP) </a:t>
            </a:r>
            <a:r>
              <a:rPr lang="cs-CZ" altLang="en-US" sz="2000" b="1" dirty="0">
                <a:latin typeface="Century Gothic" pitchFamily="34" charset="0"/>
              </a:rPr>
              <a:t>(150mV)</a:t>
            </a:r>
            <a:endParaRPr lang="cs-CZ" altLang="en-US" sz="2400" b="1" dirty="0">
              <a:latin typeface="Century Gothic" pitchFamily="34" charset="0"/>
            </a:endParaRPr>
          </a:p>
          <a:p>
            <a:r>
              <a:rPr lang="cs-CZ" altLang="en-US" sz="2400" b="1" dirty="0" err="1">
                <a:latin typeface="Symbol" pitchFamily="18" charset="2"/>
              </a:rPr>
              <a:t>D</a:t>
            </a:r>
            <a:r>
              <a:rPr lang="cs-CZ" altLang="en-US" sz="2400" b="1" dirty="0" err="1">
                <a:latin typeface="Century Gothic" pitchFamily="34" charset="0"/>
              </a:rPr>
              <a:t>pH</a:t>
            </a:r>
            <a:r>
              <a:rPr lang="cs-CZ" altLang="en-US" sz="2400" b="1" dirty="0">
                <a:latin typeface="Century Gothic" pitchFamily="34" charset="0"/>
              </a:rPr>
              <a:t> ~ pH gradient</a:t>
            </a:r>
            <a:endParaRPr lang="cs-CZ" altLang="en-US" sz="2400" b="1" dirty="0">
              <a:latin typeface="Century Gothic CE" charset="-18"/>
            </a:endParaRPr>
          </a:p>
        </p:txBody>
      </p:sp>
      <p:grpSp>
        <p:nvGrpSpPr>
          <p:cNvPr id="498692" name="Group 4"/>
          <p:cNvGrpSpPr>
            <a:grpSpLocks/>
          </p:cNvGrpSpPr>
          <p:nvPr/>
        </p:nvGrpSpPr>
        <p:grpSpPr bwMode="auto">
          <a:xfrm>
            <a:off x="3994150" y="4033838"/>
            <a:ext cx="5176838" cy="2671762"/>
            <a:chOff x="2457" y="2541"/>
            <a:chExt cx="3261" cy="1683"/>
          </a:xfrm>
        </p:grpSpPr>
        <p:grpSp>
          <p:nvGrpSpPr>
            <p:cNvPr id="498693" name="Group 5"/>
            <p:cNvGrpSpPr>
              <a:grpSpLocks/>
            </p:cNvGrpSpPr>
            <p:nvPr/>
          </p:nvGrpSpPr>
          <p:grpSpPr bwMode="auto">
            <a:xfrm>
              <a:off x="2457" y="2541"/>
              <a:ext cx="3171" cy="1683"/>
              <a:chOff x="2457" y="2541"/>
              <a:chExt cx="3171" cy="1683"/>
            </a:xfrm>
          </p:grpSpPr>
          <p:pic>
            <p:nvPicPr>
              <p:cNvPr id="49869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 y="2541"/>
                <a:ext cx="3171" cy="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8695" name="Group 7"/>
              <p:cNvGrpSpPr>
                <a:grpSpLocks/>
              </p:cNvGrpSpPr>
              <p:nvPr/>
            </p:nvGrpSpPr>
            <p:grpSpPr bwMode="auto">
              <a:xfrm>
                <a:off x="5121" y="3336"/>
                <a:ext cx="393" cy="888"/>
                <a:chOff x="5121" y="3336"/>
                <a:chExt cx="393" cy="888"/>
              </a:xfrm>
            </p:grpSpPr>
            <p:grpSp>
              <p:nvGrpSpPr>
                <p:cNvPr id="498696" name="Group 8"/>
                <p:cNvGrpSpPr>
                  <a:grpSpLocks/>
                </p:cNvGrpSpPr>
                <p:nvPr/>
              </p:nvGrpSpPr>
              <p:grpSpPr bwMode="auto">
                <a:xfrm>
                  <a:off x="5121" y="3702"/>
                  <a:ext cx="390" cy="522"/>
                  <a:chOff x="5121" y="3702"/>
                  <a:chExt cx="390" cy="522"/>
                </a:xfrm>
              </p:grpSpPr>
              <p:grpSp>
                <p:nvGrpSpPr>
                  <p:cNvPr id="498697" name="Group 9"/>
                  <p:cNvGrpSpPr>
                    <a:grpSpLocks/>
                  </p:cNvGrpSpPr>
                  <p:nvPr/>
                </p:nvGrpSpPr>
                <p:grpSpPr bwMode="auto">
                  <a:xfrm>
                    <a:off x="5121" y="3702"/>
                    <a:ext cx="390" cy="339"/>
                    <a:chOff x="5121" y="3702"/>
                    <a:chExt cx="390" cy="339"/>
                  </a:xfrm>
                </p:grpSpPr>
                <p:grpSp>
                  <p:nvGrpSpPr>
                    <p:cNvPr id="498698" name="Group 10"/>
                    <p:cNvGrpSpPr>
                      <a:grpSpLocks/>
                    </p:cNvGrpSpPr>
                    <p:nvPr/>
                  </p:nvGrpSpPr>
                  <p:grpSpPr bwMode="auto">
                    <a:xfrm>
                      <a:off x="5121" y="3795"/>
                      <a:ext cx="390" cy="246"/>
                      <a:chOff x="5121" y="3795"/>
                      <a:chExt cx="390" cy="246"/>
                    </a:xfrm>
                  </p:grpSpPr>
                  <p:sp>
                    <p:nvSpPr>
                      <p:cNvPr id="498699" name="Rectangle 11"/>
                      <p:cNvSpPr>
                        <a:spLocks noChangeArrowheads="1"/>
                      </p:cNvSpPr>
                      <p:nvPr/>
                    </p:nvSpPr>
                    <p:spPr bwMode="auto">
                      <a:xfrm>
                        <a:off x="5319" y="3810"/>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00" name="Rectangle 12"/>
                      <p:cNvSpPr>
                        <a:spLocks noChangeArrowheads="1"/>
                      </p:cNvSpPr>
                      <p:nvPr/>
                    </p:nvSpPr>
                    <p:spPr bwMode="auto">
                      <a:xfrm>
                        <a:off x="5121" y="3795"/>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nvGrpSpPr>
                    <p:cNvPr id="498701" name="Group 13"/>
                    <p:cNvGrpSpPr>
                      <a:grpSpLocks/>
                    </p:cNvGrpSpPr>
                    <p:nvPr/>
                  </p:nvGrpSpPr>
                  <p:grpSpPr bwMode="auto">
                    <a:xfrm>
                      <a:off x="5121" y="3702"/>
                      <a:ext cx="390" cy="246"/>
                      <a:chOff x="5121" y="3702"/>
                      <a:chExt cx="390" cy="246"/>
                    </a:xfrm>
                  </p:grpSpPr>
                  <p:sp>
                    <p:nvSpPr>
                      <p:cNvPr id="498702" name="Rectangle 14"/>
                      <p:cNvSpPr>
                        <a:spLocks noChangeArrowheads="1"/>
                      </p:cNvSpPr>
                      <p:nvPr/>
                    </p:nvSpPr>
                    <p:spPr bwMode="auto">
                      <a:xfrm>
                        <a:off x="5319" y="3717"/>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03" name="Rectangle 15"/>
                      <p:cNvSpPr>
                        <a:spLocks noChangeArrowheads="1"/>
                      </p:cNvSpPr>
                      <p:nvPr/>
                    </p:nvSpPr>
                    <p:spPr bwMode="auto">
                      <a:xfrm>
                        <a:off x="5121" y="3702"/>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grpSp>
                <p:nvGrpSpPr>
                  <p:cNvPr id="498704" name="Group 16"/>
                  <p:cNvGrpSpPr>
                    <a:grpSpLocks/>
                  </p:cNvGrpSpPr>
                  <p:nvPr/>
                </p:nvGrpSpPr>
                <p:grpSpPr bwMode="auto">
                  <a:xfrm>
                    <a:off x="5121" y="3885"/>
                    <a:ext cx="390" cy="339"/>
                    <a:chOff x="5121" y="3885"/>
                    <a:chExt cx="390" cy="339"/>
                  </a:xfrm>
                </p:grpSpPr>
                <p:grpSp>
                  <p:nvGrpSpPr>
                    <p:cNvPr id="498705" name="Group 17"/>
                    <p:cNvGrpSpPr>
                      <a:grpSpLocks/>
                    </p:cNvGrpSpPr>
                    <p:nvPr/>
                  </p:nvGrpSpPr>
                  <p:grpSpPr bwMode="auto">
                    <a:xfrm>
                      <a:off x="5121" y="3978"/>
                      <a:ext cx="390" cy="246"/>
                      <a:chOff x="5121" y="3978"/>
                      <a:chExt cx="390" cy="246"/>
                    </a:xfrm>
                  </p:grpSpPr>
                  <p:sp>
                    <p:nvSpPr>
                      <p:cNvPr id="498706" name="Rectangle 18"/>
                      <p:cNvSpPr>
                        <a:spLocks noChangeArrowheads="1"/>
                      </p:cNvSpPr>
                      <p:nvPr/>
                    </p:nvSpPr>
                    <p:spPr bwMode="auto">
                      <a:xfrm>
                        <a:off x="5319" y="3993"/>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8707" name="Rectangle 19"/>
                      <p:cNvSpPr>
                        <a:spLocks noChangeArrowheads="1"/>
                      </p:cNvSpPr>
                      <p:nvPr/>
                    </p:nvSpPr>
                    <p:spPr bwMode="auto">
                      <a:xfrm>
                        <a:off x="5121" y="3978"/>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98708" name="Group 20"/>
                    <p:cNvGrpSpPr>
                      <a:grpSpLocks/>
                    </p:cNvGrpSpPr>
                    <p:nvPr/>
                  </p:nvGrpSpPr>
                  <p:grpSpPr bwMode="auto">
                    <a:xfrm>
                      <a:off x="5121" y="3885"/>
                      <a:ext cx="390" cy="246"/>
                      <a:chOff x="5121" y="3885"/>
                      <a:chExt cx="390" cy="246"/>
                    </a:xfrm>
                  </p:grpSpPr>
                  <p:sp>
                    <p:nvSpPr>
                      <p:cNvPr id="498709" name="Rectangle 21"/>
                      <p:cNvSpPr>
                        <a:spLocks noChangeArrowheads="1"/>
                      </p:cNvSpPr>
                      <p:nvPr/>
                    </p:nvSpPr>
                    <p:spPr bwMode="auto">
                      <a:xfrm>
                        <a:off x="5319" y="3900"/>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8710" name="Rectangle 22"/>
                      <p:cNvSpPr>
                        <a:spLocks noChangeArrowheads="1"/>
                      </p:cNvSpPr>
                      <p:nvPr/>
                    </p:nvSpPr>
                    <p:spPr bwMode="auto">
                      <a:xfrm>
                        <a:off x="5121" y="3885"/>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498711" name="Group 23"/>
                <p:cNvGrpSpPr>
                  <a:grpSpLocks/>
                </p:cNvGrpSpPr>
                <p:nvPr/>
              </p:nvGrpSpPr>
              <p:grpSpPr bwMode="auto">
                <a:xfrm>
                  <a:off x="5124" y="3336"/>
                  <a:ext cx="390" cy="522"/>
                  <a:chOff x="5124" y="3336"/>
                  <a:chExt cx="390" cy="522"/>
                </a:xfrm>
              </p:grpSpPr>
              <p:grpSp>
                <p:nvGrpSpPr>
                  <p:cNvPr id="498712" name="Group 24"/>
                  <p:cNvGrpSpPr>
                    <a:grpSpLocks/>
                  </p:cNvGrpSpPr>
                  <p:nvPr/>
                </p:nvGrpSpPr>
                <p:grpSpPr bwMode="auto">
                  <a:xfrm>
                    <a:off x="5124" y="3336"/>
                    <a:ext cx="390" cy="339"/>
                    <a:chOff x="5124" y="3336"/>
                    <a:chExt cx="390" cy="339"/>
                  </a:xfrm>
                </p:grpSpPr>
                <p:grpSp>
                  <p:nvGrpSpPr>
                    <p:cNvPr id="498713" name="Group 25"/>
                    <p:cNvGrpSpPr>
                      <a:grpSpLocks/>
                    </p:cNvGrpSpPr>
                    <p:nvPr/>
                  </p:nvGrpSpPr>
                  <p:grpSpPr bwMode="auto">
                    <a:xfrm>
                      <a:off x="5124" y="3429"/>
                      <a:ext cx="390" cy="246"/>
                      <a:chOff x="5124" y="3429"/>
                      <a:chExt cx="390" cy="246"/>
                    </a:xfrm>
                  </p:grpSpPr>
                  <p:sp>
                    <p:nvSpPr>
                      <p:cNvPr id="498714" name="Rectangle 26"/>
                      <p:cNvSpPr>
                        <a:spLocks noChangeArrowheads="1"/>
                      </p:cNvSpPr>
                      <p:nvPr/>
                    </p:nvSpPr>
                    <p:spPr bwMode="auto">
                      <a:xfrm>
                        <a:off x="5322" y="3444"/>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15" name="Rectangle 27"/>
                      <p:cNvSpPr>
                        <a:spLocks noChangeArrowheads="1"/>
                      </p:cNvSpPr>
                      <p:nvPr/>
                    </p:nvSpPr>
                    <p:spPr bwMode="auto">
                      <a:xfrm>
                        <a:off x="5124" y="3429"/>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nvGrpSpPr>
                    <p:cNvPr id="498716" name="Group 28"/>
                    <p:cNvGrpSpPr>
                      <a:grpSpLocks/>
                    </p:cNvGrpSpPr>
                    <p:nvPr/>
                  </p:nvGrpSpPr>
                  <p:grpSpPr bwMode="auto">
                    <a:xfrm>
                      <a:off x="5124" y="3336"/>
                      <a:ext cx="390" cy="246"/>
                      <a:chOff x="5124" y="3336"/>
                      <a:chExt cx="390" cy="246"/>
                    </a:xfrm>
                  </p:grpSpPr>
                  <p:sp>
                    <p:nvSpPr>
                      <p:cNvPr id="498717" name="Rectangle 29"/>
                      <p:cNvSpPr>
                        <a:spLocks noChangeArrowheads="1"/>
                      </p:cNvSpPr>
                      <p:nvPr/>
                    </p:nvSpPr>
                    <p:spPr bwMode="auto">
                      <a:xfrm>
                        <a:off x="5322" y="3351"/>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18" name="Rectangle 30"/>
                      <p:cNvSpPr>
                        <a:spLocks noChangeArrowheads="1"/>
                      </p:cNvSpPr>
                      <p:nvPr/>
                    </p:nvSpPr>
                    <p:spPr bwMode="auto">
                      <a:xfrm>
                        <a:off x="5124" y="333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grpSp>
                <p:nvGrpSpPr>
                  <p:cNvPr id="498719" name="Group 31"/>
                  <p:cNvGrpSpPr>
                    <a:grpSpLocks/>
                  </p:cNvGrpSpPr>
                  <p:nvPr/>
                </p:nvGrpSpPr>
                <p:grpSpPr bwMode="auto">
                  <a:xfrm>
                    <a:off x="5124" y="3519"/>
                    <a:ext cx="390" cy="339"/>
                    <a:chOff x="5124" y="3519"/>
                    <a:chExt cx="390" cy="339"/>
                  </a:xfrm>
                </p:grpSpPr>
                <p:grpSp>
                  <p:nvGrpSpPr>
                    <p:cNvPr id="498720" name="Group 32"/>
                    <p:cNvGrpSpPr>
                      <a:grpSpLocks/>
                    </p:cNvGrpSpPr>
                    <p:nvPr/>
                  </p:nvGrpSpPr>
                  <p:grpSpPr bwMode="auto">
                    <a:xfrm>
                      <a:off x="5124" y="3612"/>
                      <a:ext cx="390" cy="246"/>
                      <a:chOff x="5124" y="3612"/>
                      <a:chExt cx="390" cy="246"/>
                    </a:xfrm>
                  </p:grpSpPr>
                  <p:sp>
                    <p:nvSpPr>
                      <p:cNvPr id="498721" name="Rectangle 33"/>
                      <p:cNvSpPr>
                        <a:spLocks noChangeArrowheads="1"/>
                      </p:cNvSpPr>
                      <p:nvPr/>
                    </p:nvSpPr>
                    <p:spPr bwMode="auto">
                      <a:xfrm>
                        <a:off x="5322" y="3627"/>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22" name="Rectangle 34"/>
                      <p:cNvSpPr>
                        <a:spLocks noChangeArrowheads="1"/>
                      </p:cNvSpPr>
                      <p:nvPr/>
                    </p:nvSpPr>
                    <p:spPr bwMode="auto">
                      <a:xfrm>
                        <a:off x="5124" y="3612"/>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nvGrpSpPr>
                    <p:cNvPr id="498723" name="Group 35"/>
                    <p:cNvGrpSpPr>
                      <a:grpSpLocks/>
                    </p:cNvGrpSpPr>
                    <p:nvPr/>
                  </p:nvGrpSpPr>
                  <p:grpSpPr bwMode="auto">
                    <a:xfrm>
                      <a:off x="5124" y="3519"/>
                      <a:ext cx="390" cy="246"/>
                      <a:chOff x="5124" y="3519"/>
                      <a:chExt cx="390" cy="246"/>
                    </a:xfrm>
                  </p:grpSpPr>
                  <p:sp>
                    <p:nvSpPr>
                      <p:cNvPr id="498724" name="Rectangle 36"/>
                      <p:cNvSpPr>
                        <a:spLocks noChangeArrowheads="1"/>
                      </p:cNvSpPr>
                      <p:nvPr/>
                    </p:nvSpPr>
                    <p:spPr bwMode="auto">
                      <a:xfrm>
                        <a:off x="5322" y="3534"/>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sp>
                    <p:nvSpPr>
                      <p:cNvPr id="498725" name="Rectangle 37"/>
                      <p:cNvSpPr>
                        <a:spLocks noChangeArrowheads="1"/>
                      </p:cNvSpPr>
                      <p:nvPr/>
                    </p:nvSpPr>
                    <p:spPr bwMode="auto">
                      <a:xfrm>
                        <a:off x="5124" y="3519"/>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a:solidFill>
                              <a:schemeClr val="hlink"/>
                            </a:solidFill>
                          </a:rPr>
                          <a:t>-</a:t>
                        </a:r>
                        <a:endParaRPr lang="cs-CZ" altLang="en-US" sz="1800">
                          <a:solidFill>
                            <a:schemeClr val="hlink"/>
                          </a:solidFill>
                          <a:latin typeface="Arial CE" charset="-18"/>
                        </a:endParaRPr>
                      </a:p>
                    </p:txBody>
                  </p:sp>
                </p:grpSp>
              </p:grpSp>
            </p:grpSp>
          </p:grpSp>
        </p:grpSp>
        <p:sp>
          <p:nvSpPr>
            <p:cNvPr id="498726" name="Rectangle 38"/>
            <p:cNvSpPr>
              <a:spLocks noChangeArrowheads="1"/>
            </p:cNvSpPr>
            <p:nvPr/>
          </p:nvSpPr>
          <p:spPr bwMode="auto">
            <a:xfrm>
              <a:off x="4329" y="4007"/>
              <a:ext cx="138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700">
                  <a:solidFill>
                    <a:schemeClr val="bg2"/>
                  </a:solidFill>
                </a:rPr>
                <a:t>Alberts, B., et. al. (2002), Molecular Biol. of the Cell</a:t>
              </a:r>
              <a:endParaRPr lang="cs-CZ" altLang="en-US" sz="700">
                <a:solidFill>
                  <a:schemeClr val="bg2"/>
                </a:solidFill>
                <a:latin typeface="Arial CE" charset="-18"/>
              </a:endParaRPr>
            </a:p>
          </p:txBody>
        </p:sp>
      </p:grpSp>
      <p:sp>
        <p:nvSpPr>
          <p:cNvPr id="498727" name="Rectangle 39"/>
          <p:cNvSpPr>
            <a:spLocks noChangeArrowheads="1"/>
          </p:cNvSpPr>
          <p:nvPr/>
        </p:nvSpPr>
        <p:spPr bwMode="auto">
          <a:xfrm>
            <a:off x="1143000" y="4292600"/>
            <a:ext cx="3065463" cy="1631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r>
              <a:rPr lang="cs-CZ" altLang="en-US" sz="2000" i="1" dirty="0" err="1">
                <a:solidFill>
                  <a:schemeClr val="tx2"/>
                </a:solidFill>
                <a:latin typeface="Symbol" pitchFamily="18" charset="2"/>
              </a:rPr>
              <a:t>D</a:t>
            </a:r>
            <a:r>
              <a:rPr lang="cs-CZ" altLang="en-US" sz="2000" i="1" dirty="0" err="1">
                <a:solidFill>
                  <a:schemeClr val="tx2"/>
                </a:solidFill>
                <a:latin typeface="Century Gothic" pitchFamily="34" charset="0"/>
              </a:rPr>
              <a:t>p</a:t>
            </a:r>
            <a:r>
              <a:rPr lang="cs-CZ" altLang="en-US" sz="2000" b="1" i="1" dirty="0">
                <a:latin typeface="Century Gothic" pitchFamily="34" charset="0"/>
              </a:rPr>
              <a:t> </a:t>
            </a:r>
            <a:r>
              <a:rPr lang="cs-CZ" altLang="en-US" sz="2000" dirty="0" err="1" smtClean="0">
                <a:latin typeface="Century Gothic" pitchFamily="34" charset="0"/>
              </a:rPr>
              <a:t>drives</a:t>
            </a:r>
            <a:r>
              <a:rPr lang="cs-CZ" altLang="en-US" sz="2000" dirty="0" smtClean="0">
                <a:latin typeface="Century Gothic" pitchFamily="34" charset="0"/>
              </a:rPr>
              <a:t> </a:t>
            </a:r>
            <a:r>
              <a:rPr lang="cs-CZ" altLang="en-US" sz="2000" dirty="0">
                <a:latin typeface="Century Gothic" pitchFamily="34" charset="0"/>
              </a:rPr>
              <a:t>ATP-ADP </a:t>
            </a:r>
            <a:r>
              <a:rPr lang="cs-CZ" altLang="en-US" sz="2000" dirty="0" smtClean="0">
                <a:latin typeface="Century Gothic" pitchFamily="34" charset="0"/>
              </a:rPr>
              <a:t>transport, </a:t>
            </a:r>
            <a:r>
              <a:rPr lang="cs-CZ" altLang="en-US" sz="2000" dirty="0">
                <a:latin typeface="Century Gothic" pitchFamily="34" charset="0"/>
              </a:rPr>
              <a:t>import </a:t>
            </a:r>
            <a:r>
              <a:rPr lang="cs-CZ" altLang="en-US" sz="2000" dirty="0" err="1" smtClean="0">
                <a:latin typeface="Century Gothic" pitchFamily="34" charset="0"/>
              </a:rPr>
              <a:t>mitochondrial</a:t>
            </a:r>
            <a:r>
              <a:rPr lang="cs-CZ" altLang="en-US" sz="2000" dirty="0" smtClean="0">
                <a:latin typeface="Century Gothic" pitchFamily="34" charset="0"/>
              </a:rPr>
              <a:t> </a:t>
            </a:r>
            <a:r>
              <a:rPr lang="cs-CZ" altLang="en-US" sz="2000" dirty="0" err="1" smtClean="0">
                <a:latin typeface="Century Gothic" pitchFamily="34" charset="0"/>
              </a:rPr>
              <a:t>proteins</a:t>
            </a:r>
            <a:r>
              <a:rPr lang="cs-CZ" altLang="en-US" sz="2000" dirty="0" smtClean="0">
                <a:latin typeface="Century Gothic" pitchFamily="34" charset="0"/>
              </a:rPr>
              <a:t> and transport of </a:t>
            </a:r>
            <a:r>
              <a:rPr lang="cs-CZ" altLang="en-US" sz="2000" dirty="0" err="1" smtClean="0">
                <a:latin typeface="Century Gothic" pitchFamily="34" charset="0"/>
              </a:rPr>
              <a:t>metabolites</a:t>
            </a:r>
            <a:endParaRPr lang="cs-CZ" altLang="en-US" sz="2000" dirty="0">
              <a:latin typeface="Century Gothic" pitchFamily="34" charset="0"/>
            </a:endParaRPr>
          </a:p>
        </p:txBody>
      </p:sp>
    </p:spTree>
    <p:extLst>
      <p:ext uri="{BB962C8B-B14F-4D97-AF65-F5344CB8AC3E}">
        <p14:creationId xmlns:p14="http://schemas.microsoft.com/office/powerpoint/2010/main" val="39473003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ChangeArrowheads="1"/>
          </p:cNvSpPr>
          <p:nvPr/>
        </p:nvSpPr>
        <p:spPr bwMode="auto">
          <a:xfrm>
            <a:off x="1546574" y="349250"/>
            <a:ext cx="6001643"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en-US" altLang="en-US" sz="2800" b="1" dirty="0" err="1" smtClean="0">
                <a:solidFill>
                  <a:schemeClr val="tx2"/>
                </a:solidFill>
                <a:latin typeface="Century Gothic" pitchFamily="34" charset="0"/>
              </a:rPr>
              <a:t>Mitochondri</a:t>
            </a:r>
            <a:r>
              <a:rPr lang="cs-CZ" altLang="en-US" sz="2800" b="1" dirty="0" smtClean="0">
                <a:solidFill>
                  <a:schemeClr val="tx2"/>
                </a:solidFill>
                <a:latin typeface="Century Gothic" pitchFamily="34" charset="0"/>
              </a:rPr>
              <a:t>a</a:t>
            </a:r>
            <a:r>
              <a:rPr lang="en-US" altLang="en-US" sz="2800" b="1" dirty="0" smtClean="0">
                <a:solidFill>
                  <a:schemeClr val="tx2"/>
                </a:solidFill>
                <a:latin typeface="Century Gothic" pitchFamily="34" charset="0"/>
              </a:rPr>
              <a:t>, </a:t>
            </a:r>
            <a:r>
              <a:rPr lang="en-US" altLang="en-US" sz="2800" b="1" dirty="0" err="1">
                <a:solidFill>
                  <a:schemeClr val="tx2"/>
                </a:solidFill>
                <a:latin typeface="Symbol" pitchFamily="18" charset="2"/>
              </a:rPr>
              <a:t>DY</a:t>
            </a:r>
            <a:r>
              <a:rPr lang="en-US" altLang="en-US" sz="2800" b="1" baseline="-25000" dirty="0" err="1">
                <a:solidFill>
                  <a:schemeClr val="tx2"/>
                </a:solidFill>
                <a:latin typeface="Century Gothic" pitchFamily="34" charset="0"/>
              </a:rPr>
              <a:t>m</a:t>
            </a:r>
            <a:r>
              <a:rPr lang="en-US" altLang="en-US" sz="2800" b="1" dirty="0">
                <a:solidFill>
                  <a:schemeClr val="tx2"/>
                </a:solidFill>
                <a:latin typeface="Century Gothic" pitchFamily="34" charset="0"/>
              </a:rPr>
              <a:t> </a:t>
            </a:r>
            <a:r>
              <a:rPr lang="en-US" altLang="en-US" sz="2800" b="1" dirty="0" smtClean="0">
                <a:solidFill>
                  <a:schemeClr val="tx2"/>
                </a:solidFill>
                <a:latin typeface="Century Gothic" pitchFamily="34" charset="0"/>
              </a:rPr>
              <a:t>a</a:t>
            </a:r>
            <a:r>
              <a:rPr lang="cs-CZ" altLang="en-US" sz="2800" b="1" dirty="0" err="1" smtClean="0">
                <a:solidFill>
                  <a:schemeClr val="tx2"/>
                </a:solidFill>
                <a:latin typeface="Century Gothic" pitchFamily="34" charset="0"/>
              </a:rPr>
              <a:t>nd</a:t>
            </a:r>
            <a:r>
              <a:rPr lang="en-US" altLang="en-US" sz="2800" b="1" dirty="0" smtClean="0">
                <a:solidFill>
                  <a:schemeClr val="tx2"/>
                </a:solidFill>
                <a:latin typeface="Century Gothic" pitchFamily="34" charset="0"/>
              </a:rPr>
              <a:t> </a:t>
            </a:r>
            <a:r>
              <a:rPr lang="en-US" altLang="en-US" sz="2800" b="1" dirty="0" err="1" smtClean="0">
                <a:solidFill>
                  <a:schemeClr val="tx2"/>
                </a:solidFill>
                <a:latin typeface="Century Gothic" pitchFamily="34" charset="0"/>
              </a:rPr>
              <a:t>apopt</a:t>
            </a:r>
            <a:r>
              <a:rPr lang="cs-CZ" altLang="en-US" sz="2800" b="1" dirty="0" err="1" smtClean="0">
                <a:solidFill>
                  <a:schemeClr val="tx2"/>
                </a:solidFill>
                <a:latin typeface="Century Gothic" pitchFamily="34" charset="0"/>
              </a:rPr>
              <a:t>osis</a:t>
            </a:r>
            <a:endParaRPr lang="en-US" altLang="en-US" sz="2800" b="1" dirty="0">
              <a:solidFill>
                <a:schemeClr val="tx2"/>
              </a:solidFill>
              <a:latin typeface="Century Gothic CE" charset="-18"/>
            </a:endParaRPr>
          </a:p>
        </p:txBody>
      </p:sp>
      <p:sp>
        <p:nvSpPr>
          <p:cNvPr id="500739" name="Rectangle 3"/>
          <p:cNvSpPr>
            <a:spLocks noChangeArrowheads="1"/>
          </p:cNvSpPr>
          <p:nvPr/>
        </p:nvSpPr>
        <p:spPr bwMode="auto">
          <a:xfrm>
            <a:off x="971550" y="1268413"/>
            <a:ext cx="7993063" cy="452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just"/>
            <a:r>
              <a:rPr lang="en-US" altLang="en-US" sz="2400" b="1" dirty="0" smtClean="0">
                <a:solidFill>
                  <a:schemeClr val="tx2"/>
                </a:solidFill>
                <a:latin typeface="Century Gothic" pitchFamily="34" charset="0"/>
              </a:rPr>
              <a:t>Depolarization of mitochondrial membrane</a:t>
            </a:r>
            <a:r>
              <a:rPr lang="en-US" altLang="en-US" sz="2400" b="1" dirty="0" smtClean="0">
                <a:latin typeface="Century Gothic" pitchFamily="34" charset="0"/>
              </a:rPr>
              <a:t> and </a:t>
            </a:r>
            <a:r>
              <a:rPr lang="en-US" altLang="en-US" sz="2400" b="1" dirty="0" err="1" smtClean="0">
                <a:latin typeface="Symbol" pitchFamily="18" charset="2"/>
              </a:rPr>
              <a:t>DY</a:t>
            </a:r>
            <a:r>
              <a:rPr lang="en-US" altLang="en-US" sz="2400" b="1" dirty="0" err="1" smtClean="0">
                <a:latin typeface="Century Gothic" pitchFamily="34" charset="0"/>
              </a:rPr>
              <a:t>m</a:t>
            </a:r>
            <a:r>
              <a:rPr lang="en-US" altLang="en-US" sz="2400" b="1" dirty="0" smtClean="0">
                <a:latin typeface="Century Gothic" pitchFamily="34" charset="0"/>
              </a:rPr>
              <a:t> loss </a:t>
            </a:r>
            <a:r>
              <a:rPr lang="en-US" altLang="en-US" b="1" dirty="0" smtClean="0">
                <a:latin typeface="Century Gothic" pitchFamily="34" charset="0"/>
              </a:rPr>
              <a:t>can be consequence of </a:t>
            </a:r>
            <a:r>
              <a:rPr lang="en-US" altLang="en-US" sz="2400" b="1" dirty="0" smtClean="0">
                <a:latin typeface="Century Gothic" pitchFamily="34" charset="0"/>
              </a:rPr>
              <a:t>„permeability transition pores“</a:t>
            </a:r>
            <a:r>
              <a:rPr lang="en-US" altLang="en-US" sz="1800" b="1" dirty="0" smtClean="0">
                <a:latin typeface="Century Gothic" pitchFamily="34" charset="0"/>
              </a:rPr>
              <a:t> </a:t>
            </a:r>
            <a:r>
              <a:rPr lang="en-US" altLang="en-US" sz="2400" b="1" dirty="0" smtClean="0">
                <a:latin typeface="Century Gothic" pitchFamily="34" charset="0"/>
              </a:rPr>
              <a:t>(PTP) </a:t>
            </a:r>
            <a:r>
              <a:rPr lang="en-US" altLang="en-US" b="1" dirty="0" smtClean="0">
                <a:latin typeface="Century Gothic" pitchFamily="34" charset="0"/>
              </a:rPr>
              <a:t>or </a:t>
            </a:r>
            <a:r>
              <a:rPr lang="en-US" altLang="en-US" sz="2400" b="1" dirty="0" smtClean="0">
                <a:latin typeface="Century Gothic" pitchFamily="34" charset="0"/>
              </a:rPr>
              <a:t> loss of integrity of outer </a:t>
            </a:r>
            <a:r>
              <a:rPr lang="en-US" altLang="en-US" sz="2400" b="1" dirty="0" err="1" smtClean="0">
                <a:latin typeface="Century Gothic" pitchFamily="34" charset="0"/>
              </a:rPr>
              <a:t>mitochondr</a:t>
            </a:r>
            <a:r>
              <a:rPr lang="cs-CZ" altLang="en-US" sz="2400" b="1" dirty="0" smtClean="0">
                <a:latin typeface="Century Gothic" pitchFamily="34" charset="0"/>
              </a:rPr>
              <a:t>i</a:t>
            </a:r>
            <a:r>
              <a:rPr lang="en-US" altLang="en-US" sz="2400" b="1" dirty="0" smtClean="0">
                <a:latin typeface="Century Gothic" pitchFamily="34" charset="0"/>
              </a:rPr>
              <a:t>al </a:t>
            </a:r>
            <a:r>
              <a:rPr lang="en-US" altLang="en-US" sz="2400" b="1" dirty="0" err="1" smtClean="0">
                <a:latin typeface="Century Gothic" pitchFamily="34" charset="0"/>
              </a:rPr>
              <a:t>membra</a:t>
            </a:r>
            <a:r>
              <a:rPr lang="cs-CZ" altLang="en-US" sz="2400" b="1" dirty="0" smtClean="0">
                <a:latin typeface="Century Gothic" pitchFamily="34" charset="0"/>
              </a:rPr>
              <a:t>n</a:t>
            </a:r>
            <a:r>
              <a:rPr lang="en-US" altLang="en-US" sz="2400" b="1" dirty="0" smtClean="0">
                <a:latin typeface="Century Gothic" pitchFamily="34" charset="0"/>
              </a:rPr>
              <a:t>e</a:t>
            </a:r>
          </a:p>
          <a:p>
            <a:pPr algn="just">
              <a:buFont typeface="Times New Roman" pitchFamily="18" charset="0"/>
              <a:buNone/>
            </a:pPr>
            <a:endParaRPr lang="en-US" altLang="en-US" sz="2400" b="1" dirty="0" smtClean="0">
              <a:latin typeface="Century Gothic" pitchFamily="34" charset="0"/>
            </a:endParaRPr>
          </a:p>
          <a:p>
            <a:pPr algn="just">
              <a:buFont typeface="Times New Roman" pitchFamily="18" charset="0"/>
              <a:buNone/>
            </a:pPr>
            <a:r>
              <a:rPr lang="en-US" altLang="en-US" sz="2400" b="1" dirty="0" smtClean="0">
                <a:latin typeface="Century Gothic" pitchFamily="34" charset="0"/>
              </a:rPr>
              <a:t>Depolarization of mitochondria is associated with: </a:t>
            </a:r>
          </a:p>
          <a:p>
            <a:pPr algn="just">
              <a:buFont typeface="Times New Roman" pitchFamily="18" charset="0"/>
              <a:buNone/>
            </a:pPr>
            <a:endParaRPr lang="en-US" altLang="en-US" sz="2400" b="1" dirty="0" smtClean="0">
              <a:latin typeface="Century Gothic" pitchFamily="34" charset="0"/>
            </a:endParaRPr>
          </a:p>
          <a:p>
            <a:pPr algn="just">
              <a:buFontTx/>
              <a:buChar char="•"/>
            </a:pPr>
            <a:r>
              <a:rPr lang="en-US" altLang="en-US" sz="2400" b="1" dirty="0" smtClean="0">
                <a:latin typeface="Century Gothic" pitchFamily="34" charset="0"/>
              </a:rPr>
              <a:t> ischemi</a:t>
            </a:r>
            <a:r>
              <a:rPr lang="en-US" altLang="en-US" b="1" dirty="0" smtClean="0">
                <a:latin typeface="Century Gothic" pitchFamily="34" charset="0"/>
              </a:rPr>
              <a:t>a</a:t>
            </a:r>
            <a:r>
              <a:rPr lang="en-US" altLang="en-US" sz="2400" b="1" dirty="0" smtClean="0">
                <a:latin typeface="Century Gothic" pitchFamily="34" charset="0"/>
              </a:rPr>
              <a:t>/reperfusion</a:t>
            </a:r>
          </a:p>
          <a:p>
            <a:pPr algn="just">
              <a:buFontTx/>
              <a:buChar char="•"/>
            </a:pPr>
            <a:r>
              <a:rPr lang="en-US" altLang="en-US" sz="2400" b="1" dirty="0" smtClean="0">
                <a:latin typeface="Century Gothic" pitchFamily="34" charset="0"/>
              </a:rPr>
              <a:t> oxidative stress</a:t>
            </a:r>
          </a:p>
          <a:p>
            <a:pPr algn="just">
              <a:buFontTx/>
              <a:buChar char="•"/>
            </a:pPr>
            <a:r>
              <a:rPr lang="en-US" altLang="en-US" sz="2400" b="1" dirty="0" smtClean="0">
                <a:solidFill>
                  <a:schemeClr val="tx2"/>
                </a:solidFill>
                <a:latin typeface="Century Gothic" pitchFamily="34" charset="0"/>
              </a:rPr>
              <a:t> cell death</a:t>
            </a:r>
          </a:p>
          <a:p>
            <a:pPr algn="just">
              <a:buFontTx/>
              <a:buChar char="•"/>
            </a:pPr>
            <a:endParaRPr lang="en-US" altLang="en-US" sz="2400" b="1" dirty="0" smtClean="0">
              <a:solidFill>
                <a:schemeClr val="tx2"/>
              </a:solidFill>
              <a:latin typeface="Century Gothic" pitchFamily="34" charset="0"/>
            </a:endParaRPr>
          </a:p>
          <a:p>
            <a:pPr algn="just">
              <a:buFont typeface="Times New Roman" pitchFamily="18" charset="0"/>
              <a:buNone/>
            </a:pPr>
            <a:endParaRPr lang="en-US" altLang="en-US" sz="2400" dirty="0">
              <a:latin typeface="Century Gothic" pitchFamily="34" charset="0"/>
            </a:endParaRPr>
          </a:p>
        </p:txBody>
      </p:sp>
    </p:spTree>
    <p:extLst>
      <p:ext uri="{BB962C8B-B14F-4D97-AF65-F5344CB8AC3E}">
        <p14:creationId xmlns:p14="http://schemas.microsoft.com/office/powerpoint/2010/main" val="35927920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1543397" y="349250"/>
            <a:ext cx="6001644"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en-US" altLang="en-US" sz="2800" b="1" dirty="0" err="1" smtClean="0">
                <a:solidFill>
                  <a:schemeClr val="tx2"/>
                </a:solidFill>
                <a:latin typeface="Century Gothic" pitchFamily="34" charset="0"/>
              </a:rPr>
              <a:t>Mitochondri</a:t>
            </a:r>
            <a:r>
              <a:rPr lang="cs-CZ" altLang="en-US" sz="2800" b="1" dirty="0" smtClean="0">
                <a:solidFill>
                  <a:schemeClr val="tx2"/>
                </a:solidFill>
                <a:latin typeface="Century Gothic" pitchFamily="34" charset="0"/>
              </a:rPr>
              <a:t>a</a:t>
            </a:r>
            <a:r>
              <a:rPr lang="en-US" altLang="en-US" sz="2800" b="1" dirty="0" smtClean="0">
                <a:solidFill>
                  <a:schemeClr val="tx2"/>
                </a:solidFill>
                <a:latin typeface="Century Gothic" pitchFamily="34" charset="0"/>
              </a:rPr>
              <a:t>, </a:t>
            </a:r>
            <a:r>
              <a:rPr lang="en-US" altLang="en-US" sz="2800" b="1" dirty="0" err="1" smtClean="0">
                <a:solidFill>
                  <a:schemeClr val="tx2"/>
                </a:solidFill>
                <a:latin typeface="Symbol" pitchFamily="18" charset="2"/>
              </a:rPr>
              <a:t>DY</a:t>
            </a:r>
            <a:r>
              <a:rPr lang="en-US" altLang="en-US" sz="2800" b="1" baseline="-25000" dirty="0" err="1" smtClean="0">
                <a:solidFill>
                  <a:schemeClr val="tx2"/>
                </a:solidFill>
                <a:latin typeface="Century Gothic" pitchFamily="34" charset="0"/>
              </a:rPr>
              <a:t>m</a:t>
            </a:r>
            <a:r>
              <a:rPr lang="en-US" altLang="en-US" sz="2800" b="1" dirty="0" smtClean="0">
                <a:solidFill>
                  <a:schemeClr val="tx2"/>
                </a:solidFill>
                <a:latin typeface="Century Gothic" pitchFamily="34" charset="0"/>
              </a:rPr>
              <a:t> a</a:t>
            </a:r>
            <a:r>
              <a:rPr lang="cs-CZ" altLang="en-US" sz="2800" b="1" dirty="0" err="1" smtClean="0">
                <a:solidFill>
                  <a:schemeClr val="tx2"/>
                </a:solidFill>
                <a:latin typeface="Century Gothic" pitchFamily="34" charset="0"/>
              </a:rPr>
              <a:t>nd</a:t>
            </a:r>
            <a:r>
              <a:rPr lang="en-US" altLang="en-US" sz="2800" b="1" dirty="0" smtClean="0">
                <a:solidFill>
                  <a:schemeClr val="tx2"/>
                </a:solidFill>
                <a:latin typeface="Century Gothic" pitchFamily="34" charset="0"/>
              </a:rPr>
              <a:t> </a:t>
            </a:r>
            <a:r>
              <a:rPr lang="en-US" altLang="en-US" sz="2800" b="1" dirty="0" err="1" smtClean="0">
                <a:solidFill>
                  <a:schemeClr val="tx2"/>
                </a:solidFill>
                <a:latin typeface="Century Gothic" pitchFamily="34" charset="0"/>
              </a:rPr>
              <a:t>apopt</a:t>
            </a:r>
            <a:r>
              <a:rPr lang="cs-CZ" altLang="en-US" sz="2800" b="1" dirty="0" err="1" smtClean="0">
                <a:solidFill>
                  <a:schemeClr val="tx2"/>
                </a:solidFill>
                <a:latin typeface="Century Gothic" pitchFamily="34" charset="0"/>
              </a:rPr>
              <a:t>osis</a:t>
            </a:r>
            <a:endParaRPr lang="en-US" altLang="en-US" sz="2800" b="1" dirty="0">
              <a:solidFill>
                <a:schemeClr val="tx2"/>
              </a:solidFill>
              <a:latin typeface="Century Gothic CE" charset="-18"/>
            </a:endParaRPr>
          </a:p>
        </p:txBody>
      </p:sp>
      <p:pic>
        <p:nvPicPr>
          <p:cNvPr id="5027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12875"/>
            <a:ext cx="5595938" cy="437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8" name="Rectangle 4"/>
          <p:cNvSpPr>
            <a:spLocks noChangeArrowheads="1"/>
          </p:cNvSpPr>
          <p:nvPr/>
        </p:nvSpPr>
        <p:spPr bwMode="auto">
          <a:xfrm>
            <a:off x="1363663" y="5876925"/>
            <a:ext cx="3965575"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r>
              <a:rPr lang="cs-CZ" altLang="en-US" sz="1000">
                <a:latin typeface="Century Gothic" pitchFamily="34" charset="0"/>
              </a:rPr>
              <a:t>Desagher S., Martinou J. C. (2000) Trends Cell Biol. </a:t>
            </a:r>
            <a:r>
              <a:rPr lang="cs-CZ" altLang="en-US" sz="1000" b="1">
                <a:latin typeface="Century Gothic" pitchFamily="34" charset="0"/>
              </a:rPr>
              <a:t>10: </a:t>
            </a:r>
            <a:r>
              <a:rPr lang="cs-CZ" altLang="en-US" sz="1000">
                <a:latin typeface="Century Gothic" pitchFamily="34" charset="0"/>
              </a:rPr>
              <a:t>369-377.</a:t>
            </a:r>
          </a:p>
        </p:txBody>
      </p:sp>
      <p:sp>
        <p:nvSpPr>
          <p:cNvPr id="502789" name="Text Box 5"/>
          <p:cNvSpPr txBox="1">
            <a:spLocks noChangeArrowheads="1"/>
          </p:cNvSpPr>
          <p:nvPr/>
        </p:nvSpPr>
        <p:spPr bwMode="auto">
          <a:xfrm>
            <a:off x="7235825" y="1455738"/>
            <a:ext cx="1855788" cy="180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r>
              <a:rPr lang="en-US" altLang="en-US" sz="1600" b="1">
                <a:effectLst>
                  <a:outerShdw blurRad="38100" dist="38100" dir="2700000" algn="tl">
                    <a:srgbClr val="C0C0C0"/>
                  </a:outerShdw>
                </a:effectLst>
                <a:latin typeface="Century Gothic" pitchFamily="34" charset="0"/>
              </a:rPr>
              <a:t>VADC ~ voltage-dependent anion chanel</a:t>
            </a:r>
          </a:p>
          <a:p>
            <a:endParaRPr lang="en-US" altLang="en-US" sz="1600" b="1">
              <a:effectLst>
                <a:outerShdw blurRad="38100" dist="38100" dir="2700000" algn="tl">
                  <a:srgbClr val="C0C0C0"/>
                </a:outerShdw>
              </a:effectLst>
              <a:latin typeface="Century Gothic" pitchFamily="34" charset="0"/>
            </a:endParaRPr>
          </a:p>
          <a:p>
            <a:r>
              <a:rPr lang="en-US" altLang="en-US" sz="1600" b="1">
                <a:solidFill>
                  <a:srgbClr val="33CC33"/>
                </a:solidFill>
                <a:latin typeface="Century Gothic" pitchFamily="34" charset="0"/>
              </a:rPr>
              <a:t>ANT ~ adenine-nucleotide translocator</a:t>
            </a:r>
            <a:endParaRPr lang="cs-CZ" altLang="en-US" sz="1600" b="1">
              <a:solidFill>
                <a:srgbClr val="33CC33"/>
              </a:solidFill>
              <a:latin typeface="Century Gothic" pitchFamily="34" charset="0"/>
            </a:endParaRPr>
          </a:p>
        </p:txBody>
      </p:sp>
    </p:spTree>
    <p:extLst>
      <p:ext uri="{BB962C8B-B14F-4D97-AF65-F5344CB8AC3E}">
        <p14:creationId xmlns:p14="http://schemas.microsoft.com/office/powerpoint/2010/main" val="12656329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a:off x="3293167" y="692150"/>
            <a:ext cx="2648161" cy="81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err="1" smtClean="0">
                <a:solidFill>
                  <a:schemeClr val="tx2"/>
                </a:solidFill>
                <a:latin typeface="Symbol" pitchFamily="18" charset="2"/>
              </a:rPr>
              <a:t>Dy</a:t>
            </a:r>
            <a:r>
              <a:rPr lang="cs-CZ" altLang="en-US" sz="2800" b="1" baseline="-25000" dirty="0" err="1" smtClean="0">
                <a:solidFill>
                  <a:schemeClr val="tx2"/>
                </a:solidFill>
                <a:latin typeface="Century Gothic" pitchFamily="34" charset="0"/>
              </a:rPr>
              <a:t>m</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detection</a:t>
            </a:r>
            <a:endParaRPr lang="en-US" altLang="en-US" sz="2800" b="1" dirty="0" smtClean="0">
              <a:solidFill>
                <a:schemeClr val="tx2"/>
              </a:solidFill>
              <a:latin typeface="Century Gothic CE" charset="-18"/>
            </a:endParaRPr>
          </a:p>
          <a:p>
            <a:pPr algn="ctr"/>
            <a:endParaRPr lang="cs-CZ" altLang="en-US" sz="2800" b="1" baseline="-25000" dirty="0">
              <a:solidFill>
                <a:schemeClr val="tx2"/>
              </a:solidFill>
              <a:latin typeface="Century Gothic CE" charset="-18"/>
            </a:endParaRPr>
          </a:p>
        </p:txBody>
      </p:sp>
      <p:sp>
        <p:nvSpPr>
          <p:cNvPr id="504835" name="Rectangle 3"/>
          <p:cNvSpPr>
            <a:spLocks noChangeArrowheads="1"/>
          </p:cNvSpPr>
          <p:nvPr/>
        </p:nvSpPr>
        <p:spPr bwMode="auto">
          <a:xfrm>
            <a:off x="971550" y="1628775"/>
            <a:ext cx="7483475"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buClr>
                <a:schemeClr val="tx2"/>
              </a:buClr>
              <a:buFontTx/>
              <a:buChar char="•"/>
            </a:pPr>
            <a:r>
              <a:rPr lang="en-US" altLang="en-US" sz="2400" dirty="0" smtClean="0">
                <a:latin typeface="Century Gothic" pitchFamily="34" charset="0"/>
              </a:rPr>
              <a:t>ele</a:t>
            </a:r>
            <a:r>
              <a:rPr lang="en-US" altLang="en-US" dirty="0" smtClean="0">
                <a:latin typeface="Century Gothic" pitchFamily="34" charset="0"/>
              </a:rPr>
              <a:t>c</a:t>
            </a:r>
            <a:r>
              <a:rPr lang="en-US" altLang="en-US" sz="2400" dirty="0" smtClean="0">
                <a:latin typeface="Century Gothic" pitchFamily="34" charset="0"/>
              </a:rPr>
              <a:t>trodes</a:t>
            </a:r>
          </a:p>
          <a:p>
            <a:pPr>
              <a:buClr>
                <a:schemeClr val="tx2"/>
              </a:buClr>
              <a:buFontTx/>
              <a:buChar char="•"/>
            </a:pPr>
            <a:r>
              <a:rPr lang="en-US" altLang="en-US" sz="2400" dirty="0" smtClean="0">
                <a:latin typeface="Century Gothic" pitchFamily="34" charset="0"/>
              </a:rPr>
              <a:t>Radioactive probes</a:t>
            </a:r>
          </a:p>
          <a:p>
            <a:pPr>
              <a:buClr>
                <a:schemeClr val="tx2"/>
              </a:buClr>
              <a:buFontTx/>
              <a:buChar char="•"/>
            </a:pPr>
            <a:r>
              <a:rPr lang="en-US" altLang="en-US" sz="2400" b="1" u="sng" dirty="0" smtClean="0">
                <a:latin typeface="Century Gothic" pitchFamily="34" charset="0"/>
              </a:rPr>
              <a:t>Lipophilic fluorescent </a:t>
            </a:r>
            <a:r>
              <a:rPr lang="en-US" altLang="en-US" sz="2400" b="1" u="sng" dirty="0" err="1" smtClean="0">
                <a:latin typeface="Century Gothic" pitchFamily="34" charset="0"/>
              </a:rPr>
              <a:t>cation</a:t>
            </a:r>
            <a:endParaRPr lang="en-US" altLang="en-US" sz="2400" dirty="0">
              <a:latin typeface="Century Gothic CE" charset="-18"/>
            </a:endParaRPr>
          </a:p>
        </p:txBody>
      </p:sp>
      <p:grpSp>
        <p:nvGrpSpPr>
          <p:cNvPr id="504836" name="Group 4"/>
          <p:cNvGrpSpPr>
            <a:grpSpLocks/>
          </p:cNvGrpSpPr>
          <p:nvPr/>
        </p:nvGrpSpPr>
        <p:grpSpPr bwMode="auto">
          <a:xfrm>
            <a:off x="3382963" y="3167063"/>
            <a:ext cx="4551362" cy="3284537"/>
            <a:chOff x="2131" y="1995"/>
            <a:chExt cx="2867" cy="2069"/>
          </a:xfrm>
        </p:grpSpPr>
        <p:pic>
          <p:nvPicPr>
            <p:cNvPr id="504837"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 y="1995"/>
              <a:ext cx="2846" cy="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4838" name="Rectangle 6"/>
            <p:cNvSpPr>
              <a:spLocks noChangeArrowheads="1"/>
            </p:cNvSpPr>
            <p:nvPr/>
          </p:nvSpPr>
          <p:spPr bwMode="auto">
            <a:xfrm>
              <a:off x="2131" y="3939"/>
              <a:ext cx="1635"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marL="342900" indent="-342900"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fontAlgn="base">
                <a:spcBef>
                  <a:spcPct val="0"/>
                </a:spcBef>
                <a:spcAft>
                  <a:spcPct val="0"/>
                </a:spcAft>
                <a:defRPr>
                  <a:solidFill>
                    <a:schemeClr val="tx1"/>
                  </a:solidFill>
                  <a:latin typeface="Arial" pitchFamily="34" charset="0"/>
                </a:defRPr>
              </a:lvl6pPr>
              <a:lvl7pPr marL="2971800" indent="-228600" defTabSz="762000" fontAlgn="base">
                <a:spcBef>
                  <a:spcPct val="0"/>
                </a:spcBef>
                <a:spcAft>
                  <a:spcPct val="0"/>
                </a:spcAft>
                <a:defRPr>
                  <a:solidFill>
                    <a:schemeClr val="tx1"/>
                  </a:solidFill>
                  <a:latin typeface="Arial" pitchFamily="34" charset="0"/>
                </a:defRPr>
              </a:lvl7pPr>
              <a:lvl8pPr marL="3429000" indent="-228600" defTabSz="762000" fontAlgn="base">
                <a:spcBef>
                  <a:spcPct val="0"/>
                </a:spcBef>
                <a:spcAft>
                  <a:spcPct val="0"/>
                </a:spcAft>
                <a:defRPr>
                  <a:solidFill>
                    <a:schemeClr val="tx1"/>
                  </a:solidFill>
                  <a:latin typeface="Arial" pitchFamily="34" charset="0"/>
                </a:defRPr>
              </a:lvl8pPr>
              <a:lvl9pPr marL="3886200" indent="-228600" defTabSz="762000" fontAlgn="base">
                <a:spcBef>
                  <a:spcPct val="0"/>
                </a:spcBef>
                <a:spcAft>
                  <a:spcPct val="0"/>
                </a:spcAft>
                <a:defRPr>
                  <a:solidFill>
                    <a:schemeClr val="tx1"/>
                  </a:solidFill>
                  <a:latin typeface="Arial" pitchFamily="34" charset="0"/>
                </a:defRPr>
              </a:lvl9pPr>
            </a:lstStyle>
            <a:p>
              <a:r>
                <a:rPr lang="cs-CZ" altLang="en-US" sz="700">
                  <a:solidFill>
                    <a:schemeClr val="bg2"/>
                  </a:solidFill>
                </a:rPr>
                <a:t>Cossarizza, A. (1998), Purdue Cytometry CD-ROM Volume 3</a:t>
              </a:r>
            </a:p>
          </p:txBody>
        </p:sp>
      </p:grpSp>
    </p:spTree>
    <p:extLst>
      <p:ext uri="{BB962C8B-B14F-4D97-AF65-F5344CB8AC3E}">
        <p14:creationId xmlns:p14="http://schemas.microsoft.com/office/powerpoint/2010/main" val="395298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1000"/>
                                  </p:stCondLst>
                                  <p:childTnLst>
                                    <p:set>
                                      <p:cBhvr>
                                        <p:cTn id="6" dur="1" fill="hold">
                                          <p:stCondLst>
                                            <p:cond delay="0"/>
                                          </p:stCondLst>
                                        </p:cTn>
                                        <p:tgtEl>
                                          <p:spTgt spid="504836"/>
                                        </p:tgtEl>
                                        <p:attrNameLst>
                                          <p:attrName>style.visibility</p:attrName>
                                        </p:attrNameLst>
                                      </p:cBhvr>
                                      <p:to>
                                        <p:strVal val="visible"/>
                                      </p:to>
                                    </p:set>
                                    <p:anim calcmode="lin" valueType="num">
                                      <p:cBhvr>
                                        <p:cTn id="7" dur="1000" fill="hold"/>
                                        <p:tgtEl>
                                          <p:spTgt spid="504836"/>
                                        </p:tgtEl>
                                        <p:attrNameLst>
                                          <p:attrName>ppt_w</p:attrName>
                                        </p:attrNameLst>
                                      </p:cBhvr>
                                      <p:tavLst>
                                        <p:tav tm="0">
                                          <p:val>
                                            <p:strVal val="#ppt_w*0.70"/>
                                          </p:val>
                                        </p:tav>
                                        <p:tav tm="100000">
                                          <p:val>
                                            <p:strVal val="#ppt_w"/>
                                          </p:val>
                                        </p:tav>
                                      </p:tavLst>
                                    </p:anim>
                                    <p:anim calcmode="lin" valueType="num">
                                      <p:cBhvr>
                                        <p:cTn id="8" dur="1000" fill="hold"/>
                                        <p:tgtEl>
                                          <p:spTgt spid="504836"/>
                                        </p:tgtEl>
                                        <p:attrNameLst>
                                          <p:attrName>ppt_h</p:attrName>
                                        </p:attrNameLst>
                                      </p:cBhvr>
                                      <p:tavLst>
                                        <p:tav tm="0">
                                          <p:val>
                                            <p:strVal val="#ppt_h"/>
                                          </p:val>
                                        </p:tav>
                                        <p:tav tm="100000">
                                          <p:val>
                                            <p:strVal val="#ppt_h"/>
                                          </p:val>
                                        </p:tav>
                                      </p:tavLst>
                                    </p:anim>
                                    <p:animEffect transition="in" filter="fade">
                                      <p:cBhvr>
                                        <p:cTn id="9" dur="10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1686980" y="333375"/>
            <a:ext cx="6347893"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err="1" smtClean="0">
                <a:solidFill>
                  <a:schemeClr val="tx2"/>
                </a:solidFill>
                <a:latin typeface="Century Gothic" pitchFamily="34" charset="0"/>
              </a:rPr>
              <a:t>Fluorescent</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probes</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for</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Symbol" pitchFamily="18" charset="2"/>
              </a:rPr>
              <a:t>DY</a:t>
            </a:r>
            <a:r>
              <a:rPr lang="cs-CZ" altLang="en-US" sz="2800" b="1" baseline="-25000" dirty="0" err="1" smtClean="0">
                <a:solidFill>
                  <a:schemeClr val="tx2"/>
                </a:solidFill>
                <a:latin typeface="Century Gothic" pitchFamily="34" charset="0"/>
              </a:rPr>
              <a:t>m</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analysis</a:t>
            </a:r>
            <a:endParaRPr lang="cs-CZ" altLang="en-US" sz="2800" b="1" dirty="0">
              <a:solidFill>
                <a:schemeClr val="tx2"/>
              </a:solidFill>
              <a:latin typeface="Century Gothic" pitchFamily="34" charset="0"/>
            </a:endParaRPr>
          </a:p>
        </p:txBody>
      </p:sp>
      <p:graphicFrame>
        <p:nvGraphicFramePr>
          <p:cNvPr id="506883" name="Object 3"/>
          <p:cNvGraphicFramePr>
            <a:graphicFrameLocks/>
          </p:cNvGraphicFramePr>
          <p:nvPr/>
        </p:nvGraphicFramePr>
        <p:xfrm>
          <a:off x="1331913" y="1176338"/>
          <a:ext cx="7389812" cy="5205412"/>
        </p:xfrm>
        <a:graphic>
          <a:graphicData uri="http://schemas.openxmlformats.org/presentationml/2006/ole">
            <mc:AlternateContent xmlns:mc="http://schemas.openxmlformats.org/markup-compatibility/2006">
              <mc:Choice xmlns:v="urn:schemas-microsoft-com:vml" Requires="v">
                <p:oleObj spid="_x0000_s125965" name="Dokument" r:id="rId4" imgW="11284013" imgH="7979703" progId="Word.Document.8">
                  <p:embed/>
                </p:oleObj>
              </mc:Choice>
              <mc:Fallback>
                <p:oleObj name="Dokument" r:id="rId4" imgW="11284013" imgH="7979703" progId="Word.Documen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176338"/>
                        <a:ext cx="7389812" cy="520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6884" name="Oval 4"/>
          <p:cNvSpPr>
            <a:spLocks noChangeArrowheads="1"/>
          </p:cNvSpPr>
          <p:nvPr/>
        </p:nvSpPr>
        <p:spPr bwMode="auto">
          <a:xfrm>
            <a:off x="3419475" y="5084763"/>
            <a:ext cx="719138" cy="360362"/>
          </a:xfrm>
          <a:prstGeom prst="ellipse">
            <a:avLst/>
          </a:prstGeom>
          <a:noFill/>
          <a:ln w="38100">
            <a:solidFill>
              <a:srgbClr val="FF3300"/>
            </a:solidFill>
            <a:round/>
            <a:headEnd type="none" w="sm" len="sm"/>
            <a:tailEnd type="none" w="sm" len="sm"/>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pPr algn="ctr"/>
            <a:endParaRPr lang="en-US" altLang="en-US" sz="2400">
              <a:latin typeface="Times" pitchFamily="18" charset="0"/>
            </a:endParaRPr>
          </a:p>
        </p:txBody>
      </p:sp>
      <p:sp>
        <p:nvSpPr>
          <p:cNvPr id="506885" name="Oval 5"/>
          <p:cNvSpPr>
            <a:spLocks noChangeArrowheads="1"/>
          </p:cNvSpPr>
          <p:nvPr/>
        </p:nvSpPr>
        <p:spPr bwMode="auto">
          <a:xfrm>
            <a:off x="2627313" y="4652963"/>
            <a:ext cx="719137" cy="360362"/>
          </a:xfrm>
          <a:prstGeom prst="ellipse">
            <a:avLst/>
          </a:prstGeom>
          <a:noFill/>
          <a:ln w="38100">
            <a:solidFill>
              <a:srgbClr val="FF3300"/>
            </a:solidFill>
            <a:round/>
            <a:headEnd type="none" w="sm" len="sm"/>
            <a:tailEnd type="none" w="sm" len="sm"/>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571500">
              <a:defRPr>
                <a:solidFill>
                  <a:schemeClr val="tx1"/>
                </a:solidFill>
                <a:latin typeface="Arial" pitchFamily="34" charset="0"/>
              </a:defRPr>
            </a:lvl2pPr>
            <a:lvl3pPr marL="1143000">
              <a:defRPr>
                <a:solidFill>
                  <a:schemeClr val="tx1"/>
                </a:solidFill>
                <a:latin typeface="Arial" pitchFamily="34" charset="0"/>
              </a:defRPr>
            </a:lvl3pPr>
            <a:lvl4pPr marL="1714500">
              <a:defRPr>
                <a:solidFill>
                  <a:schemeClr val="tx1"/>
                </a:solidFill>
                <a:latin typeface="Arial" pitchFamily="34" charset="0"/>
              </a:defRPr>
            </a:lvl4pPr>
            <a:lvl5pPr marL="2286000">
              <a:defRPr>
                <a:solidFill>
                  <a:schemeClr val="tx1"/>
                </a:solidFill>
                <a:latin typeface="Arial" pitchFamily="34" charset="0"/>
              </a:defRPr>
            </a:lvl5pPr>
            <a:lvl6pPr marL="2743200" fontAlgn="base">
              <a:spcBef>
                <a:spcPct val="0"/>
              </a:spcBef>
              <a:spcAft>
                <a:spcPct val="0"/>
              </a:spcAft>
              <a:defRPr>
                <a:solidFill>
                  <a:schemeClr val="tx1"/>
                </a:solidFill>
                <a:latin typeface="Arial" pitchFamily="34" charset="0"/>
              </a:defRPr>
            </a:lvl6pPr>
            <a:lvl7pPr marL="3200400" fontAlgn="base">
              <a:spcBef>
                <a:spcPct val="0"/>
              </a:spcBef>
              <a:spcAft>
                <a:spcPct val="0"/>
              </a:spcAft>
              <a:defRPr>
                <a:solidFill>
                  <a:schemeClr val="tx1"/>
                </a:solidFill>
                <a:latin typeface="Arial" pitchFamily="34" charset="0"/>
              </a:defRPr>
            </a:lvl7pPr>
            <a:lvl8pPr marL="3657600" fontAlgn="base">
              <a:spcBef>
                <a:spcPct val="0"/>
              </a:spcBef>
              <a:spcAft>
                <a:spcPct val="0"/>
              </a:spcAft>
              <a:defRPr>
                <a:solidFill>
                  <a:schemeClr val="tx1"/>
                </a:solidFill>
                <a:latin typeface="Arial" pitchFamily="34" charset="0"/>
              </a:defRPr>
            </a:lvl8pPr>
            <a:lvl9pPr marL="4114800" fontAlgn="base">
              <a:spcBef>
                <a:spcPct val="0"/>
              </a:spcBef>
              <a:spcAft>
                <a:spcPct val="0"/>
              </a:spcAft>
              <a:defRPr>
                <a:solidFill>
                  <a:schemeClr val="tx1"/>
                </a:solidFill>
                <a:latin typeface="Arial" pitchFamily="34" charset="0"/>
              </a:defRPr>
            </a:lvl9pPr>
          </a:lstStyle>
          <a:p>
            <a:pPr algn="ctr"/>
            <a:endParaRPr lang="en-US" altLang="en-US" sz="2400">
              <a:latin typeface="Times" pitchFamily="18" charset="0"/>
            </a:endParaRPr>
          </a:p>
        </p:txBody>
      </p:sp>
    </p:spTree>
    <p:extLst>
      <p:ext uri="{BB962C8B-B14F-4D97-AF65-F5344CB8AC3E}">
        <p14:creationId xmlns:p14="http://schemas.microsoft.com/office/powerpoint/2010/main" val="107559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6884"/>
                                        </p:tgtEl>
                                        <p:attrNameLst>
                                          <p:attrName>style.visibility</p:attrName>
                                        </p:attrNameLst>
                                      </p:cBhvr>
                                      <p:to>
                                        <p:strVal val="visible"/>
                                      </p:to>
                                    </p:set>
                                    <p:anim calcmode="lin" valueType="num">
                                      <p:cBhvr additive="base">
                                        <p:cTn id="7" dur="500" fill="hold"/>
                                        <p:tgtEl>
                                          <p:spTgt spid="506884"/>
                                        </p:tgtEl>
                                        <p:attrNameLst>
                                          <p:attrName>ppt_x</p:attrName>
                                        </p:attrNameLst>
                                      </p:cBhvr>
                                      <p:tavLst>
                                        <p:tav tm="0">
                                          <p:val>
                                            <p:strVal val="#ppt_x"/>
                                          </p:val>
                                        </p:tav>
                                        <p:tav tm="100000">
                                          <p:val>
                                            <p:strVal val="#ppt_x"/>
                                          </p:val>
                                        </p:tav>
                                      </p:tavLst>
                                    </p:anim>
                                    <p:anim calcmode="lin" valueType="num">
                                      <p:cBhvr additive="base">
                                        <p:cTn id="8" dur="500" fill="hold"/>
                                        <p:tgtEl>
                                          <p:spTgt spid="5068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6885"/>
                                        </p:tgtEl>
                                        <p:attrNameLst>
                                          <p:attrName>style.visibility</p:attrName>
                                        </p:attrNameLst>
                                      </p:cBhvr>
                                      <p:to>
                                        <p:strVal val="visible"/>
                                      </p:to>
                                    </p:set>
                                    <p:anim calcmode="lin" valueType="num">
                                      <p:cBhvr additive="base">
                                        <p:cTn id="13" dur="500" fill="hold"/>
                                        <p:tgtEl>
                                          <p:spTgt spid="506885"/>
                                        </p:tgtEl>
                                        <p:attrNameLst>
                                          <p:attrName>ppt_x</p:attrName>
                                        </p:attrNameLst>
                                      </p:cBhvr>
                                      <p:tavLst>
                                        <p:tav tm="0">
                                          <p:val>
                                            <p:strVal val="#ppt_x"/>
                                          </p:val>
                                        </p:tav>
                                        <p:tav tm="100000">
                                          <p:val>
                                            <p:strVal val="#ppt_x"/>
                                          </p:val>
                                        </p:tav>
                                      </p:tavLst>
                                    </p:anim>
                                    <p:anim calcmode="lin" valueType="num">
                                      <p:cBhvr additive="base">
                                        <p:cTn id="14" dur="500" fill="hold"/>
                                        <p:tgtEl>
                                          <p:spTgt spid="506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4" grpId="0" animBg="1"/>
      <p:bldP spid="50688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1692275" y="0"/>
            <a:ext cx="2686633"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2800" b="1" dirty="0" err="1" smtClean="0">
                <a:solidFill>
                  <a:schemeClr val="tx2"/>
                </a:solidFill>
                <a:latin typeface="Symbol" pitchFamily="18" charset="2"/>
              </a:rPr>
              <a:t>DY</a:t>
            </a:r>
            <a:r>
              <a:rPr lang="cs-CZ" altLang="en-US" sz="2800" b="1" baseline="-25000" dirty="0" err="1" smtClean="0">
                <a:solidFill>
                  <a:schemeClr val="tx2"/>
                </a:solidFill>
                <a:latin typeface="Century Gothic" pitchFamily="34" charset="0"/>
              </a:rPr>
              <a:t>m</a:t>
            </a:r>
            <a:r>
              <a:rPr lang="cs-CZ" altLang="en-US" sz="2800" b="1" dirty="0" smtClean="0">
                <a:latin typeface="Century Gothic" pitchFamily="34" charset="0"/>
              </a:rPr>
              <a:t> </a:t>
            </a:r>
            <a:r>
              <a:rPr lang="cs-CZ" altLang="en-US" sz="2800" b="1" dirty="0" err="1" smtClean="0">
                <a:latin typeface="Century Gothic" pitchFamily="34" charset="0"/>
              </a:rPr>
              <a:t>detection</a:t>
            </a:r>
            <a:endParaRPr lang="cs-CZ" altLang="en-US" sz="2800" b="1" dirty="0">
              <a:latin typeface="Century Gothic" pitchFamily="34" charset="0"/>
            </a:endParaRPr>
          </a:p>
        </p:txBody>
      </p:sp>
      <p:pic>
        <p:nvPicPr>
          <p:cNvPr id="5662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404813"/>
            <a:ext cx="64706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276" name="Rectangle 4"/>
          <p:cNvSpPr>
            <a:spLocks noChangeArrowheads="1"/>
          </p:cNvSpPr>
          <p:nvPr/>
        </p:nvSpPr>
        <p:spPr bwMode="auto">
          <a:xfrm>
            <a:off x="1116013" y="3284538"/>
            <a:ext cx="480695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800" b="1">
                <a:latin typeface="Century Gothic" pitchFamily="34" charset="0"/>
              </a:rPr>
              <a:t>JC-1</a:t>
            </a:r>
            <a:endParaRPr lang="en-US" altLang="en-US" sz="1800" b="1">
              <a:latin typeface="Century Gothic" pitchFamily="34" charset="0"/>
            </a:endParaRPr>
          </a:p>
          <a:p>
            <a:r>
              <a:rPr lang="cs-CZ" altLang="en-US" sz="1400" b="1">
                <a:solidFill>
                  <a:srgbClr val="000000"/>
                </a:solidFill>
                <a:latin typeface="Century Gothic CE" charset="-18"/>
              </a:rPr>
              <a:t>5,5',6,6'-tetrachloro-1,1',3,3'-tetraethylbenzimidazolylcarbocyanine iodide </a:t>
            </a:r>
            <a:endParaRPr lang="en-US" altLang="en-US" sz="1400" b="1">
              <a:solidFill>
                <a:srgbClr val="000000"/>
              </a:solidFill>
              <a:latin typeface="Century Gothic CE" charset="-18"/>
            </a:endParaRPr>
          </a:p>
          <a:p>
            <a:r>
              <a:rPr lang="en-US" altLang="en-US" sz="1800" b="1">
                <a:latin typeface="Century Gothic" pitchFamily="34" charset="0"/>
              </a:rPr>
              <a:t>ex./em. = 514/529 nm, monomer form; 585/590 nm J-aggregate form</a:t>
            </a:r>
          </a:p>
          <a:p>
            <a:endParaRPr lang="en-US" altLang="en-US" sz="1400" b="1">
              <a:solidFill>
                <a:srgbClr val="000000"/>
              </a:solidFill>
              <a:latin typeface="Century Gothic CE" charset="-18"/>
            </a:endParaRPr>
          </a:p>
          <a:p>
            <a:endParaRPr lang="cs-CZ" altLang="en-US" sz="1400" b="1">
              <a:solidFill>
                <a:srgbClr val="000000"/>
              </a:solidFill>
              <a:latin typeface="Century Gothic CE" charset="-18"/>
            </a:endParaRPr>
          </a:p>
          <a:p>
            <a:endParaRPr lang="en-US" altLang="en-US" sz="1400" b="1">
              <a:solidFill>
                <a:srgbClr val="000000"/>
              </a:solidFill>
              <a:latin typeface="Century Gothic CE" charset="-18"/>
            </a:endParaRPr>
          </a:p>
          <a:p>
            <a:r>
              <a:rPr lang="en-US" altLang="en-US" sz="1800" b="1">
                <a:latin typeface="Century Gothic" pitchFamily="34" charset="0"/>
              </a:rPr>
              <a:t>TMRE </a:t>
            </a:r>
          </a:p>
          <a:p>
            <a:r>
              <a:rPr lang="en-US" altLang="en-US" sz="1800" b="1">
                <a:latin typeface="Century Gothic" pitchFamily="34" charset="0"/>
              </a:rPr>
              <a:t>ex./em. = 551/576 nm</a:t>
            </a:r>
          </a:p>
          <a:p>
            <a:r>
              <a:rPr lang="cs-CZ" altLang="en-US" sz="1400" b="1">
                <a:solidFill>
                  <a:srgbClr val="000000"/>
                </a:solidFill>
                <a:latin typeface="Century Gothic CE" charset="-18"/>
              </a:rPr>
              <a:t>tetramethylrhodamine, ethyl ester, perchlorate</a:t>
            </a:r>
          </a:p>
          <a:p>
            <a:endParaRPr lang="cs-CZ" altLang="en-US" sz="1800" b="1">
              <a:latin typeface="Century Gothic CE" charset="-18"/>
            </a:endParaRPr>
          </a:p>
        </p:txBody>
      </p:sp>
      <p:pic>
        <p:nvPicPr>
          <p:cNvPr id="56627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988" y="3709988"/>
            <a:ext cx="30797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278" name="Rectangle 6"/>
          <p:cNvSpPr>
            <a:spLocks noChangeArrowheads="1"/>
          </p:cNvSpPr>
          <p:nvPr/>
        </p:nvSpPr>
        <p:spPr bwMode="auto">
          <a:xfrm>
            <a:off x="8213725" y="3298825"/>
            <a:ext cx="809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400" b="1">
                <a:latin typeface="Century Gothic" pitchFamily="34" charset="0"/>
              </a:rPr>
              <a:t>NIH 3T3</a:t>
            </a:r>
            <a:endParaRPr lang="cs-CZ" altLang="en-US" sz="1400" b="1">
              <a:latin typeface="Century Gothic CE" charset="-18"/>
            </a:endParaRPr>
          </a:p>
        </p:txBody>
      </p:sp>
      <p:pic>
        <p:nvPicPr>
          <p:cNvPr id="56627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986463"/>
            <a:ext cx="19446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4652963"/>
            <a:ext cx="2141538"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8293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ChangeArrowheads="1"/>
          </p:cNvSpPr>
          <p:nvPr/>
        </p:nvSpPr>
        <p:spPr bwMode="auto">
          <a:xfrm>
            <a:off x="827088" y="501650"/>
            <a:ext cx="8383587"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smtClean="0">
                <a:solidFill>
                  <a:schemeClr val="tx2"/>
                </a:solidFill>
                <a:latin typeface="Century Gothic" pitchFamily="34" charset="0"/>
              </a:rPr>
              <a:t>Possible </a:t>
            </a:r>
            <a:r>
              <a:rPr lang="cs-CZ" altLang="en-US" sz="2800" b="1" dirty="0" err="1" smtClean="0">
                <a:solidFill>
                  <a:schemeClr val="tx2"/>
                </a:solidFill>
                <a:latin typeface="Century Gothic" pitchFamily="34" charset="0"/>
              </a:rPr>
              <a:t>combination</a:t>
            </a:r>
            <a:r>
              <a:rPr lang="cs-CZ" altLang="en-US" sz="2800" b="1" dirty="0" smtClean="0">
                <a:solidFill>
                  <a:schemeClr val="tx2"/>
                </a:solidFill>
                <a:latin typeface="Century Gothic" pitchFamily="34" charset="0"/>
              </a:rPr>
              <a:t> of </a:t>
            </a:r>
            <a:r>
              <a:rPr lang="en-US" altLang="en-US" sz="2800" b="1" dirty="0" err="1" smtClean="0">
                <a:solidFill>
                  <a:schemeClr val="tx2"/>
                </a:solidFill>
                <a:latin typeface="Symbol" pitchFamily="18" charset="2"/>
              </a:rPr>
              <a:t>DY</a:t>
            </a:r>
            <a:r>
              <a:rPr lang="en-US" altLang="en-US" sz="2800" b="1" baseline="-25000" dirty="0" err="1" smtClean="0">
                <a:solidFill>
                  <a:schemeClr val="tx2"/>
                </a:solidFill>
                <a:latin typeface="Century Gothic" pitchFamily="34" charset="0"/>
              </a:rPr>
              <a:t>m</a:t>
            </a:r>
            <a:r>
              <a:rPr lang="en-US" altLang="en-US" sz="2800" b="1" baseline="-25000"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analysis</a:t>
            </a:r>
            <a:r>
              <a:rPr lang="cs-CZ" altLang="en-US" sz="2800" b="1" dirty="0" smtClean="0">
                <a:solidFill>
                  <a:schemeClr val="tx2"/>
                </a:solidFill>
                <a:latin typeface="Century Gothic" pitchFamily="34" charset="0"/>
              </a:rPr>
              <a:t> and </a:t>
            </a:r>
            <a:r>
              <a:rPr lang="cs-CZ" altLang="en-US" sz="2800" b="1" dirty="0" err="1" smtClean="0">
                <a:solidFill>
                  <a:schemeClr val="tx2"/>
                </a:solidFill>
                <a:latin typeface="Century Gothic" pitchFamily="34" charset="0"/>
              </a:rPr>
              <a:t>other</a:t>
            </a:r>
            <a:r>
              <a:rPr lang="cs-CZ" altLang="en-US" sz="2800" b="1" dirty="0" smtClean="0">
                <a:solidFill>
                  <a:schemeClr val="tx2"/>
                </a:solidFill>
                <a:latin typeface="Century Gothic" pitchFamily="34" charset="0"/>
              </a:rPr>
              <a:t> </a:t>
            </a:r>
            <a:r>
              <a:rPr lang="cs-CZ" altLang="en-US" sz="2800" b="1" dirty="0" err="1" smtClean="0">
                <a:solidFill>
                  <a:schemeClr val="tx2"/>
                </a:solidFill>
                <a:latin typeface="Century Gothic" pitchFamily="34" charset="0"/>
              </a:rPr>
              <a:t>parameters</a:t>
            </a:r>
            <a:endParaRPr lang="en-US" altLang="en-US" sz="2800" b="1" dirty="0">
              <a:solidFill>
                <a:schemeClr val="tx2"/>
              </a:solidFill>
              <a:latin typeface="Century Gothic CE" charset="-18"/>
            </a:endParaRPr>
          </a:p>
        </p:txBody>
      </p:sp>
      <p:sp>
        <p:nvSpPr>
          <p:cNvPr id="551939" name="Rectangle 3"/>
          <p:cNvSpPr>
            <a:spLocks noChangeArrowheads="1"/>
          </p:cNvSpPr>
          <p:nvPr/>
        </p:nvSpPr>
        <p:spPr bwMode="auto">
          <a:xfrm>
            <a:off x="1077913" y="1557338"/>
            <a:ext cx="7815262" cy="304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2400" b="1" dirty="0" err="1" smtClean="0">
                <a:effectLst>
                  <a:outerShdw blurRad="38100" dist="38100" dir="2700000" algn="tl">
                    <a:srgbClr val="C0C0C0"/>
                  </a:outerShdw>
                </a:effectLst>
                <a:latin typeface="Century Gothic" pitchFamily="34" charset="0"/>
              </a:rPr>
              <a:t>Vital</a:t>
            </a:r>
            <a:r>
              <a:rPr lang="cs-CZ" altLang="en-US" sz="2400" b="1" dirty="0" smtClean="0">
                <a:effectLst>
                  <a:outerShdw blurRad="38100" dist="38100" dir="2700000" algn="tl">
                    <a:srgbClr val="C0C0C0"/>
                  </a:outerShdw>
                </a:effectLst>
                <a:latin typeface="Century Gothic" pitchFamily="34" charset="0"/>
              </a:rPr>
              <a:t> </a:t>
            </a:r>
            <a:r>
              <a:rPr lang="cs-CZ" altLang="en-US" sz="2400" b="1" dirty="0" err="1" smtClean="0">
                <a:effectLst>
                  <a:outerShdw blurRad="38100" dist="38100" dir="2700000" algn="tl">
                    <a:srgbClr val="C0C0C0"/>
                  </a:outerShdw>
                </a:effectLst>
                <a:latin typeface="Century Gothic" pitchFamily="34" charset="0"/>
              </a:rPr>
              <a:t>staining</a:t>
            </a:r>
            <a:endParaRPr lang="en-US" altLang="en-US" sz="2400" dirty="0">
              <a:effectLst>
                <a:outerShdw blurRad="38100" dist="38100" dir="2700000" algn="tl">
                  <a:srgbClr val="C0C0C0"/>
                </a:outerShdw>
              </a:effectLst>
              <a:latin typeface="Century Gothic" pitchFamily="34" charset="0"/>
            </a:endParaRPr>
          </a:p>
          <a:p>
            <a:pPr>
              <a:buFontTx/>
              <a:buChar char="•"/>
            </a:pPr>
            <a:endParaRPr lang="en-US" altLang="en-US" sz="2400" dirty="0">
              <a:effectLst>
                <a:outerShdw blurRad="38100" dist="38100" dir="2700000" algn="tl">
                  <a:srgbClr val="C0C0C0"/>
                </a:outerShdw>
              </a:effectLst>
              <a:latin typeface="Century Gothic" pitchFamily="34" charset="0"/>
            </a:endParaRPr>
          </a:p>
          <a:p>
            <a:pPr>
              <a:buClr>
                <a:schemeClr val="tx2"/>
              </a:buClr>
              <a:buFont typeface="Wingdings" pitchFamily="2" charset="2"/>
              <a:buChar char="§"/>
            </a:pPr>
            <a:r>
              <a:rPr lang="cs-CZ" altLang="en-US" sz="2400" dirty="0" smtClean="0">
                <a:effectLst>
                  <a:outerShdw blurRad="38100" dist="38100" dir="2700000" algn="tl">
                    <a:srgbClr val="C0C0C0"/>
                  </a:outerShdw>
                </a:effectLst>
                <a:latin typeface="Century Gothic" pitchFamily="34" charset="0"/>
              </a:rPr>
              <a:t>CD </a:t>
            </a:r>
            <a:r>
              <a:rPr lang="cs-CZ" altLang="en-US" sz="2400" dirty="0" err="1" smtClean="0">
                <a:effectLst>
                  <a:outerShdw blurRad="38100" dist="38100" dir="2700000" algn="tl">
                    <a:srgbClr val="C0C0C0"/>
                  </a:outerShdw>
                </a:effectLst>
                <a:latin typeface="Century Gothic" pitchFamily="34" charset="0"/>
              </a:rPr>
              <a:t>antigens</a:t>
            </a:r>
            <a:r>
              <a:rPr lang="en-US" altLang="en-US" sz="2400" dirty="0" smtClean="0">
                <a:effectLst>
                  <a:outerShdw blurRad="38100" dist="38100" dir="2700000" algn="tl">
                    <a:srgbClr val="C0C0C0"/>
                  </a:outerShdw>
                </a:effectLst>
                <a:latin typeface="Century Gothic" pitchFamily="34" charset="0"/>
              </a:rPr>
              <a:t> </a:t>
            </a:r>
            <a:r>
              <a:rPr lang="en-US" altLang="en-US" sz="2000" dirty="0">
                <a:solidFill>
                  <a:schemeClr val="tx2"/>
                </a:solidFill>
                <a:effectLst>
                  <a:outerShdw blurRad="38100" dist="38100" dir="2700000" algn="tl">
                    <a:srgbClr val="C0C0C0"/>
                  </a:outerShdw>
                </a:effectLst>
                <a:latin typeface="Century Gothic" pitchFamily="34" charset="0"/>
              </a:rPr>
              <a:t>(TMRE, </a:t>
            </a:r>
            <a:r>
              <a:rPr lang="en-US" altLang="en-US" sz="2000" dirty="0" err="1">
                <a:solidFill>
                  <a:schemeClr val="tx2"/>
                </a:solidFill>
                <a:effectLst>
                  <a:outerShdw blurRad="38100" dist="38100" dir="2700000" algn="tl">
                    <a:srgbClr val="C0C0C0"/>
                  </a:outerShdw>
                </a:effectLst>
                <a:latin typeface="Century Gothic" pitchFamily="34" charset="0"/>
              </a:rPr>
              <a:t>CMXRos</a:t>
            </a:r>
            <a:r>
              <a:rPr lang="en-US" altLang="en-US" sz="2000" dirty="0">
                <a:solidFill>
                  <a:schemeClr val="tx2"/>
                </a:solidFill>
                <a:effectLst>
                  <a:outerShdw blurRad="38100" dist="38100" dir="2700000" algn="tl">
                    <a:srgbClr val="C0C0C0"/>
                  </a:outerShdw>
                </a:effectLst>
                <a:latin typeface="Century Gothic" pitchFamily="34" charset="0"/>
              </a:rPr>
              <a:t>/anti-CD Ab-</a:t>
            </a:r>
            <a:r>
              <a:rPr lang="en-US" altLang="en-US" sz="2000" b="1" dirty="0">
                <a:solidFill>
                  <a:schemeClr val="tx2"/>
                </a:solidFill>
                <a:effectLst>
                  <a:outerShdw blurRad="38100" dist="38100" dir="2700000" algn="tl">
                    <a:srgbClr val="C0C0C0"/>
                  </a:outerShdw>
                </a:effectLst>
                <a:latin typeface="Century Gothic" pitchFamily="34" charset="0"/>
              </a:rPr>
              <a:t>FITC</a:t>
            </a:r>
            <a:r>
              <a:rPr lang="en-US" altLang="en-US" sz="2000" dirty="0">
                <a:solidFill>
                  <a:schemeClr val="tx2"/>
                </a:solidFill>
                <a:effectLst>
                  <a:outerShdw blurRad="38100" dist="38100" dir="2700000" algn="tl">
                    <a:srgbClr val="C0C0C0"/>
                  </a:outerShdw>
                </a:effectLst>
                <a:latin typeface="Century Gothic" pitchFamily="34" charset="0"/>
              </a:rPr>
              <a:t>)</a:t>
            </a:r>
            <a:endParaRPr lang="en-US" altLang="en-US" sz="2400" dirty="0">
              <a:effectLst>
                <a:outerShdw blurRad="38100" dist="38100" dir="2700000" algn="tl">
                  <a:srgbClr val="C0C0C0"/>
                </a:outerShdw>
              </a:effectLst>
              <a:latin typeface="Century Gothic" pitchFamily="34" charset="0"/>
            </a:endParaRPr>
          </a:p>
          <a:p>
            <a:pPr>
              <a:buClr>
                <a:schemeClr val="tx2"/>
              </a:buClr>
              <a:buFont typeface="Wingdings" pitchFamily="2" charset="2"/>
              <a:buChar char="§"/>
            </a:pPr>
            <a:r>
              <a:rPr lang="en-US" altLang="en-US" sz="2400" dirty="0">
                <a:effectLst>
                  <a:outerShdw blurRad="38100" dist="38100" dir="2700000" algn="tl">
                    <a:srgbClr val="C0C0C0"/>
                  </a:outerShdw>
                </a:effectLst>
                <a:latin typeface="Century Gothic" pitchFamily="34" charset="0"/>
              </a:rPr>
              <a:t> </a:t>
            </a:r>
            <a:r>
              <a:rPr lang="cs-CZ" altLang="en-US" sz="2400" dirty="0" smtClean="0">
                <a:effectLst>
                  <a:outerShdw blurRad="38100" dist="38100" dir="2700000" algn="tl">
                    <a:srgbClr val="C0C0C0"/>
                  </a:outerShdw>
                </a:effectLst>
                <a:latin typeface="Century Gothic" pitchFamily="34" charset="0"/>
              </a:rPr>
              <a:t>PS </a:t>
            </a:r>
            <a:r>
              <a:rPr lang="cs-CZ" altLang="en-US" sz="2400" dirty="0" err="1" smtClean="0">
                <a:effectLst>
                  <a:outerShdw blurRad="38100" dist="38100" dir="2700000" algn="tl">
                    <a:srgbClr val="C0C0C0"/>
                  </a:outerShdw>
                </a:effectLst>
                <a:latin typeface="Century Gothic" pitchFamily="34" charset="0"/>
              </a:rPr>
              <a:t>translocation</a:t>
            </a:r>
            <a:r>
              <a:rPr lang="cs-CZ" altLang="en-US" sz="2400" dirty="0" smtClean="0">
                <a:effectLst>
                  <a:outerShdw blurRad="38100" dist="38100" dir="2700000" algn="tl">
                    <a:srgbClr val="C0C0C0"/>
                  </a:outerShdw>
                </a:effectLst>
                <a:latin typeface="Century Gothic" pitchFamily="34" charset="0"/>
              </a:rPr>
              <a:t> </a:t>
            </a:r>
            <a:r>
              <a:rPr lang="en-US" altLang="en-US" sz="2000" dirty="0" smtClean="0">
                <a:effectLst>
                  <a:outerShdw blurRad="38100" dist="38100" dir="2700000" algn="tl">
                    <a:srgbClr val="C0C0C0"/>
                  </a:outerShdw>
                </a:effectLst>
                <a:latin typeface="Century Gothic" pitchFamily="34" charset="0"/>
              </a:rPr>
              <a:t>(</a:t>
            </a:r>
            <a:r>
              <a:rPr lang="en-US" altLang="en-US" sz="2000" dirty="0" smtClean="0">
                <a:solidFill>
                  <a:schemeClr val="tx2"/>
                </a:solidFill>
                <a:effectLst>
                  <a:outerShdw blurRad="38100" dist="38100" dir="2700000" algn="tl">
                    <a:srgbClr val="C0C0C0"/>
                  </a:outerShdw>
                </a:effectLst>
                <a:latin typeface="Century Gothic" pitchFamily="34" charset="0"/>
              </a:rPr>
              <a:t>TMRE</a:t>
            </a:r>
            <a:r>
              <a:rPr lang="en-US" altLang="en-US" sz="2000" dirty="0">
                <a:solidFill>
                  <a:schemeClr val="tx2"/>
                </a:solidFill>
                <a:effectLst>
                  <a:outerShdw blurRad="38100" dist="38100" dir="2700000" algn="tl">
                    <a:srgbClr val="C0C0C0"/>
                  </a:outerShdw>
                </a:effectLst>
                <a:latin typeface="Century Gothic" pitchFamily="34" charset="0"/>
              </a:rPr>
              <a:t>, </a:t>
            </a:r>
            <a:r>
              <a:rPr lang="en-US" altLang="en-US" sz="2000" dirty="0" err="1">
                <a:solidFill>
                  <a:schemeClr val="tx2"/>
                </a:solidFill>
                <a:effectLst>
                  <a:outerShdw blurRad="38100" dist="38100" dir="2700000" algn="tl">
                    <a:srgbClr val="C0C0C0"/>
                  </a:outerShdw>
                </a:effectLst>
                <a:latin typeface="Century Gothic" pitchFamily="34" charset="0"/>
              </a:rPr>
              <a:t>CMXRos</a:t>
            </a:r>
            <a:r>
              <a:rPr lang="en-US" altLang="en-US" sz="2000" dirty="0">
                <a:solidFill>
                  <a:schemeClr val="tx2"/>
                </a:solidFill>
                <a:effectLst>
                  <a:outerShdw blurRad="38100" dist="38100" dir="2700000" algn="tl">
                    <a:srgbClr val="C0C0C0"/>
                  </a:outerShdw>
                </a:effectLst>
                <a:latin typeface="Century Gothic" pitchFamily="34" charset="0"/>
              </a:rPr>
              <a:t>/</a:t>
            </a:r>
            <a:r>
              <a:rPr lang="en-US" altLang="en-US" sz="2000" dirty="0" err="1">
                <a:solidFill>
                  <a:schemeClr val="tx2"/>
                </a:solidFill>
                <a:effectLst>
                  <a:outerShdw blurRad="38100" dist="38100" dir="2700000" algn="tl">
                    <a:srgbClr val="C0C0C0"/>
                  </a:outerShdw>
                </a:effectLst>
                <a:latin typeface="Century Gothic" pitchFamily="34" charset="0"/>
              </a:rPr>
              <a:t>Annexin</a:t>
            </a:r>
            <a:r>
              <a:rPr lang="en-US" altLang="en-US" sz="2000" dirty="0">
                <a:solidFill>
                  <a:schemeClr val="tx2"/>
                </a:solidFill>
                <a:effectLst>
                  <a:outerShdw blurRad="38100" dist="38100" dir="2700000" algn="tl">
                    <a:srgbClr val="C0C0C0"/>
                  </a:outerShdw>
                </a:effectLst>
                <a:latin typeface="Century Gothic" pitchFamily="34" charset="0"/>
              </a:rPr>
              <a:t> V-</a:t>
            </a:r>
            <a:r>
              <a:rPr lang="en-US" altLang="en-US" sz="2000" b="1" dirty="0">
                <a:solidFill>
                  <a:schemeClr val="tx2"/>
                </a:solidFill>
                <a:effectLst>
                  <a:outerShdw blurRad="38100" dist="38100" dir="2700000" algn="tl">
                    <a:srgbClr val="C0C0C0"/>
                  </a:outerShdw>
                </a:effectLst>
                <a:latin typeface="Century Gothic" pitchFamily="34" charset="0"/>
              </a:rPr>
              <a:t>FITC</a:t>
            </a:r>
            <a:r>
              <a:rPr lang="en-US" altLang="en-US" sz="2000" dirty="0">
                <a:effectLst>
                  <a:outerShdw blurRad="38100" dist="38100" dir="2700000" algn="tl">
                    <a:srgbClr val="C0C0C0"/>
                  </a:outerShdw>
                </a:effectLst>
                <a:latin typeface="Century Gothic" pitchFamily="34" charset="0"/>
              </a:rPr>
              <a:t>)</a:t>
            </a:r>
          </a:p>
          <a:p>
            <a:pPr>
              <a:buClr>
                <a:schemeClr val="tx2"/>
              </a:buClr>
              <a:buFont typeface="Wingdings" pitchFamily="2" charset="2"/>
              <a:buChar char="§"/>
            </a:pPr>
            <a:r>
              <a:rPr lang="en-US" altLang="en-US" sz="2400" b="1" dirty="0" smtClean="0">
                <a:effectLst>
                  <a:outerShdw blurRad="38100" dist="38100" dir="2700000" algn="tl">
                    <a:srgbClr val="C0C0C0"/>
                  </a:outerShdw>
                </a:effectLst>
                <a:latin typeface="Century Gothic" pitchFamily="34" charset="0"/>
              </a:rPr>
              <a:t>ROS </a:t>
            </a:r>
            <a:r>
              <a:rPr lang="cs-CZ" altLang="en-US" sz="2400" b="1" dirty="0" err="1" smtClean="0">
                <a:effectLst>
                  <a:outerShdw blurRad="38100" dist="38100" dir="2700000" algn="tl">
                    <a:srgbClr val="C0C0C0"/>
                  </a:outerShdw>
                </a:effectLst>
                <a:latin typeface="Century Gothic" pitchFamily="34" charset="0"/>
              </a:rPr>
              <a:t>productions</a:t>
            </a:r>
            <a:r>
              <a:rPr lang="cs-CZ" altLang="en-US" sz="2400" b="1" dirty="0" smtClean="0">
                <a:effectLst>
                  <a:outerShdw blurRad="38100" dist="38100" dir="2700000" algn="tl">
                    <a:srgbClr val="C0C0C0"/>
                  </a:outerShdw>
                </a:effectLst>
                <a:latin typeface="Century Gothic" pitchFamily="34" charset="0"/>
              </a:rPr>
              <a:t> </a:t>
            </a:r>
            <a:r>
              <a:rPr lang="en-US" altLang="en-US" sz="2000" dirty="0" smtClean="0">
                <a:effectLst>
                  <a:outerShdw blurRad="38100" dist="38100" dir="2700000" algn="tl">
                    <a:srgbClr val="C0C0C0"/>
                  </a:outerShdw>
                </a:effectLst>
                <a:latin typeface="Century Gothic" pitchFamily="34" charset="0"/>
              </a:rPr>
              <a:t>(</a:t>
            </a:r>
            <a:r>
              <a:rPr lang="en-US" altLang="en-US" sz="2000" dirty="0" smtClean="0">
                <a:solidFill>
                  <a:schemeClr val="tx2"/>
                </a:solidFill>
                <a:effectLst>
                  <a:outerShdw blurRad="38100" dist="38100" dir="2700000" algn="tl">
                    <a:srgbClr val="C0C0C0"/>
                  </a:outerShdw>
                </a:effectLst>
                <a:latin typeface="Century Gothic" pitchFamily="34" charset="0"/>
              </a:rPr>
              <a:t>TMRE/</a:t>
            </a:r>
            <a:r>
              <a:rPr lang="en-US" altLang="en-US" sz="2000" b="1" dirty="0" smtClean="0">
                <a:solidFill>
                  <a:schemeClr val="tx2"/>
                </a:solidFill>
                <a:effectLst>
                  <a:outerShdw blurRad="38100" dist="38100" dir="2700000" algn="tl">
                    <a:srgbClr val="C0C0C0"/>
                  </a:outerShdw>
                </a:effectLst>
                <a:latin typeface="Century Gothic" pitchFamily="34" charset="0"/>
              </a:rPr>
              <a:t>DHR-123</a:t>
            </a:r>
            <a:r>
              <a:rPr lang="en-US" altLang="en-US" sz="2000" dirty="0">
                <a:solidFill>
                  <a:schemeClr val="tx2"/>
                </a:solidFill>
                <a:effectLst>
                  <a:outerShdw blurRad="38100" dist="38100" dir="2700000" algn="tl">
                    <a:srgbClr val="C0C0C0"/>
                  </a:outerShdw>
                </a:effectLst>
                <a:latin typeface="Century Gothic" pitchFamily="34" charset="0"/>
              </a:rPr>
              <a:t>) </a:t>
            </a:r>
            <a:endParaRPr lang="en-US" altLang="en-US" sz="2000" dirty="0">
              <a:effectLst>
                <a:outerShdw blurRad="38100" dist="38100" dir="2700000" algn="tl">
                  <a:srgbClr val="C0C0C0"/>
                </a:outerShdw>
              </a:effectLst>
              <a:latin typeface="Century Gothic" pitchFamily="34" charset="0"/>
            </a:endParaRPr>
          </a:p>
          <a:p>
            <a:pPr>
              <a:buClr>
                <a:schemeClr val="tx2"/>
              </a:buClr>
              <a:buFont typeface="Wingdings" pitchFamily="2" charset="2"/>
              <a:buChar char="§"/>
            </a:pPr>
            <a:r>
              <a:rPr lang="en-US" altLang="en-US" sz="2400" b="1" dirty="0">
                <a:effectLst>
                  <a:outerShdw blurRad="38100" dist="38100" dir="2700000" algn="tl">
                    <a:srgbClr val="C0C0C0"/>
                  </a:outerShdw>
                </a:effectLst>
                <a:latin typeface="Century Gothic" pitchFamily="34" charset="0"/>
              </a:rPr>
              <a:t>Ca</a:t>
            </a:r>
            <a:r>
              <a:rPr lang="en-US" altLang="en-US" sz="2400" b="1" baseline="30000" dirty="0">
                <a:effectLst>
                  <a:outerShdw blurRad="38100" dist="38100" dir="2700000" algn="tl">
                    <a:srgbClr val="C0C0C0"/>
                  </a:outerShdw>
                </a:effectLst>
                <a:latin typeface="Century Gothic" pitchFamily="34" charset="0"/>
              </a:rPr>
              <a:t>2+</a:t>
            </a:r>
            <a:r>
              <a:rPr lang="en-US" altLang="en-US" sz="2400" b="1" dirty="0">
                <a:effectLst>
                  <a:outerShdw blurRad="38100" dist="38100" dir="2700000" algn="tl">
                    <a:srgbClr val="C0C0C0"/>
                  </a:outerShdw>
                </a:effectLst>
                <a:latin typeface="Century Gothic" pitchFamily="34" charset="0"/>
              </a:rPr>
              <a:t> </a:t>
            </a:r>
            <a:r>
              <a:rPr lang="en-US" altLang="en-US" sz="2000" dirty="0">
                <a:effectLst>
                  <a:outerShdw blurRad="38100" dist="38100" dir="2700000" algn="tl">
                    <a:srgbClr val="C0C0C0"/>
                  </a:outerShdw>
                </a:effectLst>
                <a:latin typeface="Century Gothic" pitchFamily="34" charset="0"/>
              </a:rPr>
              <a:t>(</a:t>
            </a:r>
            <a:r>
              <a:rPr lang="en-US" altLang="en-US" sz="2000" dirty="0">
                <a:solidFill>
                  <a:schemeClr val="tx2"/>
                </a:solidFill>
                <a:effectLst>
                  <a:outerShdw blurRad="38100" dist="38100" dir="2700000" algn="tl">
                    <a:srgbClr val="C0C0C0"/>
                  </a:outerShdw>
                </a:effectLst>
                <a:latin typeface="Century Gothic" pitchFamily="34" charset="0"/>
              </a:rPr>
              <a:t>TMRE/</a:t>
            </a:r>
            <a:r>
              <a:rPr lang="en-US" altLang="en-US" sz="2000" b="1" dirty="0">
                <a:solidFill>
                  <a:schemeClr val="tx2"/>
                </a:solidFill>
                <a:effectLst>
                  <a:outerShdw blurRad="38100" dist="38100" dir="2700000" algn="tl">
                    <a:srgbClr val="C0C0C0"/>
                  </a:outerShdw>
                </a:effectLst>
                <a:latin typeface="Century Gothic" pitchFamily="34" charset="0"/>
              </a:rPr>
              <a:t>Fluo-3</a:t>
            </a:r>
            <a:r>
              <a:rPr lang="en-US" altLang="en-US" sz="2000" dirty="0">
                <a:solidFill>
                  <a:schemeClr val="tx2"/>
                </a:solidFill>
                <a:effectLst>
                  <a:outerShdw blurRad="38100" dist="38100" dir="2700000" algn="tl">
                    <a:srgbClr val="C0C0C0"/>
                  </a:outerShdw>
                </a:effectLst>
                <a:latin typeface="Century Gothic" pitchFamily="34" charset="0"/>
              </a:rPr>
              <a:t> </a:t>
            </a:r>
            <a:r>
              <a:rPr lang="en-US" altLang="en-US" sz="2000" dirty="0">
                <a:effectLst>
                  <a:outerShdw blurRad="38100" dist="38100" dir="2700000" algn="tl">
                    <a:srgbClr val="C0C0C0"/>
                  </a:outerShdw>
                </a:effectLst>
                <a:latin typeface="Century Gothic" pitchFamily="34" charset="0"/>
              </a:rPr>
              <a:t>)</a:t>
            </a:r>
          </a:p>
          <a:p>
            <a:pPr>
              <a:buClr>
                <a:schemeClr val="tx2"/>
              </a:buClr>
              <a:buFont typeface="Wingdings" pitchFamily="2" charset="2"/>
              <a:buChar char="§"/>
            </a:pPr>
            <a:r>
              <a:rPr lang="en-US" altLang="en-US" sz="2400" dirty="0" err="1" smtClean="0">
                <a:effectLst>
                  <a:outerShdw blurRad="38100" dist="38100" dir="2700000" algn="tl">
                    <a:srgbClr val="C0C0C0"/>
                  </a:outerShdw>
                </a:effectLst>
                <a:latin typeface="Century Gothic" pitchFamily="34" charset="0"/>
              </a:rPr>
              <a:t>viabilit</a:t>
            </a:r>
            <a:r>
              <a:rPr lang="cs-CZ" altLang="en-US" sz="2400" dirty="0" smtClean="0">
                <a:effectLst>
                  <a:outerShdw blurRad="38100" dist="38100" dir="2700000" algn="tl">
                    <a:srgbClr val="C0C0C0"/>
                  </a:outerShdw>
                </a:effectLst>
                <a:latin typeface="Century Gothic" pitchFamily="34" charset="0"/>
              </a:rPr>
              <a:t>y</a:t>
            </a:r>
            <a:r>
              <a:rPr lang="en-US" altLang="en-US" sz="2400" dirty="0" smtClean="0">
                <a:effectLst>
                  <a:outerShdw blurRad="38100" dist="38100" dir="2700000" algn="tl">
                    <a:srgbClr val="C0C0C0"/>
                  </a:outerShdw>
                </a:effectLst>
                <a:latin typeface="Century Gothic" pitchFamily="34" charset="0"/>
              </a:rPr>
              <a:t> </a:t>
            </a:r>
            <a:r>
              <a:rPr lang="en-US" altLang="en-US" sz="2000" dirty="0">
                <a:effectLst>
                  <a:outerShdw blurRad="38100" dist="38100" dir="2700000" algn="tl">
                    <a:srgbClr val="C0C0C0"/>
                  </a:outerShdw>
                </a:effectLst>
                <a:latin typeface="Century Gothic" pitchFamily="34" charset="0"/>
              </a:rPr>
              <a:t>(</a:t>
            </a:r>
            <a:r>
              <a:rPr lang="en-US" altLang="en-US" sz="2000" b="1" dirty="0">
                <a:solidFill>
                  <a:schemeClr val="tx2"/>
                </a:solidFill>
                <a:effectLst>
                  <a:outerShdw blurRad="38100" dist="38100" dir="2700000" algn="tl">
                    <a:srgbClr val="C0C0C0"/>
                  </a:outerShdw>
                </a:effectLst>
                <a:latin typeface="Century Gothic" pitchFamily="34" charset="0"/>
              </a:rPr>
              <a:t>propidium iodide, 7-AAD</a:t>
            </a:r>
            <a:r>
              <a:rPr lang="en-US" altLang="en-US" sz="2000" dirty="0">
                <a:effectLst>
                  <a:outerShdw blurRad="38100" dist="38100" dir="2700000" algn="tl">
                    <a:srgbClr val="C0C0C0"/>
                  </a:outerShdw>
                </a:effectLst>
                <a:latin typeface="Century Gothic" pitchFamily="34" charset="0"/>
              </a:rPr>
              <a:t>)</a:t>
            </a:r>
            <a:endParaRPr lang="en-US" altLang="en-US" sz="2400" dirty="0">
              <a:effectLst>
                <a:outerShdw blurRad="38100" dist="38100" dir="2700000" algn="tl">
                  <a:srgbClr val="C0C0C0"/>
                </a:outerShdw>
              </a:effectLst>
              <a:latin typeface="Century Gothic" pitchFamily="34" charset="0"/>
            </a:endParaRPr>
          </a:p>
          <a:p>
            <a:pPr>
              <a:buClr>
                <a:schemeClr val="tx2"/>
              </a:buClr>
              <a:buFont typeface="Wingdings" pitchFamily="2" charset="2"/>
              <a:buChar char="§"/>
            </a:pPr>
            <a:r>
              <a:rPr lang="cs-CZ" altLang="en-US" sz="2400" dirty="0" err="1" smtClean="0">
                <a:effectLst>
                  <a:outerShdw blurRad="38100" dist="38100" dir="2700000" algn="tl">
                    <a:srgbClr val="C0C0C0"/>
                  </a:outerShdw>
                </a:effectLst>
                <a:latin typeface="Century Gothic" pitchFamily="34" charset="0"/>
              </a:rPr>
              <a:t>fluorescent</a:t>
            </a:r>
            <a:r>
              <a:rPr lang="cs-CZ" altLang="en-US" sz="2400" dirty="0" smtClean="0">
                <a:effectLst>
                  <a:outerShdw blurRad="38100" dist="38100" dir="2700000" algn="tl">
                    <a:srgbClr val="C0C0C0"/>
                  </a:outerShdw>
                </a:effectLst>
                <a:latin typeface="Century Gothic" pitchFamily="34" charset="0"/>
              </a:rPr>
              <a:t> </a:t>
            </a:r>
            <a:r>
              <a:rPr lang="cs-CZ" altLang="en-US" sz="2400" dirty="0" err="1" smtClean="0">
                <a:effectLst>
                  <a:outerShdw blurRad="38100" dist="38100" dir="2700000" algn="tl">
                    <a:srgbClr val="C0C0C0"/>
                  </a:outerShdw>
                </a:effectLst>
                <a:latin typeface="Century Gothic" pitchFamily="34" charset="0"/>
              </a:rPr>
              <a:t>proteins</a:t>
            </a:r>
            <a:r>
              <a:rPr lang="en-US" altLang="en-US" sz="2400" dirty="0" smtClean="0">
                <a:effectLst>
                  <a:outerShdw blurRad="38100" dist="38100" dir="2700000" algn="tl">
                    <a:srgbClr val="C0C0C0"/>
                  </a:outerShdw>
                </a:effectLst>
                <a:latin typeface="Century Gothic" pitchFamily="34" charset="0"/>
              </a:rPr>
              <a:t> </a:t>
            </a:r>
            <a:r>
              <a:rPr lang="en-US" altLang="en-US" sz="2000" dirty="0">
                <a:solidFill>
                  <a:schemeClr val="tx2"/>
                </a:solidFill>
                <a:effectLst>
                  <a:outerShdw blurRad="38100" dist="38100" dir="2700000" algn="tl">
                    <a:srgbClr val="C0C0C0"/>
                  </a:outerShdw>
                </a:effectLst>
                <a:latin typeface="Century Gothic" pitchFamily="34" charset="0"/>
              </a:rPr>
              <a:t>(TMRE/</a:t>
            </a:r>
            <a:r>
              <a:rPr lang="en-US" altLang="en-US" sz="2000" b="1" dirty="0">
                <a:solidFill>
                  <a:schemeClr val="tx2"/>
                </a:solidFill>
                <a:effectLst>
                  <a:outerShdw blurRad="38100" dist="38100" dir="2700000" algn="tl">
                    <a:srgbClr val="C0C0C0"/>
                  </a:outerShdw>
                </a:effectLst>
                <a:latin typeface="Century Gothic" pitchFamily="34" charset="0"/>
              </a:rPr>
              <a:t>GFP</a:t>
            </a:r>
            <a:r>
              <a:rPr lang="en-US" altLang="en-US" sz="2000" dirty="0">
                <a:solidFill>
                  <a:schemeClr val="tx2"/>
                </a:solidFill>
                <a:effectLst>
                  <a:outerShdw blurRad="38100" dist="38100" dir="2700000" algn="tl">
                    <a:srgbClr val="C0C0C0"/>
                  </a:outerShdw>
                </a:effectLst>
                <a:latin typeface="Century Gothic" pitchFamily="34" charset="0"/>
              </a:rPr>
              <a:t>)</a:t>
            </a:r>
            <a:endParaRPr lang="en-US" altLang="en-US" sz="2000" dirty="0">
              <a:solidFill>
                <a:schemeClr val="tx2"/>
              </a:solidFill>
              <a:effectLst>
                <a:outerShdw blurRad="38100" dist="38100" dir="2700000" algn="tl">
                  <a:srgbClr val="C0C0C0"/>
                </a:outerShdw>
              </a:effectLst>
              <a:latin typeface="Century Gothic CE" charset="-18"/>
            </a:endParaRPr>
          </a:p>
        </p:txBody>
      </p:sp>
    </p:spTree>
    <p:extLst>
      <p:ext uri="{BB962C8B-B14F-4D97-AF65-F5344CB8AC3E}">
        <p14:creationId xmlns:p14="http://schemas.microsoft.com/office/powerpoint/2010/main" val="723716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19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19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193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193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193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5193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519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128426" y="196850"/>
            <a:ext cx="484587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err="1" smtClean="0">
                <a:solidFill>
                  <a:schemeClr val="tx2"/>
                </a:solidFill>
                <a:latin typeface="Century Gothic" pitchFamily="34" charset="0"/>
              </a:rPr>
              <a:t>Detection</a:t>
            </a:r>
            <a:r>
              <a:rPr lang="cs-CZ" altLang="en-US" sz="2800" b="1" dirty="0" smtClean="0">
                <a:solidFill>
                  <a:schemeClr val="tx2"/>
                </a:solidFill>
                <a:latin typeface="Century Gothic" pitchFamily="34" charset="0"/>
              </a:rPr>
              <a:t>  </a:t>
            </a:r>
            <a:r>
              <a:rPr lang="cs-CZ" altLang="en-US" sz="2800" b="1" dirty="0">
                <a:solidFill>
                  <a:schemeClr val="tx2"/>
                </a:solidFill>
                <a:latin typeface="Century Gothic" pitchFamily="34" charset="0"/>
              </a:rPr>
              <a:t>[Ca</a:t>
            </a:r>
            <a:r>
              <a:rPr lang="cs-CZ" altLang="en-US" sz="2800" b="1" baseline="30000" dirty="0">
                <a:solidFill>
                  <a:schemeClr val="tx2"/>
                </a:solidFill>
                <a:latin typeface="Century Gothic" pitchFamily="34" charset="0"/>
              </a:rPr>
              <a:t>2+</a:t>
            </a:r>
            <a:r>
              <a:rPr lang="cs-CZ" altLang="en-US" sz="2800" b="1" dirty="0">
                <a:solidFill>
                  <a:schemeClr val="tx2"/>
                </a:solidFill>
                <a:latin typeface="Century Gothic" pitchFamily="34" charset="0"/>
              </a:rPr>
              <a:t>]</a:t>
            </a:r>
            <a:r>
              <a:rPr lang="cs-CZ" altLang="en-US" sz="2800" b="1" baseline="-25000" dirty="0">
                <a:solidFill>
                  <a:schemeClr val="tx2"/>
                </a:solidFill>
                <a:latin typeface="Century Gothic" pitchFamily="34" charset="0"/>
              </a:rPr>
              <a:t>i </a:t>
            </a:r>
            <a:r>
              <a:rPr lang="cs-CZ" altLang="en-US" sz="2800" b="1" dirty="0" smtClean="0">
                <a:solidFill>
                  <a:schemeClr val="tx2"/>
                </a:solidFill>
                <a:latin typeface="Century Gothic" pitchFamily="34" charset="0"/>
              </a:rPr>
              <a:t>and </a:t>
            </a:r>
            <a:r>
              <a:rPr lang="cs-CZ" altLang="en-US" sz="2800" b="1" dirty="0" err="1">
                <a:solidFill>
                  <a:schemeClr val="tx2"/>
                </a:solidFill>
                <a:latin typeface="Symbol" pitchFamily="18" charset="2"/>
              </a:rPr>
              <a:t>DY</a:t>
            </a:r>
            <a:r>
              <a:rPr lang="cs-CZ" altLang="en-US" sz="2800" b="1" baseline="-25000" dirty="0" err="1">
                <a:solidFill>
                  <a:schemeClr val="tx2"/>
                </a:solidFill>
                <a:latin typeface="Century Gothic" pitchFamily="34" charset="0"/>
              </a:rPr>
              <a:t>m</a:t>
            </a:r>
            <a:r>
              <a:rPr lang="cs-CZ" altLang="en-US" sz="2800" b="1" dirty="0">
                <a:solidFill>
                  <a:schemeClr val="tx2"/>
                </a:solidFill>
                <a:latin typeface="Century Gothic" pitchFamily="34" charset="0"/>
              </a:rPr>
              <a:t> </a:t>
            </a:r>
            <a:endParaRPr lang="cs-CZ" altLang="en-US" sz="2800" b="1" dirty="0">
              <a:solidFill>
                <a:schemeClr val="tx2"/>
              </a:solidFill>
              <a:latin typeface="Century Gothic CE" charset="-18"/>
            </a:endParaRPr>
          </a:p>
        </p:txBody>
      </p:sp>
      <p:sp>
        <p:nvSpPr>
          <p:cNvPr id="556035" name="Rectangle 3"/>
          <p:cNvSpPr>
            <a:spLocks noChangeArrowheads="1"/>
          </p:cNvSpPr>
          <p:nvPr/>
        </p:nvSpPr>
        <p:spPr bwMode="auto">
          <a:xfrm>
            <a:off x="3208338" y="762000"/>
            <a:ext cx="25447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400" b="1">
                <a:latin typeface="Century Gothic" pitchFamily="34" charset="0"/>
              </a:rPr>
              <a:t>Fluo-3 AM/TMRE</a:t>
            </a:r>
          </a:p>
          <a:p>
            <a:pPr algn="ctr"/>
            <a:r>
              <a:rPr lang="cs-CZ" altLang="en-US" sz="2400" b="1">
                <a:latin typeface="Century Gothic" pitchFamily="34" charset="0"/>
              </a:rPr>
              <a:t> </a:t>
            </a:r>
            <a:r>
              <a:rPr lang="cs-CZ" altLang="en-US" sz="1400" b="1">
                <a:latin typeface="Century Gothic" pitchFamily="34" charset="0"/>
              </a:rPr>
              <a:t>(HL-60/DMSO/120 h)</a:t>
            </a:r>
            <a:endParaRPr lang="cs-CZ" altLang="en-US" sz="1400" b="1">
              <a:latin typeface="Century Gothic CE" charset="-18"/>
            </a:endParaRPr>
          </a:p>
        </p:txBody>
      </p:sp>
      <p:pic>
        <p:nvPicPr>
          <p:cNvPr id="5560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511300"/>
            <a:ext cx="278130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511300"/>
            <a:ext cx="278130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4171950"/>
            <a:ext cx="278130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100" y="4171950"/>
            <a:ext cx="278130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36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56036"/>
                                        </p:tgtEl>
                                        <p:attrNameLst>
                                          <p:attrName>style.visibility</p:attrName>
                                        </p:attrNameLst>
                                      </p:cBhvr>
                                      <p:to>
                                        <p:strVal val="visible"/>
                                      </p:to>
                                    </p:set>
                                    <p:anim calcmode="lin" valueType="num">
                                      <p:cBhvr additive="base">
                                        <p:cTn id="7" dur="500" fill="hold"/>
                                        <p:tgtEl>
                                          <p:spTgt spid="556036"/>
                                        </p:tgtEl>
                                        <p:attrNameLst>
                                          <p:attrName>ppt_x</p:attrName>
                                        </p:attrNameLst>
                                      </p:cBhvr>
                                      <p:tavLst>
                                        <p:tav tm="0">
                                          <p:val>
                                            <p:strVal val="0-#ppt_w/2"/>
                                          </p:val>
                                        </p:tav>
                                        <p:tav tm="100000">
                                          <p:val>
                                            <p:strVal val="#ppt_x"/>
                                          </p:val>
                                        </p:tav>
                                      </p:tavLst>
                                    </p:anim>
                                    <p:anim calcmode="lin" valueType="num">
                                      <p:cBhvr additive="base">
                                        <p:cTn id="8" dur="500" fill="hold"/>
                                        <p:tgtEl>
                                          <p:spTgt spid="5560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56037"/>
                                        </p:tgtEl>
                                        <p:attrNameLst>
                                          <p:attrName>style.visibility</p:attrName>
                                        </p:attrNameLst>
                                      </p:cBhvr>
                                      <p:to>
                                        <p:strVal val="visible"/>
                                      </p:to>
                                    </p:set>
                                    <p:anim calcmode="lin" valueType="num">
                                      <p:cBhvr additive="base">
                                        <p:cTn id="13" dur="500" fill="hold"/>
                                        <p:tgtEl>
                                          <p:spTgt spid="556037"/>
                                        </p:tgtEl>
                                        <p:attrNameLst>
                                          <p:attrName>ppt_x</p:attrName>
                                        </p:attrNameLst>
                                      </p:cBhvr>
                                      <p:tavLst>
                                        <p:tav tm="0">
                                          <p:val>
                                            <p:strVal val="1+#ppt_w/2"/>
                                          </p:val>
                                        </p:tav>
                                        <p:tav tm="100000">
                                          <p:val>
                                            <p:strVal val="#ppt_x"/>
                                          </p:val>
                                        </p:tav>
                                      </p:tavLst>
                                    </p:anim>
                                    <p:anim calcmode="lin" valueType="num">
                                      <p:cBhvr additive="base">
                                        <p:cTn id="14" dur="500" fill="hold"/>
                                        <p:tgtEl>
                                          <p:spTgt spid="5560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56038"/>
                                        </p:tgtEl>
                                        <p:attrNameLst>
                                          <p:attrName>style.visibility</p:attrName>
                                        </p:attrNameLst>
                                      </p:cBhvr>
                                      <p:to>
                                        <p:strVal val="visible"/>
                                      </p:to>
                                    </p:set>
                                    <p:anim calcmode="lin" valueType="num">
                                      <p:cBhvr additive="base">
                                        <p:cTn id="19" dur="500" fill="hold"/>
                                        <p:tgtEl>
                                          <p:spTgt spid="556038"/>
                                        </p:tgtEl>
                                        <p:attrNameLst>
                                          <p:attrName>ppt_x</p:attrName>
                                        </p:attrNameLst>
                                      </p:cBhvr>
                                      <p:tavLst>
                                        <p:tav tm="0">
                                          <p:val>
                                            <p:strVal val="0-#ppt_w/2"/>
                                          </p:val>
                                        </p:tav>
                                        <p:tav tm="100000">
                                          <p:val>
                                            <p:strVal val="#ppt_x"/>
                                          </p:val>
                                        </p:tav>
                                      </p:tavLst>
                                    </p:anim>
                                    <p:anim calcmode="lin" valueType="num">
                                      <p:cBhvr additive="base">
                                        <p:cTn id="20" dur="500" fill="hold"/>
                                        <p:tgtEl>
                                          <p:spTgt spid="55603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56039"/>
                                        </p:tgtEl>
                                        <p:attrNameLst>
                                          <p:attrName>style.visibility</p:attrName>
                                        </p:attrNameLst>
                                      </p:cBhvr>
                                      <p:to>
                                        <p:strVal val="visible"/>
                                      </p:to>
                                    </p:set>
                                    <p:anim calcmode="lin" valueType="num">
                                      <p:cBhvr additive="base">
                                        <p:cTn id="25" dur="500" fill="hold"/>
                                        <p:tgtEl>
                                          <p:spTgt spid="556039"/>
                                        </p:tgtEl>
                                        <p:attrNameLst>
                                          <p:attrName>ppt_x</p:attrName>
                                        </p:attrNameLst>
                                      </p:cBhvr>
                                      <p:tavLst>
                                        <p:tav tm="0">
                                          <p:val>
                                            <p:strVal val="1+#ppt_w/2"/>
                                          </p:val>
                                        </p:tav>
                                        <p:tav tm="100000">
                                          <p:val>
                                            <p:strVal val="#ppt_x"/>
                                          </p:val>
                                        </p:tav>
                                      </p:tavLst>
                                    </p:anim>
                                    <p:anim calcmode="lin" valueType="num">
                                      <p:cBhvr additive="base">
                                        <p:cTn id="26" dur="500" fill="hold"/>
                                        <p:tgtEl>
                                          <p:spTgt spid="556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ChangeArrowheads="1"/>
          </p:cNvSpPr>
          <p:nvPr/>
        </p:nvSpPr>
        <p:spPr bwMode="auto">
          <a:xfrm>
            <a:off x="2144425" y="196850"/>
            <a:ext cx="482023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algn="ctr"/>
            <a:r>
              <a:rPr lang="cs-CZ" altLang="en-US" sz="2800" b="1" dirty="0" err="1" smtClean="0">
                <a:solidFill>
                  <a:schemeClr val="tx2"/>
                </a:solidFill>
                <a:latin typeface="Century Gothic" pitchFamily="34" charset="0"/>
              </a:rPr>
              <a:t>Detection</a:t>
            </a:r>
            <a:r>
              <a:rPr lang="cs-CZ" altLang="en-US" sz="2800" b="1" dirty="0" smtClean="0">
                <a:solidFill>
                  <a:schemeClr val="tx2"/>
                </a:solidFill>
                <a:latin typeface="Century Gothic" pitchFamily="34" charset="0"/>
              </a:rPr>
              <a:t> of </a:t>
            </a:r>
            <a:r>
              <a:rPr lang="cs-CZ" altLang="en-US" sz="2800" b="1" dirty="0">
                <a:solidFill>
                  <a:schemeClr val="tx2"/>
                </a:solidFill>
                <a:latin typeface="Century Gothic" pitchFamily="34" charset="0"/>
              </a:rPr>
              <a:t>ROS </a:t>
            </a:r>
            <a:r>
              <a:rPr lang="cs-CZ" altLang="en-US" sz="2800" b="1" dirty="0" smtClean="0">
                <a:solidFill>
                  <a:schemeClr val="tx2"/>
                </a:solidFill>
                <a:latin typeface="Century Gothic" pitchFamily="34" charset="0"/>
              </a:rPr>
              <a:t>and </a:t>
            </a:r>
            <a:r>
              <a:rPr lang="cs-CZ" altLang="en-US" sz="2800" b="1" dirty="0" err="1">
                <a:solidFill>
                  <a:schemeClr val="tx2"/>
                </a:solidFill>
                <a:latin typeface="Symbol" pitchFamily="18" charset="2"/>
              </a:rPr>
              <a:t>DY</a:t>
            </a:r>
            <a:r>
              <a:rPr lang="cs-CZ" altLang="en-US" sz="2800" b="1" baseline="-25000" dirty="0" err="1">
                <a:solidFill>
                  <a:schemeClr val="tx2"/>
                </a:solidFill>
                <a:latin typeface="Century Gothic" pitchFamily="34" charset="0"/>
              </a:rPr>
              <a:t>m</a:t>
            </a:r>
            <a:r>
              <a:rPr lang="cs-CZ" altLang="en-US" sz="2800" b="1" dirty="0">
                <a:solidFill>
                  <a:schemeClr val="tx2"/>
                </a:solidFill>
                <a:latin typeface="Century Gothic" pitchFamily="34" charset="0"/>
              </a:rPr>
              <a:t> </a:t>
            </a:r>
            <a:endParaRPr lang="cs-CZ" altLang="en-US" sz="2800" b="1" dirty="0">
              <a:solidFill>
                <a:schemeClr val="tx2"/>
              </a:solidFill>
              <a:latin typeface="Century Gothic CE" charset="-18"/>
            </a:endParaRPr>
          </a:p>
        </p:txBody>
      </p:sp>
      <p:sp>
        <p:nvSpPr>
          <p:cNvPr id="558083" name="Rectangle 3"/>
          <p:cNvSpPr>
            <a:spLocks noChangeArrowheads="1"/>
          </p:cNvSpPr>
          <p:nvPr/>
        </p:nvSpPr>
        <p:spPr bwMode="auto">
          <a:xfrm>
            <a:off x="3324225" y="762000"/>
            <a:ext cx="238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2400" b="1">
                <a:latin typeface="Century Gothic" pitchFamily="34" charset="0"/>
              </a:rPr>
              <a:t>DHR-123/TMRE </a:t>
            </a:r>
            <a:endParaRPr lang="cs-CZ" altLang="en-US" sz="2400" b="1">
              <a:latin typeface="Century Gothic CE" charset="-18"/>
            </a:endParaRPr>
          </a:p>
        </p:txBody>
      </p:sp>
      <p:pic>
        <p:nvPicPr>
          <p:cNvPr id="55808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947863"/>
            <a:ext cx="3619500"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808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1946275"/>
            <a:ext cx="3621087"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8086" name="Rectangle 6"/>
          <p:cNvSpPr>
            <a:spLocks noChangeArrowheads="1"/>
          </p:cNvSpPr>
          <p:nvPr/>
        </p:nvSpPr>
        <p:spPr bwMode="auto">
          <a:xfrm>
            <a:off x="3252788" y="1165225"/>
            <a:ext cx="2767012"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1400" b="1">
                <a:effectLst>
                  <a:outerShdw blurRad="38100" dist="38100" dir="2700000" algn="tl">
                    <a:srgbClr val="C0C0C0"/>
                  </a:outerShdw>
                </a:effectLst>
                <a:latin typeface="Century Gothic" pitchFamily="34" charset="0"/>
              </a:rPr>
              <a:t>Human promyelocytes HL-60</a:t>
            </a:r>
            <a:endParaRPr lang="cs-CZ" altLang="en-US" sz="1400">
              <a:effectLst>
                <a:outerShdw blurRad="38100" dist="38100" dir="2700000" algn="tl">
                  <a:srgbClr val="C0C0C0"/>
                </a:outerShdw>
              </a:effectLst>
              <a:latin typeface="Century Gothic" pitchFamily="34" charset="0"/>
            </a:endParaRPr>
          </a:p>
          <a:p>
            <a:r>
              <a:rPr lang="cs-CZ" altLang="en-US" sz="1400" b="1">
                <a:effectLst>
                  <a:outerShdw blurRad="38100" dist="38100" dir="2700000" algn="tl">
                    <a:srgbClr val="C0C0C0"/>
                  </a:outerShdw>
                </a:effectLst>
                <a:latin typeface="Century Gothic" pitchFamily="34" charset="0"/>
              </a:rPr>
              <a:t>Valinomycin</a:t>
            </a:r>
            <a:r>
              <a:rPr lang="cs-CZ" altLang="en-US" sz="1400">
                <a:effectLst>
                  <a:outerShdw blurRad="38100" dist="38100" dir="2700000" algn="tl">
                    <a:srgbClr val="C0C0C0"/>
                  </a:outerShdw>
                </a:effectLst>
                <a:latin typeface="Century Gothic" pitchFamily="34" charset="0"/>
              </a:rPr>
              <a:t> (100 </a:t>
            </a:r>
            <a:r>
              <a:rPr lang="cs-CZ" altLang="en-US" sz="1400">
                <a:effectLst>
                  <a:outerShdw blurRad="38100" dist="38100" dir="2700000" algn="tl">
                    <a:srgbClr val="C0C0C0"/>
                  </a:outerShdw>
                </a:effectLst>
                <a:latin typeface="Symbol" pitchFamily="18" charset="2"/>
              </a:rPr>
              <a:t>m</a:t>
            </a:r>
            <a:r>
              <a:rPr lang="cs-CZ" altLang="en-US" sz="1400">
                <a:effectLst>
                  <a:outerShdw blurRad="38100" dist="38100" dir="2700000" algn="tl">
                    <a:srgbClr val="C0C0C0"/>
                  </a:outerShdw>
                </a:effectLst>
                <a:latin typeface="Century Gothic" pitchFamily="34" charset="0"/>
              </a:rPr>
              <a:t>M)</a:t>
            </a:r>
          </a:p>
          <a:p>
            <a:r>
              <a:rPr lang="cs-CZ" altLang="en-US" sz="1400" b="1">
                <a:effectLst>
                  <a:outerShdw blurRad="38100" dist="38100" dir="2700000" algn="tl">
                    <a:srgbClr val="C0C0C0"/>
                  </a:outerShdw>
                </a:effectLst>
                <a:latin typeface="Century Gothic" pitchFamily="34" charset="0"/>
              </a:rPr>
              <a:t>NDGA</a:t>
            </a:r>
            <a:r>
              <a:rPr lang="cs-CZ" altLang="en-US" sz="1400">
                <a:effectLst>
                  <a:outerShdw blurRad="38100" dist="38100" dir="2700000" algn="tl">
                    <a:srgbClr val="C0C0C0"/>
                  </a:outerShdw>
                </a:effectLst>
                <a:latin typeface="Century Gothic" pitchFamily="34" charset="0"/>
              </a:rPr>
              <a:t> (20 </a:t>
            </a:r>
            <a:r>
              <a:rPr lang="cs-CZ" altLang="en-US" sz="1400">
                <a:effectLst>
                  <a:outerShdw blurRad="38100" dist="38100" dir="2700000" algn="tl">
                    <a:srgbClr val="C0C0C0"/>
                  </a:outerShdw>
                </a:effectLst>
                <a:latin typeface="Symbol" pitchFamily="18" charset="2"/>
              </a:rPr>
              <a:t>m</a:t>
            </a:r>
            <a:r>
              <a:rPr lang="cs-CZ" altLang="en-US" sz="1400">
                <a:effectLst>
                  <a:outerShdw blurRad="38100" dist="38100" dir="2700000" algn="tl">
                    <a:srgbClr val="C0C0C0"/>
                  </a:outerShdw>
                </a:effectLst>
                <a:latin typeface="Century Gothic" pitchFamily="34" charset="0"/>
              </a:rPr>
              <a:t>M)</a:t>
            </a:r>
            <a:endParaRPr lang="cs-CZ" altLang="en-US" sz="1400">
              <a:effectLst>
                <a:outerShdw blurRad="38100" dist="38100" dir="2700000" algn="tl">
                  <a:srgbClr val="C0C0C0"/>
                </a:outerShdw>
              </a:effectLst>
              <a:latin typeface="Century Gothic CE" charset="-18"/>
            </a:endParaRPr>
          </a:p>
        </p:txBody>
      </p:sp>
    </p:spTree>
    <p:extLst>
      <p:ext uri="{BB962C8B-B14F-4D97-AF65-F5344CB8AC3E}">
        <p14:creationId xmlns:p14="http://schemas.microsoft.com/office/powerpoint/2010/main" val="164755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58084"/>
                                        </p:tgtEl>
                                        <p:attrNameLst>
                                          <p:attrName>style.visibility</p:attrName>
                                        </p:attrNameLst>
                                      </p:cBhvr>
                                      <p:to>
                                        <p:strVal val="visible"/>
                                      </p:to>
                                    </p:set>
                                    <p:anim calcmode="lin" valueType="num">
                                      <p:cBhvr additive="base">
                                        <p:cTn id="7" dur="500" fill="hold"/>
                                        <p:tgtEl>
                                          <p:spTgt spid="558084"/>
                                        </p:tgtEl>
                                        <p:attrNameLst>
                                          <p:attrName>ppt_x</p:attrName>
                                        </p:attrNameLst>
                                      </p:cBhvr>
                                      <p:tavLst>
                                        <p:tav tm="0">
                                          <p:val>
                                            <p:strVal val="0-#ppt_w/2"/>
                                          </p:val>
                                        </p:tav>
                                        <p:tav tm="100000">
                                          <p:val>
                                            <p:strVal val="#ppt_x"/>
                                          </p:val>
                                        </p:tav>
                                      </p:tavLst>
                                    </p:anim>
                                    <p:anim calcmode="lin" valueType="num">
                                      <p:cBhvr additive="base">
                                        <p:cTn id="8" dur="500" fill="hold"/>
                                        <p:tgtEl>
                                          <p:spTgt spid="5580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58085"/>
                                        </p:tgtEl>
                                        <p:attrNameLst>
                                          <p:attrName>style.visibility</p:attrName>
                                        </p:attrNameLst>
                                      </p:cBhvr>
                                      <p:to>
                                        <p:strVal val="visible"/>
                                      </p:to>
                                    </p:set>
                                    <p:anim calcmode="lin" valueType="num">
                                      <p:cBhvr additive="base">
                                        <p:cTn id="13" dur="500" fill="hold"/>
                                        <p:tgtEl>
                                          <p:spTgt spid="558085"/>
                                        </p:tgtEl>
                                        <p:attrNameLst>
                                          <p:attrName>ppt_x</p:attrName>
                                        </p:attrNameLst>
                                      </p:cBhvr>
                                      <p:tavLst>
                                        <p:tav tm="0">
                                          <p:val>
                                            <p:strVal val="1+#ppt_w/2"/>
                                          </p:val>
                                        </p:tav>
                                        <p:tav tm="100000">
                                          <p:val>
                                            <p:strVal val="#ppt_x"/>
                                          </p:val>
                                        </p:tav>
                                      </p:tavLst>
                                    </p:anim>
                                    <p:anim calcmode="lin" valueType="num">
                                      <p:cBhvr additive="base">
                                        <p:cTn id="14" dur="500" fill="hold"/>
                                        <p:tgtEl>
                                          <p:spTgt spid="558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300163" y="1052513"/>
            <a:ext cx="7772400" cy="1143000"/>
          </a:xfrm>
        </p:spPr>
        <p:txBody>
          <a:bodyPr/>
          <a:lstStyle/>
          <a:p>
            <a:pPr eaLnBrk="1" hangingPunct="1"/>
            <a:r>
              <a:rPr lang="en-US" altLang="cs-CZ" b="1" smtClean="0">
                <a:hlinkClick r:id="rId3"/>
              </a:rPr>
              <a:t>Stain Your Own Cell</a:t>
            </a:r>
            <a:br>
              <a:rPr lang="en-US" altLang="cs-CZ" b="1" smtClean="0">
                <a:hlinkClick r:id="rId3"/>
              </a:rPr>
            </a:br>
            <a:endParaRPr lang="en-US" altLang="cs-CZ"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73163" y="3413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eaLnBrk="1" hangingPunct="1"/>
            <a:r>
              <a:rPr lang="cs-CZ" altLang="en-US" dirty="0" err="1" smtClean="0">
                <a:latin typeface="+mj-lt"/>
              </a:rPr>
              <a:t>Analysis</a:t>
            </a:r>
            <a:r>
              <a:rPr lang="cs-CZ" altLang="en-US" dirty="0" smtClean="0">
                <a:latin typeface="+mj-lt"/>
              </a:rPr>
              <a:t> of </a:t>
            </a:r>
            <a:r>
              <a:rPr lang="cs-CZ" altLang="en-US" dirty="0">
                <a:latin typeface="+mj-lt"/>
              </a:rPr>
              <a:t>MMP</a:t>
            </a:r>
          </a:p>
        </p:txBody>
      </p:sp>
      <p:sp>
        <p:nvSpPr>
          <p:cNvPr id="4" name="Rectangle 3"/>
          <p:cNvSpPr>
            <a:spLocks noChangeArrowheads="1"/>
          </p:cNvSpPr>
          <p:nvPr/>
        </p:nvSpPr>
        <p:spPr bwMode="auto">
          <a:xfrm>
            <a:off x="827088" y="1546225"/>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eaLnBrk="1" hangingPunct="1"/>
            <a:r>
              <a:rPr lang="en-US" altLang="en-US" sz="2400" b="1" dirty="0" smtClean="0">
                <a:solidFill>
                  <a:schemeClr val="accent1"/>
                </a:solidFill>
                <a:latin typeface="+mn-lt"/>
              </a:rPr>
              <a:t>Pros</a:t>
            </a:r>
            <a:r>
              <a:rPr lang="en-US" altLang="en-US" sz="2400" b="1" dirty="0" smtClean="0">
                <a:solidFill>
                  <a:srgbClr val="006600"/>
                </a:solidFill>
                <a:latin typeface="+mn-lt"/>
              </a:rPr>
              <a:t> </a:t>
            </a:r>
          </a:p>
          <a:p>
            <a:pPr lvl="1" eaLnBrk="1" hangingPunct="1"/>
            <a:r>
              <a:rPr lang="en-US" altLang="en-US" sz="2400" b="1" dirty="0" smtClean="0">
                <a:solidFill>
                  <a:srgbClr val="000000"/>
                </a:solidFill>
                <a:latin typeface="+mn-lt"/>
              </a:rPr>
              <a:t>Simple, easy, relatively low cost</a:t>
            </a:r>
          </a:p>
          <a:p>
            <a:pPr lvl="1" eaLnBrk="1" hangingPunct="1"/>
            <a:r>
              <a:rPr lang="en-US" altLang="en-US" sz="2400" b="1" dirty="0" smtClean="0">
                <a:solidFill>
                  <a:srgbClr val="000000"/>
                </a:solidFill>
                <a:latin typeface="+mn-lt"/>
              </a:rPr>
              <a:t>Good separation between </a:t>
            </a:r>
            <a:r>
              <a:rPr lang="en-US" altLang="en-US" sz="2400" b="1" dirty="0" err="1" smtClean="0">
                <a:solidFill>
                  <a:srgbClr val="000000"/>
                </a:solidFill>
                <a:latin typeface="+mn-lt"/>
              </a:rPr>
              <a:t>pos</a:t>
            </a:r>
            <a:r>
              <a:rPr lang="en-US" altLang="en-US" sz="2400" b="1" dirty="0" smtClean="0">
                <a:solidFill>
                  <a:srgbClr val="000000"/>
                </a:solidFill>
                <a:latin typeface="+mn-lt"/>
              </a:rPr>
              <a:t> and </a:t>
            </a:r>
            <a:r>
              <a:rPr lang="en-US" altLang="en-US" sz="2400" b="1" dirty="0" err="1" smtClean="0">
                <a:solidFill>
                  <a:srgbClr val="000000"/>
                </a:solidFill>
                <a:latin typeface="+mn-lt"/>
              </a:rPr>
              <a:t>neg</a:t>
            </a:r>
            <a:r>
              <a:rPr lang="en-US" altLang="en-US" sz="2400" b="1" dirty="0" smtClean="0">
                <a:solidFill>
                  <a:srgbClr val="000000"/>
                </a:solidFill>
                <a:latin typeface="+mn-lt"/>
              </a:rPr>
              <a:t> populations</a:t>
            </a:r>
          </a:p>
          <a:p>
            <a:pPr lvl="1" eaLnBrk="1" hangingPunct="1"/>
            <a:r>
              <a:rPr lang="en-US" altLang="en-US" sz="2400" b="1" dirty="0" smtClean="0">
                <a:solidFill>
                  <a:srgbClr val="000000"/>
                </a:solidFill>
                <a:latin typeface="+mn-lt"/>
              </a:rPr>
              <a:t>Possible to combine with other vital analyses</a:t>
            </a:r>
          </a:p>
          <a:p>
            <a:pPr lvl="1" eaLnBrk="1" hangingPunct="1"/>
            <a:endParaRPr lang="en-US" altLang="en-US" sz="2400" b="1" dirty="0" smtClean="0">
              <a:solidFill>
                <a:srgbClr val="000000"/>
              </a:solidFill>
              <a:latin typeface="+mn-lt"/>
            </a:endParaRPr>
          </a:p>
          <a:p>
            <a:pPr eaLnBrk="1" hangingPunct="1"/>
            <a:r>
              <a:rPr lang="en-US" altLang="en-US" sz="2400" b="1" dirty="0" smtClean="0">
                <a:solidFill>
                  <a:schemeClr val="accent1"/>
                </a:solidFill>
                <a:latin typeface="+mn-lt"/>
              </a:rPr>
              <a:t>Cons</a:t>
            </a:r>
          </a:p>
          <a:p>
            <a:pPr lvl="1" eaLnBrk="1" hangingPunct="1"/>
            <a:r>
              <a:rPr lang="en-US" altLang="en-US" sz="2400" b="1" dirty="0" smtClean="0">
                <a:solidFill>
                  <a:srgbClr val="000000"/>
                </a:solidFill>
                <a:latin typeface="+mn-lt"/>
              </a:rPr>
              <a:t>Specific</a:t>
            </a:r>
            <a:r>
              <a:rPr lang="cs-CZ" altLang="en-US" sz="2400" b="1" dirty="0" smtClean="0">
                <a:solidFill>
                  <a:srgbClr val="000000"/>
                </a:solidFill>
                <a:latin typeface="+mn-lt"/>
              </a:rPr>
              <a:t>i</a:t>
            </a:r>
            <a:r>
              <a:rPr lang="en-US" altLang="en-US" sz="2400" b="1" dirty="0" smtClean="0">
                <a:solidFill>
                  <a:srgbClr val="000000"/>
                </a:solidFill>
                <a:latin typeface="+mn-lt"/>
              </a:rPr>
              <a:t>ty has to be confirmed using different method</a:t>
            </a:r>
          </a:p>
          <a:p>
            <a:pPr lvl="1" eaLnBrk="1" hangingPunct="1"/>
            <a:r>
              <a:rPr lang="en-US" altLang="en-US" sz="2400" b="1" dirty="0" smtClean="0">
                <a:solidFill>
                  <a:srgbClr val="000000"/>
                </a:solidFill>
                <a:latin typeface="+mn-lt"/>
              </a:rPr>
              <a:t>Not always specific</a:t>
            </a:r>
          </a:p>
          <a:p>
            <a:pPr lvl="1" eaLnBrk="1" hangingPunct="1"/>
            <a:r>
              <a:rPr lang="en-US" altLang="en-US" sz="2400" b="1" dirty="0" smtClean="0">
                <a:solidFill>
                  <a:srgbClr val="000000"/>
                </a:solidFill>
                <a:latin typeface="+mn-lt"/>
              </a:rPr>
              <a:t>Optimization of probe concentration</a:t>
            </a:r>
          </a:p>
          <a:p>
            <a:pPr lvl="1" eaLnBrk="1" hangingPunct="1"/>
            <a:endParaRPr lang="en-US" altLang="en-US" sz="2400" b="1" dirty="0" smtClean="0">
              <a:solidFill>
                <a:srgbClr val="000000"/>
              </a:solidFill>
              <a:latin typeface="+mj-lt"/>
            </a:endParaRPr>
          </a:p>
          <a:p>
            <a:pPr lvl="1" eaLnBrk="1" hangingPunct="1">
              <a:buFontTx/>
              <a:buNone/>
            </a:pPr>
            <a:endParaRPr lang="en-US" altLang="en-US" sz="2400" b="1" dirty="0">
              <a:solidFill>
                <a:srgbClr val="000000"/>
              </a:solidFill>
              <a:latin typeface="+mj-lt"/>
            </a:endParaRPr>
          </a:p>
        </p:txBody>
      </p:sp>
    </p:spTree>
    <p:extLst>
      <p:ext uri="{BB962C8B-B14F-4D97-AF65-F5344CB8AC3E}">
        <p14:creationId xmlns:p14="http://schemas.microsoft.com/office/powerpoint/2010/main" val="15816045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73163" y="188913"/>
            <a:ext cx="7772400" cy="1143000"/>
          </a:xfrm>
        </p:spPr>
        <p:txBody>
          <a:bodyPr/>
          <a:lstStyle/>
          <a:p>
            <a:r>
              <a:rPr lang="cs-CZ" altLang="en-US" b="1" dirty="0" err="1" smtClean="0">
                <a:solidFill>
                  <a:schemeClr val="tx1"/>
                </a:solidFill>
              </a:rPr>
              <a:t>Changes</a:t>
            </a:r>
            <a:r>
              <a:rPr lang="cs-CZ" altLang="en-US" b="1" dirty="0" smtClean="0">
                <a:solidFill>
                  <a:schemeClr val="tx1"/>
                </a:solidFill>
              </a:rPr>
              <a:t> </a:t>
            </a:r>
            <a:r>
              <a:rPr lang="cs-CZ" altLang="en-US" b="1" dirty="0" err="1" smtClean="0">
                <a:solidFill>
                  <a:schemeClr val="tx1"/>
                </a:solidFill>
              </a:rPr>
              <a:t>at</a:t>
            </a:r>
            <a:r>
              <a:rPr lang="cs-CZ" altLang="en-US" b="1" dirty="0" smtClean="0">
                <a:solidFill>
                  <a:schemeClr val="tx1"/>
                </a:solidFill>
              </a:rPr>
              <a:t> </a:t>
            </a:r>
            <a:r>
              <a:rPr lang="cs-CZ" altLang="en-US" b="1" dirty="0" err="1" smtClean="0">
                <a:solidFill>
                  <a:schemeClr val="tx1"/>
                </a:solidFill>
              </a:rPr>
              <a:t>nucleus</a:t>
            </a:r>
            <a:endParaRPr lang="cs-CZ" altLang="en-US" b="1" dirty="0">
              <a:solidFill>
                <a:schemeClr val="tx1"/>
              </a:solidFill>
            </a:endParaRPr>
          </a:p>
        </p:txBody>
      </p:sp>
      <p:sp>
        <p:nvSpPr>
          <p:cNvPr id="29699" name="Rectangle 3"/>
          <p:cNvSpPr>
            <a:spLocks noGrp="1" noChangeArrowheads="1"/>
          </p:cNvSpPr>
          <p:nvPr>
            <p:ph type="body" sz="half" idx="1"/>
          </p:nvPr>
        </p:nvSpPr>
        <p:spPr>
          <a:xfrm>
            <a:off x="1173163" y="1712913"/>
            <a:ext cx="7626350" cy="1793875"/>
          </a:xfrm>
        </p:spPr>
        <p:txBody>
          <a:bodyPr/>
          <a:lstStyle/>
          <a:p>
            <a:r>
              <a:rPr lang="cs-CZ" altLang="en-US" sz="2800" b="1" dirty="0" err="1" smtClean="0"/>
              <a:t>Condensation</a:t>
            </a:r>
            <a:r>
              <a:rPr lang="cs-CZ" altLang="en-US" sz="2800" b="1" dirty="0" smtClean="0"/>
              <a:t> and </a:t>
            </a:r>
            <a:r>
              <a:rPr lang="cs-CZ" altLang="en-US" sz="2800" b="1" dirty="0" err="1" smtClean="0"/>
              <a:t>fragmentation</a:t>
            </a:r>
            <a:r>
              <a:rPr lang="cs-CZ" altLang="en-US" sz="2800" b="1" dirty="0" smtClean="0"/>
              <a:t> of </a:t>
            </a:r>
            <a:r>
              <a:rPr lang="cs-CZ" altLang="en-US" sz="2800" b="1" dirty="0" err="1" smtClean="0"/>
              <a:t>nuclear</a:t>
            </a:r>
            <a:r>
              <a:rPr lang="cs-CZ" altLang="en-US" sz="2800" b="1" dirty="0" smtClean="0"/>
              <a:t> chromatin</a:t>
            </a:r>
          </a:p>
          <a:p>
            <a:r>
              <a:rPr lang="cs-CZ" altLang="en-US" sz="2800" b="1" dirty="0" err="1" smtClean="0"/>
              <a:t>Characteristic</a:t>
            </a:r>
            <a:r>
              <a:rPr lang="cs-CZ" altLang="en-US" sz="2800" b="1" dirty="0" smtClean="0"/>
              <a:t> </a:t>
            </a:r>
            <a:r>
              <a:rPr lang="cs-CZ" altLang="en-US" sz="2800" b="1" dirty="0" err="1" smtClean="0"/>
              <a:t>morphology</a:t>
            </a:r>
            <a:endParaRPr lang="cs-CZ" altLang="en-US" sz="2800" b="1" dirty="0"/>
          </a:p>
        </p:txBody>
      </p:sp>
      <p:pic>
        <p:nvPicPr>
          <p:cNvPr id="2970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11638" y="3532188"/>
            <a:ext cx="4535487" cy="3084512"/>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8155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5" name="Rectangle 3"/>
          <p:cNvSpPr>
            <a:spLocks noGrp="1" noChangeArrowheads="1"/>
          </p:cNvSpPr>
          <p:nvPr>
            <p:ph type="body" idx="1"/>
          </p:nvPr>
        </p:nvSpPr>
        <p:spPr>
          <a:xfrm>
            <a:off x="1055688" y="1416004"/>
            <a:ext cx="7772400" cy="4114800"/>
          </a:xfrm>
        </p:spPr>
        <p:txBody>
          <a:bodyPr/>
          <a:lstStyle/>
          <a:p>
            <a:r>
              <a:rPr lang="cs-CZ" altLang="en-US" dirty="0" err="1" smtClean="0"/>
              <a:t>Analysis</a:t>
            </a:r>
            <a:r>
              <a:rPr lang="cs-CZ" altLang="en-US" dirty="0" smtClean="0"/>
              <a:t> of DNA </a:t>
            </a:r>
            <a:r>
              <a:rPr lang="cs-CZ" altLang="en-US" dirty="0" err="1" smtClean="0"/>
              <a:t>fragmentation</a:t>
            </a:r>
            <a:endParaRPr lang="cs-CZ" altLang="en-US" dirty="0"/>
          </a:p>
          <a:p>
            <a:pPr lvl="1"/>
            <a:r>
              <a:rPr lang="cs-CZ" altLang="en-US" dirty="0"/>
              <a:t>sub G</a:t>
            </a:r>
            <a:r>
              <a:rPr lang="cs-CZ" altLang="en-US" baseline="-25000" dirty="0"/>
              <a:t>0</a:t>
            </a:r>
            <a:r>
              <a:rPr lang="cs-CZ" altLang="en-US" dirty="0"/>
              <a:t>/G</a:t>
            </a:r>
            <a:r>
              <a:rPr lang="cs-CZ" altLang="en-US" baseline="-25000" dirty="0"/>
              <a:t>1</a:t>
            </a:r>
            <a:r>
              <a:rPr lang="cs-CZ" altLang="en-US" dirty="0"/>
              <a:t> </a:t>
            </a:r>
            <a:r>
              <a:rPr lang="cs-CZ" altLang="en-US" dirty="0" err="1" smtClean="0"/>
              <a:t>population</a:t>
            </a:r>
            <a:endParaRPr lang="cs-CZ" altLang="en-US" dirty="0"/>
          </a:p>
          <a:p>
            <a:pPr lvl="1"/>
            <a:r>
              <a:rPr lang="cs-CZ" altLang="en-US" dirty="0"/>
              <a:t>TUNEL</a:t>
            </a:r>
          </a:p>
        </p:txBody>
      </p:sp>
      <p:grpSp>
        <p:nvGrpSpPr>
          <p:cNvPr id="6" name="Group 5"/>
          <p:cNvGrpSpPr>
            <a:grpSpLocks/>
          </p:cNvGrpSpPr>
          <p:nvPr/>
        </p:nvGrpSpPr>
        <p:grpSpPr bwMode="auto">
          <a:xfrm>
            <a:off x="5507038" y="2925167"/>
            <a:ext cx="3168650" cy="1944688"/>
            <a:chOff x="3962" y="164"/>
            <a:chExt cx="1503" cy="1128"/>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 y="164"/>
              <a:ext cx="1503" cy="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7"/>
            <p:cNvSpPr>
              <a:spLocks noChangeShapeType="1"/>
            </p:cNvSpPr>
            <p:nvPr/>
          </p:nvSpPr>
          <p:spPr bwMode="auto">
            <a:xfrm flipH="1">
              <a:off x="4967" y="799"/>
              <a:ext cx="272" cy="40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flipH="1">
              <a:off x="4558" y="482"/>
              <a:ext cx="272" cy="40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t="70845"/>
          <a:stretch>
            <a:fillRect/>
          </a:stretch>
        </p:blipFill>
        <p:spPr bwMode="auto">
          <a:xfrm>
            <a:off x="5795963" y="5157192"/>
            <a:ext cx="3032125"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1746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Freeform 2"/>
          <p:cNvSpPr>
            <a:spLocks/>
          </p:cNvSpPr>
          <p:nvPr/>
        </p:nvSpPr>
        <p:spPr bwMode="auto">
          <a:xfrm>
            <a:off x="3738563" y="2073275"/>
            <a:ext cx="4962525" cy="3024188"/>
          </a:xfrm>
          <a:custGeom>
            <a:avLst/>
            <a:gdLst>
              <a:gd name="T0" fmla="*/ 0 w 3126"/>
              <a:gd name="T1" fmla="*/ 0 h 1905"/>
              <a:gd name="T2" fmla="*/ 3125 w 3126"/>
              <a:gd name="T3" fmla="*/ 0 h 1905"/>
              <a:gd name="T4" fmla="*/ 3125 w 3126"/>
              <a:gd name="T5" fmla="*/ 1904 h 1905"/>
              <a:gd name="T6" fmla="*/ 0 w 3126"/>
              <a:gd name="T7" fmla="*/ 1904 h 1905"/>
              <a:gd name="T8" fmla="*/ 0 w 3126"/>
              <a:gd name="T9" fmla="*/ 0 h 1905"/>
            </a:gdLst>
            <a:ahLst/>
            <a:cxnLst>
              <a:cxn ang="0">
                <a:pos x="T0" y="T1"/>
              </a:cxn>
              <a:cxn ang="0">
                <a:pos x="T2" y="T3"/>
              </a:cxn>
              <a:cxn ang="0">
                <a:pos x="T4" y="T5"/>
              </a:cxn>
              <a:cxn ang="0">
                <a:pos x="T6" y="T7"/>
              </a:cxn>
              <a:cxn ang="0">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43" name="Freeform 3"/>
          <p:cNvSpPr>
            <a:spLocks/>
          </p:cNvSpPr>
          <p:nvPr/>
        </p:nvSpPr>
        <p:spPr bwMode="auto">
          <a:xfrm>
            <a:off x="7027863" y="4514850"/>
            <a:ext cx="268287" cy="554038"/>
          </a:xfrm>
          <a:custGeom>
            <a:avLst/>
            <a:gdLst>
              <a:gd name="T0" fmla="*/ 0 w 169"/>
              <a:gd name="T1" fmla="*/ 348 h 349"/>
              <a:gd name="T2" fmla="*/ 60 w 169"/>
              <a:gd name="T3" fmla="*/ 0 h 349"/>
              <a:gd name="T4" fmla="*/ 96 w 169"/>
              <a:gd name="T5" fmla="*/ 114 h 349"/>
              <a:gd name="T6" fmla="*/ 126 w 169"/>
              <a:gd name="T7" fmla="*/ 252 h 349"/>
              <a:gd name="T8" fmla="*/ 168 w 169"/>
              <a:gd name="T9" fmla="*/ 330 h 349"/>
              <a:gd name="T10" fmla="*/ 162 w 169"/>
              <a:gd name="T11" fmla="*/ 348 h 349"/>
              <a:gd name="T12" fmla="*/ 0 w 169"/>
              <a:gd name="T13" fmla="*/ 348 h 349"/>
            </a:gdLst>
            <a:ahLst/>
            <a:cxnLst>
              <a:cxn ang="0">
                <a:pos x="T0" y="T1"/>
              </a:cxn>
              <a:cxn ang="0">
                <a:pos x="T2" y="T3"/>
              </a:cxn>
              <a:cxn ang="0">
                <a:pos x="T4" y="T5"/>
              </a:cxn>
              <a:cxn ang="0">
                <a:pos x="T6" y="T7"/>
              </a:cxn>
              <a:cxn ang="0">
                <a:pos x="T8" y="T9"/>
              </a:cxn>
              <a:cxn ang="0">
                <a:pos x="T10" y="T11"/>
              </a:cxn>
              <a:cxn ang="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44" name="Freeform 4"/>
          <p:cNvSpPr>
            <a:spLocks/>
          </p:cNvSpPr>
          <p:nvPr/>
        </p:nvSpPr>
        <p:spPr bwMode="auto">
          <a:xfrm>
            <a:off x="5605463" y="4762500"/>
            <a:ext cx="1462087" cy="325438"/>
          </a:xfrm>
          <a:custGeom>
            <a:avLst/>
            <a:gdLst>
              <a:gd name="T0" fmla="*/ 0 w 921"/>
              <a:gd name="T1" fmla="*/ 0 h 205"/>
              <a:gd name="T2" fmla="*/ 53 w 921"/>
              <a:gd name="T3" fmla="*/ 204 h 205"/>
              <a:gd name="T4" fmla="*/ 893 w 921"/>
              <a:gd name="T5" fmla="*/ 204 h 205"/>
              <a:gd name="T6" fmla="*/ 920 w 921"/>
              <a:gd name="T7" fmla="*/ 56 h 205"/>
              <a:gd name="T8" fmla="*/ 0 w 921"/>
              <a:gd name="T9" fmla="*/ 0 h 205"/>
            </a:gdLst>
            <a:ahLst/>
            <a:cxnLst>
              <a:cxn ang="0">
                <a:pos x="T0" y="T1"/>
              </a:cxn>
              <a:cxn ang="0">
                <a:pos x="T2" y="T3"/>
              </a:cxn>
              <a:cxn ang="0">
                <a:pos x="T4" y="T5"/>
              </a:cxn>
              <a:cxn ang="0">
                <a:pos x="T6" y="T7"/>
              </a:cxn>
              <a:cxn ang="0">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45" name="Freeform 5"/>
          <p:cNvSpPr>
            <a:spLocks/>
          </p:cNvSpPr>
          <p:nvPr/>
        </p:nvSpPr>
        <p:spPr bwMode="auto">
          <a:xfrm>
            <a:off x="5122863" y="2227263"/>
            <a:ext cx="569912" cy="2860675"/>
          </a:xfrm>
          <a:custGeom>
            <a:avLst/>
            <a:gdLst>
              <a:gd name="T0" fmla="*/ 0 w 359"/>
              <a:gd name="T1" fmla="*/ 1801 h 1802"/>
              <a:gd name="T2" fmla="*/ 76 w 359"/>
              <a:gd name="T3" fmla="*/ 1495 h 1802"/>
              <a:gd name="T4" fmla="*/ 112 w 359"/>
              <a:gd name="T5" fmla="*/ 874 h 1802"/>
              <a:gd name="T6" fmla="*/ 121 w 359"/>
              <a:gd name="T7" fmla="*/ 368 h 1802"/>
              <a:gd name="T8" fmla="*/ 134 w 359"/>
              <a:gd name="T9" fmla="*/ 62 h 1802"/>
              <a:gd name="T10" fmla="*/ 160 w 359"/>
              <a:gd name="T11" fmla="*/ 0 h 1802"/>
              <a:gd name="T12" fmla="*/ 190 w 359"/>
              <a:gd name="T13" fmla="*/ 113 h 1802"/>
              <a:gd name="T14" fmla="*/ 215 w 359"/>
              <a:gd name="T15" fmla="*/ 563 h 1802"/>
              <a:gd name="T16" fmla="*/ 257 w 359"/>
              <a:gd name="T17" fmla="*/ 1238 h 1802"/>
              <a:gd name="T18" fmla="*/ 275 w 359"/>
              <a:gd name="T19" fmla="*/ 1483 h 1802"/>
              <a:gd name="T20" fmla="*/ 358 w 359"/>
              <a:gd name="T21" fmla="*/ 1801 h 1802"/>
              <a:gd name="T22" fmla="*/ 0 w 359"/>
              <a:gd name="T23" fmla="*/ 1801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46" name="Oval 6"/>
          <p:cNvSpPr>
            <a:spLocks noChangeArrowheads="1"/>
          </p:cNvSpPr>
          <p:nvPr/>
        </p:nvSpPr>
        <p:spPr bwMode="auto">
          <a:xfrm>
            <a:off x="947738" y="941388"/>
            <a:ext cx="2406650" cy="2433637"/>
          </a:xfrm>
          <a:prstGeom prst="ellipse">
            <a:avLst/>
          </a:prstGeom>
          <a:gradFill rotWithShape="0">
            <a:gsLst>
              <a:gs pos="0">
                <a:srgbClr val="063DE8"/>
              </a:gs>
              <a:gs pos="100000">
                <a:srgbClr val="063DE8">
                  <a:gamma/>
                  <a:shade val="80000"/>
                  <a:invGamma/>
                </a:srgbClr>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47" name="Oval 7"/>
          <p:cNvSpPr>
            <a:spLocks noChangeArrowheads="1"/>
          </p:cNvSpPr>
          <p:nvPr/>
        </p:nvSpPr>
        <p:spPr bwMode="auto">
          <a:xfrm>
            <a:off x="1012825" y="1023938"/>
            <a:ext cx="2271713" cy="2271712"/>
          </a:xfrm>
          <a:prstGeom prst="ellipse">
            <a:avLst/>
          </a:prstGeom>
          <a:gradFill rotWithShape="0">
            <a:gsLst>
              <a:gs pos="0">
                <a:srgbClr val="063DE8"/>
              </a:gs>
              <a:gs pos="100000">
                <a:srgbClr val="063DE8">
                  <a:gamma/>
                  <a:shade val="80000"/>
                  <a:invGamma/>
                </a:srgbClr>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48" name="Freeform 8"/>
          <p:cNvSpPr>
            <a:spLocks/>
          </p:cNvSpPr>
          <p:nvPr/>
        </p:nvSpPr>
        <p:spPr bwMode="auto">
          <a:xfrm>
            <a:off x="890588" y="1817688"/>
            <a:ext cx="1612900" cy="1609725"/>
          </a:xfrm>
          <a:custGeom>
            <a:avLst/>
            <a:gdLst>
              <a:gd name="T0" fmla="*/ 7 w 1016"/>
              <a:gd name="T1" fmla="*/ 138 h 1014"/>
              <a:gd name="T2" fmla="*/ 0 w 1016"/>
              <a:gd name="T3" fmla="*/ 290 h 1014"/>
              <a:gd name="T4" fmla="*/ 24 w 1016"/>
              <a:gd name="T5" fmla="*/ 408 h 1014"/>
              <a:gd name="T6" fmla="*/ 67 w 1016"/>
              <a:gd name="T7" fmla="*/ 536 h 1014"/>
              <a:gd name="T8" fmla="*/ 157 w 1016"/>
              <a:gd name="T9" fmla="*/ 692 h 1014"/>
              <a:gd name="T10" fmla="*/ 278 w 1016"/>
              <a:gd name="T11" fmla="*/ 824 h 1014"/>
              <a:gd name="T12" fmla="*/ 432 w 1016"/>
              <a:gd name="T13" fmla="*/ 929 h 1014"/>
              <a:gd name="T14" fmla="*/ 601 w 1016"/>
              <a:gd name="T15" fmla="*/ 991 h 1014"/>
              <a:gd name="T16" fmla="*/ 736 w 1016"/>
              <a:gd name="T17" fmla="*/ 1013 h 1014"/>
              <a:gd name="T18" fmla="*/ 863 w 1016"/>
              <a:gd name="T19" fmla="*/ 1013 h 1014"/>
              <a:gd name="T20" fmla="*/ 1015 w 1016"/>
              <a:gd name="T21" fmla="*/ 980 h 1014"/>
              <a:gd name="T22" fmla="*/ 998 w 1016"/>
              <a:gd name="T23" fmla="*/ 877 h 1014"/>
              <a:gd name="T24" fmla="*/ 792 w 1016"/>
              <a:gd name="T25" fmla="*/ 909 h 1014"/>
              <a:gd name="T26" fmla="*/ 601 w 1016"/>
              <a:gd name="T27" fmla="*/ 881 h 1014"/>
              <a:gd name="T28" fmla="*/ 438 w 1016"/>
              <a:gd name="T29" fmla="*/ 811 h 1014"/>
              <a:gd name="T30" fmla="*/ 331 w 1016"/>
              <a:gd name="T31" fmla="*/ 729 h 1014"/>
              <a:gd name="T32" fmla="*/ 244 w 1016"/>
              <a:gd name="T33" fmla="*/ 630 h 1014"/>
              <a:gd name="T34" fmla="*/ 206 w 1016"/>
              <a:gd name="T35" fmla="*/ 577 h 1014"/>
              <a:gd name="T36" fmla="*/ 122 w 1016"/>
              <a:gd name="T37" fmla="*/ 373 h 1014"/>
              <a:gd name="T38" fmla="*/ 105 w 1016"/>
              <a:gd name="T39" fmla="*/ 198 h 1014"/>
              <a:gd name="T40" fmla="*/ 124 w 1016"/>
              <a:gd name="T41" fmla="*/ 49 h 1014"/>
              <a:gd name="T42" fmla="*/ 28 w 1016"/>
              <a:gd name="T43"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49" name="Freeform 9"/>
          <p:cNvSpPr>
            <a:spLocks/>
          </p:cNvSpPr>
          <p:nvPr/>
        </p:nvSpPr>
        <p:spPr bwMode="auto">
          <a:xfrm>
            <a:off x="2462213" y="966788"/>
            <a:ext cx="960437" cy="2422525"/>
          </a:xfrm>
          <a:custGeom>
            <a:avLst/>
            <a:gdLst>
              <a:gd name="T0" fmla="*/ 91 w 605"/>
              <a:gd name="T1" fmla="*/ 0 h 1526"/>
              <a:gd name="T2" fmla="*/ 33 w 605"/>
              <a:gd name="T3" fmla="*/ 128 h 1526"/>
              <a:gd name="T4" fmla="*/ 109 w 605"/>
              <a:gd name="T5" fmla="*/ 157 h 1526"/>
              <a:gd name="T6" fmla="*/ 175 w 605"/>
              <a:gd name="T7" fmla="*/ 190 h 1526"/>
              <a:gd name="T8" fmla="*/ 234 w 605"/>
              <a:gd name="T9" fmla="*/ 236 h 1526"/>
              <a:gd name="T10" fmla="*/ 282 w 605"/>
              <a:gd name="T11" fmla="*/ 281 h 1526"/>
              <a:gd name="T12" fmla="*/ 332 w 605"/>
              <a:gd name="T13" fmla="*/ 341 h 1526"/>
              <a:gd name="T14" fmla="*/ 371 w 605"/>
              <a:gd name="T15" fmla="*/ 398 h 1526"/>
              <a:gd name="T16" fmla="*/ 404 w 605"/>
              <a:gd name="T17" fmla="*/ 457 h 1526"/>
              <a:gd name="T18" fmla="*/ 440 w 605"/>
              <a:gd name="T19" fmla="*/ 551 h 1526"/>
              <a:gd name="T20" fmla="*/ 455 w 605"/>
              <a:gd name="T21" fmla="*/ 630 h 1526"/>
              <a:gd name="T22" fmla="*/ 467 w 605"/>
              <a:gd name="T23" fmla="*/ 740 h 1526"/>
              <a:gd name="T24" fmla="*/ 472 w 605"/>
              <a:gd name="T25" fmla="*/ 827 h 1526"/>
              <a:gd name="T26" fmla="*/ 452 w 605"/>
              <a:gd name="T27" fmla="*/ 908 h 1526"/>
              <a:gd name="T28" fmla="*/ 422 w 605"/>
              <a:gd name="T29" fmla="*/ 1011 h 1526"/>
              <a:gd name="T30" fmla="*/ 390 w 605"/>
              <a:gd name="T31" fmla="*/ 1082 h 1526"/>
              <a:gd name="T32" fmla="*/ 343 w 605"/>
              <a:gd name="T33" fmla="*/ 1152 h 1526"/>
              <a:gd name="T34" fmla="*/ 301 w 605"/>
              <a:gd name="T35" fmla="*/ 1201 h 1526"/>
              <a:gd name="T36" fmla="*/ 237 w 605"/>
              <a:gd name="T37" fmla="*/ 1263 h 1526"/>
              <a:gd name="T38" fmla="*/ 177 w 605"/>
              <a:gd name="T39" fmla="*/ 1313 h 1526"/>
              <a:gd name="T40" fmla="*/ 113 w 605"/>
              <a:gd name="T41" fmla="*/ 1348 h 1526"/>
              <a:gd name="T42" fmla="*/ 60 w 605"/>
              <a:gd name="T43" fmla="*/ 1372 h 1526"/>
              <a:gd name="T44" fmla="*/ 0 w 605"/>
              <a:gd name="T45" fmla="*/ 1392 h 1526"/>
              <a:gd name="T46" fmla="*/ 34 w 605"/>
              <a:gd name="T47" fmla="*/ 1525 h 1526"/>
              <a:gd name="T48" fmla="*/ 114 w 605"/>
              <a:gd name="T49" fmla="*/ 1496 h 1526"/>
              <a:gd name="T50" fmla="*/ 192 w 605"/>
              <a:gd name="T51" fmla="*/ 1457 h 1526"/>
              <a:gd name="T52" fmla="*/ 257 w 605"/>
              <a:gd name="T53" fmla="*/ 1419 h 1526"/>
              <a:gd name="T54" fmla="*/ 310 w 605"/>
              <a:gd name="T55" fmla="*/ 1376 h 1526"/>
              <a:gd name="T56" fmla="*/ 381 w 605"/>
              <a:gd name="T57" fmla="*/ 1312 h 1526"/>
              <a:gd name="T58" fmla="*/ 434 w 605"/>
              <a:gd name="T59" fmla="*/ 1246 h 1526"/>
              <a:gd name="T60" fmla="*/ 491 w 605"/>
              <a:gd name="T61" fmla="*/ 1167 h 1526"/>
              <a:gd name="T62" fmla="*/ 530 w 605"/>
              <a:gd name="T63" fmla="*/ 1084 h 1526"/>
              <a:gd name="T64" fmla="*/ 551 w 605"/>
              <a:gd name="T65" fmla="*/ 1037 h 1526"/>
              <a:gd name="T66" fmla="*/ 569 w 605"/>
              <a:gd name="T67" fmla="*/ 991 h 1526"/>
              <a:gd name="T68" fmla="*/ 585 w 605"/>
              <a:gd name="T69" fmla="*/ 939 h 1526"/>
              <a:gd name="T70" fmla="*/ 600 w 605"/>
              <a:gd name="T71" fmla="*/ 840 h 1526"/>
              <a:gd name="T72" fmla="*/ 604 w 605"/>
              <a:gd name="T73" fmla="*/ 732 h 1526"/>
              <a:gd name="T74" fmla="*/ 597 w 605"/>
              <a:gd name="T75" fmla="*/ 643 h 1526"/>
              <a:gd name="T76" fmla="*/ 583 w 605"/>
              <a:gd name="T77" fmla="*/ 565 h 1526"/>
              <a:gd name="T78" fmla="*/ 556 w 605"/>
              <a:gd name="T79" fmla="*/ 482 h 1526"/>
              <a:gd name="T80" fmla="*/ 530 w 605"/>
              <a:gd name="T81" fmla="*/ 399 h 1526"/>
              <a:gd name="T82" fmla="*/ 482 w 605"/>
              <a:gd name="T83" fmla="*/ 323 h 1526"/>
              <a:gd name="T84" fmla="*/ 441 w 605"/>
              <a:gd name="T85" fmla="*/ 255 h 1526"/>
              <a:gd name="T86" fmla="*/ 370 w 605"/>
              <a:gd name="T87" fmla="*/ 178 h 1526"/>
              <a:gd name="T88" fmla="*/ 317 w 605"/>
              <a:gd name="T89" fmla="*/ 132 h 1526"/>
              <a:gd name="T90" fmla="*/ 257 w 605"/>
              <a:gd name="T91" fmla="*/ 85 h 1526"/>
              <a:gd name="T92" fmla="*/ 190 w 605"/>
              <a:gd name="T93" fmla="*/ 43 h 1526"/>
              <a:gd name="T94" fmla="*/ 123 w 605"/>
              <a:gd name="T95" fmla="*/ 12 h 1526"/>
              <a:gd name="T96" fmla="*/ 91 w 605"/>
              <a:gd name="T97" fmla="*/ 0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50" name="Freeform 10"/>
          <p:cNvSpPr>
            <a:spLocks/>
          </p:cNvSpPr>
          <p:nvPr/>
        </p:nvSpPr>
        <p:spPr bwMode="auto">
          <a:xfrm>
            <a:off x="928688" y="898525"/>
            <a:ext cx="1001712" cy="1001713"/>
          </a:xfrm>
          <a:custGeom>
            <a:avLst/>
            <a:gdLst>
              <a:gd name="T0" fmla="*/ 117 w 631"/>
              <a:gd name="T1" fmla="*/ 630 h 631"/>
              <a:gd name="T2" fmla="*/ 0 w 631"/>
              <a:gd name="T3" fmla="*/ 565 h 631"/>
              <a:gd name="T4" fmla="*/ 23 w 631"/>
              <a:gd name="T5" fmla="*/ 497 h 631"/>
              <a:gd name="T6" fmla="*/ 44 w 631"/>
              <a:gd name="T7" fmla="*/ 441 h 631"/>
              <a:gd name="T8" fmla="*/ 90 w 631"/>
              <a:gd name="T9" fmla="*/ 360 h 631"/>
              <a:gd name="T10" fmla="*/ 138 w 631"/>
              <a:gd name="T11" fmla="*/ 293 h 631"/>
              <a:gd name="T12" fmla="*/ 184 w 631"/>
              <a:gd name="T13" fmla="*/ 238 h 631"/>
              <a:gd name="T14" fmla="*/ 241 w 631"/>
              <a:gd name="T15" fmla="*/ 180 h 631"/>
              <a:gd name="T16" fmla="*/ 319 w 631"/>
              <a:gd name="T17" fmla="*/ 120 h 631"/>
              <a:gd name="T18" fmla="*/ 399 w 631"/>
              <a:gd name="T19" fmla="*/ 72 h 631"/>
              <a:gd name="T20" fmla="*/ 459 w 631"/>
              <a:gd name="T21" fmla="*/ 44 h 631"/>
              <a:gd name="T22" fmla="*/ 511 w 631"/>
              <a:gd name="T23" fmla="*/ 22 h 631"/>
              <a:gd name="T24" fmla="*/ 543 w 631"/>
              <a:gd name="T25" fmla="*/ 12 h 631"/>
              <a:gd name="T26" fmla="*/ 568 w 631"/>
              <a:gd name="T27" fmla="*/ 4 h 631"/>
              <a:gd name="T28" fmla="*/ 598 w 631"/>
              <a:gd name="T29" fmla="*/ 0 h 631"/>
              <a:gd name="T30" fmla="*/ 630 w 631"/>
              <a:gd name="T31" fmla="*/ 135 h 631"/>
              <a:gd name="T32" fmla="*/ 567 w 631"/>
              <a:gd name="T33" fmla="*/ 153 h 631"/>
              <a:gd name="T34" fmla="*/ 462 w 631"/>
              <a:gd name="T35" fmla="*/ 196 h 631"/>
              <a:gd name="T36" fmla="*/ 391 w 631"/>
              <a:gd name="T37" fmla="*/ 240 h 631"/>
              <a:gd name="T38" fmla="*/ 340 w 631"/>
              <a:gd name="T39" fmla="*/ 272 h 631"/>
              <a:gd name="T40" fmla="*/ 282 w 631"/>
              <a:gd name="T41" fmla="*/ 329 h 631"/>
              <a:gd name="T42" fmla="*/ 236 w 631"/>
              <a:gd name="T43" fmla="*/ 381 h 631"/>
              <a:gd name="T44" fmla="*/ 195 w 631"/>
              <a:gd name="T45" fmla="*/ 442 h 631"/>
              <a:gd name="T46" fmla="*/ 158 w 631"/>
              <a:gd name="T47" fmla="*/ 512 h 631"/>
              <a:gd name="T48" fmla="*/ 134 w 631"/>
              <a:gd name="T49" fmla="*/ 567 h 631"/>
              <a:gd name="T50" fmla="*/ 117 w 631"/>
              <a:gd name="T51"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51" name="Freeform 11"/>
          <p:cNvSpPr>
            <a:spLocks/>
          </p:cNvSpPr>
          <p:nvPr/>
        </p:nvSpPr>
        <p:spPr bwMode="auto">
          <a:xfrm>
            <a:off x="1833563" y="862013"/>
            <a:ext cx="785812" cy="303212"/>
          </a:xfrm>
          <a:custGeom>
            <a:avLst/>
            <a:gdLst>
              <a:gd name="T0" fmla="*/ 0 w 495"/>
              <a:gd name="T1" fmla="*/ 27 h 191"/>
              <a:gd name="T2" fmla="*/ 37 w 495"/>
              <a:gd name="T3" fmla="*/ 163 h 191"/>
              <a:gd name="T4" fmla="*/ 84 w 495"/>
              <a:gd name="T5" fmla="*/ 155 h 191"/>
              <a:gd name="T6" fmla="*/ 138 w 495"/>
              <a:gd name="T7" fmla="*/ 151 h 191"/>
              <a:gd name="T8" fmla="*/ 195 w 495"/>
              <a:gd name="T9" fmla="*/ 143 h 191"/>
              <a:gd name="T10" fmla="*/ 264 w 495"/>
              <a:gd name="T11" fmla="*/ 151 h 191"/>
              <a:gd name="T12" fmla="*/ 332 w 495"/>
              <a:gd name="T13" fmla="*/ 160 h 191"/>
              <a:gd name="T14" fmla="*/ 383 w 495"/>
              <a:gd name="T15" fmla="*/ 173 h 191"/>
              <a:gd name="T16" fmla="*/ 434 w 495"/>
              <a:gd name="T17" fmla="*/ 190 h 191"/>
              <a:gd name="T18" fmla="*/ 494 w 495"/>
              <a:gd name="T19" fmla="*/ 63 h 191"/>
              <a:gd name="T20" fmla="*/ 455 w 495"/>
              <a:gd name="T21" fmla="*/ 42 h 191"/>
              <a:gd name="T22" fmla="*/ 401 w 495"/>
              <a:gd name="T23" fmla="*/ 28 h 191"/>
              <a:gd name="T24" fmla="*/ 349 w 495"/>
              <a:gd name="T25" fmla="*/ 15 h 191"/>
              <a:gd name="T26" fmla="*/ 305 w 495"/>
              <a:gd name="T27" fmla="*/ 6 h 191"/>
              <a:gd name="T28" fmla="*/ 238 w 495"/>
              <a:gd name="T29" fmla="*/ 0 h 191"/>
              <a:gd name="T30" fmla="*/ 160 w 495"/>
              <a:gd name="T31" fmla="*/ 0 h 191"/>
              <a:gd name="T32" fmla="*/ 79 w 495"/>
              <a:gd name="T33" fmla="*/ 10 h 191"/>
              <a:gd name="T34" fmla="*/ 0 w 495"/>
              <a:gd name="T35" fmla="*/ 2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52"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453"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200" b="1">
                <a:solidFill>
                  <a:srgbClr val="FFFF00"/>
                </a:solidFill>
                <a:effectLst>
                  <a:outerShdw blurRad="38100" dist="38100" dir="2700000" algn="tl">
                    <a:srgbClr val="000000"/>
                  </a:outerShdw>
                </a:effectLst>
              </a:rPr>
              <a:t>G</a:t>
            </a:r>
            <a:r>
              <a:rPr lang="cs-CZ" altLang="en-US" sz="3200" b="1" baseline="-25000">
                <a:solidFill>
                  <a:srgbClr val="FFFF00"/>
                </a:solidFill>
                <a:effectLst>
                  <a:outerShdw blurRad="38100" dist="38100" dir="2700000" algn="tl">
                    <a:srgbClr val="000000"/>
                  </a:outerShdw>
                </a:effectLst>
              </a:rPr>
              <a:t>2</a:t>
            </a:r>
          </a:p>
        </p:txBody>
      </p:sp>
      <p:sp>
        <p:nvSpPr>
          <p:cNvPr id="573454"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200" b="1">
                <a:solidFill>
                  <a:srgbClr val="FFFF00"/>
                </a:solidFill>
                <a:effectLst>
                  <a:outerShdw blurRad="38100" dist="38100" dir="2700000" algn="tl">
                    <a:srgbClr val="000000"/>
                  </a:outerShdw>
                </a:effectLst>
              </a:rPr>
              <a:t>M</a:t>
            </a:r>
          </a:p>
        </p:txBody>
      </p:sp>
      <p:sp>
        <p:nvSpPr>
          <p:cNvPr id="573455"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G</a:t>
            </a:r>
            <a:r>
              <a:rPr lang="cs-CZ" altLang="en-US" sz="2800" b="1" baseline="-25000">
                <a:solidFill>
                  <a:srgbClr val="FFFF00"/>
                </a:solidFill>
                <a:effectLst>
                  <a:outerShdw blurRad="38100" dist="38100" dir="2700000" algn="tl">
                    <a:srgbClr val="000000"/>
                  </a:outerShdw>
                </a:effectLst>
              </a:rPr>
              <a:t>0</a:t>
            </a:r>
          </a:p>
        </p:txBody>
      </p:sp>
      <p:sp>
        <p:nvSpPr>
          <p:cNvPr id="573456"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G</a:t>
            </a:r>
            <a:r>
              <a:rPr lang="cs-CZ" altLang="en-US" sz="2800" b="1" baseline="-25000">
                <a:solidFill>
                  <a:srgbClr val="FFFF00"/>
                </a:solidFill>
                <a:effectLst>
                  <a:outerShdw blurRad="38100" dist="38100" dir="2700000" algn="tl">
                    <a:srgbClr val="000000"/>
                  </a:outerShdw>
                </a:effectLst>
              </a:rPr>
              <a:t>1</a:t>
            </a:r>
          </a:p>
        </p:txBody>
      </p:sp>
      <p:sp>
        <p:nvSpPr>
          <p:cNvPr id="573457"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600" b="1">
                <a:solidFill>
                  <a:srgbClr val="FFFF00"/>
                </a:solidFill>
                <a:effectLst>
                  <a:outerShdw blurRad="38100" dist="38100" dir="2700000" algn="tl">
                    <a:srgbClr val="000000"/>
                  </a:outerShdw>
                </a:effectLst>
              </a:rPr>
              <a:t>s</a:t>
            </a:r>
          </a:p>
        </p:txBody>
      </p:sp>
      <p:sp>
        <p:nvSpPr>
          <p:cNvPr id="573458"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0</a:t>
            </a:r>
          </a:p>
        </p:txBody>
      </p:sp>
      <p:sp>
        <p:nvSpPr>
          <p:cNvPr id="573459"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 200</a:t>
            </a:r>
          </a:p>
        </p:txBody>
      </p:sp>
      <p:sp>
        <p:nvSpPr>
          <p:cNvPr id="573460"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 400</a:t>
            </a:r>
          </a:p>
        </p:txBody>
      </p:sp>
      <p:sp>
        <p:nvSpPr>
          <p:cNvPr id="573461"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 600</a:t>
            </a:r>
          </a:p>
        </p:txBody>
      </p:sp>
      <p:sp>
        <p:nvSpPr>
          <p:cNvPr id="573462"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 800</a:t>
            </a:r>
          </a:p>
        </p:txBody>
      </p:sp>
      <p:sp>
        <p:nvSpPr>
          <p:cNvPr id="573463"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400">
                <a:solidFill>
                  <a:srgbClr val="B1F3FF"/>
                </a:solidFill>
              </a:rPr>
              <a:t>1000</a:t>
            </a:r>
          </a:p>
        </p:txBody>
      </p:sp>
      <p:sp>
        <p:nvSpPr>
          <p:cNvPr id="573464"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5"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6"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7"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8"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9"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0"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1"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2"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3"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4"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5"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6"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7"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8"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79"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0"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1" name="Freeform 41"/>
          <p:cNvSpPr>
            <a:spLocks/>
          </p:cNvSpPr>
          <p:nvPr/>
        </p:nvSpPr>
        <p:spPr bwMode="auto">
          <a:xfrm>
            <a:off x="5124450" y="2206625"/>
            <a:ext cx="2230438" cy="2881313"/>
          </a:xfrm>
          <a:custGeom>
            <a:avLst/>
            <a:gdLst>
              <a:gd name="T0" fmla="*/ 0 w 1405"/>
              <a:gd name="T1" fmla="*/ 1814 h 1815"/>
              <a:gd name="T2" fmla="*/ 30 w 1405"/>
              <a:gd name="T3" fmla="*/ 1686 h 1815"/>
              <a:gd name="T4" fmla="*/ 71 w 1405"/>
              <a:gd name="T5" fmla="*/ 1522 h 1815"/>
              <a:gd name="T6" fmla="*/ 97 w 1405"/>
              <a:gd name="T7" fmla="*/ 1285 h 1815"/>
              <a:gd name="T8" fmla="*/ 107 w 1405"/>
              <a:gd name="T9" fmla="*/ 1068 h 1815"/>
              <a:gd name="T10" fmla="*/ 117 w 1405"/>
              <a:gd name="T11" fmla="*/ 618 h 1815"/>
              <a:gd name="T12" fmla="*/ 128 w 1405"/>
              <a:gd name="T13" fmla="*/ 203 h 1815"/>
              <a:gd name="T14" fmla="*/ 138 w 1405"/>
              <a:gd name="T15" fmla="*/ 69 h 1815"/>
              <a:gd name="T16" fmla="*/ 158 w 1405"/>
              <a:gd name="T17" fmla="*/ 0 h 1815"/>
              <a:gd name="T18" fmla="*/ 189 w 1405"/>
              <a:gd name="T19" fmla="*/ 119 h 1815"/>
              <a:gd name="T20" fmla="*/ 205 w 1405"/>
              <a:gd name="T21" fmla="*/ 400 h 1815"/>
              <a:gd name="T22" fmla="*/ 225 w 1405"/>
              <a:gd name="T23" fmla="*/ 766 h 1815"/>
              <a:gd name="T24" fmla="*/ 267 w 1405"/>
              <a:gd name="T25" fmla="*/ 1463 h 1815"/>
              <a:gd name="T26" fmla="*/ 323 w 1405"/>
              <a:gd name="T27" fmla="*/ 1695 h 1815"/>
              <a:gd name="T28" fmla="*/ 352 w 1405"/>
              <a:gd name="T29" fmla="*/ 1808 h 1815"/>
              <a:gd name="T30" fmla="*/ 300 w 1405"/>
              <a:gd name="T31" fmla="*/ 1615 h 1815"/>
              <a:gd name="T32" fmla="*/ 1208 w 1405"/>
              <a:gd name="T33" fmla="*/ 1671 h 1815"/>
              <a:gd name="T34" fmla="*/ 1224 w 1405"/>
              <a:gd name="T35" fmla="*/ 1666 h 1815"/>
              <a:gd name="T36" fmla="*/ 1229 w 1405"/>
              <a:gd name="T37" fmla="*/ 1616 h 1815"/>
              <a:gd name="T38" fmla="*/ 1250 w 1405"/>
              <a:gd name="T39" fmla="*/ 1493 h 1815"/>
              <a:gd name="T40" fmla="*/ 1260 w 1405"/>
              <a:gd name="T41" fmla="*/ 1409 h 1815"/>
              <a:gd name="T42" fmla="*/ 1291 w 1405"/>
              <a:gd name="T43" fmla="*/ 1517 h 1815"/>
              <a:gd name="T44" fmla="*/ 1317 w 1405"/>
              <a:gd name="T45" fmla="*/ 1666 h 1815"/>
              <a:gd name="T46" fmla="*/ 1342 w 1405"/>
              <a:gd name="T47" fmla="*/ 1745 h 1815"/>
              <a:gd name="T48" fmla="*/ 1368 w 1405"/>
              <a:gd name="T49" fmla="*/ 1789 h 1815"/>
              <a:gd name="T50" fmla="*/ 1394 w 1405"/>
              <a:gd name="T51" fmla="*/ 1794 h 1815"/>
              <a:gd name="T52" fmla="*/ 1404 w 1405"/>
              <a:gd name="T53" fmla="*/ 179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2"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3"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84" name="Freeform 44"/>
          <p:cNvSpPr>
            <a:spLocks/>
          </p:cNvSpPr>
          <p:nvPr/>
        </p:nvSpPr>
        <p:spPr bwMode="auto">
          <a:xfrm>
            <a:off x="7027863" y="4533900"/>
            <a:ext cx="287337" cy="534988"/>
          </a:xfrm>
          <a:custGeom>
            <a:avLst/>
            <a:gdLst>
              <a:gd name="T0" fmla="*/ 0 w 181"/>
              <a:gd name="T1" fmla="*/ 336 h 337"/>
              <a:gd name="T2" fmla="*/ 60 w 181"/>
              <a:gd name="T3" fmla="*/ 0 h 337"/>
              <a:gd name="T4" fmla="*/ 102 w 181"/>
              <a:gd name="T5" fmla="*/ 96 h 337"/>
              <a:gd name="T6" fmla="*/ 114 w 181"/>
              <a:gd name="T7" fmla="*/ 186 h 337"/>
              <a:gd name="T8" fmla="*/ 180 w 181"/>
              <a:gd name="T9" fmla="*/ 336 h 337"/>
              <a:gd name="T10" fmla="*/ 0 w 181"/>
              <a:gd name="T11" fmla="*/ 336 h 337"/>
            </a:gdLst>
            <a:ahLst/>
            <a:cxnLst>
              <a:cxn ang="0">
                <a:pos x="T0" y="T1"/>
              </a:cxn>
              <a:cxn ang="0">
                <a:pos x="T2" y="T3"/>
              </a:cxn>
              <a:cxn ang="0">
                <a:pos x="T4" y="T5"/>
              </a:cxn>
              <a:cxn ang="0">
                <a:pos x="T6" y="T7"/>
              </a:cxn>
              <a:cxn ang="0">
                <a:pos x="T8" y="T9"/>
              </a:cxn>
              <a:cxn ang="0">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73485" name="Group 45"/>
          <p:cNvGrpSpPr>
            <a:grpSpLocks/>
          </p:cNvGrpSpPr>
          <p:nvPr/>
        </p:nvGrpSpPr>
        <p:grpSpPr bwMode="auto">
          <a:xfrm>
            <a:off x="5410200" y="2201863"/>
            <a:ext cx="987425" cy="525462"/>
            <a:chOff x="2929" y="1387"/>
            <a:chExt cx="622" cy="331"/>
          </a:xfrm>
        </p:grpSpPr>
        <p:sp>
          <p:nvSpPr>
            <p:cNvPr id="573486"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G</a:t>
              </a:r>
              <a:r>
                <a:rPr lang="cs-CZ" altLang="en-US" sz="2800" b="1" baseline="-25000">
                  <a:solidFill>
                    <a:srgbClr val="FFFF00"/>
                  </a:solidFill>
                  <a:effectLst>
                    <a:outerShdw blurRad="38100" dist="38100" dir="2700000" algn="tl">
                      <a:srgbClr val="000000"/>
                    </a:outerShdw>
                  </a:effectLst>
                </a:rPr>
                <a:t>0</a:t>
              </a:r>
            </a:p>
          </p:txBody>
        </p:sp>
        <p:sp>
          <p:nvSpPr>
            <p:cNvPr id="573487"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G</a:t>
              </a:r>
              <a:r>
                <a:rPr lang="cs-CZ" altLang="en-US" sz="2800" b="1" baseline="-25000">
                  <a:solidFill>
                    <a:srgbClr val="FFFF00"/>
                  </a:solidFill>
                  <a:effectLst>
                    <a:outerShdw blurRad="38100" dist="38100" dir="2700000" algn="tl">
                      <a:srgbClr val="000000"/>
                    </a:outerShdw>
                  </a:effectLst>
                </a:rPr>
                <a:t>1</a:t>
              </a:r>
            </a:p>
          </p:txBody>
        </p:sp>
      </p:grpSp>
      <p:sp>
        <p:nvSpPr>
          <p:cNvPr id="573488"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600" b="1">
                <a:solidFill>
                  <a:srgbClr val="FFFF00"/>
                </a:solidFill>
                <a:effectLst>
                  <a:outerShdw blurRad="38100" dist="38100" dir="2700000" algn="tl">
                    <a:srgbClr val="000000"/>
                  </a:outerShdw>
                </a:effectLst>
              </a:rPr>
              <a:t>s</a:t>
            </a:r>
          </a:p>
        </p:txBody>
      </p:sp>
      <p:grpSp>
        <p:nvGrpSpPr>
          <p:cNvPr id="573489" name="Group 49"/>
          <p:cNvGrpSpPr>
            <a:grpSpLocks/>
          </p:cNvGrpSpPr>
          <p:nvPr/>
        </p:nvGrpSpPr>
        <p:grpSpPr bwMode="auto">
          <a:xfrm>
            <a:off x="7153275" y="4267200"/>
            <a:ext cx="1020763" cy="579438"/>
            <a:chOff x="4027" y="2688"/>
            <a:chExt cx="643" cy="365"/>
          </a:xfrm>
        </p:grpSpPr>
        <p:sp>
          <p:nvSpPr>
            <p:cNvPr id="573490"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200" b="1">
                  <a:solidFill>
                    <a:srgbClr val="FFFF00"/>
                  </a:solidFill>
                  <a:effectLst>
                    <a:outerShdw blurRad="38100" dist="38100" dir="2700000" algn="tl">
                      <a:srgbClr val="000000"/>
                    </a:outerShdw>
                  </a:effectLst>
                </a:rPr>
                <a:t>G</a:t>
              </a:r>
              <a:r>
                <a:rPr lang="cs-CZ" altLang="en-US" sz="3200" b="1" baseline="-25000">
                  <a:solidFill>
                    <a:srgbClr val="FFFF00"/>
                  </a:solidFill>
                  <a:effectLst>
                    <a:outerShdw blurRad="38100" dist="38100" dir="2700000" algn="tl">
                      <a:srgbClr val="000000"/>
                    </a:outerShdw>
                  </a:effectLst>
                </a:rPr>
                <a:t>2</a:t>
              </a:r>
            </a:p>
          </p:txBody>
        </p:sp>
        <p:sp>
          <p:nvSpPr>
            <p:cNvPr id="573491"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3200" b="1">
                  <a:solidFill>
                    <a:srgbClr val="FFFF00"/>
                  </a:solidFill>
                  <a:effectLst>
                    <a:outerShdw blurRad="38100" dist="38100" dir="2700000" algn="tl">
                      <a:srgbClr val="000000"/>
                    </a:outerShdw>
                  </a:effectLst>
                </a:rPr>
                <a:t>M</a:t>
              </a:r>
            </a:p>
          </p:txBody>
        </p:sp>
      </p:grpSp>
      <p:sp>
        <p:nvSpPr>
          <p:cNvPr id="573492"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400" b="1">
                <a:solidFill>
                  <a:srgbClr val="FFFF00"/>
                </a:solidFill>
                <a:effectLst>
                  <a:outerShdw blurRad="38100" dist="38100" dir="2700000" algn="tl">
                    <a:srgbClr val="000000"/>
                  </a:outerShdw>
                </a:effectLst>
              </a:rPr>
              <a:t>DNA Analysis</a:t>
            </a:r>
          </a:p>
        </p:txBody>
      </p:sp>
      <p:sp>
        <p:nvSpPr>
          <p:cNvPr id="573493"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000" b="1">
                <a:solidFill>
                  <a:srgbClr val="B1F3FF"/>
                </a:solidFill>
              </a:rPr>
              <a:t>DNA  content</a:t>
            </a:r>
          </a:p>
        </p:txBody>
      </p:sp>
      <p:sp>
        <p:nvSpPr>
          <p:cNvPr id="573494"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1800">
                <a:solidFill>
                  <a:srgbClr val="B1F3FF"/>
                </a:solidFill>
              </a:rPr>
              <a:t>Count</a:t>
            </a:r>
          </a:p>
        </p:txBody>
      </p:sp>
      <p:grpSp>
        <p:nvGrpSpPr>
          <p:cNvPr id="573495" name="Group 55"/>
          <p:cNvGrpSpPr>
            <a:grpSpLocks/>
          </p:cNvGrpSpPr>
          <p:nvPr/>
        </p:nvGrpSpPr>
        <p:grpSpPr bwMode="auto">
          <a:xfrm>
            <a:off x="5165725" y="5076825"/>
            <a:ext cx="2262188" cy="698500"/>
            <a:chOff x="2775" y="3198"/>
            <a:chExt cx="1425" cy="440"/>
          </a:xfrm>
        </p:grpSpPr>
        <p:sp>
          <p:nvSpPr>
            <p:cNvPr id="573496"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000" b="1">
                  <a:solidFill>
                    <a:srgbClr val="F5DD49"/>
                  </a:solidFill>
                  <a:effectLst>
                    <a:outerShdw blurRad="38100" dist="38100" dir="2700000" algn="tl">
                      <a:srgbClr val="000000"/>
                    </a:outerShdw>
                  </a:effectLst>
                </a:rPr>
                <a:t>2N</a:t>
              </a:r>
            </a:p>
          </p:txBody>
        </p:sp>
        <p:sp>
          <p:nvSpPr>
            <p:cNvPr id="573497"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000" b="1">
                  <a:solidFill>
                    <a:srgbClr val="F5DD49"/>
                  </a:solidFill>
                  <a:effectLst>
                    <a:outerShdw blurRad="38100" dist="38100" dir="2700000" algn="tl">
                      <a:srgbClr val="000000"/>
                    </a:outerShdw>
                  </a:effectLst>
                </a:rPr>
                <a:t>4N</a:t>
              </a:r>
            </a:p>
          </p:txBody>
        </p:sp>
        <p:sp>
          <p:nvSpPr>
            <p:cNvPr id="573498"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99"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73500"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p>
            <a:pPr>
              <a:lnSpc>
                <a:spcPct val="90000"/>
              </a:lnSpc>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573501"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cs-CZ" altLang="en-US" sz="1600" b="1">
                <a:solidFill>
                  <a:srgbClr val="FAFD00"/>
                </a:solidFill>
                <a:latin typeface="Geneva" charset="0"/>
              </a:rPr>
              <a:t>Purdue University Cytometry Laboratories</a:t>
            </a:r>
          </a:p>
        </p:txBody>
      </p:sp>
      <p:sp>
        <p:nvSpPr>
          <p:cNvPr id="573502"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r>
              <a:rPr lang="cs-CZ" altLang="en-US" sz="2000" b="1">
                <a:solidFill>
                  <a:srgbClr val="FF0000"/>
                </a:solidFill>
                <a:effectLst>
                  <a:outerShdw blurRad="38100" dist="38100" dir="2700000" algn="tl">
                    <a:srgbClr val="000000"/>
                  </a:outerShdw>
                </a:effectLst>
                <a:latin typeface="Century Gothic" pitchFamily="34" charset="0"/>
              </a:rPr>
              <a:t>- propidium iodide</a:t>
            </a:r>
          </a:p>
          <a:p>
            <a:r>
              <a:rPr lang="cs-CZ" altLang="en-US" sz="2000" b="1">
                <a:solidFill>
                  <a:srgbClr val="FF0000"/>
                </a:solidFill>
                <a:effectLst>
                  <a:outerShdw blurRad="38100" dist="38100" dir="2700000" algn="tl">
                    <a:srgbClr val="000000"/>
                  </a:outerShdw>
                </a:effectLst>
                <a:latin typeface="Century Gothic" pitchFamily="34" charset="0"/>
              </a:rPr>
              <a:t>- DAPI</a:t>
            </a:r>
          </a:p>
          <a:p>
            <a:r>
              <a:rPr lang="cs-CZ" altLang="en-US" sz="2000" b="1">
                <a:solidFill>
                  <a:srgbClr val="FF0000"/>
                </a:solidFill>
                <a:effectLst>
                  <a:outerShdw blurRad="38100" dist="38100" dir="2700000" algn="tl">
                    <a:srgbClr val="000000"/>
                  </a:outerShdw>
                </a:effectLst>
                <a:latin typeface="Century Gothic" pitchFamily="34" charset="0"/>
              </a:rPr>
              <a:t>- Hoechst 33342</a:t>
            </a:r>
          </a:p>
          <a:p>
            <a:r>
              <a:rPr lang="cs-CZ" altLang="en-US" sz="2000" b="1">
                <a:solidFill>
                  <a:srgbClr val="FF0000"/>
                </a:solidFill>
                <a:effectLst>
                  <a:outerShdw blurRad="38100" dist="38100" dir="2700000" algn="tl">
                    <a:srgbClr val="000000"/>
                  </a:outerShdw>
                </a:effectLst>
                <a:latin typeface="Century Gothic" pitchFamily="34" charset="0"/>
              </a:rPr>
              <a:t>- 7-AAD</a:t>
            </a:r>
            <a:endParaRPr lang="cs-CZ" altLang="en-US" sz="2000" b="1">
              <a:solidFill>
                <a:srgbClr val="FF0000"/>
              </a:solidFill>
              <a:effectLst>
                <a:outerShdw blurRad="38100" dist="38100" dir="2700000" algn="tl">
                  <a:srgbClr val="000000"/>
                </a:outerShdw>
              </a:effectLst>
              <a:latin typeface="Century Gothic CE" charset="-18"/>
            </a:endParaRPr>
          </a:p>
        </p:txBody>
      </p:sp>
      <p:sp>
        <p:nvSpPr>
          <p:cNvPr id="573505" name="Freeform 65"/>
          <p:cNvSpPr>
            <a:spLocks/>
          </p:cNvSpPr>
          <p:nvPr/>
        </p:nvSpPr>
        <p:spPr bwMode="auto">
          <a:xfrm>
            <a:off x="4211638" y="4149725"/>
            <a:ext cx="1081087" cy="935038"/>
          </a:xfrm>
          <a:custGeom>
            <a:avLst/>
            <a:gdLst>
              <a:gd name="T0" fmla="*/ 0 w 681"/>
              <a:gd name="T1" fmla="*/ 589 h 589"/>
              <a:gd name="T2" fmla="*/ 46 w 681"/>
              <a:gd name="T3" fmla="*/ 362 h 589"/>
              <a:gd name="T4" fmla="*/ 128 w 681"/>
              <a:gd name="T5" fmla="*/ 142 h 589"/>
              <a:gd name="T6" fmla="*/ 258 w 681"/>
              <a:gd name="T7" fmla="*/ 0 h 589"/>
              <a:gd name="T8" fmla="*/ 408 w 681"/>
              <a:gd name="T9" fmla="*/ 0 h 589"/>
              <a:gd name="T10" fmla="*/ 499 w 681"/>
              <a:gd name="T11" fmla="*/ 90 h 589"/>
              <a:gd name="T12" fmla="*/ 590 w 681"/>
              <a:gd name="T13" fmla="*/ 272 h 589"/>
              <a:gd name="T14" fmla="*/ 635 w 681"/>
              <a:gd name="T15" fmla="*/ 408 h 589"/>
              <a:gd name="T16" fmla="*/ 681 w 681"/>
              <a:gd name="T17" fmla="*/ 544 h 589"/>
              <a:gd name="T18" fmla="*/ 681 w 681"/>
              <a:gd name="T19"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1" h="589">
                <a:moveTo>
                  <a:pt x="0" y="589"/>
                </a:moveTo>
                <a:lnTo>
                  <a:pt x="46" y="362"/>
                </a:lnTo>
                <a:lnTo>
                  <a:pt x="128" y="142"/>
                </a:lnTo>
                <a:lnTo>
                  <a:pt x="258" y="0"/>
                </a:lnTo>
                <a:lnTo>
                  <a:pt x="408" y="0"/>
                </a:lnTo>
                <a:lnTo>
                  <a:pt x="499" y="90"/>
                </a:lnTo>
                <a:lnTo>
                  <a:pt x="590" y="272"/>
                </a:lnTo>
                <a:lnTo>
                  <a:pt x="635" y="408"/>
                </a:lnTo>
                <a:lnTo>
                  <a:pt x="681" y="544"/>
                </a:lnTo>
                <a:lnTo>
                  <a:pt x="681" y="589"/>
                </a:lnTo>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07" name="Rectangle 67"/>
          <p:cNvSpPr>
            <a:spLocks noChangeArrowheads="1"/>
          </p:cNvSpPr>
          <p:nvPr/>
        </p:nvSpPr>
        <p:spPr bwMode="auto">
          <a:xfrm>
            <a:off x="3729038" y="3500438"/>
            <a:ext cx="1228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subG</a:t>
            </a:r>
            <a:r>
              <a:rPr lang="cs-CZ" altLang="en-US" sz="2800" b="1" baseline="-25000">
                <a:solidFill>
                  <a:srgbClr val="FFFF00"/>
                </a:solidFill>
                <a:effectLst>
                  <a:outerShdw blurRad="38100" dist="38100" dir="2700000" algn="tl">
                    <a:srgbClr val="000000"/>
                  </a:outerShdw>
                </a:effectLst>
              </a:rPr>
              <a:t>0</a:t>
            </a:r>
          </a:p>
        </p:txBody>
      </p:sp>
      <p:sp>
        <p:nvSpPr>
          <p:cNvPr id="573508" name="Rectangle 68"/>
          <p:cNvSpPr>
            <a:spLocks noChangeArrowheads="1"/>
          </p:cNvSpPr>
          <p:nvPr/>
        </p:nvSpPr>
        <p:spPr bwMode="auto">
          <a:xfrm>
            <a:off x="4768850" y="3506788"/>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defRPr>
                <a:solidFill>
                  <a:schemeClr val="tx1"/>
                </a:solidFill>
                <a:latin typeface="Arial" pitchFamily="34" charset="0"/>
              </a:defRPr>
            </a:lvl1pPr>
            <a:lvl2pPr marL="658813" defTabSz="1316038">
              <a:defRPr>
                <a:solidFill>
                  <a:schemeClr val="tx1"/>
                </a:solidFill>
                <a:latin typeface="Arial" pitchFamily="34" charset="0"/>
              </a:defRPr>
            </a:lvl2pPr>
            <a:lvl3pPr marL="1316038" defTabSz="1316038">
              <a:defRPr>
                <a:solidFill>
                  <a:schemeClr val="tx1"/>
                </a:solidFill>
                <a:latin typeface="Arial" pitchFamily="34" charset="0"/>
              </a:defRPr>
            </a:lvl3pPr>
            <a:lvl4pPr marL="1974850" defTabSz="1316038">
              <a:defRPr>
                <a:solidFill>
                  <a:schemeClr val="tx1"/>
                </a:solidFill>
                <a:latin typeface="Arial" pitchFamily="34" charset="0"/>
              </a:defRPr>
            </a:lvl4pPr>
            <a:lvl5pPr marL="2633663" defTabSz="1316038">
              <a:defRPr>
                <a:solidFill>
                  <a:schemeClr val="tx1"/>
                </a:solidFill>
                <a:latin typeface="Arial" pitchFamily="34" charset="0"/>
              </a:defRPr>
            </a:lvl5pPr>
            <a:lvl6pPr marL="3090863" defTabSz="1316038" fontAlgn="base">
              <a:spcBef>
                <a:spcPct val="0"/>
              </a:spcBef>
              <a:spcAft>
                <a:spcPct val="0"/>
              </a:spcAft>
              <a:defRPr>
                <a:solidFill>
                  <a:schemeClr val="tx1"/>
                </a:solidFill>
                <a:latin typeface="Arial" pitchFamily="34" charset="0"/>
              </a:defRPr>
            </a:lvl6pPr>
            <a:lvl7pPr marL="3548063" defTabSz="1316038" fontAlgn="base">
              <a:spcBef>
                <a:spcPct val="0"/>
              </a:spcBef>
              <a:spcAft>
                <a:spcPct val="0"/>
              </a:spcAft>
              <a:defRPr>
                <a:solidFill>
                  <a:schemeClr val="tx1"/>
                </a:solidFill>
                <a:latin typeface="Arial" pitchFamily="34" charset="0"/>
              </a:defRPr>
            </a:lvl7pPr>
            <a:lvl8pPr marL="4005263" defTabSz="1316038" fontAlgn="base">
              <a:spcBef>
                <a:spcPct val="0"/>
              </a:spcBef>
              <a:spcAft>
                <a:spcPct val="0"/>
              </a:spcAft>
              <a:defRPr>
                <a:solidFill>
                  <a:schemeClr val="tx1"/>
                </a:solidFill>
                <a:latin typeface="Arial" pitchFamily="34" charset="0"/>
              </a:defRPr>
            </a:lvl8pPr>
            <a:lvl9pPr marL="4462463" defTabSz="1316038" fontAlgn="base">
              <a:spcBef>
                <a:spcPct val="0"/>
              </a:spcBef>
              <a:spcAft>
                <a:spcPct val="0"/>
              </a:spcAft>
              <a:defRPr>
                <a:solidFill>
                  <a:schemeClr val="tx1"/>
                </a:solidFill>
                <a:latin typeface="Arial" pitchFamily="34" charset="0"/>
              </a:defRPr>
            </a:lvl9pPr>
          </a:lstStyle>
          <a:p>
            <a:r>
              <a:rPr lang="cs-CZ" altLang="en-US" sz="2800" b="1">
                <a:solidFill>
                  <a:srgbClr val="FFFF00"/>
                </a:solidFill>
                <a:effectLst>
                  <a:outerShdw blurRad="38100" dist="38100" dir="2700000" algn="tl">
                    <a:srgbClr val="000000"/>
                  </a:outerShdw>
                </a:effectLst>
              </a:rPr>
              <a:t>G</a:t>
            </a:r>
            <a:r>
              <a:rPr lang="cs-CZ" altLang="en-US" sz="2800" b="1" baseline="-25000">
                <a:solidFill>
                  <a:srgbClr val="FFFF00"/>
                </a:solidFill>
                <a:effectLst>
                  <a:outerShdw blurRad="38100" dist="38100" dir="2700000" algn="tl">
                    <a:srgbClr val="000000"/>
                  </a:outerShdw>
                </a:effectLst>
              </a:rPr>
              <a:t>1</a:t>
            </a:r>
          </a:p>
        </p:txBody>
      </p:sp>
    </p:spTree>
    <p:extLst>
      <p:ext uri="{BB962C8B-B14F-4D97-AF65-F5344CB8AC3E}">
        <p14:creationId xmlns:p14="http://schemas.microsoft.com/office/powerpoint/2010/main" val="28232131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3" name="Rectangle 5"/>
          <p:cNvSpPr>
            <a:spLocks noGrp="1" noChangeArrowheads="1"/>
          </p:cNvSpPr>
          <p:nvPr>
            <p:ph type="title"/>
          </p:nvPr>
        </p:nvSpPr>
        <p:spPr/>
        <p:txBody>
          <a:bodyPr/>
          <a:lstStyle/>
          <a:p>
            <a:r>
              <a:rPr lang="cs-CZ" altLang="en-US" dirty="0" err="1" smtClean="0"/>
              <a:t>Analysis</a:t>
            </a:r>
            <a:r>
              <a:rPr lang="cs-CZ" altLang="en-US" dirty="0" smtClean="0"/>
              <a:t> of subG</a:t>
            </a:r>
            <a:r>
              <a:rPr lang="cs-CZ" altLang="en-US" baseline="-25000" dirty="0" smtClean="0"/>
              <a:t>0</a:t>
            </a:r>
            <a:r>
              <a:rPr lang="cs-CZ" altLang="en-US" dirty="0" smtClean="0"/>
              <a:t>/G</a:t>
            </a:r>
            <a:r>
              <a:rPr lang="cs-CZ" altLang="en-US" baseline="-25000" dirty="0" smtClean="0"/>
              <a:t>1</a:t>
            </a:r>
            <a:r>
              <a:rPr lang="cs-CZ" altLang="en-US" dirty="0" smtClean="0"/>
              <a:t> </a:t>
            </a:r>
            <a:r>
              <a:rPr lang="cs-CZ" altLang="en-US" dirty="0" err="1" smtClean="0"/>
              <a:t>population</a:t>
            </a:r>
            <a:endParaRPr lang="cs-CZ" altLang="en-US" dirty="0"/>
          </a:p>
        </p:txBody>
      </p:sp>
      <p:pic>
        <p:nvPicPr>
          <p:cNvPr id="57549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60513" y="1981200"/>
            <a:ext cx="6997700" cy="4114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5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6381750"/>
            <a:ext cx="19351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5499" name="Rectangle 11"/>
          <p:cNvSpPr>
            <a:spLocks noChangeArrowheads="1"/>
          </p:cNvSpPr>
          <p:nvPr/>
        </p:nvSpPr>
        <p:spPr bwMode="auto">
          <a:xfrm>
            <a:off x="154781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02" name="Rectangle 14"/>
          <p:cNvSpPr>
            <a:spLocks noChangeArrowheads="1"/>
          </p:cNvSpPr>
          <p:nvPr/>
        </p:nvSpPr>
        <p:spPr bwMode="auto">
          <a:xfrm>
            <a:off x="428466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03" name="Rectangle 15"/>
          <p:cNvSpPr>
            <a:spLocks noChangeArrowheads="1"/>
          </p:cNvSpPr>
          <p:nvPr/>
        </p:nvSpPr>
        <p:spPr bwMode="auto">
          <a:xfrm>
            <a:off x="6732588"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3232912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cs-CZ" altLang="en-US" sz="4000" dirty="0" err="1" smtClean="0"/>
              <a:t>Analysis</a:t>
            </a:r>
            <a:r>
              <a:rPr lang="cs-CZ" altLang="en-US" sz="4000" dirty="0" smtClean="0"/>
              <a:t> of subG</a:t>
            </a:r>
            <a:r>
              <a:rPr lang="cs-CZ" altLang="en-US" sz="4000" baseline="-25000" dirty="0" smtClean="0"/>
              <a:t>0</a:t>
            </a:r>
            <a:r>
              <a:rPr lang="cs-CZ" altLang="en-US" sz="4000" dirty="0" smtClean="0"/>
              <a:t>/G</a:t>
            </a:r>
            <a:r>
              <a:rPr lang="cs-CZ" altLang="en-US" sz="4000" baseline="-25000" dirty="0" smtClean="0"/>
              <a:t>1</a:t>
            </a:r>
            <a:r>
              <a:rPr lang="cs-CZ" altLang="en-US" sz="4000" dirty="0" smtClean="0"/>
              <a:t> </a:t>
            </a:r>
            <a:r>
              <a:rPr lang="cs-CZ" altLang="en-US" sz="4000" dirty="0" err="1" smtClean="0"/>
              <a:t>population</a:t>
            </a:r>
            <a:r>
              <a:rPr lang="cs-CZ" altLang="en-US" sz="4000" dirty="0"/>
              <a:t/>
            </a:r>
            <a:br>
              <a:rPr lang="cs-CZ" altLang="en-US" sz="4000" dirty="0"/>
            </a:br>
            <a:r>
              <a:rPr lang="cs-CZ" altLang="en-US" sz="2000" dirty="0"/>
              <a:t>- </a:t>
            </a:r>
            <a:r>
              <a:rPr lang="cs-CZ" altLang="en-US" sz="2000" dirty="0" err="1" smtClean="0"/>
              <a:t>extraction</a:t>
            </a:r>
            <a:r>
              <a:rPr lang="cs-CZ" altLang="en-US" sz="2000" dirty="0" smtClean="0"/>
              <a:t> of </a:t>
            </a:r>
            <a:r>
              <a:rPr lang="cs-CZ" altLang="en-US" sz="2000" dirty="0" err="1" smtClean="0"/>
              <a:t>low</a:t>
            </a:r>
            <a:r>
              <a:rPr lang="cs-CZ" altLang="en-US" sz="2000" dirty="0" smtClean="0"/>
              <a:t> </a:t>
            </a:r>
            <a:r>
              <a:rPr lang="cs-CZ" altLang="en-US" sz="2000" dirty="0" err="1" smtClean="0"/>
              <a:t>molecular</a:t>
            </a:r>
            <a:r>
              <a:rPr lang="cs-CZ" altLang="en-US" sz="2000" dirty="0" smtClean="0"/>
              <a:t> </a:t>
            </a:r>
            <a:r>
              <a:rPr lang="cs-CZ" altLang="en-US" sz="2000" dirty="0" err="1" smtClean="0"/>
              <a:t>weight</a:t>
            </a:r>
            <a:r>
              <a:rPr lang="cs-CZ" altLang="en-US" sz="2000" dirty="0" smtClean="0"/>
              <a:t> </a:t>
            </a:r>
            <a:r>
              <a:rPr lang="cs-CZ" altLang="en-US" sz="2000" dirty="0" err="1" smtClean="0"/>
              <a:t>fragments</a:t>
            </a:r>
            <a:r>
              <a:rPr lang="cs-CZ" altLang="en-US" sz="2000" dirty="0" smtClean="0"/>
              <a:t> of DNA </a:t>
            </a:r>
            <a:r>
              <a:rPr lang="cs-CZ" altLang="en-US" sz="2000" dirty="0" err="1" smtClean="0"/>
              <a:t>using</a:t>
            </a:r>
            <a:r>
              <a:rPr lang="cs-CZ" altLang="en-US" sz="2000" dirty="0" smtClean="0"/>
              <a:t> </a:t>
            </a:r>
            <a:r>
              <a:rPr lang="cs-CZ" altLang="en-US" sz="2000" dirty="0" err="1" smtClean="0"/>
              <a:t>citrate</a:t>
            </a:r>
            <a:r>
              <a:rPr lang="cs-CZ" altLang="en-US" sz="2000" dirty="0" smtClean="0"/>
              <a:t> </a:t>
            </a:r>
            <a:r>
              <a:rPr lang="cs-CZ" altLang="en-US" sz="2000" dirty="0" err="1" smtClean="0"/>
              <a:t>buffer</a:t>
            </a:r>
            <a:endParaRPr lang="cs-CZ" altLang="en-US" sz="2000" dirty="0"/>
          </a:p>
        </p:txBody>
      </p:sp>
      <p:sp>
        <p:nvSpPr>
          <p:cNvPr id="626693" name="Rectangle 5"/>
          <p:cNvSpPr>
            <a:spLocks noChangeArrowheads="1"/>
          </p:cNvSpPr>
          <p:nvPr/>
        </p:nvSpPr>
        <p:spPr bwMode="auto">
          <a:xfrm>
            <a:off x="154781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94" name="Rectangle 6"/>
          <p:cNvSpPr>
            <a:spLocks noChangeArrowheads="1"/>
          </p:cNvSpPr>
          <p:nvPr/>
        </p:nvSpPr>
        <p:spPr bwMode="auto">
          <a:xfrm>
            <a:off x="428466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695" name="Rectangle 7"/>
          <p:cNvSpPr>
            <a:spLocks noChangeArrowheads="1"/>
          </p:cNvSpPr>
          <p:nvPr/>
        </p:nvSpPr>
        <p:spPr bwMode="auto">
          <a:xfrm>
            <a:off x="6732588"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266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1751013"/>
            <a:ext cx="6303963"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669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325" y="5516563"/>
            <a:ext cx="2608263"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7013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1173163" y="115888"/>
            <a:ext cx="7772400" cy="1143000"/>
          </a:xfrm>
        </p:spPr>
        <p:txBody>
          <a:bodyPr/>
          <a:lstStyle/>
          <a:p>
            <a:r>
              <a:rPr lang="en-US" altLang="en-US" dirty="0" smtClean="0"/>
              <a:t>Anal</a:t>
            </a:r>
            <a:r>
              <a:rPr lang="cs-CZ" altLang="en-US" dirty="0" err="1" smtClean="0"/>
              <a:t>ysis</a:t>
            </a:r>
            <a:r>
              <a:rPr lang="cs-CZ" altLang="en-US" dirty="0" smtClean="0"/>
              <a:t> of</a:t>
            </a:r>
            <a:r>
              <a:rPr lang="en-US" altLang="en-US" dirty="0" smtClean="0"/>
              <a:t> </a:t>
            </a:r>
            <a:r>
              <a:rPr lang="cs-CZ" altLang="en-US" dirty="0"/>
              <a:t>subG</a:t>
            </a:r>
            <a:r>
              <a:rPr lang="cs-CZ" altLang="en-US" baseline="-25000" dirty="0"/>
              <a:t>0</a:t>
            </a:r>
            <a:r>
              <a:rPr lang="cs-CZ" altLang="en-US" dirty="0"/>
              <a:t>/G</a:t>
            </a:r>
            <a:r>
              <a:rPr lang="cs-CZ" altLang="en-US" baseline="-25000" dirty="0"/>
              <a:t>1</a:t>
            </a:r>
            <a:r>
              <a:rPr lang="cs-CZ" altLang="en-US" dirty="0"/>
              <a:t> </a:t>
            </a:r>
            <a:r>
              <a:rPr lang="cs-CZ" altLang="en-US" dirty="0" err="1" smtClean="0"/>
              <a:t>population</a:t>
            </a:r>
            <a:endParaRPr lang="cs-CZ" altLang="en-US" dirty="0"/>
          </a:p>
        </p:txBody>
      </p:sp>
      <p:sp>
        <p:nvSpPr>
          <p:cNvPr id="613381" name="Rectangle 5"/>
          <p:cNvSpPr>
            <a:spLocks noChangeArrowheads="1"/>
          </p:cNvSpPr>
          <p:nvPr/>
        </p:nvSpPr>
        <p:spPr bwMode="auto">
          <a:xfrm>
            <a:off x="154781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382" name="Rectangle 6"/>
          <p:cNvSpPr>
            <a:spLocks noChangeArrowheads="1"/>
          </p:cNvSpPr>
          <p:nvPr/>
        </p:nvSpPr>
        <p:spPr bwMode="auto">
          <a:xfrm>
            <a:off x="4284663"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383" name="Rectangle 7"/>
          <p:cNvSpPr>
            <a:spLocks noChangeArrowheads="1"/>
          </p:cNvSpPr>
          <p:nvPr/>
        </p:nvSpPr>
        <p:spPr bwMode="auto">
          <a:xfrm>
            <a:off x="6732588" y="2276475"/>
            <a:ext cx="431800"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3385" name="Rectangle 9"/>
          <p:cNvSpPr>
            <a:spLocks noChangeArrowheads="1"/>
          </p:cNvSpPr>
          <p:nvPr/>
        </p:nvSpPr>
        <p:spPr bwMode="auto">
          <a:xfrm>
            <a:off x="1187450" y="1216025"/>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eaLnBrk="1" hangingPunct="1"/>
            <a:r>
              <a:rPr lang="en-US" altLang="en-US" sz="2800" dirty="0" smtClean="0"/>
              <a:t>pros </a:t>
            </a:r>
          </a:p>
          <a:p>
            <a:pPr lvl="1" eaLnBrk="1" hangingPunct="1"/>
            <a:r>
              <a:rPr lang="en-US" altLang="en-US" sz="2400" dirty="0" smtClean="0"/>
              <a:t>Quick and cheap</a:t>
            </a:r>
          </a:p>
          <a:p>
            <a:pPr lvl="1" eaLnBrk="1" hangingPunct="1"/>
            <a:r>
              <a:rPr lang="en-US" altLang="en-US" sz="2400" dirty="0" smtClean="0"/>
              <a:t>Analysis together with cell cycle detection</a:t>
            </a:r>
          </a:p>
          <a:p>
            <a:pPr lvl="1" eaLnBrk="1" hangingPunct="1"/>
            <a:r>
              <a:rPr lang="en-US" altLang="en-US" sz="2400" dirty="0" smtClean="0"/>
              <a:t>Flexible regarding DNA labeling</a:t>
            </a:r>
          </a:p>
          <a:p>
            <a:pPr eaLnBrk="1" hangingPunct="1"/>
            <a:r>
              <a:rPr lang="en-US" altLang="en-US" sz="2800" dirty="0" smtClean="0"/>
              <a:t>cons</a:t>
            </a:r>
          </a:p>
          <a:p>
            <a:pPr lvl="1" eaLnBrk="1" hangingPunct="1"/>
            <a:r>
              <a:rPr lang="en-US" altLang="en-US" sz="2400" dirty="0" smtClean="0"/>
              <a:t>Limited specificity– size of subG</a:t>
            </a:r>
            <a:r>
              <a:rPr lang="en-US" altLang="en-US" sz="2400" baseline="-25000" dirty="0" smtClean="0"/>
              <a:t>0</a:t>
            </a:r>
            <a:r>
              <a:rPr lang="en-US" altLang="en-US" sz="2400" dirty="0" smtClean="0"/>
              <a:t> population is overestimated</a:t>
            </a:r>
            <a:r>
              <a:rPr lang="cs-CZ" altLang="en-US" sz="2400" dirty="0" smtClean="0"/>
              <a:t>, </a:t>
            </a:r>
            <a:r>
              <a:rPr lang="cs-CZ" altLang="en-US" sz="2400" dirty="0" err="1" smtClean="0"/>
              <a:t>please</a:t>
            </a:r>
            <a:r>
              <a:rPr lang="cs-CZ" altLang="en-US" sz="2400" dirty="0" smtClean="0"/>
              <a:t> </a:t>
            </a:r>
            <a:r>
              <a:rPr lang="cs-CZ" altLang="en-US" sz="2400" dirty="0" smtClean="0">
                <a:solidFill>
                  <a:srgbClr val="FF0000"/>
                </a:solidFill>
              </a:rPr>
              <a:t>NEVER</a:t>
            </a:r>
            <a:r>
              <a:rPr lang="cs-CZ" altLang="en-US" sz="2400" dirty="0" smtClean="0"/>
              <a:t> use log </a:t>
            </a:r>
            <a:r>
              <a:rPr lang="cs-CZ" altLang="en-US" sz="2400" dirty="0" err="1" smtClean="0"/>
              <a:t>scale</a:t>
            </a:r>
            <a:endParaRPr lang="en-US" altLang="en-US" sz="2400" dirty="0" smtClean="0"/>
          </a:p>
          <a:p>
            <a:pPr lvl="1" eaLnBrk="1" hangingPunct="1"/>
            <a:r>
              <a:rPr lang="en-US" altLang="en-US" sz="2400" dirty="0" smtClean="0"/>
              <a:t>Detectable also in mechanically destroyed cells</a:t>
            </a:r>
          </a:p>
          <a:p>
            <a:pPr lvl="1" eaLnBrk="1" hangingPunct="1"/>
            <a:r>
              <a:rPr lang="en-US" altLang="en-US" sz="2400" dirty="0" smtClean="0"/>
              <a:t>Cells dying in G</a:t>
            </a:r>
            <a:r>
              <a:rPr lang="en-US" altLang="en-US" sz="2400" baseline="-25000" dirty="0" smtClean="0"/>
              <a:t>2</a:t>
            </a:r>
            <a:r>
              <a:rPr lang="en-US" altLang="en-US" sz="2400" dirty="0" smtClean="0"/>
              <a:t> phase is difficult t</a:t>
            </a:r>
            <a:r>
              <a:rPr lang="cs-CZ" altLang="en-US" sz="2400" dirty="0" smtClean="0"/>
              <a:t>o</a:t>
            </a:r>
            <a:r>
              <a:rPr lang="en-US" altLang="en-US" sz="2400" dirty="0" smtClean="0"/>
              <a:t> detect</a:t>
            </a:r>
          </a:p>
          <a:p>
            <a:pPr lvl="1" eaLnBrk="1" hangingPunct="1">
              <a:buFontTx/>
              <a:buNone/>
            </a:pPr>
            <a:endParaRPr lang="cs-CZ" altLang="en-US" sz="2400" dirty="0"/>
          </a:p>
        </p:txBody>
      </p:sp>
      <p:pic>
        <p:nvPicPr>
          <p:cNvPr id="266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401383"/>
            <a:ext cx="3496927" cy="244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10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6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971550" y="457200"/>
            <a:ext cx="7993063" cy="1143000"/>
          </a:xfrm>
        </p:spPr>
        <p:txBody>
          <a:bodyPr/>
          <a:lstStyle/>
          <a:p>
            <a:r>
              <a:rPr lang="cs-CZ" altLang="en-US" sz="3200"/>
              <a:t>Terminal deoxynucleotidyl transferase-mediated dUTP nick end labeling -</a:t>
            </a:r>
            <a:r>
              <a:rPr lang="cs-CZ" altLang="en-US" sz="3600"/>
              <a:t> </a:t>
            </a:r>
            <a:r>
              <a:rPr lang="cs-CZ" altLang="en-US" sz="3600" b="1"/>
              <a:t>TUNEL</a:t>
            </a:r>
          </a:p>
        </p:txBody>
      </p:sp>
      <p:sp>
        <p:nvSpPr>
          <p:cNvPr id="615427" name="Rectangle 3"/>
          <p:cNvSpPr>
            <a:spLocks noGrp="1" noChangeArrowheads="1"/>
          </p:cNvSpPr>
          <p:nvPr>
            <p:ph type="body" idx="1"/>
          </p:nvPr>
        </p:nvSpPr>
        <p:spPr>
          <a:xfrm>
            <a:off x="1173163" y="1700213"/>
            <a:ext cx="7772400" cy="4114800"/>
          </a:xfrm>
        </p:spPr>
        <p:txBody>
          <a:bodyPr/>
          <a:lstStyle/>
          <a:p>
            <a:r>
              <a:rPr lang="en-US" altLang="en-US" sz="2400" dirty="0" smtClean="0"/>
              <a:t>DNA breaks detection</a:t>
            </a:r>
          </a:p>
          <a:p>
            <a:r>
              <a:rPr lang="en-US" altLang="en-US" sz="2400" dirty="0" smtClean="0"/>
              <a:t>3´-OH ends of single or double strand breaks are labeled by modified base analogue using </a:t>
            </a:r>
            <a:r>
              <a:rPr lang="en-US" altLang="en-US" sz="2400" dirty="0" err="1" smtClean="0"/>
              <a:t>deoxynucleotidyl</a:t>
            </a:r>
            <a:r>
              <a:rPr lang="en-US" altLang="en-US" sz="2400" dirty="0" smtClean="0"/>
              <a:t> </a:t>
            </a:r>
            <a:r>
              <a:rPr lang="en-US" altLang="en-US" sz="2400" dirty="0" err="1" smtClean="0"/>
              <a:t>transferase</a:t>
            </a:r>
            <a:endParaRPr lang="en-US" altLang="en-US" sz="2400" dirty="0" smtClean="0"/>
          </a:p>
          <a:p>
            <a:r>
              <a:rPr lang="cs-CZ" altLang="en-US" sz="2400" dirty="0" err="1" smtClean="0"/>
              <a:t>vizualization</a:t>
            </a:r>
            <a:endParaRPr lang="cs-CZ" altLang="en-US" sz="2400" dirty="0"/>
          </a:p>
          <a:p>
            <a:pPr lvl="1"/>
            <a:r>
              <a:rPr lang="cs-CZ" altLang="en-US" sz="2000" dirty="0" smtClean="0"/>
              <a:t>direct </a:t>
            </a:r>
            <a:r>
              <a:rPr lang="cs-CZ" altLang="en-US" sz="2000" dirty="0"/>
              <a:t>(FITC-</a:t>
            </a:r>
            <a:r>
              <a:rPr lang="cs-CZ" altLang="en-US" sz="2000" dirty="0" err="1"/>
              <a:t>dUTP</a:t>
            </a:r>
            <a:r>
              <a:rPr lang="cs-CZ" altLang="en-US" sz="2000" dirty="0"/>
              <a:t>)</a:t>
            </a:r>
          </a:p>
          <a:p>
            <a:pPr lvl="1"/>
            <a:r>
              <a:rPr lang="cs-CZ" altLang="en-US" sz="2000" dirty="0" err="1" smtClean="0"/>
              <a:t>indirect</a:t>
            </a:r>
            <a:r>
              <a:rPr lang="cs-CZ" altLang="en-US" sz="2000" dirty="0" smtClean="0"/>
              <a:t> </a:t>
            </a:r>
            <a:r>
              <a:rPr lang="cs-CZ" altLang="en-US" sz="2000" dirty="0"/>
              <a:t>(AP, POD, anti-</a:t>
            </a:r>
            <a:r>
              <a:rPr lang="cs-CZ" altLang="en-US" sz="2000" dirty="0" err="1"/>
              <a:t>BrdU</a:t>
            </a:r>
            <a:r>
              <a:rPr lang="cs-CZ" altLang="en-US" sz="2000" dirty="0"/>
              <a:t> Ab)</a:t>
            </a:r>
          </a:p>
        </p:txBody>
      </p:sp>
      <p:pic>
        <p:nvPicPr>
          <p:cNvPr id="6154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88" y="4637088"/>
            <a:ext cx="4176712" cy="222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433" name="Rectangle 9"/>
          <p:cNvSpPr>
            <a:spLocks noChangeArrowheads="1"/>
          </p:cNvSpPr>
          <p:nvPr/>
        </p:nvSpPr>
        <p:spPr bwMode="auto">
          <a:xfrm>
            <a:off x="1116013"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41801706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8" name="Rectangle 6"/>
          <p:cNvSpPr>
            <a:spLocks noGrp="1" noChangeArrowheads="1"/>
          </p:cNvSpPr>
          <p:nvPr>
            <p:ph type="title"/>
          </p:nvPr>
        </p:nvSpPr>
        <p:spPr/>
        <p:txBody>
          <a:bodyPr/>
          <a:lstStyle/>
          <a:p>
            <a:r>
              <a:rPr lang="en-US" altLang="en-US"/>
              <a:t>TUNEL</a:t>
            </a:r>
            <a:endParaRPr lang="cs-CZ" altLang="en-US"/>
          </a:p>
        </p:txBody>
      </p:sp>
      <p:pic>
        <p:nvPicPr>
          <p:cNvPr id="57651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1773238"/>
            <a:ext cx="7407275" cy="391477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65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6381750"/>
            <a:ext cx="1935163"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4367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4"/>
          <p:cNvSpPr>
            <a:spLocks noChangeArrowheads="1"/>
          </p:cNvSpPr>
          <p:nvPr/>
        </p:nvSpPr>
        <p:spPr bwMode="auto">
          <a:xfrm>
            <a:off x="1173163" y="115888"/>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fontAlgn="base">
              <a:spcBef>
                <a:spcPct val="0"/>
              </a:spcBef>
              <a:spcAft>
                <a:spcPct val="0"/>
              </a:spcAft>
              <a:defRPr sz="4400">
                <a:solidFill>
                  <a:schemeClr val="tx2"/>
                </a:solidFill>
                <a:latin typeface="Times New Roman" pitchFamily="18" charset="0"/>
              </a:defRPr>
            </a:lvl6pPr>
            <a:lvl7pPr marL="914400" fontAlgn="base">
              <a:spcBef>
                <a:spcPct val="0"/>
              </a:spcBef>
              <a:spcAft>
                <a:spcPct val="0"/>
              </a:spcAft>
              <a:defRPr sz="4400">
                <a:solidFill>
                  <a:schemeClr val="tx2"/>
                </a:solidFill>
                <a:latin typeface="Times New Roman" pitchFamily="18" charset="0"/>
              </a:defRPr>
            </a:lvl7pPr>
            <a:lvl8pPr marL="1371600" fontAlgn="base">
              <a:spcBef>
                <a:spcPct val="0"/>
              </a:spcBef>
              <a:spcAft>
                <a:spcPct val="0"/>
              </a:spcAft>
              <a:defRPr sz="4400">
                <a:solidFill>
                  <a:schemeClr val="tx2"/>
                </a:solidFill>
                <a:latin typeface="Times New Roman" pitchFamily="18" charset="0"/>
              </a:defRPr>
            </a:lvl8pPr>
            <a:lvl9pPr marL="1828800" fontAlgn="base">
              <a:spcBef>
                <a:spcPct val="0"/>
              </a:spcBef>
              <a:spcAft>
                <a:spcPct val="0"/>
              </a:spcAft>
              <a:defRPr sz="4400">
                <a:solidFill>
                  <a:schemeClr val="tx2"/>
                </a:solidFill>
                <a:latin typeface="Times New Roman" pitchFamily="18" charset="0"/>
              </a:defRPr>
            </a:lvl9pPr>
          </a:lstStyle>
          <a:p>
            <a:pPr eaLnBrk="1" hangingPunct="1"/>
            <a:r>
              <a:rPr lang="cs-CZ" altLang="en-US"/>
              <a:t>TUNEL</a:t>
            </a:r>
          </a:p>
        </p:txBody>
      </p:sp>
      <p:sp>
        <p:nvSpPr>
          <p:cNvPr id="577541" name="Rectangle 5"/>
          <p:cNvSpPr>
            <a:spLocks noChangeArrowheads="1"/>
          </p:cNvSpPr>
          <p:nvPr/>
        </p:nvSpPr>
        <p:spPr bwMode="auto">
          <a:xfrm>
            <a:off x="1187450" y="1546225"/>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eaLnBrk="1" hangingPunct="1"/>
            <a:r>
              <a:rPr lang="en-US" altLang="en-US" sz="2800" dirty="0" smtClean="0"/>
              <a:t>pros </a:t>
            </a:r>
          </a:p>
          <a:p>
            <a:pPr lvl="1" eaLnBrk="1" hangingPunct="1"/>
            <a:r>
              <a:rPr lang="en-US" altLang="en-US" sz="2400" dirty="0" smtClean="0"/>
              <a:t>sensitive, specific</a:t>
            </a:r>
          </a:p>
          <a:p>
            <a:pPr lvl="1" eaLnBrk="1" hangingPunct="1"/>
            <a:r>
              <a:rPr lang="en-US" altLang="en-US" sz="2400" dirty="0" smtClean="0"/>
              <a:t>Possible to combine with cell cycle detection</a:t>
            </a:r>
          </a:p>
          <a:p>
            <a:pPr lvl="1" eaLnBrk="1" hangingPunct="1"/>
            <a:endParaRPr lang="en-US" altLang="en-US" sz="2400" dirty="0" smtClean="0"/>
          </a:p>
          <a:p>
            <a:pPr eaLnBrk="1" hangingPunct="1"/>
            <a:r>
              <a:rPr lang="en-US" altLang="en-US" sz="2800" dirty="0" smtClean="0"/>
              <a:t>cons</a:t>
            </a:r>
          </a:p>
          <a:p>
            <a:pPr lvl="1" eaLnBrk="1" hangingPunct="1"/>
            <a:r>
              <a:rPr lang="en-US" altLang="en-US" sz="2400" dirty="0" smtClean="0"/>
              <a:t>Costly and time consuming</a:t>
            </a:r>
          </a:p>
          <a:p>
            <a:pPr lvl="1" eaLnBrk="1" hangingPunct="1"/>
            <a:r>
              <a:rPr lang="en-US" altLang="en-US" sz="2400" dirty="0" smtClean="0"/>
              <a:t>Large number of cells</a:t>
            </a:r>
          </a:p>
          <a:p>
            <a:pPr lvl="1" eaLnBrk="1" hangingPunct="1"/>
            <a:r>
              <a:rPr lang="en-US" altLang="en-US" sz="2400" dirty="0" smtClean="0"/>
              <a:t>Some fixation procedures generate artifacts</a:t>
            </a:r>
          </a:p>
          <a:p>
            <a:pPr lvl="1" eaLnBrk="1" hangingPunct="1"/>
            <a:endParaRPr lang="en-US" altLang="en-US" sz="2400" dirty="0" smtClean="0"/>
          </a:p>
          <a:p>
            <a:pPr lvl="1" eaLnBrk="1" hangingPunct="1">
              <a:buFontTx/>
              <a:buNone/>
            </a:pPr>
            <a:endParaRPr lang="en-US" altLang="en-US" sz="2400" dirty="0"/>
          </a:p>
        </p:txBody>
      </p:sp>
      <p:pic>
        <p:nvPicPr>
          <p:cNvPr id="577542" name="Picture 6"/>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867400" y="260350"/>
            <a:ext cx="3000375" cy="2151063"/>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7544" name="Rectangle 8"/>
          <p:cNvSpPr>
            <a:spLocks noChangeArrowheads="1"/>
          </p:cNvSpPr>
          <p:nvPr/>
        </p:nvSpPr>
        <p:spPr bwMode="auto">
          <a:xfrm>
            <a:off x="5940425" y="2205038"/>
            <a:ext cx="281840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700" dirty="0">
                <a:solidFill>
                  <a:schemeClr val="bg1"/>
                </a:solidFill>
              </a:rPr>
              <a:t>http://www.ihcworld.com/imagegallery/albums/userpics/10003/tunel.jpg</a:t>
            </a:r>
          </a:p>
        </p:txBody>
      </p:sp>
    </p:spTree>
    <p:extLst>
      <p:ext uri="{BB962C8B-B14F-4D97-AF65-F5344CB8AC3E}">
        <p14:creationId xmlns:p14="http://schemas.microsoft.com/office/powerpoint/2010/main" val="3749413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cs-CZ" altLang="cs-CZ" sz="360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3252788"/>
            <a:ext cx="3810000" cy="25749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73713" y="2687638"/>
            <a:ext cx="2933700" cy="1571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258888" y="155733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a:t>Až do</a:t>
            </a:r>
            <a:r>
              <a:rPr lang="en-US" altLang="cs-CZ" sz="2000" b="0"/>
              <a:t> </a:t>
            </a:r>
            <a:r>
              <a:rPr lang="cs-CZ" altLang="cs-CZ" sz="2000" b="0"/>
              <a:t>poloviny 19. století </a:t>
            </a:r>
            <a:r>
              <a:rPr lang="en-US" altLang="cs-CZ" sz="2000" b="0"/>
              <a:t>– </a:t>
            </a:r>
            <a:r>
              <a:rPr lang="cs-CZ" altLang="cs-CZ" sz="1400" b="0" i="1"/>
              <a:t>byly používány pouze přírodní barviva</a:t>
            </a:r>
          </a:p>
          <a:p>
            <a:pPr>
              <a:spcBef>
                <a:spcPct val="50000"/>
              </a:spcBef>
              <a:buClrTx/>
              <a:buSzTx/>
              <a:buFontTx/>
              <a:buNone/>
            </a:pPr>
            <a:r>
              <a:rPr lang="cs-CZ" altLang="cs-CZ" sz="2400" b="0" i="1">
                <a:latin typeface="Times" pitchFamily="18" charset="0"/>
              </a:rPr>
              <a:t>Anton van Leeuwenhoek</a:t>
            </a:r>
            <a:r>
              <a:rPr lang="cs-CZ" altLang="cs-CZ" sz="2400" b="0">
                <a:latin typeface="Times" pitchFamily="18" charset="0"/>
              </a:rPr>
              <a:t>  použil v roce 1719 šafrán na obarvení svalových buněk</a:t>
            </a:r>
            <a:endParaRPr lang="en-US" altLang="cs-CZ" sz="1400" b="0" i="1"/>
          </a:p>
          <a:p>
            <a:pPr>
              <a:spcBef>
                <a:spcPct val="50000"/>
              </a:spcBef>
              <a:buClrTx/>
              <a:buSzTx/>
              <a:buFontTx/>
              <a:buNone/>
            </a:pPr>
            <a:endParaRPr lang="en-US" altLang="cs-CZ" sz="1400" b="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5"/>
              </a:rPr>
              <a:t>www.euronet.nl/users/warnar/leeuwenhoek.html</a:t>
            </a:r>
            <a:r>
              <a:rPr lang="cs-CZ" altLang="cs-CZ" sz="1600" b="0">
                <a:latin typeface="Times" pitchFamily="18" charset="0"/>
              </a:rPr>
              <a:t> </a:t>
            </a:r>
          </a:p>
        </p:txBody>
      </p:sp>
      <p:pic>
        <p:nvPicPr>
          <p:cNvPr id="25607" name="Picture 1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29313" y="4616450"/>
            <a:ext cx="2222500"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What</a:t>
            </a:r>
            <a:r>
              <a:rPr lang="cs-CZ" dirty="0" smtClean="0"/>
              <a:t> </a:t>
            </a:r>
            <a:r>
              <a:rPr lang="cs-CZ" dirty="0" err="1" smtClean="0"/>
              <a:t>method</a:t>
            </a:r>
            <a:r>
              <a:rPr lang="cs-CZ" dirty="0" smtClean="0"/>
              <a:t> </a:t>
            </a:r>
            <a:r>
              <a:rPr lang="cs-CZ" dirty="0" err="1" smtClean="0"/>
              <a:t>we</a:t>
            </a:r>
            <a:r>
              <a:rPr lang="cs-CZ" dirty="0" smtClean="0"/>
              <a:t> </a:t>
            </a:r>
            <a:r>
              <a:rPr lang="cs-CZ" dirty="0" err="1" smtClean="0"/>
              <a:t>should</a:t>
            </a:r>
            <a:r>
              <a:rPr lang="cs-CZ" dirty="0" smtClean="0"/>
              <a:t> use</a:t>
            </a:r>
            <a:r>
              <a:rPr lang="en-US" dirty="0" smtClean="0"/>
              <a:t>?</a:t>
            </a:r>
            <a:endParaRPr lang="en-US" dirty="0"/>
          </a:p>
        </p:txBody>
      </p:sp>
      <p:sp>
        <p:nvSpPr>
          <p:cNvPr id="3" name="Zástupný symbol pro obsah 2"/>
          <p:cNvSpPr>
            <a:spLocks noGrp="1"/>
          </p:cNvSpPr>
          <p:nvPr>
            <p:ph idx="1"/>
          </p:nvPr>
        </p:nvSpPr>
        <p:spPr/>
        <p:txBody>
          <a:bodyPr/>
          <a:lstStyle/>
          <a:p>
            <a:r>
              <a:rPr lang="en-US" dirty="0" smtClean="0"/>
              <a:t>always use more then one method;</a:t>
            </a:r>
          </a:p>
          <a:p>
            <a:r>
              <a:rPr lang="en-US" dirty="0" smtClean="0"/>
              <a:t>recommended to combine methods of different principles;</a:t>
            </a:r>
          </a:p>
          <a:p>
            <a:r>
              <a:rPr lang="en-US" dirty="0" smtClean="0"/>
              <a:t>consider your experimental model (cell type and design) - „time </a:t>
            </a:r>
            <a:r>
              <a:rPr lang="en-US" dirty="0" err="1" smtClean="0"/>
              <a:t>window“of</a:t>
            </a:r>
            <a:r>
              <a:rPr lang="en-US" dirty="0" smtClean="0"/>
              <a:t> each method is different </a:t>
            </a:r>
            <a:endParaRPr lang="en-US" dirty="0"/>
          </a:p>
        </p:txBody>
      </p:sp>
    </p:spTree>
    <p:extLst>
      <p:ext uri="{BB962C8B-B14F-4D97-AF65-F5344CB8AC3E}">
        <p14:creationId xmlns:p14="http://schemas.microsoft.com/office/powerpoint/2010/main" val="24340612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What else we should consider…?</a:t>
            </a:r>
            <a:endParaRPr lang="en-US" dirty="0"/>
          </a:p>
        </p:txBody>
      </p:sp>
      <p:sp>
        <p:nvSpPr>
          <p:cNvPr id="3" name="Zástupný symbol pro obsah 2"/>
          <p:cNvSpPr>
            <a:spLocks noGrp="1"/>
          </p:cNvSpPr>
          <p:nvPr>
            <p:ph idx="1"/>
          </p:nvPr>
        </p:nvSpPr>
        <p:spPr/>
        <p:txBody>
          <a:bodyPr/>
          <a:lstStyle/>
          <a:p>
            <a:r>
              <a:rPr lang="en-US" dirty="0" smtClean="0"/>
              <a:t>each method will give you different numbers (it is reality) - always specify methods you used</a:t>
            </a:r>
          </a:p>
          <a:p>
            <a:r>
              <a:rPr lang="en-US" dirty="0" smtClean="0"/>
              <a:t>kinetics and turnover of dying cell subpopulation is important</a:t>
            </a:r>
          </a:p>
          <a:p>
            <a:r>
              <a:rPr lang="en-US" dirty="0" smtClean="0"/>
              <a:t>there is more types of cell death, even in your tissue culture dish</a:t>
            </a:r>
          </a:p>
          <a:p>
            <a:r>
              <a:rPr lang="en-US" i="1" dirty="0" smtClean="0"/>
              <a:t>in vitro </a:t>
            </a:r>
            <a:r>
              <a:rPr lang="en-US" dirty="0" smtClean="0"/>
              <a:t>and </a:t>
            </a:r>
            <a:r>
              <a:rPr lang="en-US" i="1" dirty="0" smtClean="0"/>
              <a:t>in vivo </a:t>
            </a:r>
            <a:r>
              <a:rPr lang="en-US" dirty="0" smtClean="0"/>
              <a:t>situation is really different</a:t>
            </a:r>
            <a:endParaRPr lang="en-US" dirty="0"/>
          </a:p>
        </p:txBody>
      </p:sp>
    </p:spTree>
    <p:extLst>
      <p:ext uri="{BB962C8B-B14F-4D97-AF65-F5344CB8AC3E}">
        <p14:creationId xmlns:p14="http://schemas.microsoft.com/office/powerpoint/2010/main" val="24356202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1116013" y="188913"/>
            <a:ext cx="7829550" cy="1727200"/>
          </a:xfrm>
        </p:spPr>
        <p:txBody>
          <a:bodyPr/>
          <a:lstStyle/>
          <a:p>
            <a:r>
              <a:rPr lang="en-US" altLang="en-US" sz="4000">
                <a:cs typeface="Times New Roman" pitchFamily="18" charset="0"/>
              </a:rPr>
              <a:t>Biologick</a:t>
            </a:r>
            <a:r>
              <a:rPr lang="cs-CZ" altLang="en-US" sz="4000">
                <a:cs typeface="Times New Roman" pitchFamily="18" charset="0"/>
              </a:rPr>
              <a:t>é aplikace průtokové cytometrie</a:t>
            </a:r>
            <a:endParaRPr lang="cs-CZ" altLang="en-US" sz="2800"/>
          </a:p>
        </p:txBody>
      </p:sp>
      <p:sp>
        <p:nvSpPr>
          <p:cNvPr id="655363" name="Rectangle 3"/>
          <p:cNvSpPr>
            <a:spLocks noGrp="1" noChangeArrowheads="1"/>
          </p:cNvSpPr>
          <p:nvPr>
            <p:ph type="body" idx="1"/>
          </p:nvPr>
        </p:nvSpPr>
        <p:spPr>
          <a:xfrm>
            <a:off x="1116013" y="2276475"/>
            <a:ext cx="7772400" cy="4114800"/>
          </a:xfrm>
        </p:spPr>
        <p:txBody>
          <a:bodyPr/>
          <a:lstStyle/>
          <a:p>
            <a:r>
              <a:rPr lang="en-US" altLang="en-US">
                <a:latin typeface="Tahoma" pitchFamily="34" charset="0"/>
                <a:cs typeface="Times New Roman" pitchFamily="18" charset="0"/>
              </a:rPr>
              <a:t>Cytogenetika</a:t>
            </a:r>
            <a:endParaRPr lang="cs-CZ" altLang="en-US">
              <a:latin typeface="Tahoma" pitchFamily="34" charset="0"/>
              <a:cs typeface="Times New Roman" pitchFamily="18" charset="0"/>
            </a:endParaRPr>
          </a:p>
          <a:p>
            <a:pPr lvl="1"/>
            <a:r>
              <a:rPr lang="cs-CZ" altLang="en-US" sz="2000">
                <a:latin typeface="Tahoma" pitchFamily="34" charset="0"/>
                <a:cs typeface="Times New Roman" pitchFamily="18" charset="0"/>
              </a:rPr>
              <a:t>a</a:t>
            </a:r>
            <a:r>
              <a:rPr lang="en-US" altLang="en-US" sz="2000">
                <a:latin typeface="Tahoma" pitchFamily="34" charset="0"/>
                <a:cs typeface="Times New Roman" pitchFamily="18" charset="0"/>
              </a:rPr>
              <a:t>nal</a:t>
            </a:r>
            <a:r>
              <a:rPr lang="cs-CZ" altLang="en-US" sz="2000">
                <a:latin typeface="Tahoma" pitchFamily="34" charset="0"/>
                <a:cs typeface="Times New Roman" pitchFamily="18" charset="0"/>
              </a:rPr>
              <a:t>ýza chromozómů </a:t>
            </a:r>
          </a:p>
          <a:p>
            <a:pPr lvl="2"/>
            <a:r>
              <a:rPr lang="cs-CZ" altLang="en-US" sz="1800">
                <a:latin typeface="Tahoma" pitchFamily="34" charset="0"/>
                <a:cs typeface="Times New Roman" pitchFamily="18" charset="0"/>
              </a:rPr>
              <a:t>karyotyp</a:t>
            </a:r>
          </a:p>
          <a:p>
            <a:pPr lvl="2"/>
            <a:r>
              <a:rPr lang="cs-CZ" altLang="en-US" sz="1800">
                <a:latin typeface="Tahoma" pitchFamily="34" charset="0"/>
                <a:cs typeface="Times New Roman" pitchFamily="18" charset="0"/>
              </a:rPr>
              <a:t>sortrování</a:t>
            </a:r>
          </a:p>
          <a:p>
            <a:pPr lvl="3"/>
            <a:r>
              <a:rPr lang="cs-CZ" altLang="en-US" sz="1600">
                <a:latin typeface="Tahoma" pitchFamily="34" charset="0"/>
                <a:cs typeface="Times New Roman" pitchFamily="18" charset="0"/>
              </a:rPr>
              <a:t>chromozómové DNA knihovny</a:t>
            </a:r>
          </a:p>
          <a:p>
            <a:pPr lvl="3"/>
            <a:r>
              <a:rPr lang="cs-CZ" altLang="en-US" sz="1600">
                <a:latin typeface="Tahoma" pitchFamily="34" charset="0"/>
                <a:cs typeface="Times New Roman" pitchFamily="18" charset="0"/>
              </a:rPr>
              <a:t>FISH značení (chromosome painting)</a:t>
            </a:r>
          </a:p>
          <a:p>
            <a:pPr lvl="2"/>
            <a:endParaRPr lang="cs-CZ" altLang="en-US" sz="1400">
              <a:latin typeface="Tahoma" pitchFamily="34" charset="0"/>
              <a:cs typeface="Times New Roman" pitchFamily="18" charset="0"/>
            </a:endParaRPr>
          </a:p>
        </p:txBody>
      </p:sp>
      <p:sp>
        <p:nvSpPr>
          <p:cNvPr id="65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b="0">
                <a:solidFill>
                  <a:schemeClr val="tx2"/>
                </a:solidFill>
                <a:latin typeface="Tahoma" pitchFamily="34" charset="0"/>
              </a:rPr>
              <a:t>K. Sou</a:t>
            </a:r>
            <a:r>
              <a:rPr lang="cs-CZ" altLang="en-US" sz="800" b="0">
                <a:solidFill>
                  <a:schemeClr val="tx2"/>
                </a:solidFill>
                <a:latin typeface="Tahoma" pitchFamily="34" charset="0"/>
              </a:rPr>
              <a:t>ček Bi9393 </a:t>
            </a:r>
            <a:r>
              <a:rPr lang="en-US" altLang="en-US" sz="800" b="0">
                <a:solidFill>
                  <a:schemeClr val="tx2"/>
                </a:solidFill>
                <a:latin typeface="Tahoma" pitchFamily="34" charset="0"/>
              </a:rPr>
              <a:t>Analytick</a:t>
            </a:r>
            <a:r>
              <a:rPr lang="cs-CZ" altLang="en-US" sz="800" b="0">
                <a:solidFill>
                  <a:schemeClr val="tx2"/>
                </a:solidFill>
                <a:latin typeface="Tahoma" pitchFamily="34" charset="0"/>
              </a:rPr>
              <a:t>á cytometrie</a:t>
            </a:r>
          </a:p>
        </p:txBody>
      </p:sp>
    </p:spTree>
    <p:extLst>
      <p:ext uri="{BB962C8B-B14F-4D97-AF65-F5344CB8AC3E}">
        <p14:creationId xmlns:p14="http://schemas.microsoft.com/office/powerpoint/2010/main" val="11093247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r>
              <a:rPr lang="cs-CZ" altLang="en-US" sz="4000"/>
              <a:t>Analýza a s</a:t>
            </a:r>
            <a:r>
              <a:rPr lang="en-US" altLang="en-US" sz="4000"/>
              <a:t>ortro</a:t>
            </a:r>
            <a:r>
              <a:rPr lang="cs-CZ" altLang="en-US" sz="4000"/>
              <a:t>vání chromozómů</a:t>
            </a:r>
          </a:p>
        </p:txBody>
      </p:sp>
      <p:pic>
        <p:nvPicPr>
          <p:cNvPr id="65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7412"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2371675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1173163" y="-234950"/>
            <a:ext cx="7772400" cy="1143000"/>
          </a:xfrm>
        </p:spPr>
        <p:txBody>
          <a:bodyPr/>
          <a:lstStyle/>
          <a:p>
            <a:r>
              <a:rPr lang="cs-CZ" altLang="en-US" sz="4000"/>
              <a:t>Analýza a s</a:t>
            </a:r>
            <a:r>
              <a:rPr lang="en-US" altLang="en-US" sz="4000"/>
              <a:t>ortro</a:t>
            </a:r>
            <a:r>
              <a:rPr lang="cs-CZ" altLang="en-US" sz="4000"/>
              <a:t>vání chromozómů</a:t>
            </a:r>
          </a:p>
        </p:txBody>
      </p:sp>
      <p:sp>
        <p:nvSpPr>
          <p:cNvPr id="659459" name="Rectangle 3"/>
          <p:cNvSpPr>
            <a:spLocks noGrp="1" noChangeArrowheads="1"/>
          </p:cNvSpPr>
          <p:nvPr>
            <p:ph type="body" sz="half" idx="1"/>
          </p:nvPr>
        </p:nvSpPr>
        <p:spPr>
          <a:xfrm>
            <a:off x="1116013" y="865188"/>
            <a:ext cx="5775325" cy="4114800"/>
          </a:xfrm>
        </p:spPr>
        <p:txBody>
          <a:bodyPr/>
          <a:lstStyle/>
          <a:p>
            <a:pPr>
              <a:lnSpc>
                <a:spcPct val="90000"/>
              </a:lnSpc>
            </a:pPr>
            <a:r>
              <a:rPr lang="cs-CZ" altLang="en-US" sz="2800"/>
              <a:t>synchronizace buněk – zisk metafázních chromozómů (colcemid, hydroxyurea)</a:t>
            </a:r>
          </a:p>
          <a:p>
            <a:pPr>
              <a:lnSpc>
                <a:spcPct val="90000"/>
              </a:lnSpc>
            </a:pPr>
            <a:r>
              <a:rPr lang="cs-CZ" altLang="en-US" sz="2800"/>
              <a:t>izolace chromozómů</a:t>
            </a:r>
          </a:p>
          <a:p>
            <a:pPr>
              <a:lnSpc>
                <a:spcPct val="90000"/>
              </a:lnSpc>
            </a:pPr>
            <a:r>
              <a:rPr lang="cs-CZ" altLang="en-US" sz="2800"/>
              <a:t>značení DAPI nebo </a:t>
            </a:r>
            <a:r>
              <a:rPr lang="cs-CZ" altLang="en-US" sz="2800" b="1"/>
              <a:t>Hoechst</a:t>
            </a:r>
            <a:r>
              <a:rPr lang="cs-CZ" altLang="en-US" sz="2800"/>
              <a:t> vs. </a:t>
            </a:r>
            <a:r>
              <a:rPr lang="en-US" altLang="en-US" sz="2800" b="1"/>
              <a:t>c</a:t>
            </a:r>
            <a:r>
              <a:rPr lang="cs-CZ" altLang="en-US" sz="2800" b="1"/>
              <a:t>hromomycin A3</a:t>
            </a:r>
            <a:r>
              <a:rPr lang="cs-CZ" altLang="en-US" sz="2800"/>
              <a:t> </a:t>
            </a:r>
            <a:r>
              <a:rPr lang="en-US" altLang="en-US" sz="2800"/>
              <a:t>(CA3) nebo </a:t>
            </a:r>
            <a:r>
              <a:rPr lang="cs-CZ" altLang="en-US" sz="2800"/>
              <a:t>mithramycin</a:t>
            </a:r>
            <a:r>
              <a:rPr lang="en-US" altLang="en-US" sz="2800"/>
              <a:t> </a:t>
            </a:r>
          </a:p>
          <a:p>
            <a:pPr>
              <a:lnSpc>
                <a:spcPct val="90000"/>
              </a:lnSpc>
              <a:buFont typeface="Wingdings" pitchFamily="2" charset="2"/>
              <a:buNone/>
            </a:pPr>
            <a:r>
              <a:rPr lang="en-US" altLang="en-US" sz="2800"/>
              <a:t>= </a:t>
            </a:r>
            <a:r>
              <a:rPr lang="cs-CZ" altLang="en-US" sz="2800"/>
              <a:t>celková </a:t>
            </a:r>
            <a:r>
              <a:rPr lang="en-US" altLang="en-US" sz="2800"/>
              <a:t>DNA vs. </a:t>
            </a:r>
            <a:r>
              <a:rPr lang="cs-CZ" altLang="en-US" sz="2800"/>
              <a:t>G/C-bohaté oblasti</a:t>
            </a:r>
          </a:p>
          <a:p>
            <a:pPr>
              <a:lnSpc>
                <a:spcPct val="90000"/>
              </a:lnSpc>
            </a:pPr>
            <a:endParaRPr lang="cs-CZ" altLang="en-US" sz="2800"/>
          </a:p>
        </p:txBody>
      </p:sp>
      <p:pic>
        <p:nvPicPr>
          <p:cNvPr id="65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946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946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700" b="0"/>
              <a:t>http://www.scienceclarified.com/Ca-Ch/Chromosome.html</a:t>
            </a:r>
          </a:p>
        </p:txBody>
      </p:sp>
      <p:pic>
        <p:nvPicPr>
          <p:cNvPr id="65946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946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900" b="0"/>
              <a:t>http://www.nccr-oncology.ch/scripts/page9243.html</a:t>
            </a:r>
          </a:p>
        </p:txBody>
      </p:sp>
    </p:spTree>
    <p:extLst>
      <p:ext uri="{BB962C8B-B14F-4D97-AF65-F5344CB8AC3E}">
        <p14:creationId xmlns:p14="http://schemas.microsoft.com/office/powerpoint/2010/main" val="30556538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1116013" y="0"/>
            <a:ext cx="7772400" cy="1143000"/>
          </a:xfrm>
        </p:spPr>
        <p:txBody>
          <a:bodyPr/>
          <a:lstStyle/>
          <a:p>
            <a:r>
              <a:rPr lang="cs-CZ" altLang="en-US" sz="4000"/>
              <a:t>Analýza a s</a:t>
            </a:r>
            <a:r>
              <a:rPr lang="en-US" altLang="en-US" sz="4000"/>
              <a:t>ortro</a:t>
            </a:r>
            <a:r>
              <a:rPr lang="cs-CZ" altLang="en-US" sz="4000"/>
              <a:t>vání chromozómů</a:t>
            </a:r>
          </a:p>
        </p:txBody>
      </p:sp>
      <p:pic>
        <p:nvPicPr>
          <p:cNvPr id="66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72087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r>
              <a:rPr lang="cs-CZ" altLang="en-US"/>
              <a:t>„Flow karyotype“</a:t>
            </a:r>
          </a:p>
        </p:txBody>
      </p:sp>
      <p:pic>
        <p:nvPicPr>
          <p:cNvPr id="66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04"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1000" b="0"/>
              <a:t>http://www.sanger.ac.uk/HGP/Cytogenetics/</a:t>
            </a:r>
          </a:p>
        </p:txBody>
      </p:sp>
      <p:sp>
        <p:nvSpPr>
          <p:cNvPr id="665605"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en-US" sz="1800" b="0">
                <a:solidFill>
                  <a:srgbClr val="FF0000"/>
                </a:solidFill>
              </a:rPr>
              <a:t>♂</a:t>
            </a:r>
          </a:p>
        </p:txBody>
      </p:sp>
      <p:pic>
        <p:nvPicPr>
          <p:cNvPr id="66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08"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en-US" sz="1800" b="0">
                <a:solidFill>
                  <a:srgbClr val="FF0000"/>
                </a:solidFill>
              </a:rPr>
              <a:t>♀</a:t>
            </a:r>
          </a:p>
        </p:txBody>
      </p:sp>
      <p:sp>
        <p:nvSpPr>
          <p:cNvPr id="665609"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en-US" sz="1800" b="0">
                <a:solidFill>
                  <a:srgbClr val="FF0000"/>
                </a:solidFill>
              </a:rPr>
              <a:t>Karcinom močového měchýře</a:t>
            </a:r>
          </a:p>
        </p:txBody>
      </p:sp>
      <p:pic>
        <p:nvPicPr>
          <p:cNvPr id="6656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11"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12837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p:txBody>
          <a:bodyPr/>
          <a:lstStyle/>
          <a:p>
            <a:r>
              <a:rPr lang="en-US" altLang="en-US"/>
              <a:t>Sortro</a:t>
            </a:r>
            <a:r>
              <a:rPr lang="cs-CZ" altLang="en-US"/>
              <a:t>vání chromozómů</a:t>
            </a:r>
          </a:p>
        </p:txBody>
      </p:sp>
      <p:pic>
        <p:nvPicPr>
          <p:cNvPr id="6676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7655"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i="1"/>
              <a:t>Pisum sativum</a:t>
            </a:r>
            <a:endParaRPr lang="cs-CZ" altLang="en-US" sz="1200" b="0" i="1"/>
          </a:p>
        </p:txBody>
      </p:sp>
    </p:spTree>
    <p:extLst>
      <p:ext uri="{BB962C8B-B14F-4D97-AF65-F5344CB8AC3E}">
        <p14:creationId xmlns:p14="http://schemas.microsoft.com/office/powerpoint/2010/main" val="6957983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1187450" y="0"/>
            <a:ext cx="7772400" cy="1143000"/>
          </a:xfrm>
        </p:spPr>
        <p:txBody>
          <a:bodyPr/>
          <a:lstStyle/>
          <a:p>
            <a:r>
              <a:rPr lang="en-US" altLang="en-US"/>
              <a:t>Sortro</a:t>
            </a:r>
            <a:r>
              <a:rPr lang="cs-CZ" altLang="en-US"/>
              <a:t>vání chromozómů</a:t>
            </a:r>
          </a:p>
        </p:txBody>
      </p:sp>
      <p:pic>
        <p:nvPicPr>
          <p:cNvPr id="6696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97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970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i="1"/>
              <a:t>Vicia faba</a:t>
            </a:r>
            <a:endParaRPr lang="cs-CZ" altLang="en-US" sz="1200" b="0" i="1"/>
          </a:p>
        </p:txBody>
      </p:sp>
    </p:spTree>
    <p:extLst>
      <p:ext uri="{BB962C8B-B14F-4D97-AF65-F5344CB8AC3E}">
        <p14:creationId xmlns:p14="http://schemas.microsoft.com/office/powerpoint/2010/main" val="377578149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r>
              <a:rPr lang="en-US" altLang="en-US" sz="4000"/>
              <a:t>Aplikace pr</a:t>
            </a:r>
            <a:r>
              <a:rPr lang="cs-CZ" altLang="en-US" sz="4000"/>
              <a:t>ůtokové cytometrie v mikrobiologii</a:t>
            </a:r>
          </a:p>
        </p:txBody>
      </p:sp>
      <p:sp>
        <p:nvSpPr>
          <p:cNvPr id="671747" name="Rectangle 3"/>
          <p:cNvSpPr>
            <a:spLocks noGrp="1" noChangeArrowheads="1"/>
          </p:cNvSpPr>
          <p:nvPr>
            <p:ph type="body" idx="1"/>
          </p:nvPr>
        </p:nvSpPr>
        <p:spPr/>
        <p:txBody>
          <a:bodyPr/>
          <a:lstStyle/>
          <a:p>
            <a:r>
              <a:rPr lang="cs-CZ" altLang="en-US"/>
              <a:t>ekologie</a:t>
            </a:r>
          </a:p>
          <a:p>
            <a:r>
              <a:rPr lang="cs-CZ" altLang="en-US"/>
              <a:t>potravinářství</a:t>
            </a:r>
          </a:p>
          <a:p>
            <a:r>
              <a:rPr lang="cs-CZ" altLang="en-US"/>
              <a:t>bioterorismus </a:t>
            </a:r>
          </a:p>
        </p:txBody>
      </p:sp>
      <p:sp>
        <p:nvSpPr>
          <p:cNvPr id="671748"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1400" b="0">
                <a:latin typeface="Tahoma" pitchFamily="34" charset="0"/>
                <a:hlinkClick r:id="rId3"/>
              </a:rPr>
              <a:t>http://www.cyto.purdue.edu/flowcyt/research/micrflow/</a:t>
            </a:r>
            <a:endParaRPr lang="cs-CZ" altLang="en-US" sz="1400" b="0">
              <a:latin typeface="Tahoma" pitchFamily="34" charset="0"/>
            </a:endParaRPr>
          </a:p>
        </p:txBody>
      </p:sp>
    </p:spTree>
    <p:extLst>
      <p:ext uri="{BB962C8B-B14F-4D97-AF65-F5344CB8AC3E}">
        <p14:creationId xmlns:p14="http://schemas.microsoft.com/office/powerpoint/2010/main" val="2404905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1389063" y="673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
        <p:nvSpPr>
          <p:cNvPr id="26627" name="Rectangle 9"/>
          <p:cNvSpPr>
            <a:spLocks noChangeArrowheads="1"/>
          </p:cNvSpPr>
          <p:nvPr/>
        </p:nvSpPr>
        <p:spPr bwMode="auto">
          <a:xfrm>
            <a:off x="1403350" y="1916113"/>
            <a:ext cx="7345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2400" b="0">
                <a:solidFill>
                  <a:srgbClr val="FF3300"/>
                </a:solidFill>
                <a:latin typeface="Times" pitchFamily="18" charset="0"/>
              </a:rPr>
              <a:t>Paul </a:t>
            </a:r>
            <a:r>
              <a:rPr lang="en-US" altLang="cs-CZ" sz="2400" b="0">
                <a:solidFill>
                  <a:srgbClr val="FF3300"/>
                </a:solidFill>
                <a:latin typeface="Times" pitchFamily="18" charset="0"/>
              </a:rPr>
              <a:t>Ehrlich</a:t>
            </a:r>
            <a:r>
              <a:rPr lang="en-US" altLang="cs-CZ" sz="2400" b="0">
                <a:latin typeface="Times" pitchFamily="18" charset="0"/>
              </a:rPr>
              <a:t> - </a:t>
            </a:r>
            <a:r>
              <a:rPr lang="cs-CZ" altLang="cs-CZ" sz="2400" b="0">
                <a:latin typeface="Times" pitchFamily="18" charset="0"/>
              </a:rPr>
              <a:t>1879</a:t>
            </a:r>
            <a:r>
              <a:rPr lang="en-US" altLang="cs-CZ" sz="2400" b="0">
                <a:latin typeface="Times" pitchFamily="18" charset="0"/>
              </a:rPr>
              <a:t> </a:t>
            </a:r>
            <a:r>
              <a:rPr lang="cs-CZ" altLang="cs-CZ" sz="2400" b="0" i="1">
                <a:latin typeface="Times" pitchFamily="18" charset="0"/>
              </a:rPr>
              <a:t>použil kyselá a zásaditá barviva pro odlišení </a:t>
            </a:r>
            <a:r>
              <a:rPr lang="en-US" altLang="cs-CZ" sz="2400" b="0" i="1">
                <a:latin typeface="Times" pitchFamily="18" charset="0"/>
              </a:rPr>
              <a:t> </a:t>
            </a:r>
            <a:r>
              <a:rPr lang="cs-CZ" altLang="cs-CZ" sz="2400" b="0" i="1">
                <a:latin typeface="Times" pitchFamily="18" charset="0"/>
              </a:rPr>
              <a:t>acidofilních,eosinofilních a neutrofilních leukocytů</a:t>
            </a:r>
          </a:p>
          <a:p>
            <a:pPr>
              <a:spcBef>
                <a:spcPct val="0"/>
              </a:spcBef>
              <a:buClrTx/>
              <a:buSzTx/>
              <a:buFontTx/>
              <a:buNone/>
            </a:pPr>
            <a:endParaRPr lang="cs-CZ" altLang="cs-CZ" sz="2400" b="0" i="1">
              <a:latin typeface="Times" pitchFamily="18" charset="0"/>
            </a:endParaRPr>
          </a:p>
          <a:p>
            <a:pPr>
              <a:spcBef>
                <a:spcPct val="0"/>
              </a:spcBef>
              <a:buClrTx/>
              <a:buSzTx/>
              <a:buFontTx/>
              <a:buNone/>
            </a:pPr>
            <a:endParaRPr lang="en-US" altLang="cs-CZ" sz="2400" b="0">
              <a:solidFill>
                <a:srgbClr val="FF3300"/>
              </a:solidFill>
              <a:latin typeface="Times" pitchFamily="18" charset="0"/>
            </a:endParaRPr>
          </a:p>
          <a:p>
            <a:pPr>
              <a:spcBef>
                <a:spcPct val="0"/>
              </a:spcBef>
              <a:buClrTx/>
              <a:buSzTx/>
              <a:buFontTx/>
              <a:buNone/>
            </a:pPr>
            <a:endParaRPr lang="en-US" altLang="cs-CZ" sz="2400" b="0">
              <a:latin typeface="Times" pitchFamily="18" charset="0"/>
            </a:endParaRPr>
          </a:p>
        </p:txBody>
      </p:sp>
      <p:sp>
        <p:nvSpPr>
          <p:cNvPr id="26628" name="AutoShape 13" descr="kohler"/>
          <p:cNvSpPr>
            <a:spLocks noChangeAspect="1" noChangeArrowheads="1"/>
          </p:cNvSpPr>
          <p:nvPr/>
        </p:nvSpPr>
        <p:spPr bwMode="auto">
          <a:xfrm>
            <a:off x="2044700" y="4610100"/>
            <a:ext cx="1905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26629" name="AutoShape 18" descr="Paul Ehrlich"/>
          <p:cNvSpPr>
            <a:spLocks noChangeAspect="1" noChangeArrowheads="1"/>
          </p:cNvSpPr>
          <p:nvPr/>
        </p:nvSpPr>
        <p:spPr bwMode="auto">
          <a:xfrm>
            <a:off x="1612900" y="600710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26630" name="Picture 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76375" y="3357563"/>
            <a:ext cx="1333500" cy="1885950"/>
          </a:xfrm>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23"/>
          <p:cNvSpPr txBox="1">
            <a:spLocks noChangeArrowheads="1"/>
          </p:cNvSpPr>
          <p:nvPr/>
        </p:nvSpPr>
        <p:spPr bwMode="auto">
          <a:xfrm>
            <a:off x="3635375" y="3716338"/>
            <a:ext cx="5184775" cy="28352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2000" b="0">
                <a:latin typeface="Times" pitchFamily="18" charset="0"/>
              </a:rPr>
              <a:t>Clin Lab Med. 1993 Dec;13(4):759-71.</a:t>
            </a:r>
          </a:p>
          <a:p>
            <a:pPr lvl="1">
              <a:spcBef>
                <a:spcPct val="0"/>
              </a:spcBef>
              <a:buFontTx/>
              <a:buNone/>
            </a:pPr>
            <a:r>
              <a:rPr lang="cs-CZ" altLang="cs-CZ" sz="2000" b="0">
                <a:latin typeface="Times" pitchFamily="18" charset="0"/>
              </a:rPr>
              <a:t/>
            </a:r>
            <a:br>
              <a:rPr lang="cs-CZ" altLang="cs-CZ" sz="2000" b="0">
                <a:latin typeface="Times" pitchFamily="18" charset="0"/>
              </a:rPr>
            </a:br>
            <a:r>
              <a:rPr lang="cs-CZ" altLang="cs-CZ" sz="2000">
                <a:latin typeface="Times" pitchFamily="18" charset="0"/>
              </a:rPr>
              <a:t>The Ehrlich-Chenzinsky-Plehn-Malachowski-Romanowsky-Nocht-Jenner-May-Grunwald-Leishman-Reuter-Wright-Giemsa-Lillie-Roe-Wilcox stain. The mystery unfolds.</a:t>
            </a:r>
            <a:r>
              <a:rPr lang="cs-CZ" altLang="cs-CZ" sz="2000" b="0">
                <a:latin typeface="Times" pitchFamily="18" charset="0"/>
              </a:rPr>
              <a:t/>
            </a:r>
            <a:br>
              <a:rPr lang="cs-CZ" altLang="cs-CZ" sz="2000" b="0">
                <a:latin typeface="Times" pitchFamily="18" charset="0"/>
              </a:rPr>
            </a:br>
            <a:r>
              <a:rPr lang="cs-CZ" altLang="cs-CZ" sz="2000" b="0">
                <a:latin typeface="Times" pitchFamily="18" charset="0"/>
              </a:rPr>
              <a:t/>
            </a:r>
            <a:br>
              <a:rPr lang="cs-CZ" altLang="cs-CZ" sz="2000" b="0">
                <a:latin typeface="Times" pitchFamily="18" charset="0"/>
              </a:rPr>
            </a:br>
            <a:r>
              <a:rPr lang="cs-CZ" altLang="cs-CZ" sz="2000" b="0">
                <a:latin typeface="Times" pitchFamily="18" charset="0"/>
              </a:rPr>
              <a:t>Woronzoff-Dashkoff KP.</a:t>
            </a:r>
          </a:p>
        </p:txBody>
      </p:sp>
      <p:pic>
        <p:nvPicPr>
          <p:cNvPr id="26632"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5300663"/>
            <a:ext cx="1584325"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p:txBody>
          <a:bodyPr/>
          <a:lstStyle/>
          <a:p>
            <a:r>
              <a:rPr lang="en-US" altLang="en-US" sz="4000"/>
              <a:t>Aplikace pr</a:t>
            </a:r>
            <a:r>
              <a:rPr lang="cs-CZ" altLang="en-US" sz="4000"/>
              <a:t>ůtokové cytometrie v mikrobiologii</a:t>
            </a:r>
          </a:p>
        </p:txBody>
      </p:sp>
      <p:pic>
        <p:nvPicPr>
          <p:cNvPr id="67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3796"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3798"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99"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867723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r>
              <a:rPr lang="en-US" altLang="en-US" sz="4000"/>
              <a:t>Aplikace pr</a:t>
            </a:r>
            <a:r>
              <a:rPr lang="cs-CZ" altLang="en-US" sz="4000"/>
              <a:t>ůtokové cytometrie v mikrobiologii</a:t>
            </a:r>
          </a:p>
        </p:txBody>
      </p:sp>
      <p:sp>
        <p:nvSpPr>
          <p:cNvPr id="675843" name="Rectangle 3"/>
          <p:cNvSpPr>
            <a:spLocks noGrp="1" noChangeArrowheads="1"/>
          </p:cNvSpPr>
          <p:nvPr>
            <p:ph type="body" idx="1"/>
          </p:nvPr>
        </p:nvSpPr>
        <p:spPr/>
        <p:txBody>
          <a:bodyPr/>
          <a:lstStyle/>
          <a:p>
            <a:r>
              <a:rPr lang="cs-CZ" altLang="en-US"/>
              <a:t>viabilita</a:t>
            </a:r>
          </a:p>
          <a:p>
            <a:r>
              <a:rPr lang="cs-CZ" altLang="en-US"/>
              <a:t>metabolické funkce</a:t>
            </a:r>
          </a:p>
          <a:p>
            <a:r>
              <a:rPr lang="cs-CZ" altLang="en-US"/>
              <a:t>sortrování</a:t>
            </a:r>
          </a:p>
          <a:p>
            <a:pPr>
              <a:buFont typeface="Wingdings" pitchFamily="2" charset="2"/>
              <a:buNone/>
            </a:pPr>
            <a:endParaRPr lang="cs-CZ" altLang="en-US"/>
          </a:p>
        </p:txBody>
      </p:sp>
    </p:spTree>
    <p:extLst>
      <p:ext uri="{BB962C8B-B14F-4D97-AF65-F5344CB8AC3E}">
        <p14:creationId xmlns:p14="http://schemas.microsoft.com/office/powerpoint/2010/main" val="42931058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lstStyle/>
          <a:p>
            <a:r>
              <a:rPr lang="en-US" altLang="en-US" sz="4000"/>
              <a:t>Aplikace pr</a:t>
            </a:r>
            <a:r>
              <a:rPr lang="cs-CZ" altLang="en-US" sz="4000"/>
              <a:t>ůtokové cytometrie v mikrobiologii</a:t>
            </a:r>
          </a:p>
        </p:txBody>
      </p:sp>
      <p:pic>
        <p:nvPicPr>
          <p:cNvPr id="67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7892"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893"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7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7895" name="Rectangle 7"/>
          <p:cNvSpPr>
            <a:spLocks noGrp="1" noChangeArrowheads="1"/>
          </p:cNvSpPr>
          <p:nvPr>
            <p:ph type="body" idx="1"/>
          </p:nvPr>
        </p:nvSpPr>
        <p:spPr>
          <a:xfrm>
            <a:off x="1173163" y="1981200"/>
            <a:ext cx="3038475" cy="4400550"/>
          </a:xfrm>
          <a:noFill/>
          <a:ln/>
        </p:spPr>
        <p:txBody>
          <a:bodyPr/>
          <a:lstStyle/>
          <a:p>
            <a:r>
              <a:rPr lang="cs-CZ" altLang="en-US"/>
              <a:t>Sortrování</a:t>
            </a:r>
          </a:p>
          <a:p>
            <a:pPr lvl="1"/>
            <a:r>
              <a:rPr lang="cs-CZ" altLang="en-US"/>
              <a:t>EPICS + Autoclone® modul</a:t>
            </a:r>
          </a:p>
          <a:p>
            <a:pPr>
              <a:buFont typeface="Wingdings" pitchFamily="2" charset="2"/>
              <a:buNone/>
            </a:pPr>
            <a:endParaRPr lang="cs-CZ" altLang="en-US"/>
          </a:p>
        </p:txBody>
      </p:sp>
      <p:pic>
        <p:nvPicPr>
          <p:cNvPr id="6778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78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0349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1173163" y="44450"/>
            <a:ext cx="7772400" cy="1143000"/>
          </a:xfrm>
        </p:spPr>
        <p:txBody>
          <a:bodyPr/>
          <a:lstStyle/>
          <a:p>
            <a:r>
              <a:rPr lang="cs-CZ" altLang="en-US"/>
              <a:t>Průtoková cytometrie kvasinek</a:t>
            </a:r>
          </a:p>
        </p:txBody>
      </p:sp>
      <p:sp>
        <p:nvSpPr>
          <p:cNvPr id="681987" name="Rectangle 3"/>
          <p:cNvSpPr>
            <a:spLocks noGrp="1" noChangeArrowheads="1"/>
          </p:cNvSpPr>
          <p:nvPr>
            <p:ph type="body" idx="1"/>
          </p:nvPr>
        </p:nvSpPr>
        <p:spPr>
          <a:xfrm>
            <a:off x="1173163" y="1052513"/>
            <a:ext cx="7772400" cy="4114800"/>
          </a:xfrm>
        </p:spPr>
        <p:txBody>
          <a:bodyPr/>
          <a:lstStyle/>
          <a:p>
            <a:r>
              <a:rPr lang="cs-CZ" altLang="en-US" sz="2000" b="1"/>
              <a:t>buněčné dělení</a:t>
            </a:r>
          </a:p>
          <a:p>
            <a:r>
              <a:rPr lang="cs-CZ" altLang="en-US" sz="2000"/>
              <a:t>viabilita</a:t>
            </a:r>
          </a:p>
          <a:p>
            <a:r>
              <a:rPr lang="cs-CZ" altLang="en-US" sz="2000"/>
              <a:t>membránový potenciál</a:t>
            </a:r>
          </a:p>
          <a:p>
            <a:r>
              <a:rPr lang="cs-CZ" altLang="en-US" sz="2000"/>
              <a:t>respirace</a:t>
            </a:r>
          </a:p>
          <a:p>
            <a:r>
              <a:rPr lang="cs-CZ" altLang="en-US" sz="2000"/>
              <a:t>produkce H</a:t>
            </a:r>
            <a:r>
              <a:rPr lang="cs-CZ" altLang="en-US" sz="2000" baseline="-25000"/>
              <a:t>2</a:t>
            </a:r>
            <a:r>
              <a:rPr lang="cs-CZ" altLang="en-US" sz="2000"/>
              <a:t>O</a:t>
            </a:r>
            <a:r>
              <a:rPr lang="cs-CZ" altLang="en-US" sz="2000" baseline="-25000"/>
              <a:t>2</a:t>
            </a:r>
            <a:endParaRPr lang="cs-CZ" altLang="en-US" sz="2000"/>
          </a:p>
          <a:p>
            <a:r>
              <a:rPr lang="cs-CZ" altLang="en-US" sz="2000"/>
              <a:t>citlivost k antibiotikům</a:t>
            </a:r>
          </a:p>
          <a:p>
            <a:r>
              <a:rPr lang="cs-CZ" altLang="en-US" sz="2000"/>
              <a:t>separace</a:t>
            </a:r>
          </a:p>
          <a:p>
            <a:pPr>
              <a:buFont typeface="Wingdings" pitchFamily="2" charset="2"/>
              <a:buNone/>
            </a:pPr>
            <a:endParaRPr lang="cs-CZ" altLang="en-US" sz="2000"/>
          </a:p>
        </p:txBody>
      </p:sp>
      <p:pic>
        <p:nvPicPr>
          <p:cNvPr id="68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1989"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1200" b="0"/>
              <a:t>Saccharomyces cerevisiae</a:t>
            </a:r>
          </a:p>
        </p:txBody>
      </p:sp>
      <p:pic>
        <p:nvPicPr>
          <p:cNvPr id="6819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19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1992"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900" b="0"/>
              <a:t>http://en.wikipedia.org/wiki/Image:Budding_yeast_Lifecycle.png</a:t>
            </a:r>
          </a:p>
        </p:txBody>
      </p:sp>
      <p:pic>
        <p:nvPicPr>
          <p:cNvPr id="68199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1994"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800" b="0"/>
              <a:t>http://www.sbs.utexas.edu/mycology/sza_images_SEM.htm</a:t>
            </a:r>
          </a:p>
        </p:txBody>
      </p:sp>
    </p:spTree>
    <p:extLst>
      <p:ext uri="{BB962C8B-B14F-4D97-AF65-F5344CB8AC3E}">
        <p14:creationId xmlns:p14="http://schemas.microsoft.com/office/powerpoint/2010/main" val="241679818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p:txBody>
          <a:bodyPr/>
          <a:lstStyle/>
          <a:p>
            <a:r>
              <a:rPr lang="cs-CZ" altLang="en-US"/>
              <a:t>Průtoková cytometrie kvasinek</a:t>
            </a:r>
          </a:p>
        </p:txBody>
      </p:sp>
      <p:pic>
        <p:nvPicPr>
          <p:cNvPr id="68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403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54471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40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p:txBody>
          <a:bodyPr/>
          <a:lstStyle/>
          <a:p>
            <a:r>
              <a:rPr lang="en-US" altLang="en-US" sz="4000"/>
              <a:t>Pr</a:t>
            </a:r>
            <a:r>
              <a:rPr lang="cs-CZ" altLang="en-US" sz="4000"/>
              <a:t>ůtoková cytometrie v hydrobiologii</a:t>
            </a:r>
          </a:p>
        </p:txBody>
      </p:sp>
      <p:sp>
        <p:nvSpPr>
          <p:cNvPr id="686083" name="Rectangle 3"/>
          <p:cNvSpPr>
            <a:spLocks noGrp="1" noChangeArrowheads="1"/>
          </p:cNvSpPr>
          <p:nvPr>
            <p:ph type="body" sz="half" idx="1"/>
          </p:nvPr>
        </p:nvSpPr>
        <p:spPr>
          <a:xfrm>
            <a:off x="1173163" y="1981200"/>
            <a:ext cx="4622800" cy="4114800"/>
          </a:xfrm>
        </p:spPr>
        <p:txBody>
          <a:bodyPr/>
          <a:lstStyle/>
          <a:p>
            <a:r>
              <a:rPr lang="cs-CZ" altLang="en-US" sz="2800"/>
              <a:t>studium pico- a nano-fytoplanktonu (</a:t>
            </a:r>
            <a:r>
              <a:rPr lang="en-US" altLang="en-US" sz="2800"/>
              <a:t>&lt; 20 </a:t>
            </a:r>
            <a:r>
              <a:rPr lang="en-US" altLang="en-US" sz="2800">
                <a:latin typeface="Symbol" pitchFamily="18" charset="2"/>
              </a:rPr>
              <a:t>m</a:t>
            </a:r>
            <a:r>
              <a:rPr lang="en-US" altLang="en-US" sz="2800"/>
              <a:t>M)</a:t>
            </a:r>
            <a:endParaRPr lang="cs-CZ" altLang="en-US" sz="2800"/>
          </a:p>
          <a:p>
            <a:r>
              <a:rPr lang="cs-CZ" altLang="en-US" sz="2800"/>
              <a:t>analýza metabolických funkcí planktonu</a:t>
            </a:r>
          </a:p>
          <a:p>
            <a:r>
              <a:rPr lang="cs-CZ" altLang="en-US" sz="2800"/>
              <a:t>studium pigmentace (analýza chlorofylu a fykoeritrinu)</a:t>
            </a:r>
          </a:p>
        </p:txBody>
      </p:sp>
      <p:pic>
        <p:nvPicPr>
          <p:cNvPr id="6860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42569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p:txBody>
          <a:bodyPr/>
          <a:lstStyle/>
          <a:p>
            <a:r>
              <a:rPr lang="en-US" altLang="en-US" sz="4000"/>
              <a:t>Pr</a:t>
            </a:r>
            <a:r>
              <a:rPr lang="cs-CZ" altLang="en-US" sz="4000"/>
              <a:t>ůtoková cytometrie v hydrobiologii</a:t>
            </a:r>
          </a:p>
        </p:txBody>
      </p:sp>
      <p:pic>
        <p:nvPicPr>
          <p:cNvPr id="68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8133"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134"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0437740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en-US" altLang="en-US" sz="4000"/>
              <a:t>Pr</a:t>
            </a:r>
            <a:r>
              <a:rPr lang="cs-CZ" altLang="en-US" sz="4000"/>
              <a:t>ůtoková cytometrie v hydrobiologii</a:t>
            </a:r>
          </a:p>
        </p:txBody>
      </p:sp>
      <p:sp>
        <p:nvSpPr>
          <p:cNvPr id="690179" name="Rectangle 3"/>
          <p:cNvSpPr>
            <a:spLocks noGrp="1" noChangeArrowheads="1"/>
          </p:cNvSpPr>
          <p:nvPr>
            <p:ph type="body" sz="half" idx="1"/>
          </p:nvPr>
        </p:nvSpPr>
        <p:spPr/>
        <p:txBody>
          <a:bodyPr/>
          <a:lstStyle/>
          <a:p>
            <a:r>
              <a:rPr lang="cs-CZ" altLang="en-US" sz="2800"/>
              <a:t>analýza DNA</a:t>
            </a:r>
          </a:p>
        </p:txBody>
      </p:sp>
      <p:pic>
        <p:nvPicPr>
          <p:cNvPr id="69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600" b="0"/>
              <a:t>http://planktonnet.awi.de/portal.php?pagetitle=assetfactsheet&amp;asset_id=15127</a:t>
            </a:r>
          </a:p>
        </p:txBody>
      </p:sp>
      <p:sp>
        <p:nvSpPr>
          <p:cNvPr id="69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800" b="0"/>
              <a:t>http://www.soes.soton.ac.uk/staff/tt/</a:t>
            </a:r>
          </a:p>
        </p:txBody>
      </p:sp>
    </p:spTree>
    <p:extLst>
      <p:ext uri="{BB962C8B-B14F-4D97-AF65-F5344CB8AC3E}">
        <p14:creationId xmlns:p14="http://schemas.microsoft.com/office/powerpoint/2010/main" val="348633863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2226" name="Group 2"/>
          <p:cNvGrpSpPr>
            <a:grpSpLocks/>
          </p:cNvGrpSpPr>
          <p:nvPr/>
        </p:nvGrpSpPr>
        <p:grpSpPr bwMode="auto">
          <a:xfrm>
            <a:off x="5867400" y="549275"/>
            <a:ext cx="3594100" cy="3594100"/>
            <a:chOff x="3696" y="346"/>
            <a:chExt cx="2264" cy="2264"/>
          </a:xfrm>
        </p:grpSpPr>
        <p:pic>
          <p:nvPicPr>
            <p:cNvPr id="69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2228"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2229" name="Rectangle 5"/>
          <p:cNvSpPr>
            <a:spLocks noGrp="1" noChangeArrowheads="1"/>
          </p:cNvSpPr>
          <p:nvPr>
            <p:ph type="title"/>
          </p:nvPr>
        </p:nvSpPr>
        <p:spPr/>
        <p:txBody>
          <a:bodyPr/>
          <a:lstStyle/>
          <a:p>
            <a:r>
              <a:rPr lang="en-US" altLang="en-US" sz="4000"/>
              <a:t>Pr</a:t>
            </a:r>
            <a:r>
              <a:rPr lang="cs-CZ" altLang="en-US" sz="4000"/>
              <a:t>ůtoková cytometrie v hydrobiologii</a:t>
            </a:r>
          </a:p>
        </p:txBody>
      </p:sp>
      <p:pic>
        <p:nvPicPr>
          <p:cNvPr id="692230"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2231"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sz="1200" b="0"/>
              <a:t>http://www.cyto.purdue.edu/flowcyt/research/micrflow/sieracki/sierack2.htm</a:t>
            </a:r>
          </a:p>
        </p:txBody>
      </p:sp>
      <p:pic>
        <p:nvPicPr>
          <p:cNvPr id="6922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223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extLst>
            <a:ext uri="{909E8E84-426E-40DD-AFC4-6F175D3DCCD1}">
              <a14:hiddenFill xmlns:a14="http://schemas.microsoft.com/office/drawing/2010/main">
                <a:solidFill>
                  <a:srgbClr val="FFFFFF"/>
                </a:solidFill>
              </a14:hiddenFill>
            </a:ext>
          </a:extLst>
        </p:spPr>
      </p:pic>
      <p:pic>
        <p:nvPicPr>
          <p:cNvPr id="69223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extLst>
            <a:ext uri="{909E8E84-426E-40DD-AFC4-6F175D3DCCD1}">
              <a14:hiddenFill xmlns:a14="http://schemas.microsoft.com/office/drawing/2010/main">
                <a:solidFill>
                  <a:srgbClr val="FFFFFF"/>
                </a:solidFill>
              </a14:hiddenFill>
            </a:ext>
          </a:extLst>
        </p:spPr>
      </p:pic>
      <p:sp>
        <p:nvSpPr>
          <p:cNvPr id="69223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en-US" sz="800" b="0"/>
              <a:t>http://omlc.ogi.edu/spectra/PhotochemCAD/html/chlorophyll-a(MeOH).html</a:t>
            </a:r>
          </a:p>
        </p:txBody>
      </p:sp>
    </p:spTree>
    <p:extLst>
      <p:ext uri="{BB962C8B-B14F-4D97-AF65-F5344CB8AC3E}">
        <p14:creationId xmlns:p14="http://schemas.microsoft.com/office/powerpoint/2010/main" val="390309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2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22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22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3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cs-CZ" altLang="en-US" sz="4000"/>
              <a:t>Průtoková cytometrie bezobratlých</a:t>
            </a:r>
          </a:p>
        </p:txBody>
      </p:sp>
      <p:sp>
        <p:nvSpPr>
          <p:cNvPr id="694275" name="Rectangle 3"/>
          <p:cNvSpPr>
            <a:spLocks noGrp="1" noChangeArrowheads="1"/>
          </p:cNvSpPr>
          <p:nvPr>
            <p:ph type="body" sz="half" idx="1"/>
          </p:nvPr>
        </p:nvSpPr>
        <p:spPr>
          <a:xfrm>
            <a:off x="1173163" y="1981200"/>
            <a:ext cx="6278562" cy="4114800"/>
          </a:xfrm>
        </p:spPr>
        <p:txBody>
          <a:bodyPr/>
          <a:lstStyle/>
          <a:p>
            <a:r>
              <a:rPr lang="cs-CZ" altLang="en-US" sz="2800"/>
              <a:t>lze aplikovat běžné metodické přístupy a fluorescenční značky</a:t>
            </a:r>
          </a:p>
          <a:p>
            <a:pPr>
              <a:buFont typeface="Wingdings" pitchFamily="2" charset="2"/>
              <a:buNone/>
            </a:pPr>
            <a:r>
              <a:rPr lang="cs-CZ" altLang="en-US" sz="2800"/>
              <a:t> </a:t>
            </a:r>
          </a:p>
          <a:p>
            <a:r>
              <a:rPr lang="cs-CZ" altLang="en-US" sz="2800"/>
              <a:t>Příklady aplikací:</a:t>
            </a:r>
          </a:p>
          <a:p>
            <a:pPr lvl="1"/>
            <a:r>
              <a:rPr lang="cs-CZ" altLang="en-US" sz="2400"/>
              <a:t>buněčný cyklus</a:t>
            </a:r>
          </a:p>
          <a:p>
            <a:pPr lvl="1"/>
            <a:r>
              <a:rPr lang="cs-CZ" altLang="en-US" sz="2400"/>
              <a:t>cytotoxicita</a:t>
            </a:r>
          </a:p>
          <a:p>
            <a:pPr lvl="1"/>
            <a:r>
              <a:rPr lang="cs-CZ" altLang="en-US" sz="2400"/>
              <a:t>apoptóza</a:t>
            </a:r>
          </a:p>
        </p:txBody>
      </p:sp>
      <p:pic>
        <p:nvPicPr>
          <p:cNvPr id="694276"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7"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308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852738"/>
            <a:ext cx="1905000" cy="2990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7"/>
          <p:cNvSpPr>
            <a:spLocks noChangeArrowheads="1"/>
          </p:cNvSpPr>
          <p:nvPr/>
        </p:nvSpPr>
        <p:spPr bwMode="auto">
          <a:xfrm>
            <a:off x="1187450" y="1773238"/>
            <a:ext cx="764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2400" b="0">
                <a:solidFill>
                  <a:schemeClr val="accent2"/>
                </a:solidFill>
                <a:latin typeface="Times" pitchFamily="18" charset="0"/>
              </a:rPr>
              <a:t>Princip f</a:t>
            </a:r>
            <a:r>
              <a:rPr lang="en-US" altLang="cs-CZ" sz="2400" b="0">
                <a:solidFill>
                  <a:schemeClr val="accent2"/>
                </a:solidFill>
                <a:latin typeface="Times" pitchFamily="18" charset="0"/>
              </a:rPr>
              <a:t>luorescen</a:t>
            </a:r>
            <a:r>
              <a:rPr lang="cs-CZ" altLang="cs-CZ" sz="2400" b="0">
                <a:solidFill>
                  <a:schemeClr val="accent2"/>
                </a:solidFill>
                <a:latin typeface="Times" pitchFamily="18" charset="0"/>
              </a:rPr>
              <a:t>čního</a:t>
            </a:r>
            <a:r>
              <a:rPr lang="en-US" altLang="cs-CZ" sz="2400" b="0">
                <a:solidFill>
                  <a:schemeClr val="accent2"/>
                </a:solidFill>
                <a:latin typeface="Times" pitchFamily="18" charset="0"/>
              </a:rPr>
              <a:t> Mi</a:t>
            </a:r>
            <a:r>
              <a:rPr lang="cs-CZ" altLang="cs-CZ" sz="2400" b="0">
                <a:solidFill>
                  <a:schemeClr val="accent2"/>
                </a:solidFill>
                <a:latin typeface="Times" pitchFamily="18" charset="0"/>
              </a:rPr>
              <a:t>k</a:t>
            </a:r>
            <a:r>
              <a:rPr lang="en-US" altLang="cs-CZ" sz="2400" b="0">
                <a:solidFill>
                  <a:schemeClr val="accent2"/>
                </a:solidFill>
                <a:latin typeface="Times" pitchFamily="18" charset="0"/>
              </a:rPr>
              <a:t>ros</a:t>
            </a:r>
            <a:r>
              <a:rPr lang="cs-CZ" altLang="cs-CZ" sz="2400" b="0">
                <a:solidFill>
                  <a:schemeClr val="accent2"/>
                </a:solidFill>
                <a:latin typeface="Times" pitchFamily="18" charset="0"/>
              </a:rPr>
              <a:t>k</a:t>
            </a:r>
            <a:r>
              <a:rPr lang="en-US" altLang="cs-CZ" sz="2400" b="0">
                <a:solidFill>
                  <a:schemeClr val="accent2"/>
                </a:solidFill>
                <a:latin typeface="Times" pitchFamily="18" charset="0"/>
              </a:rPr>
              <a:t>op</a:t>
            </a:r>
            <a:r>
              <a:rPr lang="cs-CZ" altLang="cs-CZ" sz="2400" b="0">
                <a:solidFill>
                  <a:schemeClr val="accent2"/>
                </a:solidFill>
                <a:latin typeface="Times" pitchFamily="18" charset="0"/>
              </a:rPr>
              <a:t>u</a:t>
            </a:r>
            <a:r>
              <a:rPr lang="en-US" altLang="cs-CZ" sz="2400" b="0">
                <a:latin typeface="Times" pitchFamily="18" charset="0"/>
              </a:rPr>
              <a:t> - </a:t>
            </a:r>
            <a:r>
              <a:rPr lang="en-US" altLang="cs-CZ" sz="2400" b="0">
                <a:solidFill>
                  <a:srgbClr val="FF3300"/>
                </a:solidFill>
                <a:latin typeface="Times" pitchFamily="18" charset="0"/>
              </a:rPr>
              <a:t>August Köhler</a:t>
            </a:r>
            <a:r>
              <a:rPr lang="en-US" altLang="cs-CZ" sz="2400" b="0">
                <a:latin typeface="Times" pitchFamily="18" charset="0"/>
              </a:rPr>
              <a:t> - 1904 </a:t>
            </a:r>
          </a:p>
        </p:txBody>
      </p:sp>
      <p:sp>
        <p:nvSpPr>
          <p:cNvPr id="27652" name="AutoShape 9" descr="ix70biglightpaths">
            <a:hlinkClick r:id="rId4"/>
          </p:cNvPr>
          <p:cNvSpPr>
            <a:spLocks noChangeAspect="1" noChangeArrowheads="1"/>
          </p:cNvSpPr>
          <p:nvPr/>
        </p:nvSpPr>
        <p:spPr bwMode="auto">
          <a:xfrm>
            <a:off x="4051300" y="4394200"/>
            <a:ext cx="5076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675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2492375"/>
            <a:ext cx="4249737"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1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916238" y="2420938"/>
            <a:ext cx="1714500" cy="4038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Rectangle 17"/>
          <p:cNvSpPr>
            <a:spLocks noChangeArrowheads="1"/>
          </p:cNvSpPr>
          <p:nvPr/>
        </p:nvSpPr>
        <p:spPr bwMode="auto">
          <a:xfrm>
            <a:off x="971550" y="6546850"/>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400" b="0">
                <a:latin typeface="Times" pitchFamily="18" charset="0"/>
              </a:rPr>
              <a:t>http://micro.magnet.fsu.edu/primer/anatomy/anatomy.html</a:t>
            </a:r>
          </a:p>
        </p:txBody>
      </p:sp>
      <p:sp>
        <p:nvSpPr>
          <p:cNvPr id="27656" name="Rectangle 18"/>
          <p:cNvSpPr>
            <a:spLocks noChangeArrowheads="1"/>
          </p:cNvSpPr>
          <p:nvPr/>
        </p:nvSpPr>
        <p:spPr bwMode="auto">
          <a:xfrm>
            <a:off x="1116013"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instrumentace</a:t>
            </a:r>
            <a:endParaRPr lang="en-US" dirty="0"/>
          </a:p>
        </p:txBody>
      </p:sp>
    </p:spTree>
    <p:extLst>
      <p:ext uri="{BB962C8B-B14F-4D97-AF65-F5344CB8AC3E}">
        <p14:creationId xmlns:p14="http://schemas.microsoft.com/office/powerpoint/2010/main" val="24609017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0183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9797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87065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361650551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4515787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7593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13421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884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418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4"/>
          <p:cNvSpPr>
            <a:spLocks noChangeArrowheads="1"/>
          </p:cNvSpPr>
          <p:nvPr/>
        </p:nvSpPr>
        <p:spPr bwMode="auto">
          <a:xfrm>
            <a:off x="5764213" y="549275"/>
            <a:ext cx="3352800" cy="20701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29699" name="Rectangle 6"/>
          <p:cNvSpPr>
            <a:spLocks noChangeArrowheads="1"/>
          </p:cNvSpPr>
          <p:nvPr/>
        </p:nvSpPr>
        <p:spPr bwMode="auto">
          <a:xfrm>
            <a:off x="568325" y="631825"/>
            <a:ext cx="51530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Font typeface="Wingdings" pitchFamily="2" charset="2"/>
              <a:buNone/>
            </a:pPr>
            <a:r>
              <a:rPr lang="en-US" altLang="cs-CZ" sz="2000">
                <a:solidFill>
                  <a:srgbClr val="FF3300"/>
                </a:solidFill>
              </a:rPr>
              <a:t>	Coons </a:t>
            </a:r>
            <a:r>
              <a:rPr lang="en-US" altLang="cs-CZ" sz="2000"/>
              <a:t>et al 1941</a:t>
            </a:r>
            <a:r>
              <a:rPr lang="en-US" altLang="cs-CZ" sz="2000" b="0"/>
              <a:t> – </a:t>
            </a:r>
            <a:r>
              <a:rPr lang="en-US" altLang="cs-CZ" sz="1800" b="0"/>
              <a:t>vyvinuli techniku </a:t>
            </a:r>
            <a:r>
              <a:rPr lang="cs-CZ" altLang="cs-CZ" sz="1800" b="0"/>
              <a:t>fluorescenčního </a:t>
            </a:r>
            <a:r>
              <a:rPr lang="en-US" altLang="cs-CZ" sz="1800" b="0"/>
              <a:t>zna</a:t>
            </a:r>
            <a:r>
              <a:rPr lang="cs-CZ" altLang="cs-CZ" sz="1800" b="0"/>
              <a:t>čení protilátek </a:t>
            </a:r>
            <a:r>
              <a:rPr lang="en-US" altLang="cs-CZ" sz="1800" b="0"/>
              <a:t>  - </a:t>
            </a:r>
            <a:r>
              <a:rPr lang="cs-CZ" altLang="cs-CZ" sz="1800" b="0"/>
              <a:t>označili </a:t>
            </a:r>
            <a:r>
              <a:rPr lang="en-US" altLang="cs-CZ" sz="1800" b="0"/>
              <a:t> anti</a:t>
            </a:r>
            <a:r>
              <a:rPr lang="cs-CZ" altLang="cs-CZ" sz="1800" b="0"/>
              <a:t>-</a:t>
            </a:r>
            <a:r>
              <a:rPr lang="en-US" altLang="cs-CZ" sz="1800" b="0"/>
              <a:t>pneumo</a:t>
            </a:r>
            <a:r>
              <a:rPr lang="cs-CZ" altLang="cs-CZ" sz="1800" b="0"/>
              <a:t>k</a:t>
            </a:r>
            <a:r>
              <a:rPr lang="en-US" altLang="cs-CZ" sz="1800" b="0"/>
              <a:t>o</a:t>
            </a:r>
            <a:r>
              <a:rPr lang="cs-CZ" altLang="cs-CZ" sz="1800" b="0"/>
              <a:t>kové</a:t>
            </a:r>
            <a:r>
              <a:rPr lang="en-US" altLang="cs-CZ" sz="1800" b="0"/>
              <a:t> </a:t>
            </a:r>
            <a:r>
              <a:rPr lang="cs-CZ" altLang="cs-CZ" sz="1800" b="0"/>
              <a:t>protilátky pomocí</a:t>
            </a:r>
            <a:r>
              <a:rPr lang="en-US" altLang="cs-CZ" sz="1800" b="0"/>
              <a:t> </a:t>
            </a:r>
            <a:r>
              <a:rPr lang="cs-CZ" altLang="cs-CZ" sz="1800" b="0"/>
              <a:t>antracénu. To jim umožnilo detekovat protilátky i patogeny v tkáni pomocí UV fluorescence.</a:t>
            </a:r>
            <a:endParaRPr lang="en-US" altLang="cs-CZ" sz="1800" b="0"/>
          </a:p>
        </p:txBody>
      </p:sp>
      <p:sp>
        <p:nvSpPr>
          <p:cNvPr id="29700" name="Text Box 7"/>
          <p:cNvSpPr txBox="1">
            <a:spLocks noChangeArrowheads="1"/>
          </p:cNvSpPr>
          <p:nvPr/>
        </p:nvSpPr>
        <p:spPr bwMode="auto">
          <a:xfrm>
            <a:off x="1312863" y="2989263"/>
            <a:ext cx="7461250" cy="868362"/>
          </a:xfrm>
          <a:prstGeom prst="rect">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ClrTx/>
              <a:buSzTx/>
              <a:buFontTx/>
              <a:buNone/>
            </a:pPr>
            <a:r>
              <a:rPr lang="en-US" altLang="cs-CZ" sz="1400">
                <a:latin typeface="Times New Roman" pitchFamily="18" charset="0"/>
              </a:rPr>
              <a:t>Immunological Properties of an Antibody Containing a Fluorescent Group </a:t>
            </a:r>
          </a:p>
          <a:p>
            <a:pPr algn="ctr">
              <a:spcBef>
                <a:spcPct val="50000"/>
              </a:spcBef>
              <a:buClrTx/>
              <a:buSzTx/>
              <a:buFontTx/>
              <a:buNone/>
            </a:pPr>
            <a:r>
              <a:rPr lang="en-US" altLang="cs-CZ" sz="1200">
                <a:latin typeface="Times New Roman" pitchFamily="18" charset="0"/>
              </a:rPr>
              <a:t>Albert H. Coons, Hugh J. Creech and R. Norman Jones</a:t>
            </a:r>
            <a:endParaRPr lang="en-US" altLang="cs-CZ" sz="1400">
              <a:latin typeface="Times New Roman" pitchFamily="18" charset="0"/>
            </a:endParaRPr>
          </a:p>
          <a:p>
            <a:pPr algn="ctr">
              <a:spcBef>
                <a:spcPct val="0"/>
              </a:spcBef>
              <a:buClrTx/>
              <a:buSzTx/>
              <a:buFontTx/>
              <a:buNone/>
            </a:pPr>
            <a:r>
              <a:rPr lang="en-US" altLang="cs-CZ" sz="900">
                <a:latin typeface="Times New Roman" pitchFamily="18" charset="0"/>
              </a:rPr>
              <a:t>Department of Bacteriology and Immunology, Harvard Medical School,  and the Chemical Laboratory, Harvard University</a:t>
            </a:r>
            <a:endParaRPr lang="en-US" altLang="cs-CZ" sz="1000">
              <a:latin typeface="Times New Roman" pitchFamily="18" charset="0"/>
            </a:endParaRPr>
          </a:p>
          <a:p>
            <a:pPr algn="ctr">
              <a:spcBef>
                <a:spcPct val="0"/>
              </a:spcBef>
              <a:buClrTx/>
              <a:buSzTx/>
              <a:buFontTx/>
              <a:buNone/>
            </a:pPr>
            <a:r>
              <a:rPr lang="en-US" altLang="cs-CZ" sz="1000">
                <a:latin typeface="Times New Roman" pitchFamily="18" charset="0"/>
              </a:rPr>
              <a:t>Proc. Soc. Exp.Biol.Med. 47:200-202, 1941</a:t>
            </a:r>
          </a:p>
        </p:txBody>
      </p:sp>
      <p:sp>
        <p:nvSpPr>
          <p:cNvPr id="29701" name="Text Box 8"/>
          <p:cNvSpPr txBox="1">
            <a:spLocks noChangeArrowheads="1"/>
          </p:cNvSpPr>
          <p:nvPr/>
        </p:nvSpPr>
        <p:spPr bwMode="auto">
          <a:xfrm>
            <a:off x="5927725" y="585788"/>
            <a:ext cx="3252788"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400" b="0" i="1">
                <a:latin typeface="Times New Roman" pitchFamily="18" charset="0"/>
              </a:rPr>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29702" name="Rectangle 9"/>
          <p:cNvSpPr>
            <a:spLocks noChangeArrowheads="1"/>
          </p:cNvSpPr>
          <p:nvPr/>
        </p:nvSpPr>
        <p:spPr bwMode="auto">
          <a:xfrm>
            <a:off x="923925" y="4543425"/>
            <a:ext cx="76104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2000">
                <a:solidFill>
                  <a:srgbClr val="FF3300"/>
                </a:solidFill>
              </a:rPr>
              <a:t>	Coons a Kaplan</a:t>
            </a:r>
            <a:r>
              <a:rPr lang="en-US" altLang="cs-CZ" sz="2000"/>
              <a:t> (1950)</a:t>
            </a:r>
            <a:r>
              <a:rPr lang="en-US" altLang="cs-CZ" sz="2000" b="0"/>
              <a:t>  - </a:t>
            </a:r>
            <a:r>
              <a:rPr lang="cs-CZ" altLang="cs-CZ" sz="1800" b="0">
                <a:solidFill>
                  <a:srgbClr val="FF3300"/>
                </a:solidFill>
              </a:rPr>
              <a:t>konjugovali</a:t>
            </a:r>
            <a:r>
              <a:rPr lang="en-US" altLang="cs-CZ" sz="1800" b="0">
                <a:solidFill>
                  <a:srgbClr val="FF3300"/>
                </a:solidFill>
              </a:rPr>
              <a:t> fluorescein </a:t>
            </a:r>
            <a:r>
              <a:rPr lang="cs-CZ" altLang="cs-CZ" sz="1800" b="0">
                <a:solidFill>
                  <a:srgbClr val="FF3300"/>
                </a:solidFill>
              </a:rPr>
              <a:t>s</a:t>
            </a:r>
            <a:r>
              <a:rPr lang="en-US" altLang="cs-CZ" sz="1800" b="0">
                <a:solidFill>
                  <a:srgbClr val="FF3300"/>
                </a:solidFill>
              </a:rPr>
              <a:t> iso</a:t>
            </a:r>
            <a:r>
              <a:rPr lang="cs-CZ" altLang="cs-CZ" sz="1800" b="0">
                <a:solidFill>
                  <a:srgbClr val="FF3300"/>
                </a:solidFill>
              </a:rPr>
              <a:t>k</a:t>
            </a:r>
            <a:r>
              <a:rPr lang="en-US" altLang="cs-CZ" sz="1800" b="0">
                <a:solidFill>
                  <a:srgbClr val="FF3300"/>
                </a:solidFill>
              </a:rPr>
              <a:t>yan</a:t>
            </a:r>
            <a:r>
              <a:rPr lang="cs-CZ" altLang="cs-CZ" sz="1800" b="0">
                <a:solidFill>
                  <a:srgbClr val="FF3300"/>
                </a:solidFill>
              </a:rPr>
              <a:t>á</a:t>
            </a:r>
            <a:r>
              <a:rPr lang="en-US" altLang="cs-CZ" sz="1800" b="0">
                <a:solidFill>
                  <a:srgbClr val="FF3300"/>
                </a:solidFill>
              </a:rPr>
              <a:t>te</a:t>
            </a:r>
            <a:r>
              <a:rPr lang="cs-CZ" altLang="cs-CZ" sz="1800" b="0">
                <a:solidFill>
                  <a:srgbClr val="FF3300"/>
                </a:solidFill>
              </a:rPr>
              <a:t>m (FITC)</a:t>
            </a:r>
            <a:r>
              <a:rPr lang="en-US" altLang="cs-CZ" sz="1800" b="0"/>
              <a:t> – </a:t>
            </a:r>
            <a:r>
              <a:rPr lang="cs-CZ" altLang="cs-CZ" sz="1800" b="0"/>
              <a:t>získali lepší signál – dále od autofluorescence</a:t>
            </a:r>
            <a:r>
              <a:rPr lang="en-US" altLang="cs-CZ" sz="1800" b="0"/>
              <a:t>. </a:t>
            </a:r>
            <a:endParaRPr lang="en-US" altLang="cs-CZ" sz="2800" b="0"/>
          </a:p>
        </p:txBody>
      </p:sp>
      <p:sp>
        <p:nvSpPr>
          <p:cNvPr id="29703" name="Text Box 10"/>
          <p:cNvSpPr txBox="1">
            <a:spLocks noChangeArrowheads="1"/>
          </p:cNvSpPr>
          <p:nvPr/>
        </p:nvSpPr>
        <p:spPr bwMode="auto">
          <a:xfrm>
            <a:off x="1384300" y="5969000"/>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type="body" idx="1"/>
          </p:nvPr>
        </p:nvSpPr>
        <p:spPr>
          <a:xfrm>
            <a:off x="1371600" y="1111250"/>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2057696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1263650"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Friedman</a:t>
            </a:r>
          </a:p>
        </p:txBody>
      </p:sp>
      <p:sp>
        <p:nvSpPr>
          <p:cNvPr id="30723" name="Rectangle 5"/>
          <p:cNvSpPr>
            <a:spLocks noGrp="1" noChangeArrowheads="1"/>
          </p:cNvSpPr>
          <p:nvPr>
            <p:ph type="body" sz="half" idx="1"/>
          </p:nvPr>
        </p:nvSpPr>
        <p:spPr>
          <a:xfrm>
            <a:off x="1416050" y="1773238"/>
            <a:ext cx="7618413"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2800" b="1" smtClean="0"/>
              <a:t>	Friedman (1950)</a:t>
            </a:r>
            <a:r>
              <a:rPr lang="en-US" altLang="cs-CZ" sz="2800" smtClean="0"/>
              <a:t> – </a:t>
            </a:r>
            <a:r>
              <a:rPr lang="cs-CZ" altLang="cs-CZ" sz="2800" smtClean="0"/>
              <a:t>kombinoval kyselý fuchsin, akridinovou žlut´</a:t>
            </a:r>
            <a:r>
              <a:rPr lang="en-US" altLang="cs-CZ" sz="2800" smtClean="0"/>
              <a:t>a berberin </a:t>
            </a:r>
            <a:r>
              <a:rPr lang="cs-CZ" altLang="cs-CZ" sz="2800" smtClean="0"/>
              <a:t>pro detekci </a:t>
            </a:r>
            <a:r>
              <a:rPr lang="en-US" altLang="cs-CZ" sz="2800" smtClean="0"/>
              <a:t>bun</a:t>
            </a:r>
            <a:r>
              <a:rPr lang="cs-CZ" altLang="cs-CZ" sz="2800" smtClean="0"/>
              <a:t>ěk nádorů dělohy </a:t>
            </a:r>
            <a:r>
              <a:rPr lang="en-US" altLang="cs-CZ" sz="2800" smtClean="0"/>
              <a:t> </a:t>
            </a:r>
            <a:r>
              <a:rPr lang="cs-CZ" altLang="cs-CZ" sz="2800" smtClean="0"/>
              <a:t>pomocí</a:t>
            </a:r>
            <a:r>
              <a:rPr lang="en-US" altLang="cs-CZ" sz="2800" smtClean="0"/>
              <a:t>  fluoresce</a:t>
            </a:r>
            <a:r>
              <a:rPr lang="cs-CZ" altLang="cs-CZ" sz="2800" smtClean="0"/>
              <a:t>nčního</a:t>
            </a:r>
            <a:r>
              <a:rPr lang="en-US" altLang="cs-CZ" sz="2800" smtClean="0"/>
              <a:t> microskop</a:t>
            </a:r>
            <a:r>
              <a:rPr lang="cs-CZ" altLang="cs-CZ" sz="2800" smtClean="0"/>
              <a:t>u</a:t>
            </a:r>
            <a:endParaRPr lang="en-US" altLang="cs-CZ" sz="2800" smtClean="0"/>
          </a:p>
        </p:txBody>
      </p:sp>
      <p:pic>
        <p:nvPicPr>
          <p:cNvPr id="30724" name="Picture 6" descr="4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663950"/>
            <a:ext cx="14668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7"/>
          <p:cNvSpPr txBox="1">
            <a:spLocks noChangeArrowheads="1"/>
          </p:cNvSpPr>
          <p:nvPr/>
        </p:nvSpPr>
        <p:spPr bwMode="auto">
          <a:xfrm>
            <a:off x="3654425" y="3657600"/>
            <a:ext cx="26225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800">
                <a:latin typeface="Times New Roman" pitchFamily="18" charset="0"/>
              </a:rPr>
              <a:t>Acid Fuchsin</a:t>
            </a:r>
          </a:p>
          <a:p>
            <a:pPr>
              <a:spcBef>
                <a:spcPct val="0"/>
              </a:spcBef>
              <a:buClrTx/>
              <a:buSzTx/>
              <a:buFontTx/>
              <a:buNone/>
            </a:pPr>
            <a:endParaRPr lang="cs-CZ" altLang="cs-CZ" sz="1800" b="0">
              <a:latin typeface="Times New Roman" pitchFamily="18" charset="0"/>
            </a:endParaRPr>
          </a:p>
          <a:p>
            <a:pPr>
              <a:spcBef>
                <a:spcPct val="0"/>
              </a:spcBef>
              <a:buClrTx/>
              <a:buSzTx/>
              <a:buFontTx/>
              <a:buNone/>
            </a:pPr>
            <a:r>
              <a:rPr lang="en-US" altLang="cs-CZ" sz="1800" b="0">
                <a:latin typeface="Times New Roman" pitchFamily="18" charset="0"/>
              </a:rPr>
              <a:t>Acid magenta</a:t>
            </a:r>
            <a:br>
              <a:rPr lang="en-US" altLang="cs-CZ" sz="1800" b="0">
                <a:latin typeface="Times New Roman" pitchFamily="18" charset="0"/>
              </a:rPr>
            </a:br>
            <a:r>
              <a:rPr lang="en-US" altLang="cs-CZ" sz="1800" b="0">
                <a:latin typeface="Times New Roman" pitchFamily="18" charset="0"/>
              </a:rPr>
              <a:t>Acid rubin</a:t>
            </a:r>
            <a:br>
              <a:rPr lang="en-US" altLang="cs-CZ" sz="1800" b="0">
                <a:latin typeface="Times New Roman" pitchFamily="18" charset="0"/>
              </a:rPr>
            </a:br>
            <a:r>
              <a:rPr lang="en-US" altLang="cs-CZ" sz="1800" b="0">
                <a:latin typeface="Times New Roman" pitchFamily="18" charset="0"/>
              </a:rPr>
              <a:t>Acid roseine</a:t>
            </a:r>
          </a:p>
          <a:p>
            <a:pPr>
              <a:spcBef>
                <a:spcPct val="0"/>
              </a:spcBef>
              <a:buClrTx/>
              <a:buSzTx/>
              <a:buFontTx/>
              <a:buNone/>
            </a:pPr>
            <a:endParaRPr lang="en-US" altLang="cs-CZ" sz="1800" b="0">
              <a:latin typeface="Times New Roman" pitchFamily="18" charset="0"/>
            </a:endParaRPr>
          </a:p>
          <a:p>
            <a:pPr>
              <a:spcBef>
                <a:spcPct val="0"/>
              </a:spcBef>
              <a:buClrTx/>
              <a:buSzTx/>
              <a:buFontTx/>
              <a:buNone/>
            </a:pPr>
            <a:r>
              <a:rPr lang="en-US" altLang="cs-CZ" sz="1800" b="0">
                <a:latin typeface="Times New Roman" pitchFamily="18" charset="0"/>
              </a:rPr>
              <a:t>Absorption Max 540-545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4"/>
          <p:cNvSpPr>
            <a:spLocks noChangeArrowheads="1"/>
          </p:cNvSpPr>
          <p:nvPr/>
        </p:nvSpPr>
        <p:spPr bwMode="auto">
          <a:xfrm>
            <a:off x="5813425" y="982663"/>
            <a:ext cx="2997200" cy="23749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33795" name="Rectangle 5"/>
          <p:cNvSpPr>
            <a:spLocks noChangeArrowheads="1"/>
          </p:cNvSpPr>
          <p:nvPr/>
        </p:nvSpPr>
        <p:spPr bwMode="auto">
          <a:xfrm>
            <a:off x="11160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4400" b="0">
                <a:solidFill>
                  <a:schemeClr val="tx2"/>
                </a:solidFill>
                <a:latin typeface="Times New Roman" pitchFamily="18" charset="0"/>
              </a:rPr>
              <a:t>P.J. Crossland-Taylor</a:t>
            </a:r>
          </a:p>
        </p:txBody>
      </p:sp>
      <p:sp>
        <p:nvSpPr>
          <p:cNvPr id="33796" name="Rectangle 6"/>
          <p:cNvSpPr>
            <a:spLocks noChangeArrowheads="1"/>
          </p:cNvSpPr>
          <p:nvPr/>
        </p:nvSpPr>
        <p:spPr bwMode="auto">
          <a:xfrm>
            <a:off x="1042988" y="1125538"/>
            <a:ext cx="7772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cs-CZ" altLang="cs-CZ" b="0"/>
              <a:t>„</a:t>
            </a:r>
            <a:r>
              <a:rPr lang="en-US" altLang="cs-CZ" b="0"/>
              <a:t>Sheath Flow</a:t>
            </a:r>
            <a:r>
              <a:rPr lang="cs-CZ" altLang="cs-CZ" b="0"/>
              <a:t>“</a:t>
            </a:r>
            <a:r>
              <a:rPr lang="en-US" altLang="cs-CZ" b="0"/>
              <a:t> </a:t>
            </a:r>
            <a:r>
              <a:rPr lang="cs-CZ" altLang="cs-CZ" b="0"/>
              <a:t>p</a:t>
            </a:r>
            <a:r>
              <a:rPr lang="en-US" altLang="cs-CZ" b="0"/>
              <a:t>rinc</a:t>
            </a:r>
            <a:r>
              <a:rPr lang="cs-CZ" altLang="cs-CZ" b="0"/>
              <a:t>ip</a:t>
            </a:r>
            <a:endParaRPr lang="en-US" altLang="cs-CZ" b="0"/>
          </a:p>
          <a:p>
            <a:pPr eaLnBrk="1" hangingPunct="1">
              <a:lnSpc>
                <a:spcPct val="90000"/>
              </a:lnSpc>
              <a:buFont typeface="Wingdings" pitchFamily="2" charset="2"/>
              <a:buNone/>
            </a:pPr>
            <a:r>
              <a:rPr lang="en-US" altLang="cs-CZ" sz="1800" b="0" i="1"/>
              <a:t>	</a:t>
            </a:r>
          </a:p>
          <a:p>
            <a:pPr eaLnBrk="1" hangingPunct="1">
              <a:buFont typeface="Wingdings" pitchFamily="2" charset="2"/>
              <a:buNone/>
            </a:pPr>
            <a:endParaRPr lang="en-US" altLang="cs-CZ" sz="1800" b="0" i="1"/>
          </a:p>
        </p:txBody>
      </p:sp>
      <p:sp>
        <p:nvSpPr>
          <p:cNvPr id="33797" name="Text Box 9"/>
          <p:cNvSpPr txBox="1">
            <a:spLocks noChangeArrowheads="1"/>
          </p:cNvSpPr>
          <p:nvPr/>
        </p:nvSpPr>
        <p:spPr bwMode="auto">
          <a:xfrm>
            <a:off x="5867400" y="1027113"/>
            <a:ext cx="2965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ClrTx/>
              <a:buSzTx/>
              <a:buFontTx/>
              <a:buNone/>
            </a:pPr>
            <a:r>
              <a:rPr lang="en-US" altLang="cs-CZ" sz="1600" b="0" i="1">
                <a:latin typeface="Times New Roman" pitchFamily="18" charset="0"/>
              </a:rPr>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altLang="cs-CZ" sz="2800" b="0">
              <a:latin typeface="Times New Roman" pitchFamily="18" charset="0"/>
            </a:endParaRPr>
          </a:p>
        </p:txBody>
      </p:sp>
      <p:sp>
        <p:nvSpPr>
          <p:cNvPr id="33798" name="Text Box 10"/>
          <p:cNvSpPr txBox="1">
            <a:spLocks noChangeArrowheads="1"/>
          </p:cNvSpPr>
          <p:nvPr/>
        </p:nvSpPr>
        <p:spPr bwMode="auto">
          <a:xfrm>
            <a:off x="900113" y="66135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33799" name="Picture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3438" y="3509963"/>
            <a:ext cx="4275137" cy="15192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175375"/>
            <a:ext cx="3563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337185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094288"/>
            <a:ext cx="41306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kt 1"/>
          <p:cNvGraphicFramePr>
            <a:graphicFrameLocks noChangeAspect="1"/>
          </p:cNvGraphicFramePr>
          <p:nvPr/>
        </p:nvGraphicFramePr>
        <p:xfrm>
          <a:off x="1003300" y="720725"/>
          <a:ext cx="7137400" cy="5418138"/>
        </p:xfrm>
        <a:graphic>
          <a:graphicData uri="http://schemas.openxmlformats.org/presentationml/2006/ole">
            <mc:AlternateContent xmlns:mc="http://schemas.openxmlformats.org/markup-compatibility/2006">
              <mc:Choice xmlns:v="urn:schemas-microsoft-com:vml" Requires="v">
                <p:oleObj spid="_x0000_s126986" name="SPW 10.0 Graph" r:id="rId4" imgW="7136892" imgH="5417820" progId="SigmaPlotGraphicObject.9">
                  <p:embed/>
                </p:oleObj>
              </mc:Choice>
              <mc:Fallback>
                <p:oleObj name="SPW 10.0 Graph" r:id="rId4" imgW="7136892" imgH="54178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00" y="720725"/>
                        <a:ext cx="7137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3" name="Rectangle 2"/>
          <p:cNvSpPr>
            <a:spLocks noGrp="1" noChangeArrowheads="1"/>
          </p:cNvSpPr>
          <p:nvPr>
            <p:ph type="title"/>
          </p:nvPr>
        </p:nvSpPr>
        <p:spPr>
          <a:xfrm>
            <a:off x="1408113" y="457200"/>
            <a:ext cx="7772400" cy="1143000"/>
          </a:xfrm>
        </p:spPr>
        <p:txBody>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368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type="body"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type="body" idx="1"/>
          </p:nvPr>
        </p:nvSpPr>
        <p:spPr>
          <a:xfrm>
            <a:off x="1042988" y="1331913"/>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smtClean="0"/>
              <a:t>H</a:t>
            </a:r>
            <a:r>
              <a:rPr lang="en-US" altLang="cs-CZ" sz="2400" smtClean="0"/>
              <a:t>emocytometer</a:t>
            </a:r>
            <a:r>
              <a:rPr lang="cs-CZ" altLang="cs-CZ" sz="2400" smtClean="0"/>
              <a:t> (B</a:t>
            </a:r>
            <a:r>
              <a:rPr lang="en-US" altLang="cs-CZ" sz="2400" smtClean="0">
                <a:cs typeface="Arial" charset="0"/>
              </a:rPr>
              <a:t>ü</a:t>
            </a:r>
            <a:r>
              <a:rPr lang="cs-CZ" altLang="cs-CZ" sz="2400" smtClean="0"/>
              <a:t>rkerova komůrka)</a:t>
            </a:r>
            <a:r>
              <a:rPr lang="en-US" altLang="cs-CZ" sz="2400" smtClean="0"/>
              <a:t> </a:t>
            </a:r>
            <a:r>
              <a:rPr lang="cs-CZ" altLang="cs-CZ" sz="2400" smtClean="0"/>
              <a:t>byla standardem pro počítání buněk do </a:t>
            </a:r>
            <a:r>
              <a:rPr lang="en-US" altLang="cs-CZ" sz="2400" smtClean="0"/>
              <a:t>~</a:t>
            </a:r>
            <a:r>
              <a:rPr lang="cs-CZ" altLang="cs-CZ" sz="2400" smtClean="0"/>
              <a:t> 1950</a:t>
            </a:r>
            <a:endParaRPr lang="en-US" altLang="cs-CZ" sz="2400" smtClean="0"/>
          </a:p>
          <a:p>
            <a:pPr eaLnBrk="1" hangingPunct="1">
              <a:lnSpc>
                <a:spcPct val="90000"/>
              </a:lnSpc>
            </a:pPr>
            <a:r>
              <a:rPr lang="cs-CZ" altLang="cs-CZ" sz="2400" smtClean="0"/>
              <a:t>Rozměry jsou</a:t>
            </a:r>
            <a:r>
              <a:rPr lang="en-US" altLang="cs-CZ" sz="2400" smtClean="0"/>
              <a:t> 3x3x0.1 mm. </a:t>
            </a:r>
            <a:r>
              <a:rPr lang="cs-CZ" altLang="cs-CZ" sz="2400" smtClean="0"/>
              <a:t>Obvykle jsou červené krvinky (</a:t>
            </a:r>
            <a:r>
              <a:rPr lang="en-US" altLang="cs-CZ" sz="2400" smtClean="0"/>
              <a:t>1 x 10</a:t>
            </a:r>
            <a:r>
              <a:rPr lang="en-US" altLang="cs-CZ" sz="2400" baseline="30000" smtClean="0"/>
              <a:t>6</a:t>
            </a:r>
            <a:r>
              <a:rPr lang="en-US" altLang="cs-CZ" sz="2400" smtClean="0"/>
              <a:t>/mm</a:t>
            </a:r>
            <a:r>
              <a:rPr lang="en-US" altLang="cs-CZ" sz="2400" baseline="30000" smtClean="0"/>
              <a:t>3</a:t>
            </a:r>
            <a:r>
              <a:rPr lang="en-US" altLang="cs-CZ" sz="2400" smtClean="0"/>
              <a:t> </a:t>
            </a:r>
            <a:r>
              <a:rPr lang="cs-CZ" altLang="cs-CZ" sz="2400" smtClean="0"/>
              <a:t>)počítány po naředění</a:t>
            </a:r>
            <a:r>
              <a:rPr lang="en-US" altLang="cs-CZ" sz="2400" smtClean="0"/>
              <a:t> 1:200 </a:t>
            </a:r>
            <a:endParaRPr lang="cs-CZ" altLang="cs-CZ" sz="2400" smtClean="0"/>
          </a:p>
          <a:p>
            <a:pPr eaLnBrk="1" hangingPunct="1">
              <a:lnSpc>
                <a:spcPct val="90000"/>
              </a:lnSpc>
            </a:pPr>
            <a:r>
              <a:rPr lang="en-US" altLang="cs-CZ" sz="2400" smtClean="0"/>
              <a:t>Leukocyt</a:t>
            </a:r>
            <a:r>
              <a:rPr lang="cs-CZ" altLang="cs-CZ" sz="2400" smtClean="0"/>
              <a:t>y</a:t>
            </a:r>
            <a:r>
              <a:rPr lang="en-US" altLang="cs-CZ" sz="2400" smtClean="0"/>
              <a:t> (5x10</a:t>
            </a:r>
            <a:r>
              <a:rPr lang="en-US" altLang="cs-CZ" sz="2400" baseline="30000" smtClean="0"/>
              <a:t>3</a:t>
            </a:r>
            <a:r>
              <a:rPr lang="en-US" altLang="cs-CZ" sz="2400" smtClean="0"/>
              <a:t>/mm</a:t>
            </a:r>
            <a:r>
              <a:rPr lang="en-US" altLang="cs-CZ" sz="2400" baseline="30000" smtClean="0"/>
              <a:t>3</a:t>
            </a:r>
            <a:r>
              <a:rPr lang="en-US" altLang="cs-CZ" sz="2400" smtClean="0"/>
              <a:t>) </a:t>
            </a:r>
            <a:r>
              <a:rPr lang="cs-CZ" altLang="cs-CZ" sz="2400" smtClean="0"/>
              <a:t>jsou ředěny</a:t>
            </a:r>
            <a:r>
              <a:rPr lang="en-US" altLang="cs-CZ" sz="2400" smtClean="0"/>
              <a:t> 1:10 </a:t>
            </a:r>
            <a:r>
              <a:rPr lang="cs-CZ" altLang="cs-CZ" sz="2400" smtClean="0"/>
              <a:t>v roztoku lyzujícím červené krvinky</a:t>
            </a:r>
          </a:p>
          <a:p>
            <a:pPr eaLnBrk="1" hangingPunct="1">
              <a:lnSpc>
                <a:spcPct val="90000"/>
              </a:lnSpc>
            </a:pPr>
            <a:r>
              <a:rPr lang="cs-CZ" altLang="cs-CZ" sz="2400" smtClean="0"/>
              <a:t>Statistická chyba:</a:t>
            </a:r>
            <a:r>
              <a:rPr lang="en-US" altLang="cs-CZ" sz="2400" smtClean="0">
                <a:sym typeface="Bookshelf Symbol 2" pitchFamily="2" charset="2"/>
              </a:rPr>
              <a:t> </a:t>
            </a:r>
          </a:p>
          <a:p>
            <a:pPr lvl="1" eaLnBrk="1" hangingPunct="1">
              <a:lnSpc>
                <a:spcPct val="90000"/>
              </a:lnSpc>
            </a:pPr>
            <a:r>
              <a:rPr lang="en-US" altLang="cs-CZ" sz="2000" smtClean="0">
                <a:sym typeface="Bookshelf Symbol 2" pitchFamily="2" charset="2"/>
              </a:rPr>
              <a:t>	k</a:t>
            </a:r>
            <a:r>
              <a:rPr lang="cs-CZ" altLang="cs-CZ" sz="2000" smtClean="0">
                <a:sym typeface="Bookshelf Symbol 2" pitchFamily="2" charset="2"/>
              </a:rPr>
              <a:t>oeficient variance</a:t>
            </a:r>
            <a:r>
              <a:rPr lang="en-US" altLang="cs-CZ" sz="2000" smtClean="0">
                <a:sym typeface="Bookshelf Symbol 2" pitchFamily="2" charset="2"/>
              </a:rPr>
              <a:t> (CV) </a:t>
            </a:r>
            <a:r>
              <a:rPr lang="cs-CZ" altLang="cs-CZ" sz="2000" smtClean="0">
                <a:sym typeface="Bookshelf Symbol 2" pitchFamily="2" charset="2"/>
              </a:rPr>
              <a:t>je při </a:t>
            </a:r>
            <a:r>
              <a:rPr lang="en-US" altLang="cs-CZ" sz="2000" smtClean="0">
                <a:sym typeface="Bookshelf Symbol 2" pitchFamily="2" charset="2"/>
              </a:rPr>
              <a:t>500 </a:t>
            </a:r>
            <a:r>
              <a:rPr lang="cs-CZ" altLang="cs-CZ" sz="2000" smtClean="0">
                <a:sym typeface="Bookshelf Symbol 2" pitchFamily="2" charset="2"/>
              </a:rPr>
              <a:t>spočítaných buňkách</a:t>
            </a:r>
            <a:r>
              <a:rPr lang="en-US" altLang="cs-CZ" sz="2000" smtClean="0">
                <a:sym typeface="Bookshelf Symbol 2" pitchFamily="2" charset="2"/>
              </a:rPr>
              <a:t> 4.4% </a:t>
            </a:r>
          </a:p>
          <a:p>
            <a:pPr lvl="1" eaLnBrk="1" hangingPunct="1">
              <a:lnSpc>
                <a:spcPct val="90000"/>
              </a:lnSpc>
            </a:pPr>
            <a:r>
              <a:rPr lang="en-US" altLang="cs-CZ" sz="2000" smtClean="0">
                <a:sym typeface="Bookshelf Symbol 2" pitchFamily="2" charset="2"/>
              </a:rPr>
              <a:t>	</a:t>
            </a:r>
            <a:r>
              <a:rPr lang="cs-CZ" altLang="cs-CZ" sz="2000" smtClean="0">
                <a:sym typeface="Bookshelf Symbol 2" pitchFamily="2" charset="2"/>
              </a:rPr>
              <a:t>chyba pipetování a ředění je </a:t>
            </a:r>
            <a:r>
              <a:rPr lang="en-US" altLang="cs-CZ" sz="200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981200"/>
            <a:ext cx="3086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5"/>
          <p:cNvSpPr>
            <a:spLocks noGrp="1" noChangeArrowheads="1"/>
          </p:cNvSpPr>
          <p:nvPr>
            <p:ph type="title"/>
          </p:nvPr>
        </p:nvSpPr>
        <p:spPr>
          <a:xfrm>
            <a:off x="1336675" y="188913"/>
            <a:ext cx="7772400" cy="1143000"/>
          </a:xfrm>
        </p:spPr>
        <p:txBody>
          <a:bodyPr/>
          <a:lstStyle/>
          <a:p>
            <a:pPr eaLnBrk="1" hangingPunct="1"/>
            <a:r>
              <a:rPr lang="cs-CZ" altLang="cs-CZ" smtClean="0"/>
              <a:t>Coulter Counter</a:t>
            </a:r>
          </a:p>
        </p:txBody>
      </p:sp>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type="body"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16013" y="260350"/>
            <a:ext cx="7772400" cy="1316038"/>
          </a:xfrm>
        </p:spPr>
        <p:txBody>
          <a:bodyPr/>
          <a:lstStyle/>
          <a:p>
            <a:pPr eaLnBrk="1" hangingPunct="1"/>
            <a:r>
              <a:rPr lang="cs-CZ" altLang="cs-CZ" smtClean="0"/>
              <a:t>Roche Innovatis</a:t>
            </a:r>
            <a:br>
              <a:rPr lang="cs-CZ" altLang="cs-CZ" smtClean="0"/>
            </a:br>
            <a:r>
              <a:rPr lang="cs-CZ" altLang="cs-CZ" sz="360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type="body" idx="1"/>
          </p:nvPr>
        </p:nvSpPr>
        <p:spPr>
          <a:xfrm>
            <a:off x="728663" y="1006475"/>
            <a:ext cx="8523287"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smtClean="0"/>
              <a:t>   </a:t>
            </a:r>
            <a:r>
              <a:rPr lang="en-US" altLang="cs-CZ" sz="1600" b="1" smtClean="0"/>
              <a:t>Mack Fulwyler - sorter 1965</a:t>
            </a:r>
            <a:r>
              <a:rPr lang="en-US" altLang="cs-CZ" sz="1600" smtClean="0"/>
              <a:t> - Los Alamos National Labs – </a:t>
            </a:r>
            <a:r>
              <a:rPr lang="cs-CZ" altLang="cs-CZ" sz="1600" smtClean="0"/>
              <a:t>jeho sorter separoval částice na základě elektronicky měřeného objemu </a:t>
            </a:r>
            <a:r>
              <a:rPr lang="en-US" altLang="cs-CZ" sz="1600" smtClean="0"/>
              <a:t>(</a:t>
            </a:r>
            <a:r>
              <a:rPr lang="cs-CZ" altLang="cs-CZ" sz="1600" smtClean="0"/>
              <a:t>stejný princip jako</a:t>
            </a:r>
            <a:r>
              <a:rPr lang="en-US" altLang="cs-CZ" sz="1600" smtClean="0"/>
              <a:t> Coulter counter) </a:t>
            </a:r>
            <a:r>
              <a:rPr lang="cs-CZ" altLang="cs-CZ" sz="1600" smtClean="0"/>
              <a:t>a separoval pomocí elektrostatického vychýlení</a:t>
            </a:r>
            <a:r>
              <a:rPr lang="en-US" altLang="cs-CZ" sz="1600" smtClean="0"/>
              <a:t>. </a:t>
            </a:r>
            <a:endParaRPr lang="cs-CZ" altLang="cs-CZ" sz="1600" smtClean="0"/>
          </a:p>
          <a:p>
            <a:pPr eaLnBrk="1" hangingPunct="1">
              <a:lnSpc>
                <a:spcPct val="96000"/>
              </a:lnSpc>
              <a:buFont typeface="Wingdings" pitchFamily="2" charset="2"/>
              <a:buNone/>
            </a:pPr>
            <a:r>
              <a:rPr lang="en-US" altLang="cs-CZ" sz="1600" smtClean="0"/>
              <a:t>	</a:t>
            </a:r>
            <a:r>
              <a:rPr lang="cs-CZ" altLang="cs-CZ" sz="1600" smtClean="0"/>
              <a:t>Cílem bylo sortrovat červené krvinky,protože u nich byla naměřena bimodální distribuce buněčného objemu. Princip separace byl založen na principu inkoustové tiskárny Richarda Sweeta ze Stanfordu (1965)</a:t>
            </a:r>
          </a:p>
          <a:p>
            <a:pPr eaLnBrk="1" hangingPunct="1"/>
            <a:endParaRPr lang="en-US" altLang="cs-CZ" sz="1600" smtClean="0"/>
          </a:p>
        </p:txBody>
      </p:sp>
      <p:sp>
        <p:nvSpPr>
          <p:cNvPr id="43012" name="Text Box 10"/>
          <p:cNvSpPr txBox="1">
            <a:spLocks noChangeArrowheads="1"/>
          </p:cNvSpPr>
          <p:nvPr/>
        </p:nvSpPr>
        <p:spPr bwMode="auto">
          <a:xfrm>
            <a:off x="1042988" y="60928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a:latin typeface="Times New Roman" pitchFamily="18" charset="0"/>
              </a:rPr>
              <a:t>Po té co bylo objasněno, že bimodalita červených krvinek je artefakt byla tato skupina schopna separovat</a:t>
            </a:r>
            <a:r>
              <a:rPr lang="en-US" altLang="cs-CZ" sz="900" b="0">
                <a:solidFill>
                  <a:srgbClr val="FF3300"/>
                </a:solidFill>
                <a:latin typeface="Times New Roman" pitchFamily="18" charset="0"/>
              </a:rPr>
              <a:t> neutro</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il</a:t>
            </a:r>
            <a:r>
              <a:rPr lang="cs-CZ" altLang="cs-CZ" sz="900" b="0">
                <a:solidFill>
                  <a:srgbClr val="FF3300"/>
                </a:solidFill>
                <a:latin typeface="Times New Roman" pitchFamily="18" charset="0"/>
              </a:rPr>
              <a:t>y a</a:t>
            </a:r>
            <a:r>
              <a:rPr lang="en-US" altLang="cs-CZ" sz="900" b="0">
                <a:solidFill>
                  <a:srgbClr val="FF3300"/>
                </a:solidFill>
                <a:latin typeface="Times New Roman" pitchFamily="18" charset="0"/>
              </a:rPr>
              <a:t> lym</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ocyt</a:t>
            </a:r>
            <a:r>
              <a:rPr lang="cs-CZ" altLang="cs-CZ" sz="900" b="0">
                <a:solidFill>
                  <a:srgbClr val="FF3300"/>
                </a:solidFill>
                <a:latin typeface="Times New Roman" pitchFamily="18" charset="0"/>
              </a:rPr>
              <a:t>y </a:t>
            </a:r>
            <a:r>
              <a:rPr lang="cs-CZ" altLang="cs-CZ" sz="900" b="0">
                <a:latin typeface="Times New Roman" pitchFamily="18" charset="0"/>
              </a:rPr>
              <a:t>z</a:t>
            </a:r>
            <a:r>
              <a:rPr lang="en-US" altLang="cs-CZ" sz="900" b="0">
                <a:latin typeface="Times New Roman" pitchFamily="18" charset="0"/>
              </a:rPr>
              <a:t> </a:t>
            </a:r>
            <a:r>
              <a:rPr lang="cs-CZ" altLang="cs-CZ" sz="900" b="0">
                <a:latin typeface="Times New Roman" pitchFamily="18" charset="0"/>
              </a:rPr>
              <a:t>krve</a:t>
            </a:r>
            <a:r>
              <a:rPr lang="en-US" altLang="cs-CZ" sz="900" b="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26257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539750" y="1268413"/>
            <a:ext cx="4572000"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smtClean="0"/>
              <a:t>	Richard Sweet </a:t>
            </a:r>
            <a:r>
              <a:rPr lang="cs-CZ" altLang="cs-CZ" sz="1800" smtClean="0"/>
              <a:t>vyvinul elektrostatickou inkoustovou tiskárnu</a:t>
            </a:r>
            <a:r>
              <a:rPr lang="en-US" altLang="cs-CZ" sz="1800" smtClean="0"/>
              <a:t> </a:t>
            </a:r>
            <a:r>
              <a:rPr lang="cs-CZ" altLang="cs-CZ" sz="1800" smtClean="0"/>
              <a:t>jejíž princip využil</a:t>
            </a:r>
            <a:r>
              <a:rPr lang="en-US" altLang="cs-CZ" sz="1800" smtClean="0"/>
              <a:t> Mack Fulwyler </a:t>
            </a:r>
            <a:r>
              <a:rPr lang="cs-CZ" altLang="cs-CZ" sz="1800" smtClean="0"/>
              <a:t>pro svůj buněčný sorter</a:t>
            </a:r>
            <a:r>
              <a:rPr lang="en-US" altLang="cs-CZ" sz="180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03800" y="981075"/>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450" y="2276475"/>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cs-CZ" sz="4000" smtClean="0"/>
              <a:t>Obecný úvod do průtokové cytometrie</a:t>
            </a:r>
          </a:p>
        </p:txBody>
      </p:sp>
      <p:sp>
        <p:nvSpPr>
          <p:cNvPr id="15363" name="Rectangle 3"/>
          <p:cNvSpPr>
            <a:spLocks noGrp="1" noChangeArrowheads="1"/>
          </p:cNvSpPr>
          <p:nvPr>
            <p:ph type="body" idx="1"/>
          </p:nvPr>
        </p:nvSpPr>
        <p:spPr/>
        <p:txBody>
          <a:bodyPr/>
          <a:lstStyle/>
          <a:p>
            <a:pPr eaLnBrk="1" hangingPunct="1"/>
            <a:r>
              <a:rPr lang="cs-CZ" altLang="cs-CZ" dirty="0" smtClean="0"/>
              <a:t>Základní principy</a:t>
            </a:r>
            <a:r>
              <a:rPr lang="en-US" altLang="cs-CZ" dirty="0" smtClean="0"/>
              <a:t>, </a:t>
            </a:r>
            <a:r>
              <a:rPr lang="en-US" altLang="cs-CZ" dirty="0" err="1" smtClean="0"/>
              <a:t>mo</a:t>
            </a:r>
            <a:r>
              <a:rPr lang="cs-CZ" altLang="cs-CZ" dirty="0" err="1" smtClean="0"/>
              <a:t>žnosti</a:t>
            </a:r>
            <a:r>
              <a:rPr lang="cs-CZ" altLang="cs-CZ" dirty="0" smtClean="0"/>
              <a:t> průtokové </a:t>
            </a:r>
            <a:r>
              <a:rPr lang="cs-CZ" altLang="cs-CZ" dirty="0" err="1" smtClean="0"/>
              <a:t>cytometrie</a:t>
            </a:r>
            <a:r>
              <a:rPr lang="cs-CZ" altLang="cs-CZ" dirty="0" smtClean="0"/>
              <a:t> a její aplikace</a:t>
            </a:r>
          </a:p>
          <a:p>
            <a:pPr eaLnBrk="1" hangingPunct="1"/>
            <a:r>
              <a:rPr lang="cs-CZ" altLang="cs-CZ" dirty="0" smtClean="0"/>
              <a:t>Historie</a:t>
            </a:r>
          </a:p>
          <a:p>
            <a:pPr eaLnBrk="1" hangingPunct="1"/>
            <a:r>
              <a:rPr lang="cs-CZ" altLang="cs-CZ" dirty="0" smtClean="0"/>
              <a:t>Aplikace</a:t>
            </a:r>
          </a:p>
          <a:p>
            <a:pPr lvl="1" eaLnBrk="1" hangingPunct="1"/>
            <a:r>
              <a:rPr lang="cs-CZ" altLang="cs-CZ" dirty="0" smtClean="0"/>
              <a:t>Proliferace</a:t>
            </a:r>
          </a:p>
          <a:p>
            <a:pPr lvl="1" eaLnBrk="1" hangingPunct="1"/>
            <a:r>
              <a:rPr lang="cs-CZ" altLang="cs-CZ" dirty="0" smtClean="0"/>
              <a:t>Buněčná smrt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6163" y="1981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sz="3600" b="1" smtClean="0"/>
              <a:t>Leonard Arthur "Len" Herzenberg</a:t>
            </a:r>
            <a:r>
              <a:rPr lang="cs-CZ" altLang="cs-CZ" sz="3600" smtClean="0"/>
              <a:t> </a:t>
            </a:r>
          </a:p>
        </p:txBody>
      </p:sp>
      <p:pic>
        <p:nvPicPr>
          <p:cNvPr id="481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443163"/>
            <a:ext cx="61150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3342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724400"/>
            <a:ext cx="2143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1173163" y="-173038"/>
            <a:ext cx="7772400" cy="1143001"/>
          </a:xfrm>
        </p:spPr>
        <p:txBody>
          <a:bodyPr/>
          <a:lstStyle/>
          <a:p>
            <a:pPr eaLnBrk="1" hangingPunct="1"/>
            <a:r>
              <a:rPr lang="cs-CZ" altLang="cs-CZ" sz="4000" smtClean="0"/>
              <a:t>Klíčové „cytometrické“ publikace</a:t>
            </a:r>
          </a:p>
        </p:txBody>
      </p:sp>
      <p:sp>
        <p:nvSpPr>
          <p:cNvPr id="49155" name="Rectangle 8"/>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400" b="0"/>
              <a:t>1934: Moldovan – Fotoelektrické meření buněk v kapiláře</a:t>
            </a:r>
            <a:endParaRPr lang="en-US" altLang="cs-CZ" sz="1400" b="0"/>
          </a:p>
          <a:p>
            <a:pPr eaLnBrk="1" hangingPunct="1"/>
            <a:r>
              <a:rPr lang="cs-CZ" altLang="cs-CZ" sz="1400" b="0"/>
              <a:t>1947: Gucker – fotoelektrické počítání buněk</a:t>
            </a:r>
            <a:endParaRPr lang="en-US" altLang="cs-CZ" sz="1400" b="0"/>
          </a:p>
          <a:p>
            <a:pPr eaLnBrk="1" hangingPunct="1"/>
            <a:r>
              <a:rPr lang="cs-CZ" altLang="cs-CZ" sz="1400" b="0"/>
              <a:t>1949: Coultrův počítač částic </a:t>
            </a:r>
          </a:p>
          <a:p>
            <a:pPr eaLnBrk="1" hangingPunct="1"/>
            <a:r>
              <a:rPr lang="cs-CZ" altLang="cs-CZ" sz="1400" b="0"/>
              <a:t>1961: Rotman poprvé používá fluorescenci pro kvantifikaci enzymatické reakce</a:t>
            </a:r>
          </a:p>
          <a:p>
            <a:pPr eaLnBrk="1" hangingPunct="1"/>
            <a:r>
              <a:rPr lang="cs-CZ" altLang="cs-CZ" sz="1400" b="0"/>
              <a:t>1964: Sweet – elektrostatická inkoustová tiskárna</a:t>
            </a:r>
          </a:p>
          <a:p>
            <a:pPr eaLnBrk="1" hangingPunct="1"/>
            <a:r>
              <a:rPr lang="cs-CZ" altLang="cs-CZ" sz="1400" b="0"/>
              <a:t>1965: Fulwyler – květen 1965 - patent elektrostatického sorteru</a:t>
            </a:r>
          </a:p>
          <a:p>
            <a:pPr eaLnBrk="1" hangingPunct="1"/>
            <a:r>
              <a:rPr lang="cs-CZ" altLang="cs-CZ" sz="1400" b="0"/>
              <a:t>1965: Kanetsky – spektrofotometrické měření buněk</a:t>
            </a:r>
          </a:p>
          <a:p>
            <a:pPr eaLnBrk="1" hangingPunct="1"/>
            <a:r>
              <a:rPr lang="cs-CZ" altLang="cs-CZ" sz="1400" b="0"/>
              <a:t>1965: Fulwyler – listopad 1965 – publikace o buněčné separaci v časopise Science</a:t>
            </a:r>
          </a:p>
          <a:p>
            <a:pPr eaLnBrk="1" hangingPunct="1"/>
            <a:r>
              <a:rPr lang="cs-CZ" altLang="cs-CZ" sz="1400" b="0"/>
              <a:t>1968: Gohde – první článek o fluorescenční průtokové cytometrii (v němčině)</a:t>
            </a:r>
          </a:p>
          <a:p>
            <a:pPr eaLnBrk="1" hangingPunct="1"/>
            <a:r>
              <a:rPr lang="cs-CZ" altLang="cs-CZ" sz="1400" b="0"/>
              <a:t>1969: Gohde – patent</a:t>
            </a:r>
          </a:p>
          <a:p>
            <a:pPr eaLnBrk="1" hangingPunct="1"/>
            <a:r>
              <a:rPr lang="cs-CZ" altLang="cs-CZ" sz="1400" b="0"/>
              <a:t>1969: Van Dilla – druhý článek o fluorescenční průtokové cytometrii</a:t>
            </a:r>
          </a:p>
          <a:p>
            <a:pPr eaLnBrk="1" hangingPunct="1"/>
            <a:r>
              <a:rPr lang="cs-CZ" altLang="cs-CZ" sz="1400" b="0"/>
              <a:t>1969: Mullaney – první článek věnující se popisu rozptylu světla jako cytometrického parametru</a:t>
            </a:r>
          </a:p>
          <a:p>
            <a:pPr eaLnBrk="1" hangingPunct="1"/>
            <a:r>
              <a:rPr lang="cs-CZ" altLang="cs-CZ" sz="1400" b="0"/>
              <a:t>1969: Heryenberg – třetí článek o fluorescenční průtokové cytometrii</a:t>
            </a:r>
          </a:p>
          <a:p>
            <a:pPr eaLnBrk="1" hangingPunct="1"/>
            <a:r>
              <a:rPr lang="cs-CZ" altLang="cs-CZ" sz="1400" b="0"/>
              <a:t>1973: Gohde – patent dvojího značení</a:t>
            </a:r>
          </a:p>
          <a:p>
            <a:pPr eaLnBrk="1" hangingPunct="1"/>
            <a:r>
              <a:rPr lang="cs-CZ" altLang="cs-CZ" sz="1400" b="0"/>
              <a:t>1977: Gohde – popis kompenzací signálu při dvojtém značení</a:t>
            </a:r>
          </a:p>
          <a:p>
            <a:pPr eaLnBrk="1" hangingPunct="1"/>
            <a:r>
              <a:rPr lang="cs-CZ" altLang="cs-CZ" sz="1400" b="0"/>
              <a:t>1978: Kachel – flow imaging – kombinace průtokové cytometrie a analýzy obrazu</a:t>
            </a:r>
          </a:p>
          <a:p>
            <a:pPr eaLnBrk="1" hangingPunct="1"/>
            <a:r>
              <a:rPr lang="cs-CZ" altLang="cs-CZ" sz="1400" b="0"/>
              <a:t>1983: izolace a detekce jader (DNA) z tkání zalitých v parafínu</a:t>
            </a:r>
          </a:p>
          <a:p>
            <a:pPr eaLnBrk="1" hangingPunct="1"/>
            <a:r>
              <a:rPr lang="cs-CZ" altLang="cs-CZ" sz="1400" b="0"/>
              <a:t>1984: kongres o nomenklatuře cytometrie DNA </a:t>
            </a:r>
          </a:p>
          <a:p>
            <a:pPr eaLnBrk="1" hangingPunct="1"/>
            <a:r>
              <a:rPr lang="cs-CZ" altLang="cs-CZ" sz="1400" b="0"/>
              <a:t>1987: Graz - vysokorychlostní sortrování chromozómů</a:t>
            </a:r>
          </a:p>
          <a:p>
            <a:pPr eaLnBrk="1" hangingPunct="1"/>
            <a:r>
              <a:rPr lang="cs-CZ" altLang="cs-CZ" sz="1400" b="0"/>
              <a:t>1991: Robinson – automatizace klinických systémů – průtokový cytometr a čtečka čárkových kódů </a:t>
            </a:r>
          </a:p>
          <a:p>
            <a:pPr eaLnBrk="1" hangingPunct="1"/>
            <a:endParaRPr lang="cs-CZ" altLang="cs-CZ" sz="1400" b="0"/>
          </a:p>
          <a:p>
            <a:pPr eaLnBrk="1" hangingPunct="1"/>
            <a:endParaRPr lang="en-US" altLang="cs-CZ" sz="1400" b="0"/>
          </a:p>
        </p:txBody>
      </p:sp>
      <p:sp>
        <p:nvSpPr>
          <p:cNvPr id="49156" name="Text Box 9"/>
          <p:cNvSpPr txBox="1">
            <a:spLocks noChangeArrowheads="1"/>
          </p:cNvSpPr>
          <p:nvPr/>
        </p:nvSpPr>
        <p:spPr bwMode="auto">
          <a:xfrm>
            <a:off x="6011863" y="6553200"/>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400" b="0">
                <a:latin typeface="Times" pitchFamily="18" charset="0"/>
              </a:rPr>
              <a:t>Zdroj – ISAC 2006 –The Wall of History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400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836613"/>
            <a:ext cx="736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400" b="0"/>
              <a:t>43 miliónů lidí na světě je infikováno virem HIV (WHO)</a:t>
            </a:r>
          </a:p>
          <a:p>
            <a:pPr eaLnBrk="1" hangingPunct="1"/>
            <a:r>
              <a:rPr lang="cs-CZ" altLang="cs-CZ" sz="1400" b="0"/>
              <a:t>ročně zemře </a:t>
            </a:r>
            <a:r>
              <a:rPr lang="en-US" altLang="cs-CZ" sz="1400" b="0"/>
              <a:t>~ 2 mili</a:t>
            </a:r>
            <a:r>
              <a:rPr lang="cs-CZ" altLang="cs-CZ" sz="1400" b="0"/>
              <a:t>ónu lidí na HIV/AIDS (v Africe je </a:t>
            </a:r>
            <a:r>
              <a:rPr lang="en-US" altLang="cs-CZ" sz="1400" b="0"/>
              <a:t>~</a:t>
            </a:r>
            <a:r>
              <a:rPr lang="cs-CZ" altLang="cs-CZ" sz="1400" b="0"/>
              <a:t> 11 miliónu AIDS sirotků)</a:t>
            </a:r>
          </a:p>
          <a:p>
            <a:pPr eaLnBrk="1" hangingPunct="1"/>
            <a:r>
              <a:rPr lang="cs-CZ" altLang="cs-CZ" sz="1400" b="0"/>
              <a:t> kvantifikace CD4 T lymfocytů je klíčový parametr při monitorování léčby</a:t>
            </a:r>
          </a:p>
          <a:p>
            <a:pPr eaLnBrk="1" hangingPunct="1"/>
            <a:r>
              <a:rPr lang="cs-CZ" altLang="cs-CZ" sz="1400" b="0"/>
              <a:t>Průtoková cytometrie je „zlatý standard“</a:t>
            </a:r>
          </a:p>
          <a:p>
            <a:pPr eaLnBrk="1" hangingPunct="1"/>
            <a:r>
              <a:rPr lang="cs-CZ" altLang="cs-CZ" sz="1400" b="0"/>
              <a:t>Optimalizované postupy a zařízení pro levné (</a:t>
            </a:r>
            <a:r>
              <a:rPr lang="en-US" altLang="cs-CZ" sz="1400" b="0"/>
              <a:t>&lt; 3 EUR / vzorek)</a:t>
            </a:r>
            <a:r>
              <a:rPr lang="cs-CZ" altLang="cs-CZ" sz="1400" b="0"/>
              <a:t> a rychlé detekce </a:t>
            </a:r>
            <a:r>
              <a:rPr lang="en-US" altLang="cs-CZ" sz="1400" b="0"/>
              <a:t>(</a:t>
            </a:r>
            <a:r>
              <a:rPr lang="cs-CZ" altLang="cs-CZ" sz="1400" b="0"/>
              <a:t>250</a:t>
            </a:r>
            <a:r>
              <a:rPr lang="en-US" altLang="cs-CZ" sz="1400" b="0"/>
              <a:t> vzork</a:t>
            </a:r>
            <a:r>
              <a:rPr lang="cs-CZ" altLang="cs-CZ" sz="1400" b="0"/>
              <a:t>ů / den)</a:t>
            </a:r>
          </a:p>
          <a:p>
            <a:pPr eaLnBrk="1" hangingPunct="1"/>
            <a:r>
              <a:rPr lang="en-US" altLang="en-US" sz="1400">
                <a:hlinkClick r:id="rId3" tooltip="Dr. Ozcan’s research group site."/>
              </a:rPr>
              <a:t>Aydogan Ozcan</a:t>
            </a:r>
            <a:r>
              <a:rPr lang="cs-CZ" altLang="en-US" sz="1400"/>
              <a:t>: </a:t>
            </a:r>
            <a:r>
              <a:rPr lang="cs-CZ" altLang="cs-CZ" sz="1400" b="0"/>
              <a:t>„Kill the cost, safe live“</a:t>
            </a:r>
          </a:p>
          <a:p>
            <a:pPr eaLnBrk="1" hangingPunct="1"/>
            <a:endParaRPr lang="cs-CZ" altLang="cs-CZ" sz="1400" b="0"/>
          </a:p>
          <a:p>
            <a:pPr eaLnBrk="1" hangingPunct="1"/>
            <a:endParaRPr lang="en-US" altLang="cs-CZ" sz="1400" b="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altLang="cs-CZ" smtClean="0"/>
              <a:t>Co tomu předcházelo…</a:t>
            </a:r>
          </a:p>
        </p:txBody>
      </p:sp>
      <p:sp>
        <p:nvSpPr>
          <p:cNvPr id="53251" name="Rectangle 3"/>
          <p:cNvSpPr>
            <a:spLocks noGrp="1" noChangeArrowheads="1"/>
          </p:cNvSpPr>
          <p:nvPr>
            <p:ph type="body" idx="1"/>
          </p:nvPr>
        </p:nvSpPr>
        <p:spPr>
          <a:xfrm>
            <a:off x="971550" y="1981200"/>
            <a:ext cx="7993063" cy="4114800"/>
          </a:xfrm>
        </p:spPr>
        <p:txBody>
          <a:bodyPr/>
          <a:lstStyle/>
          <a:p>
            <a:pPr eaLnBrk="1" hangingPunct="1"/>
            <a:r>
              <a:rPr lang="cs-CZ" altLang="cs-CZ" sz="2800" smtClean="0"/>
              <a:t>Rozvoj techniky umožňující rychlou a reprodukovatelnou detekci cytometrických parametrů.</a:t>
            </a:r>
          </a:p>
          <a:p>
            <a:pPr eaLnBrk="1" hangingPunct="1"/>
            <a:r>
              <a:rPr lang="cs-CZ" altLang="cs-CZ" sz="2800" smtClean="0"/>
              <a:t>Nové vědecké poznatky vedoucí k definici vhodných diagnostických markerů.</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hlinkClick r:id="rId3"/>
          </p:cNvPr>
          <p:cNvSpPr>
            <a:spLocks noChangeArrowheads="1"/>
          </p:cNvSpPr>
          <p:nvPr/>
        </p:nvSpPr>
        <p:spPr bwMode="auto">
          <a:xfrm>
            <a:off x="1187450" y="2876550"/>
            <a:ext cx="7351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pitchFamily="18" charset="0"/>
              </a:rPr>
              <a:t>http://www.cyto.purdue.edu/cdroms/gh/HTML/start.htm?loc=http://www.cyto.purdue.edu/cdroms/gh/HTML/video/video.html?v=Flowtheinvention.wmv</a:t>
            </a:r>
          </a:p>
        </p:txBody>
      </p:sp>
      <p:sp>
        <p:nvSpPr>
          <p:cNvPr id="54275" name="Rectangle 5"/>
          <p:cNvSpPr>
            <a:spLocks noChangeArrowheads="1"/>
          </p:cNvSpPr>
          <p:nvPr/>
        </p:nvSpPr>
        <p:spPr bwMode="auto">
          <a:xfrm>
            <a:off x="1835150" y="1412875"/>
            <a:ext cx="5903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a:solidFill>
                  <a:schemeClr val="tx2"/>
                </a:solidFill>
                <a:latin typeface="Times" pitchFamily="18" charset="0"/>
              </a:rPr>
              <a:t>ISAC presents: Mack Fulwyler - Innovator, Inventor &amp; Pioneer</a:t>
            </a:r>
          </a:p>
          <a:p>
            <a:pPr>
              <a:spcBef>
                <a:spcPct val="0"/>
              </a:spcBef>
              <a:buClrTx/>
              <a:buSzTx/>
              <a:buFontTx/>
              <a:buNone/>
            </a:pPr>
            <a:endParaRPr lang="cs-CZ" altLang="cs-CZ" sz="2400" b="0">
              <a:solidFill>
                <a:schemeClr val="tx2"/>
              </a:solidFill>
            </a:endParaRPr>
          </a:p>
        </p:txBody>
      </p:sp>
      <p:pic>
        <p:nvPicPr>
          <p:cNvPr id="542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797425"/>
            <a:ext cx="14001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Obdélník 1">
            <a:hlinkClick r:id="rId5"/>
          </p:cNvPr>
          <p:cNvSpPr>
            <a:spLocks noChangeArrowheads="1"/>
          </p:cNvSpPr>
          <p:nvPr/>
        </p:nvSpPr>
        <p:spPr bwMode="auto">
          <a:xfrm>
            <a:off x="1295400" y="364490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800" b="0">
                <a:latin typeface="Times" pitchFamily="18" charset="0"/>
              </a:rPr>
              <a:t>http://www.cyto.purdue.edu/cdroms/cyto10a/seminalcontributions/fulwyler.html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73163" y="188913"/>
            <a:ext cx="7772400" cy="1143000"/>
          </a:xfrm>
        </p:spPr>
        <p:txBody>
          <a:bodyPr/>
          <a:lstStyle/>
          <a:p>
            <a:pPr eaLnBrk="1" hangingPunct="1"/>
            <a:r>
              <a:rPr lang="cs-CZ" altLang="cs-CZ" sz="4000" smtClean="0"/>
              <a:t>Informační zdroje – průtoková cytometrie</a:t>
            </a:r>
          </a:p>
        </p:txBody>
      </p:sp>
      <p:sp>
        <p:nvSpPr>
          <p:cNvPr id="7171" name="Rectangle 3"/>
          <p:cNvSpPr>
            <a:spLocks noGrp="1" noChangeArrowheads="1"/>
          </p:cNvSpPr>
          <p:nvPr>
            <p:ph type="body" idx="1"/>
          </p:nvPr>
        </p:nvSpPr>
        <p:spPr>
          <a:xfrm>
            <a:off x="1042988" y="1341438"/>
            <a:ext cx="8101012" cy="4114800"/>
          </a:xfrm>
        </p:spPr>
        <p:txBody>
          <a:bodyPr/>
          <a:lstStyle/>
          <a:p>
            <a:pPr eaLnBrk="1" hangingPunct="1"/>
            <a:r>
              <a:rPr lang="en-US" altLang="cs-CZ" sz="1800" smtClean="0"/>
              <a:t>Practical Flow Cytometry</a:t>
            </a:r>
            <a:r>
              <a:rPr lang="cs-CZ" altLang="cs-CZ" sz="1800" smtClean="0"/>
              <a:t>, </a:t>
            </a:r>
            <a:r>
              <a:rPr lang="en-US" altLang="cs-CZ" sz="1800" smtClean="0"/>
              <a:t>Howard M. Shapiro</a:t>
            </a:r>
            <a:r>
              <a:rPr lang="cs-CZ" altLang="cs-CZ" sz="1800" smtClean="0"/>
              <a:t>, Wiley-Liss; 4th edition</a:t>
            </a:r>
          </a:p>
          <a:p>
            <a:pPr eaLnBrk="1" hangingPunct="1"/>
            <a:r>
              <a:rPr lang="en-US" altLang="cs-CZ" sz="1800" smtClean="0"/>
              <a:t>Cytometry: New Developments, Volume 75, Fourth Edition (Methods in Cell Biology)</a:t>
            </a:r>
            <a:r>
              <a:rPr lang="cs-CZ" altLang="cs-CZ" sz="1800" smtClean="0"/>
              <a:t>,</a:t>
            </a:r>
            <a:r>
              <a:rPr lang="en-US" altLang="cs-CZ" sz="1800" smtClean="0"/>
              <a:t> Zbigniew Darzynkiewicz</a:t>
            </a:r>
            <a:r>
              <a:rPr lang="cs-CZ" altLang="cs-CZ" sz="1800" smtClean="0"/>
              <a:t>, Academic Press; 4th edition</a:t>
            </a:r>
          </a:p>
          <a:p>
            <a:pPr eaLnBrk="1" hangingPunct="1"/>
            <a:r>
              <a:rPr lang="cs-CZ" altLang="cs-CZ" sz="1800" smtClean="0"/>
              <a:t>Průtoková cytometrie v klinické praxi, T. Eckschlager a kol., Grada 1999</a:t>
            </a:r>
            <a:endParaRPr lang="en-US" altLang="cs-CZ" sz="1800" smtClean="0"/>
          </a:p>
          <a:p>
            <a:pPr eaLnBrk="1" hangingPunct="1"/>
            <a:r>
              <a:rPr lang="cs-CZ" altLang="cs-CZ" sz="1800" smtClean="0"/>
              <a:t>Flow Cytometry with Plant Cells: Analysis of Genes, Chromosomes and Genomes</a:t>
            </a:r>
            <a:r>
              <a:rPr lang="en-US" altLang="cs-CZ" sz="1800" smtClean="0"/>
              <a:t>; </a:t>
            </a:r>
            <a:r>
              <a:rPr lang="cs-CZ" altLang="cs-CZ" sz="1800" smtClean="0"/>
              <a:t>Jaroslav Dolezel (Editor), Johann Greilhuber (Editor), Jan Suda (Editor)</a:t>
            </a:r>
            <a:r>
              <a:rPr lang="en-US" altLang="cs-CZ" sz="1800" smtClean="0"/>
              <a:t>, </a:t>
            </a:r>
            <a:r>
              <a:rPr lang="cs-CZ" altLang="cs-CZ" sz="1800" smtClean="0"/>
              <a:t>February 2007</a:t>
            </a:r>
          </a:p>
          <a:p>
            <a:pPr eaLnBrk="1" hangingPunct="1"/>
            <a:endParaRPr lang="cs-CZ" altLang="cs-CZ" sz="1800" smtClean="0"/>
          </a:p>
        </p:txBody>
      </p:sp>
      <p:sp>
        <p:nvSpPr>
          <p:cNvPr id="7172" name="Rectangle 4"/>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imes" pitchFamily="18" charset="0"/>
              </a:rPr>
              <a:t>Více informací o knihách o průtokové cytometrii najdete na</a:t>
            </a:r>
            <a:r>
              <a:rPr lang="en-US" altLang="cs-CZ" sz="1000" b="0">
                <a:latin typeface="Times" pitchFamily="18" charset="0"/>
              </a:rPr>
              <a:t>:</a:t>
            </a:r>
          </a:p>
          <a:p>
            <a:pPr>
              <a:spcBef>
                <a:spcPct val="0"/>
              </a:spcBef>
              <a:buClrTx/>
              <a:buSzTx/>
              <a:buFontTx/>
              <a:buNone/>
            </a:pPr>
            <a:r>
              <a:rPr lang="en-US" altLang="cs-CZ" sz="1000" b="0">
                <a:latin typeface="Times" pitchFamily="18" charset="0"/>
                <a:hlinkClick r:id="rId3"/>
              </a:rPr>
              <a:t>http://www.cyto.purdue.edu/flowcyt/books/bookindx.htm</a:t>
            </a:r>
            <a:endParaRPr lang="en-US" altLang="cs-CZ" sz="1000" b="0">
              <a:latin typeface="Times" pitchFamily="18" charset="0"/>
            </a:endParaRPr>
          </a:p>
        </p:txBody>
      </p:sp>
      <p:pic>
        <p:nvPicPr>
          <p:cNvPr id="7173" name="Picture 8" descr="0471411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7496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cover_cyto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789363"/>
            <a:ext cx="1624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10"/>
          <p:cNvSpPr>
            <a:spLocks noChangeArrowheads="1"/>
          </p:cNvSpPr>
          <p:nvPr/>
        </p:nvSpPr>
        <p:spPr bwMode="auto">
          <a:xfrm>
            <a:off x="1116013" y="6021388"/>
            <a:ext cx="46085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latin typeface="Times" pitchFamily="18" charset="0"/>
              </a:rPr>
              <a:t>Tyto knihy je mo</a:t>
            </a:r>
            <a:r>
              <a:rPr lang="cs-CZ" altLang="cs-CZ" sz="1200" b="0">
                <a:latin typeface="Times" pitchFamily="18" charset="0"/>
              </a:rPr>
              <a:t>žné zapůjčit po domluvě ke studiu do knihovny BFÚ.</a:t>
            </a:r>
            <a:endParaRPr lang="en-US" altLang="cs-CZ" sz="1200" b="0">
              <a:latin typeface="Times" pitchFamily="18" charset="0"/>
            </a:endParaRPr>
          </a:p>
        </p:txBody>
      </p:sp>
      <p:pic>
        <p:nvPicPr>
          <p:cNvPr id="7176" name="Picture 11" descr="ecks_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789363"/>
            <a:ext cx="15128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050" y="3789363"/>
            <a:ext cx="1458913"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467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95375" y="404813"/>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smtClean="0"/>
              <a:t>Tyto </a:t>
            </a:r>
            <a:r>
              <a:rPr lang="cs-CZ" altLang="cs-CZ" sz="4000" smtClean="0"/>
              <a:t>částice mají něco společného …</a:t>
            </a:r>
            <a:endParaRPr lang="en-GB" altLang="cs-CZ" sz="400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smtClean="0"/>
              <a:t>Informační zdroje – průtoková cytometrie (metody a protokoly)</a:t>
            </a:r>
          </a:p>
        </p:txBody>
      </p:sp>
      <p:sp>
        <p:nvSpPr>
          <p:cNvPr id="8195" name="Rectangle 3"/>
          <p:cNvSpPr>
            <a:spLocks noGrp="1" noChangeArrowheads="1"/>
          </p:cNvSpPr>
          <p:nvPr>
            <p:ph type="body" idx="1"/>
          </p:nvPr>
        </p:nvSpPr>
        <p:spPr/>
        <p:txBody>
          <a:bodyPr/>
          <a:lstStyle/>
          <a:p>
            <a:pPr eaLnBrk="1" hangingPunct="1"/>
            <a:r>
              <a:rPr lang="en-US" altLang="cs-CZ" sz="2800" smtClean="0"/>
              <a:t>The Handbook of Flow Cytometry Methods</a:t>
            </a:r>
            <a:endParaRPr lang="cs-CZ" altLang="cs-CZ" sz="2000" smtClean="0"/>
          </a:p>
          <a:p>
            <a:pPr eaLnBrk="1" hangingPunct="1"/>
            <a:r>
              <a:rPr lang="en-US" altLang="cs-CZ" sz="2800" smtClean="0"/>
              <a:t>Current Protocols in Cytometry</a:t>
            </a:r>
            <a:endParaRPr lang="cs-CZ" altLang="cs-CZ" sz="2000" smtClean="0"/>
          </a:p>
        </p:txBody>
      </p:sp>
      <p:sp>
        <p:nvSpPr>
          <p:cNvPr id="8196" name="Rectangle 7"/>
          <p:cNvSpPr>
            <a:spLocks noChangeArrowheads="1"/>
          </p:cNvSpPr>
          <p:nvPr/>
        </p:nvSpPr>
        <p:spPr bwMode="auto">
          <a:xfrm>
            <a:off x="1116013" y="6021388"/>
            <a:ext cx="46085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latin typeface="Times" pitchFamily="18" charset="0"/>
              </a:rPr>
              <a:t>Tyto knihy je mo</a:t>
            </a:r>
            <a:r>
              <a:rPr lang="cs-CZ" altLang="cs-CZ" sz="1200" b="0">
                <a:latin typeface="Times" pitchFamily="18" charset="0"/>
              </a:rPr>
              <a:t>žné zapůjčit po domluvě ke studiu do knihovny BFÚ.</a:t>
            </a:r>
            <a:endParaRPr lang="en-US" altLang="cs-CZ" sz="1200" b="0">
              <a:latin typeface="Times" pitchFamily="18" charset="0"/>
            </a:endParaRPr>
          </a:p>
        </p:txBody>
      </p:sp>
      <p:pic>
        <p:nvPicPr>
          <p:cNvPr id="8197" name="Picture 8" descr="C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3284538"/>
            <a:ext cx="20574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robi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284538"/>
            <a:ext cx="19748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0"/>
          <p:cNvSpPr>
            <a:spLocks noChangeArrowheads="1"/>
          </p:cNvSpPr>
          <p:nvPr/>
        </p:nvSpPr>
        <p:spPr bwMode="auto">
          <a:xfrm>
            <a:off x="1908175" y="5589588"/>
            <a:ext cx="22415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800" b="0">
                <a:latin typeface="Times" pitchFamily="18" charset="0"/>
              </a:rPr>
              <a:t>www.cyto.purdue.edu/.../slide0046_image018.jpg </a:t>
            </a:r>
          </a:p>
        </p:txBody>
      </p:sp>
      <p:sp>
        <p:nvSpPr>
          <p:cNvPr id="8200" name="Rectangle 11"/>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imes" pitchFamily="18" charset="0"/>
              </a:rPr>
              <a:t>Více informací o knihách o průtokové cytometrii najdete na</a:t>
            </a:r>
            <a:r>
              <a:rPr lang="en-US" altLang="cs-CZ" sz="1000" b="0">
                <a:latin typeface="Times" pitchFamily="18" charset="0"/>
              </a:rPr>
              <a:t>:</a:t>
            </a:r>
          </a:p>
          <a:p>
            <a:pPr>
              <a:spcBef>
                <a:spcPct val="0"/>
              </a:spcBef>
              <a:buClrTx/>
              <a:buSzTx/>
              <a:buFontTx/>
              <a:buNone/>
            </a:pPr>
            <a:r>
              <a:rPr lang="en-US" altLang="cs-CZ" sz="1000" b="0">
                <a:latin typeface="Times" pitchFamily="18" charset="0"/>
                <a:hlinkClick r:id="rId5"/>
              </a:rPr>
              <a:t>http://www.cyto.purdue.edu/flowcyt/books/bookindx.htm</a:t>
            </a:r>
            <a:endParaRPr lang="en-US" altLang="cs-CZ" sz="1000" b="0">
              <a:latin typeface="Times" pitchFamily="18" charset="0"/>
            </a:endParaRPr>
          </a:p>
        </p:txBody>
      </p:sp>
    </p:spTree>
    <p:extLst>
      <p:ext uri="{BB962C8B-B14F-4D97-AF65-F5344CB8AC3E}">
        <p14:creationId xmlns:p14="http://schemas.microsoft.com/office/powerpoint/2010/main" val="1704112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smtClean="0"/>
              <a:t>Informační zdroje – cytometrie (časopisy)</a:t>
            </a:r>
          </a:p>
        </p:txBody>
      </p:sp>
      <p:sp>
        <p:nvSpPr>
          <p:cNvPr id="9219" name="Rectangle 3"/>
          <p:cNvSpPr>
            <a:spLocks noGrp="1" noChangeArrowheads="1"/>
          </p:cNvSpPr>
          <p:nvPr>
            <p:ph type="body" idx="1"/>
          </p:nvPr>
        </p:nvSpPr>
        <p:spPr/>
        <p:txBody>
          <a:bodyPr/>
          <a:lstStyle/>
          <a:p>
            <a:pPr eaLnBrk="1" hangingPunct="1"/>
            <a:r>
              <a:rPr lang="en-US" altLang="cs-CZ" sz="2800" smtClean="0">
                <a:hlinkClick r:id="rId3"/>
              </a:rPr>
              <a:t>Cytometry Part A</a:t>
            </a:r>
            <a:endParaRPr lang="en-US" altLang="cs-CZ" sz="2800" smtClean="0"/>
          </a:p>
          <a:p>
            <a:pPr eaLnBrk="1" hangingPunct="1">
              <a:buFont typeface="Wingdings" pitchFamily="2" charset="2"/>
              <a:buNone/>
            </a:pPr>
            <a:r>
              <a:rPr lang="en-US" altLang="cs-CZ" sz="1800" smtClean="0"/>
              <a:t>http://www3.interscience.wiley.com/cgi-bin/jhome/33945</a:t>
            </a:r>
          </a:p>
          <a:p>
            <a:pPr eaLnBrk="1" hangingPunct="1">
              <a:buFont typeface="Wingdings" pitchFamily="2" charset="2"/>
              <a:buNone/>
            </a:pPr>
            <a:endParaRPr lang="en-US" altLang="cs-CZ" sz="18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r>
              <a:rPr lang="en-US" altLang="cs-CZ" sz="2800" smtClean="0">
                <a:hlinkClick r:id="rId4"/>
              </a:rPr>
              <a:t>Cytometry Part B: Clinical Cytometry</a:t>
            </a:r>
            <a:endParaRPr lang="en-US" altLang="cs-CZ" sz="2800" smtClean="0"/>
          </a:p>
          <a:p>
            <a:pPr eaLnBrk="1" hangingPunct="1">
              <a:buFont typeface="Wingdings" pitchFamily="2" charset="2"/>
              <a:buNone/>
            </a:pPr>
            <a:r>
              <a:rPr lang="en-US" altLang="cs-CZ" sz="1600" smtClean="0"/>
              <a:t>http://www3.interscience.wiley.com/cgi-bin/jhome/102019902</a:t>
            </a:r>
          </a:p>
        </p:txBody>
      </p:sp>
      <p:sp>
        <p:nvSpPr>
          <p:cNvPr id="9220" name="Rectangle 5"/>
          <p:cNvSpPr>
            <a:spLocks noChangeArrowheads="1"/>
          </p:cNvSpPr>
          <p:nvPr/>
        </p:nvSpPr>
        <p:spPr bwMode="auto">
          <a:xfrm>
            <a:off x="1116013" y="6237288"/>
            <a:ext cx="72723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200" b="0">
                <a:latin typeface="Times" pitchFamily="18" charset="0"/>
              </a:rPr>
              <a:t>Jednotlivá čísla Cytometry Part A (od roku </a:t>
            </a:r>
            <a:r>
              <a:rPr lang="en-US" altLang="cs-CZ" sz="1200" b="0">
                <a:latin typeface="Times" pitchFamily="18" charset="0"/>
              </a:rPr>
              <a:t> je mo</a:t>
            </a:r>
            <a:r>
              <a:rPr lang="cs-CZ" altLang="cs-CZ" sz="1200" b="0">
                <a:latin typeface="Times" pitchFamily="18" charset="0"/>
              </a:rPr>
              <a:t>žné zapůjčit po domluvě ke studiu do knihovny BFÚ.</a:t>
            </a:r>
            <a:endParaRPr lang="en-US" altLang="cs-CZ" sz="1200" b="0">
              <a:latin typeface="Times" pitchFamily="18" charset="0"/>
            </a:endParaRPr>
          </a:p>
        </p:txBody>
      </p:sp>
      <p:pic>
        <p:nvPicPr>
          <p:cNvPr id="9221" name="Picture 10" descr="Cytometry Part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989138"/>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Cytometry Part B: Clinical Cyto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644900"/>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14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z="4000" smtClean="0"/>
              <a:t>Informační zdroje – (Internet)</a:t>
            </a:r>
          </a:p>
        </p:txBody>
      </p:sp>
      <p:sp>
        <p:nvSpPr>
          <p:cNvPr id="11267" name="Rectangle 6"/>
          <p:cNvSpPr>
            <a:spLocks noGrp="1" noChangeArrowheads="1"/>
          </p:cNvSpPr>
          <p:nvPr>
            <p:ph type="body" idx="1"/>
          </p:nvPr>
        </p:nvSpPr>
        <p:spPr>
          <a:noFill/>
        </p:spPr>
        <p:txBody>
          <a:bodyPr/>
          <a:lstStyle/>
          <a:p>
            <a:pPr eaLnBrk="1" hangingPunct="1"/>
            <a:r>
              <a:rPr lang="en-US" altLang="cs-CZ" smtClean="0"/>
              <a:t>Purdue University, Cytometry Labs</a:t>
            </a:r>
          </a:p>
          <a:p>
            <a:pPr eaLnBrk="1" hangingPunct="1">
              <a:buFont typeface="Wingdings" pitchFamily="2" charset="2"/>
              <a:buNone/>
            </a:pPr>
            <a:r>
              <a:rPr lang="en-US" altLang="cs-CZ" smtClean="0">
                <a:hlinkClick r:id="rId3"/>
              </a:rPr>
              <a:t>http://www.cyto.purdue.edu/</a:t>
            </a:r>
            <a:endParaRPr lang="en-US" altLang="cs-CZ" smtClean="0"/>
          </a:p>
          <a:p>
            <a:pPr eaLnBrk="1" hangingPunct="1"/>
            <a:r>
              <a:rPr lang="en-US" altLang="cs-CZ" smtClean="0"/>
              <a:t>International Society for Analytical Cytology</a:t>
            </a:r>
          </a:p>
          <a:p>
            <a:pPr eaLnBrk="1" hangingPunct="1">
              <a:buFont typeface="Wingdings" pitchFamily="2" charset="2"/>
              <a:buNone/>
            </a:pPr>
            <a:r>
              <a:rPr lang="en-US" altLang="cs-CZ" smtClean="0">
                <a:hlinkClick r:id="rId4"/>
              </a:rPr>
              <a:t>http://www.isac-net.org/</a:t>
            </a:r>
            <a:endParaRPr lang="en-US" altLang="cs-CZ" smtClean="0"/>
          </a:p>
          <a:p>
            <a:pPr eaLnBrk="1" hangingPunct="1"/>
            <a:r>
              <a:rPr lang="en-US" altLang="cs-CZ" smtClean="0"/>
              <a:t>Molecular Probes (Invitrogen)</a:t>
            </a:r>
          </a:p>
          <a:p>
            <a:pPr eaLnBrk="1" hangingPunct="1">
              <a:buFont typeface="Wingdings" pitchFamily="2" charset="2"/>
              <a:buNone/>
            </a:pPr>
            <a:r>
              <a:rPr lang="en-US" altLang="cs-CZ" smtClean="0">
                <a:hlinkClick r:id="rId5"/>
              </a:rPr>
              <a:t>http://probes.invitrogen.com/handbook/</a:t>
            </a:r>
            <a:endParaRPr lang="en-US" altLang="cs-CZ" smtClean="0"/>
          </a:p>
        </p:txBody>
      </p:sp>
    </p:spTree>
    <p:extLst>
      <p:ext uri="{BB962C8B-B14F-4D97-AF65-F5344CB8AC3E}">
        <p14:creationId xmlns:p14="http://schemas.microsoft.com/office/powerpoint/2010/main" val="288933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763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582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type="body" idx="1"/>
          </p:nvPr>
        </p:nvSpPr>
        <p:spPr>
          <a:xfrm>
            <a:off x="1147763" y="1127125"/>
            <a:ext cx="7405687" cy="4114800"/>
          </a:xfrm>
        </p:spPr>
        <p:txBody>
          <a:bodyPr/>
          <a:lstStyle/>
          <a:p>
            <a:pPr algn="just" eaLnBrk="1" hangingPunct="1">
              <a:lnSpc>
                <a:spcPct val="80000"/>
              </a:lnSpc>
            </a:pPr>
            <a:r>
              <a:rPr lang="cs-CZ" altLang="cs-CZ" sz="2400" smtClean="0"/>
              <a:t>Hmota rozptyluje světlo vlnových délek které není schopna  absorbovat</a:t>
            </a:r>
            <a:endParaRPr lang="en-US" altLang="cs-CZ" sz="2400" smtClean="0"/>
          </a:p>
          <a:p>
            <a:pPr algn="just" eaLnBrk="1" hangingPunct="1">
              <a:lnSpc>
                <a:spcPct val="80000"/>
              </a:lnSpc>
            </a:pPr>
            <a:r>
              <a:rPr lang="cs-CZ" altLang="cs-CZ" sz="2400" smtClean="0"/>
              <a:t>Viditelné spektrum je</a:t>
            </a:r>
            <a:r>
              <a:rPr lang="en-US" altLang="cs-CZ" sz="2400" smtClean="0"/>
              <a:t> 350-850 nm </a:t>
            </a:r>
            <a:r>
              <a:rPr lang="cs-CZ" altLang="cs-CZ" sz="2400" smtClean="0"/>
              <a:t>proto malé částice a molekuly</a:t>
            </a:r>
            <a:r>
              <a:rPr lang="en-US" altLang="cs-CZ" sz="2400" smtClean="0"/>
              <a:t> (&lt; </a:t>
            </a:r>
            <a:r>
              <a:rPr lang="en-US" altLang="cs-CZ" sz="1800" smtClean="0"/>
              <a:t>1/10</a:t>
            </a:r>
            <a:r>
              <a:rPr lang="en-US" altLang="cs-CZ" sz="2400" smtClean="0"/>
              <a:t> </a:t>
            </a:r>
            <a:r>
              <a:rPr lang="en-US" altLang="cs-CZ" sz="2400" smtClean="0">
                <a:sym typeface="Symbol" pitchFamily="18" charset="2"/>
              </a:rPr>
              <a:t></a:t>
            </a:r>
            <a:r>
              <a:rPr lang="en-US" altLang="cs-CZ" sz="2400" smtClean="0"/>
              <a:t>) </a:t>
            </a:r>
            <a:r>
              <a:rPr lang="cs-CZ" altLang="cs-CZ" sz="2400" smtClean="0"/>
              <a:t>spíše viditelné světlo rozptylují </a:t>
            </a:r>
            <a:endParaRPr lang="en-US" altLang="cs-CZ" sz="2400" smtClean="0"/>
          </a:p>
          <a:p>
            <a:pPr algn="just" eaLnBrk="1" hangingPunct="1">
              <a:lnSpc>
                <a:spcPct val="80000"/>
              </a:lnSpc>
            </a:pPr>
            <a:r>
              <a:rPr lang="cs-CZ" altLang="cs-CZ" sz="2400" smtClean="0"/>
              <a:t>Pro malé částice byl popsán tzv.</a:t>
            </a:r>
            <a:r>
              <a:rPr lang="en-US" altLang="cs-CZ" sz="2400" smtClean="0"/>
              <a:t> </a:t>
            </a:r>
            <a:r>
              <a:rPr lang="en-US" altLang="cs-CZ" sz="2400" smtClean="0">
                <a:solidFill>
                  <a:srgbClr val="FF0000"/>
                </a:solidFill>
              </a:rPr>
              <a:t>Rayleigh</a:t>
            </a:r>
            <a:r>
              <a:rPr lang="cs-CZ" altLang="cs-CZ" sz="2400" smtClean="0">
                <a:solidFill>
                  <a:srgbClr val="FF0000"/>
                </a:solidFill>
              </a:rPr>
              <a:t>tův</a:t>
            </a:r>
            <a:r>
              <a:rPr lang="en-US" altLang="cs-CZ" sz="2400" smtClean="0">
                <a:solidFill>
                  <a:srgbClr val="FF0000"/>
                </a:solidFill>
              </a:rPr>
              <a:t> </a:t>
            </a:r>
            <a:r>
              <a:rPr lang="cs-CZ" altLang="cs-CZ" sz="2400" smtClean="0">
                <a:solidFill>
                  <a:srgbClr val="FF0000"/>
                </a:solidFill>
              </a:rPr>
              <a:t>rozptyl (scatter) </a:t>
            </a:r>
            <a:r>
              <a:rPr lang="cs-CZ" altLang="cs-CZ" sz="2400" smtClean="0"/>
              <a:t>jehož intenzita je </a:t>
            </a:r>
            <a:r>
              <a:rPr lang="en-US" altLang="cs-CZ" sz="2400" smtClean="0"/>
              <a:t>~ </a:t>
            </a:r>
            <a:r>
              <a:rPr lang="cs-CZ" altLang="cs-CZ" sz="2400" smtClean="0"/>
              <a:t>stejná všemi směry</a:t>
            </a:r>
            <a:endParaRPr lang="en-US" altLang="cs-CZ" sz="2400" smtClean="0"/>
          </a:p>
          <a:p>
            <a:pPr algn="just" eaLnBrk="1" hangingPunct="1">
              <a:lnSpc>
                <a:spcPct val="80000"/>
              </a:lnSpc>
            </a:pPr>
            <a:r>
              <a:rPr lang="en-US" altLang="cs-CZ" sz="2400" smtClean="0"/>
              <a:t>Rozptyl v</a:t>
            </a:r>
            <a:r>
              <a:rPr lang="cs-CZ" altLang="cs-CZ" sz="2400" smtClean="0"/>
              <a:t>ětších částic charakterizuje tzv. </a:t>
            </a:r>
            <a:r>
              <a:rPr lang="en-US" altLang="cs-CZ" sz="2400" smtClean="0">
                <a:solidFill>
                  <a:srgbClr val="FF0000"/>
                </a:solidFill>
              </a:rPr>
              <a:t>Mie</a:t>
            </a:r>
            <a:r>
              <a:rPr lang="cs-CZ" altLang="cs-CZ" sz="2400" smtClean="0">
                <a:solidFill>
                  <a:srgbClr val="FF0000"/>
                </a:solidFill>
              </a:rPr>
              <a:t>ův</a:t>
            </a:r>
            <a:r>
              <a:rPr lang="en-US" altLang="cs-CZ" sz="2400" smtClean="0">
                <a:solidFill>
                  <a:srgbClr val="FF0000"/>
                </a:solidFill>
              </a:rPr>
              <a:t> </a:t>
            </a:r>
            <a:r>
              <a:rPr lang="cs-CZ" altLang="cs-CZ" sz="2400" smtClean="0">
                <a:solidFill>
                  <a:srgbClr val="FF0000"/>
                </a:solidFill>
              </a:rPr>
              <a:t>rozptyl. </a:t>
            </a:r>
            <a:r>
              <a:rPr lang="cs-CZ" altLang="cs-CZ" sz="2400" smtClean="0"/>
              <a:t>Jeho množství je větší ve směru v jakém dopadá světlo na ozářenou částici </a:t>
            </a:r>
            <a:r>
              <a:rPr lang="cs-CZ" altLang="cs-CZ" sz="2400" smtClean="0">
                <a:sym typeface="Wingdings" pitchFamily="2" charset="2"/>
              </a:rPr>
              <a:t> </a:t>
            </a:r>
            <a:r>
              <a:rPr lang="cs-CZ" altLang="cs-CZ" sz="2400" i="1" smtClean="0">
                <a:sym typeface="Wingdings" pitchFamily="2" charset="2"/>
              </a:rPr>
              <a:t>na tomto principu je založeno měření velikosti částic pomocí průtokového cytometru</a:t>
            </a:r>
          </a:p>
          <a:p>
            <a:pPr algn="just" eaLnBrk="1" hangingPunct="1">
              <a:lnSpc>
                <a:spcPct val="80000"/>
              </a:lnSpc>
              <a:buFont typeface="Wingdings" pitchFamily="2" charset="2"/>
              <a:buNone/>
            </a:pPr>
            <a:endParaRPr lang="en-US" altLang="cs-CZ" sz="2400" i="1" smtClean="0"/>
          </a:p>
          <a:p>
            <a:pPr algn="just" eaLnBrk="1" hangingPunct="1">
              <a:lnSpc>
                <a:spcPct val="80000"/>
              </a:lnSpc>
            </a:pPr>
            <a:endParaRPr lang="en-US" altLang="cs-CZ" sz="240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1404056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6035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a:latin typeface="Times" pitchFamily="18" charset="0"/>
              </a:rPr>
              <a:t>George Gabriel Stokes </a:t>
            </a:r>
            <a:r>
              <a:rPr lang="cs-CZ" altLang="cs-CZ" sz="2400">
                <a:latin typeface="Times" pitchFamily="18" charset="0"/>
              </a:rPr>
              <a:t>(1819 – 1903)</a:t>
            </a:r>
          </a:p>
          <a:p>
            <a:pPr eaLnBrk="1" hangingPunct="1">
              <a:spcBef>
                <a:spcPct val="0"/>
              </a:spcBef>
              <a:buClrTx/>
              <a:buSzTx/>
              <a:buFontTx/>
              <a:buNone/>
            </a:pPr>
            <a:r>
              <a:rPr lang="cs-CZ" altLang="cs-CZ" sz="1800">
                <a:latin typeface="Times" pitchFamily="18" charset="0"/>
              </a:rPr>
              <a:t>Anglický fyzik a matematik </a:t>
            </a:r>
          </a:p>
          <a:p>
            <a:pPr eaLnBrk="1" hangingPunct="1">
              <a:spcBef>
                <a:spcPct val="0"/>
              </a:spcBef>
              <a:buClrTx/>
              <a:buSzTx/>
              <a:buFontTx/>
              <a:buNone/>
            </a:pPr>
            <a:r>
              <a:rPr lang="cs-CZ" altLang="cs-CZ" sz="1800">
                <a:latin typeface="Times" pitchFamily="18" charset="0"/>
              </a:rPr>
              <a:t>působící na univerzitě v Cambridge</a:t>
            </a:r>
          </a:p>
          <a:p>
            <a:pPr eaLnBrk="1" hangingPunct="1">
              <a:spcBef>
                <a:spcPct val="0"/>
              </a:spcBef>
              <a:buClrTx/>
              <a:buSzTx/>
              <a:buFontTx/>
              <a:buNone/>
            </a:pPr>
            <a:r>
              <a:rPr lang="cs-CZ" altLang="cs-CZ" sz="180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042988" y="1484313"/>
            <a:ext cx="48275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a:latin typeface="Times" pitchFamily="18" charset="0"/>
              </a:rPr>
              <a:t>1852 – popsal fluorescenci</a:t>
            </a:r>
          </a:p>
          <a:p>
            <a:pPr eaLnBrk="1" hangingPunct="1">
              <a:spcBef>
                <a:spcPct val="0"/>
              </a:spcBef>
              <a:buClrTx/>
              <a:buSzTx/>
              <a:buFontTx/>
              <a:buNone/>
            </a:pPr>
            <a:r>
              <a:rPr lang="cs-CZ" altLang="cs-CZ" sz="2000">
                <a:latin typeface="Times" pitchFamily="18" charset="0"/>
              </a:rPr>
              <a:t>Název vznikl z anglického slova </a:t>
            </a:r>
            <a:r>
              <a:rPr lang="cs-CZ" altLang="cs-CZ" sz="2000" i="1">
                <a:latin typeface="Times" pitchFamily="18" charset="0"/>
              </a:rPr>
              <a:t>fluospar</a:t>
            </a:r>
            <a:r>
              <a:rPr lang="cs-CZ" altLang="cs-CZ" sz="2000">
                <a:latin typeface="Times" pitchFamily="18" charset="0"/>
              </a:rPr>
              <a:t> (fluorit, kazivec = nerost CaF</a:t>
            </a:r>
            <a:r>
              <a:rPr lang="cs-CZ" altLang="cs-CZ" sz="2000" baseline="-25000">
                <a:latin typeface="Times" pitchFamily="18" charset="0"/>
              </a:rPr>
              <a:t>2</a:t>
            </a:r>
            <a:r>
              <a:rPr lang="cs-CZ" altLang="cs-CZ" sz="2000">
                <a:latin typeface="Times" pitchFamily="18" charset="0"/>
              </a:rPr>
              <a:t>)</a:t>
            </a:r>
          </a:p>
          <a:p>
            <a:pPr algn="just" eaLnBrk="1" hangingPunct="1">
              <a:spcBef>
                <a:spcPct val="0"/>
              </a:spcBef>
              <a:buClrTx/>
              <a:buSzTx/>
              <a:buFontTx/>
              <a:buNone/>
            </a:pPr>
            <a:r>
              <a:rPr lang="cs-CZ" altLang="cs-CZ" sz="2000">
                <a:latin typeface="Times" pitchFamily="18" charset="0"/>
              </a:rPr>
              <a:t>- ke svému pozorování použil roztok </a:t>
            </a:r>
            <a:r>
              <a:rPr lang="cs-CZ" altLang="cs-CZ" sz="2000">
                <a:solidFill>
                  <a:srgbClr val="FF0000"/>
                </a:solidFill>
                <a:latin typeface="Times" pitchFamily="18" charset="0"/>
              </a:rPr>
              <a:t>chininu</a:t>
            </a:r>
            <a:r>
              <a:rPr lang="cs-CZ" altLang="cs-CZ" sz="200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5229225"/>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0" descr="fluorit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0" descr="Stokes"/>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a:xfrm>
            <a:off x="4859338" y="4941888"/>
            <a:ext cx="3810000" cy="160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4142467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70188" y="282575"/>
            <a:ext cx="3687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latin typeface="Century Gothic" pitchFamily="34" charset="0"/>
              </a:rPr>
              <a:t>Princip fluorescence</a:t>
            </a:r>
            <a:endParaRPr lang="cs-CZ" altLang="cs-CZ" sz="2800" b="1">
              <a:latin typeface="Century Gothic CE" charset="-18"/>
            </a:endParaRPr>
          </a:p>
        </p:txBody>
      </p:sp>
      <p:sp>
        <p:nvSpPr>
          <p:cNvPr id="19459" name="Rectangle 3"/>
          <p:cNvSpPr>
            <a:spLocks noChangeArrowheads="1"/>
          </p:cNvSpPr>
          <p:nvPr/>
        </p:nvSpPr>
        <p:spPr bwMode="auto">
          <a:xfrm>
            <a:off x="1187450" y="981075"/>
            <a:ext cx="75755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1400" b="1">
                <a:latin typeface="Century Gothic" pitchFamily="34" charset="0"/>
              </a:rPr>
              <a:t>Fluorescence</a:t>
            </a:r>
            <a:r>
              <a:rPr lang="cs-CZ" altLang="cs-CZ" sz="1400">
                <a:latin typeface="Century Gothic" pitchFamily="34" charset="0"/>
              </a:rPr>
              <a:t> je výsledek tří fázového u jevu některých chemickýc látek - </a:t>
            </a:r>
            <a:r>
              <a:rPr lang="cs-CZ" altLang="cs-CZ" sz="1400" b="1">
                <a:latin typeface="Century Gothic" pitchFamily="34" charset="0"/>
              </a:rPr>
              <a:t>fluorochromů</a:t>
            </a:r>
            <a:r>
              <a:rPr lang="cs-CZ" altLang="cs-CZ" sz="1400">
                <a:latin typeface="Century Gothic" pitchFamily="34" charset="0"/>
              </a:rPr>
              <a:t>, fluorescenčních barev. </a:t>
            </a:r>
            <a:r>
              <a:rPr lang="cs-CZ" altLang="cs-CZ" sz="1400" b="1">
                <a:latin typeface="Century Gothic" pitchFamily="34" charset="0"/>
              </a:rPr>
              <a:t>Fluorescenční značka (próba)</a:t>
            </a:r>
            <a:r>
              <a:rPr lang="cs-CZ" altLang="cs-CZ" sz="1400">
                <a:latin typeface="Century Gothic" pitchFamily="34" charset="0"/>
              </a:rPr>
              <a:t> -fluorochrom schopný lokalizace do určitého bilologockého vzorku nebo odpovídat na specifický podnět. </a:t>
            </a:r>
            <a:endParaRPr lang="cs-CZ" altLang="cs-CZ" sz="1400">
              <a:latin typeface="Century Gothic CE" charset="-18"/>
            </a:endParaRPr>
          </a:p>
        </p:txBody>
      </p:sp>
      <p:pic>
        <p:nvPicPr>
          <p:cNvPr id="194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30670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3925888" y="1739900"/>
            <a:ext cx="5141912"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b="1">
                <a:latin typeface="Century Gothic" pitchFamily="34" charset="0"/>
              </a:rPr>
              <a:t>Stage 1 : Excitation</a:t>
            </a:r>
          </a:p>
          <a:p>
            <a:pPr algn="just">
              <a:spcBef>
                <a:spcPct val="0"/>
              </a:spcBef>
              <a:buClrTx/>
              <a:buSzTx/>
              <a:buFontTx/>
              <a:buNone/>
            </a:pPr>
            <a:endParaRPr lang="cs-CZ" altLang="cs-CZ" sz="900" b="1">
              <a:latin typeface="Century Gothic" pitchFamily="34" charset="0"/>
            </a:endParaRPr>
          </a:p>
          <a:p>
            <a:pPr algn="just">
              <a:spcBef>
                <a:spcPct val="0"/>
              </a:spcBef>
              <a:buClrTx/>
              <a:buSzTx/>
              <a:buFontTx/>
              <a:buNone/>
            </a:pPr>
            <a:r>
              <a:rPr lang="cs-CZ" altLang="cs-CZ" sz="900">
                <a:latin typeface="Century Gothic" pitchFamily="34" charset="0"/>
              </a:rPr>
              <a:t>A photon of energy hvEX is supplied by an external source such as an incandescent lamp or a laser and absorbed by the fluorophore, creating an </a:t>
            </a:r>
            <a:r>
              <a:rPr lang="cs-CZ" altLang="cs-CZ" sz="900" b="1">
                <a:solidFill>
                  <a:srgbClr val="FF0000"/>
                </a:solidFill>
                <a:latin typeface="Century Gothic" pitchFamily="34" charset="0"/>
              </a:rPr>
              <a:t>excited electronic singlet state (S1').</a:t>
            </a:r>
            <a:r>
              <a:rPr lang="cs-CZ" altLang="cs-CZ" sz="900">
                <a:latin typeface="Century Gothic" pitchFamily="34" charset="0"/>
              </a:rPr>
              <a:t> This process distinguishes fluorescence from chemiluminescence, in which the excited state is populated by a chemical reaction. </a:t>
            </a:r>
          </a:p>
          <a:p>
            <a:pPr algn="just">
              <a:spcBef>
                <a:spcPct val="0"/>
              </a:spcBef>
              <a:buClrTx/>
              <a:buSzTx/>
              <a:buFontTx/>
              <a:buNone/>
            </a:pPr>
            <a:endParaRPr lang="cs-CZ" altLang="cs-CZ" sz="900">
              <a:latin typeface="Century Gothic" pitchFamily="34" charset="0"/>
            </a:endParaRPr>
          </a:p>
          <a:p>
            <a:pPr algn="just">
              <a:spcBef>
                <a:spcPct val="0"/>
              </a:spcBef>
              <a:buClrTx/>
              <a:buSzTx/>
              <a:buFontTx/>
              <a:buNone/>
            </a:pPr>
            <a:r>
              <a:rPr lang="cs-CZ" altLang="cs-CZ" sz="900" b="1">
                <a:latin typeface="Century Gothic" pitchFamily="34" charset="0"/>
              </a:rPr>
              <a:t>Stage 2 : Excited-State Lifetime</a:t>
            </a:r>
          </a:p>
          <a:p>
            <a:pPr algn="just">
              <a:spcBef>
                <a:spcPct val="0"/>
              </a:spcBef>
              <a:buClrTx/>
              <a:buSzTx/>
              <a:buFontTx/>
              <a:buNone/>
            </a:pPr>
            <a:endParaRPr lang="cs-CZ" altLang="cs-CZ" sz="900">
              <a:latin typeface="Century Gothic" pitchFamily="34" charset="0"/>
            </a:endParaRPr>
          </a:p>
          <a:p>
            <a:pPr algn="just">
              <a:spcBef>
                <a:spcPct val="0"/>
              </a:spcBef>
              <a:buClrTx/>
              <a:buSzTx/>
              <a:buFontTx/>
              <a:buNone/>
            </a:pPr>
            <a:r>
              <a:rPr lang="cs-CZ" altLang="cs-CZ" sz="900">
                <a:latin typeface="Century Gothic" pitchFamily="34" charset="0"/>
              </a:rPr>
              <a:t>The excited state exists for a finite time (typically 1–10  10-9 seconds). During this time, the fluorophore undergoes conformational changes and is also subject to a multitude of possible interactions with its molecular environment. These processes have two important consequences. First, the energy of S1' is partially dissipated, yielding a relaxed singlet excited state (S1) from which fluorescence emission originates. Second, not all the molecules initially excited by absorption (Stage 1) return to the ground state (S0) by fluorescence emission. Other processes such as collisional quenching, fluorescence energy transfer and intersystem crossing (see below) may also depopulate S1. The fluorescence quantum yield, which is the ratio of the number of fluorescence photons emitted (Stage 3) to the number of photons absorbed (Stage 1), is a measure of the relative extent to which these processes occur. </a:t>
            </a:r>
          </a:p>
          <a:p>
            <a:pPr algn="just">
              <a:spcBef>
                <a:spcPct val="0"/>
              </a:spcBef>
              <a:buClrTx/>
              <a:buSzTx/>
              <a:buFontTx/>
              <a:buNone/>
            </a:pPr>
            <a:endParaRPr lang="cs-CZ" altLang="cs-CZ" sz="900" b="1">
              <a:latin typeface="Century Gothic" pitchFamily="34" charset="0"/>
            </a:endParaRPr>
          </a:p>
          <a:p>
            <a:pPr algn="just">
              <a:spcBef>
                <a:spcPct val="0"/>
              </a:spcBef>
              <a:buClrTx/>
              <a:buSzTx/>
              <a:buFontTx/>
              <a:buNone/>
            </a:pPr>
            <a:r>
              <a:rPr lang="cs-CZ" altLang="cs-CZ" sz="900" b="1">
                <a:latin typeface="Century Gothic" pitchFamily="34" charset="0"/>
              </a:rPr>
              <a:t>Stage 3 : Fluorescence Emission</a:t>
            </a:r>
            <a:endParaRPr lang="cs-CZ" altLang="cs-CZ" sz="900">
              <a:latin typeface="Century Gothic" pitchFamily="34" charset="0"/>
            </a:endParaRPr>
          </a:p>
          <a:p>
            <a:pPr algn="just">
              <a:spcBef>
                <a:spcPct val="0"/>
              </a:spcBef>
              <a:buClrTx/>
              <a:buSzTx/>
              <a:buFontTx/>
              <a:buNone/>
            </a:pPr>
            <a:endParaRPr lang="cs-CZ" altLang="cs-CZ" sz="900">
              <a:latin typeface="Century Gothic" pitchFamily="34" charset="0"/>
            </a:endParaRPr>
          </a:p>
          <a:p>
            <a:pPr algn="just">
              <a:spcBef>
                <a:spcPct val="0"/>
              </a:spcBef>
              <a:buClrTx/>
              <a:buSzTx/>
              <a:buFontTx/>
              <a:buNone/>
            </a:pPr>
            <a:r>
              <a:rPr lang="cs-CZ" altLang="cs-CZ" sz="900">
                <a:latin typeface="Century Gothic" pitchFamily="34" charset="0"/>
              </a:rPr>
              <a:t>A photon of energy hvEM is emitted, returning the fluorophore to its ground state S0. Due to energy dissipation during the excited-state lifetime, the energy of this photon is lower, and therefore of longer wavelength, than the excitation photon hvEX. The difference in energy or wavelength represented by (hvEX–hvEM) is called the </a:t>
            </a:r>
            <a:r>
              <a:rPr lang="cs-CZ" altLang="cs-CZ" sz="900" b="1">
                <a:solidFill>
                  <a:srgbClr val="FF0000"/>
                </a:solidFill>
                <a:latin typeface="Century Gothic" pitchFamily="34" charset="0"/>
              </a:rPr>
              <a:t>Stokes shift</a:t>
            </a:r>
            <a:r>
              <a:rPr lang="cs-CZ" altLang="cs-CZ" sz="900">
                <a:latin typeface="Century Gothic" pitchFamily="34" charset="0"/>
              </a:rPr>
              <a:t>. The Stokes shift is fundamental to the sensitivity of fluorescence techniques because it allows emission photons to be detected against a low background, isolated from excitation photons. In contrast, absorption spectrophotometry requires measurement of transmitted light relative to high incident light levels</a:t>
            </a:r>
          </a:p>
          <a:p>
            <a:pPr algn="just">
              <a:spcBef>
                <a:spcPct val="0"/>
              </a:spcBef>
              <a:buClrTx/>
              <a:buSzTx/>
              <a:buFontTx/>
              <a:buNone/>
            </a:pPr>
            <a:r>
              <a:rPr lang="cs-CZ" altLang="cs-CZ" sz="900">
                <a:latin typeface="Century Gothic" pitchFamily="34" charset="0"/>
              </a:rPr>
              <a:t>at the same wavelength. </a:t>
            </a:r>
          </a:p>
          <a:p>
            <a:pPr algn="just">
              <a:spcBef>
                <a:spcPct val="0"/>
              </a:spcBef>
              <a:buClrTx/>
              <a:buSzTx/>
              <a:buFontTx/>
              <a:buNone/>
            </a:pPr>
            <a:endParaRPr lang="cs-CZ" altLang="cs-CZ" sz="900">
              <a:latin typeface="Century Gothic CE" charset="-18"/>
            </a:endParaRPr>
          </a:p>
        </p:txBody>
      </p:sp>
      <p:pic>
        <p:nvPicPr>
          <p:cNvPr id="1946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021388"/>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ectangle 7"/>
          <p:cNvSpPr>
            <a:spLocks noChangeArrowheads="1"/>
          </p:cNvSpPr>
          <p:nvPr/>
        </p:nvSpPr>
        <p:spPr bwMode="auto">
          <a:xfrm>
            <a:off x="1187450" y="4292600"/>
            <a:ext cx="2641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900" b="1">
                <a:latin typeface="Century Gothic" pitchFamily="34" charset="0"/>
              </a:rPr>
              <a:t>Jablonski diagram</a:t>
            </a:r>
            <a:r>
              <a:rPr lang="cs-CZ" altLang="cs-CZ" sz="900">
                <a:latin typeface="Century Gothic" pitchFamily="34" charset="0"/>
              </a:rPr>
              <a:t> illustrating the processes involved in the creation of an excited electronic singlet state by optical absorption and subsequent emission of fluorescence. The labeled stages 1, 2, 3 are referred to in the text. </a:t>
            </a:r>
            <a:endParaRPr lang="cs-CZ" altLang="cs-CZ" sz="900">
              <a:latin typeface="Century Gothic CE" charset="-18"/>
            </a:endParaRPr>
          </a:p>
        </p:txBody>
      </p:sp>
      <p:sp>
        <p:nvSpPr>
          <p:cNvPr id="19464"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42242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116013" y="533400"/>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latin typeface="Century Gothic" pitchFamily="34" charset="0"/>
              </a:rPr>
              <a:t>Fluorescenční spektra</a:t>
            </a:r>
            <a:endParaRPr lang="cs-CZ" altLang="cs-CZ" sz="1000">
              <a:latin typeface="Century Gothic" pitchFamily="34" charset="0"/>
            </a:endParaRPr>
          </a:p>
          <a:p>
            <a:pPr>
              <a:spcBef>
                <a:spcPct val="0"/>
              </a:spcBef>
              <a:buClrTx/>
              <a:buSzTx/>
              <a:buFontTx/>
              <a:buNone/>
            </a:pPr>
            <a:endParaRPr lang="cs-CZ" altLang="cs-CZ" sz="1000">
              <a:latin typeface="Century Gothic" pitchFamily="34" charset="0"/>
            </a:endParaRPr>
          </a:p>
          <a:p>
            <a:pPr algn="just">
              <a:spcBef>
                <a:spcPct val="0"/>
              </a:spcBef>
              <a:buClrTx/>
              <a:buSzTx/>
              <a:buFontTx/>
              <a:buNone/>
            </a:pPr>
            <a:r>
              <a:rPr lang="cs-CZ" altLang="cs-CZ" sz="1400">
                <a:latin typeface="Century Gothic" pitchFamily="34" charset="0"/>
              </a:rPr>
              <a:t>Fluorescenční proces je cyklický.</a:t>
            </a:r>
          </a:p>
          <a:p>
            <a:pPr algn="just">
              <a:spcBef>
                <a:spcPct val="0"/>
              </a:spcBef>
              <a:buClrTx/>
              <a:buSzTx/>
              <a:buFontTx/>
              <a:buNone/>
            </a:pPr>
            <a:r>
              <a:rPr lang="cs-CZ" altLang="cs-CZ" sz="1400">
                <a:latin typeface="Century Gothic" pitchFamily="34" charset="0"/>
              </a:rPr>
              <a:t>Kromě fl</a:t>
            </a:r>
            <a:r>
              <a:rPr lang="en-US" altLang="cs-CZ" sz="1400">
                <a:latin typeface="Century Gothic" pitchFamily="34" charset="0"/>
              </a:rPr>
              <a:t>u</a:t>
            </a:r>
            <a:r>
              <a:rPr lang="cs-CZ" altLang="cs-CZ" sz="1400">
                <a:latin typeface="Century Gothic" pitchFamily="34" charset="0"/>
              </a:rPr>
              <a:t>orochromu nevratně zničeného (photobleaching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25800035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77913" y="65088"/>
            <a:ext cx="8066087" cy="653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latin typeface="Century Gothic" pitchFamily="34" charset="0"/>
              </a:rPr>
              <a:t>Detekce fluorescence</a:t>
            </a:r>
            <a:endParaRPr lang="cs-CZ" altLang="cs-CZ" sz="800">
              <a:latin typeface="Century Gothic" pitchFamily="34" charset="0"/>
            </a:endParaRPr>
          </a:p>
          <a:p>
            <a:pPr>
              <a:spcBef>
                <a:spcPct val="0"/>
              </a:spcBef>
              <a:buClrTx/>
              <a:buSzTx/>
              <a:buFontTx/>
              <a:buNone/>
            </a:pPr>
            <a:endParaRPr lang="cs-CZ" altLang="cs-CZ" sz="1600" b="1" i="1">
              <a:latin typeface="Century Gothic" pitchFamily="34" charset="0"/>
            </a:endParaRPr>
          </a:p>
          <a:p>
            <a:pPr>
              <a:spcBef>
                <a:spcPct val="0"/>
              </a:spcBef>
              <a:buClrTx/>
              <a:buSzTx/>
              <a:buFontTx/>
              <a:buNone/>
            </a:pPr>
            <a:r>
              <a:rPr lang="cs-CZ" altLang="cs-CZ" sz="1600" b="1" i="1">
                <a:latin typeface="Century Gothic" pitchFamily="34" charset="0"/>
              </a:rPr>
              <a:t>Vybavení pro fluorescenci</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(1) zdroj excitace</a:t>
            </a:r>
          </a:p>
          <a:p>
            <a:pPr>
              <a:spcBef>
                <a:spcPct val="0"/>
              </a:spcBef>
              <a:buClrTx/>
              <a:buSzTx/>
              <a:buFontTx/>
              <a:buNone/>
            </a:pPr>
            <a:r>
              <a:rPr lang="cs-CZ" altLang="cs-CZ" sz="1400">
                <a:latin typeface="Century Gothic" pitchFamily="34" charset="0"/>
              </a:rPr>
              <a:t>(2) fluorochrom</a:t>
            </a:r>
          </a:p>
          <a:p>
            <a:pPr>
              <a:spcBef>
                <a:spcPct val="0"/>
              </a:spcBef>
              <a:buClrTx/>
              <a:buSzTx/>
              <a:buFontTx/>
              <a:buNone/>
            </a:pPr>
            <a:r>
              <a:rPr lang="cs-CZ" altLang="cs-CZ" sz="1400">
                <a:latin typeface="Century Gothic" pitchFamily="34" charset="0"/>
              </a:rPr>
              <a:t>(3) vlnové filtry pro izolaci emitovaných fotonů od excitovaných </a:t>
            </a:r>
          </a:p>
          <a:p>
            <a:pPr>
              <a:spcBef>
                <a:spcPct val="0"/>
              </a:spcBef>
              <a:buClrTx/>
              <a:buSzTx/>
              <a:buFontTx/>
              <a:buNone/>
            </a:pPr>
            <a:r>
              <a:rPr lang="cs-CZ" altLang="cs-CZ" sz="1400">
                <a:latin typeface="Century Gothic" pitchFamily="34" charset="0"/>
              </a:rPr>
              <a:t>(4) detektory pro registraci emitovaných fotonů</a:t>
            </a:r>
            <a:endParaRPr lang="cs-CZ" altLang="cs-CZ" sz="800">
              <a:latin typeface="Century Gothic" pitchFamily="34" charset="0"/>
            </a:endParaRPr>
          </a:p>
          <a:p>
            <a:pPr>
              <a:spcBef>
                <a:spcPct val="0"/>
              </a:spcBef>
              <a:buClrTx/>
              <a:buSzTx/>
              <a:buFontTx/>
              <a:buNone/>
            </a:pPr>
            <a:endParaRPr lang="cs-CZ" altLang="cs-CZ" sz="800" i="1">
              <a:latin typeface="Century Gothic" pitchFamily="34" charset="0"/>
            </a:endParaRPr>
          </a:p>
          <a:p>
            <a:pPr>
              <a:spcBef>
                <a:spcPct val="0"/>
              </a:spcBef>
              <a:buClrTx/>
              <a:buSzTx/>
              <a:buFontTx/>
              <a:buNone/>
            </a:pPr>
            <a:r>
              <a:rPr lang="cs-CZ" altLang="cs-CZ" sz="1600" b="1" i="1">
                <a:latin typeface="Century Gothic" pitchFamily="34" charset="0"/>
              </a:rPr>
              <a:t>Fluorescenční přístroje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měří průměrné vlastnosti objemu vzorku v kyvetě.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fluorescenční mikroskop popisuje fluorescenci jako jev v prostorovém systému souřadnic </a:t>
            </a:r>
          </a:p>
          <a:p>
            <a:pPr>
              <a:spcBef>
                <a:spcPct val="0"/>
              </a:spcBef>
              <a:buClrTx/>
              <a:buSzTx/>
              <a:buFontTx/>
              <a:buNone/>
            </a:pPr>
            <a:r>
              <a:rPr lang="cs-CZ" altLang="cs-CZ" sz="1400">
                <a:latin typeface="Century Gothic" pitchFamily="34" charset="0"/>
              </a:rPr>
              <a:t>- flow cytometer měří fluorescenci v proudícím toku, umožňuje detekovat a kvantivikovat subpopulace uvnitř velkého vzorku</a:t>
            </a: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Fluorescenční signál</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je flexibilní, umožňuje měřit</a:t>
            </a:r>
          </a:p>
          <a:p>
            <a:pPr>
              <a:spcBef>
                <a:spcPct val="0"/>
              </a:spcBef>
              <a:buClrTx/>
              <a:buSzTx/>
              <a:buFontTx/>
              <a:buNone/>
            </a:pPr>
            <a:r>
              <a:rPr lang="cs-CZ" altLang="cs-CZ" sz="1400">
                <a:latin typeface="Century Gothic" pitchFamily="34" charset="0"/>
              </a:rPr>
              <a:t>v kontinuálním spektru excitačních a emisních </a:t>
            </a:r>
          </a:p>
          <a:p>
            <a:pPr>
              <a:spcBef>
                <a:spcPct val="0"/>
              </a:spcBef>
              <a:buClrTx/>
              <a:buSzTx/>
              <a:buFontTx/>
              <a:buNone/>
            </a:pPr>
            <a:r>
              <a:rPr lang="cs-CZ" altLang="cs-CZ" sz="1400">
                <a:latin typeface="Century Gothic" pitchFamily="34" charset="0"/>
              </a:rPr>
              <a:t>vlnových délek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flow cytometr potřebuje fluorescenční značky</a:t>
            </a:r>
          </a:p>
          <a:p>
            <a:pPr>
              <a:spcBef>
                <a:spcPct val="0"/>
              </a:spcBef>
              <a:buClrTx/>
              <a:buSzTx/>
              <a:buFontTx/>
              <a:buNone/>
            </a:pPr>
            <a:r>
              <a:rPr lang="cs-CZ" altLang="cs-CZ" sz="1400">
                <a:latin typeface="Century Gothic" pitchFamily="34" charset="0"/>
              </a:rPr>
              <a:t>excitovatelné </a:t>
            </a:r>
          </a:p>
          <a:p>
            <a:pPr>
              <a:spcBef>
                <a:spcPct val="0"/>
              </a:spcBef>
              <a:buClrTx/>
              <a:buSzTx/>
              <a:buFontTx/>
              <a:buNone/>
            </a:pPr>
            <a:r>
              <a:rPr lang="cs-CZ" altLang="cs-CZ" sz="1400">
                <a:latin typeface="Century Gothic" pitchFamily="34" charset="0"/>
              </a:rPr>
              <a:t>určitou vlnovou délkou.</a:t>
            </a:r>
          </a:p>
          <a:p>
            <a:pPr>
              <a:spcBef>
                <a:spcPct val="0"/>
              </a:spcBef>
              <a:buClrTx/>
              <a:buSzTx/>
              <a:buFontTx/>
              <a:buNone/>
            </a:pPr>
            <a:endParaRPr lang="cs-CZ" altLang="cs-CZ" sz="900" b="1">
              <a:latin typeface="Century Gothic" pitchFamily="34" charset="0"/>
            </a:endParaRPr>
          </a:p>
          <a:p>
            <a:pPr>
              <a:spcBef>
                <a:spcPct val="0"/>
              </a:spcBef>
              <a:buClrTx/>
              <a:buSzTx/>
              <a:buFontTx/>
              <a:buNone/>
            </a:pPr>
            <a:r>
              <a:rPr lang="cs-CZ" altLang="cs-CZ" sz="1600" b="1" i="1">
                <a:latin typeface="Century Gothic" pitchFamily="34" charset="0"/>
              </a:rPr>
              <a:t>Fluorescence pozadí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endogení složky - autofluorescence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nenávazané nebo nespecificky vázané značky </a:t>
            </a:r>
          </a:p>
          <a:p>
            <a:pPr>
              <a:spcBef>
                <a:spcPct val="0"/>
              </a:spcBef>
              <a:buClrTx/>
              <a:buSzTx/>
              <a:buFontTx/>
              <a:buNone/>
            </a:pPr>
            <a:r>
              <a:rPr lang="cs-CZ" altLang="cs-CZ" sz="1400">
                <a:latin typeface="Century Gothic" pitchFamily="34" charset="0"/>
              </a:rPr>
              <a:t>= reagenční pozadí</a:t>
            </a: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Vícebarevné značení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dvě a více značek, zároveň monitoruje různé funkce</a:t>
            </a:r>
          </a:p>
          <a:p>
            <a:pPr>
              <a:spcBef>
                <a:spcPct val="0"/>
              </a:spcBef>
              <a:buClrTx/>
              <a:buSzTx/>
              <a:buFontTx/>
              <a:buNone/>
            </a:pPr>
            <a:r>
              <a:rPr lang="cs-CZ" altLang="cs-CZ" sz="1400">
                <a:latin typeface="Century Gothic" pitchFamily="34" charset="0"/>
              </a:rPr>
              <a:t>- nutné: vhodně zvolit značky zdroj excitace a separační filtry</a:t>
            </a:r>
            <a:r>
              <a:rPr lang="cs-CZ" altLang="cs-CZ" sz="800">
                <a:latin typeface="Century Gothic" pitchFamily="34" charset="0"/>
              </a:rPr>
              <a:t> </a:t>
            </a:r>
            <a:endParaRPr lang="cs-CZ" altLang="cs-CZ" sz="80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4283039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Fluorescence Output of Fluorophores</a:t>
            </a:r>
            <a:endParaRPr lang="cs-CZ" altLang="cs-CZ" sz="2400">
              <a:solidFill>
                <a:srgbClr val="0000CC"/>
              </a:solidFill>
              <a:latin typeface="Century Gothic" pitchFamily="34" charset="0"/>
            </a:endParaRPr>
          </a:p>
          <a:p>
            <a:pPr>
              <a:spcBef>
                <a:spcPct val="0"/>
              </a:spcBef>
              <a:buClrTx/>
              <a:buSzTx/>
              <a:buFontTx/>
              <a:buNone/>
            </a:pPr>
            <a:r>
              <a:rPr lang="cs-CZ" altLang="cs-CZ" sz="2400">
                <a:latin typeface="Century Gothic" pitchFamily="34" charset="0"/>
              </a:rPr>
              <a:t>Comparing Different Dyes</a:t>
            </a:r>
            <a:endParaRPr lang="cs-CZ" altLang="cs-CZ" sz="240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2261947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smtClean="0">
                <a:latin typeface="Tahoma" pitchFamily="34" charset="0"/>
              </a:rPr>
              <a:t>BD LSR II system</a:t>
            </a:r>
            <a:endParaRPr lang="cs-CZ" altLang="cs-CZ" sz="2800" b="1" smtClean="0">
              <a:latin typeface="Tahoma" pitchFamily="34" charset="0"/>
            </a:endParaRPr>
          </a:p>
        </p:txBody>
      </p:sp>
      <p:pic>
        <p:nvPicPr>
          <p:cNvPr id="50179" name="Picture 3" descr="LSRb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1982788"/>
            <a:ext cx="2662238" cy="180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3968750"/>
            <a:ext cx="2438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LSRoptic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950" y="1773238"/>
            <a:ext cx="5689600" cy="470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hlinkClick r:id="rId6"/>
          </p:cNvPr>
          <p:cNvSpPr>
            <a:spLocks noChangeArrowheads="1"/>
          </p:cNvSpPr>
          <p:nvPr/>
        </p:nvSpPr>
        <p:spPr bwMode="auto">
          <a:xfrm>
            <a:off x="5759450" y="6613525"/>
            <a:ext cx="29972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tx2"/>
                </a:solidFill>
                <a:latin typeface="Arial CE" charset="-18"/>
              </a:rPr>
              <a:t>http://jcsmr.anu.edu.au/facslab/facs/LSR2.html</a:t>
            </a:r>
          </a:p>
        </p:txBody>
      </p:sp>
    </p:spTree>
    <p:extLst>
      <p:ext uri="{BB962C8B-B14F-4D97-AF65-F5344CB8AC3E}">
        <p14:creationId xmlns:p14="http://schemas.microsoft.com/office/powerpoint/2010/main" val="2686644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668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73163" y="260350"/>
            <a:ext cx="7772400" cy="1143000"/>
          </a:xfrm>
        </p:spPr>
        <p:txBody>
          <a:bodyPr/>
          <a:lstStyle/>
          <a:p>
            <a:pPr eaLnBrk="1" hangingPunct="1"/>
            <a:r>
              <a:rPr lang="cs-CZ" altLang="en-US"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851275" y="3213100"/>
            <a:ext cx="1689100" cy="16938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214741520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624013" y="300038"/>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smtClean="0"/>
              <a:t>Vícebarevné analýzy generují mnoho dat…</a:t>
            </a:r>
            <a:endParaRPr lang="en-US" altLang="en-US" sz="400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329554604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961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7973144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555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1727200"/>
          </a:xfrm>
        </p:spPr>
        <p:txBody>
          <a:bodyPr/>
          <a:lstStyle/>
          <a:p>
            <a:pPr eaLnBrk="1" hangingPunct="1"/>
            <a:r>
              <a:rPr lang="cs-CZ" altLang="en-US" sz="4000" smtClean="0">
                <a:cs typeface="Times New Roman" pitchFamily="18" charset="0"/>
              </a:rPr>
              <a:t>Approaches</a:t>
            </a:r>
            <a:endParaRPr lang="cs-CZ" altLang="en-US" sz="2800" smtClean="0"/>
          </a:p>
        </p:txBody>
      </p:sp>
      <p:sp>
        <p:nvSpPr>
          <p:cNvPr id="5123" name="Rectangle 3"/>
          <p:cNvSpPr>
            <a:spLocks noGrp="1" noChangeArrowheads="1"/>
          </p:cNvSpPr>
          <p:nvPr>
            <p:ph type="body"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1404960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000" smtClean="0"/>
              <a:t>What is important for sample preparation and staining …</a:t>
            </a:r>
          </a:p>
        </p:txBody>
      </p:sp>
      <p:sp>
        <p:nvSpPr>
          <p:cNvPr id="6147" name="Rectangle 3"/>
          <p:cNvSpPr>
            <a:spLocks noGrp="1" noChangeArrowheads="1"/>
          </p:cNvSpPr>
          <p:nvPr>
            <p:ph type="body" idx="1"/>
          </p:nvPr>
        </p:nvSpPr>
        <p:spPr/>
        <p:txBody>
          <a:bodyPr/>
          <a:lstStyle/>
          <a:p>
            <a:pPr eaLnBrk="1" hangingPunct="1"/>
            <a:r>
              <a:rPr lang="en-US" altLang="en-US" sz="2800" smtClean="0"/>
              <a:t>Sample processing depends on the particular analysis …</a:t>
            </a:r>
          </a:p>
          <a:p>
            <a:pPr lvl="1" eaLnBrk="1" hangingPunct="1"/>
            <a:r>
              <a:rPr lang="en-US" altLang="en-US" sz="2400" smtClean="0"/>
              <a:t>Single cell suspension</a:t>
            </a:r>
          </a:p>
          <a:p>
            <a:pPr lvl="1" eaLnBrk="1" hangingPunct="1"/>
            <a:r>
              <a:rPr lang="en-US" altLang="en-US" sz="2400" smtClean="0"/>
              <a:t>Vital stain</a:t>
            </a:r>
          </a:p>
          <a:p>
            <a:pPr lvl="2" eaLnBrk="1" hangingPunct="1"/>
            <a:r>
              <a:rPr lang="en-US" altLang="en-US" sz="2000" smtClean="0"/>
              <a:t>diffusion</a:t>
            </a:r>
          </a:p>
          <a:p>
            <a:pPr lvl="2" eaLnBrk="1" hangingPunct="1"/>
            <a:r>
              <a:rPr lang="en-US" altLang="en-US" sz="2000" smtClean="0"/>
              <a:t>active transport</a:t>
            </a:r>
          </a:p>
          <a:p>
            <a:pPr lvl="1" eaLnBrk="1" hangingPunct="1"/>
            <a:r>
              <a:rPr lang="en-US" altLang="en-US" sz="2400" smtClean="0"/>
              <a:t>fixation (ethanol, formaldehyde)</a:t>
            </a:r>
          </a:p>
          <a:p>
            <a:pPr lvl="1" eaLnBrk="1" hangingPunct="1"/>
            <a:r>
              <a:rPr lang="en-US" altLang="en-US" sz="2400" smtClean="0"/>
              <a:t>permeabilization (detergents)</a:t>
            </a:r>
          </a:p>
        </p:txBody>
      </p:sp>
    </p:spTree>
    <p:extLst>
      <p:ext uri="{BB962C8B-B14F-4D97-AF65-F5344CB8AC3E}">
        <p14:creationId xmlns:p14="http://schemas.microsoft.com/office/powerpoint/2010/main" val="4093315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3742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4000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9436522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18570732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00113" y="404813"/>
            <a:ext cx="7970837" cy="1143000"/>
          </a:xfrm>
        </p:spPr>
        <p:txBody>
          <a:bodyPr/>
          <a:lstStyle/>
          <a:p>
            <a:pPr eaLnBrk="1" hangingPunct="1"/>
            <a:r>
              <a:rPr lang="en-US" altLang="en-US" sz="4000" smtClean="0"/>
              <a:t>Cell cycle histogram: how to analyze?</a:t>
            </a:r>
            <a:endParaRPr lang="cs-CZ" altLang="en-US" sz="4000" smtClean="0"/>
          </a:p>
        </p:txBody>
      </p:sp>
      <p:sp>
        <p:nvSpPr>
          <p:cNvPr id="9219" name="Rectangle 3"/>
          <p:cNvSpPr>
            <a:spLocks noGrp="1" noChangeArrowheads="1"/>
          </p:cNvSpPr>
          <p:nvPr>
            <p:ph type="body"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3563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2618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24954650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a:solidFill>
                  <a:schemeClr val="tx2"/>
                </a:solidFill>
                <a:latin typeface="Century Gothic" pitchFamily="34" charset="0"/>
              </a:rPr>
              <a:t>Analysis if BrdU incorporation</a:t>
            </a:r>
            <a:endParaRPr lang="cs-CZ" altLang="en-US" sz="4000" b="1">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1967228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a:solidFill>
                  <a:schemeClr val="tx2"/>
                </a:solidFill>
                <a:latin typeface="Century Gothic" pitchFamily="34" charset="0"/>
              </a:rPr>
              <a:t>Analysis if BrdU incorporation</a:t>
            </a:r>
            <a:endParaRPr lang="cs-CZ" altLang="en-US" sz="4000" b="1">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838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52513"/>
            <a:ext cx="3497262"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052513"/>
            <a:ext cx="324167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687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1600" y="188913"/>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4000" smtClean="0"/>
              <a:t>Co můžeme analyzovat pomocí průtokové cytometrie</a:t>
            </a:r>
            <a:r>
              <a:rPr lang="en-US" altLang="cs-CZ" sz="4000" smtClean="0"/>
              <a:t>?</a:t>
            </a:r>
          </a:p>
        </p:txBody>
      </p:sp>
      <p:sp>
        <p:nvSpPr>
          <p:cNvPr id="19459" name="Rectangle 8"/>
          <p:cNvSpPr>
            <a:spLocks noGrp="1" noChangeArrowheads="1"/>
          </p:cNvSpPr>
          <p:nvPr>
            <p:ph type="body" idx="1"/>
          </p:nvPr>
        </p:nvSpPr>
        <p:spPr>
          <a:xfrm>
            <a:off x="1066800" y="169068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mtClean="0"/>
              <a:t>Počítat částice v suspenzi</a:t>
            </a:r>
            <a:endParaRPr lang="en-US" altLang="cs-CZ" smtClean="0"/>
          </a:p>
          <a:p>
            <a:pPr eaLnBrk="1" hangingPunct="1">
              <a:lnSpc>
                <a:spcPct val="90000"/>
              </a:lnSpc>
            </a:pPr>
            <a:r>
              <a:rPr lang="cs-CZ" altLang="cs-CZ" smtClean="0"/>
              <a:t>Oddělit živé částice od neživých</a:t>
            </a:r>
            <a:endParaRPr lang="en-US" altLang="cs-CZ" smtClean="0"/>
          </a:p>
          <a:p>
            <a:pPr eaLnBrk="1" hangingPunct="1">
              <a:lnSpc>
                <a:spcPct val="90000"/>
              </a:lnSpc>
            </a:pPr>
            <a:r>
              <a:rPr lang="cs-CZ" altLang="cs-CZ" smtClean="0"/>
              <a:t>Hodnotit 10*5 až 10*6 částic za méně než 1 minutu</a:t>
            </a:r>
            <a:endParaRPr lang="en-US" altLang="cs-CZ" smtClean="0"/>
          </a:p>
          <a:p>
            <a:pPr eaLnBrk="1" hangingPunct="1">
              <a:lnSpc>
                <a:spcPct val="90000"/>
              </a:lnSpc>
            </a:pPr>
            <a:r>
              <a:rPr lang="cs-CZ" altLang="cs-CZ" smtClean="0"/>
              <a:t>Kvantifikovat rozptyl světla, ale i intenzitu fluorescence</a:t>
            </a:r>
            <a:endParaRPr lang="en-US" altLang="cs-CZ" smtClean="0"/>
          </a:p>
          <a:p>
            <a:pPr eaLnBrk="1" hangingPunct="1">
              <a:lnSpc>
                <a:spcPct val="90000"/>
              </a:lnSpc>
            </a:pPr>
            <a:r>
              <a:rPr lang="cs-CZ" altLang="cs-CZ" smtClean="0"/>
              <a:t>Fyzicky separovat jednotlivé částice (populace) pro další analýzu</a:t>
            </a:r>
            <a:endParaRPr lang="en-US" altLang="cs-CZ"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4171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Aplikace Click-IT (Invitrogen)</a:t>
            </a:r>
            <a:endParaRPr lang="cs-CZ" altLang="en-US" smtClean="0"/>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r>
              <a:rPr lang="cs-CZ" altLang="en-US" sz="1200">
                <a:latin typeface="Times" pitchFamily="18" charset="0"/>
              </a:rPr>
              <a:t/>
            </a:r>
            <a:br>
              <a:rPr lang="cs-CZ" altLang="en-US" sz="1200">
                <a:latin typeface="Times" pitchFamily="18" charset="0"/>
              </a:rPr>
            </a:br>
            <a:r>
              <a:rPr lang="cs-CZ" altLang="en-US" sz="1200">
                <a:latin typeface="Tahoma" pitchFamily="34" charset="0"/>
              </a:rPr>
              <a:t/>
            </a: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41073136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8889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995954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7912433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883137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285465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46988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747161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3580092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8288" y="188913"/>
            <a:ext cx="8858250" cy="1143000"/>
          </a:xfrm>
        </p:spPr>
        <p:txBody>
          <a:bodyPr>
            <a:noAutofit/>
          </a:bodyPr>
          <a:lstStyle/>
          <a:p>
            <a:pPr lvl="1" algn="ctr" eaLnBrk="1" hangingPunct="1">
              <a:defRPr/>
            </a:pPr>
            <a:r>
              <a:rPr lang="en-US" sz="2800" kern="1200" dirty="0" smtClean="0">
                <a:solidFill>
                  <a:schemeClr val="tx1"/>
                </a:solidFill>
                <a:latin typeface="+mn-lt"/>
                <a:ea typeface="+mn-ea"/>
                <a:cs typeface="+mn-cs"/>
              </a:rPr>
              <a:t>new </a:t>
            </a:r>
            <a:r>
              <a:rPr lang="en-US" sz="2800" kern="1200" dirty="0">
                <a:solidFill>
                  <a:schemeClr val="tx1"/>
                </a:solidFill>
                <a:latin typeface="+mn-lt"/>
                <a:ea typeface="+mn-ea"/>
                <a:cs typeface="+mn-cs"/>
              </a:rPr>
              <a:t>automatic cell cloning assay (ACCA) </a:t>
            </a:r>
            <a:r>
              <a:rPr lang="en-US" sz="2800" kern="1200" dirty="0" smtClean="0">
                <a:solidFill>
                  <a:schemeClr val="tx1"/>
                </a:solidFill>
                <a:latin typeface="+mn-lt"/>
                <a:ea typeface="+mn-ea"/>
                <a:cs typeface="+mn-cs"/>
              </a:rPr>
              <a:t>for determination </a:t>
            </a:r>
            <a:r>
              <a:rPr lang="en-US" sz="2800" kern="1200" dirty="0">
                <a:solidFill>
                  <a:schemeClr val="tx1"/>
                </a:solidFill>
                <a:latin typeface="+mn-lt"/>
                <a:ea typeface="+mn-ea"/>
                <a:cs typeface="+mn-cs"/>
              </a:rPr>
              <a:t>of clonogenic capacity of </a:t>
            </a:r>
            <a:r>
              <a:rPr lang="en-US" sz="2800" kern="1200" dirty="0" smtClean="0">
                <a:solidFill>
                  <a:schemeClr val="tx1"/>
                </a:solidFill>
                <a:latin typeface="+mn-lt"/>
                <a:ea typeface="+mn-ea"/>
                <a:cs typeface="+mn-cs"/>
              </a:rPr>
              <a:t>CSCs</a:t>
            </a:r>
            <a:endParaRPr lang="en-US" sz="28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95123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492000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64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2753731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73163" y="-26988"/>
            <a:ext cx="7772400" cy="1143001"/>
          </a:xfrm>
        </p:spPr>
        <p:txBody>
          <a:bodyPr/>
          <a:lstStyle/>
          <a:p>
            <a:pPr eaLnBrk="1" hangingPunct="1">
              <a:spcBef>
                <a:spcPct val="50000"/>
              </a:spcBef>
            </a:pPr>
            <a:r>
              <a:rPr lang="en-US" altLang="en-US" b="1" smtClean="0"/>
              <a:t>Click-iT™ EdU</a:t>
            </a:r>
            <a:r>
              <a:rPr lang="cs-CZ" altLang="en-US" b="1" smtClean="0"/>
              <a:t> - </a:t>
            </a:r>
            <a:r>
              <a:rPr lang="en-US" altLang="en-US" b="1" smtClean="0"/>
              <a:t>limitations</a:t>
            </a:r>
          </a:p>
        </p:txBody>
      </p:sp>
      <p:pic>
        <p:nvPicPr>
          <p:cNvPr id="317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557338"/>
            <a:ext cx="5897563"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056063"/>
            <a:ext cx="5072062"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5909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1741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Rectangle 6"/>
          <p:cNvSpPr>
            <a:spLocks noGrp="1" noChangeArrowheads="1"/>
          </p:cNvSpPr>
          <p:nvPr>
            <p:ph type="title"/>
          </p:nvPr>
        </p:nvSpPr>
        <p:spPr>
          <a:noFill/>
        </p:spPr>
        <p:txBody>
          <a:bodyPr/>
          <a:lstStyle/>
          <a:p>
            <a:pPr eaLnBrk="1" hangingPunct="1"/>
            <a:r>
              <a:rPr lang="en-US" altLang="en-US" sz="4000" smtClean="0"/>
              <a:t>Intracellular protein detections in combinations with DNA analysis</a:t>
            </a:r>
            <a:br>
              <a:rPr lang="en-US" altLang="en-US" sz="4000" smtClean="0"/>
            </a:br>
            <a:endParaRPr lang="cs-CZ" altLang="en-US" sz="4000" smtClean="0"/>
          </a:p>
        </p:txBody>
      </p:sp>
    </p:spTree>
    <p:extLst>
      <p:ext uri="{BB962C8B-B14F-4D97-AF65-F5344CB8AC3E}">
        <p14:creationId xmlns:p14="http://schemas.microsoft.com/office/powerpoint/2010/main" val="23228738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Detection of mitotic cells</a:t>
            </a:r>
            <a:endParaRPr lang="cs-CZ" altLang="en-US" smtClean="0"/>
          </a:p>
        </p:txBody>
      </p:sp>
      <p:sp>
        <p:nvSpPr>
          <p:cNvPr id="34819" name="Rectangle 3"/>
          <p:cNvSpPr>
            <a:spLocks noGrp="1" noChangeArrowheads="1"/>
          </p:cNvSpPr>
          <p:nvPr>
            <p:ph type="body" idx="1"/>
          </p:nvPr>
        </p:nvSpPr>
        <p:spPr>
          <a:xfrm>
            <a:off x="1173163" y="1628775"/>
            <a:ext cx="7772400" cy="4114800"/>
          </a:xfrm>
        </p:spPr>
        <p:txBody>
          <a:bodyPr/>
          <a:lstStyle/>
          <a:p>
            <a:pPr eaLnBrk="1" hangingPunct="1"/>
            <a:r>
              <a:rPr lang="en-US" altLang="en-US" smtClean="0"/>
              <a:t>Histone H3 is specifically phosphorylated </a:t>
            </a:r>
            <a:r>
              <a:rPr lang="cs-CZ" altLang="en-US" smtClean="0"/>
              <a:t>(Ser10, Ser28, Thr11)</a:t>
            </a:r>
            <a:r>
              <a:rPr lang="en-US" altLang="en-US" smtClean="0"/>
              <a:t> </a:t>
            </a:r>
          </a:p>
          <a:p>
            <a:pPr eaLnBrk="1" hangingPunct="1"/>
            <a:r>
              <a:rPr lang="en-US" altLang="en-US" smtClean="0"/>
              <a:t>Double stain of DNA and H3-P identifies populations of the cells in M-phase</a:t>
            </a:r>
            <a:endParaRPr lang="cs-CZ" altLang="en-US" smtClean="0"/>
          </a:p>
        </p:txBody>
      </p:sp>
      <p:pic>
        <p:nvPicPr>
          <p:cNvPr id="348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2239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242888"/>
            <a:ext cx="7772400" cy="1143001"/>
          </a:xfrm>
        </p:spPr>
        <p:txBody>
          <a:bodyPr/>
          <a:lstStyle/>
          <a:p>
            <a:pPr eaLnBrk="1" hangingPunct="1"/>
            <a:r>
              <a:rPr lang="en-US" altLang="en-US" smtClean="0"/>
              <a:t>Tracking of cell division</a:t>
            </a:r>
            <a:endParaRPr lang="cs-CZ" altLang="en-US" smtClean="0"/>
          </a:p>
        </p:txBody>
      </p:sp>
      <p:sp>
        <p:nvSpPr>
          <p:cNvPr id="35843" name="Rectangle 3"/>
          <p:cNvSpPr>
            <a:spLocks noGrp="1" noChangeArrowheads="1"/>
          </p:cNvSpPr>
          <p:nvPr>
            <p:ph type="body" idx="1"/>
          </p:nvPr>
        </p:nvSpPr>
        <p:spPr>
          <a:xfrm>
            <a:off x="1187450" y="692150"/>
            <a:ext cx="7772400" cy="4114800"/>
          </a:xfrm>
        </p:spPr>
        <p:txBody>
          <a:bodyPr/>
          <a:lstStyle/>
          <a:p>
            <a:pPr eaLnBrk="1" hangingPunct="1"/>
            <a:r>
              <a:rPr lang="en-US" altLang="en-US" sz="2400" smtClean="0"/>
              <a:t>Nonspecific labeling of cellular proteins using </a:t>
            </a:r>
            <a:r>
              <a:rPr lang="cs-CZ" altLang="en-US" sz="2400" b="1" smtClean="0"/>
              <a:t>carboxyfluorescein diacetate succinimidyl ester</a:t>
            </a:r>
            <a:r>
              <a:rPr lang="cs-CZ" altLang="en-US" sz="2400" smtClean="0"/>
              <a:t> (CFDA-SE </a:t>
            </a:r>
            <a:r>
              <a:rPr lang="en-US" altLang="en-US" sz="2400" smtClean="0"/>
              <a:t>or</a:t>
            </a:r>
            <a:r>
              <a:rPr lang="cs-CZ" altLang="en-US" sz="2400" smtClean="0"/>
              <a:t> CFSE, CellTrace™ Violet, CellTrace™ Far Red DDAO-SEt)</a:t>
            </a:r>
          </a:p>
          <a:p>
            <a:pPr eaLnBrk="1" hangingPunct="1"/>
            <a:endParaRPr lang="cs-CZ" altLang="en-US" sz="2400" smtClean="0"/>
          </a:p>
        </p:txBody>
      </p:sp>
      <p:pic>
        <p:nvPicPr>
          <p:cNvPr id="358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1663"/>
            <a:ext cx="775335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445125"/>
            <a:ext cx="15779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3832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116013" y="-242888"/>
            <a:ext cx="7772400" cy="1143001"/>
          </a:xfrm>
        </p:spPr>
        <p:txBody>
          <a:bodyPr/>
          <a:lstStyle/>
          <a:p>
            <a:pPr eaLnBrk="1" hangingPunct="1"/>
            <a:r>
              <a:rPr lang="en-US" altLang="en-US" smtClean="0"/>
              <a:t>Tracking of cell division</a:t>
            </a:r>
            <a:endParaRPr lang="cs-CZ" altLang="en-US" smtClean="0"/>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259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extLst>
      <p:ext uri="{BB962C8B-B14F-4D97-AF65-F5344CB8AC3E}">
        <p14:creationId xmlns:p14="http://schemas.microsoft.com/office/powerpoint/2010/main" val="3778781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5619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Jaké jsou principy</a:t>
            </a:r>
            <a:r>
              <a:rPr lang="en-US" altLang="cs-CZ" sz="4400" b="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250981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15958885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212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2404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type="body"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3463176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4198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0841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240073434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type="body"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7688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580063" y="188913"/>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38961115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333375"/>
            <a:ext cx="7920037" cy="1143000"/>
          </a:xfrm>
        </p:spPr>
        <p:txBody>
          <a:bodyPr/>
          <a:lstStyle/>
          <a:p>
            <a:pPr eaLnBrk="1" hangingPunct="1"/>
            <a:r>
              <a:rPr lang="cs-CZ" altLang="en-US" sz="3600" smtClean="0"/>
              <a:t>Fucci </a:t>
            </a:r>
            <a:r>
              <a:rPr lang="en-US" altLang="en-US" sz="3600" smtClean="0"/>
              <a:t/>
            </a:r>
            <a:br>
              <a:rPr lang="en-US" altLang="en-US" sz="3600" smtClean="0"/>
            </a:br>
            <a:r>
              <a:rPr lang="en-US" altLang="en-US" sz="2800" smtClean="0"/>
              <a:t>(</a:t>
            </a:r>
            <a:r>
              <a:rPr lang="en-US" altLang="en-US" sz="2800" u="sng" smtClean="0"/>
              <a:t>f</a:t>
            </a:r>
            <a:r>
              <a:rPr lang="en-US" altLang="en-US" sz="2800" smtClean="0"/>
              <a:t>luorescent </a:t>
            </a:r>
            <a:r>
              <a:rPr lang="en-US" altLang="en-US" sz="2800" u="sng" smtClean="0"/>
              <a:t>u</a:t>
            </a:r>
            <a:r>
              <a:rPr lang="en-US" altLang="en-US" sz="2800" smtClean="0"/>
              <a:t>biquitination-based </a:t>
            </a:r>
            <a:r>
              <a:rPr lang="en-US" altLang="en-US" sz="2800" u="sng" smtClean="0"/>
              <a:t>c</a:t>
            </a:r>
            <a:r>
              <a:rPr lang="en-US" altLang="en-US" sz="2800" smtClean="0"/>
              <a:t>ell </a:t>
            </a:r>
            <a:r>
              <a:rPr lang="en-US" altLang="en-US" sz="2800" u="sng" smtClean="0"/>
              <a:t>c</a:t>
            </a:r>
            <a:r>
              <a:rPr lang="en-US" altLang="en-US" sz="2800" smtClean="0"/>
              <a:t>ycle </a:t>
            </a:r>
            <a:r>
              <a:rPr lang="en-US" altLang="en-US" sz="2800" u="sng" smtClean="0"/>
              <a:t>i</a:t>
            </a:r>
            <a:r>
              <a:rPr lang="en-US" altLang="en-US" sz="2800" smtClean="0"/>
              <a:t>ndicator)</a:t>
            </a:r>
            <a:r>
              <a:rPr lang="en-US" altLang="en-US" sz="3600" smtClean="0"/>
              <a:t> </a:t>
            </a:r>
            <a:r>
              <a:rPr lang="cs-CZ" altLang="en-US" sz="3600" smtClean="0"/>
              <a:t>cells</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116013" y="5157788"/>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a:latin typeface="Times" pitchFamily="18" charset="0"/>
              </a:rPr>
              <a:t>Ubiquitin E3 ligase complexes</a:t>
            </a:r>
          </a:p>
          <a:p>
            <a:pPr>
              <a:spcBef>
                <a:spcPct val="50000"/>
              </a:spcBef>
              <a:buClrTx/>
              <a:buSzTx/>
              <a:buFontTx/>
              <a:buNone/>
            </a:pPr>
            <a:r>
              <a:rPr lang="en-US" altLang="en-US" sz="2000" b="1">
                <a:latin typeface="Times" pitchFamily="18" charset="0"/>
              </a:rPr>
              <a:t>G1 - APC</a:t>
            </a:r>
            <a:r>
              <a:rPr lang="en-US" altLang="en-US" sz="2000" b="1" baseline="30000">
                <a:latin typeface="Times" pitchFamily="18" charset="0"/>
              </a:rPr>
              <a:t>Cdh1</a:t>
            </a:r>
          </a:p>
          <a:p>
            <a:pPr>
              <a:spcBef>
                <a:spcPct val="50000"/>
              </a:spcBef>
              <a:buClrTx/>
              <a:buSzTx/>
              <a:buFontTx/>
              <a:buNone/>
            </a:pPr>
            <a:r>
              <a:rPr lang="en-US" altLang="en-US" sz="2000" b="1">
                <a:latin typeface="Times" pitchFamily="18" charset="0"/>
              </a:rPr>
              <a:t>S, G2, M- SCF</a:t>
            </a:r>
            <a:r>
              <a:rPr lang="en-US" altLang="en-US" sz="2000" b="1" baseline="30000">
                <a:latin typeface="Times" pitchFamily="18" charset="0"/>
              </a:rPr>
              <a:t>Skp2</a:t>
            </a:r>
            <a:endParaRPr lang="cs-CZ" altLang="en-US" sz="2000" b="1" baseline="30000">
              <a:latin typeface="Times" pitchFamily="18" charset="0"/>
            </a:endParaRPr>
          </a:p>
        </p:txBody>
      </p:sp>
    </p:spTree>
    <p:extLst>
      <p:ext uri="{BB962C8B-B14F-4D97-AF65-F5344CB8AC3E}">
        <p14:creationId xmlns:p14="http://schemas.microsoft.com/office/powerpoint/2010/main" val="312527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10762</TotalTime>
  <Words>5144</Words>
  <Application>Microsoft Office PowerPoint</Application>
  <PresentationFormat>Předvádění na obrazovce (4:3)</PresentationFormat>
  <Paragraphs>1219</Paragraphs>
  <Slides>170</Slides>
  <Notes>150</Notes>
  <HiddenSlides>0</HiddenSlides>
  <MMClips>1</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170</vt:i4>
      </vt:variant>
    </vt:vector>
  </HeadingPairs>
  <TitlesOfParts>
    <vt:vector size="174" baseType="lpstr">
      <vt:lpstr>Dad's Tie</vt:lpstr>
      <vt:lpstr>SPW 10.0 Graph</vt:lpstr>
      <vt:lpstr>Videoklip</vt:lpstr>
      <vt:lpstr>Dokument</vt:lpstr>
      <vt:lpstr>Analytická cytometrie</vt:lpstr>
      <vt:lpstr>Cytometry Publications/Year </vt:lpstr>
      <vt:lpstr>Obecný úvod do průtokové cytometrie</vt:lpstr>
      <vt:lpstr>Tyto částice mají něco společného …</vt:lpstr>
      <vt:lpstr>Komerční zařízení a vývoj</vt:lpstr>
      <vt:lpstr>Co je průtokový cytometr?</vt:lpstr>
      <vt:lpstr>Co můžeme analyzovat pomocí průtokové cytometrie?</vt:lpstr>
      <vt:lpstr>new automatic cell cloning assay (ACCA) for determination of clonogenic capacity of CSCs</vt:lpstr>
      <vt:lpstr>Prezentace aplikace PowerPoint</vt:lpstr>
      <vt:lpstr>Definice</vt:lpstr>
      <vt:lpstr>Prezentace aplikace PowerPoint</vt:lpstr>
      <vt:lpstr>Prezentace aplikace PowerPoint</vt:lpstr>
      <vt:lpstr>Stain Your Own Cell </vt:lpstr>
      <vt:lpstr>Historie barvení biologických materiálů</vt:lpstr>
      <vt:lpstr>Prezentace aplikace PowerPoint</vt:lpstr>
      <vt:lpstr>Prezentace aplikace PowerPoint</vt:lpstr>
      <vt:lpstr>Prezentace aplikace PowerPoint</vt:lpstr>
      <vt:lpstr>Friedman</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Mack Fulwyler- sorter</vt:lpstr>
      <vt:lpstr>Richard Sweet</vt:lpstr>
      <vt:lpstr>Prezentace aplikace PowerPoint</vt:lpstr>
      <vt:lpstr>Mack Fulwyler- sorter</vt:lpstr>
      <vt:lpstr>Prezentace aplikace PowerPoint</vt:lpstr>
      <vt:lpstr>Leonard Arthur "Len" Herzenberg </vt:lpstr>
      <vt:lpstr>Klíčové „cytometrické“ publikace</vt:lpstr>
      <vt:lpstr>Prezentace aplikace PowerPoint</vt:lpstr>
      <vt:lpstr>K čemu to všechno je… například…</vt:lpstr>
      <vt:lpstr>Co tomu předcházelo…</vt:lpstr>
      <vt:lpstr>Prezentace aplikace PowerPoint</vt:lpstr>
      <vt:lpstr>Informační zdroje – průtoková cytometrie</vt:lpstr>
      <vt:lpstr>Informační zdroje – průtoková cytometrie (metody a protokoly)</vt:lpstr>
      <vt:lpstr>Informační zdroje – cytometrie (časopisy)</vt:lpstr>
      <vt:lpstr>Informační zdroje – (Internet)</vt:lpstr>
      <vt:lpstr>Prezentace aplikace PowerPoint</vt:lpstr>
      <vt:lpstr>Prezentace aplikace PowerPoint</vt:lpstr>
      <vt:lpstr>Rozptyl světla</vt:lpstr>
      <vt:lpstr>Prezentace aplikace PowerPoint</vt:lpstr>
      <vt:lpstr>Prezentace aplikace PowerPoint</vt:lpstr>
      <vt:lpstr>Prezentace aplikace PowerPoint</vt:lpstr>
      <vt:lpstr>Prezentace aplikace PowerPoint</vt:lpstr>
      <vt:lpstr>Prezentace aplikace PowerPoint</vt:lpstr>
      <vt:lpstr>BD LSR II system</vt:lpstr>
      <vt:lpstr>Prezentace aplikace PowerPoint</vt:lpstr>
      <vt:lpstr>Způsoby pro zobrazení dat</vt:lpstr>
      <vt:lpstr>Vícebarevné analýzy generují mnoho dat…</vt:lpstr>
      <vt:lpstr>Prezentace aplikace PowerPoint</vt:lpstr>
      <vt:lpstr>Cell tracking and proliferation</vt:lpstr>
      <vt:lpstr>Prezentace aplikace PowerPoint</vt:lpstr>
      <vt:lpstr>Approaches</vt:lpstr>
      <vt:lpstr>What is important for sample preparation and staining …</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Prezentace aplikace PowerPoint</vt:lpstr>
      <vt:lpstr>Click azide/alkyne reaction </vt:lpstr>
      <vt:lpstr>Aplikace Click-IT (Invitrogen)</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Click-iT™ EdU - limitations</vt:lpstr>
      <vt:lpstr>Prezentace aplikace PowerPoint</vt:lpstr>
      <vt:lpstr>Intracellular protein detections in combinations with DNA analysis </vt:lpstr>
      <vt:lpstr>Detection of mitotic cells</vt:lpstr>
      <vt:lpstr>Tracking of cell division</vt:lpstr>
      <vt:lpstr>Tracking of cell division</vt:lpstr>
      <vt:lpstr>Prezentace aplikace PowerPoint</vt:lpstr>
      <vt:lpstr>Prezentace aplikace PowerPoint</vt:lpstr>
      <vt:lpstr>Prezentace aplikace PowerPoint</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Prezentace aplikace PowerPoint</vt:lpstr>
      <vt:lpstr>Fucci</vt:lpstr>
      <vt:lpstr>Summary</vt:lpstr>
      <vt:lpstr>Detection of cell death</vt:lpstr>
      <vt:lpstr>Viability detection</vt:lpstr>
      <vt:lpstr>Viability detection</vt:lpstr>
      <vt:lpstr>Prezentace aplikace PowerPoint</vt:lpstr>
      <vt:lpstr>Apoptóza</vt:lpstr>
      <vt:lpstr>Morphology – necrosis vs. apoptosis</vt:lpstr>
      <vt:lpstr>Prezentace aplikace PowerPoint</vt:lpstr>
      <vt:lpstr>Prezentace aplikace PowerPoint</vt:lpstr>
      <vt:lpstr>Biochemistry – necrosis vs. apoptosis</vt:lpstr>
      <vt:lpstr>Physiological role– necrosis vs. apoptosis</vt:lpstr>
      <vt:lpstr>General hallmarks of apoptosis</vt:lpstr>
      <vt:lpstr>Prezentace aplikace PowerPoint</vt:lpstr>
      <vt:lpstr>Characteristics of membranes</vt:lpstr>
      <vt:lpstr>Prezentace aplikace PowerPoint</vt:lpstr>
      <vt:lpstr>Annexin V/PI assay</vt:lpstr>
      <vt:lpstr>Prezentace aplikace PowerPoint</vt:lpstr>
      <vt:lpstr>Characteristics of membranes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Changes at nucleus</vt:lpstr>
      <vt:lpstr>Prezentace aplikace PowerPoint</vt:lpstr>
      <vt:lpstr>Prezentace aplikace PowerPoint</vt:lpstr>
      <vt:lpstr>Analysis of subG0/G1 population</vt:lpstr>
      <vt:lpstr>Analysis of subG0/G1 population - extraction of low molecular weight fragments of DNA using citrate buffer</vt:lpstr>
      <vt:lpstr>Analysis of subG0/G1 population</vt:lpstr>
      <vt:lpstr>Terminal deoxynucleotidyl transferase-mediated dUTP nick end labeling - TUNEL</vt:lpstr>
      <vt:lpstr>TUNEL</vt:lpstr>
      <vt:lpstr>Prezentace aplikace PowerPoint</vt:lpstr>
      <vt:lpstr>What method we should use?</vt:lpstr>
      <vt:lpstr>What else we should consider…?</vt:lpstr>
      <vt:lpstr>Biologické aplikace průtokové cytometrie</vt:lpstr>
      <vt:lpstr>Analýza a sortrování chromozómů</vt:lpstr>
      <vt:lpstr>Analýza a sortrování chromozómů</vt:lpstr>
      <vt:lpstr>Analýza a sortrování chromozómů</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Průtoková cytometrie bezobratlých</vt:lpstr>
      <vt:lpstr>Trendy: instrumentace</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183</cp:revision>
  <dcterms:created xsi:type="dcterms:W3CDTF">2006-09-11T06:46:46Z</dcterms:created>
  <dcterms:modified xsi:type="dcterms:W3CDTF">2015-10-20T06:06:21Z</dcterms:modified>
</cp:coreProperties>
</file>