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86" r:id="rId3"/>
    <p:sldId id="287" r:id="rId4"/>
    <p:sldId id="288" r:id="rId5"/>
    <p:sldId id="294" r:id="rId6"/>
    <p:sldId id="299" r:id="rId7"/>
    <p:sldId id="291" r:id="rId8"/>
    <p:sldId id="290" r:id="rId9"/>
    <p:sldId id="292" r:id="rId10"/>
    <p:sldId id="295" r:id="rId11"/>
    <p:sldId id="302" r:id="rId12"/>
    <p:sldId id="303" r:id="rId13"/>
    <p:sldId id="306" r:id="rId14"/>
    <p:sldId id="307" r:id="rId15"/>
    <p:sldId id="296" r:id="rId16"/>
    <p:sldId id="297" r:id="rId17"/>
    <p:sldId id="298" r:id="rId18"/>
    <p:sldId id="301" r:id="rId19"/>
    <p:sldId id="300" r:id="rId20"/>
    <p:sldId id="308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3258" autoAdjust="0"/>
  </p:normalViewPr>
  <p:slideViewPr>
    <p:cSldViewPr snapToGrid="0">
      <p:cViewPr varScale="1">
        <p:scale>
          <a:sx n="52" d="100"/>
          <a:sy n="52" d="100"/>
        </p:scale>
        <p:origin x="14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9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8EDA7-663D-44CA-96E5-102CBA36BE0C}" type="datetimeFigureOut">
              <a:rPr lang="cs-CZ" smtClean="0"/>
              <a:t>1.12.2015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C4B44-343A-474D-8E29-6A235941B9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335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Žák jako klient? A patří tam? Žák jako produkt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C4B44-343A-474D-8E29-6A235941B946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3050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Žák jako klient? A patří tam? Žák jako produkt</a:t>
            </a:r>
          </a:p>
          <a:p>
            <a:r>
              <a:rPr lang="cs-CZ" dirty="0" smtClean="0"/>
              <a:t>Správní a </a:t>
            </a:r>
            <a:r>
              <a:rPr lang="cs-CZ" smtClean="0"/>
              <a:t>provozní zaměstnanci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C4B44-343A-474D-8E29-6A235941B946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0288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C4B44-343A-474D-8E29-6A235941B946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8704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C4B44-343A-474D-8E29-6A235941B946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242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Žák jako klient? A patří tam? Žák jako produkt</a:t>
            </a:r>
          </a:p>
          <a:p>
            <a:r>
              <a:rPr lang="cs-CZ" dirty="0" smtClean="0"/>
              <a:t>Správní a provozní zaměstnanci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C4B44-343A-474D-8E29-6A235941B946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689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Žák jako klient? A patří tam? Žák jako produkt</a:t>
            </a:r>
          </a:p>
          <a:p>
            <a:r>
              <a:rPr lang="cs-CZ" dirty="0" smtClean="0"/>
              <a:t>Správní a </a:t>
            </a:r>
            <a:r>
              <a:rPr lang="cs-CZ" smtClean="0"/>
              <a:t>provozní zaměstnanci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C4B44-343A-474D-8E29-6A235941B946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179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C4B44-343A-474D-8E29-6A235941B946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424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C4B44-343A-474D-8E29-6A235941B946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799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C4B44-343A-474D-8E29-6A235941B946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3827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Žák jako klient? A patří tam? Žák jako produkt</a:t>
            </a:r>
          </a:p>
          <a:p>
            <a:r>
              <a:rPr lang="cs-CZ" dirty="0" smtClean="0"/>
              <a:t>Správní a </a:t>
            </a:r>
            <a:r>
              <a:rPr lang="cs-CZ" smtClean="0"/>
              <a:t>provozní zaměstnanci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C4B44-343A-474D-8E29-6A235941B946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4086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Žák jako klient? A patří tam? Žák jako produkt</a:t>
            </a:r>
          </a:p>
          <a:p>
            <a:r>
              <a:rPr lang="cs-CZ" dirty="0" smtClean="0"/>
              <a:t>Správní a </a:t>
            </a:r>
            <a:r>
              <a:rPr lang="cs-CZ" smtClean="0"/>
              <a:t>provozní zaměstnanci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C4B44-343A-474D-8E29-6A235941B946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7474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Žák jako klient? A patří tam? Žák jako produkt</a:t>
            </a:r>
          </a:p>
          <a:p>
            <a:r>
              <a:rPr lang="cs-CZ" dirty="0" smtClean="0"/>
              <a:t>Správní a </a:t>
            </a:r>
            <a:r>
              <a:rPr lang="cs-CZ" smtClean="0"/>
              <a:t>provozní zaměstnanci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C4B44-343A-474D-8E29-6A235941B946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86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224B-72A8-4E3E-BC0D-5DEC8FA4990B}" type="datetimeFigureOut">
              <a:rPr lang="cs-CZ" smtClean="0"/>
              <a:t>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089D-ABCB-4B37-8479-254A7F1A4F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9784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224B-72A8-4E3E-BC0D-5DEC8FA4990B}" type="datetimeFigureOut">
              <a:rPr lang="cs-CZ" smtClean="0"/>
              <a:t>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089D-ABCB-4B37-8479-254A7F1A4F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9764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224B-72A8-4E3E-BC0D-5DEC8FA4990B}" type="datetimeFigureOut">
              <a:rPr lang="cs-CZ" smtClean="0"/>
              <a:t>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089D-ABCB-4B37-8479-254A7F1A4F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397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224B-72A8-4E3E-BC0D-5DEC8FA4990B}" type="datetimeFigureOut">
              <a:rPr lang="cs-CZ" smtClean="0"/>
              <a:t>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089D-ABCB-4B37-8479-254A7F1A4F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764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224B-72A8-4E3E-BC0D-5DEC8FA4990B}" type="datetimeFigureOut">
              <a:rPr lang="cs-CZ" smtClean="0"/>
              <a:t>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089D-ABCB-4B37-8479-254A7F1A4F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38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224B-72A8-4E3E-BC0D-5DEC8FA4990B}" type="datetimeFigureOut">
              <a:rPr lang="cs-CZ" smtClean="0"/>
              <a:t>1.12.2015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089D-ABCB-4B37-8479-254A7F1A4F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224B-72A8-4E3E-BC0D-5DEC8FA4990B}" type="datetimeFigureOut">
              <a:rPr lang="cs-CZ" smtClean="0"/>
              <a:t>1.12.2015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089D-ABCB-4B37-8479-254A7F1A4F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476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224B-72A8-4E3E-BC0D-5DEC8FA4990B}" type="datetimeFigureOut">
              <a:rPr lang="cs-CZ" smtClean="0"/>
              <a:t>1.12.2015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089D-ABCB-4B37-8479-254A7F1A4F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858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224B-72A8-4E3E-BC0D-5DEC8FA4990B}" type="datetimeFigureOut">
              <a:rPr lang="cs-CZ" smtClean="0"/>
              <a:t>1.12.2015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089D-ABCB-4B37-8479-254A7F1A4F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0769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224B-72A8-4E3E-BC0D-5DEC8FA4990B}" type="datetimeFigureOut">
              <a:rPr lang="cs-CZ" smtClean="0"/>
              <a:t>1.12.2015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089D-ABCB-4B37-8479-254A7F1A4F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631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224B-72A8-4E3E-BC0D-5DEC8FA4990B}" type="datetimeFigureOut">
              <a:rPr lang="cs-CZ" smtClean="0"/>
              <a:t>1.12.2015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089D-ABCB-4B37-8479-254A7F1A4F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789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0224B-72A8-4E3E-BC0D-5DEC8FA4990B}" type="datetimeFigureOut">
              <a:rPr lang="cs-CZ" smtClean="0"/>
              <a:t>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F089D-ABCB-4B37-8479-254A7F1A4F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383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007708"/>
            <a:ext cx="12192000" cy="3286123"/>
          </a:xfrm>
          <a:solidFill>
            <a:schemeClr val="accent1">
              <a:alpha val="96000"/>
            </a:schemeClr>
          </a:solidFill>
        </p:spPr>
        <p:txBody>
          <a:bodyPr anchor="ctr">
            <a:normAutofit/>
          </a:bodyPr>
          <a:lstStyle/>
          <a:p>
            <a:r>
              <a:rPr lang="cs-CZ" sz="6600" b="1" dirty="0" smtClean="0">
                <a:solidFill>
                  <a:schemeClr val="bg1"/>
                </a:solidFill>
                <a:latin typeface="+mn-lt"/>
              </a:rPr>
              <a:t>Škola, školský systém</a:t>
            </a:r>
            <a:endParaRPr lang="cs-CZ" sz="6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75620" y="3916626"/>
            <a:ext cx="6440760" cy="213779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3286125"/>
            <a:ext cx="12192000" cy="0"/>
          </a:xfrm>
          <a:prstGeom prst="line">
            <a:avLst/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58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"/>
            <a:ext cx="12192000" cy="1844823"/>
          </a:xfrm>
          <a:solidFill>
            <a:schemeClr val="accent1">
              <a:alpha val="96000"/>
            </a:schemeClr>
          </a:solidFill>
        </p:spPr>
        <p:txBody>
          <a:bodyPr anchor="ctr"/>
          <a:lstStyle/>
          <a:p>
            <a:r>
              <a:rPr lang="cs-CZ" b="1" dirty="0" smtClean="0">
                <a:solidFill>
                  <a:schemeClr val="bg1"/>
                </a:solidFill>
                <a:latin typeface="+mn-lt"/>
              </a:rPr>
              <a:t>Školy v proměnách</a:t>
            </a:r>
            <a:endParaRPr lang="cs-CZ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1964" y="1996751"/>
            <a:ext cx="11022011" cy="4609321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Decentralizace, autonomie (v důsledku reformy)</a:t>
            </a:r>
          </a:p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Požadavek otevřenosti</a:t>
            </a:r>
          </a:p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ožadavek (auto)evaluace</a:t>
            </a:r>
          </a:p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endParaRPr lang="cs-CZ" sz="4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endParaRPr lang="cs-CZ" sz="40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97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"/>
            <a:ext cx="12192000" cy="1844823"/>
          </a:xfrm>
          <a:solidFill>
            <a:schemeClr val="accent1">
              <a:alpha val="96000"/>
            </a:schemeClr>
          </a:solidFill>
        </p:spPr>
        <p:txBody>
          <a:bodyPr anchor="ctr"/>
          <a:lstStyle/>
          <a:p>
            <a:r>
              <a:rPr lang="cs-CZ" b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cs-CZ" b="1" dirty="0" err="1" smtClean="0">
                <a:solidFill>
                  <a:schemeClr val="bg1"/>
                </a:solidFill>
                <a:latin typeface="+mn-lt"/>
              </a:rPr>
              <a:t>Akontabilita</a:t>
            </a:r>
            <a:r>
              <a:rPr lang="cs-CZ" b="1" dirty="0" smtClean="0">
                <a:solidFill>
                  <a:schemeClr val="bg1"/>
                </a:solidFill>
                <a:latin typeface="+mn-lt"/>
              </a:rPr>
              <a:t> škol</a:t>
            </a:r>
            <a:endParaRPr lang="cs-CZ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1964" y="1996751"/>
            <a:ext cx="11022011" cy="4609321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Skládání účtů z vlastní práce (zúčtovatelná odpovědnost za vlastní práci)</a:t>
            </a:r>
          </a:p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Mechanismus regulace práce školy</a:t>
            </a:r>
          </a:p>
        </p:txBody>
      </p:sp>
    </p:spTree>
    <p:extLst>
      <p:ext uri="{BB962C8B-B14F-4D97-AF65-F5344CB8AC3E}">
        <p14:creationId xmlns:p14="http://schemas.microsoft.com/office/powerpoint/2010/main" val="38891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"/>
            <a:ext cx="12192000" cy="1844823"/>
          </a:xfrm>
          <a:solidFill>
            <a:schemeClr val="accent1">
              <a:alpha val="96000"/>
            </a:schemeClr>
          </a:solidFill>
        </p:spPr>
        <p:txBody>
          <a:bodyPr anchor="ctr"/>
          <a:lstStyle/>
          <a:p>
            <a:r>
              <a:rPr lang="cs-CZ" b="1" dirty="0" smtClean="0">
                <a:solidFill>
                  <a:schemeClr val="bg1"/>
                </a:solidFill>
                <a:latin typeface="+mn-lt"/>
              </a:rPr>
              <a:t> (Auto)evaluace škol</a:t>
            </a:r>
            <a:endParaRPr lang="cs-CZ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1964" y="1996751"/>
            <a:ext cx="11022011" cy="4609321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Vnitřní evaluace (Cesta ke kvalitě, SCIO, </a:t>
            </a:r>
            <a:r>
              <a:rPr lang="cs-CZ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Kalibro</a:t>
            </a: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endParaRPr lang="cs-CZ" sz="4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Vnější evaluace (např. zřizovatel, ČŠI)</a:t>
            </a:r>
          </a:p>
        </p:txBody>
      </p:sp>
    </p:spTree>
    <p:extLst>
      <p:ext uri="{BB962C8B-B14F-4D97-AF65-F5344CB8AC3E}">
        <p14:creationId xmlns:p14="http://schemas.microsoft.com/office/powerpoint/2010/main" val="53687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961" y="-43559"/>
            <a:ext cx="6438288" cy="6901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745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"/>
            <a:ext cx="12192000" cy="1844823"/>
          </a:xfrm>
          <a:solidFill>
            <a:schemeClr val="accent1">
              <a:alpha val="96000"/>
            </a:schemeClr>
          </a:solidFill>
        </p:spPr>
        <p:txBody>
          <a:bodyPr anchor="ctr"/>
          <a:lstStyle/>
          <a:p>
            <a:r>
              <a:rPr lang="cs-CZ" b="1" dirty="0" smtClean="0">
                <a:solidFill>
                  <a:schemeClr val="bg1"/>
                </a:solidFill>
                <a:latin typeface="+mn-lt"/>
              </a:rPr>
              <a:t> Sociální klima školy</a:t>
            </a:r>
            <a:endParaRPr lang="cs-CZ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1964" y="1996751"/>
            <a:ext cx="11022011" cy="4609321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/>
              <a:t>jevy dlouhodobé, typické pro danou </a:t>
            </a:r>
            <a:r>
              <a:rPr lang="cs-CZ" sz="4000" dirty="0" smtClean="0"/>
              <a:t>školu po </a:t>
            </a:r>
            <a:r>
              <a:rPr lang="cs-CZ" sz="4000" dirty="0"/>
              <a:t>několik měsíců či </a:t>
            </a:r>
            <a:r>
              <a:rPr lang="cs-CZ" sz="4000" dirty="0" smtClean="0"/>
              <a:t>let</a:t>
            </a:r>
          </a:p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tvořeno fyzikálním i psychologickým prostředím</a:t>
            </a:r>
          </a:p>
        </p:txBody>
      </p:sp>
    </p:spTree>
    <p:extLst>
      <p:ext uri="{BB962C8B-B14F-4D97-AF65-F5344CB8AC3E}">
        <p14:creationId xmlns:p14="http://schemas.microsoft.com/office/powerpoint/2010/main" val="240924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"/>
            <a:ext cx="12192000" cy="1844823"/>
          </a:xfrm>
          <a:solidFill>
            <a:schemeClr val="accent1">
              <a:alpha val="96000"/>
            </a:schemeClr>
          </a:solidFill>
        </p:spPr>
        <p:txBody>
          <a:bodyPr anchor="ctr"/>
          <a:lstStyle/>
          <a:p>
            <a:r>
              <a:rPr lang="cs-CZ" b="1" dirty="0" smtClean="0">
                <a:solidFill>
                  <a:schemeClr val="bg1"/>
                </a:solidFill>
                <a:latin typeface="+mn-lt"/>
              </a:rPr>
              <a:t> </a:t>
            </a:r>
            <a:endParaRPr lang="cs-CZ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1964" y="1996751"/>
            <a:ext cx="11022011" cy="4609321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endParaRPr lang="cs-CZ" sz="4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defRPr/>
            </a:pPr>
            <a:r>
              <a:rPr lang="cs-CZ" sz="4000" i="1" dirty="0" smtClean="0">
                <a:solidFill>
                  <a:schemeClr val="bg1">
                    <a:lumMod val="50000"/>
                  </a:schemeClr>
                </a:solidFill>
              </a:rPr>
              <a:t>Co se očekává od ředitele školy?</a:t>
            </a:r>
          </a:p>
        </p:txBody>
      </p:sp>
    </p:spTree>
    <p:extLst>
      <p:ext uri="{BB962C8B-B14F-4D97-AF65-F5344CB8AC3E}">
        <p14:creationId xmlns:p14="http://schemas.microsoft.com/office/powerpoint/2010/main" val="217353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"/>
            <a:ext cx="12192000" cy="1844823"/>
          </a:xfrm>
          <a:solidFill>
            <a:schemeClr val="accent1">
              <a:alpha val="96000"/>
            </a:schemeClr>
          </a:solidFill>
        </p:spPr>
        <p:txBody>
          <a:bodyPr anchor="ctr"/>
          <a:lstStyle/>
          <a:p>
            <a:r>
              <a:rPr lang="cs-CZ" b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cs-CZ" b="1" dirty="0">
                <a:solidFill>
                  <a:schemeClr val="bg1"/>
                </a:solidFill>
                <a:latin typeface="+mn-lt"/>
              </a:rPr>
              <a:t>V</a:t>
            </a:r>
            <a:r>
              <a:rPr lang="cs-CZ" b="1" dirty="0" smtClean="0">
                <a:solidFill>
                  <a:schemeClr val="bg1"/>
                </a:solidFill>
                <a:latin typeface="+mn-lt"/>
              </a:rPr>
              <a:t>edení školy</a:t>
            </a:r>
            <a:endParaRPr lang="cs-CZ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1964" y="1996751"/>
            <a:ext cx="11022011" cy="4609321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Vize, tvořivost, inspirace</a:t>
            </a:r>
          </a:p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Orientace na budoucnost</a:t>
            </a:r>
          </a:p>
        </p:txBody>
      </p:sp>
    </p:spTree>
    <p:extLst>
      <p:ext uri="{BB962C8B-B14F-4D97-AF65-F5344CB8AC3E}">
        <p14:creationId xmlns:p14="http://schemas.microsoft.com/office/powerpoint/2010/main" val="304796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"/>
            <a:ext cx="12192000" cy="1844823"/>
          </a:xfrm>
          <a:solidFill>
            <a:schemeClr val="accent1">
              <a:alpha val="96000"/>
            </a:schemeClr>
          </a:solidFill>
        </p:spPr>
        <p:txBody>
          <a:bodyPr anchor="ctr"/>
          <a:lstStyle/>
          <a:p>
            <a:r>
              <a:rPr lang="cs-CZ" b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cs-CZ" b="1" dirty="0" smtClean="0">
                <a:solidFill>
                  <a:schemeClr val="bg1"/>
                </a:solidFill>
                <a:latin typeface="+mn-lt"/>
              </a:rPr>
              <a:t>Řízen</a:t>
            </a:r>
            <a:r>
              <a:rPr lang="cs-CZ" b="1" dirty="0" smtClean="0">
                <a:solidFill>
                  <a:schemeClr val="bg1"/>
                </a:solidFill>
                <a:latin typeface="+mn-lt"/>
              </a:rPr>
              <a:t>í školy</a:t>
            </a:r>
            <a:endParaRPr lang="cs-CZ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1964" y="1996751"/>
            <a:ext cx="11022011" cy="4609321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Exekutiva, plánování, organizování</a:t>
            </a:r>
          </a:p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Soubor aktivit orientovaných na udržení chodu organizace v přítomnosti</a:t>
            </a:r>
          </a:p>
        </p:txBody>
      </p:sp>
    </p:spTree>
    <p:extLst>
      <p:ext uri="{BB962C8B-B14F-4D97-AF65-F5344CB8AC3E}">
        <p14:creationId xmlns:p14="http://schemas.microsoft.com/office/powerpoint/2010/main" val="361435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"/>
            <a:ext cx="12192000" cy="1844823"/>
          </a:xfrm>
          <a:solidFill>
            <a:schemeClr val="accent1">
              <a:alpha val="96000"/>
            </a:schemeClr>
          </a:solidFill>
        </p:spPr>
        <p:txBody>
          <a:bodyPr anchor="ctr"/>
          <a:lstStyle/>
          <a:p>
            <a:r>
              <a:rPr lang="cs-CZ" b="1" dirty="0" smtClean="0">
                <a:solidFill>
                  <a:schemeClr val="bg1"/>
                </a:solidFill>
                <a:latin typeface="+mn-lt"/>
              </a:rPr>
              <a:t>Školská rada (správa)</a:t>
            </a:r>
            <a:endParaRPr lang="cs-CZ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1964" y="1996751"/>
            <a:ext cx="11022011" cy="4609321"/>
          </a:xfrm>
        </p:spPr>
        <p:txBody>
          <a:bodyPr>
            <a:normAutofit fontScale="92500" lnSpcReduction="20000"/>
          </a:bodyPr>
          <a:lstStyle/>
          <a:p>
            <a:pPr marL="571500" indent="-571500" algn="l">
              <a:lnSpc>
                <a:spcPct val="11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Zákonní zástupci, zletilí žáci, pedagogičtí pracovníci, zřizovatel </a:t>
            </a:r>
            <a:r>
              <a:rPr lang="cs-CZ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</a:t>
            </a: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další</a:t>
            </a:r>
          </a:p>
          <a:p>
            <a:pPr marL="571500" indent="-571500" algn="l">
              <a:lnSpc>
                <a:spcPct val="11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endParaRPr lang="cs-CZ" sz="4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71500" indent="-571500" algn="l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Podílí </a:t>
            </a:r>
            <a:r>
              <a:rPr lang="cs-CZ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 na správě </a:t>
            </a: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školy (vyjadřuje </a:t>
            </a:r>
            <a:r>
              <a:rPr lang="cs-CZ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 k </a:t>
            </a: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ŠVP, schvaluje </a:t>
            </a:r>
            <a:r>
              <a:rPr lang="cs-CZ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výroční </a:t>
            </a: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zprávu, schvaluje </a:t>
            </a:r>
            <a:r>
              <a:rPr lang="cs-CZ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školní </a:t>
            </a: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řád, podílí </a:t>
            </a:r>
            <a:r>
              <a:rPr lang="cs-CZ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 na zpracování koncepčních záměrů rozvoje </a:t>
            </a: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školy, projednává </a:t>
            </a:r>
            <a:r>
              <a:rPr lang="cs-CZ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návrh rozpočtu na další rok, </a:t>
            </a: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projednává </a:t>
            </a:r>
            <a:r>
              <a:rPr lang="cs-CZ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inspekční zprávy </a:t>
            </a: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ČŠI, podává </a:t>
            </a:r>
            <a:r>
              <a:rPr lang="cs-CZ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podněty a oznámení řediteli školy, zřizovateli, orgánům vykonávajícím státní </a:t>
            </a: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správu)</a:t>
            </a:r>
          </a:p>
        </p:txBody>
      </p:sp>
    </p:spTree>
    <p:extLst>
      <p:ext uri="{BB962C8B-B14F-4D97-AF65-F5344CB8AC3E}">
        <p14:creationId xmlns:p14="http://schemas.microsoft.com/office/powerpoint/2010/main" val="206235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"/>
            <a:ext cx="12192000" cy="1844823"/>
          </a:xfrm>
          <a:solidFill>
            <a:schemeClr val="accent1">
              <a:alpha val="96000"/>
            </a:schemeClr>
          </a:solidFill>
        </p:spPr>
        <p:txBody>
          <a:bodyPr anchor="ctr"/>
          <a:lstStyle/>
          <a:p>
            <a:r>
              <a:rPr lang="cs-CZ" b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cs-CZ" b="1" dirty="0" smtClean="0">
                <a:solidFill>
                  <a:schemeClr val="bg1"/>
                </a:solidFill>
                <a:latin typeface="+mn-lt"/>
              </a:rPr>
              <a:t>Pedagogická rada</a:t>
            </a:r>
            <a:endParaRPr lang="cs-CZ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1964" y="1996751"/>
            <a:ext cx="11022011" cy="4609321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Všichni pedagogičtí pracovníci</a:t>
            </a:r>
          </a:p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Povinnost projednávat všechny dokumenty a opatření</a:t>
            </a:r>
          </a:p>
        </p:txBody>
      </p:sp>
    </p:spTree>
    <p:extLst>
      <p:ext uri="{BB962C8B-B14F-4D97-AF65-F5344CB8AC3E}">
        <p14:creationId xmlns:p14="http://schemas.microsoft.com/office/powerpoint/2010/main" val="216065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"/>
            <a:ext cx="12192000" cy="1844823"/>
          </a:xfrm>
          <a:solidFill>
            <a:schemeClr val="accent1">
              <a:alpha val="96000"/>
            </a:schemeClr>
          </a:solidFill>
        </p:spPr>
        <p:txBody>
          <a:bodyPr anchor="ctr"/>
          <a:lstStyle/>
          <a:p>
            <a:r>
              <a:rPr lang="cs-CZ" b="1" dirty="0" smtClean="0">
                <a:solidFill>
                  <a:schemeClr val="bg1"/>
                </a:solidFill>
                <a:latin typeface="+mn-lt"/>
              </a:rPr>
              <a:t>Školský systém</a:t>
            </a:r>
            <a:endParaRPr lang="cs-CZ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1965" y="1996751"/>
            <a:ext cx="10609730" cy="4609321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ISCED = mezinárodní </a:t>
            </a:r>
            <a:r>
              <a:rPr lang="cs-CZ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standardní klasifikace </a:t>
            </a: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vzdělání se stupni původně přijatá UNESCO</a:t>
            </a:r>
            <a:endParaRPr lang="cs-CZ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40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"/>
            <a:ext cx="12192000" cy="1844823"/>
          </a:xfrm>
          <a:solidFill>
            <a:schemeClr val="accent1">
              <a:alpha val="96000"/>
            </a:schemeClr>
          </a:solidFill>
        </p:spPr>
        <p:txBody>
          <a:bodyPr anchor="ctr"/>
          <a:lstStyle/>
          <a:p>
            <a:r>
              <a:rPr lang="cs-CZ" b="1" dirty="0" smtClean="0">
                <a:solidFill>
                  <a:schemeClr val="bg1"/>
                </a:solidFill>
                <a:latin typeface="+mn-lt"/>
              </a:rPr>
              <a:t> Škola jako …</a:t>
            </a:r>
            <a:endParaRPr lang="cs-CZ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1964" y="1996751"/>
            <a:ext cx="11022011" cy="4609321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/>
              <a:t>… pospolitost</a:t>
            </a:r>
            <a:endParaRPr lang="cs-CZ" sz="4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85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"/>
            <a:ext cx="12192000" cy="1844823"/>
          </a:xfrm>
          <a:solidFill>
            <a:schemeClr val="accent1">
              <a:alpha val="96000"/>
            </a:schemeClr>
          </a:solidFill>
        </p:spPr>
        <p:txBody>
          <a:bodyPr anchor="ctr"/>
          <a:lstStyle/>
          <a:p>
            <a:r>
              <a:rPr lang="cs-CZ" b="1" dirty="0" smtClean="0">
                <a:solidFill>
                  <a:schemeClr val="bg1"/>
                </a:solidFill>
                <a:latin typeface="+mn-lt"/>
              </a:rPr>
              <a:t>Školský systém</a:t>
            </a:r>
            <a:endParaRPr lang="cs-CZ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1965" y="1996751"/>
            <a:ext cx="10609730" cy="4609321"/>
          </a:xfrm>
        </p:spPr>
        <p:txBody>
          <a:bodyPr>
            <a:normAutofit fontScale="77500" lnSpcReduction="20000"/>
          </a:bodyPr>
          <a:lstStyle/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ISCED 0 = preprimární vzdělávání</a:t>
            </a:r>
          </a:p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ISCED 1 = primární vzdělávání</a:t>
            </a:r>
          </a:p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ISCED 2 = nižší sekundární vzdělávání</a:t>
            </a:r>
          </a:p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ISCED 3 = vyšší sekundární vzdělávání</a:t>
            </a:r>
          </a:p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ISCED 4 = postsekundární vzdělávání</a:t>
            </a:r>
          </a:p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ISCED 5 = první stupeň terciárního vzdělávání</a:t>
            </a:r>
          </a:p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ISCED 6 = druhý stupeň terciárního vzdělávání</a:t>
            </a:r>
            <a:endParaRPr lang="cs-CZ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73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"/>
            <a:ext cx="12192000" cy="1844823"/>
          </a:xfrm>
          <a:solidFill>
            <a:schemeClr val="accent1">
              <a:alpha val="96000"/>
            </a:schemeClr>
          </a:solidFill>
        </p:spPr>
        <p:txBody>
          <a:bodyPr anchor="ctr"/>
          <a:lstStyle/>
          <a:p>
            <a:r>
              <a:rPr lang="cs-CZ" b="1" dirty="0" smtClean="0">
                <a:solidFill>
                  <a:schemeClr val="bg1"/>
                </a:solidFill>
                <a:latin typeface="+mn-lt"/>
              </a:rPr>
              <a:t>Školy</a:t>
            </a:r>
            <a:endParaRPr lang="cs-CZ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1965" y="1996751"/>
            <a:ext cx="10609730" cy="4609321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</a:t>
            </a: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ákladní instituce zajišťující vzdělávání</a:t>
            </a:r>
          </a:p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 ČR  je síť </a:t>
            </a:r>
            <a:r>
              <a:rPr lang="cs-CZ" sz="4000" dirty="0" smtClean="0"/>
              <a:t>4 078 základních škol se 847 510 žáky (118 058 v 1. ročníku, 74 602 v 9. ročníku) a 1 130 středních škol se 435 542 žáky (315 985 na oborech s maturitou)</a:t>
            </a:r>
            <a:endParaRPr lang="cs-CZ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83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"/>
            <a:ext cx="12192000" cy="1844823"/>
          </a:xfrm>
          <a:solidFill>
            <a:schemeClr val="accent1">
              <a:alpha val="96000"/>
            </a:schemeClr>
          </a:solidFill>
        </p:spPr>
        <p:txBody>
          <a:bodyPr anchor="ctr"/>
          <a:lstStyle/>
          <a:p>
            <a:r>
              <a:rPr lang="cs-CZ" b="1" dirty="0" smtClean="0">
                <a:solidFill>
                  <a:schemeClr val="bg1"/>
                </a:solidFill>
                <a:latin typeface="+mn-lt"/>
              </a:rPr>
              <a:t>Škola jako instituce</a:t>
            </a:r>
            <a:endParaRPr lang="cs-CZ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1965" y="1996751"/>
            <a:ext cx="10609730" cy="4609321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Vychází z povinného napojení školy na jednotný vnější rámec, úkolem školy je jej respektovat</a:t>
            </a:r>
          </a:p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Podřízená role legislativě, kultuře, tradici …</a:t>
            </a:r>
          </a:p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Pozice školy před rokem 1989</a:t>
            </a:r>
            <a:endParaRPr lang="cs-CZ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28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"/>
            <a:ext cx="12192000" cy="1844823"/>
          </a:xfrm>
          <a:solidFill>
            <a:schemeClr val="accent1">
              <a:alpha val="96000"/>
            </a:schemeClr>
          </a:solidFill>
        </p:spPr>
        <p:txBody>
          <a:bodyPr anchor="ctr"/>
          <a:lstStyle/>
          <a:p>
            <a:r>
              <a:rPr lang="cs-CZ" b="1" dirty="0" smtClean="0">
                <a:solidFill>
                  <a:schemeClr val="bg1"/>
                </a:solidFill>
                <a:latin typeface="+mn-lt"/>
              </a:rPr>
              <a:t>Škola jako organizace</a:t>
            </a:r>
            <a:endParaRPr lang="cs-CZ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1965" y="1996751"/>
            <a:ext cx="10609730" cy="4609321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Škola jako jedinečný prostor pro svůj rozvoj </a:t>
            </a:r>
          </a:p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Samostatná pozice (vlastní vize, kultura, cíle…)</a:t>
            </a:r>
            <a:endParaRPr lang="cs-CZ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02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"/>
            <a:ext cx="12192000" cy="1844823"/>
          </a:xfrm>
          <a:solidFill>
            <a:schemeClr val="accent1">
              <a:alpha val="96000"/>
            </a:schemeClr>
          </a:solidFill>
        </p:spPr>
        <p:txBody>
          <a:bodyPr anchor="ctr"/>
          <a:lstStyle/>
          <a:p>
            <a:r>
              <a:rPr lang="cs-CZ" b="1" dirty="0" smtClean="0">
                <a:solidFill>
                  <a:schemeClr val="bg1"/>
                </a:solidFill>
                <a:latin typeface="+mn-lt"/>
              </a:rPr>
              <a:t>Specifika školy jako organizace</a:t>
            </a:r>
            <a:endParaRPr lang="cs-CZ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1965" y="1996751"/>
            <a:ext cx="10609730" cy="4609321"/>
          </a:xfrm>
        </p:spPr>
        <p:txBody>
          <a:bodyPr>
            <a:normAutofit fontScale="92500" lnSpcReduction="20000"/>
          </a:bodyPr>
          <a:lstStyle/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Vágní definice cílů (všestrannost, harmonický rozvoj…)</a:t>
            </a:r>
          </a:p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Problémy měření a hodnocení efektivity</a:t>
            </a:r>
          </a:p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Absence přímé kontroly nadřízených (samostatné jednotky)</a:t>
            </a:r>
          </a:p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Ztížená spolupráce mezi učiteli</a:t>
            </a:r>
          </a:p>
          <a:p>
            <a:pPr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defRPr/>
            </a:pPr>
            <a:endParaRPr lang="cs-CZ" sz="4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defRPr/>
            </a:pPr>
            <a:endParaRPr lang="cs-CZ" sz="4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endParaRPr lang="cs-CZ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76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"/>
            <a:ext cx="12192000" cy="1844823"/>
          </a:xfrm>
          <a:solidFill>
            <a:schemeClr val="accent1">
              <a:alpha val="96000"/>
            </a:schemeClr>
          </a:solidFill>
        </p:spPr>
        <p:txBody>
          <a:bodyPr anchor="ctr"/>
          <a:lstStyle/>
          <a:p>
            <a:r>
              <a:rPr lang="cs-CZ" b="1" dirty="0" smtClean="0">
                <a:solidFill>
                  <a:schemeClr val="bg1"/>
                </a:solidFill>
                <a:latin typeface="+mn-lt"/>
              </a:rPr>
              <a:t>Škola jako …</a:t>
            </a:r>
            <a:endParaRPr lang="cs-CZ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1965" y="1996751"/>
            <a:ext cx="10609730" cy="4609321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Škola jako divadlo</a:t>
            </a:r>
          </a:p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endParaRPr lang="cs-CZ" sz="4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Škola jako vězení</a:t>
            </a:r>
            <a:endParaRPr lang="cs-CZ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68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"/>
            <a:ext cx="12192000" cy="1844823"/>
          </a:xfrm>
          <a:solidFill>
            <a:schemeClr val="accent1">
              <a:alpha val="96000"/>
            </a:schemeClr>
          </a:solidFill>
        </p:spPr>
        <p:txBody>
          <a:bodyPr anchor="ctr"/>
          <a:lstStyle/>
          <a:p>
            <a:r>
              <a:rPr lang="cs-CZ" b="1" dirty="0" smtClean="0">
                <a:solidFill>
                  <a:schemeClr val="bg1"/>
                </a:solidFill>
                <a:latin typeface="+mn-lt"/>
              </a:rPr>
              <a:t>Hranice školy</a:t>
            </a:r>
            <a:endParaRPr lang="cs-CZ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1964" y="1996751"/>
            <a:ext cx="11022011" cy="4609321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Pedagogičtí a nepedagogičtí pracovníci 	</a:t>
            </a:r>
            <a:r>
              <a:rPr lang="cs-CZ" sz="4000" dirty="0" smtClean="0">
                <a:solidFill>
                  <a:schemeClr val="accent2"/>
                </a:solidFill>
              </a:rPr>
              <a:t>√</a:t>
            </a:r>
          </a:p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Žák jako klient, žák jako produkt?</a:t>
            </a:r>
          </a:p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Rodič jako zákazník, klient, problém?</a:t>
            </a:r>
          </a:p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Ředitel jako člen, nebo prodloužená ruka státu?</a:t>
            </a:r>
          </a:p>
          <a:p>
            <a:pPr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defRPr/>
            </a:pPr>
            <a:endParaRPr lang="cs-CZ" sz="4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71500" indent="-571500" algn="l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endParaRPr lang="cs-CZ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96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1677</TotalTime>
  <Words>479</Words>
  <Application>Microsoft Office PowerPoint</Application>
  <PresentationFormat>Širokoúhlá obrazovka</PresentationFormat>
  <Paragraphs>94</Paragraphs>
  <Slides>20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Motiv Office</vt:lpstr>
      <vt:lpstr>Škola, školský systém</vt:lpstr>
      <vt:lpstr>Školský systém</vt:lpstr>
      <vt:lpstr>Školský systém</vt:lpstr>
      <vt:lpstr>Školy</vt:lpstr>
      <vt:lpstr>Škola jako instituce</vt:lpstr>
      <vt:lpstr>Škola jako organizace</vt:lpstr>
      <vt:lpstr>Specifika školy jako organizace</vt:lpstr>
      <vt:lpstr>Škola jako …</vt:lpstr>
      <vt:lpstr>Hranice školy</vt:lpstr>
      <vt:lpstr>Školy v proměnách</vt:lpstr>
      <vt:lpstr> Akontabilita škol</vt:lpstr>
      <vt:lpstr> (Auto)evaluace škol</vt:lpstr>
      <vt:lpstr>Prezentace aplikace PowerPoint</vt:lpstr>
      <vt:lpstr> Sociální klima školy</vt:lpstr>
      <vt:lpstr> </vt:lpstr>
      <vt:lpstr> Vedení školy</vt:lpstr>
      <vt:lpstr> Řízení školy</vt:lpstr>
      <vt:lpstr>Školská rada (správa)</vt:lpstr>
      <vt:lpstr> Pedagogická rada</vt:lpstr>
      <vt:lpstr> Škola jako 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Kurikulum</dc:title>
  <dc:creator>z</dc:creator>
  <cp:lastModifiedBy>z</cp:lastModifiedBy>
  <cp:revision>34</cp:revision>
  <dcterms:created xsi:type="dcterms:W3CDTF">2015-10-22T10:19:17Z</dcterms:created>
  <dcterms:modified xsi:type="dcterms:W3CDTF">2015-12-01T22:10:21Z</dcterms:modified>
</cp:coreProperties>
</file>