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6" r:id="rId3"/>
    <p:sldId id="287" r:id="rId4"/>
    <p:sldId id="288" r:id="rId5"/>
    <p:sldId id="294" r:id="rId6"/>
    <p:sldId id="299" r:id="rId7"/>
    <p:sldId id="291" r:id="rId8"/>
    <p:sldId id="290" r:id="rId9"/>
    <p:sldId id="292" r:id="rId10"/>
    <p:sldId id="295" r:id="rId11"/>
    <p:sldId id="302" r:id="rId12"/>
    <p:sldId id="303" r:id="rId13"/>
    <p:sldId id="306" r:id="rId14"/>
    <p:sldId id="307" r:id="rId15"/>
    <p:sldId id="296" r:id="rId16"/>
    <p:sldId id="297" r:id="rId17"/>
    <p:sldId id="298" r:id="rId18"/>
    <p:sldId id="301" r:id="rId19"/>
    <p:sldId id="300" r:id="rId20"/>
    <p:sldId id="30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258" autoAdjust="0"/>
  </p:normalViewPr>
  <p:slideViewPr>
    <p:cSldViewPr snapToGrid="0">
      <p:cViewPr varScale="1">
        <p:scale>
          <a:sx n="52" d="100"/>
          <a:sy n="52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8EDA7-663D-44CA-96E5-102CBA36BE0C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C4B44-343A-474D-8E29-6A235941B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33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30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</a:p>
          <a:p>
            <a:r>
              <a:rPr lang="cs-CZ" dirty="0" smtClean="0"/>
              <a:t>Správní a </a:t>
            </a:r>
            <a:r>
              <a:rPr lang="cs-CZ" smtClean="0"/>
              <a:t>provozní zaměstnanci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028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0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4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</a:p>
          <a:p>
            <a:r>
              <a:rPr lang="cs-CZ" dirty="0" smtClean="0"/>
              <a:t>Správní a provozní zaměstnanci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68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</a:p>
          <a:p>
            <a:r>
              <a:rPr lang="cs-CZ" dirty="0" smtClean="0"/>
              <a:t>Správní a </a:t>
            </a:r>
            <a:r>
              <a:rPr lang="cs-CZ" smtClean="0"/>
              <a:t>provozní zaměstnanci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17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24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9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38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</a:p>
          <a:p>
            <a:r>
              <a:rPr lang="cs-CZ" dirty="0" smtClean="0"/>
              <a:t>Správní a </a:t>
            </a:r>
            <a:r>
              <a:rPr lang="cs-CZ" smtClean="0"/>
              <a:t>provozní zaměstnanci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8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</a:p>
          <a:p>
            <a:r>
              <a:rPr lang="cs-CZ" dirty="0" smtClean="0"/>
              <a:t>Správní a </a:t>
            </a:r>
            <a:r>
              <a:rPr lang="cs-CZ" smtClean="0"/>
              <a:t>provozní zaměstnanci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47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Žák jako klient? A patří tam? Žák jako produkt</a:t>
            </a:r>
          </a:p>
          <a:p>
            <a:r>
              <a:rPr lang="cs-CZ" dirty="0" smtClean="0"/>
              <a:t>Správní a </a:t>
            </a:r>
            <a:r>
              <a:rPr lang="cs-CZ" smtClean="0"/>
              <a:t>provozní zaměstnanci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C4B44-343A-474D-8E29-6A235941B94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8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78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76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39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76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47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85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76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31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78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224B-72A8-4E3E-BC0D-5DEC8FA4990B}" type="datetimeFigureOut">
              <a:rPr lang="cs-CZ" smtClean="0"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089D-ABCB-4B37-8479-254A7F1A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8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07708"/>
            <a:ext cx="12192000" cy="3286123"/>
          </a:xfrm>
          <a:solidFill>
            <a:schemeClr val="accent1">
              <a:alpha val="96000"/>
            </a:schemeClr>
          </a:solidFill>
        </p:spPr>
        <p:txBody>
          <a:bodyPr anchor="ctr">
            <a:normAutofit/>
          </a:bodyPr>
          <a:lstStyle/>
          <a:p>
            <a:r>
              <a:rPr lang="cs-CZ" sz="6600" b="1" dirty="0" smtClean="0">
                <a:solidFill>
                  <a:schemeClr val="bg1"/>
                </a:solidFill>
                <a:latin typeface="+mn-lt"/>
              </a:rPr>
              <a:t>Škola, školský systém</a:t>
            </a:r>
            <a:endParaRPr lang="cs-CZ" sz="6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75620" y="3916626"/>
            <a:ext cx="6440760" cy="213779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3286125"/>
            <a:ext cx="12192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5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Školy v proměnách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Decentralizace, autonomie (v důsledku reformy)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Požadavek otevřenosti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ožadavek (auto)evaluace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+mn-lt"/>
              </a:rPr>
              <a:t>Akontabilita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 škol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Skládání účtů z vlastní práce (zúčtovatelná odpovědnost za vlastní práci)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Mechanismus regulace práce školy</a:t>
            </a:r>
          </a:p>
        </p:txBody>
      </p:sp>
    </p:spTree>
    <p:extLst>
      <p:ext uri="{BB962C8B-B14F-4D97-AF65-F5344CB8AC3E}">
        <p14:creationId xmlns:p14="http://schemas.microsoft.com/office/powerpoint/2010/main" val="3889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(Auto)evaluace škol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Vnitřní evaluace (Cesta ke kvalitě, SCIO, </a:t>
            </a:r>
            <a:r>
              <a:rPr lang="cs-CZ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Kalibro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Vnější evaluace (např. zřizovatel, ČŠI)</a:t>
            </a:r>
          </a:p>
        </p:txBody>
      </p:sp>
    </p:spTree>
    <p:extLst>
      <p:ext uri="{BB962C8B-B14F-4D97-AF65-F5344CB8AC3E}">
        <p14:creationId xmlns:p14="http://schemas.microsoft.com/office/powerpoint/2010/main" val="5368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961" y="-43559"/>
            <a:ext cx="6438288" cy="690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4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Sociální klima školy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/>
              <a:t>jevy dlouhodobé, typické pro danou </a:t>
            </a:r>
            <a:r>
              <a:rPr lang="cs-CZ" sz="4000" dirty="0" smtClean="0"/>
              <a:t>školu po </a:t>
            </a:r>
            <a:r>
              <a:rPr lang="cs-CZ" sz="4000" dirty="0"/>
              <a:t>několik měsíců či </a:t>
            </a:r>
            <a:r>
              <a:rPr lang="cs-CZ" sz="4000" dirty="0" smtClean="0"/>
              <a:t>let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tvořeno fyzikálním i psychologickým prostředím</a:t>
            </a:r>
          </a:p>
        </p:txBody>
      </p:sp>
    </p:spTree>
    <p:extLst>
      <p:ext uri="{BB962C8B-B14F-4D97-AF65-F5344CB8AC3E}">
        <p14:creationId xmlns:p14="http://schemas.microsoft.com/office/powerpoint/2010/main" val="24092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defRPr/>
            </a:pPr>
            <a:r>
              <a:rPr lang="cs-CZ" sz="4000" i="1" dirty="0" smtClean="0">
                <a:solidFill>
                  <a:schemeClr val="bg1">
                    <a:lumMod val="50000"/>
                  </a:schemeClr>
                </a:solidFill>
              </a:rPr>
              <a:t>Co se očekává od ředitele školy?</a:t>
            </a:r>
          </a:p>
        </p:txBody>
      </p:sp>
    </p:spTree>
    <p:extLst>
      <p:ext uri="{BB962C8B-B14F-4D97-AF65-F5344CB8AC3E}">
        <p14:creationId xmlns:p14="http://schemas.microsoft.com/office/powerpoint/2010/main" val="21735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edení školy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Vize, tvořivost, inspirace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Orientace na budoucnost</a:t>
            </a:r>
          </a:p>
        </p:txBody>
      </p:sp>
    </p:spTree>
    <p:extLst>
      <p:ext uri="{BB962C8B-B14F-4D97-AF65-F5344CB8AC3E}">
        <p14:creationId xmlns:p14="http://schemas.microsoft.com/office/powerpoint/2010/main" val="30479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Řízen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í školy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Exekutiva, plánování, organizování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Soubor aktivit orientovaných na udržení chodu organizace v přítomnosti</a:t>
            </a:r>
          </a:p>
        </p:txBody>
      </p:sp>
    </p:spTree>
    <p:extLst>
      <p:ext uri="{BB962C8B-B14F-4D97-AF65-F5344CB8AC3E}">
        <p14:creationId xmlns:p14="http://schemas.microsoft.com/office/powerpoint/2010/main" val="36143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Školská rada (správa)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Zákonní zástupci, zletilí žáci, pedagogičtí pracovníci, zřizovatel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další</a:t>
            </a:r>
          </a:p>
          <a:p>
            <a:pPr marL="571500" indent="-571500" algn="l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 algn="l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Podílí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na správě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školy (vyjadřuje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k 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ŠVP, schvaluje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výroční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zprávu, schvaluje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školní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řád, podílí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na zpracování koncepčních záměrů rozvoje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školy, projednává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návrh rozpočtu na další rok,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projednává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inspekční zprávy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ČŠI, podává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podněty a oznámení řediteli školy, zřizovateli, orgánům vykonávajícím státní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správu)</a:t>
            </a:r>
          </a:p>
        </p:txBody>
      </p:sp>
    </p:spTree>
    <p:extLst>
      <p:ext uri="{BB962C8B-B14F-4D97-AF65-F5344CB8AC3E}">
        <p14:creationId xmlns:p14="http://schemas.microsoft.com/office/powerpoint/2010/main" val="20623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+mn-lt"/>
              </a:rPr>
              <a:t>Pedagogická rada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Všichni pedagogičtí pracovníci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Povinnost projednávat všechny dokumenty a opatření</a:t>
            </a:r>
          </a:p>
        </p:txBody>
      </p:sp>
    </p:spTree>
    <p:extLst>
      <p:ext uri="{BB962C8B-B14F-4D97-AF65-F5344CB8AC3E}">
        <p14:creationId xmlns:p14="http://schemas.microsoft.com/office/powerpoint/2010/main" val="21606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Školský systém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= mezinárodní </a:t>
            </a: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standardní klasifikace 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vzdělání se stupni původně přijatá UNESCO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 Škola jako …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/>
              <a:t>… pospolitost</a:t>
            </a: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Školský systém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0 = preprimární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1 = primární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2 = nižší sekundární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3 = vyšší sekundární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4 = postsekundární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5 = první stupeň terciárního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ISCED 6 = druhý stupeň terciárního vzdělávání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Školy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ákladní instituce zajišťující vzdělávání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ČR  je síť </a:t>
            </a:r>
            <a:r>
              <a:rPr lang="cs-CZ" sz="4000" dirty="0" smtClean="0"/>
              <a:t>4 078 základních škol se 847 510 žáky (118 058 v 1. ročníku, 74 602 v 9. ročníku) a 1 130 středních škol se 435 542 žáky (315 985 na oborech s maturitou)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Škola jako instituce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Vychází z povinného napojení školy na jednotný vnější rámec, úkolem školy je jej respektovat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Podřízená role legislativě, kultuře, tradici …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Pozice školy před rokem 1989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Škola jako organizace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Škola jako jedinečný prostor pro svůj rozvoj 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Samostatná pozice (vlastní vize, kultura, cíle…)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Specifika školy jako organizace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Vágní definice cílů (všestrannost, harmonický rozvoj…)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Problémy měření a hodnocení efektivity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Absence přímé kontroly nadřízených (samostatné jednotky)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Ztížená spolupráce mezi učiteli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Škola jako …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5" y="1996751"/>
            <a:ext cx="10609730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Škola jako divadlo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Škola jako vězení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844823"/>
          </a:xfrm>
          <a:solidFill>
            <a:schemeClr val="accent1">
              <a:alpha val="96000"/>
            </a:schemeClr>
          </a:solidFill>
        </p:spPr>
        <p:txBody>
          <a:bodyPr anchor="ctr"/>
          <a:lstStyle/>
          <a:p>
            <a:r>
              <a:rPr lang="cs-CZ" b="1" dirty="0" smtClean="0">
                <a:solidFill>
                  <a:schemeClr val="bg1"/>
                </a:solidFill>
                <a:latin typeface="+mn-lt"/>
              </a:rPr>
              <a:t>Hranice školy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964" y="1996751"/>
            <a:ext cx="11022011" cy="460932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Pedagogičtí a nepedagogičtí pracovníci 	</a:t>
            </a:r>
            <a:r>
              <a:rPr lang="cs-CZ" sz="4000" dirty="0" smtClean="0">
                <a:solidFill>
                  <a:schemeClr val="accent2"/>
                </a:solidFill>
              </a:rPr>
              <a:t>√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Žák jako klient, žák jako produkt?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Rodič jako zákazník, klient, problém?</a:t>
            </a: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cs-CZ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Ředitel jako člen, nebo prodloužená ruka státu?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defRPr/>
            </a:pPr>
            <a:endParaRPr lang="cs-CZ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 algn="l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479</Words>
  <Application>Microsoft Office PowerPoint</Application>
  <PresentationFormat>Širokoúhlá obrazovka</PresentationFormat>
  <Paragraphs>94</Paragraphs>
  <Slides>20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Motiv Office</vt:lpstr>
      <vt:lpstr>Škola, školský systém</vt:lpstr>
      <vt:lpstr>Školský systém</vt:lpstr>
      <vt:lpstr>Školský systém</vt:lpstr>
      <vt:lpstr>Školy</vt:lpstr>
      <vt:lpstr>Škola jako instituce</vt:lpstr>
      <vt:lpstr>Škola jako organizace</vt:lpstr>
      <vt:lpstr>Specifika školy jako organizace</vt:lpstr>
      <vt:lpstr>Škola jako …</vt:lpstr>
      <vt:lpstr>Hranice školy</vt:lpstr>
      <vt:lpstr>Školy v proměnách</vt:lpstr>
      <vt:lpstr> Akontabilita škol</vt:lpstr>
      <vt:lpstr> (Auto)evaluace škol</vt:lpstr>
      <vt:lpstr>Prezentace aplikace PowerPoint</vt:lpstr>
      <vt:lpstr> Sociální klima školy</vt:lpstr>
      <vt:lpstr> </vt:lpstr>
      <vt:lpstr> Vedení školy</vt:lpstr>
      <vt:lpstr> Řízení školy</vt:lpstr>
      <vt:lpstr>Školská rada (správa)</vt:lpstr>
      <vt:lpstr> Pedagogická rada</vt:lpstr>
      <vt:lpstr> Škola jako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z</dc:creator>
  <cp:lastModifiedBy>z</cp:lastModifiedBy>
  <cp:revision>34</cp:revision>
  <dcterms:created xsi:type="dcterms:W3CDTF">2015-10-22T10:19:17Z</dcterms:created>
  <dcterms:modified xsi:type="dcterms:W3CDTF">2015-12-01T22:10:21Z</dcterms:modified>
</cp:coreProperties>
</file>