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3" r:id="rId3"/>
    <p:sldId id="272" r:id="rId4"/>
    <p:sldId id="271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59" r:id="rId13"/>
    <p:sldId id="260" r:id="rId14"/>
    <p:sldId id="261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60" d="100"/>
          <a:sy n="60" d="100"/>
        </p:scale>
        <p:origin x="-78" y="-3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65BF3D-55AA-43CE-AAB5-19F983CC121E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37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063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64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695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99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56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46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000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829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38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43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65BF3D-55AA-43CE-AAB5-19F983CC121E}" type="datetimeFigureOut">
              <a:rPr lang="cs-CZ" smtClean="0"/>
              <a:t>20.10.2015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22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dopad.cz/c39.htm" TargetMode="External"/><Relationship Id="rId2" Type="http://schemas.openxmlformats.org/officeDocument/2006/relationships/hyperlink" Target="http://www.arcana.cz/cz/texty.php?art=38&amp;cat=14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baraka.cz/baraka/Baraka/b_3/b_3_nove_zpusoby_ueeni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Nenadaní žáci. Školní neúspěch.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XS150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14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požadavky n uspořádání vyučování,</a:t>
            </a:r>
          </a:p>
          <a:p>
            <a:r>
              <a:rPr lang="cs-CZ" dirty="0" smtClean="0"/>
              <a:t>použití přiměřených forem výuky,</a:t>
            </a:r>
          </a:p>
          <a:p>
            <a:r>
              <a:rPr lang="cs-CZ" dirty="0" smtClean="0"/>
              <a:t>uplatňování zásad plánování vyučování,</a:t>
            </a:r>
          </a:p>
          <a:p>
            <a:r>
              <a:rPr lang="cs-CZ" dirty="0" smtClean="0"/>
              <a:t>poskytnutí adekvátních organizačních podmínek,</a:t>
            </a:r>
          </a:p>
          <a:p>
            <a:r>
              <a:rPr lang="cs-CZ" dirty="0" smtClean="0"/>
              <a:t>spolupráce při medicínsko-terapeutických opatření 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88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Intervence – okolnosti edukace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 smtClean="0"/>
              <a:t>Edukační proces je výrazně ovlivněn pomalým </a:t>
            </a:r>
            <a:r>
              <a:rPr lang="cs-CZ" dirty="0"/>
              <a:t>tempem vývojových změn.</a:t>
            </a:r>
          </a:p>
          <a:p>
            <a:pPr lvl="0"/>
            <a:r>
              <a:rPr lang="cs-CZ" dirty="0"/>
              <a:t>Specifika procesu učení vyplývají z postižení.</a:t>
            </a:r>
          </a:p>
          <a:p>
            <a:pPr lvl="0"/>
            <a:r>
              <a:rPr lang="cs-CZ" dirty="0"/>
              <a:t>Rozvíjení osobnosti začít co nejdříve, nejlépe ihned po identifikaci postižení.</a:t>
            </a:r>
          </a:p>
          <a:p>
            <a:pPr lvl="0"/>
            <a:r>
              <a:rPr lang="cs-CZ" dirty="0"/>
              <a:t>Mimořádná důležitost důkladné a dlouhodobé funkční speciálně pedagogické </a:t>
            </a:r>
            <a:r>
              <a:rPr lang="cs-CZ" dirty="0" err="1"/>
              <a:t>dianostiky</a:t>
            </a:r>
            <a:r>
              <a:rPr lang="cs-CZ" dirty="0"/>
              <a:t> (detailní identifikace problémů).</a:t>
            </a:r>
          </a:p>
          <a:p>
            <a:pPr lvl="0"/>
            <a:r>
              <a:rPr lang="cs-CZ" dirty="0"/>
              <a:t>Ve většině případů se nejdříve soustředíme na rozvoj motoriky, senzoriky a sebeobsluhy.</a:t>
            </a:r>
          </a:p>
          <a:p>
            <a:pPr lvl="0"/>
            <a:r>
              <a:rPr lang="cs-CZ" dirty="0"/>
              <a:t>Nevyhnutelná provázanost speciální edukace s procesem speciální stimulace.</a:t>
            </a:r>
          </a:p>
          <a:p>
            <a:pPr lvl="0"/>
            <a:r>
              <a:rPr lang="cs-CZ" dirty="0"/>
              <a:t>Úkoly speciální edukace uskutečňujeme v souvislosti s uspokojováním základních životních potřeb žáka.</a:t>
            </a:r>
          </a:p>
          <a:p>
            <a:pPr lvl="0"/>
            <a:r>
              <a:rPr lang="cs-CZ" dirty="0"/>
              <a:t>Musíme si uvědomit, že speciální edukační a stimulační aktivity často nevyvolají zpětnou vazbu.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 smtClean="0"/>
              <a:t>Edukační proces je výrazně ovlivněn narušenou a omezenou komunikační interakcí.</a:t>
            </a:r>
          </a:p>
          <a:p>
            <a:pPr lvl="0"/>
            <a:r>
              <a:rPr lang="cs-CZ" dirty="0" smtClean="0"/>
              <a:t>Zdravotním stavem a aktuálním stavem práceschopnosti.</a:t>
            </a:r>
          </a:p>
          <a:p>
            <a:pPr lvl="0"/>
            <a:r>
              <a:rPr lang="cs-CZ" dirty="0" smtClean="0"/>
              <a:t>Orientací na krátkodobé cíle.</a:t>
            </a:r>
          </a:p>
          <a:p>
            <a:pPr lvl="0"/>
            <a:r>
              <a:rPr lang="cs-CZ" dirty="0" smtClean="0"/>
              <a:t>Realizací na základě individuálních tzv. „krokových programech“.</a:t>
            </a:r>
          </a:p>
          <a:p>
            <a:pPr lvl="0"/>
            <a:r>
              <a:rPr lang="cs-CZ" dirty="0" smtClean="0"/>
              <a:t>Využíváním speciálních pomůcek, často vysoce individualizovaných.</a:t>
            </a:r>
          </a:p>
          <a:p>
            <a:pPr lvl="0"/>
            <a:r>
              <a:rPr lang="cs-CZ" dirty="0" smtClean="0"/>
              <a:t>Komplexní rehabilitací v souladu se společným cílem.</a:t>
            </a:r>
          </a:p>
          <a:p>
            <a:pPr lvl="0"/>
            <a:r>
              <a:rPr lang="cs-CZ" dirty="0" smtClean="0"/>
              <a:t>Především kompetencemi speciálního pedagoga.</a:t>
            </a:r>
          </a:p>
          <a:p>
            <a:pPr lvl="0"/>
            <a:r>
              <a:rPr lang="cs-CZ" dirty="0" smtClean="0"/>
              <a:t>Osobností speciálního pedagoga.</a:t>
            </a:r>
          </a:p>
          <a:p>
            <a:pPr lvl="0"/>
            <a:r>
              <a:rPr lang="cs-CZ" dirty="0" smtClean="0"/>
              <a:t>Týmovou spoluprací.</a:t>
            </a:r>
          </a:p>
          <a:p>
            <a:pPr lvl="0"/>
            <a:r>
              <a:rPr lang="cs-CZ" dirty="0" smtClean="0"/>
              <a:t>Překonáváním negativních názorů na potřebu edukace.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3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/>
              <a:t>Úspěšný žák – učitelovo pojetí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Koho učíme nejraději?</a:t>
            </a:r>
          </a:p>
          <a:p>
            <a:pPr eaLnBrk="1" hangingPunct="1"/>
            <a:r>
              <a:rPr lang="cs-CZ" altLang="cs-CZ" smtClean="0"/>
              <a:t>Jak se chová ve výuce?</a:t>
            </a:r>
          </a:p>
          <a:p>
            <a:pPr eaLnBrk="1" hangingPunct="1"/>
            <a:r>
              <a:rPr lang="cs-CZ" altLang="cs-CZ" smtClean="0"/>
              <a:t>Jak se chová k učiteli?</a:t>
            </a:r>
          </a:p>
          <a:p>
            <a:pPr eaLnBrk="1" hangingPunct="1"/>
            <a:r>
              <a:rPr lang="cs-CZ" altLang="cs-CZ" smtClean="0"/>
              <a:t>Jaké má předpoklady ke studiu?</a:t>
            </a:r>
          </a:p>
          <a:p>
            <a:pPr eaLnBrk="1" hangingPunct="1"/>
            <a:r>
              <a:rPr lang="cs-CZ" altLang="cs-CZ" smtClean="0"/>
              <a:t>Co si myslí o mém předmětu?</a:t>
            </a:r>
          </a:p>
          <a:p>
            <a:pPr eaLnBrk="1" hangingPunct="1"/>
            <a:r>
              <a:rPr lang="cs-CZ" altLang="cs-CZ" smtClean="0"/>
              <a:t>Jaké má charakteristiky?</a:t>
            </a:r>
          </a:p>
          <a:p>
            <a:pPr eaLnBrk="1" hangingPunct="1"/>
            <a:r>
              <a:rPr lang="cs-CZ" altLang="cs-CZ" smtClean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86431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Otázky pro seminář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905" b="1"/>
              <a:t>Co je kriteriem hodnocení aktivit žáka?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5" b="1"/>
              <a:t>Co to vlastně znamená dosažení vzdělávacích cílů? Jak tento stav poznáme?</a:t>
            </a:r>
          </a:p>
          <a:p>
            <a:pPr eaLnBrk="1" hangingPunct="1">
              <a:lnSpc>
                <a:spcPct val="80000"/>
              </a:lnSpc>
            </a:pPr>
            <a:endParaRPr lang="cs-CZ" altLang="cs-CZ" sz="1905" b="1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542"/>
          </a:p>
        </p:txBody>
      </p:sp>
    </p:spTree>
    <p:extLst>
      <p:ext uri="{BB962C8B-B14F-4D97-AF65-F5344CB8AC3E}">
        <p14:creationId xmlns:p14="http://schemas.microsoft.com/office/powerpoint/2010/main" val="396680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Otázky pro seminář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540" b="1"/>
              <a:t>Co je kriteriem hodnocení aktivit žáka?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/>
              <a:t>Individuální výkon vzhledem ke schopnostem žáka?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814"/>
              <a:t>Aktuální výkon, obvyklý výkon?</a:t>
            </a:r>
          </a:p>
          <a:p>
            <a:pPr lvl="2" eaLnBrk="1" hangingPunct="1">
              <a:lnSpc>
                <a:spcPct val="80000"/>
              </a:lnSpc>
            </a:pPr>
            <a:endParaRPr lang="cs-CZ" altLang="cs-CZ" sz="1814"/>
          </a:p>
          <a:p>
            <a:pPr lvl="1" eaLnBrk="1" hangingPunct="1">
              <a:lnSpc>
                <a:spcPct val="80000"/>
              </a:lnSpc>
            </a:pPr>
            <a:r>
              <a:rPr lang="cs-CZ" altLang="cs-CZ" sz="2177"/>
              <a:t>Výkon žáka v relaci k výkonům spolužáků? 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177"/>
          </a:p>
          <a:p>
            <a:pPr lvl="1" eaLnBrk="1" hangingPunct="1">
              <a:lnSpc>
                <a:spcPct val="80000"/>
              </a:lnSpc>
            </a:pPr>
            <a:r>
              <a:rPr lang="cs-CZ" altLang="cs-CZ" sz="2177"/>
              <a:t>Výkon žáka v relaci k „ideálnímu žákovi“?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177"/>
          </a:p>
          <a:p>
            <a:pPr lvl="1" eaLnBrk="1" hangingPunct="1">
              <a:lnSpc>
                <a:spcPct val="80000"/>
              </a:lnSpc>
            </a:pPr>
            <a:r>
              <a:rPr lang="cs-CZ" altLang="cs-CZ" sz="2177"/>
              <a:t>Dosažení vzdělávacích cílů?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814" b="1"/>
              <a:t>Co to vlastně znamená dosažení vzdělávacích cílů?</a:t>
            </a:r>
          </a:p>
          <a:p>
            <a:pPr lvl="3" eaLnBrk="1" hangingPunct="1">
              <a:lnSpc>
                <a:spcPct val="80000"/>
              </a:lnSpc>
            </a:pPr>
            <a:r>
              <a:rPr lang="cs-CZ" altLang="cs-CZ" smtClean="0"/>
              <a:t>Procento přijatých na další stupeň školy?</a:t>
            </a:r>
          </a:p>
          <a:p>
            <a:pPr lvl="3" eaLnBrk="1" hangingPunct="1">
              <a:lnSpc>
                <a:spcPct val="80000"/>
              </a:lnSpc>
            </a:pPr>
            <a:r>
              <a:rPr lang="cs-CZ" altLang="cs-CZ" smtClean="0"/>
              <a:t>Dosažení cílů ŠVP?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6748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b="1" smtClean="0"/>
              <a:t>Školní úspěšnost žáka – definice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905"/>
              <a:t>Zvládnutí požadavků kladených školou na jednotlivce, které se projevuje v pozitivním </a:t>
            </a:r>
            <a:r>
              <a:rPr lang="cs-CZ" altLang="cs-CZ" sz="1905" b="1"/>
              <a:t>hodnocení žákova</a:t>
            </a:r>
            <a:r>
              <a:rPr lang="cs-CZ" altLang="cs-CZ" sz="1905"/>
              <a:t> </a:t>
            </a:r>
            <a:r>
              <a:rPr lang="cs-CZ" altLang="cs-CZ" sz="1905" b="1"/>
              <a:t>prospěchu</a:t>
            </a:r>
            <a:r>
              <a:rPr lang="cs-CZ" altLang="cs-CZ" sz="1905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5"/>
              <a:t>Výsledkem je </a:t>
            </a:r>
            <a:r>
              <a:rPr lang="cs-CZ" altLang="cs-CZ" sz="1905" b="1"/>
              <a:t>dosažení vzdělávacích cílů</a:t>
            </a:r>
            <a:r>
              <a:rPr lang="cs-CZ" altLang="cs-CZ" sz="1905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5"/>
              <a:t>Není pouze dílem žáka a jeho schopností nebo píle, ale také dílem učitele, resp. </a:t>
            </a:r>
            <a:r>
              <a:rPr lang="cs-CZ" altLang="cs-CZ" sz="1905" b="1"/>
              <a:t>součinností učitele a žáka</a:t>
            </a:r>
            <a:r>
              <a:rPr lang="cs-CZ" altLang="cs-CZ" sz="1905"/>
              <a:t> a dalších faktorů.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5"/>
              <a:t>základem je </a:t>
            </a:r>
            <a:r>
              <a:rPr lang="cs-CZ" altLang="cs-CZ" sz="1905" b="1"/>
              <a:t>školní výkonnost </a:t>
            </a:r>
            <a:r>
              <a:rPr lang="cs-CZ" altLang="cs-CZ" sz="1905"/>
              <a:t>(objektivně měřitelný školní výkon)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5"/>
              <a:t>formu měřitelného výkonu však </a:t>
            </a:r>
            <a:r>
              <a:rPr lang="cs-CZ" altLang="cs-CZ" sz="1905" b="1"/>
              <a:t>nemají</a:t>
            </a:r>
            <a:r>
              <a:rPr lang="cs-CZ" altLang="cs-CZ" sz="1905"/>
              <a:t> všechny činnosti, kterými žák plní požadavky školy</a:t>
            </a:r>
          </a:p>
          <a:p>
            <a:pPr eaLnBrk="1" hangingPunct="1">
              <a:lnSpc>
                <a:spcPct val="80000"/>
              </a:lnSpc>
            </a:pPr>
            <a:endParaRPr lang="cs-CZ" altLang="cs-CZ" sz="1905"/>
          </a:p>
          <a:p>
            <a:pPr eaLnBrk="1" hangingPunct="1">
              <a:lnSpc>
                <a:spcPct val="80000"/>
              </a:lnSpc>
            </a:pPr>
            <a:r>
              <a:rPr lang="cs-CZ" altLang="cs-CZ" sz="1905" i="1"/>
              <a:t>Terminologie a související témata (angl.)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24" i="1"/>
              <a:t>school success, academic success (školní úspěšnost)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24" i="1"/>
              <a:t>academic achievment (školní výkon, školní prospěch)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24" i="1"/>
              <a:t>academic ability (studijní schopnosti),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24" i="1"/>
              <a:t>academic aptitude (studijní způsobilost),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24" i="1"/>
              <a:t>academic aspiration (studijní aspirace)</a:t>
            </a:r>
          </a:p>
          <a:p>
            <a:pPr eaLnBrk="1" hangingPunct="1">
              <a:lnSpc>
                <a:spcPct val="80000"/>
              </a:lnSpc>
            </a:pPr>
            <a:endParaRPr lang="cs-CZ" altLang="cs-CZ" sz="1905" i="1"/>
          </a:p>
        </p:txBody>
      </p:sp>
    </p:spTree>
    <p:extLst>
      <p:ext uri="{BB962C8B-B14F-4D97-AF65-F5344CB8AC3E}">
        <p14:creationId xmlns:p14="http://schemas.microsoft.com/office/powerpoint/2010/main" val="92882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357"/>
              <a:t>Výkon žáka a jeho souvislosti s cíli školy </a:t>
            </a:r>
            <a:br>
              <a:rPr lang="cs-CZ" sz="3357"/>
            </a:br>
            <a:r>
              <a:rPr lang="cs-CZ" sz="3357"/>
              <a:t>	a vztahy v ní (psychosociální klima)</a:t>
            </a:r>
          </a:p>
        </p:txBody>
      </p:sp>
      <p:sp>
        <p:nvSpPr>
          <p:cNvPr id="15363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14"/>
              <a:t>cílem může být:</a:t>
            </a:r>
          </a:p>
          <a:p>
            <a:pPr lvl="1" eaLnBrk="1" hangingPunct="1"/>
            <a:r>
              <a:rPr lang="cs-CZ" altLang="cs-CZ" sz="1633"/>
              <a:t>dosažení individuálně rozdílného maxima dokonalosti u žáků</a:t>
            </a:r>
          </a:p>
          <a:p>
            <a:pPr lvl="1" eaLnBrk="1" hangingPunct="1"/>
            <a:r>
              <a:rPr lang="cs-CZ" altLang="cs-CZ" sz="1633"/>
              <a:t>dosažení pouze relativní dokonalosti vzhledem ke spolužákům</a:t>
            </a:r>
          </a:p>
        </p:txBody>
      </p:sp>
      <p:pic>
        <p:nvPicPr>
          <p:cNvPr id="1536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24" y="3269143"/>
            <a:ext cx="7128748" cy="3588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584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355"/>
              <a:t>Hodnocení úspěšnosti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631"/>
              <a:t>Celková / dílčí výkonnost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/>
              <a:t>1 či více předmětů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177"/>
          </a:p>
          <a:p>
            <a:pPr eaLnBrk="1" hangingPunct="1">
              <a:lnSpc>
                <a:spcPct val="80000"/>
              </a:lnSpc>
            </a:pPr>
            <a:r>
              <a:rPr lang="cs-CZ" altLang="cs-CZ" sz="2631"/>
              <a:t>V případě úspěchu / neúspěchu indikátor „závažnosti“: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/>
              <a:t>Ojedinělé selhání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814"/>
              <a:t>Důvody – nutnost informací; atribuce nebezpečím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177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177"/>
              <a:t>vs.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177"/>
          </a:p>
          <a:p>
            <a:pPr lvl="1" eaLnBrk="1" hangingPunct="1">
              <a:lnSpc>
                <a:spcPct val="80000"/>
              </a:lnSpc>
            </a:pPr>
            <a:r>
              <a:rPr lang="cs-CZ" altLang="cs-CZ" sz="2177"/>
              <a:t>Celkový trend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814"/>
              <a:t>Důvody…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177"/>
          </a:p>
        </p:txBody>
      </p:sp>
    </p:spTree>
    <p:extLst>
      <p:ext uri="{BB962C8B-B14F-4D97-AF65-F5344CB8AC3E}">
        <p14:creationId xmlns:p14="http://schemas.microsoft.com/office/powerpoint/2010/main" val="375750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99"/>
              <a:t>Škála žákovského výkonu</a:t>
            </a:r>
            <a:endParaRPr lang="cs-CZ" altLang="cs-CZ" smtClean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631"/>
              <a:t>Relativně neúspěšní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 i="1"/>
              <a:t>pracující pod své možnosti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 i="1"/>
              <a:t>(„underachievement“)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 i="1"/>
              <a:t>tzv. podvýkon (starší lit.)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177"/>
          </a:p>
          <a:p>
            <a:pPr eaLnBrk="1" hangingPunct="1">
              <a:lnSpc>
                <a:spcPct val="80000"/>
              </a:lnSpc>
            </a:pPr>
            <a:r>
              <a:rPr lang="cs-CZ" altLang="cs-CZ" sz="2631" b="1"/>
              <a:t>Optimální výkon</a:t>
            </a:r>
          </a:p>
          <a:p>
            <a:pPr eaLnBrk="1" hangingPunct="1">
              <a:lnSpc>
                <a:spcPct val="80000"/>
              </a:lnSpc>
            </a:pPr>
            <a:endParaRPr lang="cs-CZ" altLang="cs-CZ" sz="2631"/>
          </a:p>
          <a:p>
            <a:pPr eaLnBrk="1" hangingPunct="1">
              <a:lnSpc>
                <a:spcPct val="80000"/>
              </a:lnSpc>
            </a:pPr>
            <a:r>
              <a:rPr lang="cs-CZ" altLang="cs-CZ" sz="2631"/>
              <a:t>Relativně úspěšní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 i="1"/>
              <a:t>pracující nad své možnosti (vůle, píle, snaha)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 i="1"/>
              <a:t>„overachievement“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 i="1"/>
              <a:t>tzv. nadvýkon (starší lit.)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60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357"/>
              <a:t>Školní úspěšnost a </a:t>
            </a:r>
            <a:r>
              <a:rPr lang="cs-CZ" altLang="cs-CZ" sz="3357" b="1"/>
              <a:t>individuální</a:t>
            </a:r>
            <a:r>
              <a:rPr lang="cs-CZ" altLang="cs-CZ" sz="3357"/>
              <a:t> faktory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631"/>
              <a:t>osobnostní charakteristiky žáka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31"/>
              <a:t>sociální dovednosti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31"/>
              <a:t>jazyková kompetence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31"/>
              <a:t>vývojové stádium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31"/>
              <a:t>struktura nadání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31"/>
              <a:t>kognitivní charakteristiky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31"/>
              <a:t>případné zdravotní potíže</a:t>
            </a:r>
          </a:p>
          <a:p>
            <a:pPr eaLnBrk="1" hangingPunct="1">
              <a:lnSpc>
                <a:spcPct val="90000"/>
              </a:lnSpc>
            </a:pPr>
            <a:endParaRPr lang="cs-CZ" altLang="cs-CZ" sz="2631"/>
          </a:p>
        </p:txBody>
      </p:sp>
      <p:sp>
        <p:nvSpPr>
          <p:cNvPr id="18436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7437438" y="2286000"/>
            <a:ext cx="4754562" cy="40227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631"/>
              <a:t>aktuální psychický stav</a:t>
            </a:r>
          </a:p>
          <a:p>
            <a:pPr eaLnBrk="1" hangingPunct="1">
              <a:lnSpc>
                <a:spcPct val="90000"/>
              </a:lnSpc>
            </a:pPr>
            <a:endParaRPr lang="cs-CZ" altLang="cs-CZ" sz="2631"/>
          </a:p>
          <a:p>
            <a:pPr eaLnBrk="1" hangingPunct="1">
              <a:lnSpc>
                <a:spcPct val="90000"/>
              </a:lnSpc>
            </a:pPr>
            <a:r>
              <a:rPr lang="cs-CZ" altLang="cs-CZ" sz="2631"/>
              <a:t>učební charakteristiky žáka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68"/>
              <a:t>studijní motivace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68"/>
              <a:t>studijní styl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68"/>
              <a:t>studijní schopnosti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68"/>
              <a:t>studijní způsobilost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68"/>
              <a:t>studijní aspirace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68"/>
              <a:t>(...)</a:t>
            </a:r>
          </a:p>
          <a:p>
            <a:pPr eaLnBrk="1" hangingPunct="1">
              <a:lnSpc>
                <a:spcPct val="90000"/>
              </a:lnSpc>
            </a:pPr>
            <a:endParaRPr lang="cs-CZ" altLang="cs-CZ" sz="2631"/>
          </a:p>
        </p:txBody>
      </p:sp>
    </p:spTree>
    <p:extLst>
      <p:ext uri="{BB962C8B-B14F-4D97-AF65-F5344CB8AC3E}">
        <p14:creationId xmlns:p14="http://schemas.microsoft.com/office/powerpoint/2010/main" val="410774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Téma (ne)nadání v historii pedagogické </a:t>
            </a:r>
            <a:r>
              <a:rPr lang="cs-CZ" smtClean="0"/>
              <a:t>psychologie poprvé spojujeme </a:t>
            </a:r>
            <a:r>
              <a:rPr lang="cs-CZ" dirty="0" smtClean="0"/>
              <a:t>s prvním vývojovým obdobím (1890-1920) a </a:t>
            </a:r>
            <a:r>
              <a:rPr lang="cs-CZ" dirty="0" err="1" smtClean="0"/>
              <a:t>A</a:t>
            </a:r>
            <a:r>
              <a:rPr lang="cs-CZ" dirty="0" smtClean="0"/>
              <a:t>. </a:t>
            </a:r>
            <a:r>
              <a:rPr lang="cs-CZ" dirty="0" err="1" smtClean="0"/>
              <a:t>Binetem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Francouzský lékař a psycholog A. </a:t>
            </a:r>
            <a:r>
              <a:rPr lang="cs-CZ" dirty="0" err="1" smtClean="0"/>
              <a:t>Binet</a:t>
            </a:r>
            <a:r>
              <a:rPr lang="cs-CZ" dirty="0" smtClean="0"/>
              <a:t> vnesl do pedagogické psychologie metodu experimentálního zkoumání lidského učení (při výzkumech používal i kontrolní skupiny) a studoval podmínky, za nichž učení ve škole probíhá. Zpočátku se zajímal o psychopatologii, zejména o tzv. abnormální děti. Pro zkoumání jejich kognitivních schopností vypracoval speciální zkoušky a tím se zařadil mezi zakladatele psychologického testování. Nešlo mu však o identifikaci mentálně znevýhodněných dětí proto, aby mohly být separovány od běžné populace. Naopak: snažil se je identifikovat proto, aby jim mohla být poskytnuta zvýšené péče s přihlédnutím k jejich potřebám. Výrazně ovlivnil hnutí moderní výchovy tím, že studoval zvláštnosti dětí; vyvracel představu, že dítě je pouhá zmenšenina dospělého člověka.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79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357"/>
              <a:t>Školní úspěšnost a </a:t>
            </a:r>
            <a:r>
              <a:rPr lang="cs-CZ" altLang="cs-CZ" sz="3357" b="1"/>
              <a:t>sociální</a:t>
            </a:r>
            <a:r>
              <a:rPr lang="cs-CZ" altLang="cs-CZ" sz="3357"/>
              <a:t> faktory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132705" y="1589928"/>
            <a:ext cx="3886968" cy="4571040"/>
          </a:xfrm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sz="2631" b="1"/>
              <a:t>Rodina</a:t>
            </a:r>
          </a:p>
          <a:p>
            <a:pPr lvl="1" eaLnBrk="1" hangingPunct="1"/>
            <a:r>
              <a:rPr lang="cs-CZ" altLang="cs-CZ" smtClean="0"/>
              <a:t>rodinná situace</a:t>
            </a:r>
          </a:p>
          <a:p>
            <a:pPr lvl="1" eaLnBrk="1" hangingPunct="1"/>
            <a:r>
              <a:rPr lang="cs-CZ" altLang="cs-CZ" smtClean="0"/>
              <a:t>hodnotová orientace</a:t>
            </a:r>
          </a:p>
          <a:p>
            <a:pPr lvl="1" eaLnBrk="1" hangingPunct="1"/>
            <a:r>
              <a:rPr lang="cs-CZ" altLang="cs-CZ" smtClean="0"/>
              <a:t>jazyková úroveň</a:t>
            </a:r>
          </a:p>
          <a:p>
            <a:pPr lvl="1" eaLnBrk="1" hangingPunct="1"/>
            <a:r>
              <a:rPr lang="cs-CZ" altLang="cs-CZ" smtClean="0"/>
              <a:t>kulturní úroveň</a:t>
            </a:r>
          </a:p>
          <a:p>
            <a:pPr lvl="1" eaLnBrk="1" hangingPunct="1"/>
            <a:r>
              <a:rPr lang="cs-CZ" altLang="cs-CZ" smtClean="0"/>
              <a:t>výchovný styl</a:t>
            </a:r>
          </a:p>
          <a:p>
            <a:pPr lvl="1" eaLnBrk="1" hangingPunct="1"/>
            <a:r>
              <a:rPr lang="cs-CZ" altLang="cs-CZ" smtClean="0"/>
              <a:t>aspirace rodičů</a:t>
            </a:r>
          </a:p>
          <a:p>
            <a:pPr lvl="1" eaLnBrk="1" hangingPunct="1"/>
            <a:r>
              <a:rPr lang="cs-CZ" altLang="cs-CZ" smtClean="0"/>
              <a:t>sourozenci</a:t>
            </a:r>
          </a:p>
          <a:p>
            <a:pPr lvl="1" eaLnBrk="1" hangingPunct="1"/>
            <a:r>
              <a:rPr lang="cs-CZ" altLang="cs-CZ" smtClean="0"/>
              <a:t>(...)</a:t>
            </a:r>
          </a:p>
          <a:p>
            <a:pPr lvl="1" eaLnBrk="1" hangingPunct="1"/>
            <a:endParaRPr lang="cs-CZ" altLang="cs-CZ" smtClean="0"/>
          </a:p>
          <a:p>
            <a:pPr lvl="1" eaLnBrk="1" hangingPunct="1"/>
            <a:endParaRPr lang="cs-CZ" altLang="cs-CZ" smtClean="0"/>
          </a:p>
          <a:p>
            <a:pPr eaLnBrk="1" hangingPunct="1"/>
            <a:endParaRPr lang="cs-CZ" altLang="cs-CZ" sz="2631"/>
          </a:p>
          <a:p>
            <a:pPr eaLnBrk="1" hangingPunct="1"/>
            <a:endParaRPr lang="cs-CZ" altLang="cs-CZ" sz="2631"/>
          </a:p>
        </p:txBody>
      </p:sp>
      <p:sp>
        <p:nvSpPr>
          <p:cNvPr id="1946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69630" y="1589928"/>
            <a:ext cx="3885528" cy="4571040"/>
          </a:xfrm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sz="2631" b="1"/>
              <a:t>Škola</a:t>
            </a:r>
          </a:p>
          <a:p>
            <a:pPr lvl="1" eaLnBrk="1" hangingPunct="1"/>
            <a:r>
              <a:rPr lang="cs-CZ" altLang="cs-CZ" smtClean="0"/>
              <a:t>interakce učitele a žáka</a:t>
            </a:r>
          </a:p>
          <a:p>
            <a:pPr lvl="1" eaLnBrk="1" hangingPunct="1"/>
            <a:r>
              <a:rPr lang="cs-CZ" altLang="cs-CZ" smtClean="0"/>
              <a:t>organizace výuky</a:t>
            </a:r>
          </a:p>
          <a:p>
            <a:pPr lvl="1" eaLnBrk="1" hangingPunct="1"/>
            <a:r>
              <a:rPr lang="cs-CZ" altLang="cs-CZ" smtClean="0"/>
              <a:t>fyzikální prostředí</a:t>
            </a:r>
          </a:p>
          <a:p>
            <a:pPr lvl="1" eaLnBrk="1" hangingPunct="1"/>
            <a:r>
              <a:rPr lang="cs-CZ" altLang="cs-CZ" smtClean="0"/>
              <a:t>klima třídy</a:t>
            </a:r>
          </a:p>
          <a:p>
            <a:pPr lvl="1" eaLnBrk="1" hangingPunct="1"/>
            <a:r>
              <a:rPr lang="cs-CZ" altLang="cs-CZ" smtClean="0"/>
              <a:t>klima školy</a:t>
            </a:r>
          </a:p>
          <a:p>
            <a:pPr lvl="1" eaLnBrk="1" hangingPunct="1"/>
            <a:r>
              <a:rPr lang="cs-CZ" altLang="cs-CZ" smtClean="0"/>
              <a:t>vzdálenost od bydliště</a:t>
            </a:r>
          </a:p>
          <a:p>
            <a:pPr lvl="1" eaLnBrk="1" hangingPunct="1"/>
            <a:r>
              <a:rPr lang="cs-CZ" altLang="cs-CZ" smtClean="0"/>
              <a:t>(...)</a:t>
            </a:r>
          </a:p>
          <a:p>
            <a:pPr lvl="1" eaLnBrk="1" hangingPunct="1"/>
            <a:endParaRPr lang="cs-CZ" altLang="cs-CZ" smtClean="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568536" y="5632433"/>
            <a:ext cx="4681932" cy="72058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91438" tIns="45719" rIns="91438" bIns="4571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633"/>
              <a:t>+ </a:t>
            </a:r>
            <a:r>
              <a:rPr lang="cs-CZ" altLang="cs-CZ" sz="1633" b="1"/>
              <a:t>Kulturní a společenské vlivy</a:t>
            </a:r>
          </a:p>
          <a:p>
            <a:pPr algn="ctr" eaLnBrk="1" hangingPunct="1">
              <a:spcBef>
                <a:spcPct val="50000"/>
              </a:spcBef>
            </a:pPr>
            <a:r>
              <a:rPr lang="cs-CZ" altLang="cs-CZ" sz="1633" i="1"/>
              <a:t>Například?</a:t>
            </a:r>
          </a:p>
        </p:txBody>
      </p:sp>
    </p:spTree>
    <p:extLst>
      <p:ext uri="{BB962C8B-B14F-4D97-AF65-F5344CB8AC3E}">
        <p14:creationId xmlns:p14="http://schemas.microsoft.com/office/powerpoint/2010/main" val="84561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Nejčastější souvislosti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87"/>
              <a:t>školní výkon, školní schopnosti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úspěšnost v přijímacím řízení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studijní motivace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studijní návyky, autoregulace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ADHD, SPU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handicapovaní, nadaní a jejich integrace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integrace minorit a imigrantů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evaluace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sociální klima školní třídy, klima školy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reformy, ŠVP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úspěšnost v běžném životě</a:t>
            </a:r>
          </a:p>
        </p:txBody>
      </p:sp>
    </p:spTree>
    <p:extLst>
      <p:ext uri="{BB962C8B-B14F-4D97-AF65-F5344CB8AC3E}">
        <p14:creationId xmlns:p14="http://schemas.microsoft.com/office/powerpoint/2010/main" val="14410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Rozšiřující literatura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400" b="1" dirty="0"/>
              <a:t>Knihy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GAVORA, P. </a:t>
            </a:r>
            <a:r>
              <a:rPr lang="cs-CZ" altLang="cs-CZ" sz="1200" i="1" dirty="0" err="1"/>
              <a:t>Akí</a:t>
            </a:r>
            <a:r>
              <a:rPr lang="cs-CZ" altLang="cs-CZ" sz="1200" i="1" dirty="0"/>
              <a:t> sú moji </a:t>
            </a:r>
            <a:r>
              <a:rPr lang="cs-CZ" altLang="cs-CZ" sz="1200" i="1" dirty="0" err="1"/>
              <a:t>žiaci</a:t>
            </a:r>
            <a:r>
              <a:rPr lang="cs-CZ" altLang="cs-CZ" sz="1200" i="1" dirty="0"/>
              <a:t>? Pedagogická diagnostika žáka</a:t>
            </a:r>
            <a:r>
              <a:rPr lang="cs-CZ" altLang="cs-CZ" sz="1200" dirty="0"/>
              <a:t>. Bratislava: </a:t>
            </a:r>
            <a:r>
              <a:rPr lang="cs-CZ" altLang="cs-CZ" sz="1200" dirty="0" err="1"/>
              <a:t>Práca</a:t>
            </a:r>
            <a:r>
              <a:rPr lang="cs-CZ" altLang="cs-CZ" sz="1200" dirty="0"/>
              <a:t>, 1999. 121 s. ISBN 80-7094-335-1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HELUS Z. </a:t>
            </a:r>
            <a:r>
              <a:rPr lang="cs-CZ" altLang="cs-CZ" sz="1200" i="1" dirty="0"/>
              <a:t>Dítě v osobnostním pojetí</a:t>
            </a:r>
            <a:r>
              <a:rPr lang="cs-CZ" altLang="cs-CZ" sz="1200" dirty="0"/>
              <a:t>. Praha: Portál, 2004. 240 stran. ISBN: 80-7178-888-0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HRABAL, V. </a:t>
            </a:r>
            <a:r>
              <a:rPr lang="cs-CZ" altLang="cs-CZ" sz="1200" i="1" dirty="0" err="1"/>
              <a:t>Pedagogicko</a:t>
            </a:r>
            <a:r>
              <a:rPr lang="cs-CZ" altLang="cs-CZ" sz="1200" i="1" dirty="0"/>
              <a:t> psychologická diagnostika žáka</a:t>
            </a:r>
            <a:r>
              <a:rPr lang="cs-CZ" altLang="cs-CZ" sz="1200" dirty="0"/>
              <a:t>. Praha: SPN, 1989. 199 s. ISBN 80-246-0319-5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VÁGNEROVÁ, M. </a:t>
            </a:r>
            <a:r>
              <a:rPr lang="cs-CZ" altLang="cs-CZ" sz="1200" i="1" dirty="0"/>
              <a:t>Psychologie problémového dítěte školního věku</a:t>
            </a:r>
            <a:r>
              <a:rPr lang="cs-CZ" altLang="cs-CZ" sz="1200" dirty="0"/>
              <a:t>. Praha: Karolinum, 2001. ISBN 80-7184-488-8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SLAVÍK, J. </a:t>
            </a:r>
            <a:r>
              <a:rPr lang="cs-CZ" altLang="cs-CZ" sz="1200" i="1" dirty="0"/>
              <a:t>Hodnocení v současné škole</a:t>
            </a:r>
            <a:r>
              <a:rPr lang="cs-CZ" altLang="cs-CZ" sz="1200" dirty="0"/>
              <a:t>. Praha : Portál, 1999. ISBN 80-7178-262-9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b="1" dirty="0"/>
              <a:t>Internet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http://www.skolaonline.cz/scripts/detail.php?id=4735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http://www.ceskaskola.cz/Slovnik/slovnik.asp?page=S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http://www.ped.muni.cz/wpsy/koh_uv_ped_ps.htm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b="1" dirty="0" err="1"/>
              <a:t>Ebrary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Education</a:t>
            </a:r>
            <a:endParaRPr lang="cs-CZ" altLang="cs-CZ" sz="1400" b="1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ALDERMAN, M. KAY. </a:t>
            </a:r>
            <a:r>
              <a:rPr lang="cs-CZ" altLang="cs-CZ" sz="1200" dirty="0" err="1"/>
              <a:t>Motivation</a:t>
            </a:r>
            <a:r>
              <a:rPr lang="cs-CZ" altLang="cs-CZ" sz="1200" dirty="0"/>
              <a:t> </a:t>
            </a:r>
            <a:r>
              <a:rPr lang="cs-CZ" altLang="cs-CZ" sz="1200" dirty="0" err="1"/>
              <a:t>for</a:t>
            </a:r>
            <a:r>
              <a:rPr lang="cs-CZ" altLang="cs-CZ" sz="1200" dirty="0"/>
              <a:t> </a:t>
            </a:r>
            <a:r>
              <a:rPr lang="cs-CZ" altLang="cs-CZ" sz="1200" dirty="0" err="1"/>
              <a:t>Achievement</a:t>
            </a:r>
            <a:r>
              <a:rPr lang="cs-CZ" altLang="cs-CZ" sz="1200" dirty="0"/>
              <a:t> : </a:t>
            </a:r>
            <a:r>
              <a:rPr lang="cs-CZ" altLang="cs-CZ" sz="1200" dirty="0" err="1"/>
              <a:t>Possibilities</a:t>
            </a:r>
            <a:r>
              <a:rPr lang="cs-CZ" altLang="cs-CZ" sz="1200" dirty="0"/>
              <a:t> </a:t>
            </a:r>
            <a:r>
              <a:rPr lang="cs-CZ" altLang="cs-CZ" sz="1200" dirty="0" err="1"/>
              <a:t>for</a:t>
            </a:r>
            <a:r>
              <a:rPr lang="cs-CZ" altLang="cs-CZ" sz="1200" dirty="0"/>
              <a:t> </a:t>
            </a:r>
            <a:r>
              <a:rPr lang="cs-CZ" altLang="cs-CZ" sz="1200" dirty="0" err="1"/>
              <a:t>Teaching</a:t>
            </a:r>
            <a:r>
              <a:rPr lang="cs-CZ" altLang="cs-CZ" sz="1200" dirty="0"/>
              <a:t> and </a:t>
            </a:r>
            <a:r>
              <a:rPr lang="cs-CZ" altLang="cs-CZ" sz="1200" dirty="0" err="1"/>
              <a:t>Learning</a:t>
            </a:r>
            <a:r>
              <a:rPr lang="cs-CZ" altLang="cs-CZ" sz="1200" dirty="0"/>
              <a:t>. </a:t>
            </a:r>
            <a:r>
              <a:rPr lang="cs-CZ" altLang="cs-CZ" sz="1200" dirty="0" err="1"/>
              <a:t>Lawrence</a:t>
            </a:r>
            <a:r>
              <a:rPr lang="cs-CZ" altLang="cs-CZ" sz="1200" dirty="0"/>
              <a:t> </a:t>
            </a:r>
            <a:r>
              <a:rPr lang="cs-CZ" altLang="cs-CZ" sz="1200" dirty="0" err="1"/>
              <a:t>Erlbaum</a:t>
            </a:r>
            <a:r>
              <a:rPr lang="cs-CZ" altLang="cs-CZ" sz="1200" dirty="0"/>
              <a:t> </a:t>
            </a:r>
            <a:r>
              <a:rPr lang="cs-CZ" altLang="cs-CZ" sz="1200" dirty="0" err="1"/>
              <a:t>Associates</a:t>
            </a:r>
            <a:r>
              <a:rPr lang="cs-CZ" altLang="cs-CZ" sz="1200" dirty="0"/>
              <a:t>, </a:t>
            </a:r>
            <a:r>
              <a:rPr lang="cs-CZ" altLang="cs-CZ" sz="1200" dirty="0" err="1"/>
              <a:t>Incorporated</a:t>
            </a:r>
            <a:r>
              <a:rPr lang="cs-CZ" altLang="cs-CZ" sz="1200" dirty="0"/>
              <a:t>. 2004.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aj.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200" b="1" dirty="0" smtClean="0"/>
              <a:t>Knihy</a:t>
            </a:r>
          </a:p>
          <a:p>
            <a:r>
              <a:rPr lang="cs-CZ" sz="1200" dirty="0" smtClean="0"/>
              <a:t>OPATŘILOVÁ, D. Metody práce u jedinců s těžkým postižením a více vadami. Brno: MU, 2005. ISBN 80-210-3819-5.</a:t>
            </a:r>
          </a:p>
          <a:p>
            <a:r>
              <a:rPr lang="cs-CZ" sz="1200" dirty="0" smtClean="0"/>
              <a:t>PIPEKOVÁ, J. (</a:t>
            </a:r>
            <a:r>
              <a:rPr lang="cs-CZ" sz="1200" dirty="0" err="1" smtClean="0"/>
              <a:t>ed</a:t>
            </a:r>
            <a:r>
              <a:rPr lang="cs-CZ" sz="1200" dirty="0" smtClean="0"/>
              <a:t>.) Kapitoly ze speciální pedagogiky. Brno: </a:t>
            </a:r>
            <a:r>
              <a:rPr lang="cs-CZ" sz="1200" dirty="0" err="1" smtClean="0"/>
              <a:t>Paido</a:t>
            </a:r>
            <a:r>
              <a:rPr lang="cs-CZ" sz="1200" dirty="0" smtClean="0"/>
              <a:t>, 2006. 2., rozšířené a přepracované vydání. ISBN 80-7315-120-0.</a:t>
            </a:r>
          </a:p>
          <a:p>
            <a:r>
              <a:rPr lang="cs-CZ" sz="1200" dirty="0" smtClean="0"/>
              <a:t>VÍTKOVÁ, M. (</a:t>
            </a:r>
            <a:r>
              <a:rPr lang="cs-CZ" sz="1200" dirty="0" err="1" smtClean="0"/>
              <a:t>ed</a:t>
            </a:r>
            <a:r>
              <a:rPr lang="cs-CZ" sz="1200" dirty="0" smtClean="0"/>
              <a:t>.) </a:t>
            </a:r>
            <a:r>
              <a:rPr lang="cs-CZ" sz="1200" dirty="0" err="1" smtClean="0"/>
              <a:t>Integrativní</a:t>
            </a:r>
            <a:r>
              <a:rPr lang="cs-CZ" sz="1200" dirty="0" smtClean="0"/>
              <a:t> speciální pedagogika. Integrace školní a sociální. Brno: </a:t>
            </a:r>
            <a:r>
              <a:rPr lang="cs-CZ" sz="1200" dirty="0" err="1" smtClean="0"/>
              <a:t>Paido</a:t>
            </a:r>
            <a:r>
              <a:rPr lang="cs-CZ" sz="1200" dirty="0" smtClean="0"/>
              <a:t>, 2004. ISBN 80-7315-071-9.</a:t>
            </a:r>
          </a:p>
          <a:p>
            <a:r>
              <a:rPr lang="cs-CZ" sz="1200" dirty="0" smtClean="0"/>
              <a:t>ŠVARCOVÁ, I. Mentální retardace. Praha: Portál, 2000. ISBN 80-7178-506-7.</a:t>
            </a:r>
          </a:p>
          <a:p>
            <a:pPr marL="0" indent="0">
              <a:buNone/>
            </a:pPr>
            <a:r>
              <a:rPr lang="cs-CZ" sz="1200" b="1" dirty="0" smtClean="0"/>
              <a:t>Internet</a:t>
            </a:r>
          </a:p>
          <a:p>
            <a:r>
              <a:rPr lang="cs-CZ" sz="1200" dirty="0" smtClean="0"/>
              <a:t>K psychologii neprospěchu žáka [online]. </a:t>
            </a:r>
            <a:r>
              <a:rPr lang="cs-CZ" sz="1200" dirty="0" err="1" smtClean="0"/>
              <a:t>Zdravie</a:t>
            </a:r>
            <a:r>
              <a:rPr lang="cs-CZ" sz="1200" dirty="0" smtClean="0"/>
              <a:t> a </a:t>
            </a:r>
            <a:r>
              <a:rPr lang="cs-CZ" sz="1200" dirty="0" err="1" smtClean="0"/>
              <a:t>správanie</a:t>
            </a:r>
            <a:r>
              <a:rPr lang="cs-CZ" sz="1200" dirty="0" smtClean="0"/>
              <a:t> </a:t>
            </a:r>
            <a:r>
              <a:rPr lang="cs-CZ" sz="1200" dirty="0" err="1" smtClean="0"/>
              <a:t>človeka</a:t>
            </a:r>
            <a:r>
              <a:rPr lang="cs-CZ" sz="1200" dirty="0" smtClean="0"/>
              <a:t>. Kaplan, R. M., </a:t>
            </a:r>
            <a:r>
              <a:rPr lang="cs-CZ" sz="1200" dirty="0" err="1" smtClean="0"/>
              <a:t>Sallis</a:t>
            </a:r>
            <a:r>
              <a:rPr lang="cs-CZ" sz="1200" dirty="0" smtClean="0"/>
              <a:t>, J. F., </a:t>
            </a:r>
            <a:r>
              <a:rPr lang="cs-CZ" sz="1200" dirty="0" err="1" smtClean="0"/>
              <a:t>Patterson</a:t>
            </a:r>
            <a:r>
              <a:rPr lang="cs-CZ" sz="1200" dirty="0" smtClean="0"/>
              <a:t>, T. L. (1996), [cit. 4. dubna 2006]. </a:t>
            </a:r>
            <a:r>
              <a:rPr lang="cs-CZ" sz="1200" dirty="0" err="1" smtClean="0"/>
              <a:t>Dosupné</a:t>
            </a:r>
            <a:r>
              <a:rPr lang="cs-CZ" sz="1200" dirty="0" smtClean="0"/>
              <a:t> na </a:t>
            </a:r>
            <a:r>
              <a:rPr lang="cs-CZ" sz="1200" dirty="0" err="1" smtClean="0"/>
              <a:t>World</a:t>
            </a:r>
            <a:r>
              <a:rPr lang="cs-CZ" sz="1200" dirty="0" smtClean="0"/>
              <a:t> </a:t>
            </a:r>
            <a:r>
              <a:rPr lang="cs-CZ" sz="1200" dirty="0" err="1" smtClean="0"/>
              <a:t>Wide</a:t>
            </a:r>
            <a:r>
              <a:rPr lang="cs-CZ" sz="1200" dirty="0" smtClean="0"/>
              <a:t> Web: </a:t>
            </a:r>
            <a:r>
              <a:rPr lang="cs-CZ" sz="1200" dirty="0" smtClean="0">
                <a:hlinkClick r:id="rId2"/>
              </a:rPr>
              <a:t>http://www.arcana.cz/cz/texty.php?art=38&amp;cat=14</a:t>
            </a:r>
            <a:r>
              <a:rPr lang="cs-CZ" sz="1200" dirty="0" smtClean="0"/>
              <a:t> </a:t>
            </a:r>
          </a:p>
          <a:p>
            <a:r>
              <a:rPr lang="cs-CZ" sz="1200" dirty="0" smtClean="0"/>
              <a:t>Mentální retardace [online]. J. </a:t>
            </a:r>
            <a:r>
              <a:rPr lang="cs-CZ" sz="1200" dirty="0" err="1" smtClean="0"/>
              <a:t>Raboch</a:t>
            </a:r>
            <a:r>
              <a:rPr lang="cs-CZ" sz="1200" dirty="0" smtClean="0"/>
              <a:t> - Psychiatrie - Doporučené postupy psychiatrické péče, [cit. 4. dubna 2006]. </a:t>
            </a:r>
            <a:r>
              <a:rPr lang="cs-CZ" sz="1200" dirty="0" err="1" smtClean="0"/>
              <a:t>Dosupné</a:t>
            </a:r>
            <a:r>
              <a:rPr lang="cs-CZ" sz="1200" dirty="0" smtClean="0"/>
              <a:t> na </a:t>
            </a:r>
            <a:r>
              <a:rPr lang="cs-CZ" sz="1200" dirty="0" err="1" smtClean="0"/>
              <a:t>World</a:t>
            </a:r>
            <a:r>
              <a:rPr lang="cs-CZ" sz="1200" dirty="0" smtClean="0"/>
              <a:t> </a:t>
            </a:r>
            <a:r>
              <a:rPr lang="cs-CZ" sz="1200" dirty="0" err="1" smtClean="0"/>
              <a:t>Wide</a:t>
            </a:r>
            <a:r>
              <a:rPr lang="cs-CZ" sz="1200" dirty="0" smtClean="0"/>
              <a:t> Web: </a:t>
            </a:r>
            <a:r>
              <a:rPr lang="cs-CZ" sz="1200" dirty="0" smtClean="0">
                <a:hlinkClick r:id="rId3"/>
              </a:rPr>
              <a:t>http://www.vodopad.cz/c39.htm</a:t>
            </a:r>
            <a:r>
              <a:rPr lang="cs-CZ" sz="1200" dirty="0" smtClean="0"/>
              <a:t>  </a:t>
            </a:r>
          </a:p>
          <a:p>
            <a:r>
              <a:rPr lang="cs-CZ" sz="1200" dirty="0" smtClean="0"/>
              <a:t>Nové způsoby učení [online]. Marilyn Fergusonová, [cit. 5. dubna 2006]. </a:t>
            </a:r>
          </a:p>
          <a:p>
            <a:r>
              <a:rPr lang="cs-CZ" sz="1200" dirty="0" err="1" smtClean="0"/>
              <a:t>Dosupné</a:t>
            </a:r>
            <a:r>
              <a:rPr lang="cs-CZ" sz="1200" dirty="0" smtClean="0"/>
              <a:t> na </a:t>
            </a:r>
            <a:r>
              <a:rPr lang="cs-CZ" sz="1200" dirty="0" err="1" smtClean="0"/>
              <a:t>World</a:t>
            </a:r>
            <a:r>
              <a:rPr lang="cs-CZ" sz="1200" dirty="0" smtClean="0"/>
              <a:t> </a:t>
            </a:r>
            <a:r>
              <a:rPr lang="cs-CZ" sz="1200" dirty="0" err="1" smtClean="0"/>
              <a:t>Wide</a:t>
            </a:r>
            <a:r>
              <a:rPr lang="cs-CZ" sz="1200" dirty="0" smtClean="0"/>
              <a:t> Web: </a:t>
            </a:r>
            <a:r>
              <a:rPr lang="cs-CZ" sz="1200" dirty="0" smtClean="0">
                <a:hlinkClick r:id="rId4"/>
              </a:rPr>
              <a:t>http://www.baraka.cz/baraka/Baraka/b_3/b_3_nove_zpusoby_ueeni.html</a:t>
            </a:r>
            <a:r>
              <a:rPr lang="cs-CZ" sz="1200" dirty="0" smtClean="0"/>
              <a:t> </a:t>
            </a:r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18347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Současní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 segregace k integraci (děti se specifickými výchovně vzdělávacími potřebami v hlavním vzdělávacím proudu)</a:t>
            </a:r>
          </a:p>
          <a:p>
            <a:pPr lvl="1"/>
            <a:r>
              <a:rPr lang="cs-CZ" dirty="0" smtClean="0"/>
              <a:t>Zásadní změna v chápání „modelu žáka“ (od uniformity „průměrného žáka“ k </a:t>
            </a:r>
            <a:r>
              <a:rPr lang="cs-CZ" dirty="0" err="1" smtClean="0"/>
              <a:t>diverzitě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Psycholog pro školy vs. psycholog ve škole</a:t>
            </a:r>
          </a:p>
          <a:p>
            <a:r>
              <a:rPr lang="cs-CZ" dirty="0" smtClean="0"/>
              <a:t>Etablování </a:t>
            </a:r>
            <a:r>
              <a:rPr lang="cs-CZ" dirty="0" err="1" smtClean="0"/>
              <a:t>semiprofesí</a:t>
            </a:r>
            <a:r>
              <a:rPr lang="cs-CZ" dirty="0" smtClean="0"/>
              <a:t> a přesun některých diagnostických činností mimo profesní rámec psychologie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72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Model determinant školního výkonu dle K.  Plocka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Karel Plocek  (1983) formuloval základní okruhy činitelů podmiňujících jeho vzdělavatelnost a vychovatelnost, kterými je nutné se diagnosticky zabývat:</a:t>
            </a:r>
          </a:p>
          <a:p>
            <a:r>
              <a:rPr lang="cs-CZ" dirty="0" smtClean="0"/>
              <a:t>Dítě a jeho</a:t>
            </a:r>
          </a:p>
          <a:p>
            <a:pPr lvl="1"/>
            <a:r>
              <a:rPr lang="cs-CZ" dirty="0" smtClean="0"/>
              <a:t>osobnost</a:t>
            </a:r>
          </a:p>
          <a:p>
            <a:pPr lvl="1"/>
            <a:r>
              <a:rPr lang="cs-CZ" dirty="0" smtClean="0"/>
              <a:t>zdravotní stav</a:t>
            </a:r>
          </a:p>
          <a:p>
            <a:r>
              <a:rPr lang="cs-CZ" dirty="0" smtClean="0"/>
              <a:t>Prostředí dítěte</a:t>
            </a:r>
          </a:p>
          <a:p>
            <a:pPr lvl="1"/>
            <a:r>
              <a:rPr lang="cs-CZ" dirty="0" smtClean="0"/>
              <a:t>užší (rodina)</a:t>
            </a:r>
          </a:p>
          <a:p>
            <a:pPr lvl="1"/>
            <a:r>
              <a:rPr lang="cs-CZ" dirty="0" smtClean="0"/>
              <a:t>širší</a:t>
            </a:r>
          </a:p>
          <a:p>
            <a:r>
              <a:rPr lang="cs-CZ" dirty="0" smtClean="0"/>
              <a:t>Vlastní </a:t>
            </a:r>
            <a:r>
              <a:rPr lang="cs-CZ" dirty="0"/>
              <a:t>v</a:t>
            </a:r>
            <a:r>
              <a:rPr lang="cs-CZ" dirty="0" smtClean="0"/>
              <a:t>ýchovně vzdělávací proces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18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1) Vlastní kognitivní předpoklady vzdělavatelnosti, a to zejména dispoziční. V praktické </a:t>
            </a:r>
          </a:p>
          <a:p>
            <a:pPr marL="0" indent="0">
              <a:buNone/>
            </a:pPr>
            <a:r>
              <a:rPr lang="cs-CZ" dirty="0" smtClean="0"/>
              <a:t>    diagnostice nutno přihlížet zejména k následujícím stránkám:</a:t>
            </a:r>
          </a:p>
          <a:p>
            <a:pPr lvl="1"/>
            <a:r>
              <a:rPr lang="cs-CZ" dirty="0" smtClean="0"/>
              <a:t>a) úroveň nadání (kvantitativní hledisko),</a:t>
            </a:r>
          </a:p>
          <a:p>
            <a:pPr lvl="1"/>
            <a:r>
              <a:rPr lang="cs-CZ" dirty="0" smtClean="0"/>
              <a:t>b) struktura nadání,</a:t>
            </a:r>
          </a:p>
          <a:p>
            <a:pPr lvl="1"/>
            <a:r>
              <a:rPr lang="cs-CZ" dirty="0" smtClean="0"/>
              <a:t>c) průběhové (funkcionální) zvláštnosti psychických funkcí (kognitivních procesů -  myšlení, pozornosti, paměti atd.).</a:t>
            </a:r>
          </a:p>
          <a:p>
            <a:pPr marL="0" indent="0">
              <a:buNone/>
            </a:pPr>
            <a:r>
              <a:rPr lang="cs-CZ" dirty="0" smtClean="0"/>
              <a:t>2) Osobnostní faktory podmiňující duševní práce - schopnost žáka ve škole a při domácí přípravě, zde zejména schopnost koncentrace pozornosti (</a:t>
            </a:r>
            <a:r>
              <a:rPr lang="cs-CZ" dirty="0" err="1" smtClean="0"/>
              <a:t>tenacita</a:t>
            </a:r>
            <a:r>
              <a:rPr lang="cs-CZ" dirty="0" smtClean="0"/>
              <a:t>, oscilace, fluktuace), odolnost vůči únavě, rušivým vlivům (vnějším, vnitřním), úroveň rozvoje pracovních návyků, motivace atd.</a:t>
            </a:r>
          </a:p>
          <a:p>
            <a:pPr marL="0" indent="0">
              <a:buNone/>
            </a:pPr>
            <a:r>
              <a:rPr lang="cs-CZ" dirty="0" smtClean="0"/>
              <a:t>3) Struktura osobnosti dítěte, zejména těch stránek osobnosti, jež jsou rozhodující pro přizpůsobení ev. nepřizpůsobení dítěte ve školním prostředí, případně v dalších dvou okruzích prostředí pro vývoj osobnosti dítěte rozhodujících (rodina, dětská společnost – vrstevnická skupina).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83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prostředí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Vývojově primární místo náleží rodině, teprve po ní přistupují další, sekundární sociální skupiny (škola, vrstevnická skupina). </a:t>
            </a:r>
          </a:p>
          <a:p>
            <a:pPr lvl="1"/>
            <a:r>
              <a:rPr lang="cs-CZ" dirty="0" smtClean="0"/>
              <a:t>struktura rodiny, její početnost, míra integrace, dynamika vývoje rodiny a postavení dítěte v ní, výchovný typ rodiče ve vztahu k danému dítěti a neprospěchu, kulturní úroveň rodiny, vývojová podnětnost rodinného prostředí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89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Vyučovací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1) Organizačně technické podmínky výuky: např. hluk, osvětlení, rušivé vlivy, početnost tříd, směnování, internátní pobyt provázený separací, mimořádné formy  výuky (v ozdravovnách, léčebnách) atd. Tyto faktory se uplatňují vždy zejména s ohledem  na výše uvedené osobnostní předpoklady dítěte.</a:t>
            </a:r>
          </a:p>
          <a:p>
            <a:pPr marL="0" indent="0">
              <a:buNone/>
            </a:pPr>
            <a:r>
              <a:rPr lang="cs-CZ" dirty="0" smtClean="0"/>
              <a:t>2) Osobnost učitele (typ učitele): patří sem zejména negativně působící učitelé ve  vztahu k danému žákovi.</a:t>
            </a:r>
          </a:p>
          <a:p>
            <a:pPr marL="0" indent="0">
              <a:buNone/>
            </a:pPr>
            <a:r>
              <a:rPr lang="cs-CZ" dirty="0" smtClean="0"/>
              <a:t>3) Dosavadní průběh výuky: změny didaktických postupů, změny vyučujících, přerušení výuky, různé typy výuky, např. v průběhu pobytu v léčebně, ozdravovně, nemocnici, při změně bydliště atd. - mohou být vysoce významné při získání výukových deficitů  atp.</a:t>
            </a:r>
          </a:p>
          <a:p>
            <a:pPr marL="0" indent="0">
              <a:buNone/>
            </a:pPr>
            <a:r>
              <a:rPr lang="cs-CZ" dirty="0" smtClean="0"/>
              <a:t>4) Vztahy ve třídě, klima třídy: interakce žák- učitel a žák-spolužáci.</a:t>
            </a:r>
          </a:p>
          <a:p>
            <a:pPr marL="0" indent="0">
              <a:buNone/>
            </a:pPr>
            <a:r>
              <a:rPr lang="cs-CZ" dirty="0" smtClean="0"/>
              <a:t>5) Charakter vztahů mezi rodinou a školou: (ne)spolupráce, konflikt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94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stav žáka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1) Přechodná onemocnění s rekonvalescencí</a:t>
            </a:r>
          </a:p>
          <a:p>
            <a:pPr marL="0" indent="0">
              <a:buNone/>
            </a:pPr>
            <a:r>
              <a:rPr lang="cs-CZ" dirty="0" smtClean="0"/>
              <a:t>2) Trvalé somatické obtíže přímo nebo zprostředkovaně ovlivňující práceschopnost a přizpůsobivost dítěte ve škole (vady ev. nemoci různých orgánů ev. orgánových systémů).</a:t>
            </a:r>
          </a:p>
          <a:p>
            <a:pPr marL="0" indent="0">
              <a:buNone/>
            </a:pPr>
            <a:r>
              <a:rPr lang="cs-CZ" dirty="0" smtClean="0"/>
              <a:t>3) Smyslové vady </a:t>
            </a:r>
          </a:p>
          <a:p>
            <a:pPr marL="0" indent="0">
              <a:buNone/>
            </a:pPr>
            <a:r>
              <a:rPr lang="cs-CZ" dirty="0" smtClean="0"/>
              <a:t>4) Některé typy onemocnění provázené vyjádřenou psychickou symptomatologií, která je     školsky významná (endokrinopatie, záchvatová nemocnění atd.).</a:t>
            </a:r>
          </a:p>
          <a:p>
            <a:pPr marL="0" indent="0">
              <a:buNone/>
            </a:pPr>
            <a:r>
              <a:rPr lang="cs-CZ" dirty="0" smtClean="0"/>
              <a:t>5) Vývojové fáze se zvýšenými nároky na metabolismus (např. růstová akcelerace a její důsledky).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102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širšího sociálního prostředí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Např.</a:t>
            </a:r>
          </a:p>
          <a:p>
            <a:r>
              <a:rPr lang="cs-CZ" dirty="0" smtClean="0"/>
              <a:t>1) </a:t>
            </a:r>
            <a:r>
              <a:rPr lang="cs-CZ" dirty="0" err="1" smtClean="0"/>
              <a:t>Subkulutury</a:t>
            </a:r>
            <a:r>
              <a:rPr lang="cs-CZ" dirty="0" smtClean="0"/>
              <a:t> určitého typu a jejich přímý, resp. skupinami zprostředkovaný vliv (např.     městského prostředí). Mohou dalekosáhle ovlivňovat motivační oblast, aspirační úroveň, postoje ke vzdělání atd.</a:t>
            </a:r>
          </a:p>
          <a:p>
            <a:r>
              <a:rPr lang="cs-CZ" dirty="0" smtClean="0"/>
              <a:t>2) Specifické charakteristiky některých etnických skupin (etnické minority podmiňující mj. bilingvismus, trilingvismus atd.).</a:t>
            </a:r>
          </a:p>
          <a:p>
            <a:r>
              <a:rPr lang="cs-CZ" dirty="0" smtClean="0"/>
              <a:t>3) Vrstevnické skupiny mimo školu.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30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137</TotalTime>
  <Words>1581</Words>
  <Application>Microsoft Office PowerPoint</Application>
  <PresentationFormat>Vlastní</PresentationFormat>
  <Paragraphs>213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Integrál</vt:lpstr>
      <vt:lpstr>Nenadaní žáci. Školní neúspěch.</vt:lpstr>
      <vt:lpstr>Téma (ne)nadání v historii pedagogické psychologie poprvé spojujeme s prvním vývojovým obdobím (1890-1920) a A. Binetem</vt:lpstr>
      <vt:lpstr>Současní praxe</vt:lpstr>
      <vt:lpstr>Model determinant školního výkonu dle K.  Plocka</vt:lpstr>
      <vt:lpstr>Dítě</vt:lpstr>
      <vt:lpstr>Sociální prostředí dítěte</vt:lpstr>
      <vt:lpstr>Vyučovací proces</vt:lpstr>
      <vt:lpstr>Zdravotní stav žáka</vt:lpstr>
      <vt:lpstr>Faktory širšího sociálního prostředí </vt:lpstr>
      <vt:lpstr>Intervence</vt:lpstr>
      <vt:lpstr>Intervence – okolnosti edukace</vt:lpstr>
      <vt:lpstr>Úspěšný žák – učitelovo pojetí výuky</vt:lpstr>
      <vt:lpstr>Otázky pro seminář</vt:lpstr>
      <vt:lpstr>Otázky pro seminář</vt:lpstr>
      <vt:lpstr>Školní úspěšnost žáka – definice</vt:lpstr>
      <vt:lpstr>Výkon žáka a jeho souvislosti s cíli školy   a vztahy v ní (psychosociální klima)</vt:lpstr>
      <vt:lpstr>Hodnocení úspěšnosti</vt:lpstr>
      <vt:lpstr>Škála žákovského výkonu</vt:lpstr>
      <vt:lpstr>Školní úspěšnost a individuální faktory</vt:lpstr>
      <vt:lpstr>Školní úspěšnost a sociální faktory</vt:lpstr>
      <vt:lpstr>Nejčastější souvislosti</vt:lpstr>
      <vt:lpstr>Rozšiřující literatura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Nenadaní žáci. Školní neúspěch.</dc:title>
  <dc:creator>Mares</dc:creator>
  <cp:lastModifiedBy>Ucitel</cp:lastModifiedBy>
  <cp:revision>7</cp:revision>
  <dcterms:created xsi:type="dcterms:W3CDTF">2015-10-20T12:57:50Z</dcterms:created>
  <dcterms:modified xsi:type="dcterms:W3CDTF">2015-10-20T15:49:45Z</dcterms:modified>
</cp:coreProperties>
</file>