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0" r:id="rId3"/>
    <p:sldId id="257" r:id="rId4"/>
    <p:sldId id="258" r:id="rId5"/>
    <p:sldId id="260" r:id="rId6"/>
    <p:sldId id="261" r:id="rId7"/>
    <p:sldId id="284" r:id="rId8"/>
    <p:sldId id="286" r:id="rId9"/>
    <p:sldId id="259" r:id="rId10"/>
    <p:sldId id="262" r:id="rId11"/>
    <p:sldId id="263" r:id="rId12"/>
    <p:sldId id="264" r:id="rId13"/>
    <p:sldId id="265" r:id="rId14"/>
    <p:sldId id="266" r:id="rId15"/>
    <p:sldId id="270" r:id="rId16"/>
    <p:sldId id="267" r:id="rId17"/>
    <p:sldId id="269" r:id="rId18"/>
    <p:sldId id="273" r:id="rId19"/>
    <p:sldId id="268" r:id="rId20"/>
    <p:sldId id="271" r:id="rId21"/>
    <p:sldId id="272" r:id="rId22"/>
    <p:sldId id="291" r:id="rId23"/>
    <p:sldId id="292" r:id="rId24"/>
    <p:sldId id="293" r:id="rId25"/>
    <p:sldId id="274" r:id="rId26"/>
    <p:sldId id="275" r:id="rId27"/>
    <p:sldId id="276" r:id="rId28"/>
    <p:sldId id="277" r:id="rId29"/>
    <p:sldId id="278" r:id="rId30"/>
    <p:sldId id="294" r:id="rId31"/>
    <p:sldId id="283" r:id="rId32"/>
    <p:sldId id="281" r:id="rId33"/>
    <p:sldId id="295" r:id="rId34"/>
    <p:sldId id="287" r:id="rId35"/>
    <p:sldId id="288" r:id="rId36"/>
    <p:sldId id="289" r:id="rId37"/>
    <p:sldId id="296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84ACA-2BD3-408C-9068-AF9460411A31}" type="datetimeFigureOut">
              <a:rPr lang="cs-CZ" smtClean="0"/>
              <a:pPr/>
              <a:t>29.9.2015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A4B7A-7736-4458-A5F4-881EDBC11A7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C06AB-8C2A-4B05-8AF0-CDE516802FA7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9763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cs-CZ" noProof="0" smtClean="0"/>
              <a:t>Klepnutím na ikonu přidáte tabulku.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E66F29CB-E8EE-4175-97E3-E98BF6FFBBD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fld id="{D00E8D58-DDDF-4AA5-BB9F-7853485716E5}" type="datetimeFigureOut">
              <a:rPr lang="cs-CZ" smtClean="0"/>
              <a:pPr/>
              <a:t>29.9.2015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zamestnanost-a-nezamestnanost-podle-vysledku-vsps-ctvrtletni-udaje-4-ctvrtleti-2014-qtwqsbs3uw" TargetMode="External"/><Relationship Id="rId2" Type="http://schemas.openxmlformats.org/officeDocument/2006/relationships/hyperlink" Target="http://portal.mpsv.cz/sz/stat/nz/casove_rad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psv.cz/sz/stat/nz/me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2400" dirty="0" smtClean="0"/>
              <a:t>29.9.2015</a:t>
            </a:r>
            <a:endParaRPr lang="cs-CZ" sz="2400" dirty="0" smtClean="0"/>
          </a:p>
          <a:p>
            <a:pPr algn="ctr"/>
            <a:r>
              <a:rPr lang="cs-CZ" sz="2400" dirty="0" err="1" smtClean="0"/>
              <a:t>cv</a:t>
            </a:r>
            <a:r>
              <a:rPr lang="cs-CZ" sz="2400" dirty="0" smtClean="0"/>
              <a:t>. </a:t>
            </a:r>
            <a:r>
              <a:rPr lang="cs-CZ" sz="2400" dirty="0" smtClean="0"/>
              <a:t>2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/>
          <a:lstStyle/>
          <a:p>
            <a:r>
              <a:rPr lang="cs-CZ" sz="2800" dirty="0" smtClean="0"/>
              <a:t>Dle VŠPS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probíhá nepřetržitě od prosince 1992</a:t>
            </a:r>
          </a:p>
          <a:p>
            <a:pPr algn="just">
              <a:spcBef>
                <a:spcPct val="0"/>
              </a:spcBef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na celém území České republiky, výsledky zveřejňovány za: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1 (ČR)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2 (regiony soudržnosti)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NUTS 3 (kraje)</a:t>
            </a:r>
          </a:p>
          <a:p>
            <a:pPr algn="just"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čtvrtletně (k 31. 3., 30. 6., 30. 9., 31. 12.), 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</a:rPr>
              <a:t>	výsledky zveřejňovány 3 měsíce po skončení čtvrtletí</a:t>
            </a:r>
          </a:p>
          <a:p>
            <a:pPr algn="just">
              <a:buNone/>
            </a:pP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cíl: získat informace o situaci na trhu práce 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→ provádět ekonomické, sociální, demografické a jiné analýzy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62510"/>
          </a:xfrm>
        </p:spPr>
        <p:txBody>
          <a:bodyPr/>
          <a:lstStyle/>
          <a:p>
            <a:r>
              <a:rPr lang="cs-CZ" dirty="0" smtClean="0"/>
              <a:t>VŠPS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VŠPS vychází z doporučení Mezinárodní organizace práce (ILO)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aplikaci doporučení v zemích EU konkretizuje </a:t>
            </a:r>
            <a:r>
              <a:rPr lang="cs-CZ" sz="1800" dirty="0" err="1" smtClean="0">
                <a:latin typeface="Verdana" pitchFamily="34" charset="0"/>
              </a:rPr>
              <a:t>Eurostat</a:t>
            </a:r>
            <a:endParaRPr lang="cs-CZ" sz="1800" dirty="0" smtClean="0">
              <a:latin typeface="Verdana" pitchFamily="34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</a:rPr>
              <a:t>pro země EU platí jednotná metodika </a:t>
            </a:r>
            <a:r>
              <a:rPr lang="cs-CZ" sz="1800" dirty="0" smtClean="0">
                <a:latin typeface="Verdana" pitchFamily="34" charset="0"/>
                <a:cs typeface="Arial" charset="0"/>
              </a:rPr>
              <a:t>→ LFS</a:t>
            </a: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šetření je povinné</a:t>
            </a:r>
          </a:p>
          <a:p>
            <a:pPr algn="just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cs typeface="Arial" charset="0"/>
              </a:rPr>
              <a:t>VÝHODA: </a:t>
            </a:r>
            <a:r>
              <a:rPr lang="cs-CZ" sz="1800" u="sng" dirty="0" smtClean="0">
                <a:cs typeface="Arial" charset="0"/>
              </a:rPr>
              <a:t>mezinárodně srovnatelné</a:t>
            </a:r>
          </a:p>
          <a:p>
            <a:pPr algn="just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role ČSÚ v ČR: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a) připravuje šetření,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b) provádí sběr dat,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c) vyhodnocuje výsledky,</a:t>
            </a:r>
          </a:p>
          <a:p>
            <a:pPr algn="just">
              <a:buNone/>
            </a:pPr>
            <a:r>
              <a:rPr lang="cs-CZ" sz="1800" dirty="0" smtClean="0">
                <a:latin typeface="Verdana" pitchFamily="34" charset="0"/>
                <a:cs typeface="Arial" charset="0"/>
              </a:rPr>
              <a:t>	d) vydává shrnující publikace.</a:t>
            </a:r>
            <a:endParaRPr lang="cs-CZ" sz="1800" dirty="0" smtClean="0">
              <a:latin typeface="Verdana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kvalifikované odhady</a:t>
            </a:r>
            <a:endParaRPr lang="cs-CZ" sz="16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šetření probíhá v domácnostech bydlících v náhodně vybraných bytech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počítány jsou všechny osoby obvykle bydlící ve vybraném bytě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600" i="1" dirty="0" smtClean="0">
                <a:latin typeface="Verdana" pitchFamily="34" charset="0"/>
              </a:rPr>
              <a:t>pobyt: trvalý, přechodný, dlouhodobý, nehlášený</a:t>
            </a:r>
            <a:r>
              <a:rPr lang="cs-CZ" sz="1600" dirty="0" smtClean="0">
                <a:latin typeface="Verdana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charakteristiky každého respondenta jsou vztaženy k jeho postavení v referenčním týdnu</a:t>
            </a:r>
            <a:endParaRPr lang="cs-CZ" sz="1600" dirty="0" smtClean="0">
              <a:latin typeface="Verdana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cs-CZ" sz="1600" dirty="0" smtClean="0">
                <a:latin typeface="Verdana" pitchFamily="34" charset="0"/>
                <a:cs typeface="Arial" charset="0"/>
              </a:rPr>
              <a:t>panel bytů je obměňován, každé čtvrtletí zařazeno 20 % nových bytů, po pěti čtvrtletích vyřazeny</a:t>
            </a:r>
          </a:p>
          <a:p>
            <a:pPr>
              <a:buFontTx/>
              <a:buChar char="-"/>
            </a:pPr>
            <a:endParaRPr lang="cs-CZ" sz="1600" dirty="0" smtClean="0">
              <a:latin typeface="Verdana" pitchFamily="34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cs-CZ" sz="1600" dirty="0" smtClean="0">
                <a:latin typeface="Verdana" pitchFamily="34" charset="0"/>
              </a:rPr>
              <a:t>velikost vzorku: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nejdříve 23 000 bytů,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později 26 000 bytů (= 0,7 % všech trvale obydlených bytů),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	v současnosti 25 000 (= 0,6 %).</a:t>
            </a:r>
          </a:p>
          <a:p>
            <a:pPr algn="just">
              <a:buNone/>
            </a:pPr>
            <a:r>
              <a:rPr lang="cs-CZ" sz="1600" dirty="0" smtClean="0">
                <a:latin typeface="Verdana" pitchFamily="34" charset="0"/>
              </a:rPr>
              <a:t>-	58 tis. respondentů (z toho 50 tis. ve věku 15 let a více)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48196"/>
          </a:xfrm>
        </p:spPr>
        <p:txBody>
          <a:bodyPr/>
          <a:lstStyle/>
          <a:p>
            <a:r>
              <a:rPr lang="cs-CZ" dirty="0" smtClean="0"/>
              <a:t>VŠPS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výhody</a:t>
            </a:r>
            <a:endParaRPr lang="cs-CZ" sz="20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mezinárodně srovnatelné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zjišťuje rozsah a charakter i ekonomicky neaktivního obyvatelstva</a:t>
            </a:r>
          </a:p>
          <a:p>
            <a:pPr>
              <a:buFontTx/>
              <a:buChar char="-"/>
            </a:pPr>
            <a:endParaRPr lang="cs-CZ" sz="20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000" b="1" dirty="0" smtClean="0">
                <a:latin typeface="Verdana" pitchFamily="34" charset="0"/>
              </a:rPr>
              <a:t>nevýhody</a:t>
            </a:r>
            <a:endParaRPr lang="cs-CZ" sz="20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nevztahuje se na osoby bydlící dlouhodobě v hromadných ubytovacích zařízeních</a:t>
            </a:r>
          </a:p>
          <a:p>
            <a:pPr>
              <a:buFontTx/>
              <a:buChar char="-"/>
            </a:pPr>
            <a:r>
              <a:rPr lang="cs-CZ" sz="2000" dirty="0" smtClean="0">
                <a:latin typeface="Verdana" pitchFamily="34" charset="0"/>
              </a:rPr>
              <a:t>jedná se pouze o kvalifikovaný odhad (šetřeno 0,6 % bytů)</a:t>
            </a:r>
          </a:p>
          <a:p>
            <a:pPr>
              <a:buFontTx/>
              <a:buChar char="-"/>
            </a:pPr>
            <a:endParaRPr lang="cs-CZ" sz="2000" dirty="0" smtClean="0">
              <a:latin typeface="Verdana" pitchFamily="34" charset="0"/>
            </a:endParaRPr>
          </a:p>
          <a:p>
            <a:r>
              <a:rPr lang="cs-CZ" sz="2800" dirty="0" smtClean="0"/>
              <a:t>Publikace – Trh práce ČR (ČSÚ)</a:t>
            </a:r>
            <a:endParaRPr lang="cs-C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míra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 = počet nezaměstnaných (ILO) / PS (součet nezaměstnaných a zaměstnaných dle VŠPS) * 100 (%)</a:t>
            </a:r>
          </a:p>
          <a:p>
            <a:endParaRPr lang="cs-CZ" dirty="0" smtClean="0"/>
          </a:p>
          <a:p>
            <a:r>
              <a:rPr lang="cs-CZ" dirty="0" smtClean="0"/>
              <a:t>ČSÚ, EUROSTAT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Registrovaná míra nezaměstnanosti (MPSV)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Vycházelo ze statistik ÚP</a:t>
            </a:r>
          </a:p>
          <a:p>
            <a:r>
              <a:rPr lang="cs-CZ" dirty="0" smtClean="0"/>
              <a:t>V čitateli původně registrovaní uchazeči (ÚP)</a:t>
            </a:r>
          </a:p>
          <a:p>
            <a:r>
              <a:rPr lang="cs-CZ" dirty="0" smtClean="0"/>
              <a:t>Změna v roce 2004</a:t>
            </a:r>
          </a:p>
          <a:p>
            <a:r>
              <a:rPr lang="cs-CZ" dirty="0" smtClean="0"/>
              <a:t>Sjednocení s ILO (stejné trendy)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Registrovaná míra nezaměstnanosti (MPSV) od 2004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19634"/>
          </a:xfrm>
        </p:spPr>
        <p:txBody>
          <a:bodyPr/>
          <a:lstStyle/>
          <a:p>
            <a:pPr algn="just"/>
            <a:r>
              <a:rPr lang="cs-CZ" sz="2800" dirty="0" smtClean="0"/>
              <a:t>Registrovaná míra nezaměstnanosti je podíl, kde v čitateli je počet </a:t>
            </a:r>
            <a:r>
              <a:rPr lang="cs-CZ" sz="2800" b="1" dirty="0" smtClean="0"/>
              <a:t>dosažitelných neumístěných uchazečů o zaměstnání</a:t>
            </a:r>
            <a:r>
              <a:rPr lang="cs-CZ" sz="2800" dirty="0" smtClean="0"/>
              <a:t> a ve jmenovateli součet </a:t>
            </a:r>
            <a:r>
              <a:rPr lang="cs-CZ" sz="2800" b="1" dirty="0" smtClean="0"/>
              <a:t>zaměstnaných z VŠPS, počtu pracujících cizinců podle evidence MPSV a MPO a počtu dosažitelných neumístěných uchazečů o zaměstnání</a:t>
            </a:r>
            <a:r>
              <a:rPr lang="cs-CZ" sz="2800" dirty="0" smtClean="0"/>
              <a:t>. </a:t>
            </a:r>
          </a:p>
          <a:p>
            <a:pPr algn="just">
              <a:buNone/>
            </a:pPr>
            <a:endParaRPr lang="cs-CZ" sz="2800" dirty="0" smtClean="0"/>
          </a:p>
          <a:p>
            <a:pPr algn="just"/>
            <a:r>
              <a:rPr lang="cs-CZ" sz="2800" dirty="0" smtClean="0"/>
              <a:t>Údaje o počtu zaměstnaných jsou počítány jako klouzavé průměry za posledních 12 měsíců.</a:t>
            </a:r>
            <a:endParaRPr lang="de-DE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735013" y="773113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DOSAŽITELNÝ </a:t>
            </a:r>
            <a:b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4925"/>
            <a:ext cx="8229600" cy="4525963"/>
          </a:xfrm>
        </p:spPr>
        <p:txBody>
          <a:bodyPr/>
          <a:lstStyle/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 vazbě, ve výkonu trestu, nevykonáv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základní, náhradní nebo civilní službu</a:t>
            </a:r>
          </a:p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nepobír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peněžitou pomoc v mateřství, hmotné zabezpečení po dobu mateřské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ovolené, 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pracovní neschopnosti, ne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ní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zařazen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 rekvalifikačních kursů</a:t>
            </a:r>
          </a:p>
          <a:p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Nevykonáv</a:t>
            </a:r>
            <a:r>
              <a:rPr lang="cs-CZ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 </a:t>
            </a:r>
            <a:r>
              <a:rPr lang="de-DE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krátkodobé zaměstnání</a:t>
            </a:r>
          </a:p>
          <a:p>
            <a:endParaRPr lang="de-DE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113" y="188913"/>
            <a:ext cx="36750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84" t="24413" r="4984" b="10631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obr03-01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23" y="500043"/>
            <a:ext cx="9145723" cy="63579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Alespoň 50% bodů za cvičení</a:t>
            </a:r>
          </a:p>
          <a:p>
            <a:r>
              <a:rPr lang="cs-CZ" dirty="0" smtClean="0"/>
              <a:t>Jedno cvičení max. 10 bodů</a:t>
            </a:r>
          </a:p>
          <a:p>
            <a:r>
              <a:rPr lang="cs-CZ" dirty="0" smtClean="0"/>
              <a:t>Bodovaná nemusí být všechna</a:t>
            </a:r>
          </a:p>
          <a:p>
            <a:r>
              <a:rPr lang="cs-CZ" dirty="0" smtClean="0"/>
              <a:t>Účast na cvičení (2 absence)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08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N_2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29009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ira_nez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57166"/>
            <a:ext cx="9144001" cy="650083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088" y="1984404"/>
            <a:ext cx="7975097" cy="405967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Obrázek 0" descr="mapa 1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69"/>
            <a:ext cx="9112077" cy="644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66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Users\sebestoval\arcwiew\Gis\KOMPOZICE\AKTUALNI\MAPA MN 12_20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662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78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C:\Users\sebestoval\arcwiew\Gis\KOMPOZICE\AKTUALNI\MAPA MN 12_20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35781"/>
            <a:ext cx="9145554" cy="6489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947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nezaměstnaných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Dohoda mezi MPSV a ČSÚ</a:t>
            </a:r>
          </a:p>
          <a:p>
            <a:r>
              <a:rPr lang="cs-CZ" dirty="0" smtClean="0"/>
              <a:t>Nový ukazatel -&gt; </a:t>
            </a:r>
            <a:r>
              <a:rPr lang="cs-CZ" b="1" u="sng" dirty="0" smtClean="0"/>
              <a:t>Podíl nezaměstnaných osob</a:t>
            </a:r>
          </a:p>
          <a:p>
            <a:pPr lvl="1" algn="just">
              <a:buFontTx/>
              <a:buNone/>
            </a:pPr>
            <a:r>
              <a:rPr lang="cs-CZ" sz="2000" b="1" dirty="0" smtClean="0"/>
              <a:t>		   Uchazeči</a:t>
            </a:r>
          </a:p>
          <a:p>
            <a:pPr algn="just">
              <a:buFontTx/>
              <a:buNone/>
            </a:pPr>
            <a:r>
              <a:rPr lang="cs-CZ" sz="2000" b="1" dirty="0" smtClean="0"/>
              <a:t>   PNO = --------------- * 100 [%]</a:t>
            </a:r>
          </a:p>
          <a:p>
            <a:pPr algn="just">
              <a:buFontTx/>
              <a:buNone/>
            </a:pPr>
            <a:r>
              <a:rPr lang="cs-CZ" sz="2000" b="1" dirty="0" smtClean="0"/>
              <a:t>              Obyvatelstvo </a:t>
            </a:r>
            <a:r>
              <a:rPr lang="cs-CZ" sz="2000" b="1" baseline="-25000" dirty="0" smtClean="0"/>
              <a:t>15-64</a:t>
            </a:r>
          </a:p>
          <a:p>
            <a:r>
              <a:rPr lang="cs-CZ" dirty="0" smtClean="0"/>
              <a:t>MPSV</a:t>
            </a:r>
          </a:p>
          <a:p>
            <a:pPr lvl="1"/>
            <a:r>
              <a:rPr lang="cs-CZ" dirty="0" smtClean="0"/>
              <a:t>2012 – data podle obou metodik</a:t>
            </a:r>
          </a:p>
          <a:p>
            <a:pPr lvl="1"/>
            <a:r>
              <a:rPr lang="cs-CZ" dirty="0" smtClean="0"/>
              <a:t> od ledna 2013 – pouze nová metodika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nezaměstnaných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 smtClean="0"/>
              <a:t>Nový ukazatel bude vyjadřovat podíl nezaměstnaných ze všech obyvatel v daném věku, zatímco míra nezaměstnanosti poměřuje uchazeče o zaměstnání pouze k ekonomicky aktivním osobám, což je obtížněji interpretovatelné.</a:t>
            </a:r>
          </a:p>
          <a:p>
            <a:pPr algn="just"/>
            <a:endParaRPr lang="cs-CZ" sz="2000" dirty="0" smtClean="0"/>
          </a:p>
          <a:p>
            <a:pPr algn="just"/>
            <a:r>
              <a:rPr lang="de-DE" sz="2000" dirty="0" smtClean="0"/>
              <a:t>„</a:t>
            </a:r>
            <a:r>
              <a:rPr lang="de-DE" sz="2000" i="1" dirty="0" err="1" smtClean="0"/>
              <a:t>Tento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nový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ukazatel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bude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konzistentní</a:t>
            </a:r>
            <a:r>
              <a:rPr lang="de-DE" sz="2000" i="1" dirty="0" smtClean="0"/>
              <a:t> pro </a:t>
            </a:r>
            <a:r>
              <a:rPr lang="de-DE" sz="2000" i="1" dirty="0" err="1" smtClean="0"/>
              <a:t>všechny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úrovně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územní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hierarchie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bude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snadněji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interpretovatelný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odstraní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nesrovnalosti</a:t>
            </a:r>
            <a:r>
              <a:rPr lang="de-DE" sz="2000" i="1" dirty="0" smtClean="0"/>
              <a:t> v </a:t>
            </a:r>
            <a:r>
              <a:rPr lang="de-DE" sz="2000" i="1" dirty="0" err="1" smtClean="0"/>
              <a:t>podkladových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číslech</a:t>
            </a:r>
            <a:r>
              <a:rPr lang="de-DE" sz="2000" i="1" dirty="0" smtClean="0"/>
              <a:t> i </a:t>
            </a:r>
            <a:r>
              <a:rPr lang="de-DE" sz="2000" i="1" dirty="0" err="1" smtClean="0"/>
              <a:t>možnost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záměny</a:t>
            </a:r>
            <a:r>
              <a:rPr lang="de-DE" sz="2000" i="1" dirty="0" smtClean="0"/>
              <a:t> s </a:t>
            </a:r>
            <a:r>
              <a:rPr lang="de-DE" sz="2000" i="1" dirty="0" err="1" smtClean="0"/>
              <a:t>mezinárodně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sledovanou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obecnou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mírou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nezaměstnanosti</a:t>
            </a:r>
            <a:r>
              <a:rPr lang="de-DE" sz="2000" i="1" dirty="0" smtClean="0"/>
              <a:t>, </a:t>
            </a:r>
            <a:r>
              <a:rPr lang="de-DE" sz="2000" i="1" dirty="0" err="1" smtClean="0"/>
              <a:t>kterou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zveřejňuje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Český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statistický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úřad</a:t>
            </a:r>
            <a:r>
              <a:rPr lang="de-DE" sz="2000" dirty="0" smtClean="0"/>
              <a:t>,“ </a:t>
            </a:r>
            <a:r>
              <a:rPr lang="de-DE" sz="2000" dirty="0" err="1" smtClean="0"/>
              <a:t>vysvětluje</a:t>
            </a:r>
            <a:r>
              <a:rPr lang="de-DE" sz="2000" dirty="0" smtClean="0"/>
              <a:t> </a:t>
            </a:r>
            <a:r>
              <a:rPr lang="de-DE" sz="2000" dirty="0" err="1" smtClean="0"/>
              <a:t>Štefan</a:t>
            </a:r>
            <a:r>
              <a:rPr lang="de-DE" sz="2000" dirty="0" smtClean="0"/>
              <a:t> </a:t>
            </a:r>
            <a:r>
              <a:rPr lang="de-DE" sz="2000" dirty="0" err="1" smtClean="0"/>
              <a:t>Duháň</a:t>
            </a:r>
            <a:r>
              <a:rPr lang="de-DE" sz="2000" dirty="0" smtClean="0"/>
              <a:t>, </a:t>
            </a:r>
            <a:r>
              <a:rPr lang="de-DE" sz="2000" dirty="0" err="1" smtClean="0"/>
              <a:t>ředitel</a:t>
            </a:r>
            <a:r>
              <a:rPr lang="de-DE" sz="2000" dirty="0" smtClean="0"/>
              <a:t> </a:t>
            </a:r>
            <a:r>
              <a:rPr lang="de-DE" sz="2000" dirty="0" err="1" smtClean="0"/>
              <a:t>odboru</a:t>
            </a:r>
            <a:r>
              <a:rPr lang="de-DE" sz="2000" dirty="0" smtClean="0"/>
              <a:t> </a:t>
            </a:r>
            <a:r>
              <a:rPr lang="de-DE" sz="2000" dirty="0" err="1" smtClean="0"/>
              <a:t>právní</a:t>
            </a:r>
            <a:r>
              <a:rPr lang="de-DE" sz="2000" dirty="0" smtClean="0"/>
              <a:t> </a:t>
            </a:r>
            <a:r>
              <a:rPr lang="de-DE" sz="2000" dirty="0" err="1" smtClean="0"/>
              <a:t>podpory</a:t>
            </a:r>
            <a:r>
              <a:rPr lang="de-DE" sz="2000" dirty="0" smtClean="0"/>
              <a:t> a </a:t>
            </a:r>
            <a:r>
              <a:rPr lang="de-DE" sz="2000" dirty="0" err="1" smtClean="0"/>
              <a:t>metodiky</a:t>
            </a:r>
            <a:r>
              <a:rPr lang="de-DE" sz="2000" dirty="0" smtClean="0"/>
              <a:t> </a:t>
            </a:r>
            <a:r>
              <a:rPr lang="de-DE" sz="2000" dirty="0" err="1" smtClean="0"/>
              <a:t>trhu</a:t>
            </a:r>
            <a:r>
              <a:rPr lang="de-DE" sz="2000" dirty="0" smtClean="0"/>
              <a:t> </a:t>
            </a:r>
            <a:r>
              <a:rPr lang="de-DE" sz="2000" dirty="0" err="1" smtClean="0"/>
              <a:t>práce</a:t>
            </a:r>
            <a:r>
              <a:rPr lang="de-DE" sz="2000" dirty="0" smtClean="0"/>
              <a:t> MPSV</a:t>
            </a:r>
            <a:r>
              <a:rPr lang="de-DE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eg_mira_pod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407196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odil_a_mira20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59070" cy="541085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podil_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50488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Stav na trhu práce, kdy pracovní nabídky nejsou schopny pokrýt poptávku</a:t>
            </a:r>
          </a:p>
          <a:p>
            <a:r>
              <a:rPr lang="cs-CZ" sz="2400" dirty="0" smtClean="0"/>
              <a:t>nezaměstnaní </a:t>
            </a:r>
          </a:p>
          <a:p>
            <a:pPr>
              <a:buFontTx/>
              <a:buChar char="-"/>
            </a:pPr>
            <a:r>
              <a:rPr lang="cs-CZ" sz="2400" dirty="0" smtClean="0"/>
              <a:t>15 let a starší (v období nebyli zaměstnaní)</a:t>
            </a:r>
          </a:p>
          <a:p>
            <a:pPr>
              <a:buFontTx/>
              <a:buChar char="-"/>
            </a:pPr>
            <a:r>
              <a:rPr lang="cs-CZ" sz="2400" dirty="0" smtClean="0"/>
              <a:t>aktivně hledá práci (ÚP, založení firmy…)</a:t>
            </a:r>
          </a:p>
          <a:p>
            <a:pPr>
              <a:buFontTx/>
              <a:buChar char="-"/>
            </a:pPr>
            <a:r>
              <a:rPr lang="cs-CZ" sz="2400" dirty="0" smtClean="0"/>
              <a:t>je připraven k nástupu do zaměstnání během 14 dní</a:t>
            </a:r>
          </a:p>
          <a:p>
            <a:pPr>
              <a:buNone/>
            </a:pPr>
            <a:r>
              <a:rPr lang="cs-CZ" sz="2400" dirty="0" smtClean="0"/>
              <a:t>- Pokud osoby nesplňují tyto podmínky, jsou považovány za zaměstnané nebo ekonom. neaktivní </a:t>
            </a:r>
          </a:p>
          <a:p>
            <a:r>
              <a:rPr lang="cs-CZ" sz="2400" dirty="0" smtClean="0"/>
              <a:t>krátkodobá x dlouhodobá nezaměstnanost</a:t>
            </a:r>
          </a:p>
          <a:p>
            <a:r>
              <a:rPr lang="cs-CZ" sz="2400" dirty="0" smtClean="0"/>
              <a:t>různá struktura nezaměstnaných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ukazatelé…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Specifická míra nezaměstnanosti (pro různé skupiny, kategorie)</a:t>
            </a:r>
          </a:p>
          <a:p>
            <a:r>
              <a:rPr lang="cs-CZ" dirty="0" smtClean="0"/>
              <a:t>Míra dlouhodobé nezaměstnanosti (více jak 12 měsíců)</a:t>
            </a:r>
          </a:p>
          <a:p>
            <a:r>
              <a:rPr lang="cs-CZ" dirty="0" smtClean="0"/>
              <a:t>Počet uchazečů na jedno </a:t>
            </a:r>
            <a:r>
              <a:rPr lang="cs-CZ" smtClean="0"/>
              <a:t>volné pracovní místo</a:t>
            </a:r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abul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6" y="785794"/>
            <a:ext cx="9107094" cy="596794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si vybere:</a:t>
            </a:r>
          </a:p>
          <a:p>
            <a:pPr lvl="1"/>
            <a:r>
              <a:rPr lang="cs-CZ" dirty="0" smtClean="0"/>
              <a:t>1 kraj</a:t>
            </a:r>
          </a:p>
          <a:p>
            <a:pPr lvl="1"/>
            <a:r>
              <a:rPr lang="cs-CZ" dirty="0" smtClean="0"/>
              <a:t>1 okres (příslušného kraje)</a:t>
            </a:r>
          </a:p>
          <a:p>
            <a:pPr lvl="1"/>
            <a:r>
              <a:rPr lang="cs-CZ" dirty="0" smtClean="0"/>
              <a:t>1 SO ORP (příslušného okresu)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2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Porovnejte vývoj 3 ukazatelů nezaměstnanosti ve vašem </a:t>
            </a:r>
            <a:r>
              <a:rPr lang="cs-CZ" dirty="0" smtClean="0"/>
              <a:t>kraji </a:t>
            </a:r>
            <a:r>
              <a:rPr lang="cs-CZ" dirty="0" smtClean="0"/>
              <a:t>ve čtvrtletních intervalech 2010 – 2014 </a:t>
            </a:r>
            <a:r>
              <a:rPr lang="cs-CZ" sz="2800" dirty="0" smtClean="0"/>
              <a:t>(31.3., 30.6., 30.9., 31.12.). </a:t>
            </a:r>
            <a:endParaRPr lang="cs-CZ" dirty="0" smtClean="0"/>
          </a:p>
          <a:p>
            <a:r>
              <a:rPr lang="cs-CZ" sz="2800" dirty="0" smtClean="0"/>
              <a:t>Podíl nezaměstnaných osob</a:t>
            </a:r>
          </a:p>
          <a:p>
            <a:r>
              <a:rPr lang="cs-CZ" sz="2800" dirty="0" smtClean="0"/>
              <a:t>Obecná míra nezaměstnanosti</a:t>
            </a:r>
          </a:p>
          <a:p>
            <a:r>
              <a:rPr lang="cs-CZ" sz="2800" dirty="0" smtClean="0"/>
              <a:t>Registrovaná míra nezaměstnanosti</a:t>
            </a:r>
          </a:p>
          <a:p>
            <a:r>
              <a:rPr lang="cs-CZ" sz="2800" dirty="0" smtClean="0"/>
              <a:t>Tabulka + graf</a:t>
            </a:r>
            <a:endParaRPr lang="cs-CZ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938598"/>
          </a:xfrm>
        </p:spPr>
        <p:txBody>
          <a:bodyPr/>
          <a:lstStyle/>
          <a:p>
            <a:r>
              <a:rPr lang="cs-CZ" sz="2800" dirty="0" smtClean="0"/>
              <a:t>Podíl nezaměstnaných osob</a:t>
            </a:r>
          </a:p>
          <a:p>
            <a:pPr lvl="1"/>
            <a:r>
              <a:rPr lang="cs-CZ" sz="2400" dirty="0" smtClean="0">
                <a:hlinkClick r:id="rId2"/>
              </a:rPr>
              <a:t>http://portal.mpsv.cz/sz/stat/nz/casove_rady</a:t>
            </a:r>
            <a:endParaRPr lang="cs-CZ" sz="2400" dirty="0" smtClean="0"/>
          </a:p>
          <a:p>
            <a:endParaRPr lang="cs-CZ" sz="2800" dirty="0" smtClean="0"/>
          </a:p>
          <a:p>
            <a:r>
              <a:rPr lang="cs-CZ" sz="2800" dirty="0" smtClean="0"/>
              <a:t>Obecná míra nezaměstnanosti</a:t>
            </a:r>
          </a:p>
          <a:p>
            <a:pPr lvl="1"/>
            <a:r>
              <a:rPr lang="cs-CZ" sz="2400" dirty="0" smtClean="0">
                <a:hlinkClick r:id="rId3"/>
              </a:rPr>
              <a:t>https://www.czso.cz/csu/czso/zamestnanost-a-nezamestnanost-podle-vysledku-vsps-ctvrtletni-udaje-4-ctvrtleti-2014-qtwqsbs3uw</a:t>
            </a:r>
            <a:endParaRPr lang="cs-CZ" sz="2400" dirty="0" smtClean="0"/>
          </a:p>
          <a:p>
            <a:pPr lvl="1"/>
            <a:r>
              <a:rPr lang="cs-CZ" sz="2400" dirty="0" smtClean="0"/>
              <a:t>V.časové řady….507/1 míra nezaměstnanosti</a:t>
            </a:r>
          </a:p>
          <a:p>
            <a:endParaRPr lang="cs-CZ" sz="2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Registrovaná míra nezaměstnanosti</a:t>
            </a:r>
          </a:p>
          <a:p>
            <a:r>
              <a:rPr lang="cs-CZ" dirty="0" smtClean="0">
                <a:hlinkClick r:id="rId2"/>
              </a:rPr>
              <a:t>http://portal.mpsv.cz/sz/stat/nz/mes</a:t>
            </a:r>
            <a:endParaRPr lang="cs-CZ" dirty="0" smtClean="0"/>
          </a:p>
          <a:p>
            <a:pPr lvl="1"/>
            <a:r>
              <a:rPr lang="cs-CZ" dirty="0" smtClean="0"/>
              <a:t>Pro roky 2013 a 2014 není míra vypočítaná (nutno dopočítat)</a:t>
            </a:r>
          </a:p>
          <a:p>
            <a:pPr lvl="1"/>
            <a:r>
              <a:rPr lang="cs-CZ" dirty="0" smtClean="0"/>
              <a:t>Data o dosažitelných uchazečích (2013 a 2014) vydělit pracovní silou z roku 2012 k příslušnému datu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2) Pro váš SO ORP zjistěte „co nejdelší“ vývoj míry nezaměstnanosti (obecná? </a:t>
            </a:r>
            <a:r>
              <a:rPr lang="cs-CZ" dirty="0"/>
              <a:t>r</a:t>
            </a:r>
            <a:r>
              <a:rPr lang="cs-CZ" dirty="0" smtClean="0"/>
              <a:t>egistrovaná? podíl?) 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oční průměr</a:t>
            </a:r>
          </a:p>
          <a:p>
            <a:pPr lvl="1"/>
            <a:r>
              <a:rPr lang="cs-CZ" dirty="0" smtClean="0"/>
              <a:t>nebo k prosinci daného roku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orovnat s ČR</a:t>
            </a:r>
          </a:p>
          <a:p>
            <a:pPr lvl="1"/>
            <a:r>
              <a:rPr lang="cs-CZ" smtClean="0"/>
              <a:t>do 1 grafu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8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Vychází se z definic </a:t>
            </a:r>
            <a:r>
              <a:rPr lang="cs-CZ" sz="2800" b="1" dirty="0" smtClean="0"/>
              <a:t>ILO</a:t>
            </a:r>
            <a:r>
              <a:rPr lang="cs-CZ" sz="2800" dirty="0" smtClean="0"/>
              <a:t> (</a:t>
            </a:r>
            <a:r>
              <a:rPr lang="cs-CZ" sz="2800" i="1" dirty="0" err="1" smtClean="0"/>
              <a:t>International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Labour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Organization</a:t>
            </a:r>
            <a:r>
              <a:rPr lang="cs-CZ" sz="2800" i="1" dirty="0" smtClean="0"/>
              <a:t>)</a:t>
            </a:r>
          </a:p>
          <a:p>
            <a:pPr>
              <a:buFontTx/>
              <a:buChar char="-"/>
            </a:pPr>
            <a:r>
              <a:rPr lang="cs-CZ" sz="2800" i="1" dirty="0" smtClean="0"/>
              <a:t>Pod záštitou OSN</a:t>
            </a:r>
          </a:p>
          <a:p>
            <a:pPr>
              <a:buFontTx/>
              <a:buChar char="-"/>
            </a:pPr>
            <a:r>
              <a:rPr lang="cs-CZ" sz="2800" i="1" dirty="0" smtClean="0"/>
              <a:t>Od roku 1919, Versailles</a:t>
            </a:r>
          </a:p>
          <a:p>
            <a:pPr>
              <a:buFontTx/>
              <a:buChar char="-"/>
            </a:pPr>
            <a:r>
              <a:rPr lang="cs-CZ" sz="2800" i="1" dirty="0" smtClean="0"/>
              <a:t>Programy a přístupy pro zlepšení životních a pracovních podmínek ve světě</a:t>
            </a:r>
          </a:p>
          <a:p>
            <a:pPr>
              <a:buFontTx/>
              <a:buChar char="-"/>
            </a:pPr>
            <a:r>
              <a:rPr lang="cs-CZ" sz="2800" i="1" dirty="0" smtClean="0"/>
              <a:t>Školení, vzdělávání výzkum</a:t>
            </a:r>
            <a:endParaRPr lang="cs-CZ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Ministerstvo práce a sociálních věcí (MPSV)</a:t>
            </a:r>
          </a:p>
          <a:p>
            <a:pPr>
              <a:buFontTx/>
              <a:buChar char="-"/>
            </a:pPr>
            <a:r>
              <a:rPr lang="cs-CZ" dirty="0" smtClean="0"/>
              <a:t>Ústřední orgán státní správy pro pracovněprávní vztahy</a:t>
            </a:r>
          </a:p>
          <a:p>
            <a:r>
              <a:rPr lang="cs-CZ" dirty="0" smtClean="0"/>
              <a:t>ÚP – kraje</a:t>
            </a:r>
          </a:p>
          <a:p>
            <a:r>
              <a:rPr lang="cs-CZ" dirty="0" smtClean="0"/>
              <a:t>Zákon 435/2004 Sb. o zaměstnanosti</a:t>
            </a:r>
          </a:p>
          <a:p>
            <a:r>
              <a:rPr lang="cs-CZ" dirty="0" smtClean="0"/>
              <a:t>ILO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Politika zaměstnanosti</a:t>
            </a:r>
          </a:p>
          <a:p>
            <a:r>
              <a:rPr lang="cs-CZ" dirty="0" smtClean="0"/>
              <a:t>Aktivní – rekvalifikace, kurzy, dotace na nová pracovní místa, daňové úlevy</a:t>
            </a:r>
          </a:p>
          <a:p>
            <a:r>
              <a:rPr lang="cs-CZ" dirty="0" smtClean="0"/>
              <a:t>Pasivní – podpora, dávky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91006"/>
          </a:xfrm>
        </p:spPr>
        <p:txBody>
          <a:bodyPr/>
          <a:lstStyle/>
          <a:p>
            <a:r>
              <a:rPr lang="cs-CZ" sz="2800" dirty="0" smtClean="0"/>
              <a:t>Před rokem 1989 prakticky „nulová“</a:t>
            </a:r>
          </a:p>
          <a:p>
            <a:r>
              <a:rPr lang="cs-CZ" sz="2800" dirty="0" smtClean="0"/>
              <a:t>Povinnost záznamu v OP</a:t>
            </a:r>
          </a:p>
          <a:p>
            <a:r>
              <a:rPr lang="cs-CZ" sz="2800" dirty="0" smtClean="0"/>
              <a:t>Po roce 1989 – nový problém (absence ÚP)</a:t>
            </a:r>
          </a:p>
          <a:p>
            <a:r>
              <a:rPr lang="cs-CZ" sz="2800" dirty="0" smtClean="0"/>
              <a:t>1990 – MN 0,7% (39tis. uchazečů)</a:t>
            </a:r>
          </a:p>
          <a:p>
            <a:r>
              <a:rPr lang="cs-CZ" sz="2800" dirty="0" smtClean="0"/>
              <a:t>1991 – MN 4,1% (222tis. uchazečů)</a:t>
            </a:r>
          </a:p>
          <a:p>
            <a:r>
              <a:rPr lang="cs-CZ" sz="2800" dirty="0" smtClean="0"/>
              <a:t>90. léta – nízká MN (v porovnání s ostatními postsocialistickými státy)</a:t>
            </a:r>
          </a:p>
          <a:p>
            <a:r>
              <a:rPr lang="cs-CZ" sz="2800" dirty="0" smtClean="0"/>
              <a:t>Zlepšení před vstupem do EU + nová metodika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latin typeface="Verdana" pitchFamily="34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 l="15718" t="20862" r="12227" b="10336"/>
          <a:stretch>
            <a:fillRect/>
          </a:stretch>
        </p:blipFill>
        <p:spPr bwMode="auto">
          <a:xfrm>
            <a:off x="107950" y="836613"/>
            <a:ext cx="8928100" cy="5329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Nezaměstnanost - ukazatelé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roku 2012 v ČR dva ukazatele nezaměstnanosti</a:t>
            </a:r>
          </a:p>
          <a:p>
            <a:r>
              <a:rPr lang="cs-CZ" dirty="0" smtClean="0"/>
              <a:t>Míra registrované nezaměstnanosti (MPSV)</a:t>
            </a:r>
          </a:p>
          <a:p>
            <a:r>
              <a:rPr lang="cs-CZ" dirty="0" smtClean="0"/>
              <a:t>Obecná míra nezaměstnanosti (ČSÚ, VŠPS)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CV_2_25.2.2014</Template>
  <TotalTime>683</TotalTime>
  <Words>839</Words>
  <Application>Microsoft Office PowerPoint</Application>
  <PresentationFormat>Předvádění na obrazovce (4:3)</PresentationFormat>
  <Paragraphs>162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Times New Roman</vt:lpstr>
      <vt:lpstr>Verdana</vt:lpstr>
      <vt:lpstr>Wingdings</vt:lpstr>
      <vt:lpstr>Pixel</vt:lpstr>
      <vt:lpstr>Nezaměstnanost</vt:lpstr>
      <vt:lpstr>Zápočet</vt:lpstr>
      <vt:lpstr>Nezaměstnanost</vt:lpstr>
      <vt:lpstr>Nezaměstnanost</vt:lpstr>
      <vt:lpstr>Nezaměstnanost</vt:lpstr>
      <vt:lpstr>Nezaměstnanost</vt:lpstr>
      <vt:lpstr>Nezaměstnanost</vt:lpstr>
      <vt:lpstr>Prezentace aplikace PowerPoint</vt:lpstr>
      <vt:lpstr>Nezaměstnanost - ukazatelé</vt:lpstr>
      <vt:lpstr>Obecná míra nezaměstnanosti</vt:lpstr>
      <vt:lpstr>Obecná míra nezaměstnanosti</vt:lpstr>
      <vt:lpstr>Obecná míra nezaměstnanosti</vt:lpstr>
      <vt:lpstr>Obecná míra nezaměstnanosti</vt:lpstr>
      <vt:lpstr>Obecná míra nezaměstnanosti</vt:lpstr>
      <vt:lpstr>Registrovaná míra nezaměstnanosti (MPSV)</vt:lpstr>
      <vt:lpstr>Registrovaná míra nezaměstnanosti (MPSV) od 2004</vt:lpstr>
      <vt:lpstr>DOSAŽITELNÝ  UCHAZEČ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Podíl nezaměstnaných osob</vt:lpstr>
      <vt:lpstr>Podíl nezaměstnaných osob</vt:lpstr>
      <vt:lpstr>Prezentace aplikace PowerPoint</vt:lpstr>
      <vt:lpstr>Prezentace aplikace PowerPoint</vt:lpstr>
      <vt:lpstr>Prezentace aplikace PowerPoint</vt:lpstr>
      <vt:lpstr>Prezentace aplikace PowerPoint</vt:lpstr>
      <vt:lpstr>Další ukazatelé…</vt:lpstr>
      <vt:lpstr>Prezentace aplikace PowerPoint</vt:lpstr>
      <vt:lpstr>Zadání</vt:lpstr>
      <vt:lpstr>Zadání</vt:lpstr>
      <vt:lpstr>Data</vt:lpstr>
      <vt:lpstr>Data</vt:lpstr>
      <vt:lpstr>Zadání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Nezaměstnanost</dc:title>
  <dc:creator>maca</dc:creator>
  <cp:lastModifiedBy>maca</cp:lastModifiedBy>
  <cp:revision>44</cp:revision>
  <dcterms:created xsi:type="dcterms:W3CDTF">2014-03-11T09:16:47Z</dcterms:created>
  <dcterms:modified xsi:type="dcterms:W3CDTF">2015-09-29T08:44:55Z</dcterms:modified>
</cp:coreProperties>
</file>