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59" r:id="rId10"/>
    <p:sldId id="258" r:id="rId11"/>
    <p:sldId id="257" r:id="rId12"/>
    <p:sldId id="26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2400"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  <a:cs typeface="Arial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59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70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80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6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33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89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34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90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73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23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55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  <a:cs typeface="Arial" charset="0"/>
              </a:defRPr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690E0375-98CC-44A5-A2BB-123975B1BE9C}" type="slidenum">
              <a:rPr lang="cs-CZ" smtClean="0"/>
              <a:t>‹#›</a:t>
            </a:fld>
            <a:endParaRPr lang="cs-CZ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fld id="{67A6AD2B-DDBB-4D79-80F1-85B651841B9F}" type="datetimeFigureOut">
              <a:rPr lang="cs-CZ" smtClean="0"/>
              <a:t>3.11.2015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1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Cizinci na trhu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3.11.2015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34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VÚPSV </a:t>
            </a:r>
            <a:r>
              <a:rPr lang="cs-CZ" sz="2000" dirty="0" smtClean="0"/>
              <a:t>(Výzkumný ústav práce a sociálních věcí, Praha)</a:t>
            </a:r>
            <a:endParaRPr lang="cs-CZ" dirty="0" smtClean="0"/>
          </a:p>
          <a:p>
            <a:pPr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cs-CZ" sz="1800" dirty="0"/>
              <a:t>aplikovaný výzkum v oblasti práce a sociálních věcí na regionální, celostátní i mezinárodní úrovni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cs-CZ" sz="1800" dirty="0"/>
              <a:t>konzultantská činnost pro uživatele výzkumů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cs-CZ" sz="1800" dirty="0"/>
              <a:t>vydává publikace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cs-CZ" sz="1800" dirty="0"/>
              <a:t>hlavní oblasti výzkumu: </a:t>
            </a:r>
            <a:r>
              <a:rPr lang="cs-CZ" sz="1800" b="1" dirty="0"/>
              <a:t>trh práce a zaměstnanost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cs-CZ" sz="1800" dirty="0"/>
              <a:t>				 sociální dialog a pracovní vztahy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cs-CZ" sz="1800" dirty="0"/>
              <a:t>				 sociální ochrana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cs-CZ" sz="1800" dirty="0"/>
              <a:t>				 rodina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cs-CZ" sz="1800" dirty="0"/>
              <a:t>				 rovné příležitosti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cs-CZ" sz="1800" dirty="0"/>
              <a:t>				 příjmy a mzdy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cs-CZ" sz="1800" dirty="0"/>
              <a:t>				 teorie sociální politiky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cs-CZ" sz="1800" dirty="0"/>
              <a:t>úzká spolupráce s FSS </a:t>
            </a:r>
            <a:r>
              <a:rPr lang="cs-CZ" sz="1800" dirty="0" smtClean="0"/>
              <a:t>MU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cs-CZ" sz="1800" b="1" dirty="0" smtClean="0"/>
              <a:t>Bulletin(28): Mezinárodní pracovní migrace v ČR</a:t>
            </a:r>
            <a:endParaRPr 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7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Zjistěte podíl cizinců na pracovní síle ve vašem okrese od roku 2001 do 2011, porovnejte s hodnotami za celou ČR, u obou prostorových jednotek vypočítejte vývoj bazického indexu</a:t>
            </a:r>
          </a:p>
          <a:p>
            <a:pPr marL="400050" lvl="1" indent="0">
              <a:buNone/>
            </a:pPr>
            <a:r>
              <a:rPr lang="cs-CZ" dirty="0" smtClean="0"/>
              <a:t> - 2 tabulky (</a:t>
            </a:r>
            <a:r>
              <a:rPr lang="cs-CZ" dirty="0" err="1" smtClean="0"/>
              <a:t>absolut</a:t>
            </a:r>
            <a:r>
              <a:rPr lang="cs-CZ" dirty="0" smtClean="0"/>
              <a:t>. </a:t>
            </a:r>
            <a:r>
              <a:rPr lang="cs-CZ" dirty="0"/>
              <a:t>h</a:t>
            </a:r>
            <a:r>
              <a:rPr lang="cs-CZ" dirty="0" smtClean="0"/>
              <a:t>odnoty, podíl (%))</a:t>
            </a:r>
          </a:p>
          <a:p>
            <a:pPr marL="400050" lvl="1" indent="0">
              <a:buNone/>
            </a:pPr>
            <a:r>
              <a:rPr lang="cs-CZ" dirty="0"/>
              <a:t> </a:t>
            </a:r>
            <a:r>
              <a:rPr lang="cs-CZ" dirty="0" smtClean="0"/>
              <a:t>- 1 graf (bazické indexy)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09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2) Zjistěte pořadí okresů ve vašem kraji podle podílu cizinců na PS za roky 2001, 2008, 2011. </a:t>
            </a:r>
          </a:p>
          <a:p>
            <a:pPr lvl="1"/>
            <a:r>
              <a:rPr lang="cs-CZ" dirty="0" smtClean="0"/>
              <a:t>Tabulka, komentář</a:t>
            </a:r>
          </a:p>
          <a:p>
            <a:endParaRPr lang="cs-CZ" dirty="0"/>
          </a:p>
          <a:p>
            <a:r>
              <a:rPr lang="cs-CZ" dirty="0" smtClean="0"/>
              <a:t>3) Zjistěte nejpočetněji zastoupené (10) státní příslušnosti pracujících cizinců v ČR v roce 2001, 2008, 2011</a:t>
            </a:r>
          </a:p>
          <a:p>
            <a:pPr lvl="1"/>
            <a:r>
              <a:rPr lang="cs-CZ" dirty="0" smtClean="0"/>
              <a:t>Tabulka, komentář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30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Cizinci na trhu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 nejvíce ohrožených skupin </a:t>
            </a:r>
            <a:r>
              <a:rPr lang="cs-CZ" sz="2400" dirty="0" smtClean="0"/>
              <a:t>(zejména během krize)</a:t>
            </a:r>
          </a:p>
          <a:p>
            <a:r>
              <a:rPr lang="cs-CZ" dirty="0" smtClean="0"/>
              <a:t>Marginální pozice </a:t>
            </a:r>
            <a:r>
              <a:rPr lang="cs-CZ" sz="2400" dirty="0" smtClean="0"/>
              <a:t>(přijdou na řadu jako první)</a:t>
            </a:r>
          </a:p>
          <a:p>
            <a:r>
              <a:rPr lang="cs-CZ" dirty="0" smtClean="0"/>
              <a:t>Jazyková bariéra</a:t>
            </a:r>
          </a:p>
          <a:p>
            <a:r>
              <a:rPr lang="cs-CZ" dirty="0" smtClean="0"/>
              <a:t>2005 – 2008 nárůst počtu pracovníků ze 3. zemí </a:t>
            </a:r>
            <a:r>
              <a:rPr lang="cs-CZ" sz="2400" dirty="0" smtClean="0"/>
              <a:t>(mimo EU)</a:t>
            </a:r>
          </a:p>
          <a:p>
            <a:endParaRPr lang="cs-CZ" sz="2400" dirty="0" smtClean="0"/>
          </a:p>
          <a:p>
            <a:r>
              <a:rPr lang="cs-CZ" sz="2400" dirty="0" smtClean="0"/>
              <a:t>Nízká kvalifikace, manuální práce, stavebnictví, pomocné práce</a:t>
            </a:r>
          </a:p>
          <a:p>
            <a:r>
              <a:rPr lang="cs-CZ" sz="2400" dirty="0" smtClean="0"/>
              <a:t>Cizince z EU krize nějak výrazně nepostihla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16955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Cizinci na trhu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981199"/>
            <a:ext cx="10972800" cy="4316569"/>
          </a:xfrm>
        </p:spPr>
        <p:txBody>
          <a:bodyPr/>
          <a:lstStyle/>
          <a:p>
            <a:r>
              <a:rPr lang="cs-CZ" dirty="0" smtClean="0"/>
              <a:t>Cizinci s živnostenským oprávněním </a:t>
            </a:r>
            <a:r>
              <a:rPr lang="cs-CZ" sz="2800" dirty="0" smtClean="0"/>
              <a:t>(ČSÚ – 2014) </a:t>
            </a:r>
          </a:p>
          <a:p>
            <a:r>
              <a:rPr lang="cs-CZ" dirty="0" smtClean="0"/>
              <a:t>Cizinci evidovaní na ÚP</a:t>
            </a:r>
          </a:p>
          <a:p>
            <a:endParaRPr lang="cs-CZ" dirty="0"/>
          </a:p>
          <a:p>
            <a:r>
              <a:rPr lang="cs-CZ" dirty="0" smtClean="0"/>
              <a:t>Cizinci zaměstnáni na základě </a:t>
            </a:r>
            <a:r>
              <a:rPr lang="cs-CZ" dirty="0" err="1" smtClean="0"/>
              <a:t>prac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ovolení </a:t>
            </a:r>
            <a:r>
              <a:rPr lang="cs-CZ" sz="2800" dirty="0" smtClean="0"/>
              <a:t>(jejich pobyt vázán na konkrétní </a:t>
            </a:r>
            <a:r>
              <a:rPr lang="cs-CZ" sz="2800" dirty="0" err="1" smtClean="0"/>
              <a:t>prac</a:t>
            </a:r>
            <a:r>
              <a:rPr lang="cs-CZ" sz="2800" dirty="0" smtClean="0"/>
              <a:t>. </a:t>
            </a:r>
            <a:r>
              <a:rPr lang="cs-CZ" sz="2800" dirty="0"/>
              <a:t>m</a:t>
            </a:r>
            <a:r>
              <a:rPr lang="cs-CZ" sz="2800" dirty="0" smtClean="0"/>
              <a:t>ísto)</a:t>
            </a:r>
          </a:p>
          <a:p>
            <a:r>
              <a:rPr lang="cs-CZ" dirty="0" smtClean="0"/>
              <a:t>krize – ztráta práce – „ztráta pobytu“ – ilegální pobyt</a:t>
            </a:r>
          </a:p>
          <a:p>
            <a:r>
              <a:rPr lang="cs-CZ" dirty="0" smtClean="0"/>
              <a:t>Nezaměstnanost – registrovaná vs. skrytá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77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10597048" cy="6400800"/>
          </a:xfrm>
        </p:spPr>
      </p:pic>
    </p:spTree>
    <p:extLst>
      <p:ext uri="{BB962C8B-B14F-4D97-AF65-F5344CB8AC3E}">
        <p14:creationId xmlns:p14="http://schemas.microsoft.com/office/powerpoint/2010/main" val="182079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2583"/>
            <a:ext cx="9311425" cy="6495417"/>
          </a:xfrm>
        </p:spPr>
      </p:pic>
    </p:spTree>
    <p:extLst>
      <p:ext uri="{BB962C8B-B14F-4D97-AF65-F5344CB8AC3E}">
        <p14:creationId xmlns:p14="http://schemas.microsoft.com/office/powerpoint/2010/main" val="185870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880"/>
            <a:ext cx="11213953" cy="6540120"/>
          </a:xfrm>
        </p:spPr>
      </p:pic>
    </p:spTree>
    <p:extLst>
      <p:ext uri="{BB962C8B-B14F-4D97-AF65-F5344CB8AC3E}">
        <p14:creationId xmlns:p14="http://schemas.microsoft.com/office/powerpoint/2010/main" val="397783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10975069" cy="6400800"/>
          </a:xfrm>
        </p:spPr>
      </p:pic>
    </p:spTree>
    <p:extLst>
      <p:ext uri="{BB962C8B-B14F-4D97-AF65-F5344CB8AC3E}">
        <p14:creationId xmlns:p14="http://schemas.microsoft.com/office/powerpoint/2010/main" val="2333123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4066"/>
            <a:ext cx="10633877" cy="6563933"/>
          </a:xfrm>
        </p:spPr>
      </p:pic>
    </p:spTree>
    <p:extLst>
      <p:ext uri="{BB962C8B-B14F-4D97-AF65-F5344CB8AC3E}">
        <p14:creationId xmlns:p14="http://schemas.microsoft.com/office/powerpoint/2010/main" val="3266826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ČSÚ</a:t>
            </a:r>
          </a:p>
          <a:p>
            <a:pPr lvl="1"/>
            <a:r>
              <a:rPr lang="cs-CZ" dirty="0" smtClean="0"/>
              <a:t>Cizinci – zaměstnanost – datové údaje</a:t>
            </a:r>
          </a:p>
          <a:p>
            <a:pPr lvl="1"/>
            <a:r>
              <a:rPr lang="cs-CZ" dirty="0" smtClean="0"/>
              <a:t>Od roku 2004 – 2011 (podle státního občanství)</a:t>
            </a:r>
          </a:p>
          <a:p>
            <a:pPr lvl="1"/>
            <a:r>
              <a:rPr lang="cs-CZ" dirty="0" smtClean="0"/>
              <a:t>Souhrnná data (podle okresů a krajů) 1995 – 2011</a:t>
            </a:r>
          </a:p>
          <a:p>
            <a:r>
              <a:rPr lang="cs-CZ" dirty="0" smtClean="0"/>
              <a:t>ÚP – portál MPSV</a:t>
            </a:r>
          </a:p>
          <a:p>
            <a:pPr lvl="1"/>
            <a:r>
              <a:rPr lang="cs-CZ" dirty="0" smtClean="0"/>
              <a:t>Statistiky – zaměstnanost – statistiky – zaměstnávání cizinců (2004 – 2011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380717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RGR-2012-3</Template>
  <TotalTime>246</TotalTime>
  <Words>304</Words>
  <Application>Microsoft Office PowerPoint</Application>
  <PresentationFormat>Širokoúhlá obrazovka</PresentationFormat>
  <Paragraphs>48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Times New Roman</vt:lpstr>
      <vt:lpstr>Wingdings</vt:lpstr>
      <vt:lpstr>Pixel</vt:lpstr>
      <vt:lpstr>Cizinci na trhu práce</vt:lpstr>
      <vt:lpstr>Cizinci na trhu práce</vt:lpstr>
      <vt:lpstr>Cizinci na trhu práce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 dat</vt:lpstr>
      <vt:lpstr>Zdroje dat</vt:lpstr>
      <vt:lpstr>Zadání</vt:lpstr>
      <vt:lpstr>Zadání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Cizinci na trhu práce</dc:title>
  <dc:creator>maca</dc:creator>
  <cp:lastModifiedBy>maca</cp:lastModifiedBy>
  <cp:revision>9</cp:revision>
  <dcterms:created xsi:type="dcterms:W3CDTF">2015-11-02T16:11:12Z</dcterms:created>
  <dcterms:modified xsi:type="dcterms:W3CDTF">2015-11-03T10:14:47Z</dcterms:modified>
</cp:coreProperties>
</file>