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4" r:id="rId19"/>
    <p:sldId id="275" r:id="rId20"/>
    <p:sldId id="270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uzkum_zamestnanosti_2012\Podklady_pro_prezenta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title>
      <c:tx>
        <c:rich>
          <a:bodyPr/>
          <a:lstStyle/>
          <a:p>
            <a:pPr>
              <a:defRPr lang="cs-CZ"/>
            </a:pPr>
            <a:r>
              <a:rPr lang="cs-CZ"/>
              <a:t>Počet</a:t>
            </a:r>
            <a:r>
              <a:rPr lang="cs-CZ" baseline="0"/>
              <a:t> ekonomických subjektů</a:t>
            </a:r>
            <a:endParaRPr lang="cs-CZ"/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List1!$A$2:$A$11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List1!$B$2:$B$11</c:f>
              <c:numCache>
                <c:formatCode>#,##0</c:formatCode>
                <c:ptCount val="10"/>
                <c:pt idx="0">
                  <c:v>2315</c:v>
                </c:pt>
                <c:pt idx="1">
                  <c:v>2612</c:v>
                </c:pt>
                <c:pt idx="2">
                  <c:v>2869</c:v>
                </c:pt>
                <c:pt idx="3">
                  <c:v>2924</c:v>
                </c:pt>
                <c:pt idx="4">
                  <c:v>3056</c:v>
                </c:pt>
                <c:pt idx="5">
                  <c:v>3154</c:v>
                </c:pt>
                <c:pt idx="6">
                  <c:v>2930</c:v>
                </c:pt>
                <c:pt idx="7">
                  <c:v>2800</c:v>
                </c:pt>
                <c:pt idx="8">
                  <c:v>2988</c:v>
                </c:pt>
                <c:pt idx="9">
                  <c:v>3186</c:v>
                </c:pt>
              </c:numCache>
            </c:numRef>
          </c:val>
        </c:ser>
        <c:marker val="1"/>
        <c:axId val="87065728"/>
        <c:axId val="87067264"/>
      </c:lineChart>
      <c:catAx>
        <c:axId val="87065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87067264"/>
        <c:crosses val="autoZero"/>
        <c:auto val="1"/>
        <c:lblAlgn val="ctr"/>
        <c:lblOffset val="100"/>
      </c:catAx>
      <c:valAx>
        <c:axId val="87067264"/>
        <c:scaling>
          <c:orientation val="minMax"/>
          <c:min val="2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87065728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5"/>
  <c:chart>
    <c:title>
      <c:tx>
        <c:rich>
          <a:bodyPr/>
          <a:lstStyle/>
          <a:p>
            <a:pPr>
              <a:defRPr lang="cs-CZ"/>
            </a:pPr>
            <a:r>
              <a:rPr lang="en-US"/>
              <a:t>Počet</a:t>
            </a:r>
            <a:r>
              <a:rPr lang="cs-CZ"/>
              <a:t> pracovníků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List1!$A$2:$A$11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List1!$C$2:$C$11</c:f>
              <c:numCache>
                <c:formatCode>#,##0</c:formatCode>
                <c:ptCount val="10"/>
                <c:pt idx="0">
                  <c:v>206961</c:v>
                </c:pt>
                <c:pt idx="1">
                  <c:v>215106</c:v>
                </c:pt>
                <c:pt idx="2">
                  <c:v>236584</c:v>
                </c:pt>
                <c:pt idx="3">
                  <c:v>244663</c:v>
                </c:pt>
                <c:pt idx="4">
                  <c:v>254781</c:v>
                </c:pt>
                <c:pt idx="5">
                  <c:v>250323</c:v>
                </c:pt>
                <c:pt idx="6">
                  <c:v>234462</c:v>
                </c:pt>
                <c:pt idx="7">
                  <c:v>243149</c:v>
                </c:pt>
                <c:pt idx="8">
                  <c:v>220619</c:v>
                </c:pt>
                <c:pt idx="9">
                  <c:v>228368</c:v>
                </c:pt>
              </c:numCache>
            </c:numRef>
          </c:val>
        </c:ser>
        <c:marker val="1"/>
        <c:axId val="87443712"/>
        <c:axId val="87453696"/>
      </c:lineChart>
      <c:catAx>
        <c:axId val="8744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87453696"/>
        <c:crosses val="autoZero"/>
        <c:auto val="1"/>
        <c:lblAlgn val="ctr"/>
        <c:lblOffset val="100"/>
      </c:catAx>
      <c:valAx>
        <c:axId val="87453696"/>
        <c:scaling>
          <c:orientation val="minMax"/>
          <c:min val="200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87443712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/>
      <c:barChart>
        <c:barDir val="col"/>
        <c:grouping val="clustered"/>
        <c:ser>
          <c:idx val="0"/>
          <c:order val="0"/>
          <c:cat>
            <c:strRef>
              <c:f>List1!$A$17:$A$23</c:f>
              <c:strCache>
                <c:ptCount val="7"/>
                <c:pt idx="0">
                  <c:v>méně než 20</c:v>
                </c:pt>
                <c:pt idx="1">
                  <c:v>20 - 49</c:v>
                </c:pt>
                <c:pt idx="2">
                  <c:v>50 - 99</c:v>
                </c:pt>
                <c:pt idx="3">
                  <c:v>100 - 199</c:v>
                </c:pt>
                <c:pt idx="4">
                  <c:v>200 - 499</c:v>
                </c:pt>
                <c:pt idx="5">
                  <c:v>500 - 999</c:v>
                </c:pt>
                <c:pt idx="6">
                  <c:v>nad 1 000</c:v>
                </c:pt>
              </c:strCache>
            </c:strRef>
          </c:cat>
          <c:val>
            <c:numRef>
              <c:f>List1!$B$17:$B$23</c:f>
              <c:numCache>
                <c:formatCode>General</c:formatCode>
                <c:ptCount val="7"/>
                <c:pt idx="0">
                  <c:v>20.3</c:v>
                </c:pt>
                <c:pt idx="1">
                  <c:v>12.7</c:v>
                </c:pt>
                <c:pt idx="2">
                  <c:v>9.8000000000000007</c:v>
                </c:pt>
                <c:pt idx="3">
                  <c:v>8.3000000000000007</c:v>
                </c:pt>
                <c:pt idx="4">
                  <c:v>4.4000000000000004</c:v>
                </c:pt>
                <c:pt idx="5">
                  <c:v>7.6</c:v>
                </c:pt>
                <c:pt idx="6">
                  <c:v>15.9</c:v>
                </c:pt>
              </c:numCache>
            </c:numRef>
          </c:val>
        </c:ser>
        <c:axId val="92278784"/>
        <c:axId val="92280704"/>
      </c:barChart>
      <c:catAx>
        <c:axId val="92278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cs-CZ"/>
                </a:pPr>
                <a:r>
                  <a:rPr lang="cs-CZ"/>
                  <a:t>velikostní kategorie</a:t>
                </a:r>
                <a:r>
                  <a:rPr lang="cs-CZ" baseline="0"/>
                  <a:t> podniku (</a:t>
                </a:r>
                <a:r>
                  <a:rPr lang="cs-CZ"/>
                  <a:t>počet</a:t>
                </a:r>
                <a:r>
                  <a:rPr lang="cs-CZ" baseline="0"/>
                  <a:t> zaměstnanců)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76967368169887995"/>
              <c:y val="0.9051228663531159"/>
            </c:manualLayout>
          </c:layout>
        </c:title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92280704"/>
        <c:crosses val="autoZero"/>
        <c:auto val="1"/>
        <c:lblAlgn val="ctr"/>
        <c:lblOffset val="100"/>
      </c:catAx>
      <c:valAx>
        <c:axId val="92280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cs-CZ"/>
                </a:pPr>
                <a:r>
                  <a:rPr lang="cs-CZ"/>
                  <a:t>podíl zaměstnanců na zkrácený úvazek [</a:t>
                </a:r>
                <a:r>
                  <a:rPr lang="cs-CZ">
                    <a:latin typeface="Calibri"/>
                  </a:rPr>
                  <a:t>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9393939393939411E-2"/>
              <c:y val="5.8624249150064277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cs-CZ"/>
            </a:pPr>
            <a:endParaRPr lang="sk-SK"/>
          </a:p>
        </c:txPr>
        <c:crossAx val="92278784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217C-BAA6-42B5-B85A-A7C54EE82A67}" type="datetimeFigureOut">
              <a:rPr lang="cs-CZ" smtClean="0"/>
              <a:pPr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B970-AA33-49F5-95F0-1CD8D3D09F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gr.muni.cz/" TargetMode="External"/><Relationship Id="rId3" Type="http://schemas.openxmlformats.org/officeDocument/2006/relationships/hyperlink" Target="mailto:ondrej.sery@mail.muni.cz" TargetMode="External"/><Relationship Id="rId7" Type="http://schemas.openxmlformats.org/officeDocument/2006/relationships/hyperlink" Target="mailto:pzrustova@mail.muni.cz" TargetMode="External"/><Relationship Id="rId2" Type="http://schemas.openxmlformats.org/officeDocument/2006/relationships/hyperlink" Target="mailto:geoganry@mail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voda@fss.muni.cz" TargetMode="External"/><Relationship Id="rId5" Type="http://schemas.openxmlformats.org/officeDocument/2006/relationships/hyperlink" Target="mailto:janura@mail.muni.cz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mailto:braun.m@mail.muni.cz" TargetMode="External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82763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Průzkum zaměstnanosti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 k 31. 12. 2012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4424536" cy="2971800"/>
          </a:xfrm>
        </p:spPr>
        <p:txBody>
          <a:bodyPr>
            <a:normAutofit/>
          </a:bodyPr>
          <a:lstStyle/>
          <a:p>
            <a:endParaRPr lang="cs-CZ" sz="1600" b="1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16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Zpracovatel:</a:t>
            </a:r>
          </a:p>
          <a:p>
            <a:endParaRPr lang="cs-CZ" sz="1600" b="1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Centrum pro regionální rozvoj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Geografický ústav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Přírodovědecká fakulta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Masarykova univerzita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Kotlářská 2, 611 37 Brno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cs-CZ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geogr.muni.cz</a:t>
            </a:r>
            <a:endParaRPr lang="cs-CZ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Obrázek 11" descr="symbolika_logo_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2858300"/>
            <a:ext cx="3528393" cy="7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719464" y="3886200"/>
            <a:ext cx="4424536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Na průzkumu se podílely: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Krajský úřad Jihomoravského kraje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Úřad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práce České republiky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- krajská pobočka v Brně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093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Výsledky dotazníkového šetření</a:t>
            </a:r>
            <a:b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rámci průzkumu zaměstnanosti</a:t>
            </a:r>
            <a:b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 k 31. 12. 2012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Charakteristika souboru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186 zaměstnavatelů (z toho 68,6 % s 20 a více zaměstnanci)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celkem 228 368 pracovníků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57200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25197" r="20801" b="23757"/>
          <a:stretch>
            <a:fillRect/>
          </a:stretch>
        </p:blipFill>
        <p:spPr bwMode="auto">
          <a:xfrm>
            <a:off x="0" y="39650"/>
            <a:ext cx="6036505" cy="33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150" t="32756" r="20351" b="21957"/>
          <a:stretch>
            <a:fillRect/>
          </a:stretch>
        </p:blipFill>
        <p:spPr bwMode="auto">
          <a:xfrm>
            <a:off x="2834772" y="3760789"/>
            <a:ext cx="6309228" cy="30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Graf 46"/>
          <p:cNvPicPr>
            <a:picLocks noChangeArrowheads="1"/>
          </p:cNvPicPr>
          <p:nvPr/>
        </p:nvPicPr>
        <p:blipFill>
          <a:blip r:embed="rId4" cstate="print"/>
          <a:srcRect b="-26"/>
          <a:stretch>
            <a:fillRect/>
          </a:stretch>
        </p:blipFill>
        <p:spPr bwMode="auto">
          <a:xfrm>
            <a:off x="6156176" y="548680"/>
            <a:ext cx="27130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627784" y="260648"/>
            <a:ext cx="302433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Počet ekonomických subjektů v jednotlivých okresech Jihomoravského kraje účastnících se Průzkumu zaměstnanosti k 31. 12. 2012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008" y="4365104"/>
            <a:ext cx="269979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Počet </a:t>
            </a:r>
            <a:r>
              <a:rPr lang="cs-CZ" dirty="0" smtClean="0"/>
              <a:t>pracovníků                v </a:t>
            </a:r>
            <a:r>
              <a:rPr lang="cs-CZ" dirty="0" err="1" smtClean="0"/>
              <a:t>ek</a:t>
            </a:r>
            <a:r>
              <a:rPr lang="cs-CZ" dirty="0" smtClean="0"/>
              <a:t>. </a:t>
            </a:r>
            <a:r>
              <a:rPr lang="cs-CZ" dirty="0" smtClean="0"/>
              <a:t>subjektech</a:t>
            </a:r>
            <a:endParaRPr lang="cs-CZ" dirty="0" smtClean="0"/>
          </a:p>
          <a:p>
            <a:pPr algn="ctr"/>
            <a:r>
              <a:rPr lang="cs-CZ" dirty="0" smtClean="0"/>
              <a:t>v Jihomoravském kraji </a:t>
            </a:r>
            <a:r>
              <a:rPr lang="cs-CZ" dirty="0" smtClean="0"/>
              <a:t>účastnících </a:t>
            </a:r>
            <a:r>
              <a:rPr lang="cs-CZ" dirty="0" smtClean="0"/>
              <a:t>se Průzkumu zaměstnanosti</a:t>
            </a:r>
          </a:p>
          <a:p>
            <a:pPr algn="ctr"/>
            <a:r>
              <a:rPr lang="cs-CZ" dirty="0" smtClean="0"/>
              <a:t>k 31. 12. 2012</a:t>
            </a:r>
          </a:p>
          <a:p>
            <a:pPr algn="ctr"/>
            <a:r>
              <a:rPr lang="cs-CZ" dirty="0" smtClean="0"/>
              <a:t>podle sektorů NH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Reprezentativnost dotazníkového šetření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20880" r="20801" b="8561"/>
          <a:stretch>
            <a:fillRect/>
          </a:stretch>
        </p:blipFill>
        <p:spPr bwMode="auto">
          <a:xfrm>
            <a:off x="791580" y="980728"/>
            <a:ext cx="7560840" cy="57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podle pohlaví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824" y="2520280"/>
            <a:ext cx="774035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v ekonomických subjektech účastnících se Průzkumu zaměstnanosti k 31. 12. 2012 podle pohlaví a sektorů 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podle vzdělání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v ekonomických subjektech účastnících se Průzkumu zaměstnanosti k 31. 12. 2012 podle nejvyššího dosaženého vzdělání:</a:t>
            </a:r>
          </a:p>
          <a:p>
            <a:pPr>
              <a:buNone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 ukončením či neukončeným ZŠ vzděláním:	  5,2 %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se středním vzděláním bez maturity:		31,4 %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se středním vzděláním s maturitou:		37,3 %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 vysokoškolským vzděláním:			26,1 %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Podle jednotlivých sektorů národního hospodářství</a:t>
            </a:r>
          </a:p>
        </p:txBody>
      </p:sp>
      <p:pic>
        <p:nvPicPr>
          <p:cNvPr id="8194" name="Graf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0" y="4437112"/>
            <a:ext cx="2659062" cy="2206625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t="179" r="4784" b="9601"/>
          <a:stretch>
            <a:fillRect/>
          </a:stretch>
        </p:blipFill>
        <p:spPr bwMode="auto">
          <a:xfrm>
            <a:off x="3164755" y="4275856"/>
            <a:ext cx="2919413" cy="2249488"/>
          </a:xfrm>
          <a:prstGeom prst="rect">
            <a:avLst/>
          </a:prstGeom>
          <a:noFill/>
        </p:spPr>
      </p:pic>
      <p:pic>
        <p:nvPicPr>
          <p:cNvPr id="8197" name="Graf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568" y="4437112"/>
            <a:ext cx="2601912" cy="207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cizinců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 konci roku 2012 zaměstnávalo cizince 811 ekonomických subjektů (tj. 25,5 %)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oproti roku 2011 se jedná o pokles 0,7 procentních bodů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zjištěno tak bylo 7 914 cizinců, z toho 6 174 osob (tj. 78,0 %) z EU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nejvíce cizinců pocházelo ze Slovenska (4 205 osob), Ukrajiny (337 osob), Mongolska (291 osob)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výraznějšího počtu dosáhli ještě obyvatelé Rumunska, Ruska a Vietnamu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podle sektorů národního hospodářství: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24" name="Graf 10"/>
          <p:cNvPicPr>
            <a:picLocks noChangeArrowheads="1"/>
          </p:cNvPicPr>
          <p:nvPr/>
        </p:nvPicPr>
        <p:blipFill>
          <a:blip r:embed="rId2" cstate="print"/>
          <a:srcRect l="30104" r="23486"/>
          <a:stretch>
            <a:fillRect/>
          </a:stretch>
        </p:blipFill>
        <p:spPr bwMode="auto">
          <a:xfrm>
            <a:off x="6228184" y="4614564"/>
            <a:ext cx="2664296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raf 9"/>
          <p:cNvPicPr>
            <a:picLocks noChangeArrowheads="1"/>
          </p:cNvPicPr>
          <p:nvPr/>
        </p:nvPicPr>
        <p:blipFill>
          <a:blip r:embed="rId3" cstate="print"/>
          <a:srcRect l="65225" r="19723" b="56420"/>
          <a:stretch>
            <a:fillRect/>
          </a:stretch>
        </p:blipFill>
        <p:spPr bwMode="auto">
          <a:xfrm>
            <a:off x="5148064" y="443711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 9"/>
          <p:cNvPicPr>
            <a:picLocks noChangeArrowheads="1"/>
          </p:cNvPicPr>
          <p:nvPr/>
        </p:nvPicPr>
        <p:blipFill>
          <a:blip r:embed="rId3" cstate="print"/>
          <a:srcRect l="30104" r="38538"/>
          <a:stretch>
            <a:fillRect/>
          </a:stretch>
        </p:blipFill>
        <p:spPr bwMode="auto">
          <a:xfrm>
            <a:off x="3347864" y="4581128"/>
            <a:ext cx="18002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 l="30707" r="26667"/>
          <a:stretch>
            <a:fillRect/>
          </a:stretch>
        </p:blipFill>
        <p:spPr bwMode="auto">
          <a:xfrm>
            <a:off x="611560" y="4581128"/>
            <a:ext cx="2448272" cy="19812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l="9394" t="56385" r="74308" b="5017"/>
          <a:stretch>
            <a:fillRect/>
          </a:stretch>
        </p:blipFill>
        <p:spPr bwMode="auto">
          <a:xfrm>
            <a:off x="2339752" y="5949280"/>
            <a:ext cx="936104" cy="764704"/>
          </a:xfrm>
          <a:prstGeom prst="rect">
            <a:avLst/>
          </a:prstGeom>
          <a:noFill/>
        </p:spPr>
      </p:pic>
      <p:pic>
        <p:nvPicPr>
          <p:cNvPr id="14" name="Graf 9"/>
          <p:cNvPicPr>
            <a:picLocks noChangeArrowheads="1"/>
          </p:cNvPicPr>
          <p:nvPr/>
        </p:nvPicPr>
        <p:blipFill>
          <a:blip r:embed="rId3" cstate="print"/>
          <a:srcRect l="2509" t="58106" r="79931"/>
          <a:stretch>
            <a:fillRect/>
          </a:stretch>
        </p:blipFill>
        <p:spPr bwMode="auto">
          <a:xfrm>
            <a:off x="5076056" y="5982716"/>
            <a:ext cx="1008112" cy="8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 10"/>
          <p:cNvPicPr>
            <a:picLocks noChangeArrowheads="1"/>
          </p:cNvPicPr>
          <p:nvPr/>
        </p:nvPicPr>
        <p:blipFill>
          <a:blip r:embed="rId2" cstate="print"/>
          <a:srcRect l="5017" t="58106" r="77422"/>
          <a:stretch>
            <a:fillRect/>
          </a:stretch>
        </p:blipFill>
        <p:spPr bwMode="auto">
          <a:xfrm>
            <a:off x="7956376" y="5982716"/>
            <a:ext cx="1008112" cy="8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6_cizinci_na_trhu_pr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09" y="191462"/>
            <a:ext cx="9158018" cy="6475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na zkrácený úvazek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61,1 % ekonomických subjektů, resp. 10,1 % pracovníků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nejvíce v terciéru: 15,2 % (z toho 69,8 % ženy)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nejvyšší význam u nejmenších (do 20 osob, resp. 20 až 49 osob) a největších podniků (nad 1 000 osob)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6" name="Graf 15"/>
          <p:cNvGraphicFramePr/>
          <p:nvPr/>
        </p:nvGraphicFramePr>
        <p:xfrm>
          <a:off x="1043608" y="3212976"/>
          <a:ext cx="7056784" cy="335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3779912" y="3429000"/>
            <a:ext cx="35283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Zaměstnanci na zkrácený úvazek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zaměstnanosti mezi lety 2011 a 2012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2071389"/>
            <a:ext cx="864096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Struktura zaměstnanosti v roce 2011 a 2012 podle odvětví v ekonomických subjektech účastnících se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Průzkumu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zaměstnanosti v Jihomoravském kraji k 31. 12.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0979" t="48959" r="20072" b="25121"/>
          <a:stretch>
            <a:fillRect/>
          </a:stretch>
        </p:blipFill>
        <p:spPr bwMode="auto">
          <a:xfrm>
            <a:off x="197260" y="3112795"/>
            <a:ext cx="8749480" cy="24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 průzkumu zaměstnanosti</a:t>
            </a:r>
            <a:endParaRPr lang="cs-CZ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podrobné analýzy trhu práce v Jihomoravském kraji (s důrazem na období globální ekonomické krize)</a:t>
            </a:r>
          </a:p>
          <a:p>
            <a:pPr>
              <a:buFont typeface="Wingdings" pitchFamily="2" charset="2"/>
              <a:buChar char="§"/>
            </a:pP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 dotazníkového šetření v rámci průzkumu zaměstnanosti: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analyzovat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strukturu a vývoj zaměstnanosti v Jihomoravském kraji v roce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2012, výsledky porovnat s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údaji za celou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ČR 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provést hodnocení predikce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počtu zaměstnanců z konce roku 2011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předpokládaného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pohybu na trhu práce v 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JmK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 roce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3) charakterizovat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požadavky zaměstnavatelů v 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JmK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na absolventy škol, analyzovat stav a očekávaný vývoj počtu agenturních zaměstnanců a prověřit hypotézu, zda se sídla podniků ve stále větší míře vzdalují od míst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provozoven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26100" t="23760" r="25751" b="8835"/>
          <a:stretch>
            <a:fillRect/>
          </a:stretch>
        </p:blipFill>
        <p:spPr bwMode="auto">
          <a:xfrm>
            <a:off x="719572" y="58316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2150" t="19438" r="55229" b="7199"/>
          <a:stretch>
            <a:fillRect/>
          </a:stretch>
        </p:blipFill>
        <p:spPr bwMode="auto">
          <a:xfrm>
            <a:off x="2132348" y="-312"/>
            <a:ext cx="4879304" cy="68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3400" t="15714" r="23051" b="6527"/>
          <a:stretch>
            <a:fillRect/>
          </a:stretch>
        </p:blipFill>
        <p:spPr bwMode="auto">
          <a:xfrm>
            <a:off x="791580" y="-1969"/>
            <a:ext cx="7560840" cy="68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Očekávaný vývoj zaměstnanosti v roce 2013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Očekávaný pohyb pracovníků v roce 2013 podle odvětví NH v subjektech účastnících se „Průzkumu zaměstnanosti v Jihomoravském kraji k 31. 12. 2012“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23760" r="22601" b="22961"/>
          <a:stretch>
            <a:fillRect/>
          </a:stretch>
        </p:blipFill>
        <p:spPr bwMode="auto">
          <a:xfrm>
            <a:off x="791580" y="2143480"/>
            <a:ext cx="7560840" cy="45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absolventů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 konci roku 2012 uvedlo 433 ekonomických subjektů zájem o absolventy (tj. 13,6 %); naopak 551 subjektů zájem o absolventy nemá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celkově tak firmy projevily zájem o 1,7 tis. absolventů; Úřad práce ČR evidoval k 31. 12. 2012 v Jihomoravském kraji 4,6 tis. nezaměstnaných z řad absolventů a mladistvých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3400" t="21474" r="23051" b="33167"/>
          <a:stretch>
            <a:fillRect/>
          </a:stretch>
        </p:blipFill>
        <p:spPr bwMode="auto">
          <a:xfrm>
            <a:off x="695569" y="2636912"/>
            <a:ext cx="77528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Agenturní zaměstnanci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 konci roku 2012 zjištěno 3 378 agenturních zaměstnanců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- 64,9 % ve II. sektoru (zejména strojírenský a elektrotechnický průmysl)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- 34,9 % ve III. sektoru (zejména informační a komunikační činnosti)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hypotézu, že se sídla podniků ve stále větší míře vzdalují od míst provozoven, nelze považovat za prokázanou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400" t="43919" r="23051" b="45281"/>
          <a:stretch>
            <a:fillRect/>
          </a:stretch>
        </p:blipFill>
        <p:spPr bwMode="auto">
          <a:xfrm>
            <a:off x="251520" y="2060848"/>
            <a:ext cx="85689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6512" y="3078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Změny sídla podniků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23400" t="42386" r="23051" b="34481"/>
          <a:stretch>
            <a:fillRect/>
          </a:stretch>
        </p:blipFill>
        <p:spPr bwMode="auto">
          <a:xfrm>
            <a:off x="755576" y="4797152"/>
            <a:ext cx="7632848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093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 odvětví</a:t>
            </a:r>
            <a:b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Sektory národního hospodářství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</a:t>
            </a: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zaměstnanosti v sektorech národního hospodářství v Jihomoravském kraji a v České republice v letech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2000–2012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4850" t="24480" r="12251" b="16481"/>
          <a:stretch>
            <a:fillRect/>
          </a:stretch>
        </p:blipFill>
        <p:spPr bwMode="auto">
          <a:xfrm>
            <a:off x="359532" y="2044846"/>
            <a:ext cx="8424936" cy="426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07_strojirensky_prumys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019" y="191462"/>
            <a:ext cx="9158019" cy="6475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8_elektrotechnicky_prumys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Trh práce v </a:t>
            </a:r>
            <a:r>
              <a:rPr lang="cs-CZ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JmK</a:t>
            </a:r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ČR</a:t>
            </a:r>
            <a:b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letech 2000 až 2012 </a:t>
            </a:r>
            <a:endParaRPr lang="cs-CZ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32400" r="20351" b="16247"/>
          <a:stretch>
            <a:fillRect/>
          </a:stretch>
        </p:blipFill>
        <p:spPr bwMode="auto">
          <a:xfrm>
            <a:off x="35496" y="1416030"/>
            <a:ext cx="5112568" cy="28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150" t="29520" r="20351" b="17600"/>
          <a:stretch>
            <a:fillRect/>
          </a:stretch>
        </p:blipFill>
        <p:spPr bwMode="auto">
          <a:xfrm>
            <a:off x="4010840" y="3928898"/>
            <a:ext cx="509766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leva 6"/>
          <p:cNvSpPr/>
          <p:nvPr/>
        </p:nvSpPr>
        <p:spPr>
          <a:xfrm>
            <a:off x="5220072" y="2420888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2042845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nezaměstnanosti</a:t>
            </a:r>
          </a:p>
          <a:p>
            <a:pPr algn="ctr"/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 31. 12. 2012: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Jihomoravský kraj: 10,4 %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Česká republika: 9,4 %</a:t>
            </a:r>
            <a:endParaRPr lang="cs-CZ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Šipka doleva 8"/>
          <p:cNvSpPr/>
          <p:nvPr/>
        </p:nvSpPr>
        <p:spPr>
          <a:xfrm rot="10800000">
            <a:off x="2987824" y="5373216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5013176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Počet uchazečů na 1 VPM</a:t>
            </a:r>
          </a:p>
          <a:p>
            <a:pPr algn="ctr"/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 31. 12. 2012: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Jihomoravský kraj: 29,0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Česká republika: 15,6</a:t>
            </a:r>
            <a:endParaRPr lang="cs-CZ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6_hutnicky_a_kovozpracujici_prumys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04_chemicky_prumys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SHRNUTÍ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situace na trhu práce v Jihomoravském kraji v roce 2012 mírně zhoršila, zejména ve druhé polovině roku (scénář „W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mezi kraji ČR se Jihomoravský kraj pohybuje průměrně na pátém místě podle míry nezaměstnanosti, délky evidence uchazečů atd.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mírné snížení průměrného věku nezaměstnaných + nezaměstnanost i mezi vysokoškolsky vzdělanými lidmi (i když význam vzdělanosti je stále silný)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lze rozlišit tři oblasti (dle okresů):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Brno-město a Brno-venkov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Blansko, Břeclav a Vyškov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3) Hodonín (zejména JV okresu) a Znojmo (zejména JZ okresu)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 ledna 2012 absence oficiálních dat za úroveň SO ORP a obcí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 rok 2013 očekávají zaměstnavatele růst počtu pracovníků (ALE jen odhad !)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zvyšuje se podíl zkrácených úvazků, zájem o absolventy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 počet subjektů zaměstnávajících cizince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diverzifikovaná struktura v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JmK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strojírenský, elektrotechnický, hutnický a kovozpracující, chemický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Děkujeme za pozornost !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Mgr. Ivan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Andráško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PhD.		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geoganry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@mail.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muni.cz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RNDr. Ondřej Šerý		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ondrej.sery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@mail.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muni.cz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Mgr. Martin Braun		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braun.m@mail.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muni.cz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Mgr. Jakub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Jaňura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janura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@mail.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muni.cz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Mgr.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Mgr. Petr Voda		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pvoda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@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fss.muni.cz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Mgr. Pavlína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Zrůstová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pzrustova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@mail.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muni.cz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Centrum pro regionální rozvoj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Geografický ústav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Přírodovědecká fakulta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Masarykova univerzita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Kotlářská 2, 611 37 Brno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www.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geogr.muni.cz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4" name="Picture 2" descr="Geograficky_ustav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733256"/>
            <a:ext cx="3081000" cy="62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2010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5589240"/>
            <a:ext cx="1895856" cy="95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</a:t>
            </a:r>
            <a:r>
              <a:rPr lang="cs-CZ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JmK</a:t>
            </a:r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mezi kraji ČR</a:t>
            </a:r>
            <a:b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konci roku 2012</a:t>
            </a:r>
            <a:endParaRPr lang="cs-CZ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26640" r="20801" b="22961"/>
          <a:stretch>
            <a:fillRect/>
          </a:stretch>
        </p:blipFill>
        <p:spPr bwMode="auto">
          <a:xfrm>
            <a:off x="399393" y="2284966"/>
            <a:ext cx="8345214" cy="45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Jihomoravský kraj následuje ve většině ukazatelů po Moravskoslezském, Ústeckém, Karlovarském a Olomouckém kraji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6_mira_nezamestnanos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8_pocet_uchazecu_na_1_V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09" y="191462"/>
            <a:ext cx="9158019" cy="6475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_dlouhodobe_nezamestna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3234" y="1667941"/>
            <a:ext cx="7379286" cy="521744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32400" r="20351" b="18641"/>
          <a:stretch>
            <a:fillRect/>
          </a:stretch>
        </p:blipFill>
        <p:spPr bwMode="auto">
          <a:xfrm>
            <a:off x="0" y="0"/>
            <a:ext cx="4788024" cy="25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123728" y="2564904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20_dlouhodobe_nezamestnani.png"/>
          <p:cNvPicPr>
            <a:picLocks noChangeAspect="1"/>
          </p:cNvPicPr>
          <p:nvPr/>
        </p:nvPicPr>
        <p:blipFill>
          <a:blip r:embed="rId2" cstate="print"/>
          <a:srcRect t="9904" r="65750" b="71162"/>
          <a:stretch>
            <a:fillRect/>
          </a:stretch>
        </p:blipFill>
        <p:spPr>
          <a:xfrm>
            <a:off x="827584" y="2852936"/>
            <a:ext cx="313184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2_nezamestnani_absolven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4_nezamestnane_OZ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590</Words>
  <Application>Microsoft Office PowerPoint</Application>
  <PresentationFormat>Prezentácia na obrazovke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Motiv sady Office</vt:lpstr>
      <vt:lpstr>Průzkum zaměstnanosti v Jihomoravském kraji k 31. 12. 2012</vt:lpstr>
      <vt:lpstr>Cíle průzkumu zaměstnanosti</vt:lpstr>
      <vt:lpstr>Trh práce v JmK a ČR v letech 2000 až 2012 </vt:lpstr>
      <vt:lpstr>Postavení JmK mezi kraji ČR na konci roku 2012</vt:lpstr>
      <vt:lpstr>Snímka 5</vt:lpstr>
      <vt:lpstr>Snímka 6</vt:lpstr>
      <vt:lpstr>Snímka 7</vt:lpstr>
      <vt:lpstr>Snímka 8</vt:lpstr>
      <vt:lpstr>Snímka 9</vt:lpstr>
      <vt:lpstr>Výsledky dotazníkového šetření v rámci průzkumu zaměstnanosti v Jihomoravském kraji k 31. 12. 2012</vt:lpstr>
      <vt:lpstr>Charakteristika souboru</vt:lpstr>
      <vt:lpstr>Snímka 12</vt:lpstr>
      <vt:lpstr>Reprezentativnost dotazníkového šetření</vt:lpstr>
      <vt:lpstr>Struktura pracovníků podle pohlaví</vt:lpstr>
      <vt:lpstr>Struktura pracovníků podle vzdělání</vt:lpstr>
      <vt:lpstr>Zaměstnávání cizinců</vt:lpstr>
      <vt:lpstr>Snímka 17</vt:lpstr>
      <vt:lpstr>Zaměstnávání na zkrácený úvazek</vt:lpstr>
      <vt:lpstr>Vývoj zaměstnanosti mezi lety 2011 a 2012</vt:lpstr>
      <vt:lpstr>Snímka 20</vt:lpstr>
      <vt:lpstr>Snímka 21</vt:lpstr>
      <vt:lpstr>Snímka 22</vt:lpstr>
      <vt:lpstr>Očekávaný vývoj zaměstnanosti v roce 2013</vt:lpstr>
      <vt:lpstr>Zaměstnávání absolventů</vt:lpstr>
      <vt:lpstr>Agenturní zaměstnanci</vt:lpstr>
      <vt:lpstr>Centra odvětví v Jihomoravském kraji</vt:lpstr>
      <vt:lpstr>Sektory národního hospodářství</vt:lpstr>
      <vt:lpstr>Snímka 28</vt:lpstr>
      <vt:lpstr>Snímka 29</vt:lpstr>
      <vt:lpstr>Snímka 30</vt:lpstr>
      <vt:lpstr>Snímka 31</vt:lpstr>
      <vt:lpstr>SHRNUTÍ</vt:lpstr>
      <vt:lpstr>Děkujeme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Průzkum zaměstnanosti v Jihomoravském kraji k 31. 12. 2012</dc:title>
  <dc:creator>User</dc:creator>
  <cp:lastModifiedBy>jozef</cp:lastModifiedBy>
  <cp:revision>34</cp:revision>
  <dcterms:created xsi:type="dcterms:W3CDTF">2013-05-24T07:58:00Z</dcterms:created>
  <dcterms:modified xsi:type="dcterms:W3CDTF">2013-05-29T07:19:56Z</dcterms:modified>
</cp:coreProperties>
</file>