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18" r:id="rId4"/>
    <p:sldId id="306" r:id="rId5"/>
    <p:sldId id="320" r:id="rId6"/>
    <p:sldId id="316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VYUKA\Geograficka_analyza_trhu_prace_2014\Vyvoj%20trhu%20p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Nezaměstnanost podle pohlaví</a:t>
            </a:r>
            <a:r>
              <a:rPr lang="cs-CZ"/>
              <a:t> v ČR mezi lety 2004 až 2015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7.3860435780946851E-2"/>
          <c:y val="0.1472530500616557"/>
          <c:w val="0.90778328553736609"/>
          <c:h val="0.61587478730513179"/>
        </c:manualLayout>
      </c:layout>
      <c:lineChart>
        <c:grouping val="standard"/>
        <c:ser>
          <c:idx val="0"/>
          <c:order val="0"/>
          <c:tx>
            <c:v>MN ženy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muzi_zeny!$I$2:$AE$3</c:f>
              <c:multiLvlStrCache>
                <c:ptCount val="23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</c:lvl>
                <c:lvl>
                  <c:pt idx="0">
                    <c:v>2004</c:v>
                  </c:pt>
                  <c:pt idx="2">
                    <c:v>2005</c:v>
                  </c:pt>
                  <c:pt idx="4">
                    <c:v>2006</c:v>
                  </c:pt>
                  <c:pt idx="6">
                    <c:v>2007</c:v>
                  </c:pt>
                  <c:pt idx="8">
                    <c:v>2008</c:v>
                  </c:pt>
                  <c:pt idx="10">
                    <c:v>2009</c:v>
                  </c:pt>
                  <c:pt idx="12">
                    <c:v>2010</c:v>
                  </c:pt>
                  <c:pt idx="14">
                    <c:v>2011</c:v>
                  </c:pt>
                  <c:pt idx="16">
                    <c:v>2012</c:v>
                  </c:pt>
                  <c:pt idx="18">
                    <c:v>2013</c:v>
                  </c:pt>
                  <c:pt idx="20">
                    <c:v>2014</c:v>
                  </c:pt>
                  <c:pt idx="22">
                    <c:v>2015</c:v>
                  </c:pt>
                </c:lvl>
              </c:multiLvlStrCache>
            </c:multiLvlStrRef>
          </c:cat>
          <c:val>
            <c:numRef>
              <c:f>muzi_zeny!$I$4:$AC$4</c:f>
              <c:numCache>
                <c:formatCode>0.0</c:formatCode>
                <c:ptCount val="21"/>
                <c:pt idx="0">
                  <c:v>11.621634963897549</c:v>
                </c:pt>
                <c:pt idx="1">
                  <c:v>10.92169462653748</c:v>
                </c:pt>
                <c:pt idx="2">
                  <c:v>10.41988998772387</c:v>
                </c:pt>
                <c:pt idx="3">
                  <c:v>10.531363832847831</c:v>
                </c:pt>
                <c:pt idx="4">
                  <c:v>9.5604213833222005</c:v>
                </c:pt>
                <c:pt idx="5">
                  <c:v>9.2975948607319641</c:v>
                </c:pt>
                <c:pt idx="6">
                  <c:v>7.9804830503551178</c:v>
                </c:pt>
                <c:pt idx="7">
                  <c:v>7.3758963458785614</c:v>
                </c:pt>
                <c:pt idx="8">
                  <c:v>6.4821389579239108</c:v>
                </c:pt>
                <c:pt idx="9">
                  <c:v>7.2102134165340726</c:v>
                </c:pt>
                <c:pt idx="10">
                  <c:v>9.3251997743433463</c:v>
                </c:pt>
                <c:pt idx="11">
                  <c:v>10.328080221576252</c:v>
                </c:pt>
                <c:pt idx="12">
                  <c:v>9.8927470855630926</c:v>
                </c:pt>
                <c:pt idx="13">
                  <c:v>10.652824622214899</c:v>
                </c:pt>
                <c:pt idx="14">
                  <c:v>9.5272924329870836</c:v>
                </c:pt>
                <c:pt idx="15">
                  <c:v>9.8430418878344188</c:v>
                </c:pt>
                <c:pt idx="16">
                  <c:v>9.6329446094998641</c:v>
                </c:pt>
                <c:pt idx="17">
                  <c:v>10.563578706231445</c:v>
                </c:pt>
              </c:numCache>
            </c:numRef>
          </c:val>
        </c:ser>
        <c:ser>
          <c:idx val="1"/>
          <c:order val="1"/>
          <c:tx>
            <c:v>MN muži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muzi_zeny!$I$2:$AE$3</c:f>
              <c:multiLvlStrCache>
                <c:ptCount val="23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</c:lvl>
                <c:lvl>
                  <c:pt idx="0">
                    <c:v>2004</c:v>
                  </c:pt>
                  <c:pt idx="2">
                    <c:v>2005</c:v>
                  </c:pt>
                  <c:pt idx="4">
                    <c:v>2006</c:v>
                  </c:pt>
                  <c:pt idx="6">
                    <c:v>2007</c:v>
                  </c:pt>
                  <c:pt idx="8">
                    <c:v>2008</c:v>
                  </c:pt>
                  <c:pt idx="10">
                    <c:v>2009</c:v>
                  </c:pt>
                  <c:pt idx="12">
                    <c:v>2010</c:v>
                  </c:pt>
                  <c:pt idx="14">
                    <c:v>2011</c:v>
                  </c:pt>
                  <c:pt idx="16">
                    <c:v>2012</c:v>
                  </c:pt>
                  <c:pt idx="18">
                    <c:v>2013</c:v>
                  </c:pt>
                  <c:pt idx="20">
                    <c:v>2014</c:v>
                  </c:pt>
                  <c:pt idx="22">
                    <c:v>2015</c:v>
                  </c:pt>
                </c:lvl>
              </c:multiLvlStrCache>
            </c:multiLvlStrRef>
          </c:cat>
          <c:val>
            <c:numRef>
              <c:f>muzi_zeny!$I$5:$AC$5</c:f>
              <c:numCache>
                <c:formatCode>0.0</c:formatCode>
                <c:ptCount val="21"/>
                <c:pt idx="0">
                  <c:v>8.4862162678591506</c:v>
                </c:pt>
                <c:pt idx="1">
                  <c:v>8.3402830745853205</c:v>
                </c:pt>
                <c:pt idx="2">
                  <c:v>7.1661014423522298</c:v>
                </c:pt>
                <c:pt idx="3">
                  <c:v>7.6033594431758234</c:v>
                </c:pt>
                <c:pt idx="4">
                  <c:v>6.3350961023529937</c:v>
                </c:pt>
                <c:pt idx="5">
                  <c:v>6.4105151581577298</c:v>
                </c:pt>
                <c:pt idx="6">
                  <c:v>4.9923671015833655</c:v>
                </c:pt>
                <c:pt idx="7">
                  <c:v>4.9206367867947538</c:v>
                </c:pt>
                <c:pt idx="8">
                  <c:v>3.9009773675495882</c:v>
                </c:pt>
                <c:pt idx="9">
                  <c:v>5.0239885004542515</c:v>
                </c:pt>
                <c:pt idx="10">
                  <c:v>6.9912633060083458</c:v>
                </c:pt>
                <c:pt idx="11">
                  <c:v>8.4387006444365138</c:v>
                </c:pt>
                <c:pt idx="12">
                  <c:v>7.5030550594347885</c:v>
                </c:pt>
                <c:pt idx="13">
                  <c:v>8.7565741147021825</c:v>
                </c:pt>
                <c:pt idx="14">
                  <c:v>6.9619224926685819</c:v>
                </c:pt>
                <c:pt idx="15">
                  <c:v>7.6930495289856848</c:v>
                </c:pt>
                <c:pt idx="16">
                  <c:v>6.8802858903387287</c:v>
                </c:pt>
                <c:pt idx="17">
                  <c:v>8.4403543861870833</c:v>
                </c:pt>
              </c:numCache>
            </c:numRef>
          </c:val>
        </c:ser>
        <c:ser>
          <c:idx val="2"/>
          <c:order val="2"/>
          <c:tx>
            <c:v>PNO ženy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multiLvlStrRef>
              <c:f>muzi_zeny!$I$2:$AE$3</c:f>
              <c:multiLvlStrCache>
                <c:ptCount val="23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</c:lvl>
                <c:lvl>
                  <c:pt idx="0">
                    <c:v>2004</c:v>
                  </c:pt>
                  <c:pt idx="2">
                    <c:v>2005</c:v>
                  </c:pt>
                  <c:pt idx="4">
                    <c:v>2006</c:v>
                  </c:pt>
                  <c:pt idx="6">
                    <c:v>2007</c:v>
                  </c:pt>
                  <c:pt idx="8">
                    <c:v>2008</c:v>
                  </c:pt>
                  <c:pt idx="10">
                    <c:v>2009</c:v>
                  </c:pt>
                  <c:pt idx="12">
                    <c:v>2010</c:v>
                  </c:pt>
                  <c:pt idx="14">
                    <c:v>2011</c:v>
                  </c:pt>
                  <c:pt idx="16">
                    <c:v>2012</c:v>
                  </c:pt>
                  <c:pt idx="18">
                    <c:v>2013</c:v>
                  </c:pt>
                  <c:pt idx="20">
                    <c:v>2014</c:v>
                  </c:pt>
                  <c:pt idx="22">
                    <c:v>2015</c:v>
                  </c:pt>
                </c:lvl>
              </c:multiLvlStrCache>
            </c:multiLvlStrRef>
          </c:cat>
          <c:val>
            <c:numRef>
              <c:f>muzi_zeny!$I$7:$AE$7</c:f>
              <c:numCache>
                <c:formatCode>General</c:formatCode>
                <c:ptCount val="23"/>
                <c:pt idx="18" formatCode="0.0">
                  <c:v>7.3878598833559845</c:v>
                </c:pt>
                <c:pt idx="19" formatCode="0.0">
                  <c:v>8.0178516510387432</c:v>
                </c:pt>
                <c:pt idx="20" formatCode="0.0">
                  <c:v>7.5874752820077065</c:v>
                </c:pt>
                <c:pt idx="21" formatCode="0.0">
                  <c:v>7.4871757704603841</c:v>
                </c:pt>
                <c:pt idx="22" formatCode="0.0">
                  <c:v>6.5237820417140284</c:v>
                </c:pt>
              </c:numCache>
            </c:numRef>
          </c:val>
        </c:ser>
        <c:ser>
          <c:idx val="3"/>
          <c:order val="3"/>
          <c:tx>
            <c:v>PNO muži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muzi_zeny!$I$2:$AE$3</c:f>
              <c:multiLvlStrCache>
                <c:ptCount val="23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</c:lvl>
                <c:lvl>
                  <c:pt idx="0">
                    <c:v>2004</c:v>
                  </c:pt>
                  <c:pt idx="2">
                    <c:v>2005</c:v>
                  </c:pt>
                  <c:pt idx="4">
                    <c:v>2006</c:v>
                  </c:pt>
                  <c:pt idx="6">
                    <c:v>2007</c:v>
                  </c:pt>
                  <c:pt idx="8">
                    <c:v>2008</c:v>
                  </c:pt>
                  <c:pt idx="10">
                    <c:v>2009</c:v>
                  </c:pt>
                  <c:pt idx="12">
                    <c:v>2010</c:v>
                  </c:pt>
                  <c:pt idx="14">
                    <c:v>2011</c:v>
                  </c:pt>
                  <c:pt idx="16">
                    <c:v>2012</c:v>
                  </c:pt>
                  <c:pt idx="18">
                    <c:v>2013</c:v>
                  </c:pt>
                  <c:pt idx="20">
                    <c:v>2014</c:v>
                  </c:pt>
                  <c:pt idx="22">
                    <c:v>2015</c:v>
                  </c:pt>
                </c:lvl>
              </c:multiLvlStrCache>
            </c:multiLvlStrRef>
          </c:cat>
          <c:val>
            <c:numRef>
              <c:f>muzi_zeny!$I$8:$AE$8</c:f>
              <c:numCache>
                <c:formatCode>General</c:formatCode>
                <c:ptCount val="23"/>
                <c:pt idx="18" formatCode="0.0">
                  <c:v>7.2851700121205774</c:v>
                </c:pt>
                <c:pt idx="19" formatCode="0.0">
                  <c:v>8.3275047927915686</c:v>
                </c:pt>
                <c:pt idx="20" formatCode="0.0">
                  <c:v>7.1624082379314258</c:v>
                </c:pt>
                <c:pt idx="21" formatCode="0.0">
                  <c:v>7.4371678373462276</c:v>
                </c:pt>
                <c:pt idx="22" formatCode="0.0">
                  <c:v>5.8386953957620165</c:v>
                </c:pt>
              </c:numCache>
            </c:numRef>
          </c:val>
        </c:ser>
        <c:marker val="1"/>
        <c:axId val="77849728"/>
        <c:axId val="89833856"/>
      </c:lineChart>
      <c:catAx>
        <c:axId val="77849728"/>
        <c:scaling>
          <c:orientation val="minMax"/>
        </c:scaling>
        <c:axPos val="b"/>
        <c:tickLblPos val="nextTo"/>
        <c:crossAx val="89833856"/>
        <c:crosses val="autoZero"/>
        <c:auto val="1"/>
        <c:lblAlgn val="ctr"/>
        <c:lblOffset val="100"/>
      </c:catAx>
      <c:valAx>
        <c:axId val="89833856"/>
        <c:scaling>
          <c:orientation val="minMax"/>
          <c:max val="12"/>
          <c:min val="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atin typeface="Calibri"/>
                  </a:defRPr>
                </a:pPr>
                <a:r>
                  <a:rPr lang="cs-CZ">
                    <a:latin typeface="Calibri"/>
                  </a:rPr>
                  <a:t>[%]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8.3437630371297807E-3"/>
              <c:y val="0.15211937090540886"/>
            </c:manualLayout>
          </c:layout>
        </c:title>
        <c:numFmt formatCode="0.0" sourceLinked="1"/>
        <c:tickLblPos val="nextTo"/>
        <c:crossAx val="7784972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tx>
            <c:v>počet uchazečů – ženy</c:v>
          </c:tx>
          <c:cat>
            <c:numRef>
              <c:f>muzi_zeny!$J$37:$T$37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muzi_zeny!$J$39:$T$39</c:f>
              <c:numCache>
                <c:formatCode>#,##0</c:formatCode>
                <c:ptCount val="11"/>
                <c:pt idx="0">
                  <c:v>276254</c:v>
                </c:pt>
                <c:pt idx="1">
                  <c:v>265631</c:v>
                </c:pt>
                <c:pt idx="2">
                  <c:v>238713</c:v>
                </c:pt>
                <c:pt idx="3">
                  <c:v>191150</c:v>
                </c:pt>
                <c:pt idx="4">
                  <c:v>183639</c:v>
                </c:pt>
                <c:pt idx="5">
                  <c:v>258112</c:v>
                </c:pt>
                <c:pt idx="6">
                  <c:v>268200</c:v>
                </c:pt>
                <c:pt idx="7">
                  <c:v>250301</c:v>
                </c:pt>
                <c:pt idx="8">
                  <c:v>266593</c:v>
                </c:pt>
                <c:pt idx="9">
                  <c:v>289501</c:v>
                </c:pt>
                <c:pt idx="10">
                  <c:v>268942</c:v>
                </c:pt>
              </c:numCache>
            </c:numRef>
          </c:val>
        </c:ser>
        <c:axId val="65442176"/>
        <c:axId val="65444864"/>
      </c:barChart>
      <c:lineChart>
        <c:grouping val="standard"/>
        <c:ser>
          <c:idx val="1"/>
          <c:order val="1"/>
          <c:tx>
            <c:v>podíl uchazečů – ženy</c:v>
          </c:tx>
          <c:cat>
            <c:numRef>
              <c:f>muzi_zeny!$J$37:$T$37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muzi_zeny!$J$40:$T$40</c:f>
              <c:numCache>
                <c:formatCode>0.0</c:formatCode>
                <c:ptCount val="11"/>
                <c:pt idx="0">
                  <c:v>50.999953846863896</c:v>
                </c:pt>
                <c:pt idx="1">
                  <c:v>52.042059810037301</c:v>
                </c:pt>
                <c:pt idx="2">
                  <c:v>53.219409423803633</c:v>
                </c:pt>
                <c:pt idx="3">
                  <c:v>53.863581287090213</c:v>
                </c:pt>
                <c:pt idx="4">
                  <c:v>52.133144073811209</c:v>
                </c:pt>
                <c:pt idx="5">
                  <c:v>47.875118708452042</c:v>
                </c:pt>
                <c:pt idx="6">
                  <c:v>47.760577400805978</c:v>
                </c:pt>
                <c:pt idx="7">
                  <c:v>49.228145878363897</c:v>
                </c:pt>
                <c:pt idx="8">
                  <c:v>48.888249090885751</c:v>
                </c:pt>
                <c:pt idx="9">
                  <c:v>48.506198551353563</c:v>
                </c:pt>
                <c:pt idx="10">
                  <c:v>49.628169783397361</c:v>
                </c:pt>
              </c:numCache>
            </c:numRef>
          </c:val>
        </c:ser>
        <c:marker val="1"/>
        <c:axId val="65815296"/>
        <c:axId val="65465344"/>
      </c:lineChart>
      <c:catAx>
        <c:axId val="65442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444864"/>
        <c:crosses val="autoZero"/>
        <c:auto val="1"/>
        <c:lblAlgn val="ctr"/>
        <c:lblOffset val="100"/>
      </c:catAx>
      <c:valAx>
        <c:axId val="65444864"/>
        <c:scaling>
          <c:orientation val="minMax"/>
          <c:max val="3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počet</a:t>
                </a:r>
                <a:r>
                  <a:rPr lang="cs-CZ" sz="1200" baseline="0"/>
                  <a:t> uchazečů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9.7222222222222224E-3"/>
              <c:y val="0.32588721105642493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442176"/>
        <c:crosses val="autoZero"/>
        <c:crossBetween val="between"/>
      </c:valAx>
      <c:valAx>
        <c:axId val="65465344"/>
        <c:scaling>
          <c:orientation val="minMax"/>
          <c:max val="59"/>
          <c:min val="47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podíl</a:t>
                </a:r>
                <a:r>
                  <a:rPr lang="cs-CZ" sz="1200" baseline="0"/>
                  <a:t> uchazečů (%)</a:t>
                </a:r>
                <a:endParaRPr lang="cs-CZ" sz="1200"/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815296"/>
        <c:crosses val="max"/>
        <c:crossBetween val="between"/>
      </c:valAx>
      <c:catAx>
        <c:axId val="65815296"/>
        <c:scaling>
          <c:orientation val="minMax"/>
        </c:scaling>
        <c:delete val="1"/>
        <c:axPos val="b"/>
        <c:numFmt formatCode="General" sourceLinked="1"/>
        <c:tickLblPos val="none"/>
        <c:crossAx val="65465344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Zaměstnanost</a:t>
            </a:r>
            <a:r>
              <a:rPr lang="cs-CZ" baseline="0"/>
              <a:t> cizinců v ČR mezi lety 2000 až 2011</a:t>
            </a:r>
            <a:endParaRPr lang="cs-CZ"/>
          </a:p>
        </c:rich>
      </c:tx>
      <c:layout/>
    </c:title>
    <c:plotArea>
      <c:layout>
        <c:manualLayout>
          <c:layoutTarget val="inner"/>
          <c:xMode val="edge"/>
          <c:yMode val="edge"/>
          <c:x val="0.11384536307961504"/>
          <c:y val="0.13584361276874288"/>
          <c:w val="0.81958858267716539"/>
          <c:h val="0.64563751564952798"/>
        </c:manualLayout>
      </c:layout>
      <c:barChart>
        <c:barDir val="col"/>
        <c:grouping val="clustered"/>
        <c:ser>
          <c:idx val="0"/>
          <c:order val="0"/>
          <c:tx>
            <c:v>zaměstnaní cizinci</c:v>
          </c:tx>
          <c:cat>
            <c:multiLvlStrRef>
              <c:f>cizinci!$H$4:$AE$5</c:f>
              <c:multiLvlStrCache>
                <c:ptCount val="24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  <c:pt idx="23">
                    <c:v>XII</c:v>
                  </c:pt>
                </c:lvl>
                <c:lvl>
                  <c:pt idx="0">
                    <c:v>2000</c:v>
                  </c:pt>
                  <c:pt idx="2">
                    <c:v>2001</c:v>
                  </c:pt>
                  <c:pt idx="4">
                    <c:v>2002</c:v>
                  </c:pt>
                  <c:pt idx="6">
                    <c:v>2003</c:v>
                  </c:pt>
                  <c:pt idx="8">
                    <c:v>2004</c:v>
                  </c:pt>
                  <c:pt idx="10">
                    <c:v>2005</c:v>
                  </c:pt>
                  <c:pt idx="12">
                    <c:v>2006</c:v>
                  </c:pt>
                  <c:pt idx="14">
                    <c:v>2007</c:v>
                  </c:pt>
                  <c:pt idx="16">
                    <c:v>2008</c:v>
                  </c:pt>
                  <c:pt idx="18">
                    <c:v>2009</c:v>
                  </c:pt>
                  <c:pt idx="20">
                    <c:v>2010</c:v>
                  </c:pt>
                  <c:pt idx="22">
                    <c:v>2011</c:v>
                  </c:pt>
                </c:lvl>
              </c:multiLvlStrCache>
            </c:multiLvlStrRef>
          </c:cat>
          <c:val>
            <c:numRef>
              <c:f>cizinci!$H$6:$AE$6</c:f>
              <c:numCache>
                <c:formatCode>#,##0</c:formatCode>
                <c:ptCount val="24"/>
                <c:pt idx="0">
                  <c:v>154233</c:v>
                </c:pt>
                <c:pt idx="1">
                  <c:v>164987</c:v>
                </c:pt>
                <c:pt idx="2">
                  <c:v>167414</c:v>
                </c:pt>
                <c:pt idx="3">
                  <c:v>167652</c:v>
                </c:pt>
                <c:pt idx="4">
                  <c:v>169814</c:v>
                </c:pt>
                <c:pt idx="5">
                  <c:v>161711</c:v>
                </c:pt>
                <c:pt idx="6">
                  <c:v>162219</c:v>
                </c:pt>
                <c:pt idx="7">
                  <c:v>168031</c:v>
                </c:pt>
                <c:pt idx="8">
                  <c:v>168739</c:v>
                </c:pt>
                <c:pt idx="9">
                  <c:v>173203</c:v>
                </c:pt>
                <c:pt idx="10">
                  <c:v>195442</c:v>
                </c:pt>
                <c:pt idx="11">
                  <c:v>218982</c:v>
                </c:pt>
                <c:pt idx="12">
                  <c:v>229931</c:v>
                </c:pt>
                <c:pt idx="13">
                  <c:v>250797</c:v>
                </c:pt>
                <c:pt idx="14">
                  <c:v>275140</c:v>
                </c:pt>
                <c:pt idx="15">
                  <c:v>309027</c:v>
                </c:pt>
                <c:pt idx="16">
                  <c:v>346047</c:v>
                </c:pt>
                <c:pt idx="17">
                  <c:v>361709</c:v>
                </c:pt>
                <c:pt idx="18">
                  <c:v>335176</c:v>
                </c:pt>
                <c:pt idx="19">
                  <c:v>318462</c:v>
                </c:pt>
                <c:pt idx="20">
                  <c:v>307907</c:v>
                </c:pt>
                <c:pt idx="21">
                  <c:v>306350</c:v>
                </c:pt>
                <c:pt idx="22">
                  <c:v>308635.5</c:v>
                </c:pt>
                <c:pt idx="23">
                  <c:v>310921</c:v>
                </c:pt>
              </c:numCache>
            </c:numRef>
          </c:val>
        </c:ser>
        <c:axId val="64297984"/>
        <c:axId val="64299776"/>
      </c:barChart>
      <c:lineChart>
        <c:grouping val="standard"/>
        <c:ser>
          <c:idx val="1"/>
          <c:order val="1"/>
          <c:tx>
            <c:v>podíl cizinců na pracovní síle</c:v>
          </c:tx>
          <c:marker>
            <c:symbol val="none"/>
          </c:marker>
          <c:cat>
            <c:multiLvlStrRef>
              <c:f>cizinci!$H$4:$AE$5</c:f>
              <c:multiLvlStrCache>
                <c:ptCount val="24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  <c:pt idx="23">
                    <c:v>XII</c:v>
                  </c:pt>
                </c:lvl>
                <c:lvl>
                  <c:pt idx="0">
                    <c:v>2000</c:v>
                  </c:pt>
                  <c:pt idx="2">
                    <c:v>2001</c:v>
                  </c:pt>
                  <c:pt idx="4">
                    <c:v>2002</c:v>
                  </c:pt>
                  <c:pt idx="6">
                    <c:v>2003</c:v>
                  </c:pt>
                  <c:pt idx="8">
                    <c:v>2004</c:v>
                  </c:pt>
                  <c:pt idx="10">
                    <c:v>2005</c:v>
                  </c:pt>
                  <c:pt idx="12">
                    <c:v>2006</c:v>
                  </c:pt>
                  <c:pt idx="14">
                    <c:v>2007</c:v>
                  </c:pt>
                  <c:pt idx="16">
                    <c:v>2008</c:v>
                  </c:pt>
                  <c:pt idx="18">
                    <c:v>2009</c:v>
                  </c:pt>
                  <c:pt idx="20">
                    <c:v>2010</c:v>
                  </c:pt>
                  <c:pt idx="22">
                    <c:v>2011</c:v>
                  </c:pt>
                </c:lvl>
              </c:multiLvlStrCache>
            </c:multiLvlStrRef>
          </c:cat>
          <c:val>
            <c:numRef>
              <c:f>cizinci!$H$8:$AE$8</c:f>
              <c:numCache>
                <c:formatCode>0.00</c:formatCode>
                <c:ptCount val="24"/>
                <c:pt idx="0">
                  <c:v>2.9587918127681192</c:v>
                </c:pt>
                <c:pt idx="1">
                  <c:v>3.1661457466772527</c:v>
                </c:pt>
                <c:pt idx="2">
                  <c:v>3.2188797466334376</c:v>
                </c:pt>
                <c:pt idx="3">
                  <c:v>3.2290409525720891</c:v>
                </c:pt>
                <c:pt idx="4">
                  <c:v>3.2633318600226771</c:v>
                </c:pt>
                <c:pt idx="5">
                  <c:v>3.0827561740050777</c:v>
                </c:pt>
                <c:pt idx="6">
                  <c:v>3.0835307043388678</c:v>
                </c:pt>
                <c:pt idx="7">
                  <c:v>3.1925974284572112</c:v>
                </c:pt>
                <c:pt idx="8">
                  <c:v>3.2170033571499252</c:v>
                </c:pt>
                <c:pt idx="9">
                  <c:v>3.3036468043111467</c:v>
                </c:pt>
                <c:pt idx="10">
                  <c:v>3.6326577496711048</c:v>
                </c:pt>
                <c:pt idx="11">
                  <c:v>4.0407913590076925</c:v>
                </c:pt>
                <c:pt idx="12">
                  <c:v>4.2063431664462865</c:v>
                </c:pt>
                <c:pt idx="13">
                  <c:v>4.5634211220145682</c:v>
                </c:pt>
                <c:pt idx="14">
                  <c:v>4.9887094955191573</c:v>
                </c:pt>
                <c:pt idx="15">
                  <c:v>5.5734517663502947</c:v>
                </c:pt>
                <c:pt idx="16">
                  <c:v>6.2027819104124475</c:v>
                </c:pt>
                <c:pt idx="17">
                  <c:v>6.4348780570247301</c:v>
                </c:pt>
                <c:pt idx="18">
                  <c:v>5.9125518245285802</c:v>
                </c:pt>
                <c:pt idx="19">
                  <c:v>5.5786552873043735</c:v>
                </c:pt>
                <c:pt idx="20">
                  <c:v>5.3814023731112863</c:v>
                </c:pt>
                <c:pt idx="21">
                  <c:v>5.3628036916255715</c:v>
                </c:pt>
                <c:pt idx="22">
                  <c:v>5.4043635303454867</c:v>
                </c:pt>
                <c:pt idx="23">
                  <c:v>5.4459472383082916</c:v>
                </c:pt>
              </c:numCache>
            </c:numRef>
          </c:val>
        </c:ser>
        <c:marker val="1"/>
        <c:axId val="64307968"/>
        <c:axId val="64301696"/>
      </c:lineChart>
      <c:catAx>
        <c:axId val="64297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4299776"/>
        <c:crosses val="autoZero"/>
        <c:auto val="1"/>
        <c:lblAlgn val="ctr"/>
        <c:lblOffset val="100"/>
      </c:catAx>
      <c:valAx>
        <c:axId val="64299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počet</a:t>
                </a:r>
                <a:r>
                  <a:rPr lang="cs-CZ" sz="1200" baseline="0"/>
                  <a:t> cizinců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2.8000768196658351E-3"/>
              <c:y val="0.36234285382675901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4297984"/>
        <c:crosses val="autoZero"/>
        <c:crossBetween val="between"/>
      </c:valAx>
      <c:valAx>
        <c:axId val="64301696"/>
        <c:scaling>
          <c:orientation val="minMax"/>
          <c:max val="8"/>
        </c:scaling>
        <c:axPos val="r"/>
        <c:title>
          <c:tx>
            <c:rich>
              <a:bodyPr rot="0" vert="horz"/>
              <a:lstStyle/>
              <a:p>
                <a:pPr>
                  <a:defRPr>
                    <a:latin typeface="Calibri"/>
                  </a:defRPr>
                </a:pPr>
                <a:r>
                  <a:rPr lang="cs-CZ" sz="1200" dirty="0">
                    <a:latin typeface="Calibri"/>
                  </a:rPr>
                  <a:t>[%]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0.9680930664916888"/>
              <c:y val="0.14637778546590025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4307968"/>
        <c:crosses val="max"/>
        <c:crossBetween val="between"/>
      </c:valAx>
      <c:catAx>
        <c:axId val="64307968"/>
        <c:scaling>
          <c:orientation val="minMax"/>
        </c:scaling>
        <c:delete val="1"/>
        <c:axPos val="b"/>
        <c:tickLblPos val="none"/>
        <c:crossAx val="64301696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18.11.2015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18.11.2015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Postavení mužů a žen na trhu práce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19. </a:t>
            </a:r>
            <a:r>
              <a:rPr lang="cs-CZ" dirty="0" smtClean="0"/>
              <a:t>listopadu </a:t>
            </a:r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Členění zaměstnanosti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platná povolení k zaměstnávání cizinců, zelené a modré karty          36 792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cizinci ze třetích zemí, kteří nepotřebují povolení k zaměstnání         26 510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počet občanů EU/EHP a Švýcarska				154 560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celkem cizinci evidovaní na Úřadu práce ČR		217 862 = 3,82 %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cizinci s živnostenským oprávněním				  93 059 = 1,63 %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celková zaměstnanost cizinců				310 921 = 5,45 %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Vývoj počtu zaměstnaných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bulletin Mezinárodní pracovní migrace v ČR, zatím poslední vyšel v březnu 2012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2 x ročně v březnu a září, data k 30. 6. a 31. 12.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autorka: Milada Horáková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0" y="2348880"/>
          <a:ext cx="9144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izinci_c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Regionální aspekt zaměstnanosti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686800" cy="6581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obecně oblasti s nižším podílem cizinců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Morava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pohraničí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ekonomicky zaostalé regiony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zemědělské regiony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okresy s nejnižšími podíly na pracovní síle (k 31. 12. 2011)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do 1 %: Bruntál, Opava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- 1 až 2 %: Jindřichův Hradec, Sokolov, Svitavy, Třebíč, Žďár nad Sázavou, Vyškov, Znojmo, Jeseník, Prostějov, Přerov, Šumperk, Kroměříž, Nový Jičín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obecně oblasti s vyšším podílem cizinců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populačně velká města a jejich zázemí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obce a města s velkým zaměstnavatelem (často v průmyslu)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okresy s nejvyššími podíly na pracovní síle (k 31. 12. 2011)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 Praha		14,1 %	5) Brno-město	8,7 %	  9) Tachov	6,9 %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2) Mladá Boleslav	12,5 %	6) Cheb		8,0 %	10) Karlovy Vary	6,1 %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3) Praha-východ	11,6 %	7) Liberec		7,3 %	11) Kolín		6,0 %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4) Plzeň-město	10,6 %	8) Pardubice	7,0 %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Státní občanství zaměstnaných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data k 31. 12. 2011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5" y="2060848"/>
          <a:ext cx="835292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56"/>
                <a:gridCol w="2417953"/>
                <a:gridCol w="2527860"/>
                <a:gridCol w="2527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Pořadí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cizinců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na všech cizincích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Slovensko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117 831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37,9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Ukrajina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68 950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22,2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Vietnam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32 145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21 430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Bulharsko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8 148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Rumunsko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6 817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Rusko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5 644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Německo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4 830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Moldavsko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4 228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Velká Británie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3 654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Mongolsko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3 116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zaměstnávání občanů Slovenska v Čechách a na Moravě má dlouholetou tradici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- 50. a 60. léta 20. století značný počet Slováků pracujících v ČR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s rozvojem slovenského hospodářství (zejména průmyslu) pokles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denní dojížďka (tzv. pendlerství) pouze v pohraničí, jinak nedenní dojížďka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počátek 90. let 20. století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nejvíce v hl. městě Praze (stavebnictví, ústřední orgány státní a veřejné správy), nejsilnější koncentrace v ostravské aglomeraci (podniky černé metalurgie a těžby černého uhlí)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okresy moravsko-slovenského pomezí (BV, HO, UH, ZL, VS, FM) = 19,6 % všech Slováků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632848" cy="23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200800" cy="54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 rozdělení ČSFR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konec roku 1992: uzavřena Smlouva o vzájemném zaměstnávání občanů obou republik, tj. nebylo vyžadováno povolení k zaměstnání (od 2004 není vyžadováno ani po obyvatelích EU/EHP a Švýcarska)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486" y="2636912"/>
            <a:ext cx="737102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situace v roce 2000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pro Slováky atraktivní velká města: Praha (16,2 tis.), Brno (4,9 tis.) a Ostrava (4,4 tis.)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význam velkých podniků: okresy Mladá Boleslav (Škoda Auto) a Ústí nad Orlicí (AVX </a:t>
            </a:r>
            <a:r>
              <a:rPr lang="cs-CZ" sz="1400" dirty="0" err="1" smtClean="0">
                <a:latin typeface="Verdana" pitchFamily="34" charset="0"/>
              </a:rPr>
              <a:t>Czech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Republic</a:t>
            </a:r>
            <a:r>
              <a:rPr lang="cs-CZ" sz="1400" dirty="0" smtClean="0">
                <a:latin typeface="Verdana" pitchFamily="34" charset="0"/>
              </a:rPr>
              <a:t> v </a:t>
            </a:r>
            <a:r>
              <a:rPr lang="cs-CZ" sz="1400" dirty="0" err="1" smtClean="0">
                <a:latin typeface="Verdana" pitchFamily="34" charset="0"/>
              </a:rPr>
              <a:t>Lanškrouně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okresy moravsko-slovenského pomezí = 15,7 % všech Slováků (pokles zejména severní části kvůli ekonomickým problémům)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716" y="3140968"/>
            <a:ext cx="5112568" cy="36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situace v roce 2010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velké podniky:	Mladá Boleslav (5,9 %) – Škoda Auto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Plzeň-město (4,5 %) – Panasonic AVC </a:t>
            </a:r>
            <a:r>
              <a:rPr lang="cs-CZ" sz="1400" dirty="0" err="1" smtClean="0">
                <a:latin typeface="Verdana" pitchFamily="34" charset="0"/>
              </a:rPr>
              <a:t>Networks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Czech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Praha-východ (4,4 %) – nejintenzivnější pražská komerční </a:t>
            </a:r>
            <a:r>
              <a:rPr lang="cs-CZ" sz="1400" dirty="0" err="1" smtClean="0">
                <a:latin typeface="Verdana" pitchFamily="34" charset="0"/>
              </a:rPr>
              <a:t>suburbanizace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stále atraktivní velká města:	hl. město Praha	34,9 tis.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Brno		  7,9 tis.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Plzeň		  5,1 tis.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okresy moravsko-slovenského pomezí = 7,9 % všech Slováků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okresy s nejvyšším podílem Slováků na pracovní síle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1) Mladá Boleslav	6,0 %		  6) Kolín		2,7 %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2) Praha-východ		5,2 %		  7) Beroun	2,6 %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3) Praha		4,8 %		  </a:t>
            </a:r>
            <a:r>
              <a:rPr lang="cs-CZ" sz="1400" dirty="0" err="1" smtClean="0">
                <a:latin typeface="Verdana" pitchFamily="34" charset="0"/>
              </a:rPr>
              <a:t>8</a:t>
            </a:r>
            <a:r>
              <a:rPr lang="cs-CZ" sz="1400" dirty="0" smtClean="0">
                <a:latin typeface="Verdana" pitchFamily="34" charset="0"/>
              </a:rPr>
              <a:t>) Praha-západ	2,3 %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4) Plzeň-město		4,5 %		  9) Pardubice	2,3 %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5) Brno-město		3,8 %		10) Strakonice	2,1 %	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mužů a žen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550" b="1" dirty="0" smtClean="0">
                <a:latin typeface="Verdana" pitchFamily="34" charset="0"/>
              </a:rPr>
              <a:t>vývoj míry registrované </a:t>
            </a:r>
            <a:r>
              <a:rPr lang="cs-CZ" sz="1550" b="1" dirty="0" smtClean="0">
                <a:latin typeface="Verdana" pitchFamily="34" charset="0"/>
              </a:rPr>
              <a:t>nezaměstnanosti a podílu nezaměstnaných osob </a:t>
            </a:r>
            <a:r>
              <a:rPr lang="cs-CZ" sz="1550" b="1" dirty="0" smtClean="0">
                <a:latin typeface="Verdana" pitchFamily="34" charset="0"/>
              </a:rPr>
              <a:t>podle pohlaví v ČR v období let 2004 až </a:t>
            </a:r>
            <a:r>
              <a:rPr lang="cs-CZ" sz="1550" b="1" dirty="0" smtClean="0">
                <a:latin typeface="Verdana" pitchFamily="34" charset="0"/>
              </a:rPr>
              <a:t>2015 </a:t>
            </a:r>
            <a:r>
              <a:rPr lang="cs-CZ" sz="1550" b="1" dirty="0" smtClean="0">
                <a:latin typeface="Verdana" pitchFamily="34" charset="0"/>
              </a:rPr>
              <a:t>(vždy k </a:t>
            </a:r>
            <a:r>
              <a:rPr lang="cs-CZ" sz="1550" b="1" dirty="0" smtClean="0">
                <a:latin typeface="Verdana" pitchFamily="34" charset="0"/>
              </a:rPr>
              <a:t>30. 6. a 31</a:t>
            </a:r>
            <a:r>
              <a:rPr lang="cs-CZ" sz="1550" b="1" dirty="0" smtClean="0">
                <a:latin typeface="Verdana" pitchFamily="34" charset="0"/>
              </a:rPr>
              <a:t>. 12.)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2420888"/>
          <a:ext cx="9144000" cy="37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299"/>
            <a:ext cx="9144000" cy="65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cizinců v EU-28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podíl cizinců na pracovní síle v zemích EU k 31. 12. </a:t>
            </a:r>
            <a:r>
              <a:rPr lang="cs-CZ" sz="1600" b="1" dirty="0" smtClean="0">
                <a:latin typeface="Verdana" pitchFamily="34" charset="0"/>
              </a:rPr>
              <a:t>2014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91" y="1947267"/>
            <a:ext cx="8562619" cy="48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mužů a žen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uchazečů o zaměstnání </a:t>
            </a:r>
            <a:r>
              <a:rPr lang="cs-CZ" sz="1600" b="1" dirty="0" smtClean="0">
                <a:latin typeface="Verdana" pitchFamily="34" charset="0"/>
              </a:rPr>
              <a:t>– </a:t>
            </a:r>
            <a:r>
              <a:rPr lang="cs-CZ" sz="1600" b="1" dirty="0" smtClean="0">
                <a:latin typeface="Verdana" pitchFamily="34" charset="0"/>
              </a:rPr>
              <a:t>žen (počet a podíl) </a:t>
            </a:r>
            <a:r>
              <a:rPr lang="cs-CZ" sz="1600" b="1" dirty="0" smtClean="0">
                <a:latin typeface="Verdana" pitchFamily="34" charset="0"/>
              </a:rPr>
              <a:t>v </a:t>
            </a:r>
            <a:r>
              <a:rPr lang="cs-CZ" sz="1600" b="1" dirty="0" smtClean="0">
                <a:latin typeface="Verdana" pitchFamily="34" charset="0"/>
              </a:rPr>
              <a:t>ČR v období let 2004 až </a:t>
            </a:r>
            <a:r>
              <a:rPr lang="cs-CZ" sz="1600" b="1" dirty="0" smtClean="0">
                <a:latin typeface="Verdana" pitchFamily="34" charset="0"/>
              </a:rPr>
              <a:t>2014 </a:t>
            </a:r>
            <a:r>
              <a:rPr lang="cs-CZ" sz="1600" b="1" dirty="0" smtClean="0">
                <a:latin typeface="Verdana" pitchFamily="34" charset="0"/>
              </a:rPr>
              <a:t>(vždy k 31. 12.)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2132857"/>
          <a:ext cx="914400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3813"/>
            <a:ext cx="84296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Ženy na trhu práce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ekonomická krize zasáhla především muže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tradiční rozdělení rolí (žena jako hospodyně, manželka, matka i zaměstnaná osoba)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žena jako matka na rodičovské dovolené + žena jako osoba pečující o nemocné = žena jako osoba méně atraktivní pro zaměstnavatele (bude častěji zůstávat doma), a proto sežene zaměstnání snadněji muž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žena je finančně hůře ohodnocena (není živitelka rodiny)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nedostatek jeslí a mateřských škol (většina žen nemá prostředky na placení chůvy či ošetřovatelky)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otázka mobility pracovní síly (auto využívá především muž)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návrat do práce po rodičovské dovolené (během ní ztráta kontaktu s firmou i oborem)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otázka částečných úvazků, sdílených pracovních míst a jiných alternativních zaměstnaneckých poměrů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rozdílný kariérní postup mužů a žen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efektivita práce smíšených kolektivů (versus mužských a ženských kolektivů)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otázka pozitivní diskriminace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žen v EU-28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nezaměstnanost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žen v zemích EU k 31. 12.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2014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2" y="2008163"/>
            <a:ext cx="8316416" cy="47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žen v EU-28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podíl částečných úvazků žen na všech úvazcích žen ve státech EU k 31. 12.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2014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69" y="2132856"/>
            <a:ext cx="8262663" cy="46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Postavení cizinců na trhu práce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Výzkumný ústav práce a sociálních věcí, v.v.i. (VÚPSV)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Sociální ústav Československé republiky (1919)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od roku 2007 veřejná výzkumná instituce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sídlo v Praze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aplikovaný výzkum v oblasti práce a sociálních věcí na regionální, státní a mezinárodní úrovni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primárně pro potřeby orgánů státní správy, příp. neziskových a soukromých subjektů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konzultantská činnost pro uživatele výsledků výzkumů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organizace seminářů a konferencí, vydávání odborných publikací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hlavní výzkumné oblasti:	trh práce a zaměstnanost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sociální dialog a pracovní vztahy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sociální ochrana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rodina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rovné příležitosti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příjmy a mzdy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teorie sociální politiky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022" t="9086" r="20807" b="79394"/>
          <a:stretch>
            <a:fillRect/>
          </a:stretch>
        </p:blipFill>
        <p:spPr bwMode="auto">
          <a:xfrm>
            <a:off x="0" y="5700738"/>
            <a:ext cx="9144000" cy="11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381</Words>
  <Application>Microsoft Office PowerPoint</Application>
  <PresentationFormat>Předvádění na obrazovce (4:3)</PresentationFormat>
  <Paragraphs>238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Postavení mužů a žen na trhu práce </vt:lpstr>
      <vt:lpstr>Nezaměstnanost mužů a žen</vt:lpstr>
      <vt:lpstr>Nezaměstnanost mužů a žen</vt:lpstr>
      <vt:lpstr>Snímek 4</vt:lpstr>
      <vt:lpstr>Ženy na trhu práce</vt:lpstr>
      <vt:lpstr>Nezaměstnanost žen v EU-28</vt:lpstr>
      <vt:lpstr>Nezaměstnanost žen v EU-28</vt:lpstr>
      <vt:lpstr>Postavení cizinců na trhu práce </vt:lpstr>
      <vt:lpstr>Výzkumný ústav práce a sociálních věcí, v.v.i. (VÚPSV)</vt:lpstr>
      <vt:lpstr>Členění zaměstnanosti cizinců</vt:lpstr>
      <vt:lpstr>Vývoj počtu zaměstnaných cizinců</vt:lpstr>
      <vt:lpstr>Snímek 12</vt:lpstr>
      <vt:lpstr>Regionální aspekt zaměstnanosti cizinců</vt:lpstr>
      <vt:lpstr>Státní občanství zaměstnaných cizinců</vt:lpstr>
      <vt:lpstr>Zaměstnanost Slováků</vt:lpstr>
      <vt:lpstr>Zaměstnanost Slováků</vt:lpstr>
      <vt:lpstr>Zaměstnanost Slováků</vt:lpstr>
      <vt:lpstr>Zaměstnanost Slováků</vt:lpstr>
      <vt:lpstr>Zaměstnanost Slováků</vt:lpstr>
      <vt:lpstr>Snímek 20</vt:lpstr>
      <vt:lpstr>Zaměstnanost cizinců v EU-28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140</cp:revision>
  <dcterms:created xsi:type="dcterms:W3CDTF">2014-09-08T07:18:26Z</dcterms:created>
  <dcterms:modified xsi:type="dcterms:W3CDTF">2015-11-18T09:41:36Z</dcterms:modified>
</cp:coreProperties>
</file>