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5" r:id="rId3"/>
    <p:sldId id="317" r:id="rId4"/>
    <p:sldId id="352" r:id="rId5"/>
    <p:sldId id="353" r:id="rId6"/>
    <p:sldId id="336" r:id="rId7"/>
    <p:sldId id="337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26C7-3CAE-4372-AA1D-C43E948C1CA3}" type="datetime1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65A3-E81D-4540-943C-2A25E9E4B034}" type="datetime1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C23C-627F-408C-ABF5-869F9CAD7826}" type="datetime1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7045-62F3-4822-9562-5BD3DE7AA9D5}" type="datetime1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CFB7-15C7-4789-A234-091CBF29AE3D}" type="datetime1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A3B5-D5AA-4D09-9379-7A11FBAE11BE}" type="datetime1">
              <a:rPr lang="cs-CZ" smtClean="0"/>
              <a:pPr/>
              <a:t>25.11.2015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4F49-2570-4FD7-841E-BFAC050D2485}" type="datetime1">
              <a:rPr lang="cs-CZ" smtClean="0"/>
              <a:pPr/>
              <a:t>25.11.2015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1142-1195-4BD8-B27A-5D33FF4CFC34}" type="datetime1">
              <a:rPr lang="cs-CZ" smtClean="0"/>
              <a:pPr/>
              <a:t>25.11.2015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D85C-2315-4FB2-A1A1-BAFC3D09A005}" type="datetime1">
              <a:rPr lang="cs-CZ" smtClean="0"/>
              <a:pPr/>
              <a:t>25.11.2015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5E92-E5FC-427D-A20B-7ACA137002AA}" type="datetime1">
              <a:rPr lang="cs-CZ" smtClean="0"/>
              <a:pPr/>
              <a:t>25.11.2015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20B0-1A39-408E-9FDA-E0034F7C74EF}" type="datetime1">
              <a:rPr lang="cs-CZ" smtClean="0"/>
              <a:pPr/>
              <a:t>25.11.2015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975-5FC1-4FC8-9F3D-B1CC29903116}" type="datetime1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psv.cz/sz/stat/ab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Postavení osob do 25 let, nad 50 let a absolventů a mladistvých na trhu práce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26. listopadu 2015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Postavení osob ve věku 50 let a více na trhu práce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zvyšuje se naděje dožití, prodlužuje se věková hranice pro odchod do důchodu (otázka výkonu manuálně náročných povolání po překročení 50 let věku)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mix předsudků a reality: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hůře se učí novým věcem, hůře se adaptují na změny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jsou pomalejší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nezvládnou udržet krok s technologickým vývojem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současná kvalifikace obvykle neodpovídá požadavkům zaměstnavatelů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menší dlouhodobá perspektiva z hlediska firmy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vyšší nemocnost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menší ochota dojíždět do zaměstnání (převážně z vesnic)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pocity méněcennosti, malá sebedůvěra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opomíjejí celoživotní vzdělávání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pozitiva: zkušenosti, zodpovědnost, loajalita, výkonný tým ve spojení s mladšími kolegy, časová flexibilita (doma je nečekají děti), motivace udržet si stávající pracovní pozici, méně požadavků na volný čas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cesta předčasného důchodu, ale ty pak mají vliv na výši starobního důchodu a na možnosti přivýdělku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Postavení osob ve věku 15 až 24 let a více na trhu práce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nepotkávající se struktura uchazečů o práci dle oborů a struktura volných pracovních míst, poptávané jsou především technické a přírodovědecké profese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nedostatek praxe, ale kde ji vzít?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nedostatek pracovních zkušeností a informací („jak to chodí“)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více vystaveni „nestandardním“ formám zaměstnání: dočasné zaměstnání, (nedobrovolná) práce na částečný úvazek, dočasné zaměstnání prostřednictvím agentury, práce bez pracovní smlouvy -&gt; mnohdy jediný způsob získání první práce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náchylnější k práci s nepravidelnou pracovní dobou, nižším platem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pozitiva: nejnovější znalosti ze škol, dobrá znalost jazyků a práce s informačními technologiemi, časově flexibilní (ještě nemají rodiny)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mají menší problémy se za prací přestěhovat či dojíždět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významná role brigád, praxí, stáží a obecně pracovních zkušeností během studia (otázka však v jakém oboru)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zisk práce, resp. mzda ovlivňuje ekonomické osamostatnění, vlastní bydlení, založení rodiny, seberealizaci a sebedůvěru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díky internetu a sociálním sítím mají velké množství známých a přátel, zisk práce přes známé a přátele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Absolventi škol a </a:t>
            </a:r>
            <a:b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mladiství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statistika MPSV (Integrovaný portál)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nezaměstnaný absolvent (po 1. 1. 2004): uchazeč o zaměstnání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evidovaný na ÚP podle místa jeho trvalého bydliště, u kterého doba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od úspěšného ukončení jeho studia nepřekročila 2 roky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nezaměstnaný absolvent (před 1. 1. 2004): uchazeč, jehož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celková doba zaměstnání v pracovním nebo obdobném poměru	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nedosáhla po úspěšném ukončení studia (přípravy) 2 let – bez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ohledu na délku evidence v ÚP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nezaměstnaní absolventi se evidují na ÚP dle místa trvalého bydliště,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tj. místo studia a místo trvalého bydliště (= místo evidence) se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mohou lišit, zejména u vysokoškoláků</a:t>
            </a:r>
          </a:p>
          <a:p>
            <a:pPr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pololetní statistiky, k 30. dubnu a k 30. září</a:t>
            </a:r>
          </a:p>
          <a:p>
            <a:pPr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http://portal.mpsv.cz/sz/stat/abs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t="9086" r="87178" b="22342"/>
          <a:stretch>
            <a:fillRect/>
          </a:stretch>
        </p:blipFill>
        <p:spPr bwMode="auto">
          <a:xfrm>
            <a:off x="7056784" y="0"/>
            <a:ext cx="2051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7308304" y="3789040"/>
            <a:ext cx="183569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Pololetní statistiky absolventů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pozice geografie na MU</a:t>
            </a:r>
          </a:p>
          <a:p>
            <a:pPr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301" t="21920" r="25250" b="39920"/>
          <a:stretch>
            <a:fillRect/>
          </a:stretch>
        </p:blipFill>
        <p:spPr bwMode="auto">
          <a:xfrm>
            <a:off x="0" y="3443200"/>
            <a:ext cx="9144000" cy="301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12651" t="17600" r="42350" b="70160"/>
          <a:stretch>
            <a:fillRect/>
          </a:stretch>
        </p:blipFill>
        <p:spPr bwMode="auto">
          <a:xfrm>
            <a:off x="336235" y="1412776"/>
            <a:ext cx="847153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Kvalifikační struktura absolventů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2651" t="17600" r="32000" b="27954"/>
          <a:stretch>
            <a:fillRect/>
          </a:stretch>
        </p:blipFill>
        <p:spPr bwMode="auto">
          <a:xfrm>
            <a:off x="143508" y="1412776"/>
            <a:ext cx="885698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Postavení vysokoškoláků a uplatnění absolventů VŠ 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pravidelná studie Univerzity Karlovy v Praze</a:t>
            </a: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Nezaměstnaní absolventi VŠ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absolventi VŠ a VOŠ mají výrazně nižší nezaměstnanost oproti jiným skupinám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přesto existují rozdíly v nezaměstnanosti absolventů různých oborů a různých škol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vliv mají faktory, které škola může ovlivnit (úroveň a kvalita vzdělání) i které nemůže ovlivnit (odlišná úroveň regionálních trhů práce)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využití: informace pro uchazeče o studium a pro státní správu (systém terciárního vzdělávání řídí a monitoruje)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Databáze Střediska vzdělávací politiky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21372" t="9086" r="21929" b="74354"/>
          <a:stretch>
            <a:fillRect/>
          </a:stretch>
        </p:blipFill>
        <p:spPr bwMode="auto">
          <a:xfrm>
            <a:off x="35496" y="1988840"/>
            <a:ext cx="90730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Postavení vysokoškoláků a uplatnění absolventů VŠ 2013 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702" y="1484784"/>
            <a:ext cx="8408596" cy="53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Postavení vysokoškoláků a uplatnění absolventů VŠ 2013 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851" y="1484784"/>
            <a:ext cx="8552299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Postavení vysokoškoláků a uplatnění absolventů VŠ 2013 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30" y="1484784"/>
            <a:ext cx="9051541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Postavení vysokoškoláků a uplatnění absolventů VŠ 2013 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02" y="1484784"/>
            <a:ext cx="8913197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Vymezení skupin dle věku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zvýšená péče pro uchazeče, kteří ji pro svůj zdravotní stav, věk, péči o dítě nebo z jiných vážných důvodů potřebují</a:t>
            </a:r>
          </a:p>
          <a:p>
            <a:pPr>
              <a:buNone/>
            </a:pP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dříve vymezeny tzv. rizikové skupiny: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a) osoby do 25 let, absolventi a mladiství,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b) osoby nad 50 let,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atd.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absolvent = uchazeč do 30 let věku, doba od úspěšného ukončení jeho studia nepřekročila 2 roky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mladistvý = uchazeč ve věku 15 až 18 let</a:t>
            </a:r>
          </a:p>
          <a:p>
            <a:pPr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doba poskytování podpory v nezaměstnanosti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a) do 50 let věku	5 měsíců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b) od 50 do 55 let věku	8 měsíců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c) nad 55 let věku           11 měsíců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" y="329766"/>
            <a:ext cx="9137648" cy="61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</a:t>
            </a:r>
            <a:r>
              <a:rPr lang="cs-CZ" sz="3200" b="1" dirty="0" smtClean="0">
                <a:latin typeface="Verdana" pitchFamily="34" charset="0"/>
              </a:rPr>
              <a:t>podle věku (1)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vývoj obecné míry nezaměstnanosti podle věku v období let 2003 až 2013 v ČR (roční průměry)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nízká nezaměstnanost u kategorií 15-19 let a 60-64 let, ALE otázka vymezení podílu nezaměstnaných osob</a:t>
            </a:r>
            <a:endParaRPr lang="cs-CZ" sz="1600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vysoká nezaměstnanost: osoby 20 až 30 let a osoby nad 50 let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nízká nezaměstnanost: osoby 30 až 50 let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77629"/>
            <a:ext cx="9144000" cy="346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</a:t>
            </a:r>
            <a:r>
              <a:rPr lang="cs-CZ" sz="3200" b="1" dirty="0" smtClean="0">
                <a:latin typeface="Verdana" pitchFamily="34" charset="0"/>
              </a:rPr>
              <a:t>podle věku (2)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vývoj obecné míry nezaměstnanosti podle věku v období let 2003 až 2013 v ČR (roční průměry)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vysoká nezaměstnanost u osob 15-19 let a 20-24 let, ALE otázka absolutního počtu</a:t>
            </a:r>
            <a:endParaRPr lang="cs-CZ" sz="1600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relativně vysoká nezaměstnanost u osob 25-29 let a 30-34 let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ukázka z pedagogických účelů, pro srovnání v ČR nevhodné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7" y="1412775"/>
            <a:ext cx="9141067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</a:t>
            </a:r>
            <a:r>
              <a:rPr lang="cs-CZ" sz="3200" b="1" dirty="0" smtClean="0">
                <a:latin typeface="Verdana" pitchFamily="34" charset="0"/>
              </a:rPr>
              <a:t>podle věku (3)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oběma ukazatelům společná křivka ve tvaru „U“ (tj. vysoká nezaměstnanost mladých a lidí nad 50 let, nízká kolem 40 let)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403" y="1484784"/>
            <a:ext cx="7631195" cy="46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Podíl uchazečů určité skupiny na všech uchazečích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k 31.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12.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2014, extrémy: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do 18 let v celé ČR: 3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923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uchazečů = 0,7 % všech uchazečů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nad 65 let v celé ČR: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759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uchazečů = 0,1 % všech uchazečů</a:t>
            </a:r>
          </a:p>
          <a:p>
            <a:pPr>
              <a:buNone/>
            </a:pP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rizikové skupiny: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ve věku 15 až 24 let: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79 931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uchazečů =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14,7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%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ve věku nad 50 let: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158 087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uchazečů =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29,2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% (nad 55 let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17,9 %)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rozlišovat obecnou míru nezaměstnanosti x podíl nezaměstnaných uchazečů x podíl určité věkové skupiny či skupin na všech uchazečích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Okresní úroveň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437" y="858315"/>
            <a:ext cx="7861126" cy="597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Evropské srovnání </a:t>
            </a: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(1)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obecná míra nezaměstnanosti osob ve věku 15-24 let v členských zemích EU </a:t>
            </a:r>
            <a:r>
              <a:rPr lang="cs-CZ" sz="1600" b="1" dirty="0" smtClean="0">
                <a:latin typeface="Verdana" pitchFamily="34" charset="0"/>
              </a:rPr>
              <a:t>k 31. 12. 2014</a:t>
            </a:r>
            <a:endParaRPr lang="cs-CZ" sz="1600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00" y="2164981"/>
            <a:ext cx="8172400" cy="464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Evropské srovnání </a:t>
            </a: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(2)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obecná míra nezaměstnanosti osob ve věku </a:t>
            </a:r>
            <a:r>
              <a:rPr lang="cs-CZ" sz="1600" b="1" dirty="0" smtClean="0">
                <a:latin typeface="Verdana" pitchFamily="34" charset="0"/>
              </a:rPr>
              <a:t>50-64 let </a:t>
            </a:r>
            <a:r>
              <a:rPr lang="cs-CZ" sz="1600" b="1" dirty="0" smtClean="0">
                <a:latin typeface="Verdana" pitchFamily="34" charset="0"/>
              </a:rPr>
              <a:t>v členských zemích EU </a:t>
            </a:r>
            <a:r>
              <a:rPr lang="cs-CZ" sz="1600" b="1" dirty="0" smtClean="0">
                <a:latin typeface="Verdana" pitchFamily="34" charset="0"/>
              </a:rPr>
              <a:t>k 31. 12. 2014</a:t>
            </a:r>
            <a:endParaRPr lang="cs-CZ" sz="1600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52" y="2169376"/>
            <a:ext cx="8169896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659</Words>
  <Application>Microsoft Office PowerPoint</Application>
  <PresentationFormat>Předvádění na obrazovce (4:3)</PresentationFormat>
  <Paragraphs>191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Postavení osob do 25 let, nad 50 let a absolventů a mladistvých na trhu práce </vt:lpstr>
      <vt:lpstr>Vymezení skupin dle věku</vt:lpstr>
      <vt:lpstr>Nezaměstnanost podle věku (1)</vt:lpstr>
      <vt:lpstr>Nezaměstnanost podle věku (2)</vt:lpstr>
      <vt:lpstr>Nezaměstnanost podle věku (3)</vt:lpstr>
      <vt:lpstr>Podíl uchazečů určité skupiny na všech uchazečích</vt:lpstr>
      <vt:lpstr>Okresní úroveň</vt:lpstr>
      <vt:lpstr>Evropské srovnání (1)</vt:lpstr>
      <vt:lpstr>Evropské srovnání (2)</vt:lpstr>
      <vt:lpstr>Postavení osob ve věku 50 let a více na trhu práce</vt:lpstr>
      <vt:lpstr>Postavení osob ve věku 15 až 24 let a více na trhu práce</vt:lpstr>
      <vt:lpstr>Absolventi škol a  mladiství</vt:lpstr>
      <vt:lpstr>Pololetní statistiky absolventů</vt:lpstr>
      <vt:lpstr>Kvalifikační struktura absolventů</vt:lpstr>
      <vt:lpstr>Postavení vysokoškoláků a uplatnění absolventů VŠ </vt:lpstr>
      <vt:lpstr>Postavení vysokoškoláků a uplatnění absolventů VŠ 2013 </vt:lpstr>
      <vt:lpstr>Postavení vysokoškoláků a uplatnění absolventů VŠ 2013 </vt:lpstr>
      <vt:lpstr>Postavení vysokoškoláků a uplatnění absolventů VŠ 2013 </vt:lpstr>
      <vt:lpstr>Postavení vysokoškoláků a uplatnění absolventů VŠ 2013 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167</cp:revision>
  <dcterms:created xsi:type="dcterms:W3CDTF">2014-09-08T07:18:26Z</dcterms:created>
  <dcterms:modified xsi:type="dcterms:W3CDTF">2015-11-25T16:04:55Z</dcterms:modified>
</cp:coreProperties>
</file>