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35" r:id="rId3"/>
    <p:sldId id="336" r:id="rId4"/>
    <p:sldId id="337" r:id="rId5"/>
    <p:sldId id="338" r:id="rId6"/>
    <p:sldId id="350" r:id="rId7"/>
    <p:sldId id="351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VYUKA\Geograficka_analyza_trhu_prace_2015\GATP_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>
        <c:manualLayout>
          <c:layoutTarget val="inner"/>
          <c:xMode val="edge"/>
          <c:yMode val="edge"/>
          <c:x val="7.4200240594925637E-2"/>
          <c:y val="3.5162374299412089E-2"/>
          <c:w val="0.85435378390201222"/>
          <c:h val="0.79562586241347488"/>
        </c:manualLayout>
      </c:layout>
      <c:barChart>
        <c:barDir val="col"/>
        <c:grouping val="clustered"/>
        <c:ser>
          <c:idx val="0"/>
          <c:order val="0"/>
          <c:tx>
            <c:v>počet uchazečů OZP</c:v>
          </c:tx>
          <c:spPr>
            <a:solidFill>
              <a:schemeClr val="accent2"/>
            </a:solidFill>
          </c:spPr>
          <c:cat>
            <c:numRef>
              <c:f>List1!$B$3:$P$3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List1!$B$4:$P$4</c:f>
              <c:numCache>
                <c:formatCode>#,##0</c:formatCode>
                <c:ptCount val="15"/>
                <c:pt idx="0">
                  <c:v>59025</c:v>
                </c:pt>
                <c:pt idx="1">
                  <c:v>61518</c:v>
                </c:pt>
                <c:pt idx="2">
                  <c:v>66907</c:v>
                </c:pt>
                <c:pt idx="3">
                  <c:v>71806</c:v>
                </c:pt>
                <c:pt idx="4">
                  <c:v>74672</c:v>
                </c:pt>
                <c:pt idx="5">
                  <c:v>75316</c:v>
                </c:pt>
                <c:pt idx="6">
                  <c:v>71318</c:v>
                </c:pt>
                <c:pt idx="7">
                  <c:v>65216</c:v>
                </c:pt>
                <c:pt idx="8">
                  <c:v>61136</c:v>
                </c:pt>
                <c:pt idx="9">
                  <c:v>67738</c:v>
                </c:pt>
                <c:pt idx="10">
                  <c:v>69499</c:v>
                </c:pt>
                <c:pt idx="11">
                  <c:v>63092</c:v>
                </c:pt>
                <c:pt idx="12">
                  <c:v>62038</c:v>
                </c:pt>
                <c:pt idx="13">
                  <c:v>62789</c:v>
                </c:pt>
                <c:pt idx="14">
                  <c:v>61146</c:v>
                </c:pt>
              </c:numCache>
            </c:numRef>
          </c:val>
        </c:ser>
        <c:axId val="69611904"/>
        <c:axId val="69618688"/>
      </c:barChart>
      <c:lineChart>
        <c:grouping val="standard"/>
        <c:ser>
          <c:idx val="1"/>
          <c:order val="1"/>
          <c:tx>
            <c:v>podíl uchazečů OZP na všech uchazečích</c:v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List1!$B$3:$P$3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List1!$B$5:$P$5</c:f>
              <c:numCache>
                <c:formatCode>0.0</c:formatCode>
                <c:ptCount val="15"/>
                <c:pt idx="0">
                  <c:v>12.905334642269153</c:v>
                </c:pt>
                <c:pt idx="1">
                  <c:v>13.317804049592679</c:v>
                </c:pt>
                <c:pt idx="2">
                  <c:v>13.005919115145742</c:v>
                </c:pt>
                <c:pt idx="3">
                  <c:v>13.238081191696471</c:v>
                </c:pt>
                <c:pt idx="4">
                  <c:v>13.785387917108968</c:v>
                </c:pt>
                <c:pt idx="5">
                  <c:v>14.755807027992853</c:v>
                </c:pt>
                <c:pt idx="6">
                  <c:v>15.899853972288176</c:v>
                </c:pt>
                <c:pt idx="7">
                  <c:v>18.377019708181404</c:v>
                </c:pt>
                <c:pt idx="8">
                  <c:v>17.355855216465578</c:v>
                </c:pt>
                <c:pt idx="9">
                  <c:v>12.56417675688509</c:v>
                </c:pt>
                <c:pt idx="10">
                  <c:v>12.376257899994837</c:v>
                </c:pt>
                <c:pt idx="11">
                  <c:v>12.408668681937886</c:v>
                </c:pt>
                <c:pt idx="12">
                  <c:v>11.376627282413155</c:v>
                </c:pt>
                <c:pt idx="13">
                  <c:v>10.52036331771199</c:v>
                </c:pt>
                <c:pt idx="14">
                  <c:v>11.283340160984952</c:v>
                </c:pt>
              </c:numCache>
            </c:numRef>
          </c:val>
        </c:ser>
        <c:marker val="1"/>
        <c:axId val="70594944"/>
        <c:axId val="70222976"/>
      </c:lineChart>
      <c:catAx>
        <c:axId val="696119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69618688"/>
        <c:crosses val="autoZero"/>
        <c:auto val="1"/>
        <c:lblAlgn val="ctr"/>
        <c:lblOffset val="100"/>
      </c:catAx>
      <c:valAx>
        <c:axId val="69618688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69611904"/>
        <c:crosses val="autoZero"/>
        <c:crossBetween val="between"/>
      </c:valAx>
      <c:valAx>
        <c:axId val="70222976"/>
        <c:scaling>
          <c:orientation val="minMax"/>
          <c:max val="24"/>
          <c:min val="0"/>
        </c:scaling>
        <c:axPos val="r"/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cs-CZ" sz="1200">
                    <a:latin typeface="Calibri"/>
                  </a:rPr>
                  <a:t>[%]</a:t>
                </a:r>
                <a:endParaRPr lang="cs-CZ" sz="1200"/>
              </a:p>
            </c:rich>
          </c:tx>
          <c:layout>
            <c:manualLayout>
              <c:xMode val="edge"/>
              <c:yMode val="edge"/>
              <c:x val="0.94753696412948385"/>
              <c:y val="4.8977912495135487E-2"/>
            </c:manualLayout>
          </c:layout>
        </c:title>
        <c:numFmt formatCode="0.0" sourceLinked="1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70594944"/>
        <c:crosses val="max"/>
        <c:crossBetween val="between"/>
        <c:majorUnit val="3"/>
      </c:valAx>
      <c:catAx>
        <c:axId val="70594944"/>
        <c:scaling>
          <c:orientation val="minMax"/>
        </c:scaling>
        <c:delete val="1"/>
        <c:axPos val="b"/>
        <c:numFmt formatCode="General" sourceLinked="1"/>
        <c:tickLblPos val="none"/>
        <c:crossAx val="70222976"/>
        <c:crosses val="autoZero"/>
        <c:auto val="1"/>
        <c:lblAlgn val="ctr"/>
        <c:lblOffset val="100"/>
      </c:catAx>
    </c:plotArea>
    <c:legend>
      <c:legendPos val="b"/>
      <c:layout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autoTitleDeleted val="1"/>
    <c:plotArea>
      <c:layout/>
      <c:lineChart>
        <c:grouping val="standard"/>
        <c:ser>
          <c:idx val="0"/>
          <c:order val="0"/>
          <c:tx>
            <c:v>počet OSVČ k 31. 12. daného roku</c:v>
          </c:tx>
          <c:spPr>
            <a:ln w="57150"/>
          </c:spPr>
          <c:marker>
            <c:spPr>
              <a:ln w="57150"/>
            </c:spPr>
          </c:marker>
          <c:cat>
            <c:numRef>
              <c:f>List3!$C$3:$M$3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List3!$C$4:$M$4</c:f>
              <c:numCache>
                <c:formatCode>#,##0</c:formatCode>
                <c:ptCount val="11"/>
                <c:pt idx="0">
                  <c:v>946000</c:v>
                </c:pt>
                <c:pt idx="1">
                  <c:v>911000</c:v>
                </c:pt>
                <c:pt idx="2">
                  <c:v>904000</c:v>
                </c:pt>
                <c:pt idx="3">
                  <c:v>918000</c:v>
                </c:pt>
                <c:pt idx="4">
                  <c:v>938000</c:v>
                </c:pt>
                <c:pt idx="5">
                  <c:v>955659</c:v>
                </c:pt>
                <c:pt idx="6">
                  <c:v>977069</c:v>
                </c:pt>
                <c:pt idx="7">
                  <c:v>1001764</c:v>
                </c:pt>
                <c:pt idx="8">
                  <c:v>994088</c:v>
                </c:pt>
                <c:pt idx="9">
                  <c:v>977228</c:v>
                </c:pt>
                <c:pt idx="10">
                  <c:v>972356</c:v>
                </c:pt>
              </c:numCache>
            </c:numRef>
          </c:val>
        </c:ser>
        <c:marker val="1"/>
        <c:axId val="46445696"/>
        <c:axId val="52600832"/>
      </c:lineChart>
      <c:catAx>
        <c:axId val="464456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52600832"/>
        <c:crosses val="autoZero"/>
        <c:auto val="1"/>
        <c:lblAlgn val="ctr"/>
        <c:lblOffset val="100"/>
      </c:catAx>
      <c:valAx>
        <c:axId val="52600832"/>
        <c:scaling>
          <c:orientation val="minMax"/>
          <c:min val="900000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46445696"/>
        <c:crosses val="autoZero"/>
        <c:crossBetween val="midCat"/>
      </c:valAx>
    </c:plotArea>
    <c:legend>
      <c:legendPos val="b"/>
      <c:layout/>
      <c:txPr>
        <a:bodyPr/>
        <a:lstStyle/>
        <a:p>
          <a:pPr>
            <a:defRPr sz="1400"/>
          </a:pPr>
          <a:endParaRPr lang="cs-CZ"/>
        </a:p>
      </c:txPr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F6D1A-B9EA-431B-9F9E-04C83023FCD8}" type="datetimeFigureOut">
              <a:rPr lang="cs-CZ" smtClean="0"/>
              <a:pPr/>
              <a:t>8.12.2015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0E6B4-8AE8-4B37-94C7-F049F593426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EB1B2-9927-42A6-A9CD-139171C952B2}" type="datetimeFigureOut">
              <a:rPr lang="cs-CZ" smtClean="0"/>
              <a:pPr/>
              <a:t>8.12.2015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C6D34-2E91-4704-8FF2-2EA9C6FA1EE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26C7-3CAE-4372-AA1D-C43E948C1CA3}" type="datetime1">
              <a:rPr lang="cs-CZ" smtClean="0"/>
              <a:pPr/>
              <a:t>8.12.2015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65A3-E81D-4540-943C-2A25E9E4B034}" type="datetime1">
              <a:rPr lang="cs-CZ" smtClean="0"/>
              <a:pPr/>
              <a:t>8.12.2015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C23C-627F-408C-ABF5-869F9CAD7826}" type="datetime1">
              <a:rPr lang="cs-CZ" smtClean="0"/>
              <a:pPr/>
              <a:t>8.12.2015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47045-62F3-4822-9562-5BD3DE7AA9D5}" type="datetime1">
              <a:rPr lang="cs-CZ" smtClean="0"/>
              <a:pPr/>
              <a:t>8.12.2015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CFB7-15C7-4789-A234-091CBF29AE3D}" type="datetime1">
              <a:rPr lang="cs-CZ" smtClean="0"/>
              <a:pPr/>
              <a:t>8.12.2015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A3B5-D5AA-4D09-9379-7A11FBAE11BE}" type="datetime1">
              <a:rPr lang="cs-CZ" smtClean="0"/>
              <a:pPr/>
              <a:t>8.12.2015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4F49-2570-4FD7-841E-BFAC050D2485}" type="datetime1">
              <a:rPr lang="cs-CZ" smtClean="0"/>
              <a:pPr/>
              <a:t>8.12.2015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1142-1195-4BD8-B27A-5D33FF4CFC34}" type="datetime1">
              <a:rPr lang="cs-CZ" smtClean="0"/>
              <a:pPr/>
              <a:t>8.12.2015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D85C-2315-4FB2-A1A1-BAFC3D09A005}" type="datetime1">
              <a:rPr lang="cs-CZ" smtClean="0"/>
              <a:pPr/>
              <a:t>8.12.2015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5E92-E5FC-427D-A20B-7ACA137002AA}" type="datetime1">
              <a:rPr lang="cs-CZ" smtClean="0"/>
              <a:pPr/>
              <a:t>8.12.2015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20B0-1A39-408E-9FDA-E0034F7C74EF}" type="datetime1">
              <a:rPr lang="cs-CZ" smtClean="0"/>
              <a:pPr/>
              <a:t>8.12.2015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9A975-5FC1-4FC8-9F3D-B1CC29903116}" type="datetime1">
              <a:rPr lang="cs-CZ" smtClean="0"/>
              <a:pPr/>
              <a:t>8.12.2015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r>
              <a:rPr lang="cs-CZ" dirty="0" smtClean="0"/>
              <a:t>OZP na trhu práce</a:t>
            </a:r>
            <a:br>
              <a:rPr lang="cs-CZ" dirty="0" smtClean="0"/>
            </a:br>
            <a:endParaRPr lang="cs-CZ" sz="13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/>
          <a:lstStyle/>
          <a:p>
            <a:r>
              <a:rPr lang="cs-CZ" dirty="0" smtClean="0"/>
              <a:t>10. prosince 2015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OSVČ na českém trhu práce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potlačení OSVČ (1948-1989)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tzv. svobodné povolání do jisté míry jen u advokátů a některých významných umělců,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rok 1989: podíl OSVČ na celkové zaměstnanosti – 1 %, přitom Maďarsko (8,5 %), Polsko (25,4 %) a Rumunsko (26,9 %), v zahraničí role zemědělství.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uvolnění v 80. letech 20. století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- 1982: poskytování služeb občany na základě povolení národního výboru, pouze vedle hlavního zaměstnání (řemeslnické práce a osobní služby), maximálně za pomoci rodinných příslušníků,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- 1988: rozšířeno o prodej zboží a přípravu pokrmů a nápojů, možnost pomoci i třetích osob (ale pouze jako pomáhající, žádný pracovněprávní vztah).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zákon o soukromém podnikání občanů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přijat 1990, možnost zaměstnávat neomezený počet osob.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možné dělení OSVČ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1) živnostníci a řemeslníci (živnostníci)  2) osoby vykonávající tzv. svobodná povolání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3) podnikatelé v oblasti průmyslu a obchodu  4) podnikatelé v zemědělství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OSVČ na českém trhu práce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živnostníci a řemeslníci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nepočetnější skupina OSVČ,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vykonávají činnost na základě živnostenského opatření,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soustavná výdělečná činnost provozovaná samostatně, vlastním jménem na vlastní odpovědnost, za účelem dosažení zisku a za podmínek stanovených zákonem.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osoby vykonávající tzv. svobodná povolání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široké spektrum, podnikají na základě jiných právních předpisů než živnostenského zákona,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povinné členství v odborné profesní komoře,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soukromí lékaři (ČLK), auditoři (Komora auditorů), notáři (notářský řád), advokáti (ČAK),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umělecké profese (herci, zpěváci, malíři, sochaři atd.), specializované umělecké agentury, výběrová řízení (konkursy),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vrcholoví sportovci a trenéři (profesionální smlouva),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znalci a tlumočníci.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podnikatelé v zemědělství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včetně hospodaření v lesích a na vodních plochách.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OSVČ po roce 1989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vývoj na počátku 90. letech 20. století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před rokem 1990 pouze 2 205 OSVČ, na konci roku 1990 pak 124 500 OSVČ,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do roku 1993 nebývale rychlý růst počtu OSVČ (průměrně ročně o 103 %),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rostl ale i počet neaktivních OSVČ,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povinná přeregistrace živností mezi lety 1993 a 1994 znamenala pokles počtu podnikajících osob o 80 tisíc.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období 1993 až 1998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období relativní stabilizace,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průměrné roční přírůstky o 7,3 %; na 6 nově vzniklých OSVČ jedno zaniklé.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období 1999 až 2004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předvstupní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období (před vstupem do EU),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nárůst se ještě zpomalil: nárůst jen o 4,1 % ročně.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OSVČ po roce 1989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99" y="1800200"/>
            <a:ext cx="8998803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OSVČ po vstupu do EU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dosavadní maximum v roce 2011, pak mírný pokles, data ČSSZ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5" name="Graf 4"/>
          <p:cNvGraphicFramePr/>
          <p:nvPr/>
        </p:nvGraphicFramePr>
        <p:xfrm>
          <a:off x="0" y="1988840"/>
          <a:ext cx="9144000" cy="4656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Krajská úroveň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OSVČ v krajích ČR k 31. 12. 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2014, 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data ČSSZ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24040"/>
            <a:ext cx="9144000" cy="437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Míra podnikatelské aktivity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Míra podnikatelské aktivity = celkový počet aktivních podnikatelských subjektů se sídlem v obci na 1 000 obyvatel obce</a:t>
            </a:r>
          </a:p>
          <a:p>
            <a:pPr>
              <a:buFont typeface="Wingdings" pitchFamily="2" charset="2"/>
              <a:buChar char="§"/>
            </a:pP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míra podnikatelské aktivity v SO ORP ČR dle SLDB 2011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 descr="http://www.czso.cz/xk/redakce.nsf/i/mira_podnikatelske_aktivity_podle_obci/$File/KVK_m10_obce_orp.jpg"/>
          <p:cNvPicPr>
            <a:picLocks noChangeAspect="1" noChangeArrowheads="1"/>
          </p:cNvPicPr>
          <p:nvPr/>
        </p:nvPicPr>
        <p:blipFill>
          <a:blip r:embed="rId3" cstate="print"/>
          <a:srcRect l="58604" t="6532" b="58599"/>
          <a:stretch>
            <a:fillRect/>
          </a:stretch>
        </p:blipFill>
        <p:spPr bwMode="auto">
          <a:xfrm>
            <a:off x="395536" y="2636912"/>
            <a:ext cx="6984776" cy="4164001"/>
          </a:xfrm>
          <a:prstGeom prst="rect">
            <a:avLst/>
          </a:prstGeom>
          <a:noFill/>
        </p:spPr>
      </p:pic>
      <p:pic>
        <p:nvPicPr>
          <p:cNvPr id="6" name="Picture 2" descr="http://www.czso.cz/xk/redakce.nsf/i/mira_podnikatelske_aktivity_podle_obci/$File/KVK_m10_obce_orp.jpg"/>
          <p:cNvPicPr>
            <a:picLocks noChangeAspect="1" noChangeArrowheads="1"/>
          </p:cNvPicPr>
          <p:nvPr/>
        </p:nvPicPr>
        <p:blipFill>
          <a:blip r:embed="rId3" cstate="print"/>
          <a:srcRect l="83803" t="48539" r="3304" b="33758"/>
          <a:stretch>
            <a:fillRect/>
          </a:stretch>
        </p:blipFill>
        <p:spPr bwMode="auto">
          <a:xfrm>
            <a:off x="7380312" y="5301208"/>
            <a:ext cx="1584176" cy="1539552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72008" y="5445224"/>
            <a:ext cx="125963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4355976" y="2924944"/>
            <a:ext cx="273630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Míra podnikatelské aktivity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oblasti s nejvyšší mírou podnikatelské aktivity</a:t>
            </a:r>
          </a:p>
          <a:p>
            <a:pPr>
              <a:buFont typeface="Wingdings" pitchFamily="2" charset="2"/>
              <a:buChar char="§"/>
            </a:pP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Morava: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1) Brno a zázemí – druhé populačně největší město ČR,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2) Zlín a zázemí – odkaz firmy Baťa,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3) Mikulov – turismus,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4) Jeseník – lázeňství,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5) Frýdlant nad Ostravicí –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Čeladná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turismus.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Čechy: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1) Praha a zázemí (v podstatě Středočeský kraj) – hlavní město, největší město,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2) Plzeň – velké město,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3) jižní Čechy,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4) Karlovarsko – lázeňství,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5) Liberecký kraj a Královéhradecký kraj – turismus, migračně atraktivní oblast.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Evropská úroveň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podíl 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OSVČ 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self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employed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ve 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státech EU-28 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 zaměstnaných osobách k 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31. 12. 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2014</a:t>
            </a: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348" y="2079856"/>
            <a:ext cx="8611305" cy="473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OZP v zákoně o zaměstnanosti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fyzické osoby se zdravotním postižením (OZP)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poskytuje se jim zvýšená ochrana na trhu práce,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musí být uznány invalidními orgánem sociálního zabezpečení (posudek nebo potvrzení),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OZP i ti, kteří již nebyli posouzeni jako OZP (přechodná doba 12 měsíců).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pracovní rehabilitace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OZP mají právo na pracovní rehabilitace (poradenská činnost zaměřená na volbu povolání; teoretická a praktická příprava včetně rekvalifikací),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sestavení individuálního plánu,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zaměstnavateli, který provádí na svém pracovišti přípravu k práci OZP, může ÚP ČR uhradit náklady.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chráněné pracovní místo (CHPM)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 pracovní místo zřízené zaměstnavatelem pro OZP na základě písemné dohody s ÚP ČR, úřad poskytuje příspěvek, místo musí být obsazeno po dobu 3 let,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výše příspěvku je max. osminásobek či dvanáctinásobek (těžké postižení) průměrné mzdy v národním hospodářství za 1. až 3. čtvrtletí předchozího roku,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pokud vznikne 10 a více CHPM, pak může čerpat desetinásobek, resp. čtrnáctinásobek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OZP v zákoně o zaměstnanosti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zaměstnavatel, který má více než 50 % zaměstnanců OZP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příspěvek formou částečné úhrady vynaložených prostředků na mzdy a platy a dalších nákladů.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zaměstnavatelé s více než 25 zaměstnanci v pracovním poměru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povinni zaměstnávat OZP minimálně ve výši 4 % na celkovém počtu zaměstnanců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pokud toto neplní, existují ještě 2 možnosti: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a) odebírání výrobků a služeb od zaměstnavatelů s více než 50 % OZP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b) odvod do státního rozpočtu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odvod = za každou OZP, kterou by měl zaměstnat, činí 2,5násobek průměrné měsíční mzdy, odvod za rok 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2014 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62 947,5 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Kč (platí 1x ročně vždy do 15. 2. následujícího roku)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Vývoj OZP 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5" name="Graf 4"/>
          <p:cNvGraphicFramePr/>
          <p:nvPr/>
        </p:nvGraphicFramePr>
        <p:xfrm>
          <a:off x="0" y="1423987"/>
          <a:ext cx="9144000" cy="4669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OZP na okresní úrovni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Pořadí okresů ČR dle podílu uchazečů OZP na všech uchazečích o zaměstnání k 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31. 12. 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2014</a:t>
            </a:r>
          </a:p>
          <a:p>
            <a:endParaRPr lang="cs-CZ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9054" y="2204864"/>
            <a:ext cx="4920955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OZP na okresní úrovni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6082" name="Picture 2" descr="http://img.ct24.cz/multimedia/videos/image/1195/medium/3584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4589102" cy="2585095"/>
          </a:xfrm>
          <a:prstGeom prst="rect">
            <a:avLst/>
          </a:prstGeom>
          <a:noFill/>
        </p:spPr>
      </p:pic>
      <p:pic>
        <p:nvPicPr>
          <p:cNvPr id="46084" name="Picture 4" descr="http://media.novinky.cz/996/319968-top_foto1-4se26.jpg?13573000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149080"/>
            <a:ext cx="4436752" cy="2499371"/>
          </a:xfrm>
          <a:prstGeom prst="rect">
            <a:avLst/>
          </a:prstGeom>
          <a:noFill/>
        </p:spPr>
      </p:pic>
      <p:pic>
        <p:nvPicPr>
          <p:cNvPr id="46086" name="Picture 6" descr="http://www.prazskypatriot.cz/obrazky_resize/politici/zavodsky-pes-2903-475.jpg"/>
          <p:cNvPicPr>
            <a:picLocks noChangeAspect="1" noChangeArrowheads="1"/>
          </p:cNvPicPr>
          <p:nvPr/>
        </p:nvPicPr>
        <p:blipFill>
          <a:blip r:embed="rId5" cstate="print"/>
          <a:srcRect r="10873"/>
          <a:stretch>
            <a:fillRect/>
          </a:stretch>
        </p:blipFill>
        <p:spPr bwMode="auto">
          <a:xfrm>
            <a:off x="4860032" y="1340768"/>
            <a:ext cx="4032448" cy="2295526"/>
          </a:xfrm>
          <a:prstGeom prst="rect">
            <a:avLst/>
          </a:prstGeom>
          <a:noFill/>
        </p:spPr>
      </p:pic>
      <p:pic>
        <p:nvPicPr>
          <p:cNvPr id="46090" name="Picture 10" descr="http://novehrady.charita.cz/res/data/003/0005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4307" y="3789040"/>
            <a:ext cx="4008173" cy="3006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Pozitiva / negativa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pozitiva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integrace OZP do společnosti,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někdy zastávání pozic, o něž by nebyl mezi většinovou společností zájem,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pro firmy dotace,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posílení týmu, učení odpovědnosti, pomoci a spolupráce,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symbolika: starost o slabší.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negativa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méně efektivní, menší výkon,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někdy nutná úprava pracoviště.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Podstatný aspekt – fyzické postižení x mentální postižení.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 osoby zdravotně postižené mohou být úspěšné !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02" name="Picture 2" descr="http://i.idnes.cz/14/053/cl6/ZAR537cad_a7.jpg"/>
          <p:cNvPicPr>
            <a:picLocks noChangeAspect="1" noChangeArrowheads="1"/>
          </p:cNvPicPr>
          <p:nvPr/>
        </p:nvPicPr>
        <p:blipFill>
          <a:blip r:embed="rId3" cstate="print"/>
          <a:srcRect l="28800" r="5201"/>
          <a:stretch>
            <a:fillRect/>
          </a:stretch>
        </p:blipFill>
        <p:spPr bwMode="auto">
          <a:xfrm>
            <a:off x="179512" y="5085184"/>
            <a:ext cx="1296144" cy="1577340"/>
          </a:xfrm>
          <a:prstGeom prst="rect">
            <a:avLst/>
          </a:prstGeom>
          <a:noFill/>
        </p:spPr>
      </p:pic>
      <p:pic>
        <p:nvPicPr>
          <p:cNvPr id="51204" name="Picture 4" descr="http://i3.cn.cz/1234193417_filipiova.jpg"/>
          <p:cNvPicPr>
            <a:picLocks noChangeAspect="1" noChangeArrowheads="1"/>
          </p:cNvPicPr>
          <p:nvPr/>
        </p:nvPicPr>
        <p:blipFill>
          <a:blip r:embed="rId4" cstate="print"/>
          <a:srcRect l="31752"/>
          <a:stretch>
            <a:fillRect/>
          </a:stretch>
        </p:blipFill>
        <p:spPr bwMode="auto">
          <a:xfrm>
            <a:off x="1691680" y="5085184"/>
            <a:ext cx="1224136" cy="1571235"/>
          </a:xfrm>
          <a:prstGeom prst="rect">
            <a:avLst/>
          </a:prstGeom>
          <a:noFill/>
        </p:spPr>
      </p:pic>
      <p:pic>
        <p:nvPicPr>
          <p:cNvPr id="51208" name="Picture 8" descr="https://img.blesk.cz/img/1/full/1784421-img-jan-kaspar-herec-cimrman-divadlo-jary-cimrmana-zdenek-sverak.jpg"/>
          <p:cNvPicPr>
            <a:picLocks noChangeAspect="1" noChangeArrowheads="1"/>
          </p:cNvPicPr>
          <p:nvPr/>
        </p:nvPicPr>
        <p:blipFill>
          <a:blip r:embed="rId5" cstate="print"/>
          <a:srcRect t="18529" r="56688"/>
          <a:stretch>
            <a:fillRect/>
          </a:stretch>
        </p:blipFill>
        <p:spPr bwMode="auto">
          <a:xfrm>
            <a:off x="3097739" y="5085184"/>
            <a:ext cx="1330245" cy="1595170"/>
          </a:xfrm>
          <a:prstGeom prst="rect">
            <a:avLst/>
          </a:prstGeom>
          <a:noFill/>
        </p:spPr>
      </p:pic>
      <p:pic>
        <p:nvPicPr>
          <p:cNvPr id="51210" name="Picture 10" descr="http://i.idnes.cz/14/111/cl6/JB36ba00_mp1.jpg"/>
          <p:cNvPicPr>
            <a:picLocks noChangeAspect="1" noChangeArrowheads="1"/>
          </p:cNvPicPr>
          <p:nvPr/>
        </p:nvPicPr>
        <p:blipFill>
          <a:blip r:embed="rId6" cstate="print"/>
          <a:srcRect l="21600" r="34001"/>
          <a:stretch>
            <a:fillRect/>
          </a:stretch>
        </p:blipFill>
        <p:spPr bwMode="auto">
          <a:xfrm>
            <a:off x="4572000" y="5091814"/>
            <a:ext cx="1152128" cy="1577546"/>
          </a:xfrm>
          <a:prstGeom prst="rect">
            <a:avLst/>
          </a:prstGeom>
          <a:noFill/>
        </p:spPr>
      </p:pic>
      <p:pic>
        <p:nvPicPr>
          <p:cNvPr id="51212" name="Picture 12" descr="http://img.ahaonline.cz/img/18/full/717644_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5128537"/>
            <a:ext cx="1800200" cy="1540823"/>
          </a:xfrm>
          <a:prstGeom prst="rect">
            <a:avLst/>
          </a:prstGeom>
          <a:noFill/>
        </p:spPr>
      </p:pic>
      <p:pic>
        <p:nvPicPr>
          <p:cNvPr id="51214" name="Picture 14" descr="http://img.blesk.cz/img/2/full/1948574-img-sport-cyklistika-jiri-jeze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5118738"/>
            <a:ext cx="1080120" cy="1583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Osoby samostatně výdělečně činné (OSVČ)</a:t>
            </a:r>
            <a:br>
              <a:rPr lang="cs-CZ" dirty="0" smtClean="0"/>
            </a:br>
            <a:endParaRPr lang="cs-CZ" sz="13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OSVČ na českém trhu práce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OSVČ vykonávají samostatnou výdělečnou činnost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jsou ekonomickými subjekty,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činnost vykonává na vlastní účet a na vlastní odpovědnost,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nemá postavení zaměstnance, tj. osoby v pracovněprávním nebo obdobném vztahu,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činnost vykonávají sami nebo spolu s dalšími osobami,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cílem činnosti je dosahovat výdělek pro vlastní spotřebu a zisk na rozvoj podnikání,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schopnost přijímat rizika plynoucí z ekonomické samostatnosti.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potlačení OSVČ (1948-1989)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v 50. a 60. letech 20. století OSVČ zlikvidováni,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ústava z roku 1948 zaručovala soukromé vlastnictví drobných a středních podniků do 50 zaměstnanců a půdu o rozloze max. 50 ha s podmínkou osobního výkonu práce na ní, ALE realita jiná a do roku 1950 většina živností zanikla,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ústava z roku 1960 vylučovala jakoukoliv formu „vykořisťování člověka člověkem“, výrobní prostředky byly „zespolečenštěny“, vše je buď státní či družstevní,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zákoník práce z roku 1965 nahrazuje termíny „zaměstnanec“ a „zaměstnavatel“ novými termíny „pracovník“ a „socialistická organizace“ (výjimka: sjednání pracovního poměru mezi jednotlivými občany – pouze ojediněle, v praxi farské hospodyně a hospodyně významných osobností).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2268</TotalTime>
  <Words>240</Words>
  <Application>Microsoft Office PowerPoint</Application>
  <PresentationFormat>Předvádění na obrazovce (4:3)</PresentationFormat>
  <Paragraphs>161</Paragraphs>
  <Slides>18</Slides>
  <Notes>18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sady Office</vt:lpstr>
      <vt:lpstr>OZP na trhu práce </vt:lpstr>
      <vt:lpstr>OZP v zákoně o zaměstnanosti</vt:lpstr>
      <vt:lpstr>OZP v zákoně o zaměstnanosti</vt:lpstr>
      <vt:lpstr>Vývoj OZP </vt:lpstr>
      <vt:lpstr>OZP na okresní úrovni</vt:lpstr>
      <vt:lpstr>OZP na okresní úrovni</vt:lpstr>
      <vt:lpstr>Pozitiva / negativa</vt:lpstr>
      <vt:lpstr>Osoby samostatně výdělečně činné (OSVČ) </vt:lpstr>
      <vt:lpstr>OSVČ na českém trhu práce</vt:lpstr>
      <vt:lpstr>OSVČ na českém trhu práce</vt:lpstr>
      <vt:lpstr>OSVČ na českém trhu práce</vt:lpstr>
      <vt:lpstr>OSVČ po roce 1989</vt:lpstr>
      <vt:lpstr>OSVČ po roce 1989</vt:lpstr>
      <vt:lpstr>OSVČ po vstupu do EU</vt:lpstr>
      <vt:lpstr>Krajská úroveň</vt:lpstr>
      <vt:lpstr>Míra podnikatelské aktivity</vt:lpstr>
      <vt:lpstr>Míra podnikatelské aktivity</vt:lpstr>
      <vt:lpstr>Evropská úroveň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User</cp:lastModifiedBy>
  <cp:revision>228</cp:revision>
  <dcterms:created xsi:type="dcterms:W3CDTF">2014-09-08T07:18:26Z</dcterms:created>
  <dcterms:modified xsi:type="dcterms:W3CDTF">2015-12-08T16:47:11Z</dcterms:modified>
</cp:coreProperties>
</file>