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5" r:id="rId3"/>
    <p:sldId id="365" r:id="rId4"/>
    <p:sldId id="367" r:id="rId5"/>
    <p:sldId id="366" r:id="rId6"/>
    <p:sldId id="305" r:id="rId7"/>
    <p:sldId id="369" r:id="rId8"/>
    <p:sldId id="355" r:id="rId9"/>
    <p:sldId id="370" r:id="rId10"/>
    <p:sldId id="378" r:id="rId11"/>
    <p:sldId id="379" r:id="rId12"/>
    <p:sldId id="371" r:id="rId13"/>
    <p:sldId id="368" r:id="rId14"/>
    <p:sldId id="380" r:id="rId15"/>
    <p:sldId id="373" r:id="rId16"/>
    <p:sldId id="374" r:id="rId17"/>
    <p:sldId id="377" r:id="rId18"/>
    <p:sldId id="375" r:id="rId19"/>
    <p:sldId id="376" r:id="rId20"/>
    <p:sldId id="38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2501301506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2501301506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4533770778652669"/>
          <c:y val="2.4047866187166037E-2"/>
          <c:w val="0.82954505686789137"/>
          <c:h val="0.81109346888972977"/>
        </c:manualLayout>
      </c:layout>
      <c:lineChart>
        <c:grouping val="standard"/>
        <c:ser>
          <c:idx val="0"/>
          <c:order val="0"/>
          <c:tx>
            <c:strRef>
              <c:f>A!$J$34</c:f>
              <c:strCache>
                <c:ptCount val="1"/>
                <c:pt idx="0">
                  <c:v>primér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A!$K$7:$AF$7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A!$K$34:$AF$34</c:f>
              <c:numCache>
                <c:formatCode>#,##0.0</c:formatCode>
                <c:ptCount val="22"/>
                <c:pt idx="0">
                  <c:v>358.49117769908503</c:v>
                </c:pt>
                <c:pt idx="1">
                  <c:v>323.38898163046383</c:v>
                </c:pt>
                <c:pt idx="2">
                  <c:v>312.20828129808905</c:v>
                </c:pt>
                <c:pt idx="3">
                  <c:v>292.5125649610406</c:v>
                </c:pt>
                <c:pt idx="4">
                  <c:v>272.57865273621547</c:v>
                </c:pt>
                <c:pt idx="5">
                  <c:v>255.70606794738788</c:v>
                </c:pt>
                <c:pt idx="6">
                  <c:v>236.97265055348203</c:v>
                </c:pt>
                <c:pt idx="7">
                  <c:v>230.92599936875897</c:v>
                </c:pt>
                <c:pt idx="8">
                  <c:v>215.98457057183728</c:v>
                </c:pt>
                <c:pt idx="9">
                  <c:v>218.4093077014293</c:v>
                </c:pt>
                <c:pt idx="10">
                  <c:v>204.2468591636017</c:v>
                </c:pt>
                <c:pt idx="11">
                  <c:v>193.85390695298869</c:v>
                </c:pt>
                <c:pt idx="12">
                  <c:v>181.66061069408255</c:v>
                </c:pt>
                <c:pt idx="13">
                  <c:v>174.24952048965497</c:v>
                </c:pt>
                <c:pt idx="14">
                  <c:v>168.97215539944906</c:v>
                </c:pt>
                <c:pt idx="15">
                  <c:v>158.78725201617499</c:v>
                </c:pt>
                <c:pt idx="16">
                  <c:v>153.78669020447498</c:v>
                </c:pt>
                <c:pt idx="17">
                  <c:v>151.24765661095</c:v>
                </c:pt>
                <c:pt idx="18">
                  <c:v>145.62108485712497</c:v>
                </c:pt>
                <c:pt idx="19">
                  <c:v>149.15538255500005</c:v>
                </c:pt>
                <c:pt idx="20">
                  <c:v>149.60617082250002</c:v>
                </c:pt>
                <c:pt idx="21">
                  <c:v>136.71673861750008</c:v>
                </c:pt>
              </c:numCache>
            </c:numRef>
          </c:val>
        </c:ser>
        <c:ser>
          <c:idx val="1"/>
          <c:order val="1"/>
          <c:tx>
            <c:strRef>
              <c:f>A!$J$35</c:f>
              <c:strCache>
                <c:ptCount val="1"/>
                <c:pt idx="0">
                  <c:v>sekundér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A!$K$7:$AF$7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A!$K$35:$AF$35</c:f>
              <c:numCache>
                <c:formatCode>#,##0.0</c:formatCode>
                <c:ptCount val="22"/>
                <c:pt idx="0">
                  <c:v>2087.7783669306164</c:v>
                </c:pt>
                <c:pt idx="1">
                  <c:v>2076.580630757524</c:v>
                </c:pt>
                <c:pt idx="2">
                  <c:v>2074.751321074129</c:v>
                </c:pt>
                <c:pt idx="3">
                  <c:v>2066.238826068025</c:v>
                </c:pt>
                <c:pt idx="4">
                  <c:v>2031.9664193367219</c:v>
                </c:pt>
                <c:pt idx="5">
                  <c:v>1993.0522181796282</c:v>
                </c:pt>
                <c:pt idx="6">
                  <c:v>1912.1068422974104</c:v>
                </c:pt>
                <c:pt idx="7">
                  <c:v>1868.0335960613011</c:v>
                </c:pt>
                <c:pt idx="8">
                  <c:v>1888.1498538470869</c:v>
                </c:pt>
                <c:pt idx="9">
                  <c:v>1887.5389067781227</c:v>
                </c:pt>
                <c:pt idx="10">
                  <c:v>1863.0599241702912</c:v>
                </c:pt>
                <c:pt idx="11">
                  <c:v>1842.760136899318</c:v>
                </c:pt>
                <c:pt idx="12">
                  <c:v>1882.42053310599</c:v>
                </c:pt>
                <c:pt idx="13">
                  <c:v>1929.2320181543523</c:v>
                </c:pt>
                <c:pt idx="14">
                  <c:v>1975.7779896850871</c:v>
                </c:pt>
                <c:pt idx="15">
                  <c:v>2027.2070455370729</c:v>
                </c:pt>
                <c:pt idx="16">
                  <c:v>1903.0786583479207</c:v>
                </c:pt>
                <c:pt idx="17">
                  <c:v>1855.6704818870971</c:v>
                </c:pt>
                <c:pt idx="18">
                  <c:v>1873.2897115437479</c:v>
                </c:pt>
                <c:pt idx="19">
                  <c:v>1864.2498122974994</c:v>
                </c:pt>
                <c:pt idx="20">
                  <c:v>1851.9059812875003</c:v>
                </c:pt>
                <c:pt idx="21">
                  <c:v>1892.1481447375018</c:v>
                </c:pt>
              </c:numCache>
            </c:numRef>
          </c:val>
        </c:ser>
        <c:ser>
          <c:idx val="2"/>
          <c:order val="2"/>
          <c:tx>
            <c:strRef>
              <c:f>A!$J$36</c:f>
              <c:strCache>
                <c:ptCount val="1"/>
                <c:pt idx="0">
                  <c:v>terciér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A!$K$7:$AF$7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A!$K$36:$AF$36</c:f>
              <c:numCache>
                <c:formatCode>#,##0.0</c:formatCode>
                <c:ptCount val="22"/>
                <c:pt idx="0">
                  <c:v>2425.0741341468552</c:v>
                </c:pt>
                <c:pt idx="1">
                  <c:v>2524.9039124962119</c:v>
                </c:pt>
                <c:pt idx="2">
                  <c:v>2573.5576792371585</c:v>
                </c:pt>
                <c:pt idx="3">
                  <c:v>2609.6745832815795</c:v>
                </c:pt>
                <c:pt idx="4">
                  <c:v>2628.9529602399534</c:v>
                </c:pt>
                <c:pt idx="5">
                  <c:v>2614.15658815195</c:v>
                </c:pt>
                <c:pt idx="6">
                  <c:v>2611.6776910926692</c:v>
                </c:pt>
                <c:pt idx="7">
                  <c:v>2628.8452886748951</c:v>
                </c:pt>
                <c:pt idx="8">
                  <c:v>2621.4897933915749</c:v>
                </c:pt>
                <c:pt idx="9">
                  <c:v>2654.6077480448339</c:v>
                </c:pt>
                <c:pt idx="10">
                  <c:v>2660.7001343930838</c:v>
                </c:pt>
                <c:pt idx="11">
                  <c:v>2665.7645979965378</c:v>
                </c:pt>
                <c:pt idx="12">
                  <c:v>2695.6805479008508</c:v>
                </c:pt>
                <c:pt idx="13">
                  <c:v>2719.6171884538539</c:v>
                </c:pt>
                <c:pt idx="14">
                  <c:v>2773.5497544590703</c:v>
                </c:pt>
                <c:pt idx="15">
                  <c:v>2813.4663892020749</c:v>
                </c:pt>
                <c:pt idx="16">
                  <c:v>2865.6485912327003</c:v>
                </c:pt>
                <c:pt idx="17">
                  <c:v>2860.9690123180244</c:v>
                </c:pt>
                <c:pt idx="18">
                  <c:v>2833.383339361375</c:v>
                </c:pt>
                <c:pt idx="19">
                  <c:v>2854.5559435150008</c:v>
                </c:pt>
                <c:pt idx="20">
                  <c:v>2912.8373105300002</c:v>
                </c:pt>
                <c:pt idx="21">
                  <c:v>2917.851497062501</c:v>
                </c:pt>
              </c:numCache>
            </c:numRef>
          </c:val>
        </c:ser>
        <c:marker val="1"/>
        <c:axId val="45875584"/>
        <c:axId val="45877120"/>
      </c:lineChart>
      <c:catAx>
        <c:axId val="45875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5877120"/>
        <c:crosses val="autoZero"/>
        <c:auto val="1"/>
        <c:lblAlgn val="ctr"/>
        <c:lblOffset val="100"/>
      </c:catAx>
      <c:valAx>
        <c:axId val="45877120"/>
        <c:scaling>
          <c:orientation val="minMax"/>
          <c:max val="3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sz="1400">
                    <a:latin typeface="Calibri"/>
                  </a:rPr>
                  <a:t>[tis. osob]</a:t>
                </a:r>
                <a:endParaRPr lang="cs-CZ" sz="1400"/>
              </a:p>
            </c:rich>
          </c:tx>
          <c:layout>
            <c:manualLayout>
              <c:xMode val="edge"/>
              <c:yMode val="edge"/>
              <c:x val="2.1926946631671042E-4"/>
              <c:y val="3.0888871614114369E-2"/>
            </c:manualLayout>
          </c:layout>
        </c:title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45875584"/>
        <c:crosses val="autoZero"/>
        <c:crossBetween val="midCat"/>
        <c:majorUnit val="250"/>
      </c:valAx>
    </c:plotArea>
    <c:legend>
      <c:legendPos val="b"/>
      <c:layout/>
      <c:txPr>
        <a:bodyPr/>
        <a:lstStyle/>
        <a:p>
          <a:pPr>
            <a:defRPr sz="1400"/>
          </a:pPr>
          <a:endParaRPr lang="cs-CZ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8.9932402774919359E-2"/>
          <c:y val="2.401588764170438E-2"/>
          <c:w val="0.8838145943711172"/>
          <c:h val="0.81396645892391895"/>
        </c:manualLayout>
      </c:layout>
      <c:lineChart>
        <c:grouping val="standard"/>
        <c:ser>
          <c:idx val="0"/>
          <c:order val="0"/>
          <c:tx>
            <c:strRef>
              <c:f>A!$J$39</c:f>
              <c:strCache>
                <c:ptCount val="1"/>
                <c:pt idx="0">
                  <c:v>primér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A!$K$7:$AF$7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A!$K$39:$AF$39</c:f>
              <c:numCache>
                <c:formatCode>0.0</c:formatCode>
                <c:ptCount val="22"/>
                <c:pt idx="0">
                  <c:v>7.3591846795978979</c:v>
                </c:pt>
                <c:pt idx="1">
                  <c:v>6.5664423664172746</c:v>
                </c:pt>
                <c:pt idx="2">
                  <c:v>6.2938654090687303</c:v>
                </c:pt>
                <c:pt idx="3">
                  <c:v>5.8874292678100311</c:v>
                </c:pt>
                <c:pt idx="4">
                  <c:v>5.5250585071871789</c:v>
                </c:pt>
                <c:pt idx="5">
                  <c:v>5.2582879725054186</c:v>
                </c:pt>
                <c:pt idx="6">
                  <c:v>4.9776252263549878</c:v>
                </c:pt>
                <c:pt idx="7">
                  <c:v>4.8844232160498047</c:v>
                </c:pt>
                <c:pt idx="8">
                  <c:v>4.5704982160411483</c:v>
                </c:pt>
                <c:pt idx="9">
                  <c:v>4.5878949732084049</c:v>
                </c:pt>
                <c:pt idx="10">
                  <c:v>4.3199357090153088</c:v>
                </c:pt>
                <c:pt idx="11">
                  <c:v>4.1224648569935392</c:v>
                </c:pt>
                <c:pt idx="12">
                  <c:v>3.8165904610481722</c:v>
                </c:pt>
                <c:pt idx="13">
                  <c:v>3.6128126407751102</c:v>
                </c:pt>
                <c:pt idx="14">
                  <c:v>3.4355805634204781</c:v>
                </c:pt>
                <c:pt idx="15">
                  <c:v>3.176087621547611</c:v>
                </c:pt>
                <c:pt idx="16">
                  <c:v>3.1241494099494393</c:v>
                </c:pt>
                <c:pt idx="17">
                  <c:v>3.1070493609449068</c:v>
                </c:pt>
                <c:pt idx="18">
                  <c:v>3.0010770324880425</c:v>
                </c:pt>
                <c:pt idx="19">
                  <c:v>3.0640216368904745</c:v>
                </c:pt>
                <c:pt idx="20">
                  <c:v>3.0442721251274469</c:v>
                </c:pt>
                <c:pt idx="21">
                  <c:v>2.7637876947770588</c:v>
                </c:pt>
              </c:numCache>
            </c:numRef>
          </c:val>
        </c:ser>
        <c:ser>
          <c:idx val="1"/>
          <c:order val="1"/>
          <c:tx>
            <c:strRef>
              <c:f>A!$J$40</c:f>
              <c:strCache>
                <c:ptCount val="1"/>
                <c:pt idx="0">
                  <c:v>sekundér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A!$K$7:$AF$7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A!$K$40:$AF$40</c:f>
              <c:numCache>
                <c:formatCode>0.0</c:formatCode>
                <c:ptCount val="22"/>
                <c:pt idx="0">
                  <c:v>42.858367313040084</c:v>
                </c:pt>
                <c:pt idx="1">
                  <c:v>42.165156531737566</c:v>
                </c:pt>
                <c:pt idx="2">
                  <c:v>41.825301743551279</c:v>
                </c:pt>
                <c:pt idx="3">
                  <c:v>41.587392803104201</c:v>
                </c:pt>
                <c:pt idx="4">
                  <c:v>41.187133470571354</c:v>
                </c:pt>
                <c:pt idx="5">
                  <c:v>40.984723559964479</c:v>
                </c:pt>
                <c:pt idx="6">
                  <c:v>40.163922847111508</c:v>
                </c:pt>
                <c:pt idx="7">
                  <c:v>39.51164741044402</c:v>
                </c:pt>
                <c:pt idx="8">
                  <c:v>39.955564954377913</c:v>
                </c:pt>
                <c:pt idx="9">
                  <c:v>39.649547692266076</c:v>
                </c:pt>
                <c:pt idx="10">
                  <c:v>39.40476307648828</c:v>
                </c:pt>
                <c:pt idx="11">
                  <c:v>39.18782976129706</c:v>
                </c:pt>
                <c:pt idx="12">
                  <c:v>39.548629848174144</c:v>
                </c:pt>
                <c:pt idx="13">
                  <c:v>39.999845064652106</c:v>
                </c:pt>
                <c:pt idx="14">
                  <c:v>40.171970600418845</c:v>
                </c:pt>
                <c:pt idx="15">
                  <c:v>40.548514580934551</c:v>
                </c:pt>
                <c:pt idx="16">
                  <c:v>38.660706330696634</c:v>
                </c:pt>
                <c:pt idx="17">
                  <c:v>38.120655315027285</c:v>
                </c:pt>
                <c:pt idx="18">
                  <c:v>38.606268687161368</c:v>
                </c:pt>
                <c:pt idx="19">
                  <c:v>38.296316657176249</c:v>
                </c:pt>
                <c:pt idx="20">
                  <c:v>37.683644506075723</c:v>
                </c:pt>
                <c:pt idx="21">
                  <c:v>38.250588859873233</c:v>
                </c:pt>
              </c:numCache>
            </c:numRef>
          </c:val>
        </c:ser>
        <c:ser>
          <c:idx val="2"/>
          <c:order val="2"/>
          <c:tx>
            <c:strRef>
              <c:f>A!$J$41</c:f>
              <c:strCache>
                <c:ptCount val="1"/>
                <c:pt idx="0">
                  <c:v>terciér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A!$K$7:$AF$7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A!$K$41:$AF$41</c:f>
              <c:numCache>
                <c:formatCode>0.0</c:formatCode>
                <c:ptCount val="22"/>
                <c:pt idx="0">
                  <c:v>49.782448007362007</c:v>
                </c:pt>
                <c:pt idx="1">
                  <c:v>51.268401101845171</c:v>
                </c:pt>
                <c:pt idx="2">
                  <c:v>51.880832847379999</c:v>
                </c:pt>
                <c:pt idx="3">
                  <c:v>52.525177929085778</c:v>
                </c:pt>
                <c:pt idx="4">
                  <c:v>53.287808022241457</c:v>
                </c:pt>
                <c:pt idx="5">
                  <c:v>53.756988467530107</c:v>
                </c:pt>
                <c:pt idx="6">
                  <c:v>54.858451926533512</c:v>
                </c:pt>
                <c:pt idx="7">
                  <c:v>55.60392937350619</c:v>
                </c:pt>
                <c:pt idx="8">
                  <c:v>55.47393682958095</c:v>
                </c:pt>
                <c:pt idx="9">
                  <c:v>55.762557334525518</c:v>
                </c:pt>
                <c:pt idx="10">
                  <c:v>56.275301214496423</c:v>
                </c:pt>
                <c:pt idx="11">
                  <c:v>56.689705381709402</c:v>
                </c:pt>
                <c:pt idx="12">
                  <c:v>56.634779690777684</c:v>
                </c:pt>
                <c:pt idx="13">
                  <c:v>56.387342294572782</c:v>
                </c:pt>
                <c:pt idx="14">
                  <c:v>56.392448836160682</c:v>
                </c:pt>
                <c:pt idx="15">
                  <c:v>56.275397797517833</c:v>
                </c:pt>
                <c:pt idx="16">
                  <c:v>58.21514425935392</c:v>
                </c:pt>
                <c:pt idx="17">
                  <c:v>58.772295324027802</c:v>
                </c:pt>
                <c:pt idx="18">
                  <c:v>58.392654280350598</c:v>
                </c:pt>
                <c:pt idx="19">
                  <c:v>58.639661705933278</c:v>
                </c:pt>
                <c:pt idx="20">
                  <c:v>59.272083368796835</c:v>
                </c:pt>
                <c:pt idx="21">
                  <c:v>58.985623445349702</c:v>
                </c:pt>
              </c:numCache>
            </c:numRef>
          </c:val>
        </c:ser>
        <c:marker val="1"/>
        <c:axId val="65157760"/>
        <c:axId val="65409408"/>
      </c:lineChart>
      <c:catAx>
        <c:axId val="65157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5409408"/>
        <c:crosses val="autoZero"/>
        <c:auto val="1"/>
        <c:lblAlgn val="ctr"/>
        <c:lblOffset val="100"/>
      </c:catAx>
      <c:valAx>
        <c:axId val="65409408"/>
        <c:scaling>
          <c:orientation val="minMax"/>
          <c:max val="6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sz="1400" dirty="0">
                    <a:latin typeface="Calibri"/>
                  </a:rPr>
                  <a:t>[%]</a:t>
                </a:r>
                <a:endParaRPr lang="cs-CZ" sz="1400" dirty="0"/>
              </a:p>
            </c:rich>
          </c:tx>
          <c:layout>
            <c:manualLayout>
              <c:xMode val="edge"/>
              <c:yMode val="edge"/>
              <c:x val="8.3665567213842999E-5"/>
              <c:y val="1.8188391254018371E-2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65157760"/>
        <c:crosses val="autoZero"/>
        <c:crossBetween val="midCat"/>
        <c:majorUnit val="5"/>
      </c:valAx>
    </c:plotArea>
    <c:legend>
      <c:legendPos val="b"/>
      <c:layout/>
      <c:txPr>
        <a:bodyPr/>
        <a:lstStyle/>
        <a:p>
          <a:pPr>
            <a:defRPr sz="1400"/>
          </a:pPr>
          <a:endParaRPr lang="cs-CZ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9.12.2015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7B6C2-294C-47D9-9671-F9C50F6FDD72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3E035-F187-43CD-95D0-A70F7A47309C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A052B-B4A1-4F85-B2BA-6FA596422E2D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868DD-7D64-46F4-BB56-BE50E70E7B80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01B23-7D3B-42D7-AD8F-8C434E98767B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E8F5-B6C0-4298-8B36-284064CF8F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Postavení osob na trhu práce</a:t>
            </a:r>
            <a:br>
              <a:rPr lang="cs-CZ" dirty="0" smtClean="0"/>
            </a:br>
            <a:r>
              <a:rPr lang="cs-CZ" dirty="0" smtClean="0"/>
              <a:t>dle odvětví ekonomické činnosti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17. prosince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Úroveň SO ORP (SLDB 2011)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5522" t="17726" r="36329" b="27555"/>
          <a:stretch>
            <a:fillRect/>
          </a:stretch>
        </p:blipFill>
        <p:spPr bwMode="auto">
          <a:xfrm>
            <a:off x="719572" y="1196752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Úroveň SO ORP (SLDB 2011)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5522" t="22766" r="36329" b="22515"/>
          <a:stretch>
            <a:fillRect/>
          </a:stretch>
        </p:blipFill>
        <p:spPr bwMode="auto">
          <a:xfrm>
            <a:off x="719572" y="1196752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Evropská úroveň (SLDB 2011)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72" t="22046" r="54329" b="8115"/>
          <a:stretch>
            <a:fillRect/>
          </a:stretch>
        </p:blipFill>
        <p:spPr bwMode="auto">
          <a:xfrm>
            <a:off x="2073991" y="1196752"/>
            <a:ext cx="4996019" cy="563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Klasifikace zaměstnání (CZ-ISCO)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zavedena od 1. ledna 2011, nahradila klasifikaci KZAM</a:t>
            </a:r>
          </a:p>
          <a:p>
            <a:pPr lvl="0">
              <a:buFont typeface="Wingdings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vypracována na základě mezinárodního standardu, jehož tvůrcem je ILO</a:t>
            </a:r>
          </a:p>
          <a:p>
            <a:pPr lvl="0">
              <a:buFont typeface="Wingdings" pitchFamily="2" charset="2"/>
              <a:buChar char="§"/>
            </a:pPr>
            <a:endParaRPr lang="cs-CZ" sz="16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Klasifikace CZ-ISCO pro ČR v roce 2013</a:t>
            </a:r>
          </a:p>
          <a:p>
            <a:pPr lvl="0">
              <a:buFont typeface="Wingdings" pitchFamily="2" charset="2"/>
              <a:buChar char="§"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350" t="22914" r="12251" b="31727"/>
          <a:stretch>
            <a:fillRect/>
          </a:stretch>
        </p:blipFill>
        <p:spPr bwMode="auto">
          <a:xfrm>
            <a:off x="215516" y="2829910"/>
            <a:ext cx="8712968" cy="319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Data za jednotlivé zaměstnavatele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800" smtClean="0">
                <a:latin typeface="Verdana" pitchFamily="34" charset="0"/>
              </a:rPr>
              <a:t>soukromá databáze</a:t>
            </a:r>
          </a:p>
          <a:p>
            <a:pPr eaLnBrk="1" hangingPunct="1">
              <a:buFontTx/>
              <a:buNone/>
            </a:pPr>
            <a:r>
              <a:rPr lang="cs-CZ" sz="1800" smtClean="0">
                <a:latin typeface="Verdana" pitchFamily="34" charset="0"/>
              </a:rPr>
              <a:t>	</a:t>
            </a:r>
            <a:r>
              <a:rPr lang="cs-CZ" sz="1600" smtClean="0">
                <a:latin typeface="Verdana" pitchFamily="34" charset="0"/>
              </a:rPr>
              <a:t>- společnost HBI Česká </a:t>
            </a:r>
          </a:p>
          <a:p>
            <a:pPr eaLnBrk="1" hangingPunct="1">
              <a:buFontTx/>
              <a:buNone/>
            </a:pPr>
            <a:r>
              <a:rPr lang="cs-CZ" sz="1600" smtClean="0">
                <a:latin typeface="Verdana" pitchFamily="34" charset="0"/>
              </a:rPr>
              <a:t>	republika, s.r.o.</a:t>
            </a:r>
          </a:p>
          <a:p>
            <a:pPr eaLnBrk="1" hangingPunct="1">
              <a:buFontTx/>
              <a:buNone/>
            </a:pPr>
            <a:r>
              <a:rPr lang="cs-CZ" sz="1600" smtClean="0">
                <a:latin typeface="Verdana" pitchFamily="34" charset="0"/>
              </a:rPr>
              <a:t>	- součást švédské Bisnode AB </a:t>
            </a:r>
          </a:p>
          <a:p>
            <a:pPr eaLnBrk="1" hangingPunct="1">
              <a:buFontTx/>
              <a:buNone/>
            </a:pPr>
            <a:endParaRPr lang="cs-CZ" sz="16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800" smtClean="0">
                <a:latin typeface="Verdana" pitchFamily="34" charset="0"/>
              </a:rPr>
              <a:t>od 1993 monitoruje</a:t>
            </a:r>
          </a:p>
          <a:p>
            <a:pPr eaLnBrk="1" hangingPunct="1">
              <a:buFontTx/>
              <a:buNone/>
            </a:pPr>
            <a:r>
              <a:rPr lang="cs-CZ" sz="1800" smtClean="0">
                <a:latin typeface="Verdana" pitchFamily="34" charset="0"/>
              </a:rPr>
              <a:t>	významné subjekty</a:t>
            </a:r>
          </a:p>
          <a:p>
            <a:pPr eaLnBrk="1" hangingPunct="1">
              <a:buFontTx/>
              <a:buNone/>
            </a:pPr>
            <a:r>
              <a:rPr lang="cs-CZ" sz="1800" smtClean="0">
                <a:latin typeface="Verdana" pitchFamily="34" charset="0"/>
              </a:rPr>
              <a:t>	českého hospodářství</a:t>
            </a:r>
          </a:p>
          <a:p>
            <a:pPr eaLnBrk="1" hangingPunct="1">
              <a:buFontTx/>
              <a:buNone/>
            </a:pPr>
            <a:r>
              <a:rPr lang="cs-CZ" sz="1800" smtClean="0">
                <a:latin typeface="Verdana" pitchFamily="34" charset="0"/>
              </a:rPr>
              <a:t>	</a:t>
            </a:r>
            <a:r>
              <a:rPr lang="cs-CZ" sz="1600" smtClean="0">
                <a:latin typeface="Verdana" pitchFamily="34" charset="0"/>
              </a:rPr>
              <a:t>- 17 monitorovaných položek</a:t>
            </a:r>
          </a:p>
          <a:p>
            <a:pPr eaLnBrk="1" hangingPunct="1">
              <a:buFontTx/>
              <a:buNone/>
            </a:pPr>
            <a:r>
              <a:rPr lang="cs-CZ" sz="1600" smtClean="0">
                <a:latin typeface="Verdana" pitchFamily="34" charset="0"/>
              </a:rPr>
              <a:t>	na firmu</a:t>
            </a:r>
          </a:p>
          <a:p>
            <a:pPr eaLnBrk="1" hangingPunct="1">
              <a:buFontTx/>
              <a:buNone/>
            </a:pPr>
            <a:endParaRPr lang="cs-CZ" sz="16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800" smtClean="0">
                <a:latin typeface="Verdana" pitchFamily="34" charset="0"/>
              </a:rPr>
              <a:t>zhruba 45 000 firem</a:t>
            </a:r>
          </a:p>
          <a:p>
            <a:pPr eaLnBrk="1" hangingPunct="1">
              <a:buFontTx/>
              <a:buNone/>
            </a:pPr>
            <a:endParaRPr lang="cs-CZ" sz="1800" b="1" i="1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smtClean="0">
                <a:latin typeface="Verdana" pitchFamily="34" charset="0"/>
              </a:rPr>
              <a:t>	 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5913" y="1584325"/>
            <a:ext cx="498316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http://bga.bisnode.com/img/companies/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941168"/>
            <a:ext cx="20891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800" smtClean="0">
                <a:latin typeface="Verdana" pitchFamily="34" charset="0"/>
              </a:rPr>
              <a:t>české i slovenské firmy</a:t>
            </a:r>
          </a:p>
          <a:p>
            <a:pPr eaLnBrk="1" hangingPunct="1">
              <a:buFontTx/>
              <a:buNone/>
            </a:pPr>
            <a:r>
              <a:rPr lang="cs-CZ" sz="1800" smtClean="0">
                <a:latin typeface="Verdana" pitchFamily="34" charset="0"/>
              </a:rPr>
              <a:t>	</a:t>
            </a:r>
            <a:r>
              <a:rPr lang="cs-CZ" sz="1600" smtClean="0">
                <a:latin typeface="Verdana" pitchFamily="34" charset="0"/>
              </a:rPr>
              <a:t>- HBI Česká republika, s.r.o.</a:t>
            </a:r>
          </a:p>
          <a:p>
            <a:pPr eaLnBrk="1" hangingPunct="1">
              <a:buFontTx/>
              <a:buNone/>
            </a:pPr>
            <a:r>
              <a:rPr lang="cs-CZ" sz="1600" smtClean="0">
                <a:latin typeface="Verdana" pitchFamily="34" charset="0"/>
              </a:rPr>
              <a:t>	- Bisnode Slovensko, s.r.o.</a:t>
            </a:r>
            <a:endParaRPr lang="cs-CZ" sz="180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b="1" i="1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smtClean="0">
                <a:latin typeface="Verdana" pitchFamily="34" charset="0"/>
              </a:rPr>
              <a:t>	 </a:t>
            </a:r>
          </a:p>
        </p:txBody>
      </p:sp>
      <p:pic>
        <p:nvPicPr>
          <p:cNvPr id="5123" name="Picture 7" descr="http://bga.bisnode.com/img/companies/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0"/>
            <a:ext cx="20875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0"/>
            <a:ext cx="421163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141663"/>
            <a:ext cx="460851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Registr ekonomických subjektů ČSÚ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871220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Registr ekonomických subjektů (RES)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veřejný seznam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ekonomický subjekt = každá právnická osoba + fyzická osoba s postavením podnikatele a organizační složka státu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 31. 12. 2013 evidováno 2 694 737 subjektů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průběžně se aktualizuje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výhody</a:t>
            </a:r>
          </a:p>
          <a:p>
            <a:pPr eaLnBrk="1" hangingPunct="1">
              <a:buFontTx/>
              <a:buNone/>
            </a:pPr>
            <a:r>
              <a:rPr lang="cs-CZ" sz="1600" b="1" i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všechny ekonomické subjekty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vyšší vyplněnost údajů</a:t>
            </a:r>
          </a:p>
          <a:p>
            <a:pPr eaLnBrk="1" hangingPunct="1">
              <a:buFontTx/>
              <a:buNone/>
            </a:pPr>
            <a:endParaRPr lang="cs-CZ" sz="1800" b="1" i="1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nevýhody</a:t>
            </a:r>
          </a:p>
          <a:p>
            <a:pPr eaLnBrk="1" hangingPunct="1">
              <a:buFontTx/>
              <a:buNone/>
            </a:pPr>
            <a:r>
              <a:rPr lang="cs-CZ" sz="1600" b="1" i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nelze sestavovat žebříčky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pouze velikostní kategorie,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nikoliv přesné hodnoty</a:t>
            </a: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dirty="0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endParaRPr lang="cs-CZ" sz="1800" dirty="0" smtClean="0"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800" t="13406" r="47351" b="46275"/>
          <a:stretch>
            <a:fillRect/>
          </a:stretch>
        </p:blipFill>
        <p:spPr bwMode="auto">
          <a:xfrm>
            <a:off x="3635896" y="3212976"/>
            <a:ext cx="5436096" cy="269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87122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smtClean="0">
                <a:latin typeface="Verdana" pitchFamily="34" charset="0"/>
              </a:rPr>
              <a:t>	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822" t="17726" r="37229" b="26115"/>
          <a:stretch>
            <a:fillRect/>
          </a:stretch>
        </p:blipFill>
        <p:spPr bwMode="auto">
          <a:xfrm>
            <a:off x="629816" y="99970"/>
            <a:ext cx="7884368" cy="675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Obchodní rejstřík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8712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obsahuje odkaz na Sbírku listin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účetní závěrky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výroční zprávy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průzkum CRIF (</a:t>
            </a:r>
            <a:r>
              <a:rPr lang="cs-CZ" sz="1600" dirty="0" err="1" smtClean="0">
                <a:latin typeface="Verdana" pitchFamily="34" charset="0"/>
              </a:rPr>
              <a:t>Czech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Credit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Bureau</a:t>
            </a:r>
            <a:r>
              <a:rPr lang="cs-CZ" sz="1600" dirty="0" smtClean="0">
                <a:latin typeface="Verdana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cs-CZ" sz="1600" b="1" i="1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únor 2013: 79 % firem ještě nezveřejnilo účetní závěrky za rok 2011</a:t>
            </a:r>
          </a:p>
          <a:p>
            <a:pPr eaLnBrk="1" hangingPunct="1">
              <a:buFontTx/>
              <a:buNone/>
            </a:pPr>
            <a:endParaRPr lang="cs-CZ" sz="1800" b="1" i="1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cs-CZ" dirty="0" smtClean="0">
              <a:latin typeface="Verdana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cs-CZ" sz="1800" dirty="0" smtClean="0">
                <a:latin typeface="Verdana" pitchFamily="34" charset="0"/>
              </a:rPr>
              <a:t>	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47249" t="35725" r="34750" b="39075"/>
          <a:stretch>
            <a:fillRect/>
          </a:stretch>
        </p:blipFill>
        <p:spPr bwMode="auto">
          <a:xfrm>
            <a:off x="539750" y="3789363"/>
            <a:ext cx="28797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l="42299" t="58319" r="23502" b="11441"/>
          <a:stretch>
            <a:fillRect/>
          </a:stretch>
        </p:blipFill>
        <p:spPr bwMode="auto">
          <a:xfrm>
            <a:off x="3635375" y="3789363"/>
            <a:ext cx="54737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i.iinfo.cz/images/97/titulni-stranka-obchodniho-rejstriku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196752"/>
            <a:ext cx="3073639" cy="175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Klasifikace ekonomických činností (CZ-NACE)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zavedena s účinností od 1. ledna 2008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NACE =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Nomenclature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générale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Activités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économiques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les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Communautés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Européennes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NACE = statistická klasifikace ekonomických činností, kterou používá EU od roku 1970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povinná pro všechny státy EU; s nižší mírou podrobnosti jsou srovnatelné i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stastiky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jiných zemí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CZ-NACE, SK-NACE, ...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22" t="20606" r="7529" b="7395"/>
          <a:stretch>
            <a:fillRect/>
          </a:stretch>
        </p:blipFill>
        <p:spPr bwMode="auto">
          <a:xfrm>
            <a:off x="3491880" y="3574862"/>
            <a:ext cx="5472608" cy="280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Výpočet průměrné hrubé měsíční mzdy v konkrétním podniku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 je potřeba znát: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(průměrný) počet zaměstnanců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osobní náklady (C) z výkazu zisku a ztráty v rámci účetní závěrky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krok 1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vydělit osobní náklady a počet zaměstnanců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výsledkem jsou osobní náklady na zaměstnance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krok 2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vydělit 12 měsíci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výsledkem jsou osobní náklady na zaměstnance za 1 měsíc =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superhrubá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mzda = hrubá mzda spolu s pojistným placeným zaměstnavatelem (34 % v roce 2014)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krok 3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vydělit koeficientem 1,34 (pojistné placené zaměstnavatelem)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výsledkem je průměrná měsíční mzda jednoho zaměstnance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průměrná mzda = včetně řídících pracovníků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Klasifikace ekonomických činností (CZ-NACE)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PRIMÉR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/>
              <a:t>- SEKCE A - ZEMĚDĚLSTVÍ, LESNICTVÍ A RYBÁŘSTVÍ 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SEKUNDÉR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B - TĚŽBA A DOBÝVÁNÍ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C - ZPRACOVATELSKÝ PRŮMYSL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D - VÝROBA A ROZVOD ELEKTŘINY, PLYNU, TEPLA A KLIMATIZOVANÉHO VZDUCHU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E - ZÁSOBOVÁNÍ VODOU; ČINNOSTI SOUVISEJÍCÍ S ODPADNÍMI VODAMI, ODPADY A SANACEMI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ea typeface="Verdana" pitchFamily="34" charset="0"/>
                <a:cs typeface="Verdana" pitchFamily="34" charset="0"/>
              </a:rPr>
              <a:t>-  SEKCE F - STAVEBNICTVÍ 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TERCIÉR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G - VELKOOBCHOD A MALOOBCHOD; OPRAVY A ÚDRŽBA MOTOROVÝCH VOZIDEL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pt-BR" sz="1400" dirty="0" smtClean="0">
                <a:ea typeface="Verdana" pitchFamily="34" charset="0"/>
                <a:cs typeface="Verdana" pitchFamily="34" charset="0"/>
              </a:rPr>
              <a:t>SEKCE H - DOPRAVA A SKLADOVÁNÍ </a:t>
            </a:r>
            <a:endParaRPr lang="cs-CZ" sz="1400" dirty="0" smtClean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I - UBYTOVÁNÍ, STRAVOVÁNÍ A POHOSTINSTVÍ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J - INFORMAČNÍ A KOMUNIKAČNÍ ČINNOSTI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K - PENĚŽNICTVÍ A POJIŠŤOVNICTVÍ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fi-FI" sz="1400" dirty="0" smtClean="0">
                <a:ea typeface="Verdana" pitchFamily="34" charset="0"/>
                <a:cs typeface="Verdana" pitchFamily="34" charset="0"/>
              </a:rPr>
              <a:t>SEKCE L - ČINNOSTI V OBLASTI NEMOVITOSTÍ </a:t>
            </a:r>
            <a:endParaRPr lang="cs-CZ" sz="1400" dirty="0" smtClean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M - PROFESNÍ, VĚDECKÉ A TECHNICKÉ ČINNOSTI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pt-BR" sz="1400" dirty="0" smtClean="0"/>
              <a:t>SEKCE N - ADMINISTRATIVNÍ A PODPŮRNÉ ČINNOSTI 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SEKCE O - VEŘEJNÁ SPRÁVA A OBRANA; POVINNÉ SOCIÁLNÍ ZABEZPEČENÍ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P - VZDĚLÁVÁNÍ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Q - ZDRAVOTNÍ A SOCIÁLNÍ PÉČE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R - KULTURNÍ, ZÁBAVNÍ A REKREAČNÍ ČINNOSTI 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S - OSTATNÍ ČINNOSTI </a:t>
            </a:r>
            <a:endParaRPr lang="cs-CZ" sz="1400" dirty="0" smtClean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ea typeface="Verdana" pitchFamily="34" charset="0"/>
                <a:cs typeface="Verdana" pitchFamily="34" charset="0"/>
              </a:rPr>
              <a:t>- SEKCE T - ČINNOSTI DOMÁCNOSTÍ JAKO ZAMĚSTNAVATELŮ; ČINNOSTI DOMÁCNOSTÍ PRODUKUJÍCÍCH BLÍŽE NEURČENÉ VÝROBKY A SLUŽBY PRO VLASTNÍ POTŘEBU</a:t>
            </a:r>
          </a:p>
          <a:p>
            <a:pPr>
              <a:buNone/>
            </a:pPr>
            <a:r>
              <a:rPr lang="cs-CZ" sz="1400" dirty="0" smtClean="0"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smtClean="0"/>
              <a:t>SEKCE U - ČINNOSTI EXTERITORIÁLNÍCH ORGANIZACÍ A ORGÁNŮ </a:t>
            </a:r>
            <a:r>
              <a:rPr lang="cs-CZ" sz="1400" dirty="0" smtClean="0"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Předchozí klasifikace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 roce 1989: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JKONH = jednotná klasifikace odvětví národního hospodářství, do 1993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OKEČ = Odvětvová klasifikace ekonomických činností, 1994 až 2007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CZ-NACE = Klasifikace ekonomických činností, od 2008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existence převodníků mezi OKEČ a CZ-NACE: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priméru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sekendéru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relativně převeditelné (s výjimkou strojírenského a elektrotechnického průmyslu)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terciéru obtížně převeditelné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dle sektorů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počtu zaměstnaných osob podle sektorů národního hospodářství v období let 1993 až </a:t>
            </a:r>
            <a:r>
              <a:rPr lang="cs-CZ" sz="1600" b="1" dirty="0" smtClean="0">
                <a:latin typeface="Verdana" pitchFamily="34" charset="0"/>
              </a:rPr>
              <a:t>2014 </a:t>
            </a:r>
            <a:r>
              <a:rPr lang="cs-CZ" sz="1600" b="1" dirty="0" smtClean="0">
                <a:latin typeface="Verdana" pitchFamily="34" charset="0"/>
              </a:rPr>
              <a:t>v ČR (roční průměry)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0" y="2201242"/>
          <a:ext cx="9144000" cy="465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812360" y="2060848"/>
            <a:ext cx="1403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2 917,9 tis. osob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920880" y="5517232"/>
            <a:ext cx="1403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136,7 tis. osob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812360" y="3337247"/>
            <a:ext cx="1403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1 892,1 tis. osob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Zaměstnanost dle sektorů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zaměstnanosti podle sektorů národního hospodářství v období let 1993 až </a:t>
            </a:r>
            <a:r>
              <a:rPr lang="cs-CZ" sz="1600" b="1" dirty="0" smtClean="0">
                <a:latin typeface="Verdana" pitchFamily="34" charset="0"/>
              </a:rPr>
              <a:t>2014 </a:t>
            </a:r>
            <a:r>
              <a:rPr lang="cs-CZ" sz="1600" b="1" dirty="0" smtClean="0">
                <a:latin typeface="Verdana" pitchFamily="34" charset="0"/>
              </a:rPr>
              <a:t>v ČR (roční průměry)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179512" y="2204864"/>
          <a:ext cx="878497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460432" y="537321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2,8 %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460432" y="326523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38,3 %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60432" y="20608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59,0 %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Výpočet míry nezaměstnanosti dle odvětví národního hospodářství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vstupní problém	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zaměstnaní dle odvětví NH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nezaměstnaní dle odvětví NH (podle posledního zaměstnání, např. VŠPS publikuje ty, kteří pracovali v posledních osmi letech)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hledající první zaměstnání (nelze určit odvětví NH, maximálně obor studia, dle SLDB 2011 bylo takových osob 79,9 tis.)</a:t>
            </a:r>
          </a:p>
          <a:p>
            <a:pPr>
              <a:buNone/>
            </a:pPr>
            <a:endParaRPr lang="cs-CZ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řešení ?	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lze počítat bez hledajících první zaměstnání, ale je to jistá nepřesnost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možný výpočet např. z dat SLDB, ALE:	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nepřesnost s hledajícími první zaměstnání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nezjištění a nedefinovaní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SLDB 2011:	nezjištěno		670 611		6,3 % všech obyvatel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nedefinováno 	745 685		7,1 %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cs-CZ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celkem	           1 416 296 	             13,4 %</a:t>
            </a:r>
            <a:endParaRPr lang="cs-CZ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Krajská úroveň (VŠPS</a:t>
            </a:r>
            <a:r>
              <a:rPr lang="cs-CZ" sz="3200" b="1" dirty="0" smtClean="0">
                <a:latin typeface="Verdana" pitchFamily="34" charset="0"/>
              </a:rPr>
              <a:t>)</a:t>
            </a:r>
            <a:br>
              <a:rPr lang="cs-CZ" sz="3200" b="1" dirty="0" smtClean="0">
                <a:latin typeface="Verdana" pitchFamily="34" charset="0"/>
              </a:rPr>
            </a:br>
            <a:r>
              <a:rPr lang="cs-CZ" sz="3200" b="1" dirty="0" smtClean="0">
                <a:latin typeface="Verdana" pitchFamily="34" charset="0"/>
              </a:rPr>
              <a:t>– průměr roku 2014</a:t>
            </a:r>
            <a:endParaRPr lang="cs-CZ" sz="3200" b="1" dirty="0" smtClean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49840"/>
            <a:ext cx="9143999" cy="478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Úroveň SO ORP (SLDB 2011)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5522" t="24206" r="36329" b="21349"/>
          <a:stretch>
            <a:fillRect/>
          </a:stretch>
        </p:blipFill>
        <p:spPr bwMode="auto">
          <a:xfrm>
            <a:off x="719572" y="1268760"/>
            <a:ext cx="770485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320</Words>
  <Application>Microsoft Office PowerPoint</Application>
  <PresentationFormat>Předvádění na obrazovce (4:3)</PresentationFormat>
  <Paragraphs>203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Postavení osob na trhu práce dle odvětví ekonomické činnosti </vt:lpstr>
      <vt:lpstr>Klasifikace ekonomických činností (CZ-NACE)</vt:lpstr>
      <vt:lpstr>Klasifikace ekonomických činností (CZ-NACE)</vt:lpstr>
      <vt:lpstr>Předchozí klasifikace</vt:lpstr>
      <vt:lpstr>Zaměstnanost dle sektorů</vt:lpstr>
      <vt:lpstr>Zaměstnanost dle sektorů</vt:lpstr>
      <vt:lpstr>Výpočet míry nezaměstnanosti dle odvětví národního hospodářství</vt:lpstr>
      <vt:lpstr>Krajská úroveň (VŠPS) – průměr roku 2014</vt:lpstr>
      <vt:lpstr>Úroveň SO ORP (SLDB 2011) </vt:lpstr>
      <vt:lpstr>Úroveň SO ORP (SLDB 2011) </vt:lpstr>
      <vt:lpstr>Úroveň SO ORP (SLDB 2011) </vt:lpstr>
      <vt:lpstr>Evropská úroveň (SLDB 2011) </vt:lpstr>
      <vt:lpstr>Klasifikace zaměstnání (CZ-ISCO)</vt:lpstr>
      <vt:lpstr>Data za jednotlivé zaměstnavatele </vt:lpstr>
      <vt:lpstr>HBI</vt:lpstr>
      <vt:lpstr>Snímek 16</vt:lpstr>
      <vt:lpstr>Registr ekonomických subjektů ČSÚ</vt:lpstr>
      <vt:lpstr>Snímek 18</vt:lpstr>
      <vt:lpstr>Obchodní rejstřík</vt:lpstr>
      <vt:lpstr>Výpočet průměrné hrubé měsíční mzdy v konkrétním podniku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198</cp:revision>
  <dcterms:created xsi:type="dcterms:W3CDTF">2014-09-08T07:18:26Z</dcterms:created>
  <dcterms:modified xsi:type="dcterms:W3CDTF">2015-12-09T15:03:34Z</dcterms:modified>
</cp:coreProperties>
</file>