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47" d="100"/>
          <a:sy n="47" d="100"/>
        </p:scale>
        <p:origin x="7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cs-CZ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sz="2400" smtClean="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sz="2400" smtClean="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962400" y="1828800"/>
            <a:ext cx="80264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8026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080B7FF5-B28B-41F4-9104-588030E0CCED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9478A9-D8C1-4B93-BB0D-CB849809C8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586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9478A9-D8C1-4B93-BB0D-CB849809C8F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0B7FF5-B28B-41F4-9104-588030E0CCED}" type="datetimeFigureOut">
              <a:rPr lang="cs-CZ" smtClean="0"/>
              <a:t>5.10.2015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523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457200"/>
            <a:ext cx="2743200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80264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9478A9-D8C1-4B93-BB0D-CB849809C8F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0B7FF5-B28B-41F4-9104-588030E0CCED}" type="datetimeFigureOut">
              <a:rPr lang="cs-CZ" smtClean="0"/>
              <a:t>5.10.2015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469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9478A9-D8C1-4B93-BB0D-CB849809C8F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0B7FF5-B28B-41F4-9104-588030E0CCED}" type="datetimeFigureOut">
              <a:rPr lang="cs-CZ" smtClean="0"/>
              <a:t>5.10.2015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777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9478A9-D8C1-4B93-BB0D-CB849809C8F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0B7FF5-B28B-41F4-9104-588030E0CCED}" type="datetimeFigureOut">
              <a:rPr lang="cs-CZ" smtClean="0"/>
              <a:t>5.10.2015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989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9478A9-D8C1-4B93-BB0D-CB849809C8F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0B7FF5-B28B-41F4-9104-588030E0CCED}" type="datetimeFigureOut">
              <a:rPr lang="cs-CZ" smtClean="0"/>
              <a:t>5.10.2015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624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9478A9-D8C1-4B93-BB0D-CB849809C8F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0B7FF5-B28B-41F4-9104-588030E0CCED}" type="datetimeFigureOut">
              <a:rPr lang="cs-CZ" smtClean="0"/>
              <a:t>5.10.2015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164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9478A9-D8C1-4B93-BB0D-CB849809C8F7}" type="slidenum">
              <a:rPr lang="cs-CZ" smtClean="0"/>
              <a:t>‹#›</a:t>
            </a:fld>
            <a:endParaRPr lang="cs-CZ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0B7FF5-B28B-41F4-9104-588030E0CCED}" type="datetimeFigureOut">
              <a:rPr lang="cs-CZ" smtClean="0"/>
              <a:t>5.10.2015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98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9478A9-D8C1-4B93-BB0D-CB849809C8F7}" type="slidenum">
              <a:rPr lang="cs-CZ" smtClean="0"/>
              <a:t>‹#›</a:t>
            </a:fld>
            <a:endParaRPr lang="cs-CZ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0B7FF5-B28B-41F4-9104-588030E0CCED}" type="datetimeFigureOut">
              <a:rPr lang="cs-CZ" smtClean="0"/>
              <a:t>5.10.2015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613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9478A9-D8C1-4B93-BB0D-CB849809C8F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0B7FF5-B28B-41F4-9104-588030E0CCED}" type="datetimeFigureOut">
              <a:rPr lang="cs-CZ" smtClean="0"/>
              <a:t>5.10.2015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637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9478A9-D8C1-4B93-BB0D-CB849809C8F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0B7FF5-B28B-41F4-9104-588030E0CCED}" type="datetimeFigureOut">
              <a:rPr lang="cs-CZ" smtClean="0"/>
              <a:t>5.10.2015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7080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20204" pitchFamily="34" charset="0"/>
              </a:defRPr>
            </a:lvl1pPr>
          </a:lstStyle>
          <a:p>
            <a:fld id="{769478A9-D8C1-4B93-BB0D-CB849809C8F7}" type="slidenum">
              <a:rPr lang="cs-CZ" smtClean="0"/>
              <a:t>‹#›</a:t>
            </a:fld>
            <a:endParaRPr lang="cs-CZ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12192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cs-CZ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sz="1800" smtClean="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sz="1800" smtClean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sz="1800" smtClean="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sz="1800" smtClean="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sz="1800" smtClean="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sz="1800" smtClean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10972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fld id="{080B7FF5-B28B-41F4-9104-588030E0CCED}" type="datetimeFigureOut">
              <a:rPr lang="cs-CZ" smtClean="0"/>
              <a:t>5.10.2015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5412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Geografická analýza trhu práce, Statistická ročenka trhu práce ČR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cv.3        6.10.2015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6942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Statistická ročenka trhu práce ČR (MPSV)</a:t>
            </a:r>
          </a:p>
          <a:p>
            <a:endParaRPr lang="cs-CZ" dirty="0" smtClean="0"/>
          </a:p>
          <a:p>
            <a:r>
              <a:rPr lang="cs-CZ" dirty="0" smtClean="0"/>
              <a:t>Publikace poboček ÚP (měsíční zprávy, roční zprávy)</a:t>
            </a:r>
          </a:p>
          <a:p>
            <a:endParaRPr lang="cs-CZ" dirty="0"/>
          </a:p>
          <a:p>
            <a:r>
              <a:rPr lang="cs-CZ" dirty="0" smtClean="0"/>
              <a:t>Trh práce ČR (ČSÚ)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372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Posu</a:t>
            </a:r>
            <a:r>
              <a:rPr lang="cs-CZ" dirty="0" err="1"/>
              <a:t>ďte</a:t>
            </a:r>
            <a:r>
              <a:rPr lang="cs-CZ" dirty="0"/>
              <a:t> ukazatel </a:t>
            </a:r>
            <a:r>
              <a:rPr lang="cs-CZ" b="1" dirty="0"/>
              <a:t>počet uchazečů na jedno pracovní místo</a:t>
            </a:r>
            <a:r>
              <a:rPr lang="cs-CZ" dirty="0"/>
              <a:t> podle výše vzdělání ve vašem okrese na konci roku 2007, 2011 a </a:t>
            </a:r>
            <a:r>
              <a:rPr lang="cs-CZ" dirty="0" smtClean="0"/>
              <a:t>2014. </a:t>
            </a:r>
            <a:r>
              <a:rPr lang="cs-CZ" dirty="0"/>
              <a:t>A porovnejte tyto ukazatele s ukazateli za celou ČR. </a:t>
            </a:r>
            <a:endParaRPr lang="cs-CZ" dirty="0" smtClean="0"/>
          </a:p>
          <a:p>
            <a:r>
              <a:rPr lang="cs-CZ" dirty="0" smtClean="0"/>
              <a:t>Tab.1: Počet uchazečů a počet volných pracovních míst podle dosaženého vzdělání (ČR a okres)</a:t>
            </a:r>
          </a:p>
          <a:p>
            <a:r>
              <a:rPr lang="cs-CZ" dirty="0" smtClean="0"/>
              <a:t>Tab.2: Počet uchazečů na 1 pracovní místo podle dosaženého vzdělání</a:t>
            </a:r>
          </a:p>
          <a:p>
            <a:r>
              <a:rPr lang="cs-CZ" dirty="0" smtClean="0"/>
              <a:t>Stručný komentář…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529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7905832"/>
              </p:ext>
            </p:extLst>
          </p:nvPr>
        </p:nvGraphicFramePr>
        <p:xfrm>
          <a:off x="0" y="690878"/>
          <a:ext cx="12191999" cy="5384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5958"/>
                <a:gridCol w="1393520"/>
                <a:gridCol w="1467092"/>
                <a:gridCol w="1467092"/>
                <a:gridCol w="1275806"/>
                <a:gridCol w="1349377"/>
                <a:gridCol w="1423813"/>
                <a:gridCol w="1409099"/>
                <a:gridCol w="1350242"/>
              </a:tblGrid>
              <a:tr h="847783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Uchazeči o práci podle typu vzdělání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Volná pracovní místa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5742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Okres Přerov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Bez vzdělání 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základní vzdělání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Vyučení a středoškolské bez maturity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Vyučení s  maturitou+ ÚSV+ÚSO+vyšší odborné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Vysokoškolské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Bez vzdělání a základní vzdělání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Vyučení a středoškolské bez maturity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Vyučení s maturitou+ ÚSV+ÚSO+vyšší odborné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Vysokoškolské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2325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2007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1 797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2 601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1 431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238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327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770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2325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2 158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3 724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2 006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458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2325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2 516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4 371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2 322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543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232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ČR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2325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2007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112 047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150 772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78 079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13 890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61 954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57 849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16 182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4 897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2325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139 616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218 999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121 310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28 526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10 398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13 945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8 458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2 972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2325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164 275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253 850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141 772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36 936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10 664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14 509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8 111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1 894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4223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0897266"/>
              </p:ext>
            </p:extLst>
          </p:nvPr>
        </p:nvGraphicFramePr>
        <p:xfrm>
          <a:off x="325122" y="457197"/>
          <a:ext cx="11257279" cy="6207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3167"/>
                <a:gridCol w="2211018"/>
                <a:gridCol w="2156233"/>
                <a:gridCol w="2835843"/>
                <a:gridCol w="2211018"/>
              </a:tblGrid>
              <a:tr h="21539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Okres Přerov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Bez vzdělání a základní vzdělání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Vyučení a středoškolské bez maturity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Vyučení s maturitou+ ÚSV+ÚSO+vyšší odborné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Vysokoškolské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57911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2007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5,50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3,38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9,23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6,43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57911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45,91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26,99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19,48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16,96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57911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36,46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51,42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48,38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54,30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5791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ČR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57911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2007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1,81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2,61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4,83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2,84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57911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13,43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15,70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14,34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9,60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57911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15,40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17,50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17,48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19,50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921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Prostudujte si situaci na trhu práce (ve vašem kraji) v roce 2014 (popř. nejnovější dostupné období)</a:t>
            </a:r>
          </a:p>
          <a:p>
            <a:endParaRPr lang="cs-CZ" dirty="0" smtClean="0"/>
          </a:p>
          <a:p>
            <a:r>
              <a:rPr lang="cs-CZ" dirty="0" smtClean="0"/>
              <a:t>Identifikujte </a:t>
            </a:r>
            <a:r>
              <a:rPr lang="cs-CZ" smtClean="0"/>
              <a:t>problémové/silné regiony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1051237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RGR-2015-1</Template>
  <TotalTime>110</TotalTime>
  <Words>269</Words>
  <Application>Microsoft Office PowerPoint</Application>
  <PresentationFormat>Širokoúhlá obrazovka</PresentationFormat>
  <Paragraphs>133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Times New Roman</vt:lpstr>
      <vt:lpstr>Wingdings</vt:lpstr>
      <vt:lpstr>Pixel</vt:lpstr>
      <vt:lpstr>Geografická analýza trhu práce, Statistická ročenka trhu práce ČR</vt:lpstr>
      <vt:lpstr>Publikace</vt:lpstr>
      <vt:lpstr>Zadání</vt:lpstr>
      <vt:lpstr>Prezentace aplikace PowerPoint</vt:lpstr>
      <vt:lpstr>Prezentace aplikace PowerPoint</vt:lpstr>
      <vt:lpstr>Zadání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Geografická analýza trhu práce, Statistická ročenka trhu práce ČR</dc:title>
  <dc:creator>maca</dc:creator>
  <cp:lastModifiedBy>maca</cp:lastModifiedBy>
  <cp:revision>4</cp:revision>
  <dcterms:created xsi:type="dcterms:W3CDTF">2015-10-05T14:20:16Z</dcterms:created>
  <dcterms:modified xsi:type="dcterms:W3CDTF">2015-10-05T16:10:28Z</dcterms:modified>
</cp:coreProperties>
</file>