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25" r:id="rId3"/>
    <p:sldId id="326" r:id="rId4"/>
    <p:sldId id="327" r:id="rId5"/>
    <p:sldId id="328" r:id="rId6"/>
    <p:sldId id="329" r:id="rId7"/>
    <p:sldId id="330" r:id="rId8"/>
    <p:sldId id="331" r:id="rId9"/>
    <p:sldId id="332" r:id="rId10"/>
    <p:sldId id="333" r:id="rId11"/>
    <p:sldId id="334" r:id="rId12"/>
    <p:sldId id="335" r:id="rId13"/>
    <p:sldId id="336" r:id="rId14"/>
    <p:sldId id="337" r:id="rId15"/>
    <p:sldId id="338" r:id="rId16"/>
    <p:sldId id="361" r:id="rId17"/>
    <p:sldId id="362" r:id="rId18"/>
    <p:sldId id="339" r:id="rId19"/>
    <p:sldId id="360" r:id="rId20"/>
    <p:sldId id="359" r:id="rId21"/>
  </p:sldIdLst>
  <p:sldSz cx="9144000" cy="6858000" type="screen4x3"/>
  <p:notesSz cx="6769100" cy="9906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Světlý styl 1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 Světlá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178" y="-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tx>
        <c:rich>
          <a:bodyPr/>
          <a:lstStyle/>
          <a:p>
            <a:pPr>
              <a:defRPr/>
            </a:pPr>
            <a:r>
              <a:rPr lang="en-US" sz="1200"/>
              <a:t>Stav přímých zahraničních investic v České republice v období let 1993 až 2013 (vždy k 31. 12.)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cat>
            <c:numRef>
              <c:f>List1!$B$2:$V$2</c:f>
              <c:numCache>
                <c:formatCode>General</c:formatCode>
                <c:ptCount val="21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</c:numCache>
            </c:numRef>
          </c:cat>
          <c:val>
            <c:numRef>
              <c:f>List1!$B$3:$V$3</c:f>
              <c:numCache>
                <c:formatCode>#,##0</c:formatCode>
                <c:ptCount val="21"/>
                <c:pt idx="0">
                  <c:v>102539.1</c:v>
                </c:pt>
                <c:pt idx="1">
                  <c:v>127533.5</c:v>
                </c:pt>
                <c:pt idx="2">
                  <c:v>195526.3</c:v>
                </c:pt>
                <c:pt idx="3">
                  <c:v>234301.1</c:v>
                </c:pt>
                <c:pt idx="4">
                  <c:v>319820.3</c:v>
                </c:pt>
                <c:pt idx="5">
                  <c:v>429167.8</c:v>
                </c:pt>
                <c:pt idx="6">
                  <c:v>631505.30000000005</c:v>
                </c:pt>
                <c:pt idx="7">
                  <c:v>818411.6</c:v>
                </c:pt>
                <c:pt idx="8">
                  <c:v>982335</c:v>
                </c:pt>
                <c:pt idx="9">
                  <c:v>1165529.1000000001</c:v>
                </c:pt>
                <c:pt idx="10">
                  <c:v>1161783.7</c:v>
                </c:pt>
                <c:pt idx="11">
                  <c:v>1280594.8</c:v>
                </c:pt>
                <c:pt idx="12">
                  <c:v>1491564</c:v>
                </c:pt>
                <c:pt idx="13">
                  <c:v>1666760.7</c:v>
                </c:pt>
                <c:pt idx="14">
                  <c:v>2032111.2</c:v>
                </c:pt>
                <c:pt idx="15">
                  <c:v>2189455</c:v>
                </c:pt>
                <c:pt idx="16">
                  <c:v>2311197.3909919164</c:v>
                </c:pt>
                <c:pt idx="17">
                  <c:v>2409580.7320630364</c:v>
                </c:pt>
                <c:pt idx="18">
                  <c:v>2404151.4</c:v>
                </c:pt>
                <c:pt idx="19">
                  <c:v>2600877.0286076143</c:v>
                </c:pt>
                <c:pt idx="20">
                  <c:v>2705101.3627300002</c:v>
                </c:pt>
              </c:numCache>
            </c:numRef>
          </c:val>
        </c:ser>
        <c:axId val="67774336"/>
        <c:axId val="67775872"/>
      </c:barChart>
      <c:catAx>
        <c:axId val="6777433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cs-CZ"/>
          </a:p>
        </c:txPr>
        <c:crossAx val="67775872"/>
        <c:crosses val="autoZero"/>
        <c:auto val="1"/>
        <c:lblAlgn val="ctr"/>
        <c:lblOffset val="100"/>
      </c:catAx>
      <c:valAx>
        <c:axId val="6777587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cs-CZ" sz="1200">
                    <a:latin typeface="+mn-lt"/>
                    <a:cs typeface="Times New Roman"/>
                  </a:rPr>
                  <a:t>[mil. CZK]</a:t>
                </a:r>
                <a:endParaRPr lang="cs-CZ" sz="1200">
                  <a:latin typeface="+mn-lt"/>
                </a:endParaRPr>
              </a:p>
            </c:rich>
          </c:tx>
          <c:layout>
            <c:manualLayout>
              <c:xMode val="edge"/>
              <c:yMode val="edge"/>
              <c:x val="6.8742353160604393E-3"/>
              <c:y val="0.38702376022921109"/>
            </c:manualLayout>
          </c:layout>
        </c:title>
        <c:numFmt formatCode="#,##0" sourceLinked="1"/>
        <c:tickLblPos val="nextTo"/>
        <c:txPr>
          <a:bodyPr/>
          <a:lstStyle/>
          <a:p>
            <a:pPr>
              <a:defRPr b="1"/>
            </a:pPr>
            <a:endParaRPr lang="cs-CZ"/>
          </a:p>
        </c:txPr>
        <c:crossAx val="67774336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tx>
        <c:rich>
          <a:bodyPr/>
          <a:lstStyle/>
          <a:p>
            <a:pPr>
              <a:defRPr/>
            </a:pPr>
            <a:r>
              <a:rPr lang="en-US" sz="1200"/>
              <a:t>Struktura přímých zahraničních investic v České republice v období let 1997 až 2013 (vždy k 31. 12.)</a:t>
            </a:r>
          </a:p>
        </c:rich>
      </c:tx>
      <c:layout/>
    </c:title>
    <c:plotArea>
      <c:layout/>
      <c:barChart>
        <c:barDir val="col"/>
        <c:grouping val="percentStacked"/>
        <c:ser>
          <c:idx val="0"/>
          <c:order val="0"/>
          <c:tx>
            <c:v>základní kapitál</c:v>
          </c:tx>
          <c:cat>
            <c:strRef>
              <c:f>List2!$N$5:$AD$5</c:f>
              <c:strCache>
                <c:ptCount val="17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</c:strCache>
            </c:strRef>
          </c:cat>
          <c:val>
            <c:numRef>
              <c:f>List2!$N$6:$AD$6</c:f>
              <c:numCache>
                <c:formatCode>General</c:formatCode>
                <c:ptCount val="17"/>
                <c:pt idx="0">
                  <c:v>86.158539654924795</c:v>
                </c:pt>
                <c:pt idx="1">
                  <c:v>81.524988594204785</c:v>
                </c:pt>
                <c:pt idx="2">
                  <c:v>80.212495512704308</c:v>
                </c:pt>
                <c:pt idx="3">
                  <c:v>78.370296804199597</c:v>
                </c:pt>
                <c:pt idx="4">
                  <c:v>71.911313350333742</c:v>
                </c:pt>
                <c:pt idx="5">
                  <c:v>68.471975517385189</c:v>
                </c:pt>
                <c:pt idx="6">
                  <c:v>66.02075463967644</c:v>
                </c:pt>
                <c:pt idx="7">
                  <c:v>62.516285401127597</c:v>
                </c:pt>
                <c:pt idx="8">
                  <c:v>60.932182594913812</c:v>
                </c:pt>
                <c:pt idx="9">
                  <c:v>58.351819790327369</c:v>
                </c:pt>
                <c:pt idx="10">
                  <c:v>53.887228218613139</c:v>
                </c:pt>
                <c:pt idx="11">
                  <c:v>51.523669201863896</c:v>
                </c:pt>
                <c:pt idx="12">
                  <c:v>52.549946274834525</c:v>
                </c:pt>
                <c:pt idx="13">
                  <c:v>52.556363233065042</c:v>
                </c:pt>
                <c:pt idx="14">
                  <c:v>51.567064370405291</c:v>
                </c:pt>
                <c:pt idx="15">
                  <c:v>50.146079870266824</c:v>
                </c:pt>
                <c:pt idx="16">
                  <c:v>50.442705398769817</c:v>
                </c:pt>
              </c:numCache>
            </c:numRef>
          </c:val>
        </c:ser>
        <c:ser>
          <c:idx val="1"/>
          <c:order val="1"/>
          <c:tx>
            <c:v>reinvestovaný kapitál</c:v>
          </c:tx>
          <c:cat>
            <c:strRef>
              <c:f>List2!$N$5:$AD$5</c:f>
              <c:strCache>
                <c:ptCount val="17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</c:strCache>
            </c:strRef>
          </c:cat>
          <c:val>
            <c:numRef>
              <c:f>List2!$N$7:$AD$7</c:f>
              <c:numCache>
                <c:formatCode>General</c:formatCode>
                <c:ptCount val="17"/>
                <c:pt idx="0">
                  <c:v>2.8522892386755943</c:v>
                </c:pt>
                <c:pt idx="1">
                  <c:v>3.4805733328548878</c:v>
                </c:pt>
                <c:pt idx="2">
                  <c:v>5.0408302324082506</c:v>
                </c:pt>
                <c:pt idx="3">
                  <c:v>7.4322260339418529</c:v>
                </c:pt>
                <c:pt idx="4">
                  <c:v>13.348531814503211</c:v>
                </c:pt>
                <c:pt idx="5">
                  <c:v>18.450169970016187</c:v>
                </c:pt>
                <c:pt idx="6">
                  <c:v>20.862189826057087</c:v>
                </c:pt>
                <c:pt idx="7">
                  <c:v>25.086936164351126</c:v>
                </c:pt>
                <c:pt idx="8">
                  <c:v>27.304178701014553</c:v>
                </c:pt>
                <c:pt idx="9">
                  <c:v>31.49105927443571</c:v>
                </c:pt>
                <c:pt idx="10">
                  <c:v>36.777308249666646</c:v>
                </c:pt>
                <c:pt idx="11">
                  <c:v>37.561892688449525</c:v>
                </c:pt>
                <c:pt idx="12">
                  <c:v>37.624289199637978</c:v>
                </c:pt>
                <c:pt idx="13">
                  <c:v>38.218729135029868</c:v>
                </c:pt>
                <c:pt idx="14">
                  <c:v>38.264457887302754</c:v>
                </c:pt>
                <c:pt idx="15">
                  <c:v>39.924535840224749</c:v>
                </c:pt>
                <c:pt idx="16">
                  <c:v>41.909411130009303</c:v>
                </c:pt>
              </c:numCache>
            </c:numRef>
          </c:val>
        </c:ser>
        <c:ser>
          <c:idx val="2"/>
          <c:order val="2"/>
          <c:tx>
            <c:v>ostatní kapitál</c:v>
          </c:tx>
          <c:cat>
            <c:strRef>
              <c:f>List2!$N$5:$AD$5</c:f>
              <c:strCache>
                <c:ptCount val="17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</c:strCache>
            </c:strRef>
          </c:cat>
          <c:val>
            <c:numRef>
              <c:f>List2!$N$8:$AD$8</c:f>
              <c:numCache>
                <c:formatCode>General</c:formatCode>
                <c:ptCount val="17"/>
                <c:pt idx="0">
                  <c:v>10.989171106399438</c:v>
                </c:pt>
                <c:pt idx="1">
                  <c:v>14.994438072940255</c:v>
                </c:pt>
                <c:pt idx="2">
                  <c:v>14.746674254887267</c:v>
                </c:pt>
                <c:pt idx="3">
                  <c:v>14.197477161858398</c:v>
                </c:pt>
                <c:pt idx="4">
                  <c:v>14.740154835163159</c:v>
                </c:pt>
                <c:pt idx="5">
                  <c:v>13.077854512598629</c:v>
                </c:pt>
                <c:pt idx="6">
                  <c:v>13.11705553426645</c:v>
                </c:pt>
                <c:pt idx="7">
                  <c:v>12.39677843452122</c:v>
                </c:pt>
                <c:pt idx="8">
                  <c:v>11.763638704071699</c:v>
                </c:pt>
                <c:pt idx="9">
                  <c:v>10.157120935236835</c:v>
                </c:pt>
                <c:pt idx="10">
                  <c:v>9.3354635317201247</c:v>
                </c:pt>
                <c:pt idx="11">
                  <c:v>10.914438109686571</c:v>
                </c:pt>
                <c:pt idx="12">
                  <c:v>9.8257645255274735</c:v>
                </c:pt>
                <c:pt idx="13">
                  <c:v>9.2249076319051682</c:v>
                </c:pt>
                <c:pt idx="14">
                  <c:v>10.168477742291927</c:v>
                </c:pt>
                <c:pt idx="15">
                  <c:v>9.9293842895084925</c:v>
                </c:pt>
                <c:pt idx="16">
                  <c:v>7.6478834712209345</c:v>
                </c:pt>
              </c:numCache>
            </c:numRef>
          </c:val>
        </c:ser>
        <c:overlap val="100"/>
        <c:axId val="68206592"/>
        <c:axId val="68208128"/>
      </c:barChart>
      <c:catAx>
        <c:axId val="68206592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cs-CZ"/>
          </a:p>
        </c:txPr>
        <c:crossAx val="68208128"/>
        <c:crosses val="autoZero"/>
        <c:auto val="1"/>
        <c:lblAlgn val="ctr"/>
        <c:lblOffset val="100"/>
      </c:catAx>
      <c:valAx>
        <c:axId val="68208128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b="1"/>
            </a:pPr>
            <a:endParaRPr lang="cs-CZ"/>
          </a:p>
        </c:txPr>
        <c:crossAx val="68206592"/>
        <c:crosses val="autoZero"/>
        <c:crossBetween val="between"/>
      </c:valAx>
    </c:plotArea>
    <c:legend>
      <c:legendPos val="b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tx>
        <c:rich>
          <a:bodyPr/>
          <a:lstStyle/>
          <a:p>
            <a:pPr>
              <a:defRPr/>
            </a:pPr>
            <a:r>
              <a:rPr lang="cs-CZ" sz="1200"/>
              <a:t>Příliv</a:t>
            </a:r>
            <a:r>
              <a:rPr lang="cs-CZ" sz="1200" baseline="0"/>
              <a:t> přímých zahraničních investic do České republiky v období let 1993 až 2013 (vždy za celý rok)</a:t>
            </a:r>
            <a:endParaRPr lang="cs-CZ" sz="120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spPr>
            <a:solidFill>
              <a:srgbClr val="C00000"/>
            </a:solidFill>
          </c:spPr>
          <c:cat>
            <c:strRef>
              <c:f>List3!$F$3:$Z$3</c:f>
              <c:strCache>
                <c:ptCount val="21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</c:strCache>
            </c:strRef>
          </c:cat>
          <c:val>
            <c:numRef>
              <c:f>List3!$F$4:$Z$4</c:f>
              <c:numCache>
                <c:formatCode>#,##0</c:formatCode>
                <c:ptCount val="21"/>
                <c:pt idx="0">
                  <c:v>19050.400000000001</c:v>
                </c:pt>
                <c:pt idx="1">
                  <c:v>24994.400000000001</c:v>
                </c:pt>
                <c:pt idx="2">
                  <c:v>67992.800000000003</c:v>
                </c:pt>
                <c:pt idx="3">
                  <c:v>38774.800000000003</c:v>
                </c:pt>
                <c:pt idx="4">
                  <c:v>41251.4</c:v>
                </c:pt>
                <c:pt idx="5">
                  <c:v>119968.5</c:v>
                </c:pt>
                <c:pt idx="6">
                  <c:v>218811.5</c:v>
                </c:pt>
                <c:pt idx="7">
                  <c:v>192421.1</c:v>
                </c:pt>
                <c:pt idx="8">
                  <c:v>214585.3</c:v>
                </c:pt>
                <c:pt idx="9">
                  <c:v>277689.5</c:v>
                </c:pt>
                <c:pt idx="10">
                  <c:v>59316.1</c:v>
                </c:pt>
                <c:pt idx="11">
                  <c:v>127843.6</c:v>
                </c:pt>
                <c:pt idx="12">
                  <c:v>279181.5</c:v>
                </c:pt>
                <c:pt idx="13">
                  <c:v>123431.3</c:v>
                </c:pt>
                <c:pt idx="14">
                  <c:v>211943.7</c:v>
                </c:pt>
                <c:pt idx="15">
                  <c:v>110129.5866</c:v>
                </c:pt>
                <c:pt idx="16">
                  <c:v>55793.870981183376</c:v>
                </c:pt>
                <c:pt idx="17">
                  <c:v>117274.67280000001</c:v>
                </c:pt>
                <c:pt idx="18">
                  <c:v>41011.226125181143</c:v>
                </c:pt>
                <c:pt idx="19">
                  <c:v>156308.88621984975</c:v>
                </c:pt>
                <c:pt idx="20">
                  <c:v>97665.994399999938</c:v>
                </c:pt>
              </c:numCache>
            </c:numRef>
          </c:val>
        </c:ser>
        <c:axId val="68213376"/>
        <c:axId val="74366976"/>
      </c:barChart>
      <c:catAx>
        <c:axId val="68213376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cs-CZ"/>
          </a:p>
        </c:txPr>
        <c:crossAx val="74366976"/>
        <c:crosses val="autoZero"/>
        <c:auto val="1"/>
        <c:lblAlgn val="ctr"/>
        <c:lblOffset val="100"/>
      </c:catAx>
      <c:valAx>
        <c:axId val="7436697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cs-CZ" sz="1200">
                    <a:latin typeface="+mn-lt"/>
                    <a:cs typeface="Times New Roman"/>
                  </a:rPr>
                  <a:t>[mil. CZK]</a:t>
                </a:r>
                <a:endParaRPr lang="cs-CZ" sz="1200">
                  <a:latin typeface="+mn-lt"/>
                </a:endParaRPr>
              </a:p>
            </c:rich>
          </c:tx>
          <c:layout/>
        </c:title>
        <c:numFmt formatCode="#,##0" sourceLinked="1"/>
        <c:tickLblPos val="nextTo"/>
        <c:txPr>
          <a:bodyPr/>
          <a:lstStyle/>
          <a:p>
            <a:pPr>
              <a:defRPr b="1"/>
            </a:pPr>
            <a:endParaRPr lang="cs-CZ"/>
          </a:p>
        </c:txPr>
        <c:crossAx val="68213376"/>
        <c:crosses val="autoZero"/>
        <c:crossBetween val="between"/>
      </c:valAx>
    </c:plotArea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34257" y="0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F6D1A-B9EA-431B-9F9E-04C83023FCD8}" type="datetimeFigureOut">
              <a:rPr lang="cs-CZ" smtClean="0"/>
              <a:pPr/>
              <a:t>8.10.2015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34257" y="9408981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0E6B4-8AE8-4B37-94C7-F049F593426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34257" y="0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EB1B2-9927-42A6-A9CD-139171C952B2}" type="datetimeFigureOut">
              <a:rPr lang="cs-CZ" smtClean="0"/>
              <a:pPr/>
              <a:t>8.10.2015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80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6910" y="4705350"/>
            <a:ext cx="541528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34257" y="9408981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C6D34-2E91-4704-8FF2-2EA9C6FA1EE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F637BC-6E86-497D-B388-7637C839C510}" type="slidenum">
              <a:rPr lang="cs-CZ" smtClean="0"/>
              <a:pPr/>
              <a:t>10</a:t>
            </a:fld>
            <a:endParaRPr lang="cs-CZ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20E072-FC94-4E8E-8108-9A216E496D5C}" type="slidenum">
              <a:rPr lang="cs-CZ" smtClean="0"/>
              <a:pPr/>
              <a:t>11</a:t>
            </a:fld>
            <a:endParaRPr lang="cs-CZ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A32333-94A5-41AD-8E57-4F71875A56D4}" type="slidenum">
              <a:rPr lang="cs-CZ" smtClean="0"/>
              <a:pPr/>
              <a:t>12</a:t>
            </a:fld>
            <a:endParaRPr lang="cs-CZ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01D3DF-FAEF-4B73-92C2-B298D6F95779}" type="slidenum">
              <a:rPr lang="cs-CZ" smtClean="0"/>
              <a:pPr/>
              <a:t>13</a:t>
            </a:fld>
            <a:endParaRPr lang="cs-CZ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FB1954-9DC2-4BEF-AC69-B4ECDD8DF161}" type="slidenum">
              <a:rPr lang="cs-CZ" smtClean="0"/>
              <a:pPr/>
              <a:t>14</a:t>
            </a:fld>
            <a:endParaRPr lang="cs-CZ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2AFA76-1D97-4A03-89B8-7B2A4DCD4215}" type="slidenum">
              <a:rPr lang="cs-CZ" smtClean="0"/>
              <a:pPr/>
              <a:t>15</a:t>
            </a:fld>
            <a:endParaRPr lang="cs-CZ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533916-E483-4AC3-B5BD-16C97E5D7F96}" type="slidenum">
              <a:rPr lang="cs-CZ" smtClean="0"/>
              <a:pPr/>
              <a:t>18</a:t>
            </a:fld>
            <a:endParaRPr lang="cs-CZ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533916-E483-4AC3-B5BD-16C97E5D7F96}" type="slidenum">
              <a:rPr lang="cs-CZ" smtClean="0"/>
              <a:pPr/>
              <a:t>19</a:t>
            </a:fld>
            <a:endParaRPr lang="cs-CZ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533916-E483-4AC3-B5BD-16C97E5D7F96}" type="slidenum">
              <a:rPr lang="cs-CZ" smtClean="0"/>
              <a:pPr/>
              <a:t>20</a:t>
            </a:fld>
            <a:endParaRPr lang="cs-CZ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33E4B4-2787-4C8D-B7B1-31F19F068CB0}" type="slidenum">
              <a:rPr lang="cs-CZ" smtClean="0"/>
              <a:pPr/>
              <a:t>2</a:t>
            </a:fld>
            <a:endParaRPr lang="cs-CZ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86AE88-7F26-46DE-86F6-4391D09B80AF}" type="slidenum">
              <a:rPr lang="cs-CZ" smtClean="0"/>
              <a:pPr/>
              <a:t>3</a:t>
            </a:fld>
            <a:endParaRPr lang="cs-CZ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A5EB53-B552-43CF-BC36-616CFAC5F783}" type="slidenum">
              <a:rPr lang="cs-CZ" smtClean="0"/>
              <a:pPr/>
              <a:t>4</a:t>
            </a:fld>
            <a:endParaRPr lang="cs-CZ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B75357-AF4F-4F8A-8958-A8BE5D54EB77}" type="slidenum">
              <a:rPr lang="cs-CZ" smtClean="0"/>
              <a:pPr/>
              <a:t>5</a:t>
            </a:fld>
            <a:endParaRPr lang="cs-CZ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48DFF2-5B4B-4FF3-9AAB-2C24C2E9F601}" type="slidenum">
              <a:rPr lang="cs-CZ" smtClean="0"/>
              <a:pPr/>
              <a:t>6</a:t>
            </a:fld>
            <a:endParaRPr lang="cs-CZ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BDF40D-5806-4DE9-846C-8ABF2CF9ECEA}" type="slidenum">
              <a:rPr lang="cs-CZ" smtClean="0"/>
              <a:pPr/>
              <a:t>7</a:t>
            </a:fld>
            <a:endParaRPr lang="cs-CZ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B01158-E5FD-4CB2-9B67-8F18BA5972A6}" type="slidenum">
              <a:rPr lang="cs-CZ" smtClean="0"/>
              <a:pPr/>
              <a:t>8</a:t>
            </a:fld>
            <a:endParaRPr lang="cs-CZ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7932BF-A7AB-446E-86C4-F4710EB88E98}" type="slidenum">
              <a:rPr lang="cs-CZ" smtClean="0"/>
              <a:pPr/>
              <a:t>9</a:t>
            </a:fld>
            <a:endParaRPr lang="cs-CZ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C979-F153-47D7-B867-EDF42797DBAD}" type="datetime1">
              <a:rPr lang="cs-CZ" smtClean="0"/>
              <a:pPr/>
              <a:t>8.10.2015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053B0-D506-448C-B33A-78143F7A6539}" type="datetime1">
              <a:rPr lang="cs-CZ" smtClean="0"/>
              <a:pPr/>
              <a:t>8.10.2015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E8CA-A2F8-4654-BE36-483D9C55A19E}" type="datetime1">
              <a:rPr lang="cs-CZ" smtClean="0"/>
              <a:pPr/>
              <a:t>8.10.2015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56AF0-37AE-4C15-AA95-B550FA4A977B}" type="datetime1">
              <a:rPr lang="cs-CZ" smtClean="0"/>
              <a:pPr/>
              <a:t>8.10.2015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F6E82-7D57-4794-9EE4-BD56CA5CC918}" type="datetime1">
              <a:rPr lang="cs-CZ" smtClean="0"/>
              <a:pPr/>
              <a:t>8.10.2015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28D55-366A-4169-9151-B29214041FA9}" type="datetime1">
              <a:rPr lang="cs-CZ" smtClean="0"/>
              <a:pPr/>
              <a:t>8.10.2015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2FF7-DF0B-432A-8396-9C6D1E6DEEBD}" type="datetime1">
              <a:rPr lang="cs-CZ" smtClean="0"/>
              <a:pPr/>
              <a:t>8.10.2015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1626-560C-4AED-A0DE-5C2A895117F2}" type="datetime1">
              <a:rPr lang="cs-CZ" smtClean="0"/>
              <a:pPr/>
              <a:t>8.10.2015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D911-2B0C-410F-ADB4-29C8B4F1C5BB}" type="datetime1">
              <a:rPr lang="cs-CZ" smtClean="0"/>
              <a:pPr/>
              <a:t>8.10.2015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40BE7-CF32-49F7-A355-E35ADC7DDEB4}" type="datetime1">
              <a:rPr lang="cs-CZ" smtClean="0"/>
              <a:pPr/>
              <a:t>8.10.2015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947D3-A921-4444-8A44-32FA76EC2445}" type="datetime1">
              <a:rPr lang="cs-CZ" smtClean="0"/>
              <a:pPr/>
              <a:t>8.10.2015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55645-FB78-4DD2-A7CC-5D0DF462C271}" type="datetime1">
              <a:rPr lang="cs-CZ" smtClean="0"/>
              <a:pPr/>
              <a:t>8.10.2015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smtClean="0"/>
              <a:t>Z0047 Geografie průmyslu a zemědělství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/>
          </a:bodyPr>
          <a:lstStyle/>
          <a:p>
            <a:r>
              <a:rPr lang="cs-CZ" dirty="0" smtClean="0"/>
              <a:t>Přímé zahraniční investice</a:t>
            </a:r>
            <a:br>
              <a:rPr lang="cs-CZ" dirty="0" smtClean="0"/>
            </a:br>
            <a:endParaRPr lang="cs-CZ" sz="13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5013176"/>
            <a:ext cx="6400800" cy="625624"/>
          </a:xfrm>
        </p:spPr>
        <p:txBody>
          <a:bodyPr/>
          <a:lstStyle/>
          <a:p>
            <a:r>
              <a:rPr lang="cs-CZ" dirty="0" smtClean="0"/>
              <a:t>8. října 2015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Vývoj přílivu PZI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cs-CZ" sz="1600" dirty="0">
                <a:latin typeface="Verdana" pitchFamily="34" charset="0"/>
              </a:rPr>
              <a:t>PZI legalizovány až v roce 1989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1400" dirty="0">
                <a:latin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</a:rPr>
              <a:t>- ale </a:t>
            </a:r>
            <a:r>
              <a:rPr lang="cs-CZ" sz="1400" dirty="0">
                <a:latin typeface="Verdana" pitchFamily="34" charset="0"/>
              </a:rPr>
              <a:t>zahraniční investor mohl držet max. 49 % </a:t>
            </a:r>
            <a:r>
              <a:rPr lang="en-US" sz="1400" dirty="0">
                <a:latin typeface="Verdana" pitchFamily="34" charset="0"/>
              </a:rPr>
              <a:t>-&gt;</a:t>
            </a:r>
            <a:r>
              <a:rPr lang="cs-CZ" sz="1400" dirty="0">
                <a:latin typeface="Verdana" pitchFamily="34" charset="0"/>
              </a:rPr>
              <a:t> zrušeno v dubnu </a:t>
            </a:r>
            <a:r>
              <a:rPr lang="cs-CZ" sz="1400" dirty="0" smtClean="0">
                <a:latin typeface="Verdana" pitchFamily="34" charset="0"/>
              </a:rPr>
              <a:t>1990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sz="1400" dirty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cs-CZ" sz="1600" dirty="0">
                <a:latin typeface="Verdana" pitchFamily="34" charset="0"/>
              </a:rPr>
              <a:t>počet firem se zahraničním kapitálem ke konci roku: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1400" dirty="0">
                <a:latin typeface="Verdana" pitchFamily="34" charset="0"/>
              </a:rPr>
              <a:t>	- 1989: asi 100 podniků,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1400" dirty="0">
                <a:latin typeface="Verdana" pitchFamily="34" charset="0"/>
              </a:rPr>
              <a:t>	- 1990: 1 600 podniků,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1400" dirty="0">
                <a:latin typeface="Verdana" pitchFamily="34" charset="0"/>
              </a:rPr>
              <a:t>	- 1992: asi 4 000 podniků </a:t>
            </a:r>
            <a:endParaRPr lang="cs-CZ" sz="1400" dirty="0" smtClean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sz="1400" dirty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cs-CZ" sz="1600" dirty="0">
                <a:latin typeface="Verdana" pitchFamily="34" charset="0"/>
              </a:rPr>
              <a:t>pokles zaznamenán v roce 1992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1400" dirty="0">
                <a:latin typeface="Verdana" pitchFamily="34" charset="0"/>
              </a:rPr>
              <a:t>	– obavy investorů z následků rozdělení ČSR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dirty="0">
                <a:latin typeface="Verdana" pitchFamily="34" charset="0"/>
              </a:rPr>
              <a:t>	</a:t>
            </a:r>
            <a:endParaRPr lang="cs-CZ" sz="1800" dirty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dirty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sz="2800" dirty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2800" dirty="0">
                <a:latin typeface="Verdana" pitchFamily="34" charset="0"/>
              </a:rPr>
              <a:t>	</a:t>
            </a:r>
            <a:r>
              <a:rPr lang="cs-CZ" dirty="0">
                <a:latin typeface="Verdana" pitchFamily="34" charset="0"/>
              </a:rPr>
              <a:t>	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Vývoj přílivu PZI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874"/>
            <a:ext cx="8229600" cy="1008013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cs-CZ" sz="2500" dirty="0">
                <a:latin typeface="Verdana" pitchFamily="34" charset="0"/>
              </a:rPr>
              <a:t>1993 – 1995: první fáze privatizace, obchodní řetězce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cs-CZ" sz="2500" dirty="0">
                <a:latin typeface="Verdana" pitchFamily="34" charset="0"/>
              </a:rPr>
              <a:t>1996 – 1998: vládní a ekonomická krize, zpomalení privatizace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cs-CZ" sz="2500" dirty="0">
                <a:latin typeface="Verdana" pitchFamily="34" charset="0"/>
              </a:rPr>
              <a:t>po 1998: privatizace bank a některých státních podniků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cs-CZ" sz="2500" dirty="0">
                <a:latin typeface="Verdana" pitchFamily="34" charset="0"/>
              </a:rPr>
              <a:t>2003: zpětný odkup akcií tehdejšího </a:t>
            </a:r>
            <a:r>
              <a:rPr lang="cs-CZ" sz="2500" dirty="0" err="1">
                <a:latin typeface="Verdana" pitchFamily="34" charset="0"/>
              </a:rPr>
              <a:t>Eurotelu</a:t>
            </a:r>
            <a:r>
              <a:rPr lang="cs-CZ" sz="2500" dirty="0">
                <a:latin typeface="Verdana" pitchFamily="34" charset="0"/>
              </a:rPr>
              <a:t> od zahraničního investora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endParaRPr lang="cs-CZ" sz="900" dirty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endParaRPr lang="cs-CZ" sz="800" dirty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800" dirty="0">
                <a:latin typeface="Verdana" pitchFamily="34" charset="0"/>
              </a:rPr>
              <a:t>	</a:t>
            </a:r>
            <a:r>
              <a:rPr lang="cs-CZ" sz="900" dirty="0">
                <a:latin typeface="Verdana" pitchFamily="34" charset="0"/>
              </a:rPr>
              <a:t>	</a:t>
            </a:r>
          </a:p>
        </p:txBody>
      </p:sp>
      <p:graphicFrame>
        <p:nvGraphicFramePr>
          <p:cNvPr id="6" name="Graf 5"/>
          <p:cNvGraphicFramePr/>
          <p:nvPr/>
        </p:nvGraphicFramePr>
        <p:xfrm>
          <a:off x="179512" y="2204864"/>
          <a:ext cx="8712968" cy="46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ChangeArrowheads="1"/>
          </p:cNvSpPr>
          <p:nvPr/>
        </p:nvSpPr>
        <p:spPr bwMode="auto">
          <a:xfrm>
            <a:off x="684213" y="6280150"/>
            <a:ext cx="8002587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cs-CZ" sz="1600" dirty="0">
                <a:latin typeface="Verdana" pitchFamily="34" charset="0"/>
              </a:rPr>
              <a:t>evropské země – </a:t>
            </a:r>
            <a:r>
              <a:rPr lang="cs-CZ" sz="1600" dirty="0" smtClean="0">
                <a:latin typeface="Verdana" pitchFamily="34" charset="0"/>
              </a:rPr>
              <a:t>92,9 </a:t>
            </a:r>
            <a:r>
              <a:rPr lang="cs-CZ" sz="1600" dirty="0">
                <a:latin typeface="Verdana" pitchFamily="34" charset="0"/>
              </a:rPr>
              <a:t>% (země EU-15 – </a:t>
            </a:r>
            <a:r>
              <a:rPr lang="cs-CZ" sz="1600" dirty="0" smtClean="0">
                <a:latin typeface="Verdana" pitchFamily="34" charset="0"/>
              </a:rPr>
              <a:t>78,2 </a:t>
            </a:r>
            <a:r>
              <a:rPr lang="cs-CZ" sz="1600" dirty="0">
                <a:latin typeface="Verdana" pitchFamily="34" charset="0"/>
              </a:rPr>
              <a:t>%)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cs-CZ" sz="1600" dirty="0">
                <a:latin typeface="Verdana" pitchFamily="34" charset="0"/>
              </a:rPr>
              <a:t>Severní Amerika – </a:t>
            </a:r>
            <a:r>
              <a:rPr lang="cs-CZ" sz="1600" dirty="0" smtClean="0">
                <a:latin typeface="Verdana" pitchFamily="34" charset="0"/>
              </a:rPr>
              <a:t>4,0 </a:t>
            </a:r>
            <a:r>
              <a:rPr lang="cs-CZ" sz="1600" dirty="0">
                <a:latin typeface="Verdana" pitchFamily="34" charset="0"/>
              </a:rPr>
              <a:t>%, Asie – </a:t>
            </a:r>
            <a:r>
              <a:rPr lang="cs-CZ" sz="1600" dirty="0" smtClean="0">
                <a:latin typeface="Verdana" pitchFamily="34" charset="0"/>
              </a:rPr>
              <a:t>2,7 </a:t>
            </a:r>
            <a:r>
              <a:rPr lang="cs-CZ" sz="1600" dirty="0">
                <a:latin typeface="Verdana" pitchFamily="34" charset="0"/>
              </a:rPr>
              <a:t>%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endParaRPr lang="cs-CZ" sz="900" dirty="0">
              <a:latin typeface="Verdan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endParaRPr lang="cs-CZ" sz="800" dirty="0">
              <a:latin typeface="Verdan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cs-CZ" sz="800" dirty="0">
                <a:latin typeface="Verdana" pitchFamily="34" charset="0"/>
              </a:rPr>
              <a:t>	</a:t>
            </a:r>
            <a:r>
              <a:rPr lang="cs-CZ" sz="900" dirty="0">
                <a:latin typeface="Verdana" pitchFamily="34" charset="0"/>
              </a:rPr>
              <a:t>	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573" y="30625"/>
            <a:ext cx="7704855" cy="6278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cs-CZ" sz="2400" dirty="0">
                <a:latin typeface="Verdana" pitchFamily="34" charset="0"/>
              </a:rPr>
              <a:t>	</a:t>
            </a:r>
            <a:endParaRPr lang="cs-CZ" sz="3600" dirty="0">
              <a:latin typeface="Verdan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2572" y="26845"/>
            <a:ext cx="6638857" cy="683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Sektorové změny PZI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875"/>
            <a:ext cx="8229600" cy="43195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cs-CZ" sz="1600" dirty="0" smtClean="0">
                <a:latin typeface="Verdana" pitchFamily="34" charset="0"/>
              </a:rPr>
              <a:t>zpracovatelský průmysl oslabuje: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sz="1400" dirty="0" smtClean="0">
                <a:latin typeface="Verdana" pitchFamily="34" charset="0"/>
              </a:rPr>
              <a:t>rok 2000: 38,1 %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sz="1400" dirty="0" smtClean="0">
                <a:latin typeface="Verdana" pitchFamily="34" charset="0"/>
              </a:rPr>
              <a:t>rok 2005: 38,1 %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sz="1400" dirty="0" smtClean="0">
                <a:latin typeface="Verdana" pitchFamily="34" charset="0"/>
              </a:rPr>
              <a:t>rok 2010: 31,2 %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sz="1400" dirty="0" smtClean="0">
                <a:latin typeface="Verdana" pitchFamily="34" charset="0"/>
              </a:rPr>
              <a:t>rok 2013: 32,4 %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sz="2000" dirty="0" smtClean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cs-CZ" sz="1600" dirty="0" smtClean="0">
                <a:latin typeface="Verdana" pitchFamily="34" charset="0"/>
              </a:rPr>
              <a:t>služby posilují: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sz="1400" dirty="0" smtClean="0">
                <a:latin typeface="Verdana" pitchFamily="34" charset="0"/>
              </a:rPr>
              <a:t>rok 2000: 51,7 %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sz="1400" dirty="0" smtClean="0">
                <a:latin typeface="Verdana" pitchFamily="34" charset="0"/>
              </a:rPr>
              <a:t>rok 2005: 54,5 %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sz="1400" dirty="0" smtClean="0">
                <a:latin typeface="Verdana" pitchFamily="34" charset="0"/>
              </a:rPr>
              <a:t>rok 2010: 55,6 %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sz="1400" dirty="0" smtClean="0">
                <a:latin typeface="Verdana" pitchFamily="34" charset="0"/>
              </a:rPr>
              <a:t>rok 2013: 59,1 %</a:t>
            </a:r>
            <a:endParaRPr lang="cs-CZ" sz="1400" dirty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endParaRPr lang="cs-CZ" sz="900" dirty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endParaRPr lang="cs-CZ" sz="800" dirty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800" dirty="0">
                <a:latin typeface="Verdana" pitchFamily="34" charset="0"/>
              </a:rPr>
              <a:t>	</a:t>
            </a:r>
            <a:r>
              <a:rPr lang="cs-CZ" sz="900" dirty="0">
                <a:latin typeface="Verdana" pitchFamily="34" charset="0"/>
              </a:rPr>
              <a:t>	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ovéPole 4"/>
          <p:cNvSpPr txBox="1">
            <a:spLocks noChangeArrowheads="1"/>
          </p:cNvSpPr>
          <p:nvPr/>
        </p:nvSpPr>
        <p:spPr bwMode="auto">
          <a:xfrm>
            <a:off x="1187624" y="4672786"/>
            <a:ext cx="709228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cs-CZ" sz="1200" dirty="0">
                <a:latin typeface="Verdana" pitchFamily="34" charset="0"/>
              </a:rPr>
              <a:t> </a:t>
            </a:r>
            <a:r>
              <a:rPr lang="cs-CZ" sz="1200" b="1" dirty="0">
                <a:latin typeface="Verdana" pitchFamily="34" charset="0"/>
              </a:rPr>
              <a:t>TOP 7 okresů ČR podle výše </a:t>
            </a:r>
            <a:r>
              <a:rPr lang="cs-CZ" sz="1200" b="1" dirty="0" smtClean="0">
                <a:latin typeface="Verdana" pitchFamily="34" charset="0"/>
              </a:rPr>
              <a:t>PZI:</a:t>
            </a:r>
          </a:p>
          <a:p>
            <a:pPr>
              <a:spcAft>
                <a:spcPts val="600"/>
              </a:spcAft>
            </a:pPr>
            <a:r>
              <a:rPr lang="cs-CZ" sz="1200" dirty="0" smtClean="0">
                <a:latin typeface="Verdana" pitchFamily="34" charset="0"/>
              </a:rPr>
              <a:t>  rok 2000		rok 2005		rok 2010		rok 2013</a:t>
            </a:r>
            <a:endParaRPr lang="cs-CZ" sz="1200" dirty="0">
              <a:latin typeface="Verdana" pitchFamily="34" charset="0"/>
            </a:endParaRPr>
          </a:p>
          <a:p>
            <a:pPr>
              <a:buClr>
                <a:srgbClr val="86D1EC"/>
              </a:buClr>
            </a:pPr>
            <a:r>
              <a:rPr lang="cs-CZ" sz="1200" dirty="0" smtClean="0">
                <a:latin typeface="Verdana" pitchFamily="34" charset="0"/>
              </a:rPr>
              <a:t>  hl</a:t>
            </a:r>
            <a:r>
              <a:rPr lang="cs-CZ" sz="1200" dirty="0">
                <a:latin typeface="Verdana" pitchFamily="34" charset="0"/>
              </a:rPr>
              <a:t>. město </a:t>
            </a:r>
            <a:r>
              <a:rPr lang="cs-CZ" sz="1200" dirty="0" smtClean="0">
                <a:latin typeface="Verdana" pitchFamily="34" charset="0"/>
              </a:rPr>
              <a:t>Praha</a:t>
            </a:r>
            <a:r>
              <a:rPr lang="cs-CZ" sz="1200" dirty="0">
                <a:latin typeface="Verdana" pitchFamily="34" charset="0"/>
              </a:rPr>
              <a:t>	</a:t>
            </a:r>
            <a:r>
              <a:rPr lang="cs-CZ" sz="1200" dirty="0" smtClean="0">
                <a:latin typeface="Verdana" pitchFamily="34" charset="0"/>
              </a:rPr>
              <a:t>hl</a:t>
            </a:r>
            <a:r>
              <a:rPr lang="cs-CZ" sz="1200" dirty="0">
                <a:latin typeface="Verdana" pitchFamily="34" charset="0"/>
              </a:rPr>
              <a:t>. město </a:t>
            </a:r>
            <a:r>
              <a:rPr lang="cs-CZ" sz="1200" dirty="0" smtClean="0">
                <a:latin typeface="Verdana" pitchFamily="34" charset="0"/>
              </a:rPr>
              <a:t>Praha</a:t>
            </a:r>
            <a:r>
              <a:rPr lang="cs-CZ" sz="1200" dirty="0">
                <a:latin typeface="Verdana" pitchFamily="34" charset="0"/>
              </a:rPr>
              <a:t>	</a:t>
            </a:r>
            <a:r>
              <a:rPr lang="cs-CZ" sz="1200" dirty="0" smtClean="0">
                <a:latin typeface="Verdana" pitchFamily="34" charset="0"/>
              </a:rPr>
              <a:t>hl</a:t>
            </a:r>
            <a:r>
              <a:rPr lang="cs-CZ" sz="1200" dirty="0">
                <a:latin typeface="Verdana" pitchFamily="34" charset="0"/>
              </a:rPr>
              <a:t>. město </a:t>
            </a:r>
            <a:r>
              <a:rPr lang="cs-CZ" sz="1200" dirty="0" smtClean="0">
                <a:latin typeface="Verdana" pitchFamily="34" charset="0"/>
              </a:rPr>
              <a:t>Praha	hl. město Praha</a:t>
            </a:r>
            <a:endParaRPr lang="cs-CZ" sz="1200" dirty="0">
              <a:latin typeface="Verdana" pitchFamily="34" charset="0"/>
            </a:endParaRPr>
          </a:p>
          <a:p>
            <a:pPr>
              <a:buClr>
                <a:srgbClr val="86D1EC"/>
              </a:buClr>
            </a:pPr>
            <a:r>
              <a:rPr lang="cs-CZ" sz="1200" dirty="0" smtClean="0">
                <a:latin typeface="Verdana" pitchFamily="34" charset="0"/>
              </a:rPr>
              <a:t>  Brno-město</a:t>
            </a:r>
            <a:r>
              <a:rPr lang="cs-CZ" sz="1200" dirty="0">
                <a:latin typeface="Verdana" pitchFamily="34" charset="0"/>
              </a:rPr>
              <a:t>	</a:t>
            </a:r>
            <a:r>
              <a:rPr lang="cs-CZ" sz="1200" dirty="0" smtClean="0">
                <a:latin typeface="Verdana" pitchFamily="34" charset="0"/>
              </a:rPr>
              <a:t>Mladá </a:t>
            </a:r>
            <a:r>
              <a:rPr lang="cs-CZ" sz="1200" dirty="0">
                <a:latin typeface="Verdana" pitchFamily="34" charset="0"/>
              </a:rPr>
              <a:t>Boleslav	</a:t>
            </a:r>
            <a:r>
              <a:rPr lang="cs-CZ" sz="1200" dirty="0" smtClean="0">
                <a:latin typeface="Verdana" pitchFamily="34" charset="0"/>
              </a:rPr>
              <a:t>Ostrava-město	Mladá Boleslav</a:t>
            </a:r>
            <a:endParaRPr lang="cs-CZ" sz="1200" dirty="0">
              <a:latin typeface="Verdana" pitchFamily="34" charset="0"/>
            </a:endParaRPr>
          </a:p>
          <a:p>
            <a:pPr>
              <a:buClr>
                <a:srgbClr val="86D1EC"/>
              </a:buClr>
            </a:pPr>
            <a:r>
              <a:rPr lang="cs-CZ" sz="1200" dirty="0">
                <a:latin typeface="Verdana" pitchFamily="34" charset="0"/>
              </a:rPr>
              <a:t> </a:t>
            </a:r>
            <a:r>
              <a:rPr lang="cs-CZ" sz="1200" dirty="0" smtClean="0">
                <a:latin typeface="Verdana" pitchFamily="34" charset="0"/>
              </a:rPr>
              <a:t> Mladá </a:t>
            </a:r>
            <a:r>
              <a:rPr lang="cs-CZ" sz="1200" dirty="0">
                <a:latin typeface="Verdana" pitchFamily="34" charset="0"/>
              </a:rPr>
              <a:t>Boleslav	</a:t>
            </a:r>
            <a:r>
              <a:rPr lang="cs-CZ" sz="1200" dirty="0" smtClean="0">
                <a:latin typeface="Verdana" pitchFamily="34" charset="0"/>
              </a:rPr>
              <a:t>České </a:t>
            </a:r>
            <a:r>
              <a:rPr lang="cs-CZ" sz="1200" dirty="0">
                <a:latin typeface="Verdana" pitchFamily="34" charset="0"/>
              </a:rPr>
              <a:t>Budějovice	</a:t>
            </a:r>
            <a:r>
              <a:rPr lang="cs-CZ" sz="1200" dirty="0" smtClean="0">
                <a:latin typeface="Verdana" pitchFamily="34" charset="0"/>
              </a:rPr>
              <a:t>Mladá Boleslav	Brno-město</a:t>
            </a:r>
            <a:endParaRPr lang="cs-CZ" sz="1200" dirty="0">
              <a:latin typeface="Verdana" pitchFamily="34" charset="0"/>
            </a:endParaRPr>
          </a:p>
          <a:p>
            <a:r>
              <a:rPr lang="cs-CZ" sz="1200" dirty="0">
                <a:latin typeface="Verdana" pitchFamily="34" charset="0"/>
              </a:rPr>
              <a:t> </a:t>
            </a:r>
            <a:r>
              <a:rPr lang="cs-CZ" sz="1200" dirty="0" smtClean="0">
                <a:latin typeface="Verdana" pitchFamily="34" charset="0"/>
              </a:rPr>
              <a:t> Most</a:t>
            </a:r>
            <a:r>
              <a:rPr lang="cs-CZ" sz="1200" dirty="0">
                <a:latin typeface="Verdana" pitchFamily="34" charset="0"/>
              </a:rPr>
              <a:t>		</a:t>
            </a:r>
            <a:r>
              <a:rPr lang="cs-CZ" sz="1200" dirty="0" smtClean="0">
                <a:latin typeface="Verdana" pitchFamily="34" charset="0"/>
              </a:rPr>
              <a:t>Ostrava-město</a:t>
            </a:r>
            <a:r>
              <a:rPr lang="cs-CZ" sz="1200" dirty="0">
                <a:latin typeface="Verdana" pitchFamily="34" charset="0"/>
              </a:rPr>
              <a:t>	</a:t>
            </a:r>
            <a:r>
              <a:rPr lang="cs-CZ" sz="1200" dirty="0" smtClean="0">
                <a:latin typeface="Verdana" pitchFamily="34" charset="0"/>
              </a:rPr>
              <a:t>Brno-město		Ostrava-město</a:t>
            </a:r>
            <a:endParaRPr lang="cs-CZ" sz="1200" dirty="0">
              <a:latin typeface="Verdana" pitchFamily="34" charset="0"/>
            </a:endParaRPr>
          </a:p>
          <a:p>
            <a:r>
              <a:rPr lang="cs-CZ" sz="1200" dirty="0">
                <a:latin typeface="Verdana" pitchFamily="34" charset="0"/>
              </a:rPr>
              <a:t> </a:t>
            </a:r>
            <a:r>
              <a:rPr lang="cs-CZ" sz="1200" dirty="0" smtClean="0">
                <a:latin typeface="Verdana" pitchFamily="34" charset="0"/>
              </a:rPr>
              <a:t> Plzeň-město</a:t>
            </a:r>
            <a:r>
              <a:rPr lang="cs-CZ" sz="1200" dirty="0">
                <a:latin typeface="Verdana" pitchFamily="34" charset="0"/>
              </a:rPr>
              <a:t>	</a:t>
            </a:r>
            <a:r>
              <a:rPr lang="cs-CZ" sz="1200" dirty="0" smtClean="0">
                <a:latin typeface="Verdana" pitchFamily="34" charset="0"/>
              </a:rPr>
              <a:t>Brno-město</a:t>
            </a:r>
            <a:r>
              <a:rPr lang="cs-CZ" sz="1200" dirty="0">
                <a:latin typeface="Verdana" pitchFamily="34" charset="0"/>
              </a:rPr>
              <a:t>		</a:t>
            </a:r>
            <a:r>
              <a:rPr lang="cs-CZ" sz="1200" dirty="0" smtClean="0">
                <a:latin typeface="Verdana" pitchFamily="34" charset="0"/>
              </a:rPr>
              <a:t>České Budějovice	České Budějovice</a:t>
            </a:r>
            <a:endParaRPr lang="cs-CZ" sz="1200" dirty="0">
              <a:latin typeface="Verdana" pitchFamily="34" charset="0"/>
            </a:endParaRPr>
          </a:p>
          <a:p>
            <a:r>
              <a:rPr lang="cs-CZ" sz="1200" dirty="0">
                <a:latin typeface="Verdana" pitchFamily="34" charset="0"/>
              </a:rPr>
              <a:t> </a:t>
            </a:r>
            <a:r>
              <a:rPr lang="cs-CZ" sz="1200" dirty="0" smtClean="0">
                <a:latin typeface="Verdana" pitchFamily="34" charset="0"/>
              </a:rPr>
              <a:t> Ostrava-město</a:t>
            </a:r>
            <a:r>
              <a:rPr lang="cs-CZ" sz="1200" dirty="0">
                <a:latin typeface="Verdana" pitchFamily="34" charset="0"/>
              </a:rPr>
              <a:t>	</a:t>
            </a:r>
            <a:r>
              <a:rPr lang="cs-CZ" sz="1200" dirty="0" smtClean="0">
                <a:latin typeface="Verdana" pitchFamily="34" charset="0"/>
              </a:rPr>
              <a:t>Plzeň-město</a:t>
            </a:r>
            <a:r>
              <a:rPr lang="cs-CZ" sz="1200" dirty="0">
                <a:latin typeface="Verdana" pitchFamily="34" charset="0"/>
              </a:rPr>
              <a:t>	</a:t>
            </a:r>
            <a:r>
              <a:rPr lang="cs-CZ" sz="1200" dirty="0" smtClean="0">
                <a:latin typeface="Verdana" pitchFamily="34" charset="0"/>
              </a:rPr>
              <a:t>Plzeň-město	Praha-východ</a:t>
            </a:r>
            <a:endParaRPr lang="cs-CZ" sz="1200" dirty="0">
              <a:latin typeface="Verdana" pitchFamily="34" charset="0"/>
            </a:endParaRPr>
          </a:p>
          <a:p>
            <a:r>
              <a:rPr lang="cs-CZ" sz="1200" dirty="0">
                <a:latin typeface="Verdana" pitchFamily="34" charset="0"/>
              </a:rPr>
              <a:t> </a:t>
            </a:r>
            <a:r>
              <a:rPr lang="cs-CZ" sz="1200" dirty="0" smtClean="0">
                <a:latin typeface="Verdana" pitchFamily="34" charset="0"/>
              </a:rPr>
              <a:t> České </a:t>
            </a:r>
            <a:r>
              <a:rPr lang="cs-CZ" sz="1200" dirty="0">
                <a:latin typeface="Verdana" pitchFamily="34" charset="0"/>
              </a:rPr>
              <a:t>Budějovice	</a:t>
            </a:r>
            <a:r>
              <a:rPr lang="cs-CZ" sz="1200" dirty="0" smtClean="0">
                <a:latin typeface="Verdana" pitchFamily="34" charset="0"/>
              </a:rPr>
              <a:t>Zlín</a:t>
            </a:r>
            <a:r>
              <a:rPr lang="cs-CZ" sz="1200" dirty="0">
                <a:latin typeface="Verdana" pitchFamily="34" charset="0"/>
              </a:rPr>
              <a:t>		</a:t>
            </a:r>
            <a:r>
              <a:rPr lang="cs-CZ" sz="1200" dirty="0" smtClean="0">
                <a:latin typeface="Verdana" pitchFamily="34" charset="0"/>
              </a:rPr>
              <a:t>Praha-východ	Plzeň-město</a:t>
            </a:r>
            <a:endParaRPr lang="cs-CZ" sz="1200" dirty="0">
              <a:latin typeface="Verdana" pitchFamily="34" charset="0"/>
            </a:endParaRPr>
          </a:p>
          <a:p>
            <a:r>
              <a:rPr lang="cs-CZ" sz="1400" dirty="0"/>
              <a:t>	</a:t>
            </a:r>
            <a:r>
              <a:rPr lang="cs-CZ" dirty="0"/>
              <a:t>	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2563"/>
            <a:ext cx="8928992" cy="4408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Okresy s nejvyšším přílivem PZI v období let 1993 až 2013</a:t>
            </a:r>
            <a:endParaRPr lang="cs-CZ" sz="1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80" y="1297695"/>
            <a:ext cx="9086441" cy="4262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Okresy s nejnižším přílivem PZI v období let 1993 až 2013</a:t>
            </a:r>
            <a:endParaRPr lang="cs-CZ" sz="1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00" y="1304170"/>
            <a:ext cx="9086400" cy="424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" y="147638"/>
            <a:ext cx="9036050" cy="656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5798"/>
            <a:ext cx="9144000" cy="6226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Definice PZI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4313"/>
            <a:ext cx="8229600" cy="52578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SzPct val="100000"/>
              <a:buFont typeface="Wingdings" pitchFamily="2" charset="2"/>
              <a:buChar char="§"/>
              <a:defRPr/>
            </a:pPr>
            <a:r>
              <a:rPr lang="cs-CZ" sz="1600" i="1" dirty="0">
                <a:latin typeface="Verdana" pitchFamily="34" charset="0"/>
              </a:rPr>
              <a:t>„</a:t>
            </a:r>
            <a:r>
              <a:rPr lang="cs-CZ" sz="1600" b="1" i="1" dirty="0">
                <a:latin typeface="Verdana" pitchFamily="34" charset="0"/>
              </a:rPr>
              <a:t>Přímé zahraniční investice (PZI) </a:t>
            </a:r>
            <a:r>
              <a:rPr lang="cs-CZ" sz="1600" i="1" dirty="0">
                <a:latin typeface="Verdana" pitchFamily="34" charset="0"/>
              </a:rPr>
              <a:t>jsou definovány jako investice do jiné země za účelem získání podílu na kmenových akciích a </a:t>
            </a:r>
            <a:r>
              <a:rPr lang="cs-CZ" sz="1600" b="1" i="1" dirty="0">
                <a:latin typeface="Verdana" pitchFamily="34" charset="0"/>
              </a:rPr>
              <a:t>rozhodovacích pravomocích</a:t>
            </a:r>
            <a:r>
              <a:rPr lang="cs-CZ" sz="1600" i="1" dirty="0">
                <a:latin typeface="Verdana" pitchFamily="34" charset="0"/>
              </a:rPr>
              <a:t> ve výši alespoň 10 % či takového podílu, který dává zahraničnímu investorovi rozhodovací pravomoci.“ </a:t>
            </a:r>
            <a:r>
              <a:rPr lang="cs-CZ" sz="1600" i="1" dirty="0" smtClean="0">
                <a:latin typeface="Verdana" pitchFamily="34" charset="0"/>
              </a:rPr>
              <a:t>(</a:t>
            </a:r>
            <a:r>
              <a:rPr lang="cs-CZ" sz="1600" i="1" dirty="0" err="1" smtClean="0">
                <a:latin typeface="Verdana" pitchFamily="34" charset="0"/>
              </a:rPr>
              <a:t>Srholec</a:t>
            </a:r>
            <a:r>
              <a:rPr lang="cs-CZ" sz="1600" i="1" dirty="0" smtClean="0">
                <a:latin typeface="Verdana" pitchFamily="34" charset="0"/>
              </a:rPr>
              <a:t> </a:t>
            </a:r>
            <a:r>
              <a:rPr lang="cs-CZ" sz="1600" i="1" dirty="0">
                <a:latin typeface="Verdana" pitchFamily="34" charset="0"/>
              </a:rPr>
              <a:t>2003)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endParaRPr lang="cs-CZ" sz="2000" dirty="0" smtClean="0">
              <a:latin typeface="Verdana" pitchFamily="34" charset="0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cs-CZ" sz="1600" i="1" dirty="0" smtClean="0">
                <a:latin typeface="Verdana" pitchFamily="34" charset="0"/>
              </a:rPr>
              <a:t>Přímé </a:t>
            </a:r>
            <a:r>
              <a:rPr lang="cs-CZ" sz="1600" i="1" dirty="0">
                <a:latin typeface="Verdana" pitchFamily="34" charset="0"/>
              </a:rPr>
              <a:t>zahraniční informace (PZI) </a:t>
            </a:r>
            <a:r>
              <a:rPr lang="cs-CZ" sz="1600" i="1" dirty="0" smtClean="0">
                <a:latin typeface="Verdana" pitchFamily="34" charset="0"/>
              </a:rPr>
              <a:t>= </a:t>
            </a:r>
            <a:r>
              <a:rPr lang="cs-CZ" sz="1600" b="1" i="1" dirty="0" err="1" smtClean="0">
                <a:latin typeface="Verdana" pitchFamily="34" charset="0"/>
              </a:rPr>
              <a:t>Foreign</a:t>
            </a:r>
            <a:r>
              <a:rPr lang="cs-CZ" sz="1600" b="1" i="1" dirty="0" smtClean="0">
                <a:latin typeface="Verdana" pitchFamily="34" charset="0"/>
              </a:rPr>
              <a:t> </a:t>
            </a:r>
            <a:r>
              <a:rPr lang="cs-CZ" sz="1600" b="1" i="1" dirty="0" err="1" smtClean="0">
                <a:latin typeface="Verdana" pitchFamily="34" charset="0"/>
              </a:rPr>
              <a:t>Direct</a:t>
            </a:r>
            <a:r>
              <a:rPr lang="cs-CZ" sz="1600" b="1" i="1" dirty="0" smtClean="0">
                <a:latin typeface="Verdana" pitchFamily="34" charset="0"/>
              </a:rPr>
              <a:t> </a:t>
            </a:r>
            <a:r>
              <a:rPr lang="cs-CZ" sz="1600" b="1" i="1" dirty="0" err="1" smtClean="0">
                <a:latin typeface="Verdana" pitchFamily="34" charset="0"/>
              </a:rPr>
              <a:t>Investment</a:t>
            </a:r>
            <a:r>
              <a:rPr lang="cs-CZ" sz="1600" b="1" i="1" dirty="0" smtClean="0">
                <a:latin typeface="Verdana" pitchFamily="34" charset="0"/>
              </a:rPr>
              <a:t> (FDI)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endParaRPr lang="cs-CZ" sz="3700" dirty="0">
              <a:latin typeface="Verdana" pitchFamily="34" charset="0"/>
            </a:endParaRPr>
          </a:p>
        </p:txBody>
      </p:sp>
      <p:pic>
        <p:nvPicPr>
          <p:cNvPr id="512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645024"/>
            <a:ext cx="3527425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717032"/>
            <a:ext cx="333375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940" y="385195"/>
            <a:ext cx="9205881" cy="6087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Členění PZI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1268413"/>
            <a:ext cx="7200900" cy="549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Faktory lokalizace PZI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  <a:defRPr/>
            </a:pPr>
            <a:r>
              <a:rPr lang="cs-CZ" sz="1600" dirty="0">
                <a:latin typeface="Verdana" pitchFamily="34" charset="0"/>
              </a:rPr>
              <a:t>široká škála objektivních a subjektivních faktorů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cs-CZ" sz="1600" dirty="0">
                <a:latin typeface="Verdana" pitchFamily="34" charset="0"/>
              </a:rPr>
              <a:t>skupiny zemí </a:t>
            </a:r>
            <a:r>
              <a:rPr lang="en-US" sz="1600" dirty="0">
                <a:latin typeface="Verdana" pitchFamily="34" charset="0"/>
              </a:rPr>
              <a:t>-&gt;</a:t>
            </a:r>
            <a:r>
              <a:rPr lang="cs-CZ" sz="1600" dirty="0">
                <a:latin typeface="Verdana" pitchFamily="34" charset="0"/>
              </a:rPr>
              <a:t> jednotlivé země </a:t>
            </a:r>
            <a:r>
              <a:rPr lang="en-US" sz="1600" dirty="0">
                <a:latin typeface="Verdana" pitchFamily="34" charset="0"/>
              </a:rPr>
              <a:t>-&gt;</a:t>
            </a:r>
            <a:r>
              <a:rPr lang="cs-CZ" sz="1600" dirty="0">
                <a:latin typeface="Verdana" pitchFamily="34" charset="0"/>
              </a:rPr>
              <a:t> regiony</a:t>
            </a:r>
            <a:endParaRPr lang="en-US" sz="1600" dirty="0">
              <a:latin typeface="Verdana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000" dirty="0">
                <a:latin typeface="Verdana" pitchFamily="34" charset="0"/>
              </a:rPr>
              <a:t>	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cs-CZ" sz="1600" dirty="0">
                <a:latin typeface="Verdana" pitchFamily="34" charset="0"/>
              </a:rPr>
              <a:t>všeobecné faktory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1400" dirty="0">
                <a:latin typeface="Verdana" pitchFamily="34" charset="0"/>
              </a:rPr>
              <a:t>	- politická stabilita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1400" dirty="0">
                <a:latin typeface="Verdana" pitchFamily="34" charset="0"/>
              </a:rPr>
              <a:t>	- intenzita ekonomického růstu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1400" dirty="0">
                <a:latin typeface="Verdana" pitchFamily="34" charset="0"/>
              </a:rPr>
              <a:t>	- kvalita legislativního prostředí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1400" dirty="0">
                <a:latin typeface="Verdana" pitchFamily="34" charset="0"/>
              </a:rPr>
              <a:t>	- úroveň úrokových sazeb a daňového </a:t>
            </a:r>
            <a:r>
              <a:rPr lang="cs-CZ" sz="1400" dirty="0" smtClean="0">
                <a:latin typeface="Verdana" pitchFamily="34" charset="0"/>
              </a:rPr>
              <a:t>zatížení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cs-CZ" sz="2000" dirty="0">
              <a:latin typeface="Verdana" pitchFamily="34" charset="0"/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cs-CZ" sz="1600" dirty="0">
                <a:latin typeface="Verdana" pitchFamily="34" charset="0"/>
              </a:rPr>
              <a:t>lokalizační faktory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1400" dirty="0">
                <a:latin typeface="Verdana" pitchFamily="34" charset="0"/>
              </a:rPr>
              <a:t>	- podle nich se investor následně rozhoduje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000" dirty="0">
                <a:latin typeface="Verdana" pitchFamily="34" charset="0"/>
              </a:rPr>
              <a:t>	</a:t>
            </a:r>
            <a:endParaRPr lang="cs-CZ" sz="2400" dirty="0">
              <a:latin typeface="Verdana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cs-CZ" sz="2400" dirty="0">
              <a:latin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Lokalizační faktory PZI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507413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AutoNum type="arabicParenR"/>
              <a:defRPr/>
            </a:pPr>
            <a:r>
              <a:rPr lang="cs-CZ" sz="1600" dirty="0" smtClean="0">
                <a:latin typeface="Verdana" pitchFamily="34" charset="0"/>
              </a:rPr>
              <a:t>obchodní faktory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cs-CZ" sz="1600" dirty="0" smtClean="0">
                <a:latin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</a:rPr>
              <a:t>- blízkost trhu, blízkost hlavních zákazníků, přítomnost zahraničních firem, podpůrné služby (služby pro podniky, zprostředkovatelé, projekční a vědecko-výzkumné služby)</a:t>
            </a:r>
            <a:endParaRPr lang="cs-CZ" sz="1400" dirty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sz="1600" dirty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1600" dirty="0">
                <a:latin typeface="Verdana" pitchFamily="34" charset="0"/>
              </a:rPr>
              <a:t>2) pracovní </a:t>
            </a:r>
            <a:r>
              <a:rPr lang="cs-CZ" sz="1600" dirty="0" smtClean="0">
                <a:latin typeface="Verdana" pitchFamily="34" charset="0"/>
              </a:rPr>
              <a:t>faktory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cs-CZ" sz="1800" dirty="0" smtClean="0">
                <a:latin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</a:rPr>
              <a:t>- všeobecná dostupnost pracovních sil, kvalita pracovních sil, flexibilita pracovních sil (schopnost přizpůsobit se měnícím se podmínkám)</a:t>
            </a:r>
            <a:endParaRPr lang="cs-CZ" sz="1400" dirty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sz="1600" dirty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1600" dirty="0">
                <a:latin typeface="Verdana" pitchFamily="34" charset="0"/>
              </a:rPr>
              <a:t>3) infrastrukturní faktory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1600" dirty="0" smtClean="0">
                <a:latin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</a:rPr>
              <a:t>- kvalita silničních a železničních komunikací, blízkost větších letišť, kvalita telekomunikací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sz="1600" dirty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1600" dirty="0">
                <a:latin typeface="Verdana" pitchFamily="34" charset="0"/>
              </a:rPr>
              <a:t>4) nákladové </a:t>
            </a:r>
            <a:r>
              <a:rPr lang="cs-CZ" sz="1600" dirty="0" smtClean="0">
                <a:latin typeface="Verdana" pitchFamily="34" charset="0"/>
              </a:rPr>
              <a:t>faktory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1600" dirty="0" smtClean="0">
                <a:latin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</a:rPr>
              <a:t>- cena práce a cena stavebních pozemků</a:t>
            </a:r>
            <a:endParaRPr lang="cs-CZ" sz="1400" dirty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sz="1600" dirty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1600" dirty="0">
                <a:latin typeface="Verdana" pitchFamily="34" charset="0"/>
              </a:rPr>
              <a:t>5) specifické lokální, resp. lokálně-regionální </a:t>
            </a:r>
            <a:r>
              <a:rPr lang="cs-CZ" sz="1600" dirty="0" smtClean="0">
                <a:latin typeface="Verdana" pitchFamily="34" charset="0"/>
              </a:rPr>
              <a:t>faktory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1600" dirty="0" smtClean="0">
                <a:latin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</a:rPr>
              <a:t>- nabídka rozvojových ploch, potenciál finanční participace (investiční pobídky)</a:t>
            </a:r>
            <a:endParaRPr lang="cs-CZ" sz="1400" dirty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sz="1600" dirty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1600" dirty="0">
                <a:latin typeface="Verdana" pitchFamily="34" charset="0"/>
              </a:rPr>
              <a:t>6) environmentální faktory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cs-CZ" sz="2400" dirty="0" smtClean="0">
                <a:latin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</a:rPr>
              <a:t>- environmentální kvalita (kvalita života), urbanisticko-přírodní atraktivita</a:t>
            </a:r>
            <a:endParaRPr lang="cs-CZ" sz="1400" dirty="0">
              <a:latin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Z0047 Geografie průmyslu a zemědělství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Státy střední a východní Evropy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cs-CZ" sz="1600" dirty="0">
                <a:latin typeface="Verdana" pitchFamily="34" charset="0"/>
              </a:rPr>
              <a:t>pozitiva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1400" dirty="0">
                <a:latin typeface="Verdana" pitchFamily="34" charset="0"/>
              </a:rPr>
              <a:t>- vysoká vzdělanost, kvalifikace a zručnost pracovní síly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1400" dirty="0">
                <a:latin typeface="Verdana" pitchFamily="34" charset="0"/>
              </a:rPr>
              <a:t>- relativně levná pracovní síla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1400" dirty="0">
                <a:latin typeface="Verdana" pitchFamily="34" charset="0"/>
              </a:rPr>
              <a:t>- otevřené ekonomiky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1400" dirty="0">
                <a:latin typeface="Verdana" pitchFamily="34" charset="0"/>
              </a:rPr>
              <a:t>- politicky stabilní, většina členy EU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1400" dirty="0">
                <a:latin typeface="Verdana" pitchFamily="34" charset="0"/>
              </a:rPr>
              <a:t>- „blízkost“ Západu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1400" dirty="0">
                <a:latin typeface="Verdana" pitchFamily="34" charset="0"/>
              </a:rPr>
              <a:t>- představují trh se 125 mil. zákazníky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sz="2000" dirty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cs-CZ" sz="1600" dirty="0">
                <a:latin typeface="Verdana" pitchFamily="34" charset="0"/>
              </a:rPr>
              <a:t>negativa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1400" dirty="0">
                <a:latin typeface="Verdana" pitchFamily="34" charset="0"/>
              </a:rPr>
              <a:t>- nízká produktivita práce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1400" dirty="0">
                <a:latin typeface="Verdana" pitchFamily="34" charset="0"/>
              </a:rPr>
              <a:t>- možné environmentální závazky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sz="1400" dirty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1400" dirty="0">
                <a:latin typeface="Verdana" pitchFamily="34" charset="0"/>
              </a:rPr>
              <a:t>- dříve u ČR: 	odkládaná restrukturalizace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1400" dirty="0">
                <a:latin typeface="Verdana" pitchFamily="34" charset="0"/>
              </a:rPr>
              <a:t>			odkládané investiční pobídky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1800" dirty="0">
                <a:latin typeface="Verdana" pitchFamily="34" charset="0"/>
              </a:rPr>
              <a:t>	</a:t>
            </a:r>
            <a:r>
              <a:rPr lang="cs-CZ" sz="2000" dirty="0">
                <a:latin typeface="Verdana" pitchFamily="34" charset="0"/>
              </a:rPr>
              <a:t>	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Klady a zápory PZI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686800" cy="5429200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  <a:defRPr/>
            </a:pPr>
            <a:r>
              <a:rPr lang="cs-CZ" sz="1600" dirty="0" smtClean="0">
                <a:latin typeface="Verdana" pitchFamily="34" charset="0"/>
              </a:rPr>
              <a:t>klady (okamžitý viditelný pozitivní efekt)</a:t>
            </a:r>
          </a:p>
          <a:p>
            <a:pPr>
              <a:buNone/>
              <a:defRPr/>
            </a:pPr>
            <a:r>
              <a:rPr lang="cs-CZ" sz="1400" dirty="0" smtClean="0">
                <a:latin typeface="Verdana" pitchFamily="34" charset="0"/>
              </a:rPr>
              <a:t>	- zachování či zvýšení produkce a pracovních míst</a:t>
            </a:r>
          </a:p>
          <a:p>
            <a:pPr>
              <a:buNone/>
              <a:defRPr/>
            </a:pPr>
            <a:r>
              <a:rPr lang="cs-CZ" sz="1400" dirty="0" smtClean="0">
                <a:latin typeface="Verdana" pitchFamily="34" charset="0"/>
              </a:rPr>
              <a:t>	- vyšší daňové příjmy</a:t>
            </a:r>
          </a:p>
          <a:p>
            <a:pPr>
              <a:buNone/>
              <a:defRPr/>
            </a:pPr>
            <a:r>
              <a:rPr lang="cs-CZ" sz="1400" dirty="0" smtClean="0">
                <a:latin typeface="Verdana" pitchFamily="34" charset="0"/>
              </a:rPr>
              <a:t>	- příspěvky na kulturu, sport, zdravotnictví, školství atd.</a:t>
            </a:r>
          </a:p>
          <a:p>
            <a:pPr>
              <a:buNone/>
              <a:defRPr/>
            </a:pPr>
            <a:r>
              <a:rPr lang="cs-CZ" sz="1400" dirty="0" smtClean="0">
                <a:latin typeface="Verdana" pitchFamily="34" charset="0"/>
              </a:rPr>
              <a:t>	- zvyšování konkurenceschopnosti celého hospodářství</a:t>
            </a:r>
          </a:p>
          <a:p>
            <a:pPr>
              <a:buNone/>
              <a:defRPr/>
            </a:pPr>
            <a:r>
              <a:rPr lang="cs-CZ" sz="1400" dirty="0" smtClean="0">
                <a:latin typeface="Verdana" pitchFamily="34" charset="0"/>
              </a:rPr>
              <a:t>	- vyšší produktivita práce na jednoho zaměstnance</a:t>
            </a:r>
          </a:p>
          <a:p>
            <a:pPr>
              <a:buNone/>
              <a:defRPr/>
            </a:pPr>
            <a:r>
              <a:rPr lang="cs-CZ" sz="1400" dirty="0" smtClean="0">
                <a:latin typeface="Verdana" pitchFamily="34" charset="0"/>
              </a:rPr>
              <a:t>	- růst kvality výrobků</a:t>
            </a:r>
          </a:p>
          <a:p>
            <a:pPr>
              <a:buNone/>
              <a:defRPr/>
            </a:pPr>
            <a:r>
              <a:rPr lang="cs-CZ" sz="1400" dirty="0" smtClean="0">
                <a:latin typeface="Verdana" pitchFamily="34" charset="0"/>
              </a:rPr>
              <a:t>	- transfer technologií (přenos vyspělejších technologií) a </a:t>
            </a:r>
            <a:r>
              <a:rPr lang="cs-CZ" sz="1400" dirty="0" err="1" smtClean="0">
                <a:latin typeface="Verdana" pitchFamily="34" charset="0"/>
              </a:rPr>
              <a:t>know</a:t>
            </a:r>
            <a:r>
              <a:rPr lang="cs-CZ" sz="1400" dirty="0" smtClean="0">
                <a:latin typeface="Verdana" pitchFamily="34" charset="0"/>
              </a:rPr>
              <a:t>-</a:t>
            </a:r>
            <a:r>
              <a:rPr lang="cs-CZ" sz="1400" dirty="0" err="1" smtClean="0">
                <a:latin typeface="Verdana" pitchFamily="34" charset="0"/>
              </a:rPr>
              <a:t>how</a:t>
            </a:r>
            <a:endParaRPr lang="cs-CZ" sz="1400" dirty="0">
              <a:latin typeface="Verdana" pitchFamily="34" charset="0"/>
            </a:endParaRPr>
          </a:p>
          <a:p>
            <a:pPr>
              <a:buNone/>
              <a:defRPr/>
            </a:pPr>
            <a:r>
              <a:rPr lang="cs-CZ" sz="1400" dirty="0" smtClean="0">
                <a:latin typeface="Verdana" pitchFamily="34" charset="0"/>
              </a:rPr>
              <a:t>	- zlepšení řízení podniků (nové manažerské dovednosti)</a:t>
            </a:r>
          </a:p>
          <a:p>
            <a:pPr>
              <a:buNone/>
              <a:defRPr/>
            </a:pPr>
            <a:endParaRPr lang="cs-CZ" sz="800" dirty="0">
              <a:latin typeface="Verdana" pitchFamily="34" charset="0"/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cs-CZ" sz="1600" dirty="0" smtClean="0">
                <a:latin typeface="Verdana" pitchFamily="34" charset="0"/>
              </a:rPr>
              <a:t>negativa (dlouhodobý, v počátku často neviditelný, negativní efekt)</a:t>
            </a:r>
            <a:endParaRPr lang="cs-CZ" sz="1600" dirty="0">
              <a:latin typeface="Verdana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1400" dirty="0" smtClean="0">
                <a:latin typeface="Verdana" pitchFamily="34" charset="0"/>
              </a:rPr>
              <a:t>	- vytvoření závislosti ekonomiky na zahraničním kapitálu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1400" dirty="0" smtClean="0">
                <a:latin typeface="Verdana" pitchFamily="34" charset="0"/>
              </a:rPr>
              <a:t>	- externí kontrola lokální ekonomiky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1400" dirty="0" smtClean="0">
                <a:latin typeface="Verdana" pitchFamily="34" charset="0"/>
              </a:rPr>
              <a:t>	- odlákání kvalifikovaných pracovníků z domácích firem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1400" dirty="0" smtClean="0">
                <a:latin typeface="Verdana" pitchFamily="34" charset="0"/>
              </a:rPr>
              <a:t>	- snížení konkurenceschopnosti domácích firem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1400" dirty="0" smtClean="0">
                <a:latin typeface="Verdana" pitchFamily="34" charset="0"/>
              </a:rPr>
              <a:t>	- zabránění či alespoň ztížení vzniku domácích firem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1400" dirty="0" smtClean="0">
                <a:latin typeface="Verdana" pitchFamily="34" charset="0"/>
              </a:rPr>
              <a:t>	- nerovnoměrná lokalizace ve prospěch rozvinutějších regionů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1400" dirty="0" smtClean="0">
                <a:latin typeface="Verdana" pitchFamily="34" charset="0"/>
              </a:rPr>
              <a:t>	- snižování úrovně odbornosti a zručnosti pracovní síly (</a:t>
            </a:r>
            <a:r>
              <a:rPr lang="cs-CZ" sz="1400" dirty="0" err="1" smtClean="0">
                <a:latin typeface="Verdana" pitchFamily="34" charset="0"/>
              </a:rPr>
              <a:t>deskilling</a:t>
            </a:r>
            <a:r>
              <a:rPr lang="cs-CZ" sz="1400" dirty="0" smtClean="0">
                <a:latin typeface="Verdana" pitchFamily="34" charset="0"/>
              </a:rPr>
              <a:t>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1400" dirty="0" smtClean="0">
                <a:latin typeface="Verdana" pitchFamily="34" charset="0"/>
              </a:rPr>
              <a:t>	- riziko přesunu investic dále na Východ po vyčerpání investičních pobídek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1400" dirty="0" smtClean="0">
                <a:latin typeface="Verdana" pitchFamily="34" charset="0"/>
              </a:rPr>
              <a:t>	- riziko možnosti vzniku duální ekonomiky (dvě vedle sebe existují, izolované ekonomiky)</a:t>
            </a:r>
            <a:endParaRPr lang="cs-CZ" sz="1400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PZI v České republice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cs-CZ" sz="2000" dirty="0">
              <a:latin typeface="Verdana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cs-CZ" sz="2000" dirty="0">
              <a:latin typeface="Verdana" pitchFamily="34" charset="0"/>
            </a:endParaRPr>
          </a:p>
        </p:txBody>
      </p:sp>
      <p:graphicFrame>
        <p:nvGraphicFramePr>
          <p:cNvPr id="6" name="Graf 5"/>
          <p:cNvGraphicFramePr/>
          <p:nvPr/>
        </p:nvGraphicFramePr>
        <p:xfrm>
          <a:off x="0" y="1268760"/>
          <a:ext cx="8964488" cy="5329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Struktura PZI</a:t>
            </a:r>
          </a:p>
        </p:txBody>
      </p:sp>
      <p:graphicFrame>
        <p:nvGraphicFramePr>
          <p:cNvPr id="5" name="Graf 4"/>
          <p:cNvGraphicFramePr/>
          <p:nvPr/>
        </p:nvGraphicFramePr>
        <p:xfrm>
          <a:off x="0" y="1419224"/>
          <a:ext cx="9144000" cy="4674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1548</TotalTime>
  <Words>451</Words>
  <Application>Microsoft Office PowerPoint</Application>
  <PresentationFormat>Předvádění na obrazovce (4:3)</PresentationFormat>
  <Paragraphs>165</Paragraphs>
  <Slides>20</Slides>
  <Notes>18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Motiv sady Office</vt:lpstr>
      <vt:lpstr>Přímé zahraniční investice </vt:lpstr>
      <vt:lpstr>Definice PZI</vt:lpstr>
      <vt:lpstr>Členění PZI</vt:lpstr>
      <vt:lpstr>Faktory lokalizace PZI</vt:lpstr>
      <vt:lpstr>Lokalizační faktory PZI</vt:lpstr>
      <vt:lpstr>Státy střední a východní Evropy</vt:lpstr>
      <vt:lpstr>Klady a zápory PZI</vt:lpstr>
      <vt:lpstr>PZI v České republice</vt:lpstr>
      <vt:lpstr>Struktura PZI</vt:lpstr>
      <vt:lpstr>Vývoj přílivu PZI</vt:lpstr>
      <vt:lpstr>Vývoj přílivu PZI</vt:lpstr>
      <vt:lpstr>Snímek 12</vt:lpstr>
      <vt:lpstr>Snímek 13</vt:lpstr>
      <vt:lpstr>Sektorové změny PZI</vt:lpstr>
      <vt:lpstr>Snímek 15</vt:lpstr>
      <vt:lpstr>Okresy s nejvyšším přílivem PZI v období let 1993 až 2013</vt:lpstr>
      <vt:lpstr>Okresy s nejnižším přílivem PZI v období let 1993 až 2013</vt:lpstr>
      <vt:lpstr>Snímek 18</vt:lpstr>
      <vt:lpstr>Snímek 19</vt:lpstr>
      <vt:lpstr>Snímek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User</dc:creator>
  <cp:lastModifiedBy>User</cp:lastModifiedBy>
  <cp:revision>152</cp:revision>
  <dcterms:created xsi:type="dcterms:W3CDTF">2014-09-08T07:18:26Z</dcterms:created>
  <dcterms:modified xsi:type="dcterms:W3CDTF">2015-10-08T13:57:49Z</dcterms:modified>
</cp:coreProperties>
</file>