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1" r:id="rId3"/>
    <p:sldId id="342" r:id="rId4"/>
    <p:sldId id="343" r:id="rId5"/>
    <p:sldId id="344" r:id="rId6"/>
    <p:sldId id="345" r:id="rId7"/>
    <p:sldId id="346" r:id="rId8"/>
    <p:sldId id="360" r:id="rId9"/>
    <p:sldId id="358" r:id="rId10"/>
    <p:sldId id="355" r:id="rId11"/>
    <p:sldId id="356" r:id="rId12"/>
    <p:sldId id="359" r:id="rId13"/>
    <p:sldId id="347" r:id="rId14"/>
    <p:sldId id="348" r:id="rId15"/>
    <p:sldId id="361" r:id="rId16"/>
    <p:sldId id="349" r:id="rId17"/>
    <p:sldId id="354" r:id="rId18"/>
    <p:sldId id="350" r:id="rId19"/>
    <p:sldId id="351" r:id="rId20"/>
    <p:sldId id="352" r:id="rId21"/>
    <p:sldId id="353" r:id="rId22"/>
  </p:sldIdLst>
  <p:sldSz cx="9144000" cy="6858000" type="screen4x3"/>
  <p:notesSz cx="67691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18EAD-5639-4820-AF04-A4A2767D39C8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C5DC5-A1A8-4E2C-A95F-47C6B55DC8D2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03684-1DC8-464D-A9EE-E7EE13DEBC01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03684-1DC8-464D-A9EE-E7EE13DEBC01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80EE6-E74B-4043-8208-41F3C07E5A51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80EE6-E74B-4043-8208-41F3C07E5A51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D5D04-F3F6-4DD6-AAF0-069F9BF89660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83BD2-D3DB-47AA-B6FC-1419F91BF098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90E34-9C80-4960-9027-D486916FB730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3F924-819B-40C0-ACA1-AC002EF24640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762D8-2B84-4D27-B9EA-0A7AF681F762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9B6EF-C947-402A-ABC2-279917B4315D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B9D83-B064-4D50-8D32-E808A31EF77C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82C63-9420-4E16-8D54-DCD99BB2A28E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0C3F2-10EA-48BE-A143-EE92CB3DE99D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CE340-1019-4682-AAE8-60D56166CD09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CB955-6745-470A-9906-8983C8286ACA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B0740-92AA-4497-BCC9-252E5855BCD6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03684-1DC8-464D-A9EE-E7EE13DEBC01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83BD2-D3DB-47AA-B6FC-1419F91BF098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979-F153-47D7-B867-EDF42797DBAD}" type="datetime1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53B0-D506-448C-B33A-78143F7A6539}" type="datetime1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E8CA-A2F8-4654-BE36-483D9C55A19E}" type="datetime1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6AF0-37AE-4C15-AA95-B550FA4A977B}" type="datetime1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E82-7D57-4794-9EE4-BD56CA5CC918}" type="datetime1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8D55-366A-4169-9151-B29214041FA9}" type="datetime1">
              <a:rPr lang="cs-CZ" smtClean="0"/>
              <a:pPr/>
              <a:t>15.10.2015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F7-DF0B-432A-8396-9C6D1E6DEEBD}" type="datetime1">
              <a:rPr lang="cs-CZ" smtClean="0"/>
              <a:pPr/>
              <a:t>15.10.2015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626-560C-4AED-A0DE-5C2A895117F2}" type="datetime1">
              <a:rPr lang="cs-CZ" smtClean="0"/>
              <a:pPr/>
              <a:t>15.10.2015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911-2B0C-410F-ADB4-29C8B4F1C5BB}" type="datetime1">
              <a:rPr lang="cs-CZ" smtClean="0"/>
              <a:pPr/>
              <a:t>15.10.2015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0BE7-CF32-49F7-A355-E35ADC7DDEB4}" type="datetime1">
              <a:rPr lang="cs-CZ" smtClean="0"/>
              <a:pPr/>
              <a:t>15.10.2015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47D3-A921-4444-8A44-32FA76EC2445}" type="datetime1">
              <a:rPr lang="cs-CZ" smtClean="0"/>
              <a:pPr/>
              <a:t>15.10.2015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55645-FB78-4DD2-A7CC-5D0DF462C271}" type="datetime1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Systém investičních pobídek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15. října 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3939"/>
            <a:ext cx="8100392" cy="468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717"/>
            <a:ext cx="4355976" cy="289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57" y="70309"/>
            <a:ext cx="8853287" cy="671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Investiční pobídky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algn="just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Do konce roku </a:t>
            </a:r>
            <a:r>
              <a:rPr lang="cs-CZ" sz="1600" dirty="0" smtClean="0">
                <a:latin typeface="Verdana" pitchFamily="34" charset="0"/>
              </a:rPr>
              <a:t>2014:</a:t>
            </a:r>
            <a:endParaRPr lang="cs-CZ" sz="1600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uděleno </a:t>
            </a:r>
            <a:r>
              <a:rPr lang="cs-CZ" sz="1400" dirty="0" smtClean="0">
                <a:latin typeface="Verdana" pitchFamily="34" charset="0"/>
              </a:rPr>
              <a:t>924 </a:t>
            </a:r>
            <a:r>
              <a:rPr lang="cs-CZ" sz="1400" dirty="0">
                <a:latin typeface="Verdana" pitchFamily="34" charset="0"/>
              </a:rPr>
              <a:t>pobídek firmám ze zpracovatelského průmyslu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přislíbené investice </a:t>
            </a:r>
            <a:r>
              <a:rPr lang="cs-CZ" sz="1400" dirty="0" smtClean="0">
                <a:latin typeface="Verdana" pitchFamily="34" charset="0"/>
              </a:rPr>
              <a:t>přes 730 </a:t>
            </a:r>
            <a:r>
              <a:rPr lang="cs-CZ" sz="1400" dirty="0">
                <a:latin typeface="Verdana" pitchFamily="34" charset="0"/>
              </a:rPr>
              <a:t>mld. </a:t>
            </a:r>
            <a:r>
              <a:rPr lang="cs-CZ" sz="1400" dirty="0" smtClean="0">
                <a:latin typeface="Verdana" pitchFamily="34" charset="0"/>
              </a:rPr>
              <a:t>Kč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přislíbeno vytvořit téměř 170 tis. pracovních míst</a:t>
            </a:r>
            <a:endParaRPr lang="cs-CZ" sz="1400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cs-CZ" sz="1800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cs-CZ" sz="1800" dirty="0">
                <a:latin typeface="Verdana" pitchFamily="34" charset="0"/>
              </a:rPr>
              <a:t>	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09" y="2780928"/>
            <a:ext cx="2709591" cy="261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672606"/>
            <a:ext cx="6826849" cy="314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Investiční pobídky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algn="just"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ALE </a:t>
            </a:r>
            <a:r>
              <a:rPr lang="cs-CZ" sz="1600" dirty="0">
                <a:latin typeface="Verdana" pitchFamily="34" charset="0"/>
              </a:rPr>
              <a:t>!!!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	- k </a:t>
            </a:r>
            <a:r>
              <a:rPr lang="cs-CZ" sz="1600" dirty="0" smtClean="0">
                <a:latin typeface="Verdana" pitchFamily="34" charset="0"/>
              </a:rPr>
              <a:t>30. červnu 2015 </a:t>
            </a:r>
            <a:r>
              <a:rPr lang="cs-CZ" sz="1600" dirty="0">
                <a:latin typeface="Verdana" pitchFamily="34" charset="0"/>
              </a:rPr>
              <a:t>aktuálních jen </a:t>
            </a:r>
            <a:r>
              <a:rPr lang="cs-CZ" sz="1600" dirty="0" smtClean="0">
                <a:latin typeface="Verdana" pitchFamily="34" charset="0"/>
              </a:rPr>
              <a:t>800 </a:t>
            </a:r>
            <a:r>
              <a:rPr lang="cs-CZ" sz="1600" dirty="0">
                <a:latin typeface="Verdana" pitchFamily="34" charset="0"/>
              </a:rPr>
              <a:t>pobídek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	- přislíbené investice za </a:t>
            </a:r>
            <a:r>
              <a:rPr lang="cs-CZ" sz="1600" dirty="0" smtClean="0">
                <a:latin typeface="Verdana" pitchFamily="34" charset="0"/>
              </a:rPr>
              <a:t>635,2 </a:t>
            </a:r>
            <a:r>
              <a:rPr lang="cs-CZ" sz="1600" dirty="0">
                <a:latin typeface="Verdana" pitchFamily="34" charset="0"/>
              </a:rPr>
              <a:t>mld. Kč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rušení </a:t>
            </a:r>
            <a:r>
              <a:rPr lang="cs-CZ" sz="1600" dirty="0">
                <a:latin typeface="Verdana" pitchFamily="34" charset="0"/>
              </a:rPr>
              <a:t>dříve vydaných rozhodnutí o udělení pobídek či odstoupení samotných </a:t>
            </a:r>
            <a:r>
              <a:rPr lang="cs-CZ" sz="1600" dirty="0" smtClean="0">
                <a:latin typeface="Verdana" pitchFamily="34" charset="0"/>
              </a:rPr>
              <a:t>investorů (124 pobídek za 102,2 mld. Kč)</a:t>
            </a:r>
            <a:endParaRPr lang="cs-CZ" sz="1600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cs-CZ" sz="1800" dirty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Prozatímní maximum – </a:t>
            </a:r>
            <a:r>
              <a:rPr lang="cs-CZ" sz="1600" dirty="0" smtClean="0">
                <a:latin typeface="Verdana" pitchFamily="34" charset="0"/>
              </a:rPr>
              <a:t>roky 2006 a 2014:</a:t>
            </a:r>
            <a:endParaRPr lang="cs-CZ" sz="1600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- 2006: </a:t>
            </a:r>
            <a:r>
              <a:rPr lang="cs-CZ" sz="1400" dirty="0">
                <a:latin typeface="Verdana" pitchFamily="34" charset="0"/>
              </a:rPr>
              <a:t>149 </a:t>
            </a:r>
            <a:r>
              <a:rPr lang="cs-CZ" sz="1400" dirty="0" smtClean="0">
                <a:latin typeface="Verdana" pitchFamily="34" charset="0"/>
              </a:rPr>
              <a:t>pobídek, přislíbené </a:t>
            </a:r>
            <a:r>
              <a:rPr lang="cs-CZ" sz="1400" dirty="0">
                <a:latin typeface="Verdana" pitchFamily="34" charset="0"/>
              </a:rPr>
              <a:t>investice za 111,9 mld. </a:t>
            </a:r>
            <a:r>
              <a:rPr lang="cs-CZ" sz="1400" dirty="0" smtClean="0">
                <a:latin typeface="Verdana" pitchFamily="34" charset="0"/>
              </a:rPr>
              <a:t>Kč,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- 2014: 149 pobídek, přislíbené investice za 77,7 mld. Kč</a:t>
            </a:r>
            <a:endParaRPr lang="cs-CZ" sz="1400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cs-CZ" sz="1800" dirty="0">
                <a:latin typeface="Verdana" pitchFamily="34" charset="0"/>
              </a:rPr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Případ </a:t>
            </a:r>
            <a:r>
              <a:rPr lang="cs-CZ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Flextronics</a:t>
            </a:r>
            <a:endParaRPr lang="cs-CZ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algn="just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Plán: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zaměstnávat v Brně a okolí více než 3 000 zaměstnanců, investovat 20 mil. USD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firma získala pozemky za symbolickou korunu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daňové úlevy na 10 let + další podporu za 100 mil. Kč</a:t>
            </a:r>
          </a:p>
          <a:p>
            <a:pPr algn="just">
              <a:buFont typeface="Wingdings" pitchFamily="2" charset="2"/>
              <a:buNone/>
              <a:defRPr/>
            </a:pPr>
            <a:endParaRPr lang="cs-CZ" sz="1800" dirty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Realita: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zpočátku vše firma plnila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začátek roku 2002 – rychlý odchod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ÚOHS proti firmě vedl správní řízení o zrušení a vrácení pobídek </a:t>
            </a:r>
          </a:p>
          <a:p>
            <a:pPr algn="just">
              <a:buFont typeface="Wingdings" pitchFamily="2" charset="2"/>
              <a:buNone/>
              <a:defRPr/>
            </a:pPr>
            <a:endParaRPr lang="cs-CZ" sz="1800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sz="1600" b="1" i="1" dirty="0">
                <a:latin typeface="Verdana" pitchFamily="34" charset="0"/>
              </a:rPr>
              <a:t>-&gt;</a:t>
            </a:r>
            <a:r>
              <a:rPr lang="cs-CZ" sz="1600" b="1" i="1" dirty="0">
                <a:latin typeface="Verdana" pitchFamily="34" charset="0"/>
              </a:rPr>
              <a:t> první velká nadnárodní společnost, která nesplnila své závazky a opustila ČR</a:t>
            </a:r>
            <a:endParaRPr lang="en-US" sz="1600" b="1" i="1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cs-CZ" sz="1800" dirty="0">
                <a:latin typeface="Verdana" pitchFamily="34" charset="0"/>
              </a:rPr>
              <a:t>	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 t="32097" b="32486"/>
          <a:stretch>
            <a:fillRect/>
          </a:stretch>
        </p:blipFill>
        <p:spPr bwMode="auto">
          <a:xfrm>
            <a:off x="5580112" y="2708920"/>
            <a:ext cx="3238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Další kritika investičních pobídek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18" y="2085135"/>
            <a:ext cx="8676964" cy="112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6860"/>
            <a:ext cx="9144000" cy="23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Vývoj udělených pobídek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0890"/>
            <a:ext cx="9144000" cy="459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Typy udělených pobídek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34842"/>
          <a:stretch>
            <a:fillRect/>
          </a:stretch>
        </p:blipFill>
        <p:spPr bwMode="auto">
          <a:xfrm>
            <a:off x="53253" y="1844824"/>
            <a:ext cx="9090747" cy="184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4817"/>
          <a:stretch>
            <a:fillRect/>
          </a:stretch>
        </p:blipFill>
        <p:spPr bwMode="auto">
          <a:xfrm>
            <a:off x="4283968" y="3717032"/>
            <a:ext cx="4860032" cy="182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69676"/>
          <a:stretch>
            <a:fillRect/>
          </a:stretch>
        </p:blipFill>
        <p:spPr bwMode="auto">
          <a:xfrm>
            <a:off x="53253" y="3717032"/>
            <a:ext cx="4230715" cy="184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Regionální struktura pobídek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pl-PL" dirty="0" smtClean="0"/>
              <a:t>Z0047 Geografie průmyslu a zemědělství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0878"/>
            <a:ext cx="9144000" cy="363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435975" cy="283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1600" dirty="0" smtClean="0">
                <a:latin typeface="Verdana" pitchFamily="34" charset="0"/>
              </a:rPr>
              <a:t>zahrnuty pouze aktivní pobídky k 30. 6. 2015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jedná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se o investiční pobídky získané za období 1998 až 2014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cs-CZ" sz="1600" baseline="0" dirty="0" smtClean="0">
              <a:latin typeface="Verdan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role strukturálně postižených krajů (ÚSK a MSK) a Středočeského kraje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Regionální struktura pobídek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28368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Okresy s největším přislíbeným objemem investic díky pobídkám: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1. </a:t>
            </a:r>
            <a:r>
              <a:rPr lang="cs-CZ" sz="1400" dirty="0" err="1" smtClean="0">
                <a:latin typeface="Verdana" pitchFamily="34" charset="0"/>
              </a:rPr>
              <a:t>Frýdek</a:t>
            </a:r>
            <a:r>
              <a:rPr lang="cs-CZ" sz="1400" dirty="0" smtClean="0">
                <a:latin typeface="Verdana" pitchFamily="34" charset="0"/>
              </a:rPr>
              <a:t>-Místek	45,1 mld. Kč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2. Mladá Boleslav	33,5 mld. Kč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3. Kolín		32,8 mld. Kč</a:t>
            </a:r>
          </a:p>
          <a:p>
            <a:pPr algn="just">
              <a:buFont typeface="Wingdings" pitchFamily="2" charset="2"/>
              <a:buNone/>
              <a:defRPr/>
            </a:pPr>
            <a:endParaRPr lang="cs-CZ" sz="18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PROČ?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800" dirty="0" smtClean="0">
                <a:latin typeface="Verdana" pitchFamily="34" charset="0"/>
              </a:rPr>
              <a:t>	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725988"/>
            <a:ext cx="1619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5831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tpca_274_45e7d3eb3cd82"/>
          <p:cNvPicPr>
            <a:picLocks noChangeAspect="1" noChangeArrowheads="1"/>
          </p:cNvPicPr>
          <p:nvPr/>
        </p:nvPicPr>
        <p:blipFill>
          <a:blip r:embed="rId5" cstate="print"/>
          <a:srcRect t="27974" b="36226"/>
          <a:stretch>
            <a:fillRect/>
          </a:stretch>
        </p:blipFill>
        <p:spPr bwMode="auto">
          <a:xfrm>
            <a:off x="5413375" y="4868863"/>
            <a:ext cx="3479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Vznik systému pobídek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257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První polovina 90. let 20. století: poměrně malý příliv PZI ve srovnání s Polskem a Maďarskem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0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Do 1998 negativní postoj české vlády k pobídkám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výjimečně zaplacení cla či DPH ze strany státu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Usnesení vlády č. 298/1998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přijato v dubnu 1998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systém pobídek pro zahraniční i tuzemské investory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musí mít sídlo na území České republiky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investice na zelené louce a joint-</a:t>
            </a:r>
            <a:r>
              <a:rPr lang="cs-CZ" sz="1400" dirty="0" err="1" smtClean="0">
                <a:latin typeface="Verdana" pitchFamily="34" charset="0"/>
              </a:rPr>
              <a:t>ventures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Konec roku 1998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snížen limit z původních 25 mil. USD na 10 mil. USD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3700" dirty="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6213"/>
            <a:ext cx="8964613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076825" y="1196975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</a:rPr>
              <a:t>Foxconn CZ – 6 955 míst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940425" y="20542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</a:rPr>
              <a:t>Panasonic – 5 951 míst</a:t>
            </a: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H="1">
            <a:off x="4500563" y="1557338"/>
            <a:ext cx="935037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5219700" y="2349500"/>
            <a:ext cx="1008063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50825" y="836613"/>
            <a:ext cx="2951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>
                <a:solidFill>
                  <a:srgbClr val="FF0000"/>
                </a:solidFill>
              </a:rPr>
              <a:t>IPS </a:t>
            </a:r>
            <a:r>
              <a:rPr lang="cs-CZ" dirty="0" err="1">
                <a:solidFill>
                  <a:srgbClr val="FF0000"/>
                </a:solidFill>
              </a:rPr>
              <a:t>Alpha</a:t>
            </a:r>
            <a:r>
              <a:rPr lang="cs-CZ" dirty="0">
                <a:solidFill>
                  <a:srgbClr val="FF0000"/>
                </a:solidFill>
              </a:rPr>
              <a:t> + </a:t>
            </a:r>
            <a:r>
              <a:rPr lang="cs-CZ" dirty="0" err="1">
                <a:solidFill>
                  <a:srgbClr val="FF0000"/>
                </a:solidFill>
              </a:rPr>
              <a:t>Hitachi</a:t>
            </a:r>
            <a:r>
              <a:rPr lang="cs-CZ" dirty="0">
                <a:solidFill>
                  <a:srgbClr val="FF0000"/>
                </a:solidFill>
              </a:rPr>
              <a:t>           </a:t>
            </a:r>
            <a:r>
              <a:rPr lang="cs-CZ" dirty="0" smtClean="0">
                <a:solidFill>
                  <a:srgbClr val="FF0000"/>
                </a:solidFill>
              </a:rPr>
              <a:t>       – </a:t>
            </a:r>
            <a:r>
              <a:rPr lang="cs-CZ" dirty="0">
                <a:solidFill>
                  <a:srgbClr val="FF0000"/>
                </a:solidFill>
              </a:rPr>
              <a:t>5 912 míst</a:t>
            </a: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1692275" y="1196975"/>
            <a:ext cx="935038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64521" grpId="0"/>
      <p:bldP spid="64523" grpId="0" animBg="1"/>
      <p:bldP spid="64525" grpId="0" animBg="1"/>
      <p:bldP spid="64526" grpId="0"/>
      <p:bldP spid="645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Odvětvová struktura pobídek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12976"/>
            <a:ext cx="9143999" cy="339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435975" cy="283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1600" dirty="0" smtClean="0">
                <a:latin typeface="Verdana" pitchFamily="34" charset="0"/>
              </a:rPr>
              <a:t>zahrnuty pouze aktivní pobídky k 30. 6. 2015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jedná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se o investiční pobídky získané za období 1998 až 2014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cs-CZ" sz="1600" baseline="0" dirty="0" smtClean="0">
              <a:latin typeface="Verdan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výroba dopravních prostředků, strojírenství, elektrotechnika, gumárenství a </a:t>
            </a:r>
            <a:r>
              <a:rPr kumimoji="0" lang="cs-CZ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plastikářství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vs</a:t>
            </a:r>
            <a:r>
              <a:rPr lang="cs-CZ" sz="1600" b="1" dirty="0" smtClean="0">
                <a:latin typeface="Verdana" pitchFamily="34" charset="0"/>
              </a:rPr>
              <a:t>.</a:t>
            </a:r>
            <a:r>
              <a:rPr lang="cs-CZ" sz="1600" dirty="0" smtClean="0">
                <a:latin typeface="Verdana" pitchFamily="34" charset="0"/>
              </a:rPr>
              <a:t> textilnictví, sklářství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Systém investičních pobídek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Zákon č. 72/2000 Sb. o investičních pobídkách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přijat v únoru 2000, do té doby pouze usnesení vlády</a:t>
            </a:r>
          </a:p>
          <a:p>
            <a:pPr>
              <a:buFont typeface="Wingdings" pitchFamily="2" charset="2"/>
              <a:buNone/>
              <a:defRPr/>
            </a:pPr>
            <a:endParaRPr lang="cs-CZ" sz="18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Pobídky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1) slevy na daních z příjmu</a:t>
            </a:r>
            <a:r>
              <a:rPr lang="cs-CZ" sz="1400" dirty="0" smtClean="0"/>
              <a:t> </a:t>
            </a:r>
            <a:r>
              <a:rPr lang="cs-CZ" sz="1400" dirty="0" smtClean="0">
                <a:latin typeface="Verdana" pitchFamily="34" charset="0"/>
              </a:rPr>
              <a:t>(10 let),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2) dotace obcím na technické vybavení území (převod území za zvýhodněnou cenu),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3) dotace na vytváření nových pracovních příležitostí,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4) dotace na školení a rekvalifikace zaměstnanců.</a:t>
            </a:r>
          </a:p>
          <a:p>
            <a:pPr>
              <a:buFont typeface="Wingdings" pitchFamily="2" charset="2"/>
              <a:buNone/>
              <a:defRPr/>
            </a:pPr>
            <a:endParaRPr lang="cs-CZ" sz="18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2002 – snížen limit na 3 mil. USD pro oblasti procházející zásadními hospodářskými změnami (prudkou hospodářskou restrukturalizací)</a:t>
            </a:r>
          </a:p>
          <a:p>
            <a:pPr>
              <a:buFont typeface="Wingdings" pitchFamily="2" charset="2"/>
              <a:buChar char="§"/>
              <a:defRPr/>
            </a:pPr>
            <a:endParaRPr lang="cs-CZ" sz="1600" dirty="0" smtClean="0">
              <a:latin typeface="Verdan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1600" dirty="0" smtClean="0">
                <a:latin typeface="Verdana" pitchFamily="34" charset="0"/>
              </a:rPr>
              <a:t>	-</a:t>
            </a:r>
            <a:r>
              <a:rPr lang="en-US" sz="1600" dirty="0" smtClean="0">
                <a:latin typeface="Verdana" pitchFamily="34" charset="0"/>
              </a:rPr>
              <a:t>&gt;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u="sng" dirty="0" smtClean="0">
                <a:latin typeface="Verdana" pitchFamily="34" charset="0"/>
              </a:rPr>
              <a:t>nástroj regionálního rozvoje</a:t>
            </a:r>
            <a:endParaRPr lang="en-US" sz="1600" u="sng" dirty="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Spor (Literární noviny)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949950"/>
            <a:ext cx="8929687" cy="9080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		Tomáš Hurda 				   </a:t>
            </a:r>
            <a:r>
              <a:rPr lang="cs-CZ" sz="1600" dirty="0" smtClean="0">
                <a:latin typeface="Verdana" pitchFamily="34" charset="0"/>
              </a:rPr>
              <a:t>  Petr </a:t>
            </a:r>
            <a:r>
              <a:rPr lang="cs-CZ" sz="1600" dirty="0">
                <a:latin typeface="Verdana" pitchFamily="34" charset="0"/>
              </a:rPr>
              <a:t>Mach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tehdejší ředitel </a:t>
            </a:r>
            <a:r>
              <a:rPr lang="cs-CZ" sz="1600" dirty="0" err="1">
                <a:latin typeface="Verdana" pitchFamily="34" charset="0"/>
              </a:rPr>
              <a:t>CzechInvestu</a:t>
            </a:r>
            <a:r>
              <a:rPr lang="cs-CZ" sz="1600" dirty="0">
                <a:latin typeface="Verdana" pitchFamily="34" charset="0"/>
              </a:rPr>
              <a:t> 			liberální ekonom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73238"/>
            <a:ext cx="285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 b="5298"/>
          <a:stretch>
            <a:fillRect/>
          </a:stretch>
        </p:blipFill>
        <p:spPr bwMode="auto">
          <a:xfrm>
            <a:off x="5530850" y="1773238"/>
            <a:ext cx="28575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237038" y="3068638"/>
            <a:ext cx="11271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7200">
                <a:latin typeface="Verdana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Argumenty sporu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64515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Petr Mach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pro několik „vyvolených“ firem je platí ostatní firmy a občané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„pobídková byrokracie“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místa obsazovaná cizinci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kolik firem by v ČR investovalo i bez pobídek?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řešení: zlepšení podmínek pro podnikání (snížení daní, </a:t>
            </a:r>
            <a:r>
              <a:rPr lang="cs-CZ" sz="1400" dirty="0" smtClean="0">
                <a:latin typeface="Verdana" pitchFamily="34" charset="0"/>
              </a:rPr>
              <a:t>snížení odvodů </a:t>
            </a:r>
            <a:r>
              <a:rPr lang="cs-CZ" sz="1400" dirty="0">
                <a:latin typeface="Verdana" pitchFamily="34" charset="0"/>
              </a:rPr>
              <a:t>za zaměstnance, snížení byrokracie, …)</a:t>
            </a:r>
          </a:p>
          <a:p>
            <a:pPr>
              <a:buFont typeface="Wingdings" pitchFamily="2" charset="2"/>
              <a:buNone/>
              <a:defRPr/>
            </a:pPr>
            <a:endParaRPr lang="cs-CZ" sz="1800" dirty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Tomáš Hurda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pobídky mají zavedeny téměř všechny země (včetně USA)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přínos technologií a </a:t>
            </a:r>
            <a:r>
              <a:rPr lang="cs-CZ" sz="1400" dirty="0" err="1">
                <a:latin typeface="Verdana" pitchFamily="34" charset="0"/>
              </a:rPr>
              <a:t>know</a:t>
            </a:r>
            <a:r>
              <a:rPr lang="cs-CZ" sz="1400" dirty="0">
                <a:latin typeface="Verdana" pitchFamily="34" charset="0"/>
              </a:rPr>
              <a:t>-</a:t>
            </a:r>
            <a:r>
              <a:rPr lang="cs-CZ" sz="1400" dirty="0" err="1">
                <a:latin typeface="Verdana" pitchFamily="34" charset="0"/>
              </a:rPr>
              <a:t>how</a:t>
            </a:r>
            <a:r>
              <a:rPr lang="cs-CZ" sz="1400" dirty="0">
                <a:latin typeface="Verdana" pitchFamily="34" charset="0"/>
              </a:rPr>
              <a:t>, vznik pracovních míst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zákonná a transparentní podoba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otálení se zavedením pobídek -</a:t>
            </a:r>
            <a:r>
              <a:rPr lang="en-US" sz="1400" dirty="0">
                <a:latin typeface="Verdana" pitchFamily="34" charset="0"/>
              </a:rPr>
              <a:t>&gt;</a:t>
            </a:r>
            <a:r>
              <a:rPr lang="cs-CZ" sz="1400" dirty="0">
                <a:latin typeface="Verdana" pitchFamily="34" charset="0"/>
              </a:rPr>
              <a:t> ČR unikla řada investic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na pobídkách závislé celé výrobní obory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nabídky okolních zemí velmi podobné </a:t>
            </a:r>
            <a:r>
              <a:rPr lang="en-US" sz="1400" dirty="0">
                <a:latin typeface="Verdana" pitchFamily="34" charset="0"/>
              </a:rPr>
              <a:t>-&gt;</a:t>
            </a:r>
            <a:r>
              <a:rPr lang="cs-CZ" sz="1400" dirty="0">
                <a:latin typeface="Verdana" pitchFamily="34" charset="0"/>
              </a:rPr>
              <a:t> často rozhodují pobídky</a:t>
            </a:r>
            <a:endParaRPr lang="en-US" sz="14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2400" dirty="0">
                <a:latin typeface="Verdana" pitchFamily="34" charset="0"/>
              </a:rPr>
              <a:t>	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Klady a zápory pobídek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1600" dirty="0" err="1">
                <a:latin typeface="Verdana" pitchFamily="34" charset="0"/>
              </a:rPr>
              <a:t>Plojhar</a:t>
            </a:r>
            <a:r>
              <a:rPr lang="cs-CZ" sz="1600" dirty="0">
                <a:latin typeface="Verdana" pitchFamily="34" charset="0"/>
              </a:rPr>
              <a:t> a </a:t>
            </a:r>
            <a:r>
              <a:rPr lang="cs-CZ" sz="1600" dirty="0" err="1">
                <a:latin typeface="Verdana" pitchFamily="34" charset="0"/>
              </a:rPr>
              <a:t>Srholec</a:t>
            </a:r>
            <a:r>
              <a:rPr lang="cs-CZ" sz="1600" dirty="0">
                <a:latin typeface="Verdana" pitchFamily="34" charset="0"/>
              </a:rPr>
              <a:t> (2003)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800" dirty="0">
                <a:latin typeface="Verdana" pitchFamily="34" charset="0"/>
              </a:rPr>
              <a:t>	</a:t>
            </a:r>
            <a:r>
              <a:rPr lang="cs-CZ" sz="1400" dirty="0">
                <a:latin typeface="Verdana" pitchFamily="34" charset="0"/>
              </a:rPr>
              <a:t>- vládní podpora přílivu PZI přestává být výhodou, stává se nutností</a:t>
            </a:r>
          </a:p>
          <a:p>
            <a:pPr>
              <a:buFont typeface="Wingdings" pitchFamily="2" charset="2"/>
              <a:buNone/>
              <a:defRPr/>
            </a:pPr>
            <a:endParaRPr lang="cs-CZ" sz="2400" dirty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Schwarz a kol. (2007) – Analýza investičních pobídek v České republice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1) pobídky především do regionů s nejvyšším HDP na obyvatele </a:t>
            </a:r>
            <a:r>
              <a:rPr lang="en-US" sz="1400" dirty="0">
                <a:latin typeface="Verdana" pitchFamily="34" charset="0"/>
              </a:rPr>
              <a:t>-&gt;</a:t>
            </a:r>
            <a:r>
              <a:rPr lang="cs-CZ" sz="1400" dirty="0">
                <a:latin typeface="Verdana" pitchFamily="34" charset="0"/>
              </a:rPr>
              <a:t> rozdíly se nezmenšovaly, ale zvyšovaly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2) na nově vytvořená místa jsou přetahovaní pracovníci z jiných firem, než aby se snižovala nezaměstnanost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3) průměrné náklady na vytvoření pracovního místa pomocí pobídek jsou příliš vysoké (1,6 mil. Kč)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4) struktura nezaměstnaných se výrazně nemění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Klady a zápory pobídek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5) efekt přelévání přeceňován – nepřelévají se jen výnosy, ale také </a:t>
            </a:r>
            <a:r>
              <a:rPr lang="cs-CZ" sz="1400" dirty="0" smtClean="0">
                <a:latin typeface="Verdana" pitchFamily="34" charset="0"/>
              </a:rPr>
              <a:t>náklady</a:t>
            </a:r>
            <a:endParaRPr lang="cs-CZ" sz="14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6) udržují vysokou daňovou zátěž – firmy s pobídkami si přejí vysoké daně pro ostatní firmy, aby měly konkurenční výhodu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7) poradenské firmy nezahrnují do svých výpočtů veškeré náklady  -</a:t>
            </a:r>
            <a:r>
              <a:rPr lang="en-US" sz="1400" dirty="0">
                <a:latin typeface="Verdana" pitchFamily="34" charset="0"/>
              </a:rPr>
              <a:t>&gt;</a:t>
            </a:r>
            <a:r>
              <a:rPr lang="cs-CZ" sz="1400" dirty="0">
                <a:latin typeface="Verdana" pitchFamily="34" charset="0"/>
              </a:rPr>
              <a:t> proto se pobídky jeví jako výhodné</a:t>
            </a:r>
            <a:endParaRPr lang="en-US" sz="14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8) deformují trh – podpora především velkých a zahraničních firem na úkor malých a domácích, podpořené firmy často „příliš velké pro krach“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5393"/>
            <a:ext cx="35433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28797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89040"/>
            <a:ext cx="22320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Investiční pobídky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endParaRPr lang="cs-CZ" sz="1800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cs-CZ" sz="1800" dirty="0">
                <a:latin typeface="Verdana" pitchFamily="34" charset="0"/>
              </a:rPr>
              <a:t>	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75" y="3140968"/>
            <a:ext cx="8756250" cy="252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676" y="1980732"/>
            <a:ext cx="5832648" cy="51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921" y="93932"/>
            <a:ext cx="6372158" cy="66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313</Words>
  <Application>Microsoft Office PowerPoint</Application>
  <PresentationFormat>Předvádění na obrazovce (4:3)</PresentationFormat>
  <Paragraphs>160</Paragraphs>
  <Slides>21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Systém investičních pobídek </vt:lpstr>
      <vt:lpstr>Vznik systému pobídek</vt:lpstr>
      <vt:lpstr>Systém investičních pobídek</vt:lpstr>
      <vt:lpstr>Spor (Literární noviny)</vt:lpstr>
      <vt:lpstr>Argumenty sporu</vt:lpstr>
      <vt:lpstr>Klady a zápory pobídek</vt:lpstr>
      <vt:lpstr>Klady a zápory pobídek</vt:lpstr>
      <vt:lpstr>Investiční pobídky</vt:lpstr>
      <vt:lpstr>Snímek 9</vt:lpstr>
      <vt:lpstr>Snímek 10</vt:lpstr>
      <vt:lpstr>Snímek 11</vt:lpstr>
      <vt:lpstr>Investiční pobídky</vt:lpstr>
      <vt:lpstr>Investiční pobídky</vt:lpstr>
      <vt:lpstr>Případ Flextronics</vt:lpstr>
      <vt:lpstr>Další kritika investičních pobídek</vt:lpstr>
      <vt:lpstr>Vývoj udělených pobídek</vt:lpstr>
      <vt:lpstr>Typy udělených pobídek</vt:lpstr>
      <vt:lpstr>Regionální struktura pobídek</vt:lpstr>
      <vt:lpstr>Regionální struktura pobídek</vt:lpstr>
      <vt:lpstr>Snímek 20</vt:lpstr>
      <vt:lpstr>Odvětvová struktura pobídek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165</cp:revision>
  <dcterms:created xsi:type="dcterms:W3CDTF">2014-09-08T07:18:26Z</dcterms:created>
  <dcterms:modified xsi:type="dcterms:W3CDTF">2015-10-15T07:59:03Z</dcterms:modified>
</cp:coreProperties>
</file>