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0" r:id="rId3"/>
    <p:sldId id="261" r:id="rId4"/>
    <p:sldId id="288" r:id="rId5"/>
    <p:sldId id="262" r:id="rId6"/>
    <p:sldId id="263" r:id="rId7"/>
    <p:sldId id="301" r:id="rId8"/>
    <p:sldId id="264" r:id="rId9"/>
    <p:sldId id="265" r:id="rId10"/>
    <p:sldId id="302" r:id="rId11"/>
    <p:sldId id="303" r:id="rId12"/>
    <p:sldId id="266" r:id="rId13"/>
    <p:sldId id="267" r:id="rId14"/>
    <p:sldId id="268" r:id="rId15"/>
    <p:sldId id="30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0" r:id="rId33"/>
    <p:sldId id="291" r:id="rId34"/>
    <p:sldId id="289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286" r:id="rId45"/>
    <p:sldId id="305" r:id="rId46"/>
    <p:sldId id="306" r:id="rId47"/>
    <p:sldId id="307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178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6D1A-B9EA-431B-9F9E-04C83023FCD8}" type="datetimeFigureOut">
              <a:rPr lang="cs-CZ" smtClean="0"/>
              <a:pPr/>
              <a:t>18.11.2015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0E6B4-8AE8-4B37-94C7-F049F593426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EB1B2-9927-42A6-A9CD-139171C952B2}" type="datetimeFigureOut">
              <a:rPr lang="cs-CZ" smtClean="0"/>
              <a:pPr/>
              <a:t>18.11.2015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C6D34-2E91-4704-8FF2-2EA9C6FA1EE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45</a:t>
            </a:fld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47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4A57-B116-4D67-8FBB-1A532B27FFC9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0685-C932-4CF1-8B03-2FD3BEA9C6B6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66A2-DD33-4524-9457-067E551BD3B9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AFF2-E71B-44ED-9F73-BDF867CD9D1B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BD4E-651B-4B79-A8E6-A4A636140F8C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5745-A714-424E-ADCC-27250EE5A9E8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68D-7057-4B94-8B2E-F7F55665E041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C283-69FF-402F-9F1A-D8EA627D0540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2BC1-A08A-4AD0-8259-C42F17DA823D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F9DF-DD06-4643-BC2A-9FCED0215150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9501-0FCF-4C30-87E6-94CC761378F3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71C6C-5B73-4A29-B546-23159E5F6F5B}" type="datetime1">
              <a:rPr lang="cs-CZ" smtClean="0"/>
              <a:pPr/>
              <a:t>18.11.2015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cs-CZ" dirty="0" smtClean="0"/>
              <a:t>Těžba nerostných surovin</a:t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/>
          <a:lstStyle/>
          <a:p>
            <a:r>
              <a:rPr lang="cs-CZ" dirty="0" smtClean="0"/>
              <a:t>19</a:t>
            </a:r>
            <a:r>
              <a:rPr lang="cs-CZ" dirty="0" smtClean="0"/>
              <a:t>. </a:t>
            </a:r>
            <a:r>
              <a:rPr lang="cs-CZ" dirty="0" smtClean="0"/>
              <a:t>listopadu </a:t>
            </a:r>
            <a:r>
              <a:rPr lang="cs-CZ" dirty="0" smtClean="0"/>
              <a:t>2015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4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Evropské společenství uhlí a oceli (ESUO)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vzniklo v roce 1952 (Francie, Německo, Itálie a Benelux),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společný trh pro obchod s uhlím a ocelí,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uhlí = strategická surovina pro vedení války.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Velká Británie a stávka horníků (1984)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vláda premiérky M.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Thatcherové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se rozhodla uzavřít 20 nevýnosných dolů na severu Anglie, ve Skotsku a Walesu,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 práci mělo přijít až 20 000 horníků,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stávka, několikaměsíční boj stávkujících a vlády, skončilo porážkou odborů,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počet dolů ve VB: rok 1983 – 174 dolů, rok 2009 – 6 dolů.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Porúří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ekonomika dříve založena na těžbě uhlí a hutnictví,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 roce 1960 začala těžba klesat, proběhly strukturální změny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a diverzifikace průmyslu, přechod na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hi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tech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odvětví a služby.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Z0047 Geografie průmyslu a zemědělství</a:t>
            </a:r>
            <a:endParaRPr lang="cs-CZ" dirty="0"/>
          </a:p>
        </p:txBody>
      </p:sp>
      <p:pic>
        <p:nvPicPr>
          <p:cNvPr id="100354" name="Picture 2" descr="https://upload.wikimedia.org/wikipedia/commons/0/09/Lage_des_Ruhrgebie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0096" y="4293096"/>
            <a:ext cx="1676400" cy="2228850"/>
          </a:xfrm>
          <a:prstGeom prst="rect">
            <a:avLst/>
          </a:prstGeom>
          <a:noFill/>
        </p:spPr>
      </p:pic>
      <p:sp>
        <p:nvSpPr>
          <p:cNvPr id="7" name="Zástupný symbol pro zápatí 3"/>
          <p:cNvSpPr txBox="1">
            <a:spLocks/>
          </p:cNvSpPr>
          <p:nvPr/>
        </p:nvSpPr>
        <p:spPr>
          <a:xfrm>
            <a:off x="7092280" y="6520259"/>
            <a:ext cx="2284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Porúří</a:t>
            </a:r>
            <a:endParaRPr kumimoji="0" lang="cs-CZ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5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severovýchodní Francie / jihozápadní Belgie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dříve významná těžba uhlí a železné rudy,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dnes upadající regiony,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francouzská aglomerace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Lille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Roubaix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Tourcoing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belgické Valonsko.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Z0047 Geografie průmyslu a zemědělství</a:t>
            </a:r>
            <a:endParaRPr lang="cs-CZ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 t="13917" r="23308" b="32936"/>
          <a:stretch>
            <a:fillRect/>
          </a:stretch>
        </p:blipFill>
        <p:spPr bwMode="auto">
          <a:xfrm>
            <a:off x="0" y="2852936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élník 7"/>
          <p:cNvSpPr/>
          <p:nvPr/>
        </p:nvSpPr>
        <p:spPr>
          <a:xfrm>
            <a:off x="4644008" y="4869160"/>
            <a:ext cx="64807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4427984" y="5229200"/>
            <a:ext cx="50405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7884368" y="6093296"/>
            <a:ext cx="64807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hnědého uhlí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zejména jako energetická surovina,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těžba objemově podstatně menší než těžba černého uhlí,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prakticky výhradně v povrchových dolech.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rok 1989 – maximální úroveň světové těžby hnědého uhlí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90. letech 20. století výrazný pokles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světoví producenti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Německo,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USA,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Řecko,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Rusko,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Austrálie,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ČR (8. místo v žebříčku),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balkánské země (jediná domácí energetická surovina): Řecko, Srbsko, Bulharsko, Makedonie, Bosna a Hercegovina		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ropy 1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ropa je směs uhlovodíků = „zemní olej“ (dřívější název) = „nafta“ (nepřesný název) = „černé zlato“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vyskytuje se v pórovitých horninách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- 85 % písčité vrstvy a 15 % vápencové vrstvy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se provádí vrty, průměrná výtěžnost se pohybuje kolem 35 % (tj. většina ropy zůstane v ložisku nevytěžena)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hloubka vrtů je několik kilometrů, v extrémech až 10 km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historie těžby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starověk (asi 4 000 př. n. l.): ropa jako lék a mazadlo,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novověk: ropa jako svítidlo,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skutečná těžba začala ve 2. polovině 19. století v Rusku a USA.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současnosti je ropa využívána nejen jako hlavní energetický zdroj, ale má široké použití i v chemickém průmyslu		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ropy 2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OPEC = Organizace států vyvážejících ropu (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Organization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Petroleum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Exporting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Countries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založena v roce 1960 v Bagdádu (Írán, Irák, Kuvajt, Saúdská Arábie a Venezuela)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dále přistoupily Katar (1961), Indonésie (1962), Libye (1962), SAE (1967), Alžírsko (1969), Nigérie (1971), Ekvádor (1973), Gabon (1975) a Angola (2007)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letech 1992 až 2007 pozastavil členství Ekvádor, v roce 1995 vystoupil Gabon a v roce 2009 pozastavila členství Indonésie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současnosti je tak aktivních 12 členů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sídlo je ve Vídni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rozvojové země bohaté na ropu začaly vyvíjet zvýšený politický tlak, vytvořily kartel určující objem a cenu exportované ropy (zejména pomocí těžebních kvót)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- 70. léta 20. století = snaha zavést „nový mezinárodní ekonomický pořádek“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záměrně byl vytvořen nedostatek paliva na světových trzích -&gt; snaha zajistit si mnohem větší vliv na světové záležitosti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- 80. léta 20. století – rozvinuté země začaly hledání nových nalezišť (Severní moře, Mexický záliv, Aljaška), zvyšování těžby ve stávajících nalezištích, zavedení úsporných opatření a snižování spotřeby ropy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vliv na konkurenceschopnost Západu a Východu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ropy 3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ropný šok (ropná krize)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říjen 1973 až březen 1974,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země OPEC snížily těžbu o 5 %, embargo na vývoz ropy do zemí, které podporovaly Izrael během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Jomkipurské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války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většina ropy pocházela z Blízkého východu, státy více závislé než dnes,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během jednoho roku zvýšení cen ze 3 dolarů za barel na 12 dolarů za barel,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embargo odvoláno, zvýšené ceny ropy však přetrvaly.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Jomkipurská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válka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- 6. až 26. října 1973 = 5. arabsko-izraelská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válka,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během nejvýznamnějšího židovského svátku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Jom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kipur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zaútočily na Izrael vojska Egypta 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Sýrie,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místa bojů: Sinajský poloostrov a Golanské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výšiny,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vítězství Izraele.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3426" name="Picture 2" descr="https://upload.wikimedia.org/wikipedia/commons/thumb/d/df/Bridge_Crossing.jpg/1280px-Bridge_Cross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5018" y="4005064"/>
            <a:ext cx="3911478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ropy 4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 jsou v oblasti Perského zálivu (asi 62 % všech zásob)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Saúdská Arábie, Írán, Irák, Kuvajt a SAE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významné zásoby také v Rusku (7 %) a Venezuele (7 %)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asi polovina vytěžené ropy je předmětem mezinárodního obchodu, doprava se realizuje sítí ropovodů a tankery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významné oblasti importu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státy Evropy (bez Norska, Velké Británie a Ruska),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USA,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Japonsko (výhradní dovozce),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Čína.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rafinerie dle kapacity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USA (20 % světové kapacity),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Čína, Rusko, Japonsko, Indie a Jižní Korea.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60418" name="Picture 2" descr="http://media.novinky.cz/299/372992-top_foto1-y3qu8.jpg?1404547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21088"/>
            <a:ext cx="3735288" cy="2104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zemního plynu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zemní plyn je přirozená směs plynů nahromaděná v zemské kůře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vázán na ložiska černého uhlí a ropy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suché plyny (vysoký obsah metanu), mokré plyny (vyšší obsah etanu, propanu a butanu) a kyselé plyny (vysoký obsah sirovodíku)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zemní plyn se začal v energetice využívat na počátku 20. století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dlouho vypouštěn jako odpadní plyn při těžbě ropy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větší rozvoj plynárenství až ve 2. polovině 20. století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doprava skrze síť plynovodů, později přibyla možnost zkapalnění a přeprava tankery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 jsou vázány na oblast Kaspického moře, Západosibiřské nížiny a Perského zálivu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největší zásoby má Rusko (26 %), Írán (16 %) a Katar (14 %),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významná ložiska jsou dále v USA, Venezuele, Alžírsku, Nigérii a některých dalších státech Perského zálivu (Saúdská Arábie, SAE)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uranu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 recesi v 90. letech 20. století prožívá těžba uranu a jeho zpracování v poslední době opět oživení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jedná se o strategický materiál (palivo do jaderných elektráren, výroba jaderných zbraní), proto celá řada států nezveřejňuje údaje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odhady Světové jaderné asociace (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World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Association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čtvrtina světové těžby probíhá v kanadských dolech,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dalšími producenty jsou Austrálie, Kazachstán, Niger, Rusko, Namibie, Uzbekistán a USA.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Rudné suroviny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železná ruda, měď, bauxit, nikl, zinek, olovo, cín, drahé kovy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46856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Chemické suroviny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3544416"/>
            <a:ext cx="8229600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síra, fosfáty a soli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charakteristika 1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získávání surovin, členění dle skupenství: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I. pevné – uhlí a rudy, stavební materiály,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II. kapalné – ropa,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III. plynné – zemní plyn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těžební průmysl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= dobývání surovin a v některých případech prvotní úprava (např. drcení kameniva či fyzikálně-chemické procesy zvyšující obsah požadované látky)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jeden z hlavních lokalizačních faktorů vzniku průmyslových oblastí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zejména naleziště černého uhlí nebo železné rudy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železné rudy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objemově nejvýznamnější ruda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výskyt vázán na oblast mírného pásma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rudy, které obsahují alespoň 20 % železa (magnetit nebo hematit)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 železné rudy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Ukrajina, Rusko, Brazílie a Čína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Čína, Brazílie, Austrálie a Rusko,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výrazný nárůst těžby v posledních letech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V Číně, Indii, Brazílii a Venezuele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příklad 1 – Ukrajina a město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Krivoj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Rog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(ocelářské a metalurgické centrum)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příklad 2 – Švédsko a města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Kiruna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Gällivare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rok 2004: v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Kiruně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rozhodnuto, že se kvůli těžbě přesune centrum města (souhlas 96 % obyvatel)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2226" name="Picture 2" descr="http://i.idnes.cz/10/033/gal/FIH31eead_profimedia_0052915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852936"/>
            <a:ext cx="3672408" cy="1932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mg.ceskatelevize.cz/program/porady/10324689990/foto09/211382549930011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7711"/>
            <a:ext cx="2736304" cy="258964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mědi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měď je jedním z nejdéle využívaných kovů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 slitině s cínem (bronzem) – výroba šperků, nástrojů a zbraní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polovina 20. století – význam v elektrotechnickém průmyslu (výborný vodič)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více než třetina světových zásob i těžby v Chile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další producenti: USA, Peru, Čína, Austrálie, Indonésie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Evropě pak Rusko a Polsko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0180" name="Picture 4" descr="http://webmium.blob.core.windows.net/users/36108/assets/da5e2e6f5bdd3eb11d3d99cd1b6e3890/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284984"/>
            <a:ext cx="3096344" cy="3152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8900" t="16286" r="29129" b="12435"/>
          <a:stretch>
            <a:fillRect/>
          </a:stretch>
        </p:blipFill>
        <p:spPr bwMode="auto">
          <a:xfrm>
            <a:off x="597774" y="22312"/>
            <a:ext cx="7948453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bauxitu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výchozí surovina pro výrobu hliníku (nejvíce využívaný barevný kov)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použití v automobilovém a leteckém průmyslu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zásoby v tropickém pásu (vysoká vlhkost a teplota vzduchu příhodné pro zvětrávání křemičitanových hornin)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oblasti těžby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Karibská oblast (Jamajka,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Guyana, Surinam)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oblast západní Afriky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(Guinea, Sierra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Leone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dále Austrálie, Čína a Brazílie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46082" name="Picture 2" descr="http://1.bp.blogspot.com/-f1HSQl3T4_8/ULcupNDaEqI/AAAAAAAAA7k/ZdmN50rVtFw/s1600/Mine%20Trombeta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908" y="2852936"/>
            <a:ext cx="5292588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://www.galanterka.cz/pictures/zbozi/spendliky-spinaci-spendliky-22mm-nikl.jpg"/>
          <p:cNvPicPr>
            <a:picLocks noChangeAspect="1" noChangeArrowheads="1"/>
          </p:cNvPicPr>
          <p:nvPr/>
        </p:nvPicPr>
        <p:blipFill>
          <a:blip r:embed="rId3" cstate="print"/>
          <a:srcRect t="6355"/>
          <a:stretch>
            <a:fillRect/>
          </a:stretch>
        </p:blipFill>
        <p:spPr bwMode="auto">
          <a:xfrm>
            <a:off x="6420271" y="2492896"/>
            <a:ext cx="2544217" cy="158417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niklu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k zušlechťování železa (výroba nerezové oceli) a jako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legovací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kov v barevné metalurgii a na elektrolytické pokovování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koncové použití niklových slitin: doprava, chemický průmysl, elektrotechnika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rezervy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Austrálie, Kuba a Kanada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Rusko, Kanada a Austrálie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významně narůstá těžba v Číně, Brazílii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nebo Kolumbii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44034" name="Picture 2" descr="http://upload.wikimedia.org/wikipedia/commons/thumb/5/57/Nickel_chunk.jpg/255px-Nickel_chu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949074"/>
            <a:ext cx="1656184" cy="1747113"/>
          </a:xfrm>
          <a:prstGeom prst="rect">
            <a:avLst/>
          </a:prstGeom>
          <a:noFill/>
        </p:spPr>
      </p:pic>
      <p:pic>
        <p:nvPicPr>
          <p:cNvPr id="44036" name="Picture 4" descr="http://seebiz.eu:8080/upload/seebiz_eu/upload/sc_autogenerated_PART_3/article/ar_84209/nikl_0_0_468X10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36617"/>
            <a:ext cx="4104456" cy="2604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zinku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použití na výrobu plechů, ochranu železa před korozí a na výrobu slitin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v automobilovém a chemickém průmyslu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 (27 %), Peru (14 %) a USA (13 %)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41986" name="Picture 2" descr="https://upload.wikimedia.org/wikipedia/commons/thumb/f/f9/Zinc_fragment_sublimed_and_1cm3_cube.jpg/1920px-Zinc_fragment_sublimed_and_1cm3_cu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4967089" cy="3031307"/>
          </a:xfrm>
          <a:prstGeom prst="rect">
            <a:avLst/>
          </a:prstGeom>
          <a:noFill/>
        </p:spPr>
      </p:pic>
      <p:pic>
        <p:nvPicPr>
          <p:cNvPr id="41988" name="Picture 4" descr="https://upload.wikimedia.org/wikipedia/commons/thumb/b/bf/Torun_kosciol_garn_dach.jpg/800px-Torun_kosciol_garn_da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884" y="2295939"/>
            <a:ext cx="2952580" cy="3941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www.aapotapanie.sk/images/bro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008" y="2348880"/>
            <a:ext cx="2803488" cy="212181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olova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často se vyskytuje společně s dalšími kovy v polymetalických rudách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těženo jako vedlejší produkt při těžbě zinku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využívá se v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autoprůmyslu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(baterie), telekomunikacích a elektrotechnice 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Austrálie, Čína a Kazachstán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 (35 %), Austrálie (20 %), USA (13 %) a Peru (9 %)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 evropských zemí Švédsko, Irsko a Polsko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těžba v Číně výrazně roste kvůli rozvoji tamního automobilového průmyslu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39938" name="Picture 2" descr="http://www.formybrno.cz/user/shop/big/191%281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851158"/>
            <a:ext cx="2520280" cy="1890210"/>
          </a:xfrm>
          <a:prstGeom prst="rect">
            <a:avLst/>
          </a:prstGeom>
          <a:noFill/>
        </p:spPr>
      </p:pic>
      <p:pic>
        <p:nvPicPr>
          <p:cNvPr id="39942" name="Picture 6" descr="http://www.auticko.eu/fotky22834/fotos/_vyrn_261_vyr_727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869160"/>
            <a:ext cx="2808312" cy="1853486"/>
          </a:xfrm>
          <a:prstGeom prst="rect">
            <a:avLst/>
          </a:prstGeom>
          <a:noFill/>
        </p:spPr>
      </p:pic>
      <p:pic>
        <p:nvPicPr>
          <p:cNvPr id="39944" name="Picture 8" descr="http://static.medeko.sk/medeko-sk/media/3250/olovo.png?v=2b05868aa194ca6abfa87fdfe3ea31649259849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25144"/>
            <a:ext cx="2232248" cy="2078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cínu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snadno tavitelný kov, ve slitině s mědí jako bronz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minulosti využíván k výrobě předmětů denní potřeby, např. nádobí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současnosti využití při výrobě konzerv, přepravních kontejnerů a v elektrotechnickém průmyslu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Čína, Brazílie, Indonésie, Malajsie a Peru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 (43 %), Indonésie (28 %), Peru (13 %) a Bolívie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7890" name="Picture 2" descr="http://kvmuz.cz/public/data/museum/660-original-obr-6-cinova-polevkova-terina-k-vary-kol-1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77139"/>
            <a:ext cx="3096343" cy="2064229"/>
          </a:xfrm>
          <a:prstGeom prst="rect">
            <a:avLst/>
          </a:prstGeom>
          <a:noFill/>
        </p:spPr>
      </p:pic>
      <p:pic>
        <p:nvPicPr>
          <p:cNvPr id="37892" name="Picture 4" descr="http://img.flercdn.net/products/8/4/84333/1957423/1314617789-b.jpg"/>
          <p:cNvPicPr>
            <a:picLocks noChangeAspect="1" noChangeArrowheads="1"/>
          </p:cNvPicPr>
          <p:nvPr/>
        </p:nvPicPr>
        <p:blipFill>
          <a:blip r:embed="rId4" cstate="print"/>
          <a:srcRect b="8956"/>
          <a:stretch>
            <a:fillRect/>
          </a:stretch>
        </p:blipFill>
        <p:spPr bwMode="auto">
          <a:xfrm>
            <a:off x="3491880" y="4751766"/>
            <a:ext cx="2808312" cy="1917594"/>
          </a:xfrm>
          <a:prstGeom prst="rect">
            <a:avLst/>
          </a:prstGeom>
          <a:noFill/>
        </p:spPr>
      </p:pic>
      <p:sp>
        <p:nvSpPr>
          <p:cNvPr id="37894" name="AutoShape 6" descr="data:image/jpeg;base64,/9j/4AAQSkZJRgABAQAAAQABAAD/2wCEAAkGBxQTEhUUExIUFhUWFhobFBcYGBgcFxwXFxgXGBgWHhgYHCggHBolHBcYITEiJSkrLi4uGB8zODMsNygtLisBCgoKDg0OGhAQGiwkHyQsLDQtNCwsLCwtLDQsNCwsLCwsLCwsLCwsLCwsLCwsLCwsLCwsLywsLCwsLCw0LCwsLP/AABEIAOEA4AMBIgACEQEDEQH/xAAcAAACAwEBAQEAAAAAAAAAAAAABAMFBgIHAQj/xABJEAACAQIDBQQGBgcHAwMFAAABAgMAEQQSIRMiMUFRBTJhcQYjUoGRoTNCYnKxwRRDc4KS0fAkU2Ois+HxB5OyNMLDFSU1g6P/xAAaAQEAAwEBAQAAAAAAAAAAAAAAAQIFBAMG/8QAMBEAAgIBAQYEBQMFAAAAAAAAAAECEQMEBRIhMUFxIlFh8BMjgZHBobHhFBUyM2L/2gAMAwEAAhEDEQA/APcaKKKAKKKKAKKKKAKKKVx2PSIXY68gOJ91ANUhjO1449L5j0XX/as9ju2JJdBur7I/M0jehNF5P6QMe4gHidaTbteU/X+AH8qri1GaoBaQ9sSj61/MCrCDt8fXS3iP5VnA9SBqkG3hmVhdSCK7rHYTFNGbqfMcj51qcFihIuYe8dDQgYooooAooooAooooAooooAooooAooooAooooAooooAooqh7d7ayExx976zdPAeP4UAx2z2yIt1bF/kvifHwrKvIWJZiSTxJqI68da+lrVBJJeo3kApeXEcvcAOJJ0AA6k6VwBvFSNo4uTGpsqgXuZJL2UDoDxFiVOlCSdXLXyi9uJ5AdSx0A86Vnlcg7Kzkd4jSJfvStZf4QfOpZZFK5nZHVSd5gUwiEXuEQb0r6a2Hnca1Fi5gMpka3DIZlDOQTYbLCDdRTyZ9PKgKdu15hqWS17XCWX+OR1B9wp/Bdt5tdCPDX5qSKneHeGZLSHu7X12JN9bLAN2PybToapu0ezjnOXfb2TaWXxJu2yit0vpUEmqw2NVudj0NXXY+KySC/BtD+RrzHB4hgbA5h9mz2/wC1FlH8VXuC7XyaZlP2WNj7uYpZFHrVFVvZHbEc6jK29bVTx8fMVZVYqFFFFAFFFFAFFFFAFFFFAFFFFAFFFFAFFFK9o40RIXPkB1PIUAp272nslsvfbh4D2qxxPM/0akxE7SMXY3J4/wAqgd6gkC1qSxGK1sLXsTqQAFGrMzHRVHMnT3kXhxeN4hStxe92AVQoDMzt9VFUgkngCNCSAcbicRLbaS3ys2i7y3yMLaatcMVFtSrMALyG6CTX/pgClw+SMXDTWOdjzihU2I0NiTY67xXRD92uux2YBG9+jhrKoUfTYqXS1hrkuLCw3L5Dm8N2sScwcK4AvKy7kCG4VIY1O9KbEDLc3uFN88tTx4lSiKY3ETsDFh1N8RiXvuySuvBM3AjS99mDbaUJLxMaXJkR1tHZWxci2ij6R4eG1s1uG7fS+VAc1TYdgpDLtEMp3XIL42cnS6Kb7NTrvHWw4sKq45WZgSYWkjABOn6Fg1J0UAXEsx5KM12H1iCysx4oWLZpQs2m0tfGYok2sg12cJItpoeWc8ALOP60arY2vJFE40HXEYo6dd1TbiNDXxgGQjcMY0NsyYUHpb6Sdh073nUEV7bLIhK6/o6NaCEXtnxEt999NdTqCLnu1KZxbaF1IXd27raFcvFIIbb1rdLAg32dAVPaOBuAxYBTweUEIf2eHj1dfG3mKq87RgEq0aHul2SFT91EGYitUxs2Y5kZuDOM+Je/CyHuA8s2vQtS8uDu1rESHkvrsUbcmkbdQc+TDoaiiSnweOkBzDObcCqSj4PKwFbPsT0zYWWQhx0LLtB/CTf3/GsZicDvaAO3NV9c6+LSyHZjyAuOlKpMeAN7ckLyH3iFFUfGoIo92wONSVc0bAj5jwI5GmK8g7G7baJgVbI3O5UX8Cuck++vRexPSFJ7KbLJ7N9D90/lVkyrRdUUUVJAUUUUAUUUUAUUUUAUUUUAVi+3sftZNDuLovieZq69Je0MibNTvPx8F5/Hh8ayLmoJPjtVdjsVbQAsSQFUcWY6BRfmTU2KmsKzcmJzm4KhnUhCbkRwlbtIwHN0Nzz2bIBvTiwkYlnQoxZgY1IMzoxAkcb6RRvbuDvB7cLzWBMQpbFRMWKtlSXIBIcpEeEg7qxqim+0ObKEBzb2QHM8riAYtjkZFJIJXBo7LcyZiXxLnugh0Zi3dDoWF0gF4mxEaxkuGkhR7WswbF4ki2W3eEQDAHiwVgurysAJK/F4A2QojEym2DhNmkkBGUzPayhdOVg1iBaJCWUilaPaHaHLmKz4hSC8hIF4YmawsVGrcCoubRhVa/kDFphJKBKV/wDuOJsCII20GChHDaELlIGmmXuo1QGMlo8sarJkP6HAx3MPD32xczMO+RZ7sONnYX2aUJFoe1jomyTcBMcBJ2MWgvLKW1d7anN5t9WOrrB4wWaUzMA5KyYsj10h0DQ4aNu6uoBY+GYgAR1lp8CoUMhZ4i4SK4IkxUwNmKrqwjVmtc3IJA1kY5ZsFjWRyxdVlQZWltdYVGgjiVfrjeAy87hbEvJQg2sT8I9kBa7JhA2ihbXmxUhtraxIJBAsGy3EdTxYj9ZtFLLutiXHqo8v6rDxWFyBzspGp9UOOfwOLDKqZHCSEGOBT6/EEC6ySup3E4kWsAL5N0GU2mGxBY5leL1QAM2X+y4cAXEcCD6SS2oI8xxMlAWMbWIXLIjPwQa4yW+pZza0KHiRbhe4PeqVEvdLKVA3o42tAg/xZibyeV7aaNypSJ1UAWkVZbWXji8SWuQXIByRk3NgDfXKGO/T4iJIVlVmUZlw6H1MY5vK97M3Ulrcbs3dEEkLxh0sAJEBsb3jwwPTLo0rD3N51ne1GQ5gBNiCtswRCkCfZsCo58ZCp8DWpePNq7CXKMpJuuGTnk0s0n3RYWOimoMXErIC2UoNUaQZYQL8Y8One+9w6gUBj8HjGJtFAhHhIAB74YiP81XUOLlHGFDb+7nJYe6RR+NcdrYO2rk8LqJRmc35phUNlXhqdKRXEGMgG6nkrlQ1uVoYRe3PWoB6H6M+mysRFMWzAfXFpVHUr9ZftLetypuLjUHhXi90kVc6kW1UkZCD1Qk5lPiK3XoV2xpsJHuR3GNgT9nTS/PTx0FSmVaNfRRSs3aESmzOt+nH8KsVGqKQ/wDrMPt/Jv5Uxh8Yj91wfDn8ONAT0UUUAVHiJgilm4AXNSVmfSrHXIiXlq3nyH5/CgKTGYku7O3En5chSUj2FSSGq3tDEZQTce/h5nwHE+AqCSm7fxpLJEozNK+ULwBA1e55KBYE/aNuFU8mPWTNvsUd8uYaPJkbOxXkLscwI0BeIWtCKg2xlJddHxV4oCeKYWMnaSmw0LsWOv8AiWNJkZrGMWzjZYUezGpO1nOo1JLa9SelQWofhxG0vZgmZd51Ayw4WPKMqLzuAgC87woblpLmGxDkxPEAkrgrgIywy4eAZtpjHYjvaSESHido/JBSGFlRlsQ2waQKircPNs/EagEtx5NKCe5Uhl2mbPIF2gDYuVAAI8MmXZ4aJftHZ2UdYAdA1AOJIgSMRqZIlkK4SIjexWL0Vp3XiY1OXQnXcj0tIamlZMsu0lZ41cfp06tv4rEd5cJCw+oDckgci9u5SCyM7AgLDLLFaP2MH2eoN3v7bqTrxIYkWaUVPhpz6loEysQU7LhbLuLcmXHS8sxysQxuMyltVjWpA5LtNqQSkeIEY2rAerwGG7qwoFP0xBy2G8M2QbzO4SbBKwjEcZs//o4CRmk5Ni5jwCHKegISwtGl2+o8eQABpYBJZFAIfHYwgC5HHYrmAtfQMF70jUwUuZhLKLD/API4lSLk2uuAgPC1k3raHJc2RFBArTLsw5zs8TNkllXRp2Fi0SMw7nC5tqMpI7qC4wHaDOyKkaPKPooB/wCngTiZJMxs8nAksTrvPmOVKXxcDvkURqszrbCYcaLhoDvGVy3BypL3bUAmRtWVariVw4CKHMGbK8ijK+IkX6iZrlY7kcidb8SARJv8Gyosku2zMb7fFnvG4uY4g1rAgakkEjViqgCmRPa0YjYZtUw4JEjWF9rM2hUWsdcpAI+jGrZTB9tFiADHtFHHhhsKvKw1zzZj9o57WzvvK/HMipmLSCKSxJJtiMWb8b67OAMe9rq27tJCGEAvRMG1zI2zspkI/s0V9QkaZfWOeQCm5sQp79G1P0mcop4TPvTOdR6tbkKNbXB5gGQHdpFWJfK6K0ig5INFggT6zS62XXiCSSe+Xa0YZjxQAMu1vqQ2JYbxK6FMOhtlsNC2mW+pS2SgGBh8psA0bMeAGfFPfmT+ruPJvvVXT9nAkqikMb3jhJZzwGaSfhbqU1HMVJjMesVwwdMw0gT6dxxzTORuKbg2YAa9z61Rfosk25O2yj0P6NDddNMplfvG4HFiL/VDCgM/LIschQFWkB1SBBI4+9Ic7HzsK0/ZGElKgyqY+gLZpPMm9h+PgKscDgY41CQxJGo4BR+J5n3Cno01sBmPyHifClEWTNjJWUAyNlGmp/HrSxtXzGhkKgkHMHJ46ZTGAPHvnpwpUv7h4cK4NVtCGCW7Vs9YYXJWN3FfVas92x24sDKpUsWBOhAsL2HHrr8KOzvSCKQgAlGPANYXPQMDa/hpXMtpZa3nj4dzq/t2Tc30nRtsD206WDb6+PEe/wDnWnhlDKGGoIuK8+hlvoa03o1iO9GTpxX8/wAq09PqIZob0TgnBxdMvSbV59jJ87u/Uk/yrZdu4jJA55kWH72n4XrCSNXsVRFK9ZL0nmMmSBDZpmyE+zGAGmf3LZf326Vo8ZLYGsPjy0jyle/Iy4OE9CxL4mTy7y38RUFkcM21JZN39I9TB/h4OD6R720zH/30o3rNI7I2IGWO+giwUdwXN+GazE/vnnTUyq9wm6sv9nhPs4TD22r/AL7G3val1baXZdz9JuqHhs8HDxb97Lr136EkUgzW2YtnBiwqtoEhW4lmbpcZrn7UhHAUrmvbIrMjNlgVtC5F88rfxN5Zz7FNPeTQWj26lRf9Tgou8T5hSD1yv7VRO2bugJtFMcQb9VhkBLMx6kZrm+vreooCZJ0kDCRnKPJmxLjvzZCMkKeyt8tuQLJyiqV3Ll9o6o0yBsVIo3cPg1y5MMg6sNkLcwYUPF6rwMxUournJhlPJFvnla/Ane15Xl6Cu4593gXRpbgG4MzIdXY8QgJbTkZG9ipILOCV2ZTGFilkithwTu4PAgNmnZv7xwWObjZnPGRKmgnRUR1QnDxMUwEBUFp5rqHndR3hny3XgWCINEY0hJvGRZJCA5EuPmGjFUymPDxjkblN3hnaMcI6s+yXZ5FnIWOR4yMJHwTD4dQVEpJ1BsJArcgs0nEi8ElrBDs0lMshzsb42YEE8Sf0aNjobMGzNwZ1cncjsV8XEXbKECT7OyBr5MHhucjX3hKwa/tjP/ePopHj/ozEmcZymCitYzTAgNinVvqKVAAOgKKt7RMTy0saxyF3zwq/9okDkHF4jVtkrnUQqCzFuIUl9XkGWQV82BVEWRAdjcDDRMLvOw3GnZV4JmOUAXuWyLfeZm8J2iyyMWa2IuNrM2ohUbtlVf1vFN3Ve4mUl3DUbS7TMzAYuRMwJGWPCYfLbOVH0bBCAqjVFcAb8lwjiMHHkQRxsyE5cNFb1mIkJytNIBwj4qFHG2QWVZHIgvMPi1CogR8jkGGDjPiG1CzSlO6mhyheNiEsoaQxTdpyGXLCRLibhc6gGHD5RcRQqN15VF97RIwCfac5mbFSCSSJJM8r3XEzq2gFt+KOTktgA7jQBQBugCtD2FgxKDFDu4dQFlktYyc9moPBOByHwZ7nKogktew8Nx2TZmv6zEHe3uPqyw35De+0Og4oBcO2lwmGCjKosLknmSTqWJOpYniTqa5wsCqoVQFUcB8zx4km5JPE3p3E4ciGQm49W+UcDfIbMTyN7WH/ABUkcyWKAkC2innzI8B/Q86eRAosBYfn1PU+NfZRveRNv5/Clcbi1jF2ZV0OrGygC+8eo04DU2sOZEkJNukJ9rP6wDol/wCJmH/x/Kk6n7SHrSfsIPgZDw5d+qft/EFMPIwBvbLpyzaFvCwJN/Kvl9ct/VNdjT08HLdiupn8BhxjsflLERsSTbjs4xoB4kAeWYmo/SLHQvFGi4dIZUeQSqqkZVU5VRmPfYnUm5tbxp7DY/Cwx4WZHvLDG94gpBaZwMzSSHhGOFuYAA4mocLE8Lp6sS4+c5kVhcRByWDleBlbVrHRF1PGteMFGG6jb3vGpU0o8EuXK02/Sqbf2stPRbtEyRlHJzx2BJ4lT3SfHl7gedbfsOX1qHrp8RWCftMSdpmxDer2TOODui5mfyzqQPACtn2Sd5Le2Pxrx0i+HqZQXJqzF2ljpqVVaTruWnphiO4nmx/AfnWVlarv0qkvOR0UD8/zrPzNWsZRVdr4nIpb2QW1+yC3w0A99ZbYNGoAtnhgCr1/ScYd5r9Qob+EVoO197c9oop8nkXN/lVqQDgttPtzTkH/AAwI4z8cp95qpdFTjcPc7KI8SuFh1+om9O/vYtr5V8YBychyrMRFGbjdwsFszeTEXt4tTv6KUzWvnjjSJP22IbfPmACP3hSOMg7yJ9crh4zYaIpvK+vIkt7mPShItGQ4J7m3vb/DwkOvHkTlHnlPWowm04bm38vV4WLU36XK+R2Z9qpXj2miHKJ3yRn2cPEdW8OFz5NXxV2h3RkGINlvwTCwan/xBPip60IISufhuGZSqX4RYSO+ZiOWYK1+uV/arq5JDKAucZYQ3COBL5pG18Gv1yy+0KasJNb5P0g2W+mywUPPwzFLnkdmfaqDEuTvABGnG5f9Vho9Be2g+juTzEP2tZAqEUkWDZA2WNdM7uNCTrqwz2v/AHkvhpYPKGD7RyNo4WZ0AvkTJbDQjpol7WH0A5teDBxk5TGMpf1WGBPdUAmSZifZVmJPtSORrHXTEBQ0dyBeLBrwzG52mIPIG7nX2nP91oIO2lJYjMkcsqZSRcx4TBIO6PtMoPmtucxriPEhtnOIyY0YRdnYdtWkkDAmVwNHOYqz8nkKJ3VIqulhBDgN6pLbVyO+3eAtfhoXtyAQcRXySeRWOXdcR7NdfoYzmzLfk1i2ZuN2kPHWgLo4lVWQO5eNWzYyQMQcRiNWXDrJx2YJYlhyzvxaOoe0u0pA2QH+1SqFkKADYRMLLhowNFkZbBtdxLLfvk0z4vKqMNFjuuGQ+3cFpm662J8Qg4Ka+9m4N5HEaXaWTvE30DasWJ5ni3hYc2pZJd9h9nmdthEQqCxnlUaWBNkS/EdL94750yivSuzcGsaLGi5UUaD5kkniSdSTxNKdh9lJBEsaDhqx5sx4sf64Vouz8ODqeAPxYfkPxoirJMJh7DM2ltVB4D7R/rx8oYszZs7s29lA0C5TKqglRpmKkEA3IBubXADuMYhHINjlax10NjY6a8elL4lio5IAyZUFt0bQNc24mynhpx1bvVai8HSB8eG+jYM2YAix4EjMeVrAk314WqHFoQxksigZQGNi7sBur00NwoJIBBbKdLRQoGMYIbcyKWII1QAhB11W7H7JtodLPYAm5GY8r62FwbAchoPE2FybC15xS4I8cM3bbKfGn10vgwA90cf53pQ4gZgticxIvbduFZivG/BW4Ai4sTepMe+Yy5GAYlwrcswugPyGtKSSC+Rsug+iU2uLXC62OzVQLtoON7BbH5LPFTzTfqzUTpIzXb/Zawukqp6suM6cBcHNl8FYA+Xwp/F9qDETSLgYXE2I+llcjOEsMyrqRFHa2Zr8gOlNY9A+FkjA0SJGQ8AwGZlIHED1ZsDrYjrVPjJNngcMIzl25m29u8+zkCoCeOQC+7wv1rR0s5bri+n39P3NjBP40It8ZXXp58fPkdYaKCOfDxwnaOso2sw0Qk6bONfYFzvHUnwr0jsJbvH96/wN68u9H8G5mgfIchZirEaHZrc262uuvjXrXozDeRfsgn8vzr1wK9Tf/P5OHbFLdV37ZWekMl8RJ52+AAqlmarX0hNsRL978r1TymtIxEUmPe0in2WZj5JE35vScCfV6CJPO2+/xFq67Ve0p/ZyfNUH5Gudra7dHdv4Y7VVlkdxzaB9dXmm/hCwx/IKw99IT4awawuYo1RbH9bOSTr7Quw94p7ZWATkEhjt8Wf4i3wrnDtcqbd+aSRr/wCGREp+KIfeaArcXhjvqlybJho76glrZ/4r8f8AFqCTD5y0cZttCuGiJNvUpvTOeoNiT4NVvBIFjjk3gUhlnN+IaW+VfcHX+CoMXAYwUFyyRLCumm1nN5TfkTqv71CRR12mqHKJ22cZ9jCQAFm8M2UEjweq9rym6gAzkLGDoFgQhVB6AlVB+zGxqxxyA5lQi7ZcLEbfq11nc+BJPuY0isW0Y5NBIRDFe26rLvufuwcfHEHpUkDccIYARmwlUxxFhYrhoiWlmbxdgzHqFmHOksZPmIaNDdgIsKh4iO5UE/aY5rnxmPOnZnzDd3RN6qK9xkwsNs7X8d0a9JRzpSCS7NKoN/osMt7G5sGYdLKVX70jGgPkoVAFTfWIgKQBebEvvZ/ta2YfZEI5moWwygMrMMqazNxDSWuFF+Ki1/FUH95TEIscy3YRkxw2uM8zW2ko8bsADyzJ7NQyQq7bK94ohtMSw0zaiygjhnawHRQh5GgK9YC9pCLMw9Up4LGoJzm/ECxY9T96vQvQrsHYR52+lkF2J4hTqB5nj7/E1WejXZxlfaSAa5WccAF0MMIHIaLIw6LGtbuMUvqwSDQeNO4GbJECeckluX62S3yHAanQUgamhkX1dwxKKXBscu+z34cdGtbnzItXDo9R/UamVf4pcC+ZfDxerY9JNmja631AKrdyLleIUXJF8xA5C3WoHTUsq5SCQGbRi2zka7Ebxa+Q21IsOBJVWsMbpoGXU8RvaGxNm5+7TppWO9L+3xEdhhyc65to92bKXABClid+2a55Zz9a9tJ8GeUH4aHu3fSlcLdFCvMBYIO5H9/xtbdvc6ajicD2h23iJzeWZiPZByoPJVsPzpJl/mfPmb19VarJ2WhGh3s/GPGbqxHhy8iK3GDxe0iVxpw01IBBtqBq1mNwvMgDnWDRa2Hoot4Tf+809xVvxFY20YRVT62deJ8KJjFlhkCjLGsU65SbtmQKisW1ucqPwNgMo1teqbBYWKFYXeNsRPOuaGAX2YXMyqXtq5JViFGnG/Wrvt/FAYeW3TLfkSxCkDra5vy5cjajj9JpmSOKCFEkESxbSNS0xRdAqm11GpOntHWqaKV70pGxo8eT4Xh5Xx410+9djSJiGlnVXKs+HhySFQAgmme7RrbSyKipp0PnW+9GIbKzeQHu1P41536GYTJCCRq7F/d3V+Qv+9Xq3ZkGSJV52ufM6mu/SXOU8j6uvsY+0Glk3I8l7f6mK9LYsuJb7QB+VvyqgkrbenOEuiyjipsfI8Pn+NYhq7GcSM92/FqrDoyn3jT51XSzbkn3ZPmo/nWkxsAdSp58+h5GstjISuZSLEgj4i2nyqrLItNpdyTykB+EIFKu7bBvaGEWx+1ICL+eYA1Ck97m/Eg/GMCpc94x4jDD3bZf50JHJhd3X7cMduVl9aR71Nq4E12DEm20llP7gyKf/E+6ulkAcseUrn/txZfwFKqhVMvSGFPe7b5+FQQKT6cfqR8+RmuWPmF2g+HSiLDELawzhFRBw9bijnfxuqbnhda7xsedxHfvyhPcSI3+GVz76cjxPCQ6Xaac/wDgn+XKf3akkqu0jqwj17sEGv1VIDN4hnbX9o1fJY8t9nrs8sEH2pWzZ5PMZmN/tDpTKrkcE/qIS9wP1j5kU/OVv3RUaxZOP6mOy6cZp+8QeZCgj3CgIGZYUZvqQrkj5Xc3Lv4mzEgj+9X2akwXZ5CpGy5mJEuIHtSPpFB5ahSOhk6V8EAaVUNjHAu0l10LA93XkZbjyQVp/RzBsfWPfMSXN+Odx8iqG3m71ILrszCbNACbnUs3tOdWb48ByAAp4VytdVlbT1G5H4Ueb59v5PXDC3vMF40xg2YpFYDLsozm5glbiy/Wc/IDxNLA86spJY8PAZZNFjhUueeVEAsPE6ADmSKpsXhKb7E6pXFL1Kf0n7aOFhWJG9c66EfUW5u/3idF8Qx+rr5uVp/H4xp5Glci7m+moA4BR4AAAUsUrabs54quAvlrpUqUR12EqrLo5UVrezVCYVBnyNIc2mXM17GwzA/VygkDh4kVm8FhTJIqdTr5cSfgK24uGCKUWw4Xu5HOy6ZRqBc38uFY+vy8VH6nVCPArcZErCNJWZokWTET8VOzjWyRgWBUFmCgaHTrVnHiDGjRxRR4cmJFKJYtt57tYuRdjHCM58WHQVkO1e2ixnVQMsjIM2ubZxElVHQFt89dKs/Q7CF3edyWJuoYkkkmxdrnjpYfHpV8U3jxVFeJ/uzXyaf4eDeyPgunn74r6G69HcCC6KBurbToqiyj8BW4qm9GsJljzni/D7o4f15Vc1qYcaxwUV0PmpycpNs4miDKVYAqRYg8LV576R+j7QEsoLRdea+B/nXotfGF9DqDxr0K2eMSUljMMHFj7jzB616V2x6Fo92hbIfZOqfzHzrL430TxSA+qz/cYH5Eg1VotZ5ziMO0Zytw+qRwI/2uflUUeIshvwVVP/ZkzflW5b0VxTjK2Gc+YAF+tydKz3pF6IYnBrnli9S2hYENluLFWy8L9eBPiarRNnEzaP8A/tPveLN+Zrrmo6ywj4RhqrcDiO7m1tYN5gFCfeDen8NLcx35PEW87PGfmB8agkSgcGSN+izS/CJv/c96YWGyFeYWGP42Zv8AKar0uMvG/wCiTj3hV089DVu4316GdSfIQW/OhJApBz8SHxAX92BTp5erk/jr5Cb5T7TvKQekdgv4R/xGocNL6qJv8GWQj7TFWv79/wCNfe0LpFIBbdijjTrna/8AKOgDsbD5kW+v6RKWYW1MMN1Vb9GIP8Qre4SLKB14k9SdWPvN6oOwsKBKyjuwRxxLpzAu2vuU++tMv+3+/wDXSjkopyfJEc+AZgBc2AH/AB8zpbnpSuPBaKTNdV2b7vM7jasQeH2R773yjovxNrkSZIl+0VUadDq125KG5XBUlLMJHzNkaJ1VdMhzOVRhzLFVuT0lUcq+dlvZMjyPz9pHYqSossc1lkPRXPwBNIf9SJg6Lhtcp35LG3dJEY8rhm/dSrDFrdXHtBh/FcfnVH2+21nlfiC5C/dXdX5C/vrv2QvDN+p55+hgIpGwzhHuYzwPTxHh1H9G+C11j8CHUqR/setcu8UWHw7AWJjkEovfK0L5WfwDKyNbq2nECtY5wCV1s6YgS4BGoIBHkdQasezOyjKSxHq0KZz1zOq5B4kMT4W8RVMjpWXhzGPRzBZV2pUlm0QDkvXXhe3wAqTtAmKIhVG1lORFS5JLG7EG1y1ufgnG1y1icJtLAghRcWuQLWK90Gx0uRcaXj9k3o+1PSJleRIQqkerEn1gg0ZEv3LtcFhqQFGlr1gQ+bkuT9X+EaukwyyT4K6NGkixC36HhUdVVSoRW9dJrDCHtvFUBkc62Hxq29Huy7lI14DvHwvdm8yST76oexcRNiSJ5yAACIkUWRQdHYDqbWueQPI16X2DgdnHcjebU+A5CtfF83JvdI8u/V/g5NbJw+X168W/pxLJVAAA4DhX2iiu0zgooooAooooArmRAwIIBB0IIuCOlq6ooDzz0p/6YxSZpMJaGTjk/VMfxQ+WnhXl+Nw0sEjRTI0cg5N1BDKQeBGZRqOtfpOqvt/sCDGR7OdL+yw0dT1VuX4HnVXEsmfnlpRnjb6omZG8ExKHL7r2FPxklkvodohP70LIf88ZFWHpl6CTYQOdZcOy22qjeTUMpZeRDWN+HlwrN4DtEtcN3xYkfaVg4I6qzL//AEI5VUsS4NgYkHL9FjHxJB/GmsUM7ge1iUPuSNGH/ga5iSykDXKkqr5Lllj+K3+FMMuaZLf3zW83gNvxqCTSejkFosxGsjvI3jdsqH3xpGffVsB8v6/rzqPDRgAAcAAB5AWHyAqRfx/ofK1cO08m5gpdeB6YVcr8ivxUQZDfNfbuUCtkLNvplzDgCpe5HBQTyrhInDODJmW0IyhVVEYygZVA1tkymza2KnnX3HoMqnaOhE8hTIAzsxM6FAGFrlWY3OgsSbAEiXDwMq71gM8VkBJy+uQklzq8jE3ZuHC3MtmbyS59fdHvQ+L6WFzcWHU5hb51S7Kr3D95Pvx/6iUr2jgjExuN0ndPK3IX6jh7q79j/wCuXc8tR0Kh8PVNivRqNyt75VNyvJjp3uvAfCtIFLGyKWPQa/hVnguwyx9YcoHFQQW4A2JGi6EHmdeVa5z2UnZ3ZbSsFXRR3m5KPzPQf81q8REkcISMaBgLD2hvG/2rgE1PIixqqglF10QEtoOVgTxIJPz1pbFteNT/AIjW0I0yy2Jvck9TzrxzuscuzPTGraYhas72r2AZMSpUWSTWQ9Ctg3vYWt43rSgU/wBmYIyMAOfyHM18zooTnk3Y/U0YamWnuUR/0Z7KBsbAInAciRwHkK11RYaAIoVeAH9Gpa+qhBQiooyZScnbCiiirFQooooAooooAooooAooooD4ygixFweIrzT00/6UxzEzYJhDKNch+jJ8PYv01HgONemUVFA/Pp7Ax2GGbEYRwqd5lsyWF76qTYZWca+14V97PgzTREEHKQ178dnG8ZP8LRH31+gSKxHpH6KQxE4mIZDfeQdwltMwH1Try0PuqriX3ikXQHyrsiw91BGnw+ZFdNWHteXijE6tPyZXTNbIQCzCSbKvUlpRq3BVAYkk35AAkgVzEjZ3LPn38OtgLIrLMC4UcbAMlySSSDwtZecYl1TelDZpcqxEB3DM2Zcx7q927ArbTW5F/mADZVJIysMKyKosiBpcxReptkuTqSeWgrxrw3759C/UuIO8n7SP/VSr+SSw89AOp5CqCDvJ+0j/ANRKuHlsSBxsLk6gA3toONyDZRqbHwrQ2Mvly7nhq3yGEJtqAPAcPDkOVL4c7037Rf8AQgr6JSqAvctbgLZibXItw8zwHlXzB67RvacH4wQafKtZ8zwivDZH2he2gvxvwF1tqtyDYHhfT31FjEtGBp32tYEDLv5dDr3SOOtM4prEXuBZjf6otlsbndB42v4kAkCocYboo668+HXXWvDPFyxyiubR6wlVWJYeIsbW/wCelbfsjACJNe8e9/Kk+wOysgDuN76o6ePnV3XnpNLHBCuvUpkyb7Ciiiuo8wooooAooooAooooAooooAooooAooooAqn9LF/szeBU/5hVxSPbcGeCRRxym3mNR+FAefNw+H4iujXI1Xxt86+g3F6wNrxe9GR26Z8GivlkyBGALEbYBRxO/cksd1FAQksxtqOJIBhwBJGbOGU/ouULbIhzgmNQOSq0dydSTysAHWjutmICZ5C9+aiV7L5E5b9QCv1qkhhsAAuRF7qAAcDcEgcNdQvXU66DleSKi/P8Amz0riMQ95P2kX+qlXSqufjvEZst+AsFzW9wFz4gc6pYxvJ+1i/1UqywhG1bj3W5GxOaO5zEXJFlGp1BFgFCltPZDrFLueWojdPyPmMbKzEsiqyqGZriwGclb31BvfKuvG9gQacgGr/f/APjjrhsIGkDkC6i1+bXINj9kWBtzJ8NY2xFi4XUl9DxHcQadTcEW8K1jwbTRJi5FUjQFhqo6faJ5D8fdVn2L2Sb7WXVuIB/Ej8ByrvsbsfKdpL3uIU62PU9W/Cruh52FFFFCAooooAooooAooooAooooAooooAooooAooooAooooDF+kXZhicuo9Wxv4BjxHkeI99UlrHwNemTRBlKsLgixFZbtL0bZdYznHsnvf714Z8Ec0HCReE3F2jNRw2JJN95mUchmYt723uPwtqTLXbwFeIK+BFCRE8NfIX/CsTJszO3waf6HWs8aCPvJ+0j/1Uq0WyMWY2NmCrzsWDXyjQajTnqSTc2EGG7Jlc6I3mdBobg3PlV52f6Ngaym/2V4e88TWpoNNLBBqXVnjlyqXIr4I5JzZBZeeunvb8hWg7O7JSLXvN7R5eQ5U9HGFFlAAHACuq7jnCiiigCiiigCiiigCiiigCiiigCiiigCiiigCiiigCiiigCiiigCiiigFO0OA8x+NTYfhRRQEtFFFAFFFFAFFFFAFFFFAFFFFAFFFFAf/2Q=="/>
          <p:cNvSpPr>
            <a:spLocks noChangeAspect="1" noChangeArrowheads="1"/>
          </p:cNvSpPr>
          <p:nvPr/>
        </p:nvSpPr>
        <p:spPr bwMode="auto">
          <a:xfrm>
            <a:off x="155575" y="-2209800"/>
            <a:ext cx="4572000" cy="4610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7896" name="Picture 8" descr="http://eshop.transtop.cz/images/9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852936"/>
            <a:ext cx="2448272" cy="2468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drahých kovů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stříbro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vyskytuje se v polymetalických ložiscích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významná surovina pro fotografický průmysl a pro šperkařství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zásoby v Polsku, Číně a USA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největší producenti: Peru (17 %), Mexiko (15 %), Čína (13 %) a Austrálie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zlato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vnímáno jako „ekonomický kov“ (investice do zlata)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využití v elektrotechnice a výrobě šperků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zásoby v Jihoafrické republice, Austrálii, Peru a Rusku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největší producenti: Austrálie (11 %), JAR (11 %), Čína (10 %) a USA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platina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vysoká odolnost (tvrdost, špatná tavitelnost, odolnost vůči kyselinám)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využívána v elektrotechnickém průmyslu, medicíně a keramickém průmyslu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vyskytuje se ve velmi malém množství, producent: JAR (80 %)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síry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chemická surovina, v přírodě v ryzím stavu nebo ve formě sloučenin (pyrity)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rovněž meziprodukt při zpracování zemního plynu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Kanada (14 %), USA (13 %), Čína (13 %), Rusko a státy Perského zálivu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33796" name="Picture 4" descr="http://upload.wikimedia.org/wikipedia/commons/thumb/4/44/Sulfur-sample.jpg/255px-Sulfur-s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2428875" cy="1819276"/>
          </a:xfrm>
          <a:prstGeom prst="rect">
            <a:avLst/>
          </a:prstGeom>
          <a:noFill/>
        </p:spPr>
      </p:pic>
      <p:pic>
        <p:nvPicPr>
          <p:cNvPr id="33798" name="Picture 6" descr="http://www.hedvabnastezka.cz/a_image/1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646512"/>
            <a:ext cx="4619625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charakteristika 2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prudce narůstá celková spotřeba surovin a objem jejich těžby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nově se rozvíjející ekonomiky = „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newly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industrialized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countries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(NIC), označení ze 70. let 20. století, nejdříve „asijští tygři“ (Tchaj-wan, Singapur,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Hong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Kong, Jižní Korea), v současnosti spíše Brazílie, Čína, Indie a Mexiko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ekologické aspekty těžby surovin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převládá mechanický způsob těžby: surovina i hlušina se dostávají na povrch v původním nezměněném stavu, značné porušení vzhledu krajiny, antropogenní tvary reliéfu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povrchová těžba v lomech (např. hnědé uhlí, některé rudy, stavební a keramické hmoty)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chemický způsob těžby: suroviny se dostávají na povrch v upravené podobě (např. podzemní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loužení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hornin), ohrožení povrchových i podzemních vod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fosfátů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zejména pro výrobu umělých hnojiv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přírodě výskyt i v organické formě (guáno = nahromaděný trus mořských ptáků a netopýrů)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Maroko a Čína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Maroko, Čína, USA, Rusko a Tunisko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http://upload.wikimedia.org/wikipedia/commons/3/3f/DSCN5766-guano-glantz_crop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348880"/>
            <a:ext cx="3240360" cy="4239181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5940152" y="6525344"/>
            <a:ext cx="2895600" cy="365125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Těžba guána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solí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soli (kuchyňské a draselné) jsou surovinami pro základní chemické výroby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kuchyňská sůl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získává se těžbou a odpařováním mořské vody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producenti: Čína (22 %), USA (18 %), Německo (7 %), Indie, Kanada a Austrálie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draselná sůl (potaš)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využití při výrobě umělých hnojiv, ve farmaceutickém a kosmetickém průmyslu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producenti: Kanada, Rusko, Bělorusko, Německo a Izrael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9698" name="Picture 2" descr="http://www.aldebaran.cz/actions/2003_parachi/andes/dscn5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09120"/>
            <a:ext cx="2808312" cy="2106234"/>
          </a:xfrm>
          <a:prstGeom prst="rect">
            <a:avLst/>
          </a:prstGeom>
          <a:noFill/>
        </p:spPr>
      </p:pic>
      <p:pic>
        <p:nvPicPr>
          <p:cNvPr id="29700" name="Picture 4" descr="http://braunoviny.bbraun.cz/cs/images/content/Cesty/2010/03-uyuni/auto-sul-000003.jpg"/>
          <p:cNvPicPr>
            <a:picLocks noChangeAspect="1" noChangeArrowheads="1"/>
          </p:cNvPicPr>
          <p:nvPr/>
        </p:nvPicPr>
        <p:blipFill>
          <a:blip r:embed="rId4" cstate="print"/>
          <a:srcRect b="3220"/>
          <a:stretch>
            <a:fillRect/>
          </a:stretch>
        </p:blipFill>
        <p:spPr bwMode="auto">
          <a:xfrm>
            <a:off x="3203848" y="4509120"/>
            <a:ext cx="3744416" cy="2088232"/>
          </a:xfrm>
          <a:prstGeom prst="rect">
            <a:avLst/>
          </a:prstGeom>
          <a:noFill/>
        </p:spPr>
      </p:pic>
      <p:pic>
        <p:nvPicPr>
          <p:cNvPr id="29704" name="Picture 8" descr="http://www.kamilaberndorffova.cz/gallery/indie/2009/tezba-soli/fullscreen/5.jpg"/>
          <p:cNvPicPr>
            <a:picLocks noChangeAspect="1" noChangeArrowheads="1"/>
          </p:cNvPicPr>
          <p:nvPr/>
        </p:nvPicPr>
        <p:blipFill>
          <a:blip r:embed="rId5" cstate="print"/>
          <a:srcRect l="42245"/>
          <a:stretch>
            <a:fillRect/>
          </a:stretch>
        </p:blipFill>
        <p:spPr bwMode="auto">
          <a:xfrm>
            <a:off x="7020272" y="4509120"/>
            <a:ext cx="1968878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www.dnesni-svet.cz/docs/cms/podklady%20pro%20dum/environmentalni-vychova/regionalni_rozlozeni_nerostneho_bohatstv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" y="593787"/>
            <a:ext cx="9138745" cy="5670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3730" name="Picture 2" descr="Obr. 1 Mapa sv&amp;ecaron;tových lo&amp;zcaron;isek nerostných surov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" y="302369"/>
            <a:ext cx="9133973" cy="6253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28" b="12969"/>
          <a:stretch>
            <a:fillRect/>
          </a:stretch>
        </p:blipFill>
        <p:spPr bwMode="auto">
          <a:xfrm>
            <a:off x="1457908" y="44624"/>
            <a:ext cx="622818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683" t="70553" r="63530"/>
          <a:stretch>
            <a:fillRect/>
          </a:stretch>
        </p:blipFill>
        <p:spPr bwMode="auto">
          <a:xfrm>
            <a:off x="827584" y="3789040"/>
            <a:ext cx="288032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858"/>
            <a:ext cx="9144000" cy="635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2150" y="24200"/>
            <a:ext cx="3879701" cy="68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309" y="0"/>
            <a:ext cx="5193382" cy="682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13" y="238125"/>
            <a:ext cx="68103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Diamantový důl u města Mirnyj (Rusko)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5778" name="Picture 2" descr="Obr. 2 Jeden z nejv&amp;ecaron;tších diamantových dol&amp;uring; na sv&amp;ecaron;t&amp;ecaron; u m&amp;ecaron;sta Mirnyj (Rusko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084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30" y="0"/>
            <a:ext cx="60725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398"/>
            <a:ext cx="9144000" cy="619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955" y="0"/>
            <a:ext cx="6486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137" y="-12554"/>
            <a:ext cx="7311727" cy="688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682" name="Picture 2" descr="http://ostrava-educanet.cz/svoboda/mapy/septima/CR/socioekonomicka/tezba/cr_tez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0" y="241642"/>
            <a:ext cx="9138320" cy="6374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Těžařské firmy 1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ExxonMobil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USA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PetroChina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Čína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Petrobras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Brazílie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BHP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Billiton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Austrálie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/VB	těžba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Royal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Dutch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Shell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VB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Chevron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USA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Gazprom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Rusko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Vale 			Brazílie		těžba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Rio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Tinto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Austrálie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/VB	těžba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Total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Francie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BP			VB		ropa a zemní plyn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6498" name="Picture 2" descr="http://pmcdeadline2.files.wordpress.com/2013/10/exxonmobile__131003163506.jpg"/>
          <p:cNvPicPr>
            <a:picLocks noChangeAspect="1" noChangeArrowheads="1"/>
          </p:cNvPicPr>
          <p:nvPr/>
        </p:nvPicPr>
        <p:blipFill>
          <a:blip r:embed="rId3" cstate="print"/>
          <a:srcRect t="29719" b="29416"/>
          <a:stretch>
            <a:fillRect/>
          </a:stretch>
        </p:blipFill>
        <p:spPr bwMode="auto">
          <a:xfrm>
            <a:off x="35496" y="4941168"/>
            <a:ext cx="3384376" cy="804117"/>
          </a:xfrm>
          <a:prstGeom prst="rect">
            <a:avLst/>
          </a:prstGeom>
          <a:noFill/>
        </p:spPr>
      </p:pic>
      <p:pic>
        <p:nvPicPr>
          <p:cNvPr id="106500" name="Picture 4" descr="http://www.standard.co.uk/incoming/article7810469.ece/alternates/w460/B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373216"/>
            <a:ext cx="2000059" cy="1330474"/>
          </a:xfrm>
          <a:prstGeom prst="rect">
            <a:avLst/>
          </a:prstGeom>
          <a:noFill/>
        </p:spPr>
      </p:pic>
      <p:pic>
        <p:nvPicPr>
          <p:cNvPr id="106502" name="Picture 6" descr="http://www.dynseo.com/wp-content/uploads/2014/04/total-91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664298"/>
            <a:ext cx="2638895" cy="1193702"/>
          </a:xfrm>
          <a:prstGeom prst="rect">
            <a:avLst/>
          </a:prstGeom>
          <a:noFill/>
        </p:spPr>
      </p:pic>
      <p:sp>
        <p:nvSpPr>
          <p:cNvPr id="106506" name="AutoShape 10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6508" name="AutoShape 12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6510" name="Picture 14" descr="http://en.trend.az/article_photo/2009/12/14/Gazprom_Neft_logo_141209.jpg"/>
          <p:cNvPicPr>
            <a:picLocks noChangeAspect="1" noChangeArrowheads="1"/>
          </p:cNvPicPr>
          <p:nvPr/>
        </p:nvPicPr>
        <p:blipFill>
          <a:blip r:embed="rId6" cstate="print"/>
          <a:srcRect t="24625"/>
          <a:stretch>
            <a:fillRect/>
          </a:stretch>
        </p:blipFill>
        <p:spPr bwMode="auto">
          <a:xfrm>
            <a:off x="4283968" y="5085184"/>
            <a:ext cx="2664296" cy="1503710"/>
          </a:xfrm>
          <a:prstGeom prst="rect">
            <a:avLst/>
          </a:prstGeom>
          <a:noFill/>
        </p:spPr>
      </p:pic>
      <p:pic>
        <p:nvPicPr>
          <p:cNvPr id="106512" name="Picture 16" descr="http://top-10-list.org/wp-content/uploads/2009/04/Royal-Dutch-Shell.jpg"/>
          <p:cNvPicPr>
            <a:picLocks noChangeAspect="1" noChangeArrowheads="1"/>
          </p:cNvPicPr>
          <p:nvPr/>
        </p:nvPicPr>
        <p:blipFill>
          <a:blip r:embed="rId7" cstate="print"/>
          <a:srcRect l="29646" r="29696"/>
          <a:stretch>
            <a:fillRect/>
          </a:stretch>
        </p:blipFill>
        <p:spPr bwMode="auto">
          <a:xfrm>
            <a:off x="7236296" y="3284984"/>
            <a:ext cx="1440160" cy="1774031"/>
          </a:xfrm>
          <a:prstGeom prst="rect">
            <a:avLst/>
          </a:prstGeom>
          <a:noFill/>
        </p:spPr>
      </p:pic>
      <p:pic>
        <p:nvPicPr>
          <p:cNvPr id="106514" name="Picture 18" descr="http://upload.wikimedia.org/wikipedia/en/thumb/2/2b/Petrochina_logo.svg/967px-Petrochina_logo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1340768"/>
            <a:ext cx="1512168" cy="1600783"/>
          </a:xfrm>
          <a:prstGeom prst="rect">
            <a:avLst/>
          </a:prstGeom>
          <a:noFill/>
        </p:spPr>
      </p:pic>
      <p:pic>
        <p:nvPicPr>
          <p:cNvPr id="106516" name="Picture 20" descr="http://static.abertosconcursos.com.br/2014/02/concurso-petrobras-2015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260648"/>
            <a:ext cx="2088232" cy="717830"/>
          </a:xfrm>
          <a:prstGeom prst="rect">
            <a:avLst/>
          </a:prstGeom>
          <a:noFill/>
        </p:spPr>
      </p:pic>
      <p:pic>
        <p:nvPicPr>
          <p:cNvPr id="106518" name="Picture 22" descr="http://upload.wikimedia.org/wikipedia/en/thumb/c/cb/BHP_Billiton.svg/180px-BHP_Billiton.sv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332656"/>
            <a:ext cx="1714500" cy="1019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Těžařské firmy 2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OKD, a.s.			Karviná			11 763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Severočeské doly, a.s.		Chomutov	  	  5 275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Sokolovská uhelná, a.s.	Sokolov		  	  3 856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DIAMO, státní podnik		Stráž pod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Ralskem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2 714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Severní energetická a.s.	Most			     851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LB MINERALS, s.r.o.		Horní Bříza		     824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Vršanská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uhelná a.s.		Most		                  587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POLCARBO spol. s r.o. 		Karviná		                  447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Green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Gas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DPB, a.s.		Paskov			     370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Českomoravský štěrk, a.s.	Mokrá-Horákov		     252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6506" name="AutoShape 10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6508" name="AutoShape 12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0594" name="Picture 2" descr="http://im.novinky.cz/745/217455-top_foto1-mptah.jpg"/>
          <p:cNvPicPr>
            <a:picLocks noChangeAspect="1" noChangeArrowheads="1"/>
          </p:cNvPicPr>
          <p:nvPr/>
        </p:nvPicPr>
        <p:blipFill>
          <a:blip r:embed="rId3" cstate="print"/>
          <a:srcRect t="29278" b="28226"/>
          <a:stretch>
            <a:fillRect/>
          </a:stretch>
        </p:blipFill>
        <p:spPr bwMode="auto">
          <a:xfrm>
            <a:off x="179512" y="5229200"/>
            <a:ext cx="2304256" cy="551631"/>
          </a:xfrm>
          <a:prstGeom prst="rect">
            <a:avLst/>
          </a:prstGeom>
          <a:noFill/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 cstate="print"/>
          <a:srcRect l="21821" t="10526" r="54329" b="76514"/>
          <a:stretch>
            <a:fillRect/>
          </a:stretch>
        </p:blipFill>
        <p:spPr bwMode="auto">
          <a:xfrm>
            <a:off x="6588224" y="5877272"/>
            <a:ext cx="2160240" cy="73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formela.cz/wp-content/uploads/2014/02/logo-severoceske-dol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09407"/>
            <a:ext cx="1728192" cy="931361"/>
          </a:xfrm>
          <a:prstGeom prst="rect">
            <a:avLst/>
          </a:prstGeom>
          <a:noFill/>
        </p:spPr>
      </p:pic>
      <p:pic>
        <p:nvPicPr>
          <p:cNvPr id="5124" name="Picture 4" descr="http://www.svetprumyslu.cz/wp-content/uploads/2014/06/image007.png"/>
          <p:cNvPicPr>
            <a:picLocks noChangeAspect="1" noChangeArrowheads="1"/>
          </p:cNvPicPr>
          <p:nvPr/>
        </p:nvPicPr>
        <p:blipFill>
          <a:blip r:embed="rId6" cstate="print"/>
          <a:srcRect l="9618" r="9589" b="13381"/>
          <a:stretch>
            <a:fillRect/>
          </a:stretch>
        </p:blipFill>
        <p:spPr bwMode="auto">
          <a:xfrm>
            <a:off x="323528" y="5949280"/>
            <a:ext cx="1872208" cy="755894"/>
          </a:xfrm>
          <a:prstGeom prst="rect">
            <a:avLst/>
          </a:prstGeom>
          <a:noFill/>
        </p:spPr>
      </p:pic>
      <p:pic>
        <p:nvPicPr>
          <p:cNvPr id="5126" name="Picture 6" descr="http://www.tanecniplatforma.cz/media_fck/image/LOGA/loga_CTP_2014/logo%20sev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6021288"/>
            <a:ext cx="2160240" cy="646515"/>
          </a:xfrm>
          <a:prstGeom prst="rect">
            <a:avLst/>
          </a:prstGeom>
          <a:noFill/>
        </p:spPr>
      </p:pic>
      <p:pic>
        <p:nvPicPr>
          <p:cNvPr id="5128" name="Picture 8" descr="http://www.lb-minerals.cz/img/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4797152"/>
            <a:ext cx="2047875" cy="676276"/>
          </a:xfrm>
          <a:prstGeom prst="rect">
            <a:avLst/>
          </a:prstGeom>
          <a:noFill/>
        </p:spPr>
      </p:pic>
      <p:pic>
        <p:nvPicPr>
          <p:cNvPr id="5130" name="Picture 10" descr="http://web.hipodrom.cz/data/akce/Vr%C5%A1ansk%C3%A1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4797152"/>
            <a:ext cx="2304256" cy="941248"/>
          </a:xfrm>
          <a:prstGeom prst="rect">
            <a:avLst/>
          </a:prstGeom>
          <a:noFill/>
        </p:spPr>
      </p:pic>
      <p:pic>
        <p:nvPicPr>
          <p:cNvPr id="5132" name="Picture 12" descr="http://www.portalymest.cz/obrazky/www-polcarbo-unas-cz.jpg"/>
          <p:cNvPicPr>
            <a:picLocks noChangeAspect="1" noChangeArrowheads="1"/>
          </p:cNvPicPr>
          <p:nvPr/>
        </p:nvPicPr>
        <p:blipFill>
          <a:blip r:embed="rId10" cstate="print"/>
          <a:srcRect l="33075" t="15750" r="33851" b="18101"/>
          <a:stretch>
            <a:fillRect/>
          </a:stretch>
        </p:blipFill>
        <p:spPr bwMode="auto">
          <a:xfrm>
            <a:off x="5076056" y="5085184"/>
            <a:ext cx="1008112" cy="1512168"/>
          </a:xfrm>
          <a:prstGeom prst="rect">
            <a:avLst/>
          </a:prstGeom>
          <a:noFill/>
        </p:spPr>
      </p:pic>
      <p:pic>
        <p:nvPicPr>
          <p:cNvPr id="5134" name="Picture 14" descr="http://www.dpb.cz/images/system/log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6024" y="188641"/>
            <a:ext cx="2052746" cy="504056"/>
          </a:xfrm>
          <a:prstGeom prst="rect">
            <a:avLst/>
          </a:prstGeom>
          <a:noFill/>
        </p:spPr>
      </p:pic>
      <p:pic>
        <p:nvPicPr>
          <p:cNvPr id="5136" name="Picture 16" descr="http://www.sagittaria.cz/images/upload/logo_cmsterk_ramecek.bmp"/>
          <p:cNvPicPr>
            <a:picLocks noChangeAspect="1" noChangeArrowheads="1"/>
          </p:cNvPicPr>
          <p:nvPr/>
        </p:nvPicPr>
        <p:blipFill>
          <a:blip r:embed="rId12" cstate="print"/>
          <a:srcRect l="4543" t="14585" r="7319" b="12490"/>
          <a:stretch>
            <a:fillRect/>
          </a:stretch>
        </p:blipFill>
        <p:spPr bwMode="auto">
          <a:xfrm>
            <a:off x="251520" y="908720"/>
            <a:ext cx="2088232" cy="645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OKD, a.s.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profil firmy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jediná černouhelná těžební společnost v ČR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vlastní ji firma New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World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Resources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(NWR) z Amsterdamu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provozuje 4 doly, sídlí v Karviné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k 31. 12. 2013 měla 11 763 zaměstnanců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6506" name="AutoShape 10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6508" name="AutoShape 12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3" cstate="print"/>
          <a:srcRect l="25871" t="42206" r="34529" b="46274"/>
          <a:stretch>
            <a:fillRect/>
          </a:stretch>
        </p:blipFill>
        <p:spPr bwMode="auto">
          <a:xfrm>
            <a:off x="809582" y="3284984"/>
            <a:ext cx="752483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Energetické suroviny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 nerosty, z nichž je možné získávat energii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další členění na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fosilní paliva (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kaustobiolity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): černé a hnědé uhlí, ropa a zemní plyn atd.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radioaktivní suroviny: uran atd.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1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nejkvalitnější černé uhlí se nachází v karbonských vrstvách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Evropa: Britské ostrovy, severní Francie, Belgie, Porúří v Německu, Hornoslezská pánev (Polsko, ČR)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naleziště i na dalších kontinentech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členění černého uhlí dle využití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antracitické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(hubené): využití v energetice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žírné (mastné): použití při výrobě koksu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černé uhlí se také používá v chemickém průmyslu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dva základní způsoby těžby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povrchová:	pokud je vrstva uhlí uložená blízko povrchu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většinou sloje v hloubce desítek metrů (Austrálie, USA)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nejhlubší povrchové doly v Německu až více než 300 metrů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podpovrchová:	těží se tak většina černého uhlí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  (hlubinná)	nejhlubší doly více než 1 500 metrů	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riziko bezpečnosti práce (Čína, Jihoafrická republika, Ukrajina)		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  <p:pic>
        <p:nvPicPr>
          <p:cNvPr id="72706" name="Picture 2" descr="http://media.novinky.cz/120/291207-top_foto1-we5dk.jpg?13663512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043" y="2636912"/>
            <a:ext cx="3323445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 l="20022" t="43646" r="28679" b="31428"/>
          <a:stretch>
            <a:fillRect/>
          </a:stretch>
        </p:blipFill>
        <p:spPr bwMode="auto">
          <a:xfrm>
            <a:off x="0" y="0"/>
            <a:ext cx="820891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/>
          <a:srcRect l="19400" t="47120" r="56072" b="32000"/>
          <a:stretch>
            <a:fillRect/>
          </a:stretch>
        </p:blipFill>
        <p:spPr bwMode="auto">
          <a:xfrm>
            <a:off x="5903640" y="4797152"/>
            <a:ext cx="3240360" cy="172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/>
          <a:srcRect l="18900" t="24926" r="30701" b="51314"/>
          <a:stretch>
            <a:fillRect/>
          </a:stretch>
        </p:blipFill>
        <p:spPr bwMode="auto">
          <a:xfrm>
            <a:off x="1079104" y="2276872"/>
            <a:ext cx="80648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 descr="Ukrajinský d&amp;uring;l Karla Marx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2316163"/>
            <a:ext cx="7620000" cy="4829176"/>
          </a:xfrm>
          <a:prstGeom prst="rect">
            <a:avLst/>
          </a:prstGeom>
          <a:noFill/>
        </p:spPr>
      </p:pic>
      <p:pic>
        <p:nvPicPr>
          <p:cNvPr id="97288" name="Picture 8" descr="Ukrajinský d&amp;uring;l Karla Marx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2316163"/>
            <a:ext cx="7620000" cy="4829176"/>
          </a:xfrm>
          <a:prstGeom prst="rect">
            <a:avLst/>
          </a:prstGeom>
          <a:noFill/>
        </p:spPr>
      </p:pic>
      <p:pic>
        <p:nvPicPr>
          <p:cNvPr id="97289" name="Picture 9"/>
          <p:cNvPicPr>
            <a:picLocks noChangeAspect="1" noChangeArrowheads="1"/>
          </p:cNvPicPr>
          <p:nvPr/>
        </p:nvPicPr>
        <p:blipFill>
          <a:blip r:embed="rId7" cstate="print"/>
          <a:srcRect l="16251" t="17600" r="36050" b="35600"/>
          <a:stretch>
            <a:fillRect/>
          </a:stretch>
        </p:blipFill>
        <p:spPr bwMode="auto">
          <a:xfrm>
            <a:off x="0" y="3257600"/>
            <a:ext cx="587142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http://i.cdn.nrholding.net/15878237/1000/1000"/>
          <p:cNvPicPr>
            <a:picLocks noChangeAspect="1" noChangeArrowheads="1"/>
          </p:cNvPicPr>
          <p:nvPr/>
        </p:nvPicPr>
        <p:blipFill>
          <a:blip r:embed="rId3" cstate="print"/>
          <a:srcRect b="10087"/>
          <a:stretch>
            <a:fillRect/>
          </a:stretch>
        </p:blipFill>
        <p:spPr bwMode="auto">
          <a:xfrm>
            <a:off x="4370985" y="4365104"/>
            <a:ext cx="4161455" cy="249289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2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geologicky prozkoumané zásoby černého uhlí: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USA, Indie a Čína = 55 % světových zásob,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Evropě Rusko, Polsko a Ukrajina.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měla vždy rostoucí trend, zejména v: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- 19. století: černé uhlí jako hlavní energetický zdroj,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- 2. polovina 20. století: spotřeba černého uhlí v sílícím průmyslu (např. ESUO).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teritoriální restrukturalizace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zejména státy západní Evropy ustupují od těžby černého uhlí, zavírají doly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zvyšování ceny práce na západoevropských trzích, výrazné snižování cen dovozů		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0658" name="Picture 2" descr="http://www.osu.cz/fotogalerie/189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0" y="4725144"/>
            <a:ext cx="3059832" cy="2030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3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hlavní světové oblasti těžby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severovýchod Číny (dvě pětiny celkové těžby),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severovýchod Indie,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pánev Newcastle v Austrálii (export na trhy v Japonsku),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Apalače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severovýchod USA,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Transvaal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(oblast Johannesburgu) v Jihoafrické republice,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Porúří a Sársko v Německu (pokles těžby),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Hornoslezská pánev v Polsku + Ostravsko-karvinský revír v ČR,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Donbas (Doněcká uhelná pánev) na východní Ukrajině,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Kuzbas (Kuzněcká pánev), Pečorská, Lenská, Tajmyrská a Tunguzská pánev v Rusku.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Evropa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Ukrajina, Polsko, ČR, Velká Británie, Německo (těžba pomalu klesá),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Francie a Belgie již černouhelné doly zavřely.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ČR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maximální produkce v 80. letech 20. století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782</Words>
  <Application>Microsoft Office PowerPoint</Application>
  <PresentationFormat>Předvádění na obrazovce (4:3)</PresentationFormat>
  <Paragraphs>524</Paragraphs>
  <Slides>47</Slides>
  <Notes>47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sady Office</vt:lpstr>
      <vt:lpstr>Těžba nerostných surovin </vt:lpstr>
      <vt:lpstr>Základní charakteristika 1</vt:lpstr>
      <vt:lpstr>Základní charakteristika 2</vt:lpstr>
      <vt:lpstr>Snímek 4</vt:lpstr>
      <vt:lpstr>Energetické suroviny</vt:lpstr>
      <vt:lpstr>Těžba černého uhlí 1</vt:lpstr>
      <vt:lpstr>Snímek 7</vt:lpstr>
      <vt:lpstr>Těžba černého uhlí 2</vt:lpstr>
      <vt:lpstr>Těžba černého uhlí 3</vt:lpstr>
      <vt:lpstr>Těžba černého uhlí 4</vt:lpstr>
      <vt:lpstr>Těžba černého uhlí 5</vt:lpstr>
      <vt:lpstr>Těžba hnědého uhlí</vt:lpstr>
      <vt:lpstr>Těžba ropy 1</vt:lpstr>
      <vt:lpstr>Těžba ropy 2</vt:lpstr>
      <vt:lpstr>Těžba ropy 3</vt:lpstr>
      <vt:lpstr>Těžba ropy 4</vt:lpstr>
      <vt:lpstr>Těžba zemního plynu</vt:lpstr>
      <vt:lpstr>Těžba uranu</vt:lpstr>
      <vt:lpstr>Rudné suroviny</vt:lpstr>
      <vt:lpstr>Těžba železné rudy</vt:lpstr>
      <vt:lpstr>Těžba mědi</vt:lpstr>
      <vt:lpstr>Snímek 22</vt:lpstr>
      <vt:lpstr>Těžba bauxitu</vt:lpstr>
      <vt:lpstr>Těžba niklu</vt:lpstr>
      <vt:lpstr>Těžba zinku</vt:lpstr>
      <vt:lpstr>Těžba olova</vt:lpstr>
      <vt:lpstr>Těžba cínu</vt:lpstr>
      <vt:lpstr>Těžba drahých kovů</vt:lpstr>
      <vt:lpstr>Těžba síry</vt:lpstr>
      <vt:lpstr>Těžba fosfátů</vt:lpstr>
      <vt:lpstr>Těžba solí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Těžařské firmy 1</vt:lpstr>
      <vt:lpstr>Těžařské firmy 2</vt:lpstr>
      <vt:lpstr>OKD, a.s.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User</cp:lastModifiedBy>
  <cp:revision>166</cp:revision>
  <dcterms:created xsi:type="dcterms:W3CDTF">2014-09-08T07:18:26Z</dcterms:created>
  <dcterms:modified xsi:type="dcterms:W3CDTF">2015-11-18T08:02:05Z</dcterms:modified>
</cp:coreProperties>
</file>