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8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3" r:id="rId19"/>
    <p:sldId id="281" r:id="rId20"/>
    <p:sldId id="275" r:id="rId21"/>
    <p:sldId id="278" r:id="rId22"/>
    <p:sldId id="279" r:id="rId23"/>
    <p:sldId id="276" r:id="rId24"/>
    <p:sldId id="277" r:id="rId25"/>
    <p:sldId id="284" r:id="rId26"/>
    <p:sldId id="280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FA89-46CD-4B83-AABB-26AD59233765}" type="datetimeFigureOut">
              <a:rPr lang="cs-CZ"/>
              <a:pPr>
                <a:defRPr/>
              </a:pPr>
              <a:t>25.11.2015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E3B0FB-50DA-4A07-9557-526E4B7AD2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0D956B-3194-4C9C-8B54-497595E89321}" type="datetimeFigureOut">
              <a:rPr lang="cs-CZ"/>
              <a:pPr>
                <a:defRPr/>
              </a:pPr>
              <a:t>25.11.2015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FF7B42-E08D-441A-A0D9-4F15719CDE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B66C72-BA9C-4597-BBA1-15488EF34AE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  <p:sp>
        <p:nvSpPr>
          <p:cNvPr id="16388" name="Zástupný symbol pro zápatí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4819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34820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F80073-4B3C-47BF-A798-708234188F8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6867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36868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4181AD-7218-4982-AFCA-BDD4568BA84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8915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38916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C6F691-D4C9-4F33-B136-EE780B31102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0963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40964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F6544D-685B-4EB9-878D-4C320A72CC9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3011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43012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A81085-C9C6-4054-8E49-3C7F0C58F8A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5059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45060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64FED0-7ED8-401C-B11B-03DEF0ED837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7107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47108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7085F2-ABF1-4BEA-9BA7-A6C2C84CC1C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9155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49156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BE9D15-AB30-4661-994D-9DE9B49FF86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1203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51204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5AC9D2-8B0F-404B-8356-96177F06A92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3251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53252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4F934E-B0B9-4AE3-A6C0-EA68F40B518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18436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012042-90D0-49AF-8F63-BCC63DA6C1A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5299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55300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C58FFB-EAE4-486F-B565-FB7E83C0DA0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7347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57348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B4BEE3-DC7B-41FE-9F47-2E290842DEF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9395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59396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94D508-C2B7-40AE-89DC-989D4B4C326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61443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61444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0AEC97-E058-4F88-BC46-F8BC9FAC37B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63491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63492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6C3E22-1B28-46BA-874C-F4873E47BE1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65539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65540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445EF4-8283-47C0-BD18-7CFCEB4C5A0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67587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67588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4E0920-8F8A-45CA-81AE-D51F04509D1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69635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69636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9F94CA-6EE5-4972-A477-71C098757D5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71683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71684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2448AB-34DF-4316-976E-9E6C1282484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73731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73732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E74119-708A-4B67-85F0-4395D04E373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20484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8C4BA0-BBAD-4151-A1F1-C529F4AABFD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75779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75780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C0B071-230A-4ACD-B599-90B9DD4C901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77827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77828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7F737F-6A54-4A39-9838-D19E50F63BB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79875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79876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271410-D7E6-45E3-A273-24EC28929AF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23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81924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D464BB-B547-4125-9B8A-D5C2C2344B1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3971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83972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8EAF43-F4E7-47BE-AA32-5F0C945F8B3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6019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86020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CF184D-AA9C-4BC6-AA18-55A5D340923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8067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88068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66CBEF-27EB-4BA4-9349-14A921CB7AA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90115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90116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9597CC-D9CE-4A6E-9B59-2FA41AD3E41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92163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92164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E952A6-983D-4751-A939-957EA871777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94211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94212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2F2E57-C61F-4B54-812A-BBF1C07B853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22532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417640-E8A8-4C09-96FE-DF3AFEDF728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96259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96260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F4E14A-EF9F-4676-A1A4-BC157219596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98307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98308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E8914D-F203-41C1-A717-BA24D972939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00355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100356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71031B-62D1-4069-B31E-7EFE00C0F7E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02403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102404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6F7167-ECD6-49B1-93E7-D00C21C3F24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04451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104452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EC03C6-465D-41C8-9A75-102F626B9F6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24580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735FC6-E58E-4D3B-8BB2-E195E15DFF5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26628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59D66B-0F63-4CD1-BB38-93C1BB88479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28676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FB371B-5D00-42AA-9D24-5970C2EF9DE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30724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8EE6EC-F7B0-4340-8D93-DC33A767EC1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2771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32772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FC19EB-5C71-4585-A906-081CB2D1F71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4905F-402A-4B76-993F-214C5F5F4114}" type="datetime1">
              <a:rPr lang="cs-CZ"/>
              <a:pPr>
                <a:defRPr/>
              </a:pPr>
              <a:t>25.11.2015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71BCD-C676-4B6D-886D-F2369F65A0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97726-2568-41D2-949C-330D99D2442F}" type="datetime1">
              <a:rPr lang="cs-CZ"/>
              <a:pPr>
                <a:defRPr/>
              </a:pPr>
              <a:t>25.11.2015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945E2-C773-481D-AA2D-E6D5C30611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E4E2-42DE-461D-BDE7-654D9133011F}" type="datetime1">
              <a:rPr lang="cs-CZ"/>
              <a:pPr>
                <a:defRPr/>
              </a:pPr>
              <a:t>25.11.2015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FF815-F71F-4C76-B050-D0393B2EA3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C0431-707B-4D67-A6D1-F39CEEE61652}" type="datetime1">
              <a:rPr lang="cs-CZ"/>
              <a:pPr>
                <a:defRPr/>
              </a:pPr>
              <a:t>25.11.2015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F2B8-892A-48F1-ADD3-5506339C27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7BFA6-2B19-41EF-9E70-84E2A51C9F05}" type="datetime1">
              <a:rPr lang="cs-CZ"/>
              <a:pPr>
                <a:defRPr/>
              </a:pPr>
              <a:t>25.11.2015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D8867-7096-42A0-8A79-E42A6AE782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E2F4E-AFB0-468C-BFA4-37D650D48790}" type="datetime1">
              <a:rPr lang="cs-CZ"/>
              <a:pPr>
                <a:defRPr/>
              </a:pPr>
              <a:t>25.11.2015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Z0047 Geografie průmyslu a zemědělství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861F5-E685-4EDF-AA16-04AF665EE1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DD2AD-F612-48E6-89F5-8031E30DECBF}" type="datetime1">
              <a:rPr lang="cs-CZ"/>
              <a:pPr>
                <a:defRPr/>
              </a:pPr>
              <a:t>25.11.2015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Z0047 Geografie průmyslu a zemědělství</a:t>
            </a: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7448F-F5AC-4912-98D1-8C4EFB623C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127D7-4995-453C-B5EF-624E105A063F}" type="datetime1">
              <a:rPr lang="cs-CZ"/>
              <a:pPr>
                <a:defRPr/>
              </a:pPr>
              <a:t>25.11.2015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Z0047 Geografie průmyslu a zemědělství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9DACA-AF3A-4275-BB1F-6268DA5EB2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869AD-8575-437D-B550-4BCA18829D8C}" type="datetime1">
              <a:rPr lang="cs-CZ"/>
              <a:pPr>
                <a:defRPr/>
              </a:pPr>
              <a:t>25.11.2015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Z0047 Geografie průmyslu a zemědělství</a:t>
            </a: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E676A-1B1B-4B8C-8C93-682BF625DB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8F76A-0EB4-480D-8CBB-24639532959C}" type="datetime1">
              <a:rPr lang="cs-CZ"/>
              <a:pPr>
                <a:defRPr/>
              </a:pPr>
              <a:t>25.11.2015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Z0047 Geografie průmyslu a zemědělství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2519-FF75-4C9B-8A7B-959718C1FB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99541-37F0-44E1-9C39-5F471C935998}" type="datetime1">
              <a:rPr lang="cs-CZ"/>
              <a:pPr>
                <a:defRPr/>
              </a:pPr>
              <a:t>25.11.2015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Z0047 Geografie průmyslu a zemědělství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08E2B-436C-4421-85F4-ECC5370944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1559E5-76ED-4E91-A3B6-07C96537DFFD}" type="datetime1">
              <a:rPr lang="cs-CZ"/>
              <a:pPr>
                <a:defRPr/>
              </a:pPr>
              <a:t>25.11.2015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185038-C090-4160-B00A-5156887A0D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cs-CZ" smtClean="0"/>
              <a:t>Zpracovatelský průmysl</a:t>
            </a:r>
            <a:br>
              <a:rPr lang="cs-CZ" smtClean="0"/>
            </a:br>
            <a:endParaRPr lang="cs-CZ" sz="130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325"/>
            <a:ext cx="6400800" cy="625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26</a:t>
            </a:r>
            <a:r>
              <a:rPr lang="cs-CZ" dirty="0" smtClean="0"/>
              <a:t>. listopadu 2015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Z0047 Geografie průmyslu a zemědělství</a:t>
            </a: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Chemický průmysl – úvod 1</a:t>
            </a:r>
          </a:p>
        </p:txBody>
      </p:sp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relativně mladé odvětví s rostoucím významem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zajišťuje materiály a suroviny pro další průmyslová odvětví a produkuje výrobky pro přímou spotřebu obyvatelstva.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počátky chemického průmyslu v 19. století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první výroby anorganické chemie využívaly soli a síru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 základě destilace uhlí na počátku 20. století -&gt; rozvoj organických syntéz -&gt; rozvoj organické chemie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chemický průmysl se rozvíjel zejména v západní Evropě (Německo, Francie a Velká Británie) a v USA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polovina 20. století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transformace základních vstupních surovin + orientace na ropu a zemní plyn -&gt; výrazný růstový impulz pro chemický průmysl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Chemický průmysl – úvod 2</a:t>
            </a:r>
          </a:p>
        </p:txBody>
      </p:sp>
      <p:sp>
        <p:nvSpPr>
          <p:cNvPr id="35842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dvě základní skupiny</a:t>
            </a:r>
          </a:p>
          <a:p>
            <a:pPr>
              <a:buFont typeface="Wingdings" pitchFamily="2" charset="2"/>
              <a:buChar char="§"/>
            </a:pPr>
            <a:endParaRPr lang="cs-CZ" sz="5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AutoNum type="arabicParenR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anorganická chemie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základní anorganické materiály: kyseliny, zásady, umělá hnojiva a další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2) organická chemie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základní organické látky na bázi ropy a zemního plynu, chemická vlákna, syntetický kaučuk, plasty, barvy a další 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spotřební chemie</a:t>
            </a:r>
          </a:p>
          <a:p>
            <a:pPr>
              <a:buFont typeface="Arial" charset="0"/>
              <a:buNone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obory, které produkují výrobky přímo určené konečnému spotřebiteli (farmaceutický průmysl; výroba kosmetických, potravinářských a čisticích prostředků)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Chemický průmysl – úvod 3</a:t>
            </a:r>
          </a:p>
        </p:txBody>
      </p:sp>
      <p:sp>
        <p:nvSpPr>
          <p:cNvPr id="37890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lokalizační faktory</a:t>
            </a:r>
            <a:endParaRPr lang="cs-CZ" sz="5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energie, suroviny, pracovní síla, investice a voda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energeticky náročné jsou zejména obory základní těžké chemie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výroby anorganické chemie jsou náročné i na dostatek vody a surovinový faktor (jejich produkce se pak dále používá v navazujících výrobách, např.: výroba amoniaku, chloru, kyseliny sírové, kyseliny chlorovodíkové, acetylenu apod.)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výroby organické chemie jsou náročné na kvalifikovanou pracovní sílu, kapitálovou náročnost (např.: biochemie, farmacie, kosmetická výroba) a na napojení na vědecko-technickou základnu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Průmysl anorganické chemie 1</a:t>
            </a:r>
          </a:p>
        </p:txBody>
      </p:sp>
      <p:sp>
        <p:nvSpPr>
          <p:cNvPr id="39938" name="Zástupný symbol pro obsah 2"/>
          <p:cNvSpPr>
            <a:spLocks noGrp="1"/>
          </p:cNvSpPr>
          <p:nvPr>
            <p:ph idx="1"/>
          </p:nvPr>
        </p:nvSpPr>
        <p:spPr>
          <a:xfrm>
            <a:off x="395288" y="1600200"/>
            <a:ext cx="8569325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kyseliny sírové</a:t>
            </a:r>
            <a:endParaRPr lang="cs-CZ" sz="5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široké použití v dalších výrobách (organická, anorganická i spotřební chemie)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výroba velmi často vázána na oblast jejího dalšího zpracování (obtížně se převáží), často lokalizována přímo v chemických kombinátech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největší producenti: USA, Japonsko, Rusko, Čína, Německo a Brazílie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umělých hnojiv</a:t>
            </a:r>
            <a:endParaRPr lang="cs-CZ" sz="5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největší objem výroby anorganické chemie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pokles výroby ve vyspělých státech Evropy, stagnace výroby v Rusku nebo USA, velký nárůst produkce v rozvojových zemích (Čína, Indie, Mexiko)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důvody poklesu výroby v Evropě: vysoká chemizace zemědělství, rozvoj biozemědělství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AutoNum type="arabicParenR"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fosforečná hnojiva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surovinami jsou fosfáty a kyselina sírová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největší výrobci: Rusko, USA, Čína, Indie, Brazílie a státy s těžbou fosfátů (Maroko a Tunisko)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Průmysl anorganické chemie 2</a:t>
            </a:r>
          </a:p>
        </p:txBody>
      </p:sp>
      <p:sp>
        <p:nvSpPr>
          <p:cNvPr id="41986" name="Zástupný symbol pro obsah 2"/>
          <p:cNvSpPr>
            <a:spLocks noGrp="1"/>
          </p:cNvSpPr>
          <p:nvPr>
            <p:ph idx="1"/>
          </p:nvPr>
        </p:nvSpPr>
        <p:spPr>
          <a:xfrm>
            <a:off x="395288" y="1600200"/>
            <a:ext cx="8569325" cy="4525963"/>
          </a:xfrm>
        </p:spPr>
        <p:txBody>
          <a:bodyPr/>
          <a:lstStyle/>
          <a:p>
            <a:pPr>
              <a:buFont typeface="Arial" charset="0"/>
              <a:buAutoNum type="arabicParenR" startAt="2"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draselná hnojiva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surovinou je draselná sůl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největší výrobci: Kanada, Rusko, Bělorusko, Německo a Izrael (zároveň jsou to státy s vysokou těžbou draselné soli)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AutoNum type="arabicParenR" startAt="3"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dusíkatá hnojiva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 minulosti svázáno s oblastmi zdrojů koksárenského plynu (oblasti těžby černého uhlí a hutnictví)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 současnosti výroby na bázi zpracování zemního plynu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největší výrobci: Čína, USA, Rusko, Indie, Mexiko a státy Perského zálivu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Průmysl organické chemie 1</a:t>
            </a:r>
          </a:p>
        </p:txBody>
      </p:sp>
      <p:sp>
        <p:nvSpPr>
          <p:cNvPr id="44034" name="Zástupný symbol pro obsah 2"/>
          <p:cNvSpPr>
            <a:spLocks noGrp="1"/>
          </p:cNvSpPr>
          <p:nvPr>
            <p:ph idx="1"/>
          </p:nvPr>
        </p:nvSpPr>
        <p:spPr>
          <a:xfrm>
            <a:off x="395288" y="1600200"/>
            <a:ext cx="8569325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dynamický růst organické chemie</a:t>
            </a:r>
            <a:endParaRPr lang="cs-CZ" sz="5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široké uplatnění, využití ve všech dalších hospodářských odvětvích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syntetických materiálů</a:t>
            </a:r>
            <a:endParaRPr lang="cs-CZ" sz="5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první umělé hmoty se objevily na začátku 20. století -&gt; bakelit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hlavní surovinou jsou ropa a zemní plyn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dvě třetiny vyrobených plastů spotřebovávají Evropa a Severní Amerika, zhruba pětinu pak asijské země (Čína, Jižní Korea, Japonsko)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největší producenti: USA, Japonsko, Německo, Francie, Nizozemsko, Itálie, Rusko, Belgie, Kanada a Čína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syntetického kaučuku</a:t>
            </a:r>
            <a:endParaRPr lang="cs-CZ" sz="5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náhrada přírodního kaučuku od 30. let 20. století; výroba syntetického kaučuku je oproti přírodnímu kaučuku (latex) více než dvojnásobná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hlavní surovinou ropa a zemní plyn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největší producenti: USA, Japonsko, Francie a Německo + rozvojové státy Jižní Korea, Brazílie a Čína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Průmysl organické chemie 2</a:t>
            </a:r>
          </a:p>
        </p:txBody>
      </p:sp>
      <p:sp>
        <p:nvSpPr>
          <p:cNvPr id="46082" name="Zástupný symbol pro obsah 2"/>
          <p:cNvSpPr>
            <a:spLocks noGrp="1"/>
          </p:cNvSpPr>
          <p:nvPr>
            <p:ph idx="1"/>
          </p:nvPr>
        </p:nvSpPr>
        <p:spPr>
          <a:xfrm>
            <a:off x="395288" y="1600200"/>
            <a:ext cx="8569325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chemických vláken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AutoNum type="arabicParenR"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celulózových vláken 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ve vyspělém světě na ústupu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tvoří 15 % světové výroby chemických vláken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AutoNum type="arabicParenR" startAt="2"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syntetických vláken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od 80. let 20. století dynamický růst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největší producenti: USA a východní Asie (Japonsko, Tchaj-wan, Čína, Jižní Korea)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evropské země: Německo, Itálie, Velká Británie + Irsko (výroba syntetických vláken jedním z nosných odvětví „irského ekonomického zázraku“)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Hlavní světové oblasti chemického průmyslu</a:t>
            </a:r>
          </a:p>
        </p:txBody>
      </p:sp>
      <p:sp>
        <p:nvSpPr>
          <p:cNvPr id="48130" name="Zástupný symbol pro obsah 2"/>
          <p:cNvSpPr>
            <a:spLocks noGrp="1"/>
          </p:cNvSpPr>
          <p:nvPr>
            <p:ph idx="1"/>
          </p:nvPr>
        </p:nvSpPr>
        <p:spPr>
          <a:xfrm>
            <a:off x="395288" y="1600200"/>
            <a:ext cx="8569325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severoamerická oblast</a:t>
            </a:r>
          </a:p>
          <a:p>
            <a:pPr>
              <a:buFont typeface="Arial" charset="0"/>
              <a:buNone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pobřeží Mexického zálivu, severovýchod USA, Kalifornie, jihovýchod Kanady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západoevropská oblast</a:t>
            </a:r>
          </a:p>
          <a:p>
            <a:pPr>
              <a:buFont typeface="Arial" charset="0"/>
              <a:buNone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Německo (Porúří, Porýní), Francie (severovýchod, přístavy), Benelux, Velká Británie (přístavy)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východoevropská oblast</a:t>
            </a:r>
          </a:p>
          <a:p>
            <a:pPr>
              <a:buFont typeface="Arial" charset="0"/>
              <a:buNone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střední Rusko, Povolží, Uralská oblast, Ukrajina (Podněpří a Donbas)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východoasijská oblast</a:t>
            </a:r>
          </a:p>
          <a:p>
            <a:pPr>
              <a:buFont typeface="Arial" charset="0"/>
              <a:buNone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Japonsko (Honšú, Kjúšú), východní Čína, Jižní Korea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  <p:sp>
        <p:nvSpPr>
          <p:cNvPr id="50178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50179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Firmy chemického průmyslu</a:t>
            </a:r>
          </a:p>
        </p:txBody>
      </p:sp>
      <p:sp>
        <p:nvSpPr>
          <p:cNvPr id="52226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7371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Johnson &amp; Johnson	USA		farmacie a biotechnologie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Pfizer 		USA		farmacie a biotechnologie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Novartis		Švýcarsko	farmacie a biotechnologie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Roche		Švýcarsko	farmacie a biotechnologie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Merck		USA		farmacie a biotechnologie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GlaxoSmithKline	Velká Británie	farmacie a biotechnologie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Sanofi-Aventis		Francie		farmacie a biotechnologie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Saudi Basic Industries	Saúdská Arábie	chemie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Basf			Německo	chemie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Abbott Laboratories	USA		farmacie a biotechnologie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227" name="AutoShape 10" descr="http://upload.wikimedia.org/wikipedia/de/e/e0/Gazprom-Neft-Logo_rus.svg"/>
          <p:cNvSpPr>
            <a:spLocks noChangeAspect="1" noChangeArrowheads="1"/>
          </p:cNvSpPr>
          <p:nvPr/>
        </p:nvSpPr>
        <p:spPr bwMode="auto">
          <a:xfrm>
            <a:off x="155575" y="-1554163"/>
            <a:ext cx="6610350" cy="32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52228" name="AutoShape 12" descr="http://upload.wikimedia.org/wikipedia/de/e/e0/Gazprom-Neft-Logo_rus.svg"/>
          <p:cNvSpPr>
            <a:spLocks noChangeAspect="1" noChangeArrowheads="1"/>
          </p:cNvSpPr>
          <p:nvPr/>
        </p:nvSpPr>
        <p:spPr bwMode="auto">
          <a:xfrm>
            <a:off x="155575" y="-1554163"/>
            <a:ext cx="6610350" cy="32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52229" name="AutoShape 2" descr="data:image/jpeg;base64,/9j/4AAQSkZJRgABAQAAAQABAAD/2wCEAAkGBxQTEhQSEhQVFhUXGB8aGBYYFxodHBsYGhkaGBwhFx0eHCghIBwlHBcXITEhJSkrLi4uHB8zODMtNygtLiwBCgoKDg0OGhAQGywkICQsLCwsLCwsLCwsLCwsLCwsLCwsLCwtLCwsLCwsLCwsLCwsLCwsLCwsLywsLCwsLCwsLP/AABEIALkBEAMBEQACEQEDEQH/xAAcAAEAAgMBAQEAAAAAAAAAAAAABQYDBAcIAgH/xABPEAACAAQBCAUGCQkFCAMAAAABAgADBBEhBQYSMUFRYXEHEyKBkTJCUmKhsRQWI1RygpLB0TNTc5OisrPC0jQ1Q4PwFyREY6PD0/EVVXT/xAAbAQEAAgMBAQAAAAAAAAAAAAAAAQIDBAUGB//EADwRAAIBAgMEBwUHAwUBAQAAAAABAgMRBCExBRJBURMyYXGBkbEUIlOh0QYzNFKSwfAVcuEjQoKy8cJD/9oADAMBAAIRAxEAPwDuMAIAQAgBACAEAIAQAgDHUVCopZ2VFGtmIAHMmAIt85JJwlCZOP8AykJB5ObIftRZQbI3kYzlOqb8nShRvmzbH7KK370W3FxZG8RtblWemE6so5HAAaX7cw+6FocxmRdVl+Ut+sypMPCXKHsKSvvifc5MZ8yJq86snKflK+uPI1KjwAEQ5xX+0lRb4n6Mt0BGlbKjr6XV1JB7yYtd/lIt2msuduSb266tU/5w1a9TXiu+vyk7vabC5x5ONiK2uS+q71Qv3Y38Inej+Uiz5kjIy1JIvKypNX9ID7etl2ifc5P5kZ8yUosoVTfkK2mqOao38Jl3QtTfEn3jc/8AnquX+VpVcbWlTMe5WH80Oi5Mbxmp88aY4TS8g7pqFQObi6D7UUdOS4DeROyJ6uoZGVlOplIIPIiKFjJACAEAIAQAgBACAEAIAQAgBACAEAIAQAgCPr8ry5TaGLzCLiVLGk/MjUo9ZiBxiUrg0p0ypdSzulLLGJIKs4G9mbsL4NzibJakFZrMu0MptJEaqmD/ABZjEqOTvfD6CkReKk9FYq2lqYhlvKNT/Z5RRTqKSx/Em9g9wEGorVkJvgj9OZtbP/tE5bHY7vM/YwQdxiN6K0RNpPiSFJ0cy1HbnzOUtUQeBDRPSy4DcRIpmPRKLujNbWWmN7bECK9JLmTuor0zNWRNmCZKkJKlL+TwOk/rNfUNw3YnE2GanaOb1IfYZ6rIJ2CMyqIixA1ObaiYs15CTdHWrDyl2i4xB3HYd4uDE4qa7SFdMt2Tc0Mmz5SzJUjRU7mdWBviGs17g3Fo1Lyi7GTJn23R7SbDOXk9/wB4GHSS5kbiI+q6M0Pkz2P6WWj+7RielfEbpgGaVfJ/IVFxuExh4I4ZInehxXkLPmalVlOrk4VlMHXaxXR8XXSlk8LCMkX+V+ZXvR9ZOl081tKkmvTzjjoA6DG3AHRmAcNIDbEuSeU0LciXk5x1VObVMsT0/OSwFmDmvkN3aPIxR0b5xJUuZZ8kZYk1K6Ulw1vKGIZTudTip5iMLTWpe5vxAEAIAQAgBACAEAIAQAgBACAEAY6ieqKXdgqqLlibADiYAiWmzqjyNKRJ9Ii01x6oI+TXiRpcF1xNuYMGUqqTk+TpKmLHsqD2nfaXY3PEsbnmSAZzeSBV6PJVVlJhNnPoSb3XDD/KT/uNc44XGAtdR7WVzZcMlZr00ixWWGcee/aa+8XwH1QIq5N6hRSJmKlhACANHKC9YVk+ae1M+gPNP0jhxAYQQMOWcoSqWUZs02UYADWzHUFG0n8SbAExbeFigz+kSYSWSVK0F1qdInhdwQB9nxi+6+ZW6LPm/laRXSy8saLr5cs61J1c1ONm9xwiFNp2ZLRmoU+DVAA/JTzokbBNA7J+sBonedCJqZq5CLLGIsIAQB+EQBWMvZlSJ4LSwJUzXdR2SRiLrsN8dIWN8cYvGbWTIaITItZNWaaKrBLjyHOJNgTZj5wIBIfXhY468ids1oQZMoZB7YmyWMqavkumB5HYRhipuDtEZbqStIixMZDznJYSKsCXNOCuMEmHZb0X9U69h2DBUpOOa0JUizxiLCAEAIAQAgBACAEAIAQAgDXrqxZS6b33AAXLMdQUbSd0ARFUyopq61gqy+0qXukvcfXmnVfZeyjEljaigs8icEAUrPGh62uopb36p7qeYOmy/WAUf+olO1xwLuqgAACwGAA2DhEA/YAQAgBAGnQ9ozJnpMVH0U7I7tLTb60AUmvoDlSvdGJFJSnQaxtpzPOAO+4sTrAXC2leJWRJe6SkSUgly0VEGAVQAPCIIKnl3Ia0k1coUq6Oj/aJSjBpR8pgNhHlW22vrGMkom8r0vWyWCEaRGlLbYHFmQ9zBTF08ipI0FUJsqXNXU6hhyYA4+MYyTPACAEAIAq2c1IJlZSaPlJd3I2S1IK6XNgVHNtxi8dLA3pixkRUq71UipnVFGwAmSrdk27ctlU6S8i1iNmB2xeNS0t1kOOVzcyLl16V1p6pi0pjoy5zHFTqCzTtB1BziNu8UqUrLejoSnwZd4wFhACAEAIAQAgBACAEAfE6aFUsxAVQSSdQAFyTwtAEXRSzNb4RMBGHySHzEO0j02GJ3Cy7ybaEHKs6q2oyzUvT0mNPIDMDc2cqD2jvLHsoNxvvjE1val+qdUzVystVSSZ41soDDc4wYHvv3WiyIaszerqNJq6LjUQwIwKsMQynYR/rCJIMS1EyXhNBcfnEW/20GIPFbjb2dUAbUioVxdGVhvBB90AZYAQBiqZugjOfNUnwF4A0auo+DUrOceqlEniVX7z74E8THmrkv4PTS5beWRpzDtMxu019+JtyAgQS8AfjKCCDiDrEARWR5ehL6r80xlj6IsU/6bJEoM+838EeX+bmuvIFusUdyOsQwScAIAxzpyqLsQOe3lvPCANKfWO2EsaI9Nhj9Vf6rW3GLKJFzXkyAl7XJY3Zibsx3sfYBqAwAAwi6ViLmKsqVlo0yYQqKCWY6gBFiDjsvJNbUzKnLNN2TKmXRCCS6qLMBvCpogjHSuwGIjBK+9cyq1rF8kVUuupVmgDRmL2lOOiwwZTyN+YsdsbdKd1cxSVsiWzGys3aopzEvKF5TE4vKvaxO1kJAJ2gqcTeMNanuvLQmLLdGIsIAQAgBACAEAIAQBEZT+VmpI8xbTJvHH5NeRZSx4JY4NEoMhOkzK5p6JlQkTJx6pbawCCXP2QRfYSIPPIR5m50fZvCjpFUi0yZZ5h23IwH1RhbfffBgh8pUk3JtQ9TTrpU003mytisdo9Hg2rzT5pEpX7xctWRstyaldKU1yPKQ4Ot/SXxxxB2ExAJEGAMM6iludJlGl6QwbuYWPtiAfHwRh5E1xwazDxI0v2oADrh+af7Sf18YA+J4mOhRkA0sCQ1xa+OtRfC+yBJgziks8nRVS3ykssotcos1Ge1yPNBwiSDYGVFwuk4cOpmH91SIgGT/wCQTc/6qZ/TAH78OXc/6uZ/TAGGnN3dgGCnR8oWuRcE216tEY7olAxy5by3mMgRhMIY6TlSGCqhtZDcWRfbCwM/XP6g7ifvELEXPxmO1j7vdj7Ytui5iCAYgY7TtPM6zFkiATEgj8rZVlU6dZOcIuy+tjuUDFjwAgCkyxUZZmhVDSaNG7R3kb9jTNyi6prNzo3hu3eLHUKCiSTLSVKUKiCygbvvJ1k7TGIsc8OTxRV82QotIqh1sobFmKO2o+qD3KgjNTfEhmtlWe0mYlRLF3lNpAekNTL9ZSw7wdkbUo70LGO9nc6dR1SzZaTZZ0kdQynerC4PgY55lM0AIAQAgBACAEAIAh8inTVp351y4PqeTL/6aqeZMWIKtnDK+FZVppBF0lAFuZ+UcHmqyh3xKyTYfBHQYoSfjqCCCAQcCDqI4wBRsuZklW66iJVhiE0tEj9G9xa/ok242wjIpJ5SKtPgaFHnnUyG6upTTI1hh1cwDfq0W4YLziejv1WRv8yyUOetJM8pzKO0TRogc3F0/aiji1qWuifkVCuNJGVlO1SCPERUkyXgD8MSD8JgQfBMSQfl4A/LwAvAk/CYA+CYtYg1a2tlyhpTZiSxvdgo8SYZElfyhnxSS76LNNO6WuH2m0VPcTFrPkVuitVGe1XUt1VHJ0W9UdY+OokkBVHMEcYWtqxe+hJZE6O5k1+vylMLMf8ADDkkjc77B6qYcdkUc+Ra3M6LTU6y1VJahUUWVVFgBwAihJlgCo9JEi0iXUjyqear39UmxHedGLwfAhldy0NcdCmY2TXRVXFqebIJxkTSq/Qf5RR3aTAcAI0a0bSZeLui7RiLCAEAIAQAgBAGnlip6unnTPQlu32VJ+6ANfJCaMmUo1LLUeCgRcgrmbqaWVquYfNUj+GvuT2wfVHEu8UJEAIA1a/J8qcujNlq42aQvbkdYPEQBVsodHspsZE15R3N219pDeLGMiqMpuLgV6fmNWSiWlhHOwy30HPMto2+1E78XqiN2S0Y67KknC1WPq9b7SHELQZN5ExmxnFVTKhJM9SFYMbtKKHsrfA4DutFWktGWTvqjcz5zrahEnRlLM6wte7FbaOjqsD6XsiM+AK9K6Tph/4ZP1zf+KLqDZRzRl/2kP8AN5Y/zm/8QiejZHSIf7Q5h1SJYP6Rj/IInonzHSI382M75tTUCS8uWoKsbrpX7Nt54xSUXFl00xn9lyokPTyqckNND+SgdyU0CAoIOwtshZXD0K38FyrPHkVR+k/VDvBZB7IteCI942aPo2qnOlMeTKvtF3bvFlH7UR0iWiG6+JZMm9G1KmM5pk47mOivgtj3EmKupJkqKLbRUUuSoSUiS1HmooA8BFCxngBACAITPVAaGoB9C/gQfui0OsgyiZQfsDZgPcI6FLqoxSNnoomf7zWLvWW3hpCNXEdYmmzpsa5kEAIAQAgBACAI7OSQXpKlBraTMA5lCIA18h1ImU8lwbhpaMORUH74yFSIzbGjlGtXfY+IRv54h6ElwihIgBACAEAIAQBE5XPy9J9Nx39U/wCEAamVsny51TTCdLSYujNGi6hhchCMCLXsp9sSyEZ2zSoT/wALIHJAPdC7FkfHxPovm0vwP4w3nzG6j6GaFD81knmt/fDefMWRiXJEiTUSuokSpZMuYSURVJAMoYkD1oLNgiMrC+V8m8FnnxlEfdFpIJ8C7xQkQAgBACAEAIAgs92/3KaBrfRQc2YCLQ1BzzKs4XNtVzblfD2R0oK0UYJMkOh9dKfWvu0F9hP4xpV3dl6eh1CMBkEAIAQAgBACAPwiAKbmPN0ZLUp8qlmvIt6qN8me+WUMZlmir1M1QepylJm+bPlmWT6wOHjeWPqmKPRkltihIgBACAEAIAQBC5wm0ykbDCfbH15cxfviUQz7rh8pTtsWbY8mlzEH7RWJYJeKkiAEAR043nt6ssD7bMT+4sWiQysT20ss0w9CSx+0Jo/CLtZFeJeIxFxACAEAIAQAgCnZ+1uMqUPN+WbmOxL/AGze25TGalG7IehzfKlVZTjG/J2RgZf+h+gKURmsLGc5bjojVfkSwjnVHdmaKyL1GMsIAQAgBACAEAIAoGcLmiymk/8AwaxQj7hPljsn6yYfVEZqWeTKS5kvlqk+ESCE8tSHln1xqx2XBK32Xvsg1ZhMls38piokLM87U41Wca7jZvtxjE1YuSUQBACAEAIAQBB54toyFmfm5stzyDi/sMWjqQz7ymxMttEXZbOo3shDgd5UCLNEXJeVMDAMpuCLg7wcRGMsfUAIAhZk+2m3pMSOS2QeOjfvjLTjcrJlYzem9blea2yXKIHhL++YYtUyRWOp0GMBkEAIAQAgBAGOfOVFZ2ICqCSTsAxMAchziyoZkx3OBZrkbgBZF+qpx9Z3GyN+hCyuYpvgVbqGqqiVSpiZjWPBfOJ4W9hO6IqzKxVz0JQ0qypaSk8lFCjkBbHjGi3czmeAEAIAQAgBACAEAQ2d+QhWUsyQcG8qW3ozFxUjv98SnYMouZ2czY09R2Zss6Lg7xtHA/iNkba99dph0LGZ/wAGnGpTGTMsJ6jzTsmAbsced9pIwSiZEy3I4IBBBBFwRtB3RiLH1ACAEAIAQBGZzU3WUk9N6H2Y/dFo6kPQhMlZXDy5bk+UoPeQDGzuXRiuSmblSAGp9svFOMpvJt9HFPqg7Y1pxszKncmoqSauUqjQQ2NmPZX6R28hix4AwQKNlfLCjsoeyosOQwHujfp07Iwylc+OilNOZVTztNgd92Y/uqka1Z3ZeB0aMJcQAgBACAEAUPP7OIKOpQ3se1uZhs4qhxO9tFdj2zUobzKydkcqynlOwJJPvJ+8knxjblNRRhtc6F0O5tMqtXzls8zsywfNUaz7xf6ewiNKpLgZYo6fGMuIAQAgBACAEAIAQAgDmvShmm5Pw+lwmoO2NjLx4bzs1+lGWnJ37eBWSIDNfPUMNCZgR2WRtYOogg+6NlONTLiYXeJc8h5aWR2b6VMcd5k337TL4+bt3nBUpNGWMrl1RgQCCCDiCNRHCMBc/YAQAgBAH4y3BB1GAON/CjTzJsgnGVMZcd19Id1iPCOjTacTXlkzeo8vWZW0tF1PZfXa+sMNqNYXHAHWIipTUlkIzsXahzpVku8tgw9AqyH6LaQAH0rGNN02mZ0yqZ0Z3BiQrC9iAFNwgOvHUznUSMAMATcmM1KnZ3ZjnPgii1+V+ybYnZz2RnlOyMSuzrfRnk7qaGXfXMJfuwVfFVB740aj942I6FrihYQAgBACAKhnrnelMhRGvMOGBx3Gx2W1FtmoXbCLwg5MhuxxXKuWCxZ3YcTqAA1ADYB/q5JJ2t5QVjFm2S/R5mk+UJ4mzQyyJZBOy51gfSIOrzQb6ysYJTt3lkr5Hf5UsKoVQAqgAAYAAYADhGEyH3ACAEAIAQAgBACAEAIAEQByPpI6OCSaui7LDFlA+4a05YrsuPJyKV9deZRqxz3JedE2S4lzbo42E6+KnaIzqq17sym7xidFzUz3CWUEBTrlkgLzlnUh9U9g+ptpOmnnEsp8GdNydlOXOF5bYjylODLf0h7jqOwmMDVjIbkQBACAEAce6ZsnmTOSrXyZgCOdzL5JPdhGaE7IxyjdnNzlc74ydIzHuoxPlo+l7YdIybIxHKwO32xXfYsiSzVpmrauVTptYFjuAxv3WLfVMRvceRax6dp5KoqoosqgKBuAFh7IwGUyQAgBAGOfPVBpMQB/rVvPCAOaZ5dJirpSqUhjqL3wHeNfIHmcCpvGNyG7HIcpZXZmu7M7tqGtmOoAAeAAwGoRl3kskVtfNllzEzAn1zibP7EpTr1gW1hb4PM2X8ldtz2Yo3bXX0Cz0O/ZNyfLkS1kyVCoowHtJJOJJNyScSTeMRc2oAQAgBACAEAIAQAgBACAEAIApGevRzT1qllVUma9yk77jFG4jA7QYup5WeaKuPFHEcuZq1tA+jos67FPlW9W2DDit+IEXSesHf1IbX+4+8g59PKKjSI0TgrEjRxx0WBBXkDY7QYhzT1J3WtDqubvSlLcBZxHNrKftC0tuZ6vkYo0Ll9ostSJoBWYMdQOF/o3wbmtxFbFiQgBAERnXkNK2lmU7jyh2TubYf8AW+LRdmQ0eSc4cmTqWe8mbcFSRzANv/YiZJxGTIssYrdk2P1ASQBck6hDNg9K9CuZZo6f4ROHy00YA+ahsfbYdwG8iJk+BC5nS4qSIAj63LUiUDpzFw1gY2+lbyeZsIWBRMv9LEmXdZA023gg+LeSOa6fKJGmpy3OXPqdU362ZZT5ik2I3HaRw8ncBEqyIvyIrJ1BU1TqkmWw0tRKksRvRBiRxwA2kRez1eRW6Ou5kdEqSbTavtMfMvcn9I4wt6iYb2YYRDnbqjdvqdSlSwoCqAqgWAAsABqAA1CMZc+4AQAgBACAEAIAQAgBACAEAIAQAgDDV0iTVKTEV1OtWAI9u2F7A59nR0S01RdpfZbc1z4OO0PrafKMnSX6yv6lN22hy3LfRbW0tzL0iv2hb6Sg/tKsN2L6r8yd5rVEBIra6luQswDa0snRP0ihKnkYOE1wJUosn8kdLdVKsNIEDYVw8EKjvIMY7lrFtyf04jVNl9+B9nYA8TAWJ6R0y0rDYD65Zf3Fme+GRBVs+MpUeU7HTpJb7XM2fci3/wCUWYYY44YEGwjKmt2zKtZ3KWMwZf8A9lRfaYe9YpurmWuSma+SqWhnLOnzqKp0cQvXTgL7L2pmuBu27TbAz7qWpXO50Wd0zU4GuXf1DMf9+XKimRexA5Q6cMCJak7iFVD7TNB9kLk2KllfpYqp1wCADvu3irEp4IIXYsivT8oVtViRMcDUWvoDlfsr3WiyhJ8CHOK4kvkTo/rqqxAbRO1RcfbJVPBjyi26lqym/wAkdNzY6GJUsh6hxfcvab7bCw+qgPrQ30uqhZvU6ZkrI8mmXRkS1QHWRizcXY9pjxJMUbb1JSS0N6IJEAIAQAgBACAEAIAQAgBACAEAIAQAgBACAEAR2UMhU843myUZvStZvtCze2JTa0IaT1KxlTotopuI014HQceMxS37UX6WXHMruLgVau6EJZuUeUdwKzE9omMP2Yb8eMRuy5kHVdCE4eSAfoVA/nkj3xN6fJj3+wjp3Q3UjVJnHlMkH+cQtT7ReZrHojqvzNT/ANH/AMkRanzYvMzSuh6pP+BP73kD+cw/0+0Xmb9N0JzzrS306hf5JTQvDkx75N0XQeMNN5K902Z73QeyG9H8otLmWfJnRPSSjdmYncqy0HiF0/2odI+GQ3FxLRk/NakkkFJCaQ1M93YcmclvbFXJvVllFLQmIqSIAQAgBACAEAIAQAgBACAIj40UXzun/XJ+MY+lhzXmbfsGK+HL9LHxpovndP8Ark/GHSw5rzHsGK+HL9LHxpovndP+uT8YdLDmvMewYr4cv0sfGmi+d0/65Pxh0sOa8x7Bivhy/SzJT5w0kxgkupkMzGwVZqEk8ADjEqpB5JorPB4iEXKVOSS4tMk4uax+M1hc4CA1K9XZ8UEo2apQncgZ/wBwERidemuJ0KWysXUV1B+OXrYwU/SFk9zbr9E+sjqPErb2xCxFN8TJPY2Mir7l+5p/uWKkq5c1Q8p1dT5ysGHiIypp5o51SnOm92aafbkZ4koR1Zl2mlMUm1EmW41q8xVOOIwJvFHUinZs2KeEr1I70ISa5pNn5SZfpZriXLqJLudSrMQk2FzYA31AmCqQbsmhPB4inHenCSXNpklFzXEAatflKTJAM6bLlgmwLuFueFzFZSUdWZaVCpVdqcW+5XNL400Xzun/AFyfjFelhzXmZvYMV8OX6WSwMZDUDsACSQANZMCUm8kV2uz6oJRs1ShPqBn9qAiMTr01xOhT2TjKiuoPxsvWxipukHJ7m3wgKfXR1HiVt7YhYim+Jaex8ZFX3L9zT/csVLVJMUPLdXU6mUgg94jKmnmjnzhKD3Zpp9pmiSho1+WKeSQs6dKlki4DuqkjVcXOqKynGOrM1LDVqqvTg33Js1vjTRfO6f8AXJ+MV6WHNeZl9gxXw5fpY+NNF87p/wBcn4w6WHNeY9gxXw5fpY+NNF87p/1yfjDpYc15j2DFfDl+lj400Xzun/XJ+MOlhzXmPYMV8OX6WSNLUpMQPLdXQ6mUgg2NsCMNYMXTTV0a84ShLdmrPkzNElCLnZyUisVaqp1ZSQQZqAgjAgi+BBijqwXFG1HBYmSTVOVn2M+qTL9LNcS5dRJdzqVZikmwubAG+oEwVSDdk0VnhK9OO9OEkubTJKLmuIA89/Eyv+azf2fxjmdFPkfQP6nhPiL5mtX5tVclDNm08xEW12IFhcgC+O8gRDpySu0ZKWOw9WShCabfAijFDbJxczq44ilm+A/GL9FPkaD2nhF/+iJnNDNSsl1tPMmU8xUWYCzG1gLHjGSnSmpptGnj9oYaeGnGM020dcy/lqVSSWnzjZRgANbMdSqNpP4nUI3ZzUFdnk8LhamJqKnT19FzZw3OfO2orWPWNoSvNkqTogbNL0jxPcBHPqVZT1PcYLZ1HCr3VeX5nr4cv5e5q5HzbqqkaUiQ7r6WCr3MxAPdERpylojJiMdh6DtUmk+Wr8kbtbmNXylLNTsQNegyufBST7Is6M1wMNPa2DqOyn5pr1yIjJeU51O/WSJjS32kbeDA4EcCDGOMnF3Rt1qFOvHdqRTX80fDwO1ZiZ5rXKUcBKhRdlGphq0k4bxsvG/Rrb+T1PF7T2ZLCS3o5wej5dj/AJma/SXmr8Kk9dKX5eUMLa3TWV5jEjjcbYivS3ldaoybH2h7PU6Ob9yXyfP6/wCDi1NUMjLMlsVdSGVhrBGIMaCds0eznCM4uMldPJnoPM/OBa2mWcLBx2Zi+i419x1jgY6dKpvxueAx+Dlhazg9NU+a/mpL1E9UVnchVUFmY6gALkmLt2V2akIuclGKu2efs8s4mragzMRLXsylOxL6yPSbWe4bI5tSo5yue+2fgo4SiocXm32/RcPPiWDotzU6+Z8Lmj5KU3YB1PMH8q6+dtxEZMPS3nvPRHP21tDoYdDB+9LXsX1fp4HUc48uyqOSZ008FUa2bYB+OwRuVJqCuzzOEwlTE1FTh4vkuZwzOXOmorWJmtaXfsylNkG64848T3W1RzqlSU9T2+D2fRwsfcWfN6/47kY8k5sVdSNKRIdl2MbKp5FiAe6EacpaItXx+HoO1SaT5av5XNqvzIr5Kl3p2KjWUKvbuUk+yJlRmuBipbVwlR2jPPtuvXIi8j5XnUz9ZTzGQ7bHstwZdTDnFIzcXeJtYjDUq8d2rG/qu58DtmY2eCVyFWASegu6DURq0kvjo32bL8iehSqqa7Txe0tmywkrrOD0f7Pt9Ss9KuQamoqJTyJLzFEqxK2wOmTbE7ow4iEpSVkdLYmMoUaMo1JJNv8AYpPxMr/ms32fjGDop8jtf1PCfEXzIapkNLdkdSrKbMp1gjWDGNq2TNyE4zipRd09DcyXkOoqAxkSXmBTYlbYE47TFowlLRGGti6NBpVJJXN34mV/zWb7Pxi3RT5GH+p4T4i+Z2TMCimSaCRKmqUddO6nWLzHI9hEb1FNQSZ4/alWFXFznB3Ttn4I2c7ssikpJs/zgLIN7tgvtxPAGJqz3ItmPAYb2mvGnw49y1POzNe5JuTiSdp2kxzD6ElwRmoKxpM1J0s2eWwZeYN7HgdR4GJTad0Uq041YOEtGrHpDJVes+TLnJ5MxQw4XGo8QcO6OpGSkro+c16MqNSVOWqdjbixiEAVXpQ/uyo/y/40uMOI+7fh6nU2L+Nh4/8AVnBm1GOa9D3a1PUEnyV5D3R2EfMZas+4EHEelbLBnVhkg/JyBogb3IDMfaF7jvjn4ie9O3I9rsPDKlh+k4yz8OH1NTo7zdFZVWmC8qUNNx6WNlXvNyeCkbYrRp78s9DNtbGvDUPd60sl2c3/ADmd3loFAVQAALAAWAA2Abo6R4Vtt3Z9QIOXdLmbShRWylsdILOA1HSwV+d7A77jdGniaa668T0+wcdJv2eb7Y/uv3Oc5Jyi9POlz5flS20hxG0HgRcd8asZOLuj0VejGvTlTlo/5fw1PSVNPDorrirKGB4EXHsMdVO6ufOJxcJOL1WRyDpSzV6iZ8LlD5Ka3bA1JMO36La+d94EaOIpbr3loz12xNodLDoJ9aOnavqvTuZBZj5yGhqA5v1T2WaPV2MOKk35XG2MdKpuSvwN7aWBWLo7q6yzj9PEtHSpnaJlqOncFMGmspwa4DKoO0DBjxsNhjNiKt/dRzNibOcP9eqs9Irlwb/Zf+FOzVyA9bULJS4XXMf0UGs8zqA3nnGCnBzlZHYx2MjhaTqPXgub/mp6CoKJJMtJUpdFEAVRwHvPHbHTjFRVkeAq1ZVZuc3dvNnEuk7LBn1rpfsSPk1Hreeeelh9URz6896fce02NhlRwylxlm+7h8s/E+ujTNxaupZpovKkgMy7GYk6IPDBieVtsKFPflnohtjGyw1FKHWlkuxcX3nclUAAAWA1Abo6J4du+bP2AOT9LmbSy9GtlLo6baM1QMNI3IfmbWO8223vpYmml7yPVbBx0p3w83orx7uX7rxKJkHKrUtRLqEv2GuQPOXUw7xf2RrwlutSO7isPHEUpUpcfXgz0jLcEAjEEXHIx1T5y1Z2Z9QIPO2eY/3+r/TN745dXrs+hbO/CU/7UdB6FPyNT+kX92NnCaM4H2j+8p9z9TpEbZ5wQBx7pgy31k9KVT2ZI0n4zGGH2VP7R3Ro4md5bvI9fsDC7lJ1nrLJdy+r9CO6LsiCorNNxeXIGmb6i5wQHvBb6sUw8N6fcbG2sU6OH3Y6yy8OP08SJzxyN8Eq5sm3YvpS/wBG2K+GK/VMUqQ3JNG3s/E+04eNTjo+9a+eviXvoby3dZlGxxX5SX9EmzgcmIP1jujZws9YnC+0GFtKNdccn38Pll4HTY2zzQgCq9KH92VH+X/GlxhxH3b8PU6mxfxsPH/qzgz6jHNeh7tanqCT5I5COwfMZas+4EHnXPBSK6rvr65z3Frj2ERy6nXfefQ9ntPC07flReOhEj/ext+S8PlPvv4xsYXj4HD+0d/9L/l+x1KNw8wIAq/SbMAybUX2hQOZmLbw190Ya7/02dPYybxsLdvozgsc492ejM0VIoaQHX1Ev9xY6dLqLuPnmPaeKqW/NL1N7KFEk6W8qaukjqVYcD7jx2ReSUlZmClVlSmpwdms0efM6cgvRVDSXxGuW/pIdR57CN4McypBwlZnv8Fi44qkqkdeK5P+aEXTyWdlRAWZiFVRrJJsAO+KJXNqclGLlJ5LU79mTm0tDThMDNezTWG1tw9VdQ7ztjpUqe5G3E8FtHHPF1d7/askuz6ssMZTnnm3OIEVdSDr6+Zf9Y0cqfWfez6NhPw9O35Y+iOkdCbL1VSPO01J5FTb2ho2sLozzn2jT6Sm+Fn6/wDh0qNs84IAqHStMAybNB1s0sDn1it7gYwYn7tnW2Gm8ZG3BP0ZwttRjnnuVqelcgqRTSA2sSkB56AvHVh1UfN8S0602ub9TeixgPO+en9vq/0zRy6vXfefQtnfhKf9qOgdCn5Gp/SL+7GzhNGcD7R/e0+5+p0iNs84aOW8pLTSJs99UtSbbzqAHEkgd8VnLdi2Z8NQlXqxpx1b/j8DzhVVLTHeY5u7sWY8WNzHKbbd2fRYQjTioR0SsjsfRr8HpqJNOfJEyb8o4MxLi/kg47FthsJMb1DdjDXU8ftjpq+Je7CVo5LJ+Pz+RE9LcqROlS6iVNlM8s6LBXUko5wwBubNbuZopibNJpm1sGVWlUlSnFpSzV09V9V6I57m/lVqWolVC+Y1yBtU4MO9Se+0a0Jbskz0OKw6xFGVJ8V8+HzPR1PPV1V0IZWAZSNRBFwR3GOondXR86lFwk4y1WRkiSpVelD+7Kj/AC/40uMOI+7fh6nU2L+Nh4/9WcGfUY5r0PdrU9QSfJHIe6OwfMZas+4EHG+l3IZl1AqlHyc6wY7pii3tUA9zRoYmFpb3M9hsHFKdF0XrHTuf0fqiv5lZwmiqRNIJlsNCYo16JINxxBAPiNsY6VTclc6G0cEsXRcOKzXf/k7zkzKUqoQTJMxXQ7VPsI1g8DjHRjJSV0eErUKlGW5UVmbM2YFBZiABiSTYAcTFjGk27I450nZ3pVFaanOlKRtJnGp3FwAu9Rc47SeFzoV6qlktD2Gxtmyw6dWqrSeSXJdva/kVfNjIjVlSkhb2Ju7ejLB7R+4cSIxQhvysdPG4qOGouo/DtfD+cj0XLQKAoFgBYDcBHUPnjbbuz6gQcr6bvKpOU3/tRp4vVeP7HqPs5pV/4/8A0VXo5/vKm+k38J4wUfvEdXa/4Kp4eqO/R0zwQgDivSvkMyar4QB8nPxvsEwCzA8wA3Htbo5+IhuyvzPZ7Dxaq0OiesfTh9PIisxM5PgNRptcynGjMA12vcMOKm+G4mKUqm5K5tbTwPtdHdXWWa+nid2yfXy56CZJdXQ6mU38dx4GOlGSkro8NVozpS3Zpp9pmnzlRSzsFUYlmIAA4k6oluxWMXJ2irs4v0mZ2rVusmQbyZRJLbHe1rj1QCQDtudlo59eqpuy0PZbG2dLDRdSp1pcOS+rILNDITVlSkoA6AOlNO6WDj3nyRz4Rjpw35WN7H4tYWg58dF3/wCNT0OBHUPnp+wB52zz/t9X+mb3xy6vXZ9C2d+Ep/2o6D0Kfkan9Iv7sbOE0ZwPtH97T7n6nSI2zzhy3ply3+To1P8AzJntCA+1rcFjTxU9Inp/s/hetXfcv3+nmc6yXkybUP1chC72J0RbUNZJJA2jxjVjFydkeirV6dGO/UdkS/xDr/mrfal/1RfoanI1P6vg/ifJ/QfEOv8Amrfal/1Q6GpyH9XwfxPk/oQdZSvKdpUxSrobMp1gxRpp2Zu06kakVODunodf6Ist9bTNTMe3IOHGW1yvgbjloxu4ad47vI8jt7C9HWVVaS9Vr56+ZfY2ThFZ6SZDPk6eiKzsersqgkm01CbAY6gYw103Tdv5mdLZE4wxkJSdlnr/AGs4i2Q6q39mqP1Mz+mOe4S5PyParF0PiR/UvqekZQ7I5COsfOZan3Ag1spUEufLaTOUMjixB+7cQcQRqiJRUlZmSjWnRmpwdmjjec/RzUU5LU4M+VssPlF+ko8rmvgI0KmHlHTNHsMFtujWVqvuy+T8eHj5lPlzXlOdFnluMDYlWHPUYwXszsOMKkc0mvNH1V5QmTMJs2Y9tQd2b3mDk3qyKdGFPqRS7kl6E1m/mZV1ZGjLKS9s2YCq29UHFu7DiIyQpTnojSxW1MPh1nK75LP/AMOzZq5syaGVoSu0zYvMPlMfuUbF2cSSTv06agrI8djcdUxc96ei0XBf55sm4yGkIA5p0yUE2aaXqpcyZYTL6CM1r9Va9gbaj4RqYqLbVlzPSfZ+tTpqpvyS6urS5lZ6Pskz0yhTs8icqgtdmluAPk3GJItrIjDRjLfWR09q4ijLCTjGaby0a5o7jHRPECANPK2TJdTKaTOXSRtY2g7CDsI3xWUVJWZloV50JqpTdmjjWc3R5U05LSVM+VsKjtgesgxPNb90aM6Eo6Zo9jg9tUKySqPdl26eD+vzKnJqHlMdBnlvqOixVu+1jGBOzyOtKEKkfeSa80ftXXzJlutmu9tWm7NblcmDberIp0YQ6kUu5JehPZvZkVdUQRLMqXtmTAQLequtu7DiIywoymaOL2rh8Otd58l+70Xr2HZ82s3pNFK6uUMTi7nynbeeG4ah4xvU6agrI8bjMZUxVTfn4LgiXjIaggDged+R6hq6pZZE5lM1iCJTkEX2EDERzasZb7yZ7zAYmisLTTnFOy4ovfQ9RTJUmoE2W8smYCA6lbjR2XEbGFTSdzhbfqwqVIbkk8uDvxL9OmBVLG9gCTYXOAvgBrPCNpnBit5pI8+ZapaupnzZ701ReYxNuqfAalHk7FAHdHLkpSbdn5H0DDVMNQpRpxqRyX5l48eLOi9Eeb7SZUyomoyTJh0VDAghF4HEaTX+yI2sNCybZ53buMjVnGlB3Szy5v6L1Z0GNo4AgDlfS1m27TZdVIlu+mNCYEUsdJfJYgC+K3F/VEaeJpu+8j1GwsdCNOVGpJK2au7a6rzz8WV3MpaqkrJU009QEJ0JnyMzyGsD5uw2b6sYaW9Gadn5HR2i8PiMPKG/G+q95arx46eJ3aOkeGEAIAQAgBACAKT0k/kxyjXr6HZ2R1yr9HH5Yc4w0NTp7X+7OvRvHkxACAEAIAQAgBACAEAUHpM8nujWxB3Nj9YhujT8qOcY6GpubY6h1eN08uIAQAgBACAEAIAQAgBACAEAf//Z"/>
          <p:cNvSpPr>
            <a:spLocks noChangeAspect="1" noChangeArrowheads="1"/>
          </p:cNvSpPr>
          <p:nvPr/>
        </p:nvSpPr>
        <p:spPr bwMode="auto">
          <a:xfrm>
            <a:off x="155575" y="-2560638"/>
            <a:ext cx="78486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52230" name="AutoShape 10" descr="data:image/jpeg;base64,/9j/4AAQSkZJRgABAQAAAQABAAD/2wCEAAkGBxMSEhUQExQUFhUVFxcWFRUVFRUXGBUUFxYcFxkXFBQYHSggGBwmGxcXITQhJSkrLi4uGB8zODMsNygtLisBCgoKDg0OGhAQGjclHyQsLCwsLCwsLCwsLzA0LCwsLCwsLCw3LiwsLCwsLCwsLSwsLCwsLCwsLCwsLCwsLC0sLP/AABEIALMBGgMBEQACEQEDEQH/xAAcAAEAAgIDAQAAAAAAAAAAAAAABgcEBQECAwj/xABREAABAwIBBwQMCAwFBAMAAAABAAIDBBEFBgcSITFBURNhcZEUIjJSVHKBkpOhsdMVFyNigsHR0iQzNUJTVWNzorKzwhY0g6PDQ0R04SXi8f/EABsBAQEAAwEBAQAAAAAAAAAAAAABAgMGBQQH/8QAOBEBAAECAgYHBwMEAwEAAAAAAAECEQMEBRITITFRFEFxkaHR4RYyUlNhscEGIoEzNHLwFUOisv/aAAwDAQACEQMRAD8AvFAQEBAQEBAQEBAQEBAQEBAQEBAQEBAQEBAQEBAQEBAQEBAQEBAQEBAQEBAQEBBwTbWUGOa5n5t3eICR52z1oHZDzsid9JzR7LoPKaokGs8kzxnk/Yg1tTlFDH+MraGPxpGD+aRBhvywohtxSj+jJCf7ig6nLKi/WUHk5M/Ug6/4zov1jH5rfuoORllRfrKLy6A+pB3GWdF+s6X6T4h9YQe8eVlK42biNA4nYOVjv1CRBsIa9z+4lpn+KfscUGTy0w2xtPRJ9Rag57Nt3TJG8+jpD+G6D3hna/uXA8bbukbkHogICAgICAgICAgICAgICAgICAgIPOeXRGy5OoDiUEaytylpcPYJat+k91+ThbrLiO8YdVhfuncecBBpKWvxquAdFFFQQHuXSjSlLeIYWm/QRGUGGygljxBlJVVEtTeNkriXysjOk5zdEQaZaB2l9pvfdvg8c7GC00ApJmwxxxCbk5hG0R6TH2eSXMsQdGN9je/bIJlTZC4ewANpwRu0pJX+t7jdUZbclKEf9rAemNrvaEHq3JyjGylph/oRfdQdm4BSDZTU46IY/sQcnAKQ/wDbU/oY/sQeT8mKI7aSm9DH7dFBizZFUDttMweKXN/lIQV/lPkxSR4rQUlPHomR3KTNc+SQOY12kAGyOIaC2KUGwUEny5wunp6Z00MfIubc3p3OgJ8sRHrugxRguNU7Q+mro6ltgRDUsINrbDKS5zz9JgPMg6YPnBjfUCixGB1FVag0uNmPJ1DRkHc3I1ay07NInUqJ6yUtIY83v3L9lz3rhuPtQZKAgICAgICAgICAgICAgICAgICDWy1jGNmqpDaOEP18GRi8jum4I+iEFZZr8MdidXNjlYNIh+hTRu1tjI13aDuYCGg98XnbrQW+gr3KM6OMxHjTM9UsidZLPzoUnLYZPxjDZfJG4F38Gmkja5CYj2Rh9NKTd3JhjjxfH8m49bSUG+QEBAQEBBWGBv7Kygqp9RZTRmNvM4aMduvl1Btc6Uv4G8fNKsom8As1o4AexFR3L3JGLEqZ0LwBK0EwSW1xyW496dhG8c4BAR7NDjr6ujko6ku5ekdybi49voG/Jknvmlrm3+YCdZQT+imL2Anbra7xmktdbmuCg90BAQEBAQEBAQEBAQEBAQEBBwTbWggGcysMWByEanStiYeflZGmTraXoN7m7w8QYbSxgW+SDz40nyh9bkEjQV5lnqxSmdxgI6pD95QlMJacTQuid3MjHMd0PaWn2qpCD5j613IVFI/u4JbkcNIaJHnxv61IVZaoICAgIMbE6xsEMk7u5jY57uhjS4+xBXGZWmcYKmrf3c81ieIYNInz5H9SQMrOa+8JbxIHWUlIWMiiCp8nI+xcpquEamVET324vdoTX9cnWVBZlCbPmb88OHQ6Nv8AcHKjMQEBAQEBAQEBAQEBAQEBAQEGHjEmjTzO4RSHqYSggeevVQ00Q/Pq4WeQRyH+0IJ7hLNGCJvCNg6mgIMtBXecE2xCiPGOUdT2feUEyw912hZJCtsAf2HlFUQbGVOkW8CZGicHzhK3yrFVtqggICAgg+eLE+Rw17L2dO5sQ6L6b/4GOHlQZmb6g5DDaVhFiY+UcPnSkykHo0reRIJR3Lx+k+JnfTRDrkASUhZyKIKvxwaGUtE8f9RsjTz/AIO/67KCwYHfhMo/ZQnrfMP7VRnoCAgICAgICAgICAgICAgICDW5TOtR1J4QTH/bcgheeXXHQDjXR+qN6CwKQfJs8VvsQeyCvM5zbVVA/wD8hvXyR+pSRK8HddgWSQrbPEw01bRYiwG4Fjbe6nkErW/SD3joCxVb0Moe0PabhwBB4gi4Ko7oCAgIKazxzGqr6TDW3/NDrd9USBmvxWNv0OUFtStDW2GoAWA4Aagqkq0yofpVlK3jUwf1WqSQtZVRBWuVzbY5hrvnu9cL/sQTmA/hc37in/qVCDYoCAgICAgICAgICAgICAgICDXZRR6VJUN76GUdcZCCFZ3TeLDnca2L+KJ6CwKM/Js8VvsQeyCv87Go0T+Ezm+dGT/apIkOT77sCqNDnlw7lcNMoF3U8kco8W/Jv8gbIT9FFZuafFeXw2JpPbQXgdzcn3H+2WHyoJggICAgpDIx/wAIZQSVm1kZlmaRsLWgQQ9bSHfRUFyVxs0qpKra86eJ0jf27D5p0vqUIW6qogrjK78t4aPnu9UMh+tBNKb/ADk37in/AKlQg2aAgICAgICAgICAgICAgICAg8ayPSje3i1w6xZBXOcV3KYdhs3Cpo3+dG4f3KCwsLdeGI8Y2H+EKjKQQLPCz8Gp395VMPXHI361JGZknVXYFYYpJiNEyogkp39zLG+N3ivaWn2oyVBmjxJ1HVyUU/a8qeTPBtTES2wv32sX3kNUF2KggIIrnJxvsWieGm0swMUVtt3CznDxW3N+NuKCOZj8G5KCeqI/HPEbDxjhuLjh8o54+iFIE4xmoswqpKs8IPKYvTDg6R3VC8+2yirhVBBW+UHbZQYe3veXJ8lMfrcEE1oDepqTw5JnUwv/AORBs0BAQEBAQEBAQEBAQEBAQEBAQVbllqyfhf4O6lBPPFM2I+u6CxMDdeni5mNHmi31IM5BCc8Df/jXO7yWA9coZ/cpI1GR9V2rVYSU+pJ9SpCE5b5GiWY1cYNn25YMvpNe0WErANZ1AAga9QPFYqkOAVlS2MNkfDUtA1TRyBryPntOou57jo3qo2ZxYfo39cf30LuJcReW/Jxa/wBpIxjfKWlx9SF0GxbJyasn0nztllPalzB8jSx7w3XrfzXuTa9hsgnVHTsp4mQRizI2hrRt1AW1ned5O9VWiyhqu1KMUNyFGnizT3kcrvUG/wByjJcCoIK5d2+UcY/R08z+sRxe26CX4Hrkq37nVFh0MgiYf4muQbdAQEBAQEBAQEBAQEBAQEBAQEFcY/TaWC4lAdZhlq3dAbUGqZ1Nc1BK8iKnlKGB/fMv53bewhBvEEWzoQ6WF1I4Na/zJGv+pBX2R9V2oUhJWHQ1WpVG0iqUVj1WG08x0nxMc47XWs49Lm2PrRWIclKM/wDSd6af76D0jydpGbIQfHc946nuIQbAStaA1oDQNgAAA6ANiIw6mpQRPKKq7UpI1maluliEz+9gcPOkZ91SFW6qCCucmBymPVsv6KnEfpZjIPUwKCW5J64DJ+kmqJB4r53ln8GiqNygICAgICAgICAgICAgICAgICCJxUjX1GJ0R2VEcc1jsLZ4DTO9dP60GvzL1hkw2Np1OjuxwO0FvaWI3dygniDSZbwF+HVjBtNPNbpEZI9YQUvklU6goSsGhqtSqMTK7KzsKEFoDppDoxMcdV973216LRYnjcDVe4DGwPJmrr4xPUz1Vn62/LOp2Fp3xwRDW3gXWJHEa1FZ5zTQnbNJ5XTO9ZlQcOzamIEwzVF/mVc8R8g7YdZCo02HZUT01UKGsc9zXnQY+VrWyxyHuWSlvava7YHjfbWb6oiUVVUqInj1TqKgz8yzLzVj+DYWjymQn2BIVayo6vdYEncL9SCscgasRtxjEzsErm34tpYb6vK8oLAyeozDSwQnbHFGw85awAnrug2CAgICAgICAgICAgICAgICAgIIxjL+QxKjnJs2dktI/hp2E8P9OUfSQaPIKM0uIYhQnU0zGeLVqLJvlAG8bXcPolBYaDyqoQ9jozsc0tPQRZB81ZMyloDXaiNRHAjb61iJ7Q1WpVEfw6lGJ44yF3bQ04OkNoLI7Ofcc8rmMPMir9VBAQVjn1wPlKVlY3U+FwY5w28m82abje2TRtw03KDU4ZjPL08Ux2uYNLmeNTx5wKI02NVOoqKmWZCP5Cqk4zBnmRtd/wAisCy1Rqcq8QEFJNKdzDbpI/8A1BBMFoXRYRRUbvxtfOwyCxB0JZDUy3HNA0tKgtFUEBAQEBAQEBAQEBAQEBAQEBAQaXLDCHVVK+KM6MzdGWB3ezxOD4zfcNIAHmJQR2grxXNhxCL5OaI8lVRnUYZGkgh42gA6QJ4OHAoJzFJpC/WOBQd0HzNWNMVZUx2toVEzR0CV1vVZQbqPEQxhedjQXHoAuoJNmDws8lUVz+6leIweZvbvcOl77f6ayFsoCAgwMdw1tTTTUztksbmX4FwsHDnBsfIg+eclqpzGSwPGi6N5Oj3ulqc3yPa5Qc4nUXUFuZm4dHDWv/SSzO6nmP8A41lAnCCN5Q0ZqXsi0rRN7Z5vazd7id2q4HOSdxsRrsnJ+z659c3/ACtK11NSHdJI4jl5mjvQGtjB8ZFTVAQEBAQEBAQEBAQEBAQEBAQEBAQQnKbJKds5xHDZGxVJHy0TvxVUB34/NfbVpb9Wzag0UWcUQnka2Gahm4OYXxHnjeNjejSHBS5Zu8Pyz09bKikmHO7k3e0k+YFRCsosj5p55ayItvK7TdHc6INrfJykAG9r9to2vtKgj9bk/VlphEVi4gEl7NENv2xLtK1reXhdBamRmJQUVFDSODtKNvblgBa6RxLnlpvcgucbXANragqN63KmDhL6J59gQc/4op/2voZfuoOP8VU/7X0Mn2IOjsracbpPMt7SEFQZR4LIa2aqp2Xhne46Ic3Ta59nOL2X3yaZuL6nC9lB1psjaqbWQI28SQ825mMub9NulBYOEYm6hpo6UOgaIgQHzSWcbkuJLDogaydQcUGDWZy6aPU+pEzjqEdPHpEngNwPPd3QlyzrBRYhi3ayMfQULjd7SfwmpHB29gOzWBqtYHcFj0FFHBGyGJoZHG0NY1uwNG5UZCAgICAgICAgICAgICAgICAgICAgIPGrpI5WlkrGSNO1r2hzT0g6kEUxDNhhcpuaYMPGNz2fwg29SWGqkzO0e2Oesj8WYW9bb+tSw6/FZI38Xila3pId9YSw6uzdYgO5xmo6HRn3iWHmc32J/rZx6Yv/AGlhx8X+KfrX/Z/9oORm+xP9bEdEP/2Sw7Nze4lvxiUeLGfvhLDv8WVU7u8Xq3dDbf3lLAM0MTvxtbWv/wBQD2gpYZtLmiwxmt0ckp/aSvP8uilhKcJyepKX/L08UR4sY0OPS7aetUbNAQEBAQEBAQEBAQEBAQEBAQEBAQEBAQEBAQEBAQEBAQEBAQEBAQEBAQEBAQEBAQEBB4VVZHEAZHsYDqBe5rbnmuVJmIZ0YddfuxfsY/w1TeEQelZ9qa0c2fRsb4J7pPhqm8Ig9Kz7U1o5nRsb4J7pZFLWxy35ORj7bdBzXWvsvY6kiYlhXh10e9Ex2w858UgY4sfNE1w2tdIwEXFxcE8CmtDKnBxKovTTMx2S8/hqm8Ig9Kz7U1o5r0bG+Ce6T4apvCIPSs+1NaOZ0bG+Ce6WZFIHAOaQ5pFwQQQRxBG1VqmJibS5kkDQXOIAG0kgAdJKERMzaGlqMsKBmp1VDq714d/LdYa9PN9dOj81Vww57rfd4My6w46uyo/KHD1kJtKWc6Lzcf8AXLaUGN00+qKeKQ8GSNJ80G6sVRPCXz4mWxsL36JjthnrJoY1TiEUZAkljYSLgPe1pI4gEqTMQ2UYVdcXppmeyHj8NU3hEHpWfamtHNl0bG+Ce6T4apvCIPSs+1NaOZ0bG+Ce6WbHIHAOaQQdYINwRxBCrVMTE2l41VdFFYSSRsvs03tbe221zrUmYhlRhV1+7Ez2Q8Phqm8Ig9Kz7U1o5s+jY3wT3S7w4rA9wa2aJzjsa2RhJ6ADrTWhKsDFpi80zbsl1djNMDYzwgjURyrNR601o5r0fF+Ce6XHw1TeEQelZ9qa0czo2N8E90nw1TeEQelZ9qa0czo2N8E90nw1TeEQelZ9qa0czo+N8E90suGdrxdrmuHFpBHWFbtdVM07piz0Ri4JtrKDB+G6bwiD0rPtU1o5t3Rsb4J7pPhqm8Ig9Kz7U1o5nRsb4J7pdmYxTkgCeEk6gBIwkngBdNaOZOXxYi80z3SzVWkQEBAQEGgyvyWjxBjI5HvZoOLgWaO0i2u4WFdGs+7I56vKVTVTF781GZW4H2FVPptPTDdEh1rEhzQ4XHEXt5FpmLTZ2eRzXScGMS1rumS2D9mVUVLpaHKF13WvYNYXmw42bbypEXmy5zMdHwKsW17edl6ZH5Jx4e2Rsb3v5QtLi/R1aN7WAHOt1NGq4zPZ+vNzE1REW5NLldm5jq5ZaoTPZI8A2IaWXYwNHA2s0b1jVh3mZfXkdMV5einC1YmI7983UgtUb4u7JNMgMiG4g2SR8rmNY4NAaASSRcm51AWtuO3m15U06zx9J6TnKVU0003md+9Y+UmOR4RRRRM+UkDRHC1x26AAL32tqGrZtJA1bRsmYoiIh4GUytWkMxVVVui95t9eqFK41jlRVu055XP13DSbNb4rBqC1ceLr8vlcLApth02+/ekuSubeesjE73iGN2thLS5zh3wZcWadxJ18LWKyppmrfDz87pnCy9epTGtMceqI/nm382Z3V2lXr4Oh1E9Ifq9ay2c83w0/qLfvw/H0V7lBgU1FNyMwAd3TXNN2ubucw6t45itcx1S93K5rDzOHr0cP94pNkXnDmpntiqHulgOol13Pj+c121w+ab6hqtvsVzT2PO0hojDxqZqwotV4T/vPvWLlbkVFiLmTGV7S1mi0s0XNLSS4HXt28Vsqo1t7wMlpLEycTRFMTv61F4nRmGaWAnSMUj47gWuWOLbgbr2Wl2uDibTDpr5xE98XYz2EEgggg2IIsQRtBG5VnExMXhYWarK/kHiimPyUjvk3E6o5DuPBrj1E85Kyoq1Zt1PC0zo/a07fD96OP1jzj7LByxyNjxAxl8j2GMODdHRIOla9wR80LZVRrTd4WR0jXlNaKYib24qLygww0tRLTF2lybtHSAtpC1wbbtRGpaZ3O0yuPt8KnEiLXWxkbm5jp3QVjpnukaA/RAaGXc3ZruSBpbdV7bti2U4fCXL5/TFeLFeDFNo4fXi0eX+b+Onglro5Xkh4c5jw0g8pIG9qRa1i71LGqjVi77dGaWrxcSnAqpjhxj6R6KzWLok5wnNjU1EMdQ2WENkaHgOL7gEXsbNViiZi7xcbTeDhYlWHNM3ibdT3nzS1gF2yU7jw0ngnmF2W6yFdnUwp0/l5nfTMd3mhThNSyubd8MrCWnRJa5pHO0+xYRD2I2ePRE7qqZ/mFnZu84T5ZG0lWQ5z9UU2oEu3MfbUb7Adt7A3vdbaK5vaXOaU0RTRTONgxujjH5j8rOmj0mlp3gjrFltc5E2m6m8ts3sNDTGoZUOJDmtax7W3eXHY1wtrAu7ZsaVomjVji63R+l8TM40YdVHPfHV/vBCcMwqWo0+SYXcmx0j7bmN29J5tpWL2MbMYeDbXm15tDCS0S3LzzXZU9lwchI688IANzrkj2NfzkbD5DvW3DqvulxemMjsMXXpj9tXhPLy9E3Wx44gICAgIKGzs/lKTxY/5AtFXvS7bQn9pT2z90dwLFn0k7KmMNL2aVg8Et7ZpYbgEbnHesb23w+/M5enMYc4dfCeXbdLfjZru8pvMf7xXaVc3l/8AAZbnV3x5Ds7FcRbQp/Mf7xNermf8Dluc98eSBqRFntrizI/5af8Aej+QLZhdbk/1D/Wo7Pyi+eScurw07GRMAG7WXOJ9fqCxr956WgaYjLTPOZ/CCrCeD2n1PDEGtDGiwaAAOAAsAvqfmlVU1TMy7ois898DeRp5PzhI5o6HNufW0LVidTov09VO0rp6rRPj6qhWt1T6FzcVDpMNpnO2hpZ9Fj3Mb6mhbqPdcHpWiKM3XEc798XUflZ/nqv/AMif+q5aJ6/5dnkv7bD/AMaftCwM6+SGo4hC3cOyGgeTlQPU7r4lbK6bb3haF0hv6PiT/jP48u7kqpYOmXZmuyv7Jj7Emd8vE3tXE65Yxqvfe4bDxFjr1rbRV1S47TGj9hXtaI/bPhPlPV3cla5xPyjU+OP5GrVVxl0Oiv7TD7Pyv/DPxMX7tn8oX0RwcPi/1Ku2Uczp/kuo/wBL+uxa8b3f5j7vv0N/eUfz/wDMqBWt3L6OyH/J9L+5Z7Fuw/dh+f6Q/usT/KW8Wb41G54oQ3ELga3wxudzm7m3PkaB5For952egqpnK2nqmfxP5QqKUscHtNnNIc08CDcHrWFXB7FVMVRNM8JfUrHXAPEL6n5rMWlQ2cvKbsyp0GG8MN2stse785/lIsOYc5Xz1TrTd2uicl0fB1qo/dVx+nKEuzfYxhtDTAOqGctJZ0p0X6j+ay+jsaD1k8VlRVTEb3l6Ty+czWNeKJ1Y3Rw7/wCfJActYaUVLn0cjXxSdtotDhybj3TbEDVfWLbjbcsJtfc9zR9WPODFOPTaqN3b9fNgYDi0lJOyoj7ph1jc5v5zXcxGr1pw3w35nL05jCnDq6/D6vo7B8SjqYWVERux4uOIOwtPODcHoX0RN4u/P8fBqwcScOvjDMVahAQEBBQWdSZrsSlLSDYRg2N9YYLhaKvel2+hqZpylN/r92Pm4DDiNOJNEsJkBD7aJJieGg31d1by2Sm197bpXW6JXq8d3DthfAwmn/QQ+jZ9i3asOI2+L8U98vGsw+lYxz3RQNa1pJJYwAADbeykxDOjFxqqoiKpn+ZfNAXz08Ifoi3syM7eRnZpDS5RrtG+uxba9uFwVtw+tyn6hpnaUVW3W/Lyzy5PPfoV0YJDG8nMB+a0Elr7cLucCehTEi06zPQOcppvgVTxm8fmPJUywne6hf2R+W1PVQsD5WMnDQHse4N0nAa3Mv3QO3VrG9baa4mN7h89ozFwMSZppmaeqY396RVGJQsbpPlja0b3PaB1krO8PPpwcSqbU0zM9imM6OVUdZKyKE6UUOl2+wPe61y0cABa++53WJ01Va0uu0PkK8vRNeJ71XVyhD8NoJKiVkETS57zZoHtPADaTuAWPY9bGxaMKia65tEPpLBMPbS08VODqjYGk7Lne7ym58q+imLRZ+fZjGnHxasSeuXzvlPIHVlU5pBaaiYgjWCDI4gg7wvm5/y73JxMZfDifhp+0PpGF7JGAgtexzd1i1zSOoghfTxfn1UVUVb90wonOLkkaGbTjB7HlJMZ7x20xk827iONitFVOrLtNFaQ6Vh2q96OP1+vn9UYoax8MjJo3Fr2EOa4biPaN1t4UeliYdOJRNFcXiWTlDifZVRJUluiZCCW3uAdEA2PC4UnrlqyuBsMKMO97eb6Rwz8TF+7Z/KF9McH5/i/1Ku2UZzrTNGGzNJALjEGgnWSJmOsBv1AnyLXi+73fd6OhqZnOUTEcL/aVCLW7de+SGU9HHRU8b6mFrmxMDml4BBA1ghbKK6YpiJlxOeyWYrzFdVNEzEzPU2dRlth7Glxqojbc06Z8jW3JWW0p5vnp0bmqptGHP8AO77qRy0x3s2rfUAEM1NjB2hjdl+cm55rrVM3m7sdH5Xo2BGHPHjPa75E5PvrapkYaTG0h0ztzYwbkE8XWsOngCpEa02TSGbpy2DNV987o7fTitDOnlSKaDsaJw5aYEGx1xxbHO1bCe5HlO5bcSrqc3obIzjYu0rj9tPjP+759Vf5vcj24g6XlJCxkYbqYW6Zc69tRvZoAO7eOda6abvd0ppGrKRTqxeZ58E1+KGl/Tz/AO391Z7L6vH9oMf4Y8fNw/NFTWNp5gbaieTsDz9qmy+pH6gxr+5HiqKrpzHI+MkEsc5pLTdpLTYlp3jVtWt1VFcV0xVHXF03zVZVimlNLK60Mp7Uk6o5eJO4O1A89udZUVWl42mchtqNrRH7qfGPRdjTfWFvce5QEBBGcuclTiEccYl5LQcXElhde4ta2kFhXTNXB6Ojs9GUrmqab3jnZDPidd4W30J94teyq5vW9oo+X4+h8TrvC2+hPvE2dXM9oo+X4+iYZCZJOw5srTMJeULSLMLdHRB+cdt1nRRNPF5Wkc/GbmmYpta/Xdpsq827q2qkqeyQwP0bMMZdo6LGs26Y26N9m9Y1YczN7vryWmYy2DThal7X33t1zPJqPidd4W30J94mzq5vq9oo+X4+h8TrvC2+hPvFNlPPwPaKPl+PosvBsP5Cnip3HT5ONrC61tKwtexvtW2mLRZz2Pi7TFqxIi15uiWPZrqScl8JdTuO5oDo7/uza3QCBzLGcOOp6mW05j4UWr/dH149/milVmiqgfk5oHD52mw9Qa72rHZ1PTo/UGBPvUzHdPk8G5pa7v6bz5PdrGMOrkz/AOfy3KrujzbXD80Drgz1IA3tiYST0Pda3UVls55vmxf1DH/XR3z+I80/ydyYpqFpEDLOOp0jjpPd0u3DmFhzLZTTEPDzWexszN8Sd3LqaTLnIZ2ISskE4jDGaOiYy650ib90OKxromqX2aO0pGUomnUveb8bfhGvidd4W30J94sdnVzeh7RR8vx9G4yTzcOoqplT2SHhmldgjLdLSYW7dM7L32blacOYm75c7pmMzgzhalr233+t+SZ41hUdVC+nlF2vFudp3OadxB1rZMXizyMvj14GJGJRxhWpzOu8LHoT7xatnVzdD7RR8v8A9ejj4nXeFt9CfeKbKrme0UfL8fRalLFoMay99FobfjYWW+HNV1a1UzzVdLmge4lxqxrJP4k+8WjZTzdJT+oaYi2z8fR0+J13hbfQn3iuzq5r7RR8vx9D4nXeFt9CfeJs6uZ7RR8vx9HPxOu8Lb6E+8TZ1cz2ij5f/r0bDDs0UDSDNPJJzNaIweY90eohXZ85aMX9QYtUWopiO3f5JLi2SUT6F9BT6MDXaB0g0u1te113awXEhtrkq1UXptDzsHP105mMfF/dMX+09yE/E67wtvoT7xYbKrn4PY9oo+X4+jkZnn+Fj0J94k4VXM9oo+X4+i1KaLRY1l76LQL8bC11uhzVU3qmUUy7yMdiLoiJhEIw4EFhdpaRB74W2LCuiapeno7SUZOKr03vbrsivxOu8Lb6E+8WOzq5vS9oo+X4+h8TrvC2+hPvE2dXM9oo+X4+iR5D5Cuw+Z8pnEgdGWaIjLbHSa699I97bZvWVFE0y+DSOlIzeHFGpa03435/RNlseOICAgICAgICAgICAgICAgICAgICAgICAgICAgICAgICAgICAgIP/9k="/>
          <p:cNvSpPr>
            <a:spLocks noChangeAspect="1" noChangeArrowheads="1"/>
          </p:cNvSpPr>
          <p:nvPr/>
        </p:nvSpPr>
        <p:spPr bwMode="auto">
          <a:xfrm>
            <a:off x="155575" y="-2560638"/>
            <a:ext cx="83820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52231" name="AutoShape 12" descr="data:image/jpeg;base64,/9j/4AAQSkZJRgABAQAAAQABAAD/2wCEAAkGBxMSEhUQExQUFhUVFxcWFRUVFRUXGBUUFxYcFxkXFBQYHSggGBwmGxcXITQhJSkrLi4uGB8zODMsNygtLisBCgoKDg0OGhAQGjclHyQsLCwsLCwsLCwsLzA0LCwsLCwsLCw3LiwsLCwsLCwsLSwsLCwsLCwsLCwsLCwsLC0sLP/AABEIALMBGgMBEQACEQEDEQH/xAAcAAEAAgIDAQAAAAAAAAAAAAAABgcEBQECAwj/xABREAABAwIBBwQMCAwFBAMAAAABAAIDBBEFBgcSITFBURNhcZEUIjJSVHKBkpOhsdMVFyNigsHR0iQzNUJTVWNzorKzwhY0g6PDQ0R04SXi8f/EABsBAQEAAwEBAQAAAAAAAAAAAAABAgMGBQQH/8QAOBEBAAECAgYHBwMEAwEAAAAAAAECEQMEBRITITFRFEFxkaHR4RYyUlNhscEGIoEzNHLwFUOisv/aAAwDAQACEQMRAD8AvFAQEBAQEBAQEBAQEBAQEBAQEBAQEBAQEBAQEBAQEBAQEBAQEBAQEBAQEBAQEBBwTbWUGOa5n5t3eICR52z1oHZDzsid9JzR7LoPKaokGs8kzxnk/Yg1tTlFDH+MraGPxpGD+aRBhvywohtxSj+jJCf7ig6nLKi/WUHk5M/Ug6/4zov1jH5rfuoORllRfrKLy6A+pB3GWdF+s6X6T4h9YQe8eVlK42biNA4nYOVjv1CRBsIa9z+4lpn+KfscUGTy0w2xtPRJ9Rag57Nt3TJG8+jpD+G6D3hna/uXA8bbukbkHogICAgICAgICAgICAgICAgICAgIPOeXRGy5OoDiUEaytylpcPYJat+k91+ThbrLiO8YdVhfuncecBBpKWvxquAdFFFQQHuXSjSlLeIYWm/QRGUGGygljxBlJVVEtTeNkriXysjOk5zdEQaZaB2l9pvfdvg8c7GC00ApJmwxxxCbk5hG0R6TH2eSXMsQdGN9je/bIJlTZC4ewANpwRu0pJX+t7jdUZbclKEf9rAemNrvaEHq3JyjGylph/oRfdQdm4BSDZTU46IY/sQcnAKQ/wDbU/oY/sQeT8mKI7aSm9DH7dFBizZFUDttMweKXN/lIQV/lPkxSR4rQUlPHomR3KTNc+SQOY12kAGyOIaC2KUGwUEny5wunp6Z00MfIubc3p3OgJ8sRHrugxRguNU7Q+mro6ltgRDUsINrbDKS5zz9JgPMg6YPnBjfUCixGB1FVag0uNmPJ1DRkHc3I1ay07NInUqJ6yUtIY83v3L9lz3rhuPtQZKAgICAgICAgICAgICAgICAgICDWy1jGNmqpDaOEP18GRi8jum4I+iEFZZr8MdidXNjlYNIh+hTRu1tjI13aDuYCGg98XnbrQW+gr3KM6OMxHjTM9UsidZLPzoUnLYZPxjDZfJG4F38Gmkja5CYj2Rh9NKTd3JhjjxfH8m49bSUG+QEBAQEBBWGBv7Kygqp9RZTRmNvM4aMduvl1Btc6Uv4G8fNKsom8As1o4AexFR3L3JGLEqZ0LwBK0EwSW1xyW496dhG8c4BAR7NDjr6ujko6ku5ekdybi49voG/Jknvmlrm3+YCdZQT+imL2Anbra7xmktdbmuCg90BAQEBAQEBAQEBAQEBAQEBBwTbWggGcysMWByEanStiYeflZGmTraXoN7m7w8QYbSxgW+SDz40nyh9bkEjQV5lnqxSmdxgI6pD95QlMJacTQuid3MjHMd0PaWn2qpCD5j613IVFI/u4JbkcNIaJHnxv61IVZaoICAgIMbE6xsEMk7u5jY57uhjS4+xBXGZWmcYKmrf3c81ieIYNInz5H9SQMrOa+8JbxIHWUlIWMiiCp8nI+xcpquEamVET324vdoTX9cnWVBZlCbPmb88OHQ6Nv8AcHKjMQEBAQEBAQEBAQEBAQEBAQEGHjEmjTzO4RSHqYSggeevVQ00Q/Pq4WeQRyH+0IJ7hLNGCJvCNg6mgIMtBXecE2xCiPGOUdT2feUEyw912hZJCtsAf2HlFUQbGVOkW8CZGicHzhK3yrFVtqggICAgg+eLE+Rw17L2dO5sQ6L6b/4GOHlQZmb6g5DDaVhFiY+UcPnSkykHo0reRIJR3Lx+k+JnfTRDrkASUhZyKIKvxwaGUtE8f9RsjTz/AIO/67KCwYHfhMo/ZQnrfMP7VRnoCAgICAgICAgICAgICAgICDW5TOtR1J4QTH/bcgheeXXHQDjXR+qN6CwKQfJs8VvsQeyCvM5zbVVA/wD8hvXyR+pSRK8HddgWSQrbPEw01bRYiwG4Fjbe6nkErW/SD3joCxVb0Moe0PabhwBB4gi4Ko7oCAgIKazxzGqr6TDW3/NDrd9USBmvxWNv0OUFtStDW2GoAWA4Aagqkq0yofpVlK3jUwf1WqSQtZVRBWuVzbY5hrvnu9cL/sQTmA/hc37in/qVCDYoCAgICAgICAgICAgICAgICDXZRR6VJUN76GUdcZCCFZ3TeLDnca2L+KJ6CwKM/Js8VvsQeyCv87Go0T+Ezm+dGT/apIkOT77sCqNDnlw7lcNMoF3U8kco8W/Jv8gbIT9FFZuafFeXw2JpPbQXgdzcn3H+2WHyoJggICAgpDIx/wAIZQSVm1kZlmaRsLWgQQ9bSHfRUFyVxs0qpKra86eJ0jf27D5p0vqUIW6qogrjK78t4aPnu9UMh+tBNKb/ADk37in/AKlQg2aAgICAgICAgICAgICAgICAg8ayPSje3i1w6xZBXOcV3KYdhs3Cpo3+dG4f3KCwsLdeGI8Y2H+EKjKQQLPCz8Gp395VMPXHI361JGZknVXYFYYpJiNEyogkp39zLG+N3ivaWn2oyVBmjxJ1HVyUU/a8qeTPBtTES2wv32sX3kNUF2KggIIrnJxvsWieGm0swMUVtt3CznDxW3N+NuKCOZj8G5KCeqI/HPEbDxjhuLjh8o54+iFIE4xmoswqpKs8IPKYvTDg6R3VC8+2yirhVBBW+UHbZQYe3veXJ8lMfrcEE1oDepqTw5JnUwv/AORBs0BAQEBAQEBAQEBAQEBAQEBAQVbllqyfhf4O6lBPPFM2I+u6CxMDdeni5mNHmi31IM5BCc8Df/jXO7yWA9coZ/cpI1GR9V2rVYSU+pJ9SpCE5b5GiWY1cYNn25YMvpNe0WErANZ1AAga9QPFYqkOAVlS2MNkfDUtA1TRyBryPntOou57jo3qo2ZxYfo39cf30LuJcReW/Jxa/wBpIxjfKWlx9SF0GxbJyasn0nztllPalzB8jSx7w3XrfzXuTa9hsgnVHTsp4mQRizI2hrRt1AW1ned5O9VWiyhqu1KMUNyFGnizT3kcrvUG/wByjJcCoIK5d2+UcY/R08z+sRxe26CX4Hrkq37nVFh0MgiYf4muQbdAQEBAQEBAQEBAQEBAQEBAQEFcY/TaWC4lAdZhlq3dAbUGqZ1Nc1BK8iKnlKGB/fMv53bewhBvEEWzoQ6WF1I4Na/zJGv+pBX2R9V2oUhJWHQ1WpVG0iqUVj1WG08x0nxMc47XWs49Lm2PrRWIclKM/wDSd6af76D0jydpGbIQfHc946nuIQbAStaA1oDQNgAAA6ANiIw6mpQRPKKq7UpI1maluliEz+9gcPOkZ91SFW6qCCucmBymPVsv6KnEfpZjIPUwKCW5J64DJ+kmqJB4r53ln8GiqNygICAgICAgICAgICAgICAgICCJxUjX1GJ0R2VEcc1jsLZ4DTO9dP60GvzL1hkw2Np1OjuxwO0FvaWI3dygniDSZbwF+HVjBtNPNbpEZI9YQUvklU6goSsGhqtSqMTK7KzsKEFoDppDoxMcdV973216LRYnjcDVe4DGwPJmrr4xPUz1Vn62/LOp2Fp3xwRDW3gXWJHEa1FZ5zTQnbNJ5XTO9ZlQcOzamIEwzVF/mVc8R8g7YdZCo02HZUT01UKGsc9zXnQY+VrWyxyHuWSlvava7YHjfbWb6oiUVVUqInj1TqKgz8yzLzVj+DYWjymQn2BIVayo6vdYEncL9SCscgasRtxjEzsErm34tpYb6vK8oLAyeozDSwQnbHFGw85awAnrug2CAgICAgICAgICAgICAgICAgIIxjL+QxKjnJs2dktI/hp2E8P9OUfSQaPIKM0uIYhQnU0zGeLVqLJvlAG8bXcPolBYaDyqoQ9jozsc0tPQRZB81ZMyloDXaiNRHAjb61iJ7Q1WpVEfw6lGJ44yF3bQ04OkNoLI7Ofcc8rmMPMir9VBAQVjn1wPlKVlY3U+FwY5w28m82abje2TRtw03KDU4ZjPL08Ux2uYNLmeNTx5wKI02NVOoqKmWZCP5Cqk4zBnmRtd/wAisCy1Rqcq8QEFJNKdzDbpI/8A1BBMFoXRYRRUbvxtfOwyCxB0JZDUy3HNA0tKgtFUEBAQEBAQEBAQEBAQEBAQEBAQaXLDCHVVK+KM6MzdGWB3ezxOD4zfcNIAHmJQR2grxXNhxCL5OaI8lVRnUYZGkgh42gA6QJ4OHAoJzFJpC/WOBQd0HzNWNMVZUx2toVEzR0CV1vVZQbqPEQxhedjQXHoAuoJNmDws8lUVz+6leIweZvbvcOl77f6ayFsoCAgwMdw1tTTTUztksbmX4FwsHDnBsfIg+eclqpzGSwPGi6N5Oj3ulqc3yPa5Qc4nUXUFuZm4dHDWv/SSzO6nmP8A41lAnCCN5Q0ZqXsi0rRN7Z5vazd7id2q4HOSdxsRrsnJ+z659c3/ACtK11NSHdJI4jl5mjvQGtjB8ZFTVAQEBAQEBAQEBAQEBAQEBAQEBAQQnKbJKds5xHDZGxVJHy0TvxVUB34/NfbVpb9Wzag0UWcUQnka2Gahm4OYXxHnjeNjejSHBS5Zu8Pyz09bKikmHO7k3e0k+YFRCsosj5p55ayItvK7TdHc6INrfJykAG9r9to2vtKgj9bk/VlphEVi4gEl7NENv2xLtK1reXhdBamRmJQUVFDSODtKNvblgBa6RxLnlpvcgucbXANragqN63KmDhL6J59gQc/4op/2voZfuoOP8VU/7X0Mn2IOjsracbpPMt7SEFQZR4LIa2aqp2Xhne46Ic3Ta59nOL2X3yaZuL6nC9lB1psjaqbWQI28SQ825mMub9NulBYOEYm6hpo6UOgaIgQHzSWcbkuJLDogaydQcUGDWZy6aPU+pEzjqEdPHpEngNwPPd3QlyzrBRYhi3ayMfQULjd7SfwmpHB29gOzWBqtYHcFj0FFHBGyGJoZHG0NY1uwNG5UZCAgICAgICAgICAgICAgICAgICAgIPGrpI5WlkrGSNO1r2hzT0g6kEUxDNhhcpuaYMPGNz2fwg29SWGqkzO0e2Oesj8WYW9bb+tSw6/FZI38Xila3pId9YSw6uzdYgO5xmo6HRn3iWHmc32J/rZx6Yv/AGlhx8X+KfrX/Z/9oORm+xP9bEdEP/2Sw7Nze4lvxiUeLGfvhLDv8WVU7u8Xq3dDbf3lLAM0MTvxtbWv/wBQD2gpYZtLmiwxmt0ckp/aSvP8uilhKcJyepKX/L08UR4sY0OPS7aetUbNAQEBAQEBAQEBAQEBAQEBAQEBAQEBAQEBAQEBAQEBAQEBAQEBAQEBAQEBAQEBAQEBB4VVZHEAZHsYDqBe5rbnmuVJmIZ0YddfuxfsY/w1TeEQelZ9qa0c2fRsb4J7pPhqm8Ig9Kz7U1o5nRsb4J7pZFLWxy35ORj7bdBzXWvsvY6kiYlhXh10e9Ex2w858UgY4sfNE1w2tdIwEXFxcE8CmtDKnBxKovTTMx2S8/hqm8Ig9Kz7U1o5r0bG+Ce6T4apvCIPSs+1NaOZ0bG+Ce6WZFIHAOaQ5pFwQQQRxBG1VqmJibS5kkDQXOIAG0kgAdJKERMzaGlqMsKBmp1VDq714d/LdYa9PN9dOj81Vww57rfd4My6w46uyo/KHD1kJtKWc6Lzcf8AXLaUGN00+qKeKQ8GSNJ80G6sVRPCXz4mWxsL36JjthnrJoY1TiEUZAkljYSLgPe1pI4gEqTMQ2UYVdcXppmeyHj8NU3hEHpWfamtHNl0bG+Ce6T4apvCIPSs+1NaOZ0bG+Ce6WbHIHAOaQQdYINwRxBCrVMTE2l41VdFFYSSRsvs03tbe221zrUmYhlRhV1+7Ez2Q8Phqm8Ig9Kz7U1o5s+jY3wT3S7w4rA9wa2aJzjsa2RhJ6ADrTWhKsDFpi80zbsl1djNMDYzwgjURyrNR601o5r0fF+Ce6XHw1TeEQelZ9qa0czo2N8E90nw1TeEQelZ9qa0czo2N8E90nw1TeEQelZ9qa0czo+N8E90suGdrxdrmuHFpBHWFbtdVM07piz0Ri4JtrKDB+G6bwiD0rPtU1o5t3Rsb4J7pPhqm8Ig9Kz7U1o5nRsb4J7pdmYxTkgCeEk6gBIwkngBdNaOZOXxYi80z3SzVWkQEBAQEGgyvyWjxBjI5HvZoOLgWaO0i2u4WFdGs+7I56vKVTVTF781GZW4H2FVPptPTDdEh1rEhzQ4XHEXt5FpmLTZ2eRzXScGMS1rumS2D9mVUVLpaHKF13WvYNYXmw42bbypEXmy5zMdHwKsW17edl6ZH5Jx4e2Rsb3v5QtLi/R1aN7WAHOt1NGq4zPZ+vNzE1REW5NLldm5jq5ZaoTPZI8A2IaWXYwNHA2s0b1jVh3mZfXkdMV5einC1YmI7983UgtUb4u7JNMgMiG4g2SR8rmNY4NAaASSRcm51AWtuO3m15U06zx9J6TnKVU0003md+9Y+UmOR4RRRRM+UkDRHC1x26AAL32tqGrZtJA1bRsmYoiIh4GUytWkMxVVVui95t9eqFK41jlRVu055XP13DSbNb4rBqC1ceLr8vlcLApth02+/ekuSubeesjE73iGN2thLS5zh3wZcWadxJ18LWKyppmrfDz87pnCy9epTGtMceqI/nm382Z3V2lXr4Oh1E9Ifq9ay2c83w0/qLfvw/H0V7lBgU1FNyMwAd3TXNN2ubucw6t45itcx1S93K5rDzOHr0cP94pNkXnDmpntiqHulgOol13Pj+c121w+ab6hqtvsVzT2PO0hojDxqZqwotV4T/vPvWLlbkVFiLmTGV7S1mi0s0XNLSS4HXt28Vsqo1t7wMlpLEycTRFMTv61F4nRmGaWAnSMUj47gWuWOLbgbr2Wl2uDibTDpr5xE98XYz2EEgggg2IIsQRtBG5VnExMXhYWarK/kHiimPyUjvk3E6o5DuPBrj1E85Kyoq1Zt1PC0zo/a07fD96OP1jzj7LByxyNjxAxl8j2GMODdHRIOla9wR80LZVRrTd4WR0jXlNaKYib24qLygww0tRLTF2lybtHSAtpC1wbbtRGpaZ3O0yuPt8KnEiLXWxkbm5jp3QVjpnukaA/RAaGXc3ZruSBpbdV7bti2U4fCXL5/TFeLFeDFNo4fXi0eX+b+Onglro5Xkh4c5jw0g8pIG9qRa1i71LGqjVi77dGaWrxcSnAqpjhxj6R6KzWLok5wnNjU1EMdQ2WENkaHgOL7gEXsbNViiZi7xcbTeDhYlWHNM3ibdT3nzS1gF2yU7jw0ngnmF2W6yFdnUwp0/l5nfTMd3mhThNSyubd8MrCWnRJa5pHO0+xYRD2I2ePRE7qqZ/mFnZu84T5ZG0lWQ5z9UU2oEu3MfbUb7Adt7A3vdbaK5vaXOaU0RTRTONgxujjH5j8rOmj0mlp3gjrFltc5E2m6m8ts3sNDTGoZUOJDmtax7W3eXHY1wtrAu7ZsaVomjVji63R+l8TM40YdVHPfHV/vBCcMwqWo0+SYXcmx0j7bmN29J5tpWL2MbMYeDbXm15tDCS0S3LzzXZU9lwchI688IANzrkj2NfzkbD5DvW3DqvulxemMjsMXXpj9tXhPLy9E3Wx44gICAgIKGzs/lKTxY/5AtFXvS7bQn9pT2z90dwLFn0k7KmMNL2aVg8Et7ZpYbgEbnHesb23w+/M5enMYc4dfCeXbdLfjZru8pvMf7xXaVc3l/8AAZbnV3x5Ds7FcRbQp/Mf7xNermf8Dluc98eSBqRFntrizI/5af8Aej+QLZhdbk/1D/Wo7Pyi+eScurw07GRMAG7WXOJ9fqCxr956WgaYjLTPOZ/CCrCeD2n1PDEGtDGiwaAAOAAsAvqfmlVU1TMy7ois898DeRp5PzhI5o6HNufW0LVidTov09VO0rp6rRPj6qhWt1T6FzcVDpMNpnO2hpZ9Fj3Mb6mhbqPdcHpWiKM3XEc798XUflZ/nqv/AMif+q5aJ6/5dnkv7bD/AMaftCwM6+SGo4hC3cOyGgeTlQPU7r4lbK6bb3haF0hv6PiT/jP48u7kqpYOmXZmuyv7Jj7Emd8vE3tXE65Yxqvfe4bDxFjr1rbRV1S47TGj9hXtaI/bPhPlPV3cla5xPyjU+OP5GrVVxl0Oiv7TD7Pyv/DPxMX7tn8oX0RwcPi/1Ku2Uczp/kuo/wBL+uxa8b3f5j7vv0N/eUfz/wDMqBWt3L6OyH/J9L+5Z7Fuw/dh+f6Q/usT/KW8Wb41G54oQ3ELga3wxudzm7m3PkaB5For952egqpnK2nqmfxP5QqKUscHtNnNIc08CDcHrWFXB7FVMVRNM8JfUrHXAPEL6n5rMWlQ2cvKbsyp0GG8MN2stse785/lIsOYc5Xz1TrTd2uicl0fB1qo/dVx+nKEuzfYxhtDTAOqGctJZ0p0X6j+ay+jsaD1k8VlRVTEb3l6Ty+czWNeKJ1Y3Rw7/wCfJActYaUVLn0cjXxSdtotDhybj3TbEDVfWLbjbcsJtfc9zR9WPODFOPTaqN3b9fNgYDi0lJOyoj7ph1jc5v5zXcxGr1pw3w35nL05jCnDq6/D6vo7B8SjqYWVERux4uOIOwtPODcHoX0RN4u/P8fBqwcScOvjDMVahAQEBBQWdSZrsSlLSDYRg2N9YYLhaKvel2+hqZpylN/r92Pm4DDiNOJNEsJkBD7aJJieGg31d1by2Sm197bpXW6JXq8d3DthfAwmn/QQ+jZ9i3asOI2+L8U98vGsw+lYxz3RQNa1pJJYwAADbeykxDOjFxqqoiKpn+ZfNAXz08Ifoi3syM7eRnZpDS5RrtG+uxba9uFwVtw+tyn6hpnaUVW3W/Lyzy5PPfoV0YJDG8nMB+a0Elr7cLucCehTEi06zPQOcppvgVTxm8fmPJUywne6hf2R+W1PVQsD5WMnDQHse4N0nAa3Mv3QO3VrG9baa4mN7h89ozFwMSZppmaeqY396RVGJQsbpPlja0b3PaB1krO8PPpwcSqbU0zM9imM6OVUdZKyKE6UUOl2+wPe61y0cABa++53WJ01Va0uu0PkK8vRNeJ71XVyhD8NoJKiVkETS57zZoHtPADaTuAWPY9bGxaMKia65tEPpLBMPbS08VODqjYGk7Lne7ym58q+imLRZ+fZjGnHxasSeuXzvlPIHVlU5pBaaiYgjWCDI4gg7wvm5/y73JxMZfDifhp+0PpGF7JGAgtexzd1i1zSOoghfTxfn1UVUVb90wonOLkkaGbTjB7HlJMZ7x20xk827iONitFVOrLtNFaQ6Vh2q96OP1+vn9UYoax8MjJo3Fr2EOa4biPaN1t4UeliYdOJRNFcXiWTlDifZVRJUluiZCCW3uAdEA2PC4UnrlqyuBsMKMO97eb6Rwz8TF+7Z/KF9McH5/i/1Ku2UZzrTNGGzNJALjEGgnWSJmOsBv1AnyLXi+73fd6OhqZnOUTEcL/aVCLW7de+SGU9HHRU8b6mFrmxMDml4BBA1ghbKK6YpiJlxOeyWYrzFdVNEzEzPU2dRlth7Glxqojbc06Z8jW3JWW0p5vnp0bmqptGHP8AO77qRy0x3s2rfUAEM1NjB2hjdl+cm55rrVM3m7sdH5Xo2BGHPHjPa75E5PvrapkYaTG0h0ztzYwbkE8XWsOngCpEa02TSGbpy2DNV987o7fTitDOnlSKaDsaJw5aYEGx1xxbHO1bCe5HlO5bcSrqc3obIzjYu0rj9tPjP+759Vf5vcj24g6XlJCxkYbqYW6Zc69tRvZoAO7eOda6abvd0ppGrKRTqxeZ58E1+KGl/Tz/AO391Z7L6vH9oMf4Y8fNw/NFTWNp5gbaieTsDz9qmy+pH6gxr+5HiqKrpzHI+MkEsc5pLTdpLTYlp3jVtWt1VFcV0xVHXF03zVZVimlNLK60Mp7Uk6o5eJO4O1A89udZUVWl42mchtqNrRH7qfGPRdjTfWFvce5QEBBGcuclTiEccYl5LQcXElhde4ta2kFhXTNXB6Ojs9GUrmqab3jnZDPidd4W30J94teyq5vW9oo+X4+h8TrvC2+hPvE2dXM9oo+X4+iYZCZJOw5srTMJeULSLMLdHRB+cdt1nRRNPF5Wkc/GbmmYpta/Xdpsq827q2qkqeyQwP0bMMZdo6LGs26Y26N9m9Y1YczN7vryWmYy2DThal7X33t1zPJqPidd4W30J94mzq5vq9oo+X4+h8TrvC2+hPvFNlPPwPaKPl+PosvBsP5Cnip3HT5ONrC61tKwtexvtW2mLRZz2Pi7TFqxIi15uiWPZrqScl8JdTuO5oDo7/uza3QCBzLGcOOp6mW05j4UWr/dH149/milVmiqgfk5oHD52mw9Qa72rHZ1PTo/UGBPvUzHdPk8G5pa7v6bz5PdrGMOrkz/AOfy3KrujzbXD80Drgz1IA3tiYST0Pda3UVls55vmxf1DH/XR3z+I80/ydyYpqFpEDLOOp0jjpPd0u3DmFhzLZTTEPDzWexszN8Sd3LqaTLnIZ2ISskE4jDGaOiYy650ib90OKxromqX2aO0pGUomnUveb8bfhGvidd4W30J94sdnVzeh7RR8vx9G4yTzcOoqplT2SHhmldgjLdLSYW7dM7L32blacOYm75c7pmMzgzhalr233+t+SZ41hUdVC+nlF2vFudp3OadxB1rZMXizyMvj14GJGJRxhWpzOu8LHoT7xatnVzdD7RR8v8A9ejj4nXeFt9CfeKbKrme0UfL8fRalLFoMay99FobfjYWW+HNV1a1UzzVdLmge4lxqxrJP4k+8WjZTzdJT+oaYi2z8fR0+J13hbfQn3iuzq5r7RR8vx9D4nXeFt9CfeJs6uZ7RR8vx9HPxOu8Lb6E+8TZ1cz2ij5f/r0bDDs0UDSDNPJJzNaIweY90eohXZ85aMX9QYtUWopiO3f5JLi2SUT6F9BT6MDXaB0g0u1te113awXEhtrkq1UXptDzsHP105mMfF/dMX+09yE/E67wtvoT7xYbKrn4PY9oo+X4+jkZnn+Fj0J94k4VXM9oo+X4+i1KaLRY1l76LQL8bC11uhzVU3qmUUy7yMdiLoiJhEIw4EFhdpaRB74W2LCuiapeno7SUZOKr03vbrsivxOu8Lb6E+8WOzq5vS9oo+X4+h8TrvC2+hPvE2dXM9oo+X4+iR5D5Cuw+Z8pnEgdGWaIjLbHSa699I97bZvWVFE0y+DSOlIzeHFGpa03435/RNlseOICAgICAgICAgICAgICAgICAgICAgICAgICAgICAgICAgICAgIP/9k="/>
          <p:cNvSpPr>
            <a:spLocks noChangeAspect="1" noChangeArrowheads="1"/>
          </p:cNvSpPr>
          <p:nvPr/>
        </p:nvSpPr>
        <p:spPr bwMode="auto">
          <a:xfrm>
            <a:off x="155575" y="-2560638"/>
            <a:ext cx="83820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52232" name="Picture 2" descr="http://www.pocket.md/images/logos/114-category-johnsonandjohnsonlog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724400"/>
            <a:ext cx="23764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6" descr="http://www.rxtimes.com/wp-content/uploads/2012/04/pfizer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4797425"/>
            <a:ext cx="1335087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8" descr="http://wiki.eclass.eu/w/images/1/17/Logo_Novarti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373688"/>
            <a:ext cx="19446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0" descr="http://www.aslm.org/wp-content/uploads/2014/09/Roche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5157788"/>
            <a:ext cx="13874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12" descr="http://acecnc.org/Portals/1/Merc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875" y="6165850"/>
            <a:ext cx="136842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7" name="Picture 14" descr="http://blog.sfgate.com/techchron/files/2014/06/glaxosmithkline.jpg"/>
          <p:cNvPicPr>
            <a:picLocks noChangeAspect="1" noChangeArrowheads="1"/>
          </p:cNvPicPr>
          <p:nvPr/>
        </p:nvPicPr>
        <p:blipFill>
          <a:blip r:embed="rId8" cstate="print"/>
          <a:srcRect t="24585"/>
          <a:stretch>
            <a:fillRect/>
          </a:stretch>
        </p:blipFill>
        <p:spPr bwMode="auto">
          <a:xfrm>
            <a:off x="395288" y="6021388"/>
            <a:ext cx="16129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16" descr="http://www.empregopelomundo.com/wp-content/uploads/2013/09/sanofi-aventi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1363" y="5927725"/>
            <a:ext cx="18732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9" name="Picture 18" descr="http://www.ictd.org/images/articles/26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5825" y="4508500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0" name="Picture 20" descr="http://upload.wikimedia.org/wikipedia/id/7/74/BASF_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5876925"/>
            <a:ext cx="2112962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1" name="Picture 22" descr="http://upload.wikimedia.org/wikipedia/commons/thumb/6/69/AbbottLaboratories.svg/2000px-AbbottLaboratories.sv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8263" y="5157788"/>
            <a:ext cx="214471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Textilní průmysl – úvod 1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nejstarší průmyslové odvětví, stálo u zrodu průmyslové revoluce v 18. století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první továrny na základě manufakturní výroby,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 dlouhé období ve většině průmyslových zemí vedoucím průmyslovým odvětvím,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dnes pomalu rostoucí odvětví (podíl na objemu celkové průmyslové výroby se snižuje, zaměstnanost ale zůstává na vysoké úrovni)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polovina 20. století 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změny v surovinové základně,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změny prostorového rozložení textilního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 průmyslu.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2275" y="63769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  <p:pic>
        <p:nvPicPr>
          <p:cNvPr id="17412" name="Picture 2" descr="https://encrypted-tbn1.gstatic.com/images?q=tbn:ANd9GcRupzsAtT78sGGos0ZH9uXm87Fdw6JuZEqGQlILVhNGU4Twye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4392612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motorových vozidel</a:t>
            </a:r>
            <a:b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automobilový průmysl</a:t>
            </a:r>
          </a:p>
        </p:txBody>
      </p:sp>
      <p:sp>
        <p:nvSpPr>
          <p:cNvPr id="54274" name="Zástupný symbol pro obsah 2"/>
          <p:cNvSpPr>
            <a:spLocks noGrp="1"/>
          </p:cNvSpPr>
          <p:nvPr>
            <p:ph idx="1"/>
          </p:nvPr>
        </p:nvSpPr>
        <p:spPr>
          <a:xfrm>
            <a:off x="395288" y="1600200"/>
            <a:ext cx="8569325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jedno z nejdynamičtěji se rozvíjejících průmyslových odvětví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vynález automobilu na konci 19. století, značný rozvoj výroby ve 20. století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vyspělé země: automobil jako nepostradatelná nutnost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rozvojové země: automobil jako symbol vyšší sociální a ekonomické úrovně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Henry Ford (1863 – 1947)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zdokonalil výrobní metody, zavedl hromadnou výrobu se standardizovanými pracovními postupy -&gt; větší objem produkce, nižší cena výrobku -&gt; fordismus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automobilů jako silně globalizované odvětví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rozšíření do značného množství zemí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 zajištění výroby třeba vývoj, kapitál, pracovní sílu atd.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  <p:pic>
        <p:nvPicPr>
          <p:cNvPr id="54276" name="Picture 2" descr="http://miguelalmeida.net/pics/HenryFo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652963"/>
            <a:ext cx="280828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Fordismus</a:t>
            </a:r>
          </a:p>
        </p:txBody>
      </p:sp>
      <p:sp>
        <p:nvSpPr>
          <p:cNvPr id="56322" name="Zástupný symbol pro obsah 2"/>
          <p:cNvSpPr>
            <a:spLocks noGrp="1"/>
          </p:cNvSpPr>
          <p:nvPr>
            <p:ph idx="1"/>
          </p:nvPr>
        </p:nvSpPr>
        <p:spPr>
          <a:xfrm>
            <a:off x="395288" y="1600200"/>
            <a:ext cx="8569325" cy="58610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systém hromadné průmyslové výroby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spojen s Henrym Fordem a vnikem společnosti Ford Motor Company v roce 1903 v USA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hromadná, masová produkce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velký objem standardizovaných výrobků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relativně levné výrobky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pásová výroba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jednotlivé operace co nejjednodušší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fordismus přetrval do konce 2. světové války, pak přišly další 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mechanizační a automatizační prvky výroby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 prvorepublikovém Československu inspirace pro Baťu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model vozu Ford T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vyráběl se 20 let, vyrobeno 15 milionů kusů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 celou dobu své výroby složen ze shodných komponentů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další prvky výroby u Forda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vyšší mzda než u konkurence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mzda za odpracované hodiny (množství bylo dáno taktem pásu)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slevy pro dělníky na zakoupení automobilů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6323" name="Picture 2" descr="https://upload.wikimedia.org/wikipedia/commons/1/15/Late_model_Ford_Model_T.jpg"/>
          <p:cNvPicPr>
            <a:picLocks noChangeAspect="1" noChangeArrowheads="1"/>
          </p:cNvPicPr>
          <p:nvPr/>
        </p:nvPicPr>
        <p:blipFill>
          <a:blip r:embed="rId3" cstate="print"/>
          <a:srcRect t="3632"/>
          <a:stretch>
            <a:fillRect/>
          </a:stretch>
        </p:blipFill>
        <p:spPr bwMode="auto">
          <a:xfrm>
            <a:off x="6516688" y="2276475"/>
            <a:ext cx="25384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 descr="http://www.datum.at/typo3temp/GB/397611ce9b.png"/>
          <p:cNvPicPr>
            <a:picLocks noChangeAspect="1" noChangeArrowheads="1"/>
          </p:cNvPicPr>
          <p:nvPr/>
        </p:nvPicPr>
        <p:blipFill>
          <a:blip r:embed="rId4" cstate="print"/>
          <a:srcRect l="14622" r="15189"/>
          <a:stretch>
            <a:fillRect/>
          </a:stretch>
        </p:blipFill>
        <p:spPr bwMode="auto">
          <a:xfrm>
            <a:off x="6875463" y="4738688"/>
            <a:ext cx="21605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Taylorismus</a:t>
            </a:r>
          </a:p>
        </p:txBody>
      </p:sp>
      <p:sp>
        <p:nvSpPr>
          <p:cNvPr id="58370" name="Zástupný symbol pro obsah 2"/>
          <p:cNvSpPr>
            <a:spLocks noGrp="1"/>
          </p:cNvSpPr>
          <p:nvPr>
            <p:ph idx="1"/>
          </p:nvPr>
        </p:nvSpPr>
        <p:spPr>
          <a:xfrm>
            <a:off x="395288" y="1600200"/>
            <a:ext cx="8569325" cy="58610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vědecké řízení průmyslové výroby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metody a prostředky z počátku 20. století, vytvořeno v USA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denní úkoly pro dělníky odvozovány na základě studií od výkonů nejvýkonnějších pracovníků (příliš se nepřihlíželo k průměrným možnostem a schopnostem člověka) 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vycházel z teze o ekonomickém člověku (homo economicus)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motivace k práci výlučně hmotnými výhodami a za ně je ochoten podřizovat se režimu práce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strojní inženýr Frederick Winslow Taylor (1856-1915)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snažil se u dělníků ve výrobě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eliminovat všechny zbytné pohyby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a nalézt ty nejefektivnější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klíčové dílo: </a:t>
            </a:r>
            <a:r>
              <a:rPr lang="cs-CZ" sz="14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Principles of</a:t>
            </a:r>
          </a:p>
          <a:p>
            <a:pPr>
              <a:buFont typeface="Arial" charset="0"/>
              <a:buNone/>
            </a:pPr>
            <a:r>
              <a:rPr lang="cs-CZ" sz="14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	Scientific Management (1911)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 cstate="print"/>
          <a:srcRect l="20250" t="32401" r="55000" b="46001"/>
          <a:stretch>
            <a:fillRect/>
          </a:stretch>
        </p:blipFill>
        <p:spPr bwMode="auto">
          <a:xfrm>
            <a:off x="3959225" y="4005263"/>
            <a:ext cx="51498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http://www.stevens.edu/library/sites/library/files/Tay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254000"/>
            <a:ext cx="1439862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Centra automobilového průmyslu</a:t>
            </a:r>
          </a:p>
        </p:txBody>
      </p:sp>
      <p:sp>
        <p:nvSpPr>
          <p:cNvPr id="60418" name="Zástupný symbol pro obsah 2"/>
          <p:cNvSpPr>
            <a:spLocks noGrp="1"/>
          </p:cNvSpPr>
          <p:nvPr>
            <p:ph idx="1"/>
          </p:nvPr>
        </p:nvSpPr>
        <p:spPr>
          <a:xfrm>
            <a:off x="395288" y="1600200"/>
            <a:ext cx="8569325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centra, v nichž je výroba výrazně podporována vývojem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tradiční centra, kde většinou sídlí i vedení společnosti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konstrukční kanceláře, výzkumné laboratoře, zkušební areály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vývoj nových typů automobilů, přijímána strategická rozhodnutí vzhledem k organizaci výroby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USA, Německo, Francie, Japonsko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centra výroby bez vlastního zásadního vývoje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montážní podniky s licenční výrobou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podniky lokalizovány v oblastech s relativně levnou pracovní silou + faktor spotřeby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technologie a rozhodující komponenty jsou dodávány z oblastí vývoje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rozvoj zejména od 70. let 20. století (Španělsko, Mexiko, Brazílie a Belgie)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 současnosti zejména Slovensko, Ukrajina, Turecko, Írán, Čína, Indie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Přesun výroby do střední Evropy</a:t>
            </a:r>
          </a:p>
        </p:txBody>
      </p:sp>
      <p:sp>
        <p:nvSpPr>
          <p:cNvPr id="62466" name="Zástupný symbol pro obsah 2"/>
          <p:cNvSpPr>
            <a:spLocks noGrp="1"/>
          </p:cNvSpPr>
          <p:nvPr>
            <p:ph idx="1"/>
          </p:nvPr>
        </p:nvSpPr>
        <p:spPr>
          <a:xfrm>
            <a:off x="395288" y="1600200"/>
            <a:ext cx="8569325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světová výroba automobilů neustále roste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skupina států s poklesem produkce: západní Evropa (Velká Británie, Belgie, Nizozemsko, Itálie atd.) a USA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přesun výroby do zemí střední Evropy a jihovýchodní a východní Asie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  <p:sp>
        <p:nvSpPr>
          <p:cNvPr id="64514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64515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5"/>
            <a:ext cx="91440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Automobilky a výrobci dílů</a:t>
            </a:r>
          </a:p>
        </p:txBody>
      </p:sp>
      <p:sp>
        <p:nvSpPr>
          <p:cNvPr id="66562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7371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Toyota Motor		Japonsko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Daimler		Německo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Volkswagen		Německo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Honda Motor		Japonsko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Ford Motor		USA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BMW			Německo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General Motors	USA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Hyundai Motor	Jižní Korea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Nissan Motor		Japonsko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Denso		Japonsko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6563" name="AutoShape 10" descr="http://upload.wikimedia.org/wikipedia/de/e/e0/Gazprom-Neft-Logo_rus.svg"/>
          <p:cNvSpPr>
            <a:spLocks noChangeAspect="1" noChangeArrowheads="1"/>
          </p:cNvSpPr>
          <p:nvPr/>
        </p:nvSpPr>
        <p:spPr bwMode="auto">
          <a:xfrm>
            <a:off x="155575" y="-1554163"/>
            <a:ext cx="6610350" cy="32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6564" name="AutoShape 12" descr="http://upload.wikimedia.org/wikipedia/de/e/e0/Gazprom-Neft-Logo_rus.svg"/>
          <p:cNvSpPr>
            <a:spLocks noChangeAspect="1" noChangeArrowheads="1"/>
          </p:cNvSpPr>
          <p:nvPr/>
        </p:nvSpPr>
        <p:spPr bwMode="auto">
          <a:xfrm>
            <a:off x="155575" y="-1554163"/>
            <a:ext cx="6610350" cy="32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6565" name="AutoShape 2" descr="data:image/jpeg;base64,/9j/4AAQSkZJRgABAQAAAQABAAD/2wCEAAkGBxQTEhQSEhQVFhUXGB8aGBYYFxodHBsYGhkaGBwhFx0eHCghIBwlHBcXITEhJSkrLi4uHB8zODMtNygtLiwBCgoKDg0OGhAQGywkICQsLCwsLCwsLCwsLCwsLCwsLCwsLCwtLCwsLCwsLCwsLCwsLCwsLCwsLywsLCwsLCwsLP/AABEIALkBEAMBEQACEQEDEQH/xAAcAAEAAgMBAQEAAAAAAAAAAAAABQYDBAcIAgH/xABPEAACAAQBCAUGCQkFCAMAAAABAgADBBEhBQYSMUFRYXEHEyKBkTJCUmKhsRQWI1RygpLB0TNTc5OisrPC0jQ1Q4PwFyREY6PD0/EVVXT/xAAbAQEAAgMBAQAAAAAAAAAAAAAAAQIDBAUGB//EADwRAAIBAgMEBwUHAwUBAQAAAAABAgMRBCExBRJBURMyYXGBkbEUIlOh0QYzNFKSwfAVcuEjQoKy8cJD/9oADAMBAAIRAxEAPwDuMAIAQAgBACAEAIAQAgDHUVCopZ2VFGtmIAHMmAIt85JJwlCZOP8AykJB5ObIftRZQbI3kYzlOqb8nShRvmzbH7KK370W3FxZG8RtblWemE6so5HAAaX7cw+6FocxmRdVl+Ut+sypMPCXKHsKSvvifc5MZ8yJq86snKflK+uPI1KjwAEQ5xX+0lRb4n6Mt0BGlbKjr6XV1JB7yYtd/lIt2msuduSb266tU/5w1a9TXiu+vyk7vabC5x5ONiK2uS+q71Qv3Y38Inej+Uiz5kjIy1JIvKypNX9ID7etl2ifc5P5kZ8yUosoVTfkK2mqOao38Jl3QtTfEn3jc/8AnquX+VpVcbWlTMe5WH80Oi5Mbxmp88aY4TS8g7pqFQObi6D7UUdOS4DeROyJ6uoZGVlOplIIPIiKFjJACAEAIAQAgBACAEAIAQAgBACAEAIAQAgCPr8ry5TaGLzCLiVLGk/MjUo9ZiBxiUrg0p0ypdSzulLLGJIKs4G9mbsL4NzibJakFZrMu0MptJEaqmD/ABZjEqOTvfD6CkReKk9FYq2lqYhlvKNT/Z5RRTqKSx/Em9g9wEGorVkJvgj9OZtbP/tE5bHY7vM/YwQdxiN6K0RNpPiSFJ0cy1HbnzOUtUQeBDRPSy4DcRIpmPRKLujNbWWmN7bECK9JLmTuor0zNWRNmCZKkJKlL+TwOk/rNfUNw3YnE2GanaOb1IfYZ6rIJ2CMyqIixA1ObaiYs15CTdHWrDyl2i4xB3HYd4uDE4qa7SFdMt2Tc0Mmz5SzJUjRU7mdWBviGs17g3Fo1Lyi7GTJn23R7SbDOXk9/wB4GHSS5kbiI+q6M0Pkz2P6WWj+7RielfEbpgGaVfJ/IVFxuExh4I4ZInehxXkLPmalVlOrk4VlMHXaxXR8XXSlk8LCMkX+V+ZXvR9ZOl081tKkmvTzjjoA6DG3AHRmAcNIDbEuSeU0LciXk5x1VObVMsT0/OSwFmDmvkN3aPIxR0b5xJUuZZ8kZYk1K6Ulw1vKGIZTudTip5iMLTWpe5vxAEAIAQAgBACAEAIAQAgBACAEAY6ieqKXdgqqLlibADiYAiWmzqjyNKRJ9Ii01x6oI+TXiRpcF1xNuYMGUqqTk+TpKmLHsqD2nfaXY3PEsbnmSAZzeSBV6PJVVlJhNnPoSb3XDD/KT/uNc44XGAtdR7WVzZcMlZr00ixWWGcee/aa+8XwH1QIq5N6hRSJmKlhACANHKC9YVk+ae1M+gPNP0jhxAYQQMOWcoSqWUZs02UYADWzHUFG0n8SbAExbeFigz+kSYSWSVK0F1qdInhdwQB9nxi+6+ZW6LPm/laRXSy8saLr5cs61J1c1ONm9xwiFNp2ZLRmoU+DVAA/JTzokbBNA7J+sBonedCJqZq5CLLGIsIAQB+EQBWMvZlSJ4LSwJUzXdR2SRiLrsN8dIWN8cYvGbWTIaITItZNWaaKrBLjyHOJNgTZj5wIBIfXhY468ids1oQZMoZB7YmyWMqavkumB5HYRhipuDtEZbqStIixMZDznJYSKsCXNOCuMEmHZb0X9U69h2DBUpOOa0JUizxiLCAEAIAQAgBACAEAIAQAgDXrqxZS6b33AAXLMdQUbSd0ARFUyopq61gqy+0qXukvcfXmnVfZeyjEljaigs8icEAUrPGh62uopb36p7qeYOmy/WAUf+olO1xwLuqgAACwGAA2DhEA/YAQAgBAGnQ9ozJnpMVH0U7I7tLTb60AUmvoDlSvdGJFJSnQaxtpzPOAO+4sTrAXC2leJWRJe6SkSUgly0VEGAVQAPCIIKnl3Ia0k1coUq6Oj/aJSjBpR8pgNhHlW22vrGMkom8r0vWyWCEaRGlLbYHFmQ9zBTF08ipI0FUJsqXNXU6hhyYA4+MYyTPACAEAIAq2c1IJlZSaPlJd3I2S1IK6XNgVHNtxi8dLA3pixkRUq71UipnVFGwAmSrdk27ctlU6S8i1iNmB2xeNS0t1kOOVzcyLl16V1p6pi0pjoy5zHFTqCzTtB1BziNu8UqUrLejoSnwZd4wFhACAEAIAQAgBACAEAfE6aFUsxAVQSSdQAFyTwtAEXRSzNb4RMBGHySHzEO0j02GJ3Cy7ybaEHKs6q2oyzUvT0mNPIDMDc2cqD2jvLHsoNxvvjE1val+qdUzVystVSSZ41soDDc4wYHvv3WiyIaszerqNJq6LjUQwIwKsMQynYR/rCJIMS1EyXhNBcfnEW/20GIPFbjb2dUAbUioVxdGVhvBB90AZYAQBiqZugjOfNUnwF4A0auo+DUrOceqlEniVX7z74E8THmrkv4PTS5beWRpzDtMxu019+JtyAgQS8AfjKCCDiDrEARWR5ehL6r80xlj6IsU/6bJEoM+838EeX+bmuvIFusUdyOsQwScAIAxzpyqLsQOe3lvPCANKfWO2EsaI9Nhj9Vf6rW3GLKJFzXkyAl7XJY3Zibsx3sfYBqAwAAwi6ViLmKsqVlo0yYQqKCWY6gBFiDjsvJNbUzKnLNN2TKmXRCCS6qLMBvCpogjHSuwGIjBK+9cyq1rF8kVUuupVmgDRmL2lOOiwwZTyN+YsdsbdKd1cxSVsiWzGys3aopzEvKF5TE4vKvaxO1kJAJ2gqcTeMNanuvLQmLLdGIsIAQAgBACAEAIAQBEZT+VmpI8xbTJvHH5NeRZSx4JY4NEoMhOkzK5p6JlQkTJx6pbawCCXP2QRfYSIPPIR5m50fZvCjpFUi0yZZ5h23IwH1RhbfffBgh8pUk3JtQ9TTrpU003mytisdo9Hg2rzT5pEpX7xctWRstyaldKU1yPKQ4Ot/SXxxxB2ExAJEGAMM6iludJlGl6QwbuYWPtiAfHwRh5E1xwazDxI0v2oADrh+af7Sf18YA+J4mOhRkA0sCQ1xa+OtRfC+yBJgziks8nRVS3ykssotcos1Ge1yPNBwiSDYGVFwuk4cOpmH91SIgGT/wCQTc/6qZ/TAH78OXc/6uZ/TAGGnN3dgGCnR8oWuRcE216tEY7olAxy5by3mMgRhMIY6TlSGCqhtZDcWRfbCwM/XP6g7ifvELEXPxmO1j7vdj7Ytui5iCAYgY7TtPM6zFkiATEgj8rZVlU6dZOcIuy+tjuUDFjwAgCkyxUZZmhVDSaNG7R3kb9jTNyi6prNzo3hu3eLHUKCiSTLSVKUKiCygbvvJ1k7TGIsc8OTxRV82QotIqh1sobFmKO2o+qD3KgjNTfEhmtlWe0mYlRLF3lNpAekNTL9ZSw7wdkbUo70LGO9nc6dR1SzZaTZZ0kdQynerC4PgY55lM0AIAQAgBACAEAIAh8inTVp351y4PqeTL/6aqeZMWIKtnDK+FZVppBF0lAFuZ+UcHmqyh3xKyTYfBHQYoSfjqCCCAQcCDqI4wBRsuZklW66iJVhiE0tEj9G9xa/ok242wjIpJ5SKtPgaFHnnUyG6upTTI1hh1cwDfq0W4YLziejv1WRv8yyUOetJM8pzKO0TRogc3F0/aiji1qWuifkVCuNJGVlO1SCPERUkyXgD8MSD8JgQfBMSQfl4A/LwAvAk/CYA+CYtYg1a2tlyhpTZiSxvdgo8SYZElfyhnxSS76LNNO6WuH2m0VPcTFrPkVuitVGe1XUt1VHJ0W9UdY+OokkBVHMEcYWtqxe+hJZE6O5k1+vylMLMf8ADDkkjc77B6qYcdkUc+Ra3M6LTU6y1VJahUUWVVFgBwAihJlgCo9JEi0iXUjyqear39UmxHedGLwfAhldy0NcdCmY2TXRVXFqebIJxkTSq/Qf5RR3aTAcAI0a0bSZeLui7RiLCAEAIAQAgBAGnlip6unnTPQlu32VJ+6ANfJCaMmUo1LLUeCgRcgrmbqaWVquYfNUj+GvuT2wfVHEu8UJEAIA1a/J8qcujNlq42aQvbkdYPEQBVsodHspsZE15R3N219pDeLGMiqMpuLgV6fmNWSiWlhHOwy30HPMto2+1E78XqiN2S0Y67KknC1WPq9b7SHELQZN5ExmxnFVTKhJM9SFYMbtKKHsrfA4DutFWktGWTvqjcz5zrahEnRlLM6wte7FbaOjqsD6XsiM+AK9K6Tph/4ZP1zf+KLqDZRzRl/2kP8AN5Y/zm/8QiejZHSIf7Q5h1SJYP6Rj/IInonzHSI382M75tTUCS8uWoKsbrpX7Nt54xSUXFl00xn9lyokPTyqckNND+SgdyU0CAoIOwtshZXD0K38FyrPHkVR+k/VDvBZB7IteCI942aPo2qnOlMeTKvtF3bvFlH7UR0iWiG6+JZMm9G1KmM5pk47mOivgtj3EmKupJkqKLbRUUuSoSUiS1HmooA8BFCxngBACAITPVAaGoB9C/gQfui0OsgyiZQfsDZgPcI6FLqoxSNnoomf7zWLvWW3hpCNXEdYmmzpsa5kEAIAQAgBACAI7OSQXpKlBraTMA5lCIA18h1ImU8lwbhpaMORUH74yFSIzbGjlGtXfY+IRv54h6ElwihIgBACAEAIAQBE5XPy9J9Nx39U/wCEAamVsny51TTCdLSYujNGi6hhchCMCLXsp9sSyEZ2zSoT/wALIHJAPdC7FkfHxPovm0vwP4w3nzG6j6GaFD81knmt/fDefMWRiXJEiTUSuokSpZMuYSURVJAMoYkD1oLNgiMrC+V8m8FnnxlEfdFpIJ8C7xQkQAgBACAEAIAgs92/3KaBrfRQc2YCLQ1BzzKs4XNtVzblfD2R0oK0UYJMkOh9dKfWvu0F9hP4xpV3dl6eh1CMBkEAIAQAgBACAPwiAKbmPN0ZLUp8qlmvIt6qN8me+WUMZlmir1M1QepylJm+bPlmWT6wOHjeWPqmKPRkltihIgBACAEAIAQBC5wm0ykbDCfbH15cxfviUQz7rh8pTtsWbY8mlzEH7RWJYJeKkiAEAR043nt6ssD7bMT+4sWiQysT20ss0w9CSx+0Jo/CLtZFeJeIxFxACAEAIAQAgCnZ+1uMqUPN+WbmOxL/AGze25TGalG7IehzfKlVZTjG/J2RgZf+h+gKURmsLGc5bjojVfkSwjnVHdmaKyL1GMsIAQAgBACAEAIAoGcLmiymk/8AwaxQj7hPljsn6yYfVEZqWeTKS5kvlqk+ESCE8tSHln1xqx2XBK32Xvsg1ZhMls38piokLM87U41Wca7jZvtxjE1YuSUQBACAEAIAQBB54toyFmfm5stzyDi/sMWjqQz7ymxMttEXZbOo3shDgd5UCLNEXJeVMDAMpuCLg7wcRGMsfUAIAhZk+2m3pMSOS2QeOjfvjLTjcrJlYzem9blea2yXKIHhL++YYtUyRWOp0GMBkEAIAQAgBAGOfOVFZ2ICqCSTsAxMAchziyoZkx3OBZrkbgBZF+qpx9Z3GyN+hCyuYpvgVbqGqqiVSpiZjWPBfOJ4W9hO6IqzKxVz0JQ0qypaSk8lFCjkBbHjGi3czmeAEAIAQAgBACAEAQ2d+QhWUsyQcG8qW3ozFxUjv98SnYMouZ2czY09R2Zss6Lg7xtHA/iNkba99dph0LGZ/wAGnGpTGTMsJ6jzTsmAbsced9pIwSiZEy3I4IBBBBFwRtB3RiLH1ACAEAIAQBGZzU3WUk9N6H2Y/dFo6kPQhMlZXDy5bk+UoPeQDGzuXRiuSmblSAGp9svFOMpvJt9HFPqg7Y1pxszKncmoqSauUqjQQ2NmPZX6R28hix4AwQKNlfLCjsoeyosOQwHujfp07Iwylc+OilNOZVTztNgd92Y/uqka1Z3ZeB0aMJcQAgBACAEAUPP7OIKOpQ3se1uZhs4qhxO9tFdj2zUobzKydkcqynlOwJJPvJ+8knxjblNRRhtc6F0O5tMqtXzls8zsywfNUaz7xf6ewiNKpLgZYo6fGMuIAQAgBACAEAIAQAgDmvShmm5Pw+lwmoO2NjLx4bzs1+lGWnJ37eBWSIDNfPUMNCZgR2WRtYOogg+6NlONTLiYXeJc8h5aWR2b6VMcd5k337TL4+bt3nBUpNGWMrl1RgQCCCDiCNRHCMBc/YAQAgBAH4y3BB1GAON/CjTzJsgnGVMZcd19Id1iPCOjTacTXlkzeo8vWZW0tF1PZfXa+sMNqNYXHAHWIipTUlkIzsXahzpVku8tgw9AqyH6LaQAH0rGNN02mZ0yqZ0Z3BiQrC9iAFNwgOvHUznUSMAMATcmM1KnZ3ZjnPgii1+V+ybYnZz2RnlOyMSuzrfRnk7qaGXfXMJfuwVfFVB740aj942I6FrihYQAgBACAKhnrnelMhRGvMOGBx3Gx2W1FtmoXbCLwg5MhuxxXKuWCxZ3YcTqAA1ADYB/q5JJ2t5QVjFm2S/R5mk+UJ4mzQyyJZBOy51gfSIOrzQb6ysYJTt3lkr5Hf5UsKoVQAqgAAYAAYADhGEyH3ACAEAIAQAgBACAEAIAEQByPpI6OCSaui7LDFlA+4a05YrsuPJyKV9deZRqxz3JedE2S4lzbo42E6+KnaIzqq17sym7xidFzUz3CWUEBTrlkgLzlnUh9U9g+ptpOmnnEsp8GdNydlOXOF5bYjylODLf0h7jqOwmMDVjIbkQBACAEAce6ZsnmTOSrXyZgCOdzL5JPdhGaE7IxyjdnNzlc74ydIzHuoxPlo+l7YdIybIxHKwO32xXfYsiSzVpmrauVTptYFjuAxv3WLfVMRvceRax6dp5KoqoosqgKBuAFh7IwGUyQAgBAGOfPVBpMQB/rVvPCAOaZ5dJirpSqUhjqL3wHeNfIHmcCpvGNyG7HIcpZXZmu7M7tqGtmOoAAeAAwGoRl3kskVtfNllzEzAn1zibP7EpTr1gW1hb4PM2X8ldtz2Yo3bXX0Cz0O/ZNyfLkS1kyVCoowHtJJOJJNyScSTeMRc2oAQAgBACAEAIAQAgBACAEAIApGevRzT1qllVUma9yk77jFG4jA7QYup5WeaKuPFHEcuZq1tA+jos67FPlW9W2DDit+IEXSesHf1IbX+4+8g59PKKjSI0TgrEjRxx0WBBXkDY7QYhzT1J3WtDqubvSlLcBZxHNrKftC0tuZ6vkYo0Ll9ostSJoBWYMdQOF/o3wbmtxFbFiQgBAERnXkNK2lmU7jyh2TubYf8AW+LRdmQ0eSc4cmTqWe8mbcFSRzANv/YiZJxGTIssYrdk2P1ASQBck6hDNg9K9CuZZo6f4ROHy00YA+ahsfbYdwG8iJk+BC5nS4qSIAj63LUiUDpzFw1gY2+lbyeZsIWBRMv9LEmXdZA023gg+LeSOa6fKJGmpy3OXPqdU362ZZT5ik2I3HaRw8ncBEqyIvyIrJ1BU1TqkmWw0tRKksRvRBiRxwA2kRez1eRW6Ou5kdEqSbTavtMfMvcn9I4wt6iYb2YYRDnbqjdvqdSlSwoCqAqgWAAsABqAA1CMZc+4AQAgBACAEAIAQAgBACAEAIAQAgDDV0iTVKTEV1OtWAI9u2F7A59nR0S01RdpfZbc1z4OO0PrafKMnSX6yv6lN22hy3LfRbW0tzL0iv2hb6Sg/tKsN2L6r8yd5rVEBIra6luQswDa0snRP0ihKnkYOE1wJUosn8kdLdVKsNIEDYVw8EKjvIMY7lrFtyf04jVNl9+B9nYA8TAWJ6R0y0rDYD65Zf3Fme+GRBVs+MpUeU7HTpJb7XM2fci3/wCUWYYY44YEGwjKmt2zKtZ3KWMwZf8A9lRfaYe9YpurmWuSma+SqWhnLOnzqKp0cQvXTgL7L2pmuBu27TbAz7qWpXO50Wd0zU4GuXf1DMf9+XKimRexA5Q6cMCJak7iFVD7TNB9kLk2KllfpYqp1wCADvu3irEp4IIXYsivT8oVtViRMcDUWvoDlfsr3WiyhJ8CHOK4kvkTo/rqqxAbRO1RcfbJVPBjyi26lqym/wAkdNzY6GJUsh6hxfcvab7bCw+qgPrQ30uqhZvU6ZkrI8mmXRkS1QHWRizcXY9pjxJMUbb1JSS0N6IJEAIAQAgBACAEAIAQAgBACAEAIAQAgBACAEAR2UMhU843myUZvStZvtCze2JTa0IaT1KxlTotopuI014HQceMxS37UX6WXHMruLgVau6EJZuUeUdwKzE9omMP2Yb8eMRuy5kHVdCE4eSAfoVA/nkj3xN6fJj3+wjp3Q3UjVJnHlMkH+cQtT7ReZrHojqvzNT/ANH/AMkRanzYvMzSuh6pP+BP73kD+cw/0+0Xmb9N0JzzrS306hf5JTQvDkx75N0XQeMNN5K902Z73QeyG9H8otLmWfJnRPSSjdmYncqy0HiF0/2odI+GQ3FxLRk/NakkkFJCaQ1M93YcmclvbFXJvVllFLQmIqSIAQAgBACAEAIAQAgBACAIj40UXzun/XJ+MY+lhzXmbfsGK+HL9LHxpovndP8Ark/GHSw5rzHsGK+HL9LHxpovndP+uT8YdLDmvMewYr4cv0sfGmi+d0/65Pxh0sOa8x7Bivhy/SzJT5w0kxgkupkMzGwVZqEk8ADjEqpB5JorPB4iEXKVOSS4tMk4uax+M1hc4CA1K9XZ8UEo2apQncgZ/wBwERidemuJ0KWysXUV1B+OXrYwU/SFk9zbr9E+sjqPErb2xCxFN8TJPY2Mir7l+5p/uWKkq5c1Q8p1dT5ysGHiIypp5o51SnOm92aafbkZ4koR1Zl2mlMUm1EmW41q8xVOOIwJvFHUinZs2KeEr1I70ISa5pNn5SZfpZriXLqJLudSrMQk2FzYA31AmCqQbsmhPB4inHenCSXNpklFzXEAatflKTJAM6bLlgmwLuFueFzFZSUdWZaVCpVdqcW+5XNL400Xzun/AFyfjFelhzXmZvYMV8OX6WSwMZDUDsACSQANZMCUm8kV2uz6oJRs1ShPqBn9qAiMTr01xOhT2TjKiuoPxsvWxipukHJ7m3wgKfXR1HiVt7YhYim+Jaex8ZFX3L9zT/csVLVJMUPLdXU6mUgg94jKmnmjnzhKD3Zpp9pmiSho1+WKeSQs6dKlki4DuqkjVcXOqKynGOrM1LDVqqvTg33Js1vjTRfO6f8AXJ+MV6WHNeZl9gxXw5fpY+NNF87p/wBcn4w6WHNeY9gxXw5fpY+NNF87p/1yfjDpYc15j2DFfDl+lj400Xzun/XJ+MOlhzXmPYMV8OX6WSNLUpMQPLdXQ6mUgg2NsCMNYMXTTV0a84ShLdmrPkzNElCLnZyUisVaqp1ZSQQZqAgjAgi+BBijqwXFG1HBYmSTVOVn2M+qTL9LNcS5dRJdzqVZikmwubAG+oEwVSDdk0VnhK9OO9OEkubTJKLmuIA89/Eyv+azf2fxjmdFPkfQP6nhPiL5mtX5tVclDNm08xEW12IFhcgC+O8gRDpySu0ZKWOw9WShCabfAijFDbJxczq44ilm+A/GL9FPkaD2nhF/+iJnNDNSsl1tPMmU8xUWYCzG1gLHjGSnSmpptGnj9oYaeGnGM020dcy/lqVSSWnzjZRgANbMdSqNpP4nUI3ZzUFdnk8LhamJqKnT19FzZw3OfO2orWPWNoSvNkqTogbNL0jxPcBHPqVZT1PcYLZ1HCr3VeX5nr4cv5e5q5HzbqqkaUiQ7r6WCr3MxAPdERpylojJiMdh6DtUmk+Wr8kbtbmNXylLNTsQNegyufBST7Is6M1wMNPa2DqOyn5pr1yIjJeU51O/WSJjS32kbeDA4EcCDGOMnF3Rt1qFOvHdqRTX80fDwO1ZiZ5rXKUcBKhRdlGphq0k4bxsvG/Rrb+T1PF7T2ZLCS3o5wej5dj/AJma/SXmr8Kk9dKX5eUMLa3TWV5jEjjcbYivS3ldaoybH2h7PU6Ob9yXyfP6/wCDi1NUMjLMlsVdSGVhrBGIMaCds0eznCM4uMldPJnoPM/OBa2mWcLBx2Zi+i419x1jgY6dKpvxueAx+Dlhazg9NU+a/mpL1E9UVnchVUFmY6gALkmLt2V2akIuclGKu2efs8s4mragzMRLXsylOxL6yPSbWe4bI5tSo5yue+2fgo4SiocXm32/RcPPiWDotzU6+Z8Lmj5KU3YB1PMH8q6+dtxEZMPS3nvPRHP21tDoYdDB+9LXsX1fp4HUc48uyqOSZ008FUa2bYB+OwRuVJqCuzzOEwlTE1FTh4vkuZwzOXOmorWJmtaXfsylNkG64848T3W1RzqlSU9T2+D2fRwsfcWfN6/47kY8k5sVdSNKRIdl2MbKp5FiAe6EacpaItXx+HoO1SaT5av5XNqvzIr5Kl3p2KjWUKvbuUk+yJlRmuBipbVwlR2jPPtuvXIi8j5XnUz9ZTzGQ7bHstwZdTDnFIzcXeJtYjDUq8d2rG/qu58DtmY2eCVyFWASegu6DURq0kvjo32bL8iehSqqa7Txe0tmywkrrOD0f7Pt9Ss9KuQamoqJTyJLzFEqxK2wOmTbE7ow4iEpSVkdLYmMoUaMo1JJNv8AYpPxMr/ms32fjGDop8jtf1PCfEXzIapkNLdkdSrKbMp1gjWDGNq2TNyE4zipRd09DcyXkOoqAxkSXmBTYlbYE47TFowlLRGGti6NBpVJJXN34mV/zWb7Pxi3RT5GH+p4T4i+Z2TMCimSaCRKmqUddO6nWLzHI9hEb1FNQSZ4/alWFXFznB3Ttn4I2c7ssikpJs/zgLIN7tgvtxPAGJqz3ItmPAYb2mvGnw49y1POzNe5JuTiSdp2kxzD6ElwRmoKxpM1J0s2eWwZeYN7HgdR4GJTad0Uq041YOEtGrHpDJVes+TLnJ5MxQw4XGo8QcO6OpGSkro+c16MqNSVOWqdjbixiEAVXpQ/uyo/y/40uMOI+7fh6nU2L+Nh4/8AVnBm1GOa9D3a1PUEnyV5D3R2EfMZas+4EHEelbLBnVhkg/JyBogb3IDMfaF7jvjn4ie9O3I9rsPDKlh+k4yz8OH1NTo7zdFZVWmC8qUNNx6WNlXvNyeCkbYrRp78s9DNtbGvDUPd60sl2c3/ADmd3loFAVQAALAAWAA2Abo6R4Vtt3Z9QIOXdLmbShRWylsdILOA1HSwV+d7A77jdGniaa668T0+wcdJv2eb7Y/uv3Oc5Jyi9POlz5flS20hxG0HgRcd8asZOLuj0VejGvTlTlo/5fw1PSVNPDorrirKGB4EXHsMdVO6ufOJxcJOL1WRyDpSzV6iZ8LlD5Ka3bA1JMO36La+d94EaOIpbr3loz12xNodLDoJ9aOnavqvTuZBZj5yGhqA5v1T2WaPV2MOKk35XG2MdKpuSvwN7aWBWLo7q6yzj9PEtHSpnaJlqOncFMGmspwa4DKoO0DBjxsNhjNiKt/dRzNibOcP9eqs9Irlwb/Zf+FOzVyA9bULJS4XXMf0UGs8zqA3nnGCnBzlZHYx2MjhaTqPXgub/mp6CoKJJMtJUpdFEAVRwHvPHbHTjFRVkeAq1ZVZuc3dvNnEuk7LBn1rpfsSPk1Hreeeelh9URz6896fce02NhlRwylxlm+7h8s/E+ujTNxaupZpovKkgMy7GYk6IPDBieVtsKFPflnohtjGyw1FKHWlkuxcX3nclUAAAWA1Abo6J4du+bP2AOT9LmbSy9GtlLo6baM1QMNI3IfmbWO8223vpYmml7yPVbBx0p3w83orx7uX7rxKJkHKrUtRLqEv2GuQPOXUw7xf2RrwlutSO7isPHEUpUpcfXgz0jLcEAjEEXHIx1T5y1Z2Z9QIPO2eY/3+r/TN745dXrs+hbO/CU/7UdB6FPyNT+kX92NnCaM4H2j+8p9z9TpEbZ5wQBx7pgy31k9KVT2ZI0n4zGGH2VP7R3Ro4md5bvI9fsDC7lJ1nrLJdy+r9CO6LsiCorNNxeXIGmb6i5wQHvBb6sUw8N6fcbG2sU6OH3Y6yy8OP08SJzxyN8Eq5sm3YvpS/wBG2K+GK/VMUqQ3JNG3s/E+04eNTjo+9a+eviXvoby3dZlGxxX5SX9EmzgcmIP1jujZws9YnC+0GFtKNdccn38Pll4HTY2zzQgCq9KH92VH+X/GlxhxH3b8PU6mxfxsPH/qzgz6jHNeh7tanqCT5I5COwfMZas+4EHnXPBSK6rvr65z3Frj2ERy6nXfefQ9ntPC07flReOhEj/ext+S8PlPvv4xsYXj4HD+0d/9L/l+x1KNw8wIAq/SbMAybUX2hQOZmLbw190Ya7/02dPYybxsLdvozgsc492ejM0VIoaQHX1Ev9xY6dLqLuPnmPaeKqW/NL1N7KFEk6W8qaukjqVYcD7jx2ReSUlZmClVlSmpwdms0efM6cgvRVDSXxGuW/pIdR57CN4McypBwlZnv8Fi44qkqkdeK5P+aEXTyWdlRAWZiFVRrJJsAO+KJXNqclGLlJ5LU79mTm0tDThMDNezTWG1tw9VdQ7ztjpUqe5G3E8FtHHPF1d7/askuz6ssMZTnnm3OIEVdSDr6+Zf9Y0cqfWfez6NhPw9O35Y+iOkdCbL1VSPO01J5FTb2ho2sLozzn2jT6Sm+Fn6/wDh0qNs84IAqHStMAybNB1s0sDn1it7gYwYn7tnW2Gm8ZG3BP0ZwttRjnnuVqelcgqRTSA2sSkB56AvHVh1UfN8S0602ub9TeixgPO+en9vq/0zRy6vXfefQtnfhKf9qOgdCn5Gp/SL+7GzhNGcD7R/e0+5+p0iNs84aOW8pLTSJs99UtSbbzqAHEkgd8VnLdi2Z8NQlXqxpx1b/j8DzhVVLTHeY5u7sWY8WNzHKbbd2fRYQjTioR0SsjsfRr8HpqJNOfJEyb8o4MxLi/kg47FthsJMb1DdjDXU8ftjpq+Je7CVo5LJ+Pz+RE9LcqROlS6iVNlM8s6LBXUko5wwBubNbuZopibNJpm1sGVWlUlSnFpSzV09V9V6I57m/lVqWolVC+Y1yBtU4MO9Se+0a0Jbskz0OKw6xFGVJ8V8+HzPR1PPV1V0IZWAZSNRBFwR3GOondXR86lFwk4y1WRkiSpVelD+7Kj/AC/40uMOI+7fh6nU2L+Nh4/9WcGfUY5r0PdrU9QSfJHIe6OwfMZas+4EHG+l3IZl1AqlHyc6wY7pii3tUA9zRoYmFpb3M9hsHFKdF0XrHTuf0fqiv5lZwmiqRNIJlsNCYo16JINxxBAPiNsY6VTclc6G0cEsXRcOKzXf/k7zkzKUqoQTJMxXQ7VPsI1g8DjHRjJSV0eErUKlGW5UVmbM2YFBZiABiSTYAcTFjGk27I450nZ3pVFaanOlKRtJnGp3FwAu9Rc47SeFzoV6qlktD2Gxtmyw6dWqrSeSXJdva/kVfNjIjVlSkhb2Ju7ejLB7R+4cSIxQhvysdPG4qOGouo/DtfD+cj0XLQKAoFgBYDcBHUPnjbbuz6gQcr6bvKpOU3/tRp4vVeP7HqPs5pV/4/8A0VXo5/vKm+k38J4wUfvEdXa/4Kp4eqO/R0zwQgDivSvkMyar4QB8nPxvsEwCzA8wA3Htbo5+IhuyvzPZ7Dxaq0OiesfTh9PIisxM5PgNRptcynGjMA12vcMOKm+G4mKUqm5K5tbTwPtdHdXWWa+nid2yfXy56CZJdXQ6mU38dx4GOlGSkro8NVozpS3Zpp9pmnzlRSzsFUYlmIAA4k6oluxWMXJ2irs4v0mZ2rVusmQbyZRJLbHe1rj1QCQDtudlo59eqpuy0PZbG2dLDRdSp1pcOS+rILNDITVlSkoA6AOlNO6WDj3nyRz4Rjpw35WN7H4tYWg58dF3/wCNT0OBHUPnp+wB52zz/t9X+mb3xy6vXZ9C2d+Ep/2o6D0Kfkan9Iv7sbOE0ZwPtH97T7n6nSI2zzhy3ply3+To1P8AzJntCA+1rcFjTxU9Inp/s/hetXfcv3+nmc6yXkybUP1chC72J0RbUNZJJA2jxjVjFydkeirV6dGO/UdkS/xDr/mrfal/1RfoanI1P6vg/ifJ/QfEOv8Amrfal/1Q6GpyH9XwfxPk/oQdZSvKdpUxSrobMp1gxRpp2Zu06kakVODunodf6Ist9bTNTMe3IOHGW1yvgbjloxu4ad47vI8jt7C9HWVVaS9Vr56+ZfY2ThFZ6SZDPk6eiKzsersqgkm01CbAY6gYw103Tdv5mdLZE4wxkJSdlnr/AGs4i2Q6q39mqP1Mz+mOe4S5PyParF0PiR/UvqekZQ7I5COsfOZan3Ag1spUEufLaTOUMjixB+7cQcQRqiJRUlZmSjWnRmpwdmjjec/RzUU5LU4M+VssPlF+ko8rmvgI0KmHlHTNHsMFtujWVqvuy+T8eHj5lPlzXlOdFnluMDYlWHPUYwXszsOMKkc0mvNH1V5QmTMJs2Y9tQd2b3mDk3qyKdGFPqRS7kl6E1m/mZV1ZGjLKS9s2YCq29UHFu7DiIyQpTnojSxW1MPh1nK75LP/AMOzZq5syaGVoSu0zYvMPlMfuUbF2cSSTv06agrI8djcdUxc96ei0XBf55sm4yGkIA5p0yUE2aaXqpcyZYTL6CM1r9Va9gbaj4RqYqLbVlzPSfZ+tTpqpvyS6urS5lZ6Pskz0yhTs8icqgtdmluAPk3GJItrIjDRjLfWR09q4ijLCTjGaby0a5o7jHRPECANPK2TJdTKaTOXSRtY2g7CDsI3xWUVJWZloV50JqpTdmjjWc3R5U05LSVM+VsKjtgesgxPNb90aM6Eo6Zo9jg9tUKySqPdl26eD+vzKnJqHlMdBnlvqOixVu+1jGBOzyOtKEKkfeSa80ftXXzJlutmu9tWm7NblcmDberIp0YQ6kUu5JehPZvZkVdUQRLMqXtmTAQLequtu7DiIywoymaOL2rh8Otd58l+70Xr2HZ82s3pNFK6uUMTi7nynbeeG4ah4xvU6agrI8bjMZUxVTfn4LgiXjIaggDged+R6hq6pZZE5lM1iCJTkEX2EDERzasZb7yZ7zAYmisLTTnFOy4ovfQ9RTJUmoE2W8smYCA6lbjR2XEbGFTSdzhbfqwqVIbkk8uDvxL9OmBVLG9gCTYXOAvgBrPCNpnBit5pI8+ZapaupnzZ701ReYxNuqfAalHk7FAHdHLkpSbdn5H0DDVMNQpRpxqRyX5l48eLOi9Eeb7SZUyomoyTJh0VDAghF4HEaTX+yI2sNCybZ53buMjVnGlB3Szy5v6L1Z0GNo4AgDlfS1m27TZdVIlu+mNCYEUsdJfJYgC+K3F/VEaeJpu+8j1GwsdCNOVGpJK2au7a6rzz8WV3MpaqkrJU009QEJ0JnyMzyGsD5uw2b6sYaW9Gadn5HR2i8PiMPKG/G+q95arx46eJ3aOkeGEAIAQAgBACAKT0k/kxyjXr6HZ2R1yr9HH5Yc4w0NTp7X+7OvRvHkxACAEAIAQAgBACAEAUHpM8nujWxB3Nj9YhujT8qOcY6GpubY6h1eN08uIAQAgBACAEAIAQAgBACAEAf//Z"/>
          <p:cNvSpPr>
            <a:spLocks noChangeAspect="1" noChangeArrowheads="1"/>
          </p:cNvSpPr>
          <p:nvPr/>
        </p:nvSpPr>
        <p:spPr bwMode="auto">
          <a:xfrm>
            <a:off x="155575" y="-2560638"/>
            <a:ext cx="78486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66566" name="Picture 4" descr="http://wemakeitsafer.com/nhtsa_images/toyo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484313"/>
            <a:ext cx="1597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6" descr="http://www.ranklogos.com/wp-content/uploads/2014/10/DAIM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1484313"/>
            <a:ext cx="13525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 descr="http://3.bp.blogspot.com/-SScUvD_aERc/UiThs5WsnII/AAAAAAAAA6I/f-2wgs43ef8/s1600/vw-logo-png-3201-hd-wallpap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2205038"/>
            <a:ext cx="18446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9" name="AutoShape 10" descr="data:image/jpeg;base64,/9j/4AAQSkZJRgABAQAAAQABAAD/2wCEAAkGBxMSEhUQExQUFhUVFxcWFRUVFRUXGBUUFxYcFxkXFBQYHSggGBwmGxcXITQhJSkrLi4uGB8zODMsNygtLisBCgoKDg0OGhAQGjclHyQsLCwsLCwsLCwsLzA0LCwsLCwsLCw3LiwsLCwsLCwsLSwsLCwsLCwsLCwsLCwsLC0sLP/AABEIALMBGgMBEQACEQEDEQH/xAAcAAEAAgIDAQAAAAAAAAAAAAAABgcEBQECAwj/xABREAABAwIBBwQMCAwFBAMAAAABAAIDBBEFBgcSITFBURNhcZEUIjJSVHKBkpOhsdMVFyNigsHR0iQzNUJTVWNzorKzwhY0g6PDQ0R04SXi8f/EABsBAQEAAwEBAQAAAAAAAAAAAAABAgMGBQQH/8QAOBEBAAECAgYHBwMEAwEAAAAAAAECEQMEBRITITFRFEFxkaHR4RYyUlNhscEGIoEzNHLwFUOisv/aAAwDAQACEQMRAD8AvFAQEBAQEBAQEBAQEBAQEBAQEBAQEBAQEBAQEBAQEBAQEBAQEBAQEBAQEBAQEBBwTbWUGOa5n5t3eICR52z1oHZDzsid9JzR7LoPKaokGs8kzxnk/Yg1tTlFDH+MraGPxpGD+aRBhvywohtxSj+jJCf7ig6nLKi/WUHk5M/Ug6/4zov1jH5rfuoORllRfrKLy6A+pB3GWdF+s6X6T4h9YQe8eVlK42biNA4nYOVjv1CRBsIa9z+4lpn+KfscUGTy0w2xtPRJ9Rag57Nt3TJG8+jpD+G6D3hna/uXA8bbukbkHogICAgICAgICAgICAgICAgICAgIPOeXRGy5OoDiUEaytylpcPYJat+k91+ThbrLiO8YdVhfuncecBBpKWvxquAdFFFQQHuXSjSlLeIYWm/QRGUGGygljxBlJVVEtTeNkriXysjOk5zdEQaZaB2l9pvfdvg8c7GC00ApJmwxxxCbk5hG0R6TH2eSXMsQdGN9je/bIJlTZC4ewANpwRu0pJX+t7jdUZbclKEf9rAemNrvaEHq3JyjGylph/oRfdQdm4BSDZTU46IY/sQcnAKQ/wDbU/oY/sQeT8mKI7aSm9DH7dFBizZFUDttMweKXN/lIQV/lPkxSR4rQUlPHomR3KTNc+SQOY12kAGyOIaC2KUGwUEny5wunp6Z00MfIubc3p3OgJ8sRHrugxRguNU7Q+mro6ltgRDUsINrbDKS5zz9JgPMg6YPnBjfUCixGB1FVag0uNmPJ1DRkHc3I1ay07NInUqJ6yUtIY83v3L9lz3rhuPtQZKAgICAgICAgICAgICAgICAgICDWy1jGNmqpDaOEP18GRi8jum4I+iEFZZr8MdidXNjlYNIh+hTRu1tjI13aDuYCGg98XnbrQW+gr3KM6OMxHjTM9UsidZLPzoUnLYZPxjDZfJG4F38Gmkja5CYj2Rh9NKTd3JhjjxfH8m49bSUG+QEBAQEBBWGBv7Kygqp9RZTRmNvM4aMduvl1Btc6Uv4G8fNKsom8As1o4AexFR3L3JGLEqZ0LwBK0EwSW1xyW496dhG8c4BAR7NDjr6ujko6ku5ekdybi49voG/Jknvmlrm3+YCdZQT+imL2Anbra7xmktdbmuCg90BAQEBAQEBAQEBAQEBAQEBBwTbWggGcysMWByEanStiYeflZGmTraXoN7m7w8QYbSxgW+SDz40nyh9bkEjQV5lnqxSmdxgI6pD95QlMJacTQuid3MjHMd0PaWn2qpCD5j613IVFI/u4JbkcNIaJHnxv61IVZaoICAgIMbE6xsEMk7u5jY57uhjS4+xBXGZWmcYKmrf3c81ieIYNInz5H9SQMrOa+8JbxIHWUlIWMiiCp8nI+xcpquEamVET324vdoTX9cnWVBZlCbPmb88OHQ6Nv8AcHKjMQEBAQEBAQEBAQEBAQEBAQEGHjEmjTzO4RSHqYSggeevVQ00Q/Pq4WeQRyH+0IJ7hLNGCJvCNg6mgIMtBXecE2xCiPGOUdT2feUEyw912hZJCtsAf2HlFUQbGVOkW8CZGicHzhK3yrFVtqggICAgg+eLE+Rw17L2dO5sQ6L6b/4GOHlQZmb6g5DDaVhFiY+UcPnSkykHo0reRIJR3Lx+k+JnfTRDrkASUhZyKIKvxwaGUtE8f9RsjTz/AIO/67KCwYHfhMo/ZQnrfMP7VRnoCAgICAgICAgICAgICAgICDW5TOtR1J4QTH/bcgheeXXHQDjXR+qN6CwKQfJs8VvsQeyCvM5zbVVA/wD8hvXyR+pSRK8HddgWSQrbPEw01bRYiwG4Fjbe6nkErW/SD3joCxVb0Moe0PabhwBB4gi4Ko7oCAgIKazxzGqr6TDW3/NDrd9USBmvxWNv0OUFtStDW2GoAWA4Aagqkq0yofpVlK3jUwf1WqSQtZVRBWuVzbY5hrvnu9cL/sQTmA/hc37in/qVCDYoCAgICAgICAgICAgICAgICDXZRR6VJUN76GUdcZCCFZ3TeLDnca2L+KJ6CwKM/Js8VvsQeyCv87Go0T+Ezm+dGT/apIkOT77sCqNDnlw7lcNMoF3U8kco8W/Jv8gbIT9FFZuafFeXw2JpPbQXgdzcn3H+2WHyoJggICAgpDIx/wAIZQSVm1kZlmaRsLWgQQ9bSHfRUFyVxs0qpKra86eJ0jf27D5p0vqUIW6qogrjK78t4aPnu9UMh+tBNKb/ADk37in/AKlQg2aAgICAgICAgICAgICAgICAg8ayPSje3i1w6xZBXOcV3KYdhs3Cpo3+dG4f3KCwsLdeGI8Y2H+EKjKQQLPCz8Gp395VMPXHI361JGZknVXYFYYpJiNEyogkp39zLG+N3ivaWn2oyVBmjxJ1HVyUU/a8qeTPBtTES2wv32sX3kNUF2KggIIrnJxvsWieGm0swMUVtt3CznDxW3N+NuKCOZj8G5KCeqI/HPEbDxjhuLjh8o54+iFIE4xmoswqpKs8IPKYvTDg6R3VC8+2yirhVBBW+UHbZQYe3veXJ8lMfrcEE1oDepqTw5JnUwv/AORBs0BAQEBAQEBAQEBAQEBAQEBAQVbllqyfhf4O6lBPPFM2I+u6CxMDdeni5mNHmi31IM5BCc8Df/jXO7yWA9coZ/cpI1GR9V2rVYSU+pJ9SpCE5b5GiWY1cYNn25YMvpNe0WErANZ1AAga9QPFYqkOAVlS2MNkfDUtA1TRyBryPntOou57jo3qo2ZxYfo39cf30LuJcReW/Jxa/wBpIxjfKWlx9SF0GxbJyasn0nztllPalzB8jSx7w3XrfzXuTa9hsgnVHTsp4mQRizI2hrRt1AW1ned5O9VWiyhqu1KMUNyFGnizT3kcrvUG/wByjJcCoIK5d2+UcY/R08z+sRxe26CX4Hrkq37nVFh0MgiYf4muQbdAQEBAQEBAQEBAQEBAQEBAQEFcY/TaWC4lAdZhlq3dAbUGqZ1Nc1BK8iKnlKGB/fMv53bewhBvEEWzoQ6WF1I4Na/zJGv+pBX2R9V2oUhJWHQ1WpVG0iqUVj1WG08x0nxMc47XWs49Lm2PrRWIclKM/wDSd6af76D0jydpGbIQfHc946nuIQbAStaA1oDQNgAAA6ANiIw6mpQRPKKq7UpI1maluliEz+9gcPOkZ91SFW6qCCucmBymPVsv6KnEfpZjIPUwKCW5J64DJ+kmqJB4r53ln8GiqNygICAgICAgICAgICAgICAgICCJxUjX1GJ0R2VEcc1jsLZ4DTO9dP60GvzL1hkw2Np1OjuxwO0FvaWI3dygniDSZbwF+HVjBtNPNbpEZI9YQUvklU6goSsGhqtSqMTK7KzsKEFoDppDoxMcdV973216LRYnjcDVe4DGwPJmrr4xPUz1Vn62/LOp2Fp3xwRDW3gXWJHEa1FZ5zTQnbNJ5XTO9ZlQcOzamIEwzVF/mVc8R8g7YdZCo02HZUT01UKGsc9zXnQY+VrWyxyHuWSlvava7YHjfbWb6oiUVVUqInj1TqKgz8yzLzVj+DYWjymQn2BIVayo6vdYEncL9SCscgasRtxjEzsErm34tpYb6vK8oLAyeozDSwQnbHFGw85awAnrug2CAgICAgICAgICAgICAgICAgIIxjL+QxKjnJs2dktI/hp2E8P9OUfSQaPIKM0uIYhQnU0zGeLVqLJvlAG8bXcPolBYaDyqoQ9jozsc0tPQRZB81ZMyloDXaiNRHAjb61iJ7Q1WpVEfw6lGJ44yF3bQ04OkNoLI7Ofcc8rmMPMir9VBAQVjn1wPlKVlY3U+FwY5w28m82abje2TRtw03KDU4ZjPL08Ux2uYNLmeNTx5wKI02NVOoqKmWZCP5Cqk4zBnmRtd/wAisCy1Rqcq8QEFJNKdzDbpI/8A1BBMFoXRYRRUbvxtfOwyCxB0JZDUy3HNA0tKgtFUEBAQEBAQEBAQEBAQEBAQEBAQaXLDCHVVK+KM6MzdGWB3ezxOD4zfcNIAHmJQR2grxXNhxCL5OaI8lVRnUYZGkgh42gA6QJ4OHAoJzFJpC/WOBQd0HzNWNMVZUx2toVEzR0CV1vVZQbqPEQxhedjQXHoAuoJNmDws8lUVz+6leIweZvbvcOl77f6ayFsoCAgwMdw1tTTTUztksbmX4FwsHDnBsfIg+eclqpzGSwPGi6N5Oj3ulqc3yPa5Qc4nUXUFuZm4dHDWv/SSzO6nmP8A41lAnCCN5Q0ZqXsi0rRN7Z5vazd7id2q4HOSdxsRrsnJ+z659c3/ACtK11NSHdJI4jl5mjvQGtjB8ZFTVAQEBAQEBAQEBAQEBAQEBAQEBAQQnKbJKds5xHDZGxVJHy0TvxVUB34/NfbVpb9Wzag0UWcUQnka2Gahm4OYXxHnjeNjejSHBS5Zu8Pyz09bKikmHO7k3e0k+YFRCsosj5p55ayItvK7TdHc6INrfJykAG9r9to2vtKgj9bk/VlphEVi4gEl7NENv2xLtK1reXhdBamRmJQUVFDSODtKNvblgBa6RxLnlpvcgucbXANragqN63KmDhL6J59gQc/4op/2voZfuoOP8VU/7X0Mn2IOjsracbpPMt7SEFQZR4LIa2aqp2Xhne46Ic3Ta59nOL2X3yaZuL6nC9lB1psjaqbWQI28SQ825mMub9NulBYOEYm6hpo6UOgaIgQHzSWcbkuJLDogaydQcUGDWZy6aPU+pEzjqEdPHpEngNwPPd3QlyzrBRYhi3ayMfQULjd7SfwmpHB29gOzWBqtYHcFj0FFHBGyGJoZHG0NY1uwNG5UZCAgICAgICAgICAgICAgICAgICAgIPGrpI5WlkrGSNO1r2hzT0g6kEUxDNhhcpuaYMPGNz2fwg29SWGqkzO0e2Oesj8WYW9bb+tSw6/FZI38Xila3pId9YSw6uzdYgO5xmo6HRn3iWHmc32J/rZx6Yv/AGlhx8X+KfrX/Z/9oORm+xP9bEdEP/2Sw7Nze4lvxiUeLGfvhLDv8WVU7u8Xq3dDbf3lLAM0MTvxtbWv/wBQD2gpYZtLmiwxmt0ckp/aSvP8uilhKcJyepKX/L08UR4sY0OPS7aetUbNAQEBAQEBAQEBAQEBAQEBAQEBAQEBAQEBAQEBAQEBAQEBAQEBAQEBAQEBAQEBAQEBB4VVZHEAZHsYDqBe5rbnmuVJmIZ0YddfuxfsY/w1TeEQelZ9qa0c2fRsb4J7pPhqm8Ig9Kz7U1o5nRsb4J7pZFLWxy35ORj7bdBzXWvsvY6kiYlhXh10e9Ex2w858UgY4sfNE1w2tdIwEXFxcE8CmtDKnBxKovTTMx2S8/hqm8Ig9Kz7U1o5r0bG+Ce6T4apvCIPSs+1NaOZ0bG+Ce6WZFIHAOaQ5pFwQQQRxBG1VqmJibS5kkDQXOIAG0kgAdJKERMzaGlqMsKBmp1VDq714d/LdYa9PN9dOj81Vww57rfd4My6w46uyo/KHD1kJtKWc6Lzcf8AXLaUGN00+qKeKQ8GSNJ80G6sVRPCXz4mWxsL36JjthnrJoY1TiEUZAkljYSLgPe1pI4gEqTMQ2UYVdcXppmeyHj8NU3hEHpWfamtHNl0bG+Ce6T4apvCIPSs+1NaOZ0bG+Ce6WbHIHAOaQQdYINwRxBCrVMTE2l41VdFFYSSRsvs03tbe221zrUmYhlRhV1+7Ez2Q8Phqm8Ig9Kz7U1o5s+jY3wT3S7w4rA9wa2aJzjsa2RhJ6ADrTWhKsDFpi80zbsl1djNMDYzwgjURyrNR601o5r0fF+Ce6XHw1TeEQelZ9qa0czo2N8E90nw1TeEQelZ9qa0czo2N8E90nw1TeEQelZ9qa0czo+N8E90suGdrxdrmuHFpBHWFbtdVM07piz0Ri4JtrKDB+G6bwiD0rPtU1o5t3Rsb4J7pPhqm8Ig9Kz7U1o5nRsb4J7pdmYxTkgCeEk6gBIwkngBdNaOZOXxYi80z3SzVWkQEBAQEGgyvyWjxBjI5HvZoOLgWaO0i2u4WFdGs+7I56vKVTVTF781GZW4H2FVPptPTDdEh1rEhzQ4XHEXt5FpmLTZ2eRzXScGMS1rumS2D9mVUVLpaHKF13WvYNYXmw42bbypEXmy5zMdHwKsW17edl6ZH5Jx4e2Rsb3v5QtLi/R1aN7WAHOt1NGq4zPZ+vNzE1REW5NLldm5jq5ZaoTPZI8A2IaWXYwNHA2s0b1jVh3mZfXkdMV5einC1YmI7983UgtUb4u7JNMgMiG4g2SR8rmNY4NAaASSRcm51AWtuO3m15U06zx9J6TnKVU0003md+9Y+UmOR4RRRRM+UkDRHC1x26AAL32tqGrZtJA1bRsmYoiIh4GUytWkMxVVVui95t9eqFK41jlRVu055XP13DSbNb4rBqC1ceLr8vlcLApth02+/ekuSubeesjE73iGN2thLS5zh3wZcWadxJ18LWKyppmrfDz87pnCy9epTGtMceqI/nm382Z3V2lXr4Oh1E9Ifq9ay2c83w0/qLfvw/H0V7lBgU1FNyMwAd3TXNN2ubucw6t45itcx1S93K5rDzOHr0cP94pNkXnDmpntiqHulgOol13Pj+c121w+ab6hqtvsVzT2PO0hojDxqZqwotV4T/vPvWLlbkVFiLmTGV7S1mi0s0XNLSS4HXt28Vsqo1t7wMlpLEycTRFMTv61F4nRmGaWAnSMUj47gWuWOLbgbr2Wl2uDibTDpr5xE98XYz2EEgggg2IIsQRtBG5VnExMXhYWarK/kHiimPyUjvk3E6o5DuPBrj1E85Kyoq1Zt1PC0zo/a07fD96OP1jzj7LByxyNjxAxl8j2GMODdHRIOla9wR80LZVRrTd4WR0jXlNaKYib24qLygww0tRLTF2lybtHSAtpC1wbbtRGpaZ3O0yuPt8KnEiLXWxkbm5jp3QVjpnukaA/RAaGXc3ZruSBpbdV7bti2U4fCXL5/TFeLFeDFNo4fXi0eX+b+Onglro5Xkh4c5jw0g8pIG9qRa1i71LGqjVi77dGaWrxcSnAqpjhxj6R6KzWLok5wnNjU1EMdQ2WENkaHgOL7gEXsbNViiZi7xcbTeDhYlWHNM3ibdT3nzS1gF2yU7jw0ngnmF2W6yFdnUwp0/l5nfTMd3mhThNSyubd8MrCWnRJa5pHO0+xYRD2I2ePRE7qqZ/mFnZu84T5ZG0lWQ5z9UU2oEu3MfbUb7Adt7A3vdbaK5vaXOaU0RTRTONgxujjH5j8rOmj0mlp3gjrFltc5E2m6m8ts3sNDTGoZUOJDmtax7W3eXHY1wtrAu7ZsaVomjVji63R+l8TM40YdVHPfHV/vBCcMwqWo0+SYXcmx0j7bmN29J5tpWL2MbMYeDbXm15tDCS0S3LzzXZU9lwchI688IANzrkj2NfzkbD5DvW3DqvulxemMjsMXXpj9tXhPLy9E3Wx44gICAgIKGzs/lKTxY/5AtFXvS7bQn9pT2z90dwLFn0k7KmMNL2aVg8Et7ZpYbgEbnHesb23w+/M5enMYc4dfCeXbdLfjZru8pvMf7xXaVc3l/8AAZbnV3x5Ds7FcRbQp/Mf7xNermf8Dluc98eSBqRFntrizI/5af8Aej+QLZhdbk/1D/Wo7Pyi+eScurw07GRMAG7WXOJ9fqCxr956WgaYjLTPOZ/CCrCeD2n1PDEGtDGiwaAAOAAsAvqfmlVU1TMy7ois898DeRp5PzhI5o6HNufW0LVidTov09VO0rp6rRPj6qhWt1T6FzcVDpMNpnO2hpZ9Fj3Mb6mhbqPdcHpWiKM3XEc798XUflZ/nqv/AMif+q5aJ6/5dnkv7bD/AMaftCwM6+SGo4hC3cOyGgeTlQPU7r4lbK6bb3haF0hv6PiT/jP48u7kqpYOmXZmuyv7Jj7Emd8vE3tXE65Yxqvfe4bDxFjr1rbRV1S47TGj9hXtaI/bPhPlPV3cla5xPyjU+OP5GrVVxl0Oiv7TD7Pyv/DPxMX7tn8oX0RwcPi/1Ku2Uczp/kuo/wBL+uxa8b3f5j7vv0N/eUfz/wDMqBWt3L6OyH/J9L+5Z7Fuw/dh+f6Q/usT/KW8Wb41G54oQ3ELga3wxudzm7m3PkaB5For952egqpnK2nqmfxP5QqKUscHtNnNIc08CDcHrWFXB7FVMVRNM8JfUrHXAPEL6n5rMWlQ2cvKbsyp0GG8MN2stse785/lIsOYc5Xz1TrTd2uicl0fB1qo/dVx+nKEuzfYxhtDTAOqGctJZ0p0X6j+ay+jsaD1k8VlRVTEb3l6Ty+czWNeKJ1Y3Rw7/wCfJActYaUVLn0cjXxSdtotDhybj3TbEDVfWLbjbcsJtfc9zR9WPODFOPTaqN3b9fNgYDi0lJOyoj7ph1jc5v5zXcxGr1pw3w35nL05jCnDq6/D6vo7B8SjqYWVERux4uOIOwtPODcHoX0RN4u/P8fBqwcScOvjDMVahAQEBBQWdSZrsSlLSDYRg2N9YYLhaKvel2+hqZpylN/r92Pm4DDiNOJNEsJkBD7aJJieGg31d1by2Sm197bpXW6JXq8d3DthfAwmn/QQ+jZ9i3asOI2+L8U98vGsw+lYxz3RQNa1pJJYwAADbeykxDOjFxqqoiKpn+ZfNAXz08Ifoi3syM7eRnZpDS5RrtG+uxba9uFwVtw+tyn6hpnaUVW3W/Lyzy5PPfoV0YJDG8nMB+a0Elr7cLucCehTEi06zPQOcppvgVTxm8fmPJUywne6hf2R+W1PVQsD5WMnDQHse4N0nAa3Mv3QO3VrG9baa4mN7h89ozFwMSZppmaeqY396RVGJQsbpPlja0b3PaB1krO8PPpwcSqbU0zM9imM6OVUdZKyKE6UUOl2+wPe61y0cABa++53WJ01Va0uu0PkK8vRNeJ71XVyhD8NoJKiVkETS57zZoHtPADaTuAWPY9bGxaMKia65tEPpLBMPbS08VODqjYGk7Lne7ym58q+imLRZ+fZjGnHxasSeuXzvlPIHVlU5pBaaiYgjWCDI4gg7wvm5/y73JxMZfDifhp+0PpGF7JGAgtexzd1i1zSOoghfTxfn1UVUVb90wonOLkkaGbTjB7HlJMZ7x20xk827iONitFVOrLtNFaQ6Vh2q96OP1+vn9UYoax8MjJo3Fr2EOa4biPaN1t4UeliYdOJRNFcXiWTlDifZVRJUluiZCCW3uAdEA2PC4UnrlqyuBsMKMO97eb6Rwz8TF+7Z/KF9McH5/i/1Ku2UZzrTNGGzNJALjEGgnWSJmOsBv1AnyLXi+73fd6OhqZnOUTEcL/aVCLW7de+SGU9HHRU8b6mFrmxMDml4BBA1ghbKK6YpiJlxOeyWYrzFdVNEzEzPU2dRlth7Glxqojbc06Z8jW3JWW0p5vnp0bmqptGHP8AO77qRy0x3s2rfUAEM1NjB2hjdl+cm55rrVM3m7sdH5Xo2BGHPHjPa75E5PvrapkYaTG0h0ztzYwbkE8XWsOngCpEa02TSGbpy2DNV987o7fTitDOnlSKaDsaJw5aYEGx1xxbHO1bCe5HlO5bcSrqc3obIzjYu0rj9tPjP+759Vf5vcj24g6XlJCxkYbqYW6Zc69tRvZoAO7eOda6abvd0ppGrKRTqxeZ58E1+KGl/Tz/AO391Z7L6vH9oMf4Y8fNw/NFTWNp5gbaieTsDz9qmy+pH6gxr+5HiqKrpzHI+MkEsc5pLTdpLTYlp3jVtWt1VFcV0xVHXF03zVZVimlNLK60Mp7Uk6o5eJO4O1A89udZUVWl42mchtqNrRH7qfGPRdjTfWFvce5QEBBGcuclTiEccYl5LQcXElhde4ta2kFhXTNXB6Ojs9GUrmqab3jnZDPidd4W30J94teyq5vW9oo+X4+h8TrvC2+hPvE2dXM9oo+X4+iYZCZJOw5srTMJeULSLMLdHRB+cdt1nRRNPF5Wkc/GbmmYpta/Xdpsq827q2qkqeyQwP0bMMZdo6LGs26Y26N9m9Y1YczN7vryWmYy2DThal7X33t1zPJqPidd4W30J94mzq5vq9oo+X4+h8TrvC2+hPvFNlPPwPaKPl+PosvBsP5Cnip3HT5ONrC61tKwtexvtW2mLRZz2Pi7TFqxIi15uiWPZrqScl8JdTuO5oDo7/uza3QCBzLGcOOp6mW05j4UWr/dH149/milVmiqgfk5oHD52mw9Qa72rHZ1PTo/UGBPvUzHdPk8G5pa7v6bz5PdrGMOrkz/AOfy3KrujzbXD80Drgz1IA3tiYST0Pda3UVls55vmxf1DH/XR3z+I80/ydyYpqFpEDLOOp0jjpPd0u3DmFhzLZTTEPDzWexszN8Sd3LqaTLnIZ2ISskE4jDGaOiYy650ib90OKxromqX2aO0pGUomnUveb8bfhGvidd4W30J94sdnVzeh7RR8vx9G4yTzcOoqplT2SHhmldgjLdLSYW7dM7L32blacOYm75c7pmMzgzhalr233+t+SZ41hUdVC+nlF2vFudp3OadxB1rZMXizyMvj14GJGJRxhWpzOu8LHoT7xatnVzdD7RR8v8A9ejj4nXeFt9CfeKbKrme0UfL8fRalLFoMay99FobfjYWW+HNV1a1UzzVdLmge4lxqxrJP4k+8WjZTzdJT+oaYi2z8fR0+J13hbfQn3iuzq5r7RR8vx9D4nXeFt9CfeJs6uZ7RR8vx9HPxOu8Lb6E+8TZ1cz2ij5f/r0bDDs0UDSDNPJJzNaIweY90eohXZ85aMX9QYtUWopiO3f5JLi2SUT6F9BT6MDXaB0g0u1te113awXEhtrkq1UXptDzsHP105mMfF/dMX+09yE/E67wtvoT7xYbKrn4PY9oo+X4+jkZnn+Fj0J94k4VXM9oo+X4+i1KaLRY1l76LQL8bC11uhzVU3qmUUy7yMdiLoiJhEIw4EFhdpaRB74W2LCuiapeno7SUZOKr03vbrsivxOu8Lb6E+8WOzq5vS9oo+X4+h8TrvC2+hPvE2dXM9oo+X4+iR5D5Cuw+Z8pnEgdGWaIjLbHSa699I97bZvWVFE0y+DSOlIzeHFGpa03435/RNlseOICAgICAgICAgICAgICAgICAgICAgICAgICAgICAgICAgICAgIP/9k="/>
          <p:cNvSpPr>
            <a:spLocks noChangeAspect="1" noChangeArrowheads="1"/>
          </p:cNvSpPr>
          <p:nvPr/>
        </p:nvSpPr>
        <p:spPr bwMode="auto">
          <a:xfrm>
            <a:off x="155575" y="-2560638"/>
            <a:ext cx="83820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6570" name="AutoShape 12" descr="data:image/jpeg;base64,/9j/4AAQSkZJRgABAQAAAQABAAD/2wCEAAkGBxMSEhUQExQUFhUVFxcWFRUVFRUXGBUUFxYcFxkXFBQYHSggGBwmGxcXITQhJSkrLi4uGB8zODMsNygtLisBCgoKDg0OGhAQGjclHyQsLCwsLCwsLCwsLzA0LCwsLCwsLCw3LiwsLCwsLCwsLSwsLCwsLCwsLCwsLCwsLC0sLP/AABEIALMBGgMBEQACEQEDEQH/xAAcAAEAAgIDAQAAAAAAAAAAAAAABgcEBQECAwj/xABREAABAwIBBwQMCAwFBAMAAAABAAIDBBEFBgcSITFBURNhcZEUIjJSVHKBkpOhsdMVFyNigsHR0iQzNUJTVWNzorKzwhY0g6PDQ0R04SXi8f/EABsBAQEAAwEBAQAAAAAAAAAAAAABAgMGBQQH/8QAOBEBAAECAgYHBwMEAwEAAAAAAAECEQMEBRITITFRFEFxkaHR4RYyUlNhscEGIoEzNHLwFUOisv/aAAwDAQACEQMRAD8AvFAQEBAQEBAQEBAQEBAQEBAQEBAQEBAQEBAQEBAQEBAQEBAQEBAQEBAQEBAQEBBwTbWUGOa5n5t3eICR52z1oHZDzsid9JzR7LoPKaokGs8kzxnk/Yg1tTlFDH+MraGPxpGD+aRBhvywohtxSj+jJCf7ig6nLKi/WUHk5M/Ug6/4zov1jH5rfuoORllRfrKLy6A+pB3GWdF+s6X6T4h9YQe8eVlK42biNA4nYOVjv1CRBsIa9z+4lpn+KfscUGTy0w2xtPRJ9Rag57Nt3TJG8+jpD+G6D3hna/uXA8bbukbkHogICAgICAgICAgICAgICAgICAgIPOeXRGy5OoDiUEaytylpcPYJat+k91+ThbrLiO8YdVhfuncecBBpKWvxquAdFFFQQHuXSjSlLeIYWm/QRGUGGygljxBlJVVEtTeNkriXysjOk5zdEQaZaB2l9pvfdvg8c7GC00ApJmwxxxCbk5hG0R6TH2eSXMsQdGN9je/bIJlTZC4ewANpwRu0pJX+t7jdUZbclKEf9rAemNrvaEHq3JyjGylph/oRfdQdm4BSDZTU46IY/sQcnAKQ/wDbU/oY/sQeT8mKI7aSm9DH7dFBizZFUDttMweKXN/lIQV/lPkxSR4rQUlPHomR3KTNc+SQOY12kAGyOIaC2KUGwUEny5wunp6Z00MfIubc3p3OgJ8sRHrugxRguNU7Q+mro6ltgRDUsINrbDKS5zz9JgPMg6YPnBjfUCixGB1FVag0uNmPJ1DRkHc3I1ay07NInUqJ6yUtIY83v3L9lz3rhuPtQZKAgICAgICAgICAgICAgICAgICDWy1jGNmqpDaOEP18GRi8jum4I+iEFZZr8MdidXNjlYNIh+hTRu1tjI13aDuYCGg98XnbrQW+gr3KM6OMxHjTM9UsidZLPzoUnLYZPxjDZfJG4F38Gmkja5CYj2Rh9NKTd3JhjjxfH8m49bSUG+QEBAQEBBWGBv7Kygqp9RZTRmNvM4aMduvl1Btc6Uv4G8fNKsom8As1o4AexFR3L3JGLEqZ0LwBK0EwSW1xyW496dhG8c4BAR7NDjr6ujko6ku5ekdybi49voG/Jknvmlrm3+YCdZQT+imL2Anbra7xmktdbmuCg90BAQEBAQEBAQEBAQEBAQEBBwTbWggGcysMWByEanStiYeflZGmTraXoN7m7w8QYbSxgW+SDz40nyh9bkEjQV5lnqxSmdxgI6pD95QlMJacTQuid3MjHMd0PaWn2qpCD5j613IVFI/u4JbkcNIaJHnxv61IVZaoICAgIMbE6xsEMk7u5jY57uhjS4+xBXGZWmcYKmrf3c81ieIYNInz5H9SQMrOa+8JbxIHWUlIWMiiCp8nI+xcpquEamVET324vdoTX9cnWVBZlCbPmb88OHQ6Nv8AcHKjMQEBAQEBAQEBAQEBAQEBAQEGHjEmjTzO4RSHqYSggeevVQ00Q/Pq4WeQRyH+0IJ7hLNGCJvCNg6mgIMtBXecE2xCiPGOUdT2feUEyw912hZJCtsAf2HlFUQbGVOkW8CZGicHzhK3yrFVtqggICAgg+eLE+Rw17L2dO5sQ6L6b/4GOHlQZmb6g5DDaVhFiY+UcPnSkykHo0reRIJR3Lx+k+JnfTRDrkASUhZyKIKvxwaGUtE8f9RsjTz/AIO/67KCwYHfhMo/ZQnrfMP7VRnoCAgICAgICAgICAgICAgICDW5TOtR1J4QTH/bcgheeXXHQDjXR+qN6CwKQfJs8VvsQeyCvM5zbVVA/wD8hvXyR+pSRK8HddgWSQrbPEw01bRYiwG4Fjbe6nkErW/SD3joCxVb0Moe0PabhwBB4gi4Ko7oCAgIKazxzGqr6TDW3/NDrd9USBmvxWNv0OUFtStDW2GoAWA4Aagqkq0yofpVlK3jUwf1WqSQtZVRBWuVzbY5hrvnu9cL/sQTmA/hc37in/qVCDYoCAgICAgICAgICAgICAgICDXZRR6VJUN76GUdcZCCFZ3TeLDnca2L+KJ6CwKM/Js8VvsQeyCv87Go0T+Ezm+dGT/apIkOT77sCqNDnlw7lcNMoF3U8kco8W/Jv8gbIT9FFZuafFeXw2JpPbQXgdzcn3H+2WHyoJggICAgpDIx/wAIZQSVm1kZlmaRsLWgQQ9bSHfRUFyVxs0qpKra86eJ0jf27D5p0vqUIW6qogrjK78t4aPnu9UMh+tBNKb/ADk37in/AKlQg2aAgICAgICAgICAgICAgICAg8ayPSje3i1w6xZBXOcV3KYdhs3Cpo3+dG4f3KCwsLdeGI8Y2H+EKjKQQLPCz8Gp395VMPXHI361JGZknVXYFYYpJiNEyogkp39zLG+N3ivaWn2oyVBmjxJ1HVyUU/a8qeTPBtTES2wv32sX3kNUF2KggIIrnJxvsWieGm0swMUVtt3CznDxW3N+NuKCOZj8G5KCeqI/HPEbDxjhuLjh8o54+iFIE4xmoswqpKs8IPKYvTDg6R3VC8+2yirhVBBW+UHbZQYe3veXJ8lMfrcEE1oDepqTw5JnUwv/AORBs0BAQEBAQEBAQEBAQEBAQEBAQVbllqyfhf4O6lBPPFM2I+u6CxMDdeni5mNHmi31IM5BCc8Df/jXO7yWA9coZ/cpI1GR9V2rVYSU+pJ9SpCE5b5GiWY1cYNn25YMvpNe0WErANZ1AAga9QPFYqkOAVlS2MNkfDUtA1TRyBryPntOou57jo3qo2ZxYfo39cf30LuJcReW/Jxa/wBpIxjfKWlx9SF0GxbJyasn0nztllPalzB8jSx7w3XrfzXuTa9hsgnVHTsp4mQRizI2hrRt1AW1ned5O9VWiyhqu1KMUNyFGnizT3kcrvUG/wByjJcCoIK5d2+UcY/R08z+sRxe26CX4Hrkq37nVFh0MgiYf4muQbdAQEBAQEBAQEBAQEBAQEBAQEFcY/TaWC4lAdZhlq3dAbUGqZ1Nc1BK8iKnlKGB/fMv53bewhBvEEWzoQ6WF1I4Na/zJGv+pBX2R9V2oUhJWHQ1WpVG0iqUVj1WG08x0nxMc47XWs49Lm2PrRWIclKM/wDSd6af76D0jydpGbIQfHc946nuIQbAStaA1oDQNgAAA6ANiIw6mpQRPKKq7UpI1maluliEz+9gcPOkZ91SFW6qCCucmBymPVsv6KnEfpZjIPUwKCW5J64DJ+kmqJB4r53ln8GiqNygICAgICAgICAgICAgICAgICCJxUjX1GJ0R2VEcc1jsLZ4DTO9dP60GvzL1hkw2Np1OjuxwO0FvaWI3dygniDSZbwF+HVjBtNPNbpEZI9YQUvklU6goSsGhqtSqMTK7KzsKEFoDppDoxMcdV973216LRYnjcDVe4DGwPJmrr4xPUz1Vn62/LOp2Fp3xwRDW3gXWJHEa1FZ5zTQnbNJ5XTO9ZlQcOzamIEwzVF/mVc8R8g7YdZCo02HZUT01UKGsc9zXnQY+VrWyxyHuWSlvava7YHjfbWb6oiUVVUqInj1TqKgz8yzLzVj+DYWjymQn2BIVayo6vdYEncL9SCscgasRtxjEzsErm34tpYb6vK8oLAyeozDSwQnbHFGw85awAnrug2CAgICAgICAgICAgICAgICAgIIxjL+QxKjnJs2dktI/hp2E8P9OUfSQaPIKM0uIYhQnU0zGeLVqLJvlAG8bXcPolBYaDyqoQ9jozsc0tPQRZB81ZMyloDXaiNRHAjb61iJ7Q1WpVEfw6lGJ44yF3bQ04OkNoLI7Ofcc8rmMPMir9VBAQVjn1wPlKVlY3U+FwY5w28m82abje2TRtw03KDU4ZjPL08Ux2uYNLmeNTx5wKI02NVOoqKmWZCP5Cqk4zBnmRtd/wAisCy1Rqcq8QEFJNKdzDbpI/8A1BBMFoXRYRRUbvxtfOwyCxB0JZDUy3HNA0tKgtFUEBAQEBAQEBAQEBAQEBAQEBAQaXLDCHVVK+KM6MzdGWB3ezxOD4zfcNIAHmJQR2grxXNhxCL5OaI8lVRnUYZGkgh42gA6QJ4OHAoJzFJpC/WOBQd0HzNWNMVZUx2toVEzR0CV1vVZQbqPEQxhedjQXHoAuoJNmDws8lUVz+6leIweZvbvcOl77f6ayFsoCAgwMdw1tTTTUztksbmX4FwsHDnBsfIg+eclqpzGSwPGi6N5Oj3ulqc3yPa5Qc4nUXUFuZm4dHDWv/SSzO6nmP8A41lAnCCN5Q0ZqXsi0rRN7Z5vazd7id2q4HOSdxsRrsnJ+z659c3/ACtK11NSHdJI4jl5mjvQGtjB8ZFTVAQEBAQEBAQEBAQEBAQEBAQEBAQQnKbJKds5xHDZGxVJHy0TvxVUB34/NfbVpb9Wzag0UWcUQnka2Gahm4OYXxHnjeNjejSHBS5Zu8Pyz09bKikmHO7k3e0k+YFRCsosj5p55ayItvK7TdHc6INrfJykAG9r9to2vtKgj9bk/VlphEVi4gEl7NENv2xLtK1reXhdBamRmJQUVFDSODtKNvblgBa6RxLnlpvcgucbXANragqN63KmDhL6J59gQc/4op/2voZfuoOP8VU/7X0Mn2IOjsracbpPMt7SEFQZR4LIa2aqp2Xhne46Ic3Ta59nOL2X3yaZuL6nC9lB1psjaqbWQI28SQ825mMub9NulBYOEYm6hpo6UOgaIgQHzSWcbkuJLDogaydQcUGDWZy6aPU+pEzjqEdPHpEngNwPPd3QlyzrBRYhi3ayMfQULjd7SfwmpHB29gOzWBqtYHcFj0FFHBGyGJoZHG0NY1uwNG5UZCAgICAgICAgICAgICAgICAgICAgIPGrpI5WlkrGSNO1r2hzT0g6kEUxDNhhcpuaYMPGNz2fwg29SWGqkzO0e2Oesj8WYW9bb+tSw6/FZI38Xila3pId9YSw6uzdYgO5xmo6HRn3iWHmc32J/rZx6Yv/AGlhx8X+KfrX/Z/9oORm+xP9bEdEP/2Sw7Nze4lvxiUeLGfvhLDv8WVU7u8Xq3dDbf3lLAM0MTvxtbWv/wBQD2gpYZtLmiwxmt0ckp/aSvP8uilhKcJyepKX/L08UR4sY0OPS7aetUbNAQEBAQEBAQEBAQEBAQEBAQEBAQEBAQEBAQEBAQEBAQEBAQEBAQEBAQEBAQEBAQEBB4VVZHEAZHsYDqBe5rbnmuVJmIZ0YddfuxfsY/w1TeEQelZ9qa0c2fRsb4J7pPhqm8Ig9Kz7U1o5nRsb4J7pZFLWxy35ORj7bdBzXWvsvY6kiYlhXh10e9Ex2w858UgY4sfNE1w2tdIwEXFxcE8CmtDKnBxKovTTMx2S8/hqm8Ig9Kz7U1o5r0bG+Ce6T4apvCIPSs+1NaOZ0bG+Ce6WZFIHAOaQ5pFwQQQRxBG1VqmJibS5kkDQXOIAG0kgAdJKERMzaGlqMsKBmp1VDq714d/LdYa9PN9dOj81Vww57rfd4My6w46uyo/KHD1kJtKWc6Lzcf8AXLaUGN00+qKeKQ8GSNJ80G6sVRPCXz4mWxsL36JjthnrJoY1TiEUZAkljYSLgPe1pI4gEqTMQ2UYVdcXppmeyHj8NU3hEHpWfamtHNl0bG+Ce6T4apvCIPSs+1NaOZ0bG+Ce6WbHIHAOaQQdYINwRxBCrVMTE2l41VdFFYSSRsvs03tbe221zrUmYhlRhV1+7Ez2Q8Phqm8Ig9Kz7U1o5s+jY3wT3S7w4rA9wa2aJzjsa2RhJ6ADrTWhKsDFpi80zbsl1djNMDYzwgjURyrNR601o5r0fF+Ce6XHw1TeEQelZ9qa0czo2N8E90nw1TeEQelZ9qa0czo2N8E90nw1TeEQelZ9qa0czo+N8E90suGdrxdrmuHFpBHWFbtdVM07piz0Ri4JtrKDB+G6bwiD0rPtU1o5t3Rsb4J7pPhqm8Ig9Kz7U1o5nRsb4J7pdmYxTkgCeEk6gBIwkngBdNaOZOXxYi80z3SzVWkQEBAQEGgyvyWjxBjI5HvZoOLgWaO0i2u4WFdGs+7I56vKVTVTF781GZW4H2FVPptPTDdEh1rEhzQ4XHEXt5FpmLTZ2eRzXScGMS1rumS2D9mVUVLpaHKF13WvYNYXmw42bbypEXmy5zMdHwKsW17edl6ZH5Jx4e2Rsb3v5QtLi/R1aN7WAHOt1NGq4zPZ+vNzE1REW5NLldm5jq5ZaoTPZI8A2IaWXYwNHA2s0b1jVh3mZfXkdMV5einC1YmI7983UgtUb4u7JNMgMiG4g2SR8rmNY4NAaASSRcm51AWtuO3m15U06zx9J6TnKVU0003md+9Y+UmOR4RRRRM+UkDRHC1x26AAL32tqGrZtJA1bRsmYoiIh4GUytWkMxVVVui95t9eqFK41jlRVu055XP13DSbNb4rBqC1ceLr8vlcLApth02+/ekuSubeesjE73iGN2thLS5zh3wZcWadxJ18LWKyppmrfDz87pnCy9epTGtMceqI/nm382Z3V2lXr4Oh1E9Ifq9ay2c83w0/qLfvw/H0V7lBgU1FNyMwAd3TXNN2ubucw6t45itcx1S93K5rDzOHr0cP94pNkXnDmpntiqHulgOol13Pj+c121w+ab6hqtvsVzT2PO0hojDxqZqwotV4T/vPvWLlbkVFiLmTGV7S1mi0s0XNLSS4HXt28Vsqo1t7wMlpLEycTRFMTv61F4nRmGaWAnSMUj47gWuWOLbgbr2Wl2uDibTDpr5xE98XYz2EEgggg2IIsQRtBG5VnExMXhYWarK/kHiimPyUjvk3E6o5DuPBrj1E85Kyoq1Zt1PC0zo/a07fD96OP1jzj7LByxyNjxAxl8j2GMODdHRIOla9wR80LZVRrTd4WR0jXlNaKYib24qLygww0tRLTF2lybtHSAtpC1wbbtRGpaZ3O0yuPt8KnEiLXWxkbm5jp3QVjpnukaA/RAaGXc3ZruSBpbdV7bti2U4fCXL5/TFeLFeDFNo4fXi0eX+b+Onglro5Xkh4c5jw0g8pIG9qRa1i71LGqjVi77dGaWrxcSnAqpjhxj6R6KzWLok5wnNjU1EMdQ2WENkaHgOL7gEXsbNViiZi7xcbTeDhYlWHNM3ibdT3nzS1gF2yU7jw0ngnmF2W6yFdnUwp0/l5nfTMd3mhThNSyubd8MrCWnRJa5pHO0+xYRD2I2ePRE7qqZ/mFnZu84T5ZG0lWQ5z9UU2oEu3MfbUb7Adt7A3vdbaK5vaXOaU0RTRTONgxujjH5j8rOmj0mlp3gjrFltc5E2m6m8ts3sNDTGoZUOJDmtax7W3eXHY1wtrAu7ZsaVomjVji63R+l8TM40YdVHPfHV/vBCcMwqWo0+SYXcmx0j7bmN29J5tpWL2MbMYeDbXm15tDCS0S3LzzXZU9lwchI688IANzrkj2NfzkbD5DvW3DqvulxemMjsMXXpj9tXhPLy9E3Wx44gICAgIKGzs/lKTxY/5AtFXvS7bQn9pT2z90dwLFn0k7KmMNL2aVg8Et7ZpYbgEbnHesb23w+/M5enMYc4dfCeXbdLfjZru8pvMf7xXaVc3l/8AAZbnV3x5Ds7FcRbQp/Mf7xNermf8Dluc98eSBqRFntrizI/5af8Aej+QLZhdbk/1D/Wo7Pyi+eScurw07GRMAG7WXOJ9fqCxr956WgaYjLTPOZ/CCrCeD2n1PDEGtDGiwaAAOAAsAvqfmlVU1TMy7ois898DeRp5PzhI5o6HNufW0LVidTov09VO0rp6rRPj6qhWt1T6FzcVDpMNpnO2hpZ9Fj3Mb6mhbqPdcHpWiKM3XEc798XUflZ/nqv/AMif+q5aJ6/5dnkv7bD/AMaftCwM6+SGo4hC3cOyGgeTlQPU7r4lbK6bb3haF0hv6PiT/jP48u7kqpYOmXZmuyv7Jj7Emd8vE3tXE65Yxqvfe4bDxFjr1rbRV1S47TGj9hXtaI/bPhPlPV3cla5xPyjU+OP5GrVVxl0Oiv7TD7Pyv/DPxMX7tn8oX0RwcPi/1Ku2Uczp/kuo/wBL+uxa8b3f5j7vv0N/eUfz/wDMqBWt3L6OyH/J9L+5Z7Fuw/dh+f6Q/usT/KW8Wb41G54oQ3ELga3wxudzm7m3PkaB5For952egqpnK2nqmfxP5QqKUscHtNnNIc08CDcHrWFXB7FVMVRNM8JfUrHXAPEL6n5rMWlQ2cvKbsyp0GG8MN2stse785/lIsOYc5Xz1TrTd2uicl0fB1qo/dVx+nKEuzfYxhtDTAOqGctJZ0p0X6j+ay+jsaD1k8VlRVTEb3l6Ty+czWNeKJ1Y3Rw7/wCfJActYaUVLn0cjXxSdtotDhybj3TbEDVfWLbjbcsJtfc9zR9WPODFOPTaqN3b9fNgYDi0lJOyoj7ph1jc5v5zXcxGr1pw3w35nL05jCnDq6/D6vo7B8SjqYWVERux4uOIOwtPODcHoX0RN4u/P8fBqwcScOvjDMVahAQEBBQWdSZrsSlLSDYRg2N9YYLhaKvel2+hqZpylN/r92Pm4DDiNOJNEsJkBD7aJJieGg31d1by2Sm197bpXW6JXq8d3DthfAwmn/QQ+jZ9i3asOI2+L8U98vGsw+lYxz3RQNa1pJJYwAADbeykxDOjFxqqoiKpn+ZfNAXz08Ifoi3syM7eRnZpDS5RrtG+uxba9uFwVtw+tyn6hpnaUVW3W/Lyzy5PPfoV0YJDG8nMB+a0Elr7cLucCehTEi06zPQOcppvgVTxm8fmPJUywne6hf2R+W1PVQsD5WMnDQHse4N0nAa3Mv3QO3VrG9baa4mN7h89ozFwMSZppmaeqY396RVGJQsbpPlja0b3PaB1krO8PPpwcSqbU0zM9imM6OVUdZKyKE6UUOl2+wPe61y0cABa++53WJ01Va0uu0PkK8vRNeJ71XVyhD8NoJKiVkETS57zZoHtPADaTuAWPY9bGxaMKia65tEPpLBMPbS08VODqjYGk7Lne7ym58q+imLRZ+fZjGnHxasSeuXzvlPIHVlU5pBaaiYgjWCDI4gg7wvm5/y73JxMZfDifhp+0PpGF7JGAgtexzd1i1zSOoghfTxfn1UVUVb90wonOLkkaGbTjB7HlJMZ7x20xk827iONitFVOrLtNFaQ6Vh2q96OP1+vn9UYoax8MjJo3Fr2EOa4biPaN1t4UeliYdOJRNFcXiWTlDifZVRJUluiZCCW3uAdEA2PC4UnrlqyuBsMKMO97eb6Rwz8TF+7Z/KF9McH5/i/1Ku2UZzrTNGGzNJALjEGgnWSJmOsBv1AnyLXi+73fd6OhqZnOUTEcL/aVCLW7de+SGU9HHRU8b6mFrmxMDml4BBA1ghbKK6YpiJlxOeyWYrzFdVNEzEzPU2dRlth7Glxqojbc06Z8jW3JWW0p5vnp0bmqptGHP8AO77qRy0x3s2rfUAEM1NjB2hjdl+cm55rrVM3m7sdH5Xo2BGHPHjPa75E5PvrapkYaTG0h0ztzYwbkE8XWsOngCpEa02TSGbpy2DNV987o7fTitDOnlSKaDsaJw5aYEGx1xxbHO1bCe5HlO5bcSrqc3obIzjYu0rj9tPjP+759Vf5vcj24g6XlJCxkYbqYW6Zc69tRvZoAO7eOda6abvd0ppGrKRTqxeZ58E1+KGl/Tz/AO391Z7L6vH9oMf4Y8fNw/NFTWNp5gbaieTsDz9qmy+pH6gxr+5HiqKrpzHI+MkEsc5pLTdpLTYlp3jVtWt1VFcV0xVHXF03zVZVimlNLK60Mp7Uk6o5eJO4O1A89udZUVWl42mchtqNrRH7qfGPRdjTfWFvce5QEBBGcuclTiEccYl5LQcXElhde4ta2kFhXTNXB6Ojs9GUrmqab3jnZDPidd4W30J94teyq5vW9oo+X4+h8TrvC2+hPvE2dXM9oo+X4+iYZCZJOw5srTMJeULSLMLdHRB+cdt1nRRNPF5Wkc/GbmmYpta/Xdpsq827q2qkqeyQwP0bMMZdo6LGs26Y26N9m9Y1YczN7vryWmYy2DThal7X33t1zPJqPidd4W30J94mzq5vq9oo+X4+h8TrvC2+hPvFNlPPwPaKPl+PosvBsP5Cnip3HT5ONrC61tKwtexvtW2mLRZz2Pi7TFqxIi15uiWPZrqScl8JdTuO5oDo7/uza3QCBzLGcOOp6mW05j4UWr/dH149/milVmiqgfk5oHD52mw9Qa72rHZ1PTo/UGBPvUzHdPk8G5pa7v6bz5PdrGMOrkz/AOfy3KrujzbXD80Drgz1IA3tiYST0Pda3UVls55vmxf1DH/XR3z+I80/ydyYpqFpEDLOOp0jjpPd0u3DmFhzLZTTEPDzWexszN8Sd3LqaTLnIZ2ISskE4jDGaOiYy650ib90OKxromqX2aO0pGUomnUveb8bfhGvidd4W30J94sdnVzeh7RR8vx9G4yTzcOoqplT2SHhmldgjLdLSYW7dM7L32blacOYm75c7pmMzgzhalr233+t+SZ41hUdVC+nlF2vFudp3OadxB1rZMXizyMvj14GJGJRxhWpzOu8LHoT7xatnVzdD7RR8v8A9ejj4nXeFt9CfeKbKrme0UfL8fRalLFoMay99FobfjYWW+HNV1a1UzzVdLmge4lxqxrJP4k+8WjZTzdJT+oaYi2z8fR0+J13hbfQn3iuzq5r7RR8vx9D4nXeFt9CfeJs6uZ7RR8vx9HPxOu8Lb6E+8TZ1cz2ij5f/r0bDDs0UDSDNPJJzNaIweY90eohXZ85aMX9QYtUWopiO3f5JLi2SUT6F9BT6MDXaB0g0u1te113awXEhtrkq1UXptDzsHP105mMfF/dMX+09yE/E67wtvoT7xYbKrn4PY9oo+X4+jkZnn+Fj0J94k4VXM9oo+X4+i1KaLRY1l76LQL8bC11uhzVU3qmUUy7yMdiLoiJhEIw4EFhdpaRB74W2LCuiapeno7SUZOKr03vbrsivxOu8Lb6E+8WOzq5vS9oo+X4+h8TrvC2+hPvE2dXM9oo+X4+iR5D5Cuw+Z8pnEgdGWaIjLbHSa699I97bZvWVFE0y+DSOlIzeHFGpa03435/RNlseOICAgICAgICAgICAgICAgICAgICAgICAgICAgICAgICAgICAgIP/9k="/>
          <p:cNvSpPr>
            <a:spLocks noChangeAspect="1" noChangeArrowheads="1"/>
          </p:cNvSpPr>
          <p:nvPr/>
        </p:nvSpPr>
        <p:spPr bwMode="auto">
          <a:xfrm>
            <a:off x="155575" y="-2560638"/>
            <a:ext cx="83820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66571" name="Picture 14" descr="http://hondanews.ca/Content/hondanews.ca/17831553-ceee-4762-98ac-9722c8389d67/PressRelease/Honda%20Automotiv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2852738"/>
            <a:ext cx="1749425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16" descr="http://img3.wikia.nocookie.net/__cb20100623190730/logopedia/images/b/bd/Ford_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4292600"/>
            <a:ext cx="223043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3" name="Picture 18" descr="http://allcarslogos.com/wp-content/uploads/2014/06/BM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5084763"/>
            <a:ext cx="13017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4" name="Picture 20" descr="http://www.alexiussecuritylockandkey.com/wp-content/uploads/2012/06/FreeVector-General-Motors-Logo.jpg"/>
          <p:cNvPicPr>
            <a:picLocks noChangeAspect="1" noChangeArrowheads="1"/>
          </p:cNvPicPr>
          <p:nvPr/>
        </p:nvPicPr>
        <p:blipFill>
          <a:blip r:embed="rId9" cstate="print"/>
          <a:srcRect t="39149" b="40601"/>
          <a:stretch>
            <a:fillRect/>
          </a:stretch>
        </p:blipFill>
        <p:spPr bwMode="auto">
          <a:xfrm>
            <a:off x="2339975" y="5126038"/>
            <a:ext cx="2736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5" name="Picture 22" descr="http://fontmeme.com/images/Hyundai-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5600" y="5229225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6" name="Picture 24" descr="http://img4.wikia.nocookie.net/__cb20100626174637/logopedia/images/8/8c/Nissan_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850" y="5373688"/>
            <a:ext cx="14351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7" name="Picture 26" descr="http://www.effectory.com/globalassets/images-effectory-nl/klantlogos-oud/denso_logo.jpg"/>
          <p:cNvPicPr>
            <a:picLocks noChangeAspect="1" noChangeArrowheads="1"/>
          </p:cNvPicPr>
          <p:nvPr/>
        </p:nvPicPr>
        <p:blipFill>
          <a:blip r:embed="rId12" cstate="print"/>
          <a:srcRect t="33749" b="33852"/>
          <a:stretch>
            <a:fillRect/>
          </a:stretch>
        </p:blipFill>
        <p:spPr bwMode="auto">
          <a:xfrm>
            <a:off x="2843213" y="5949950"/>
            <a:ext cx="18002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Automobilky a výrobci dílů</a:t>
            </a:r>
          </a:p>
        </p:txBody>
      </p:sp>
      <p:sp>
        <p:nvSpPr>
          <p:cNvPr id="68610" name="AutoShape 10" descr="http://upload.wikimedia.org/wikipedia/de/e/e0/Gazprom-Neft-Logo_rus.svg"/>
          <p:cNvSpPr>
            <a:spLocks noChangeAspect="1" noChangeArrowheads="1"/>
          </p:cNvSpPr>
          <p:nvPr/>
        </p:nvSpPr>
        <p:spPr bwMode="auto">
          <a:xfrm>
            <a:off x="155575" y="-1554163"/>
            <a:ext cx="6610350" cy="32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8611" name="AutoShape 12" descr="http://upload.wikimedia.org/wikipedia/de/e/e0/Gazprom-Neft-Logo_rus.svg"/>
          <p:cNvSpPr>
            <a:spLocks noChangeAspect="1" noChangeArrowheads="1"/>
          </p:cNvSpPr>
          <p:nvPr/>
        </p:nvSpPr>
        <p:spPr bwMode="auto">
          <a:xfrm>
            <a:off x="155575" y="-1554163"/>
            <a:ext cx="6610350" cy="32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8612" name="AutoShape 2" descr="data:image/jpeg;base64,/9j/4AAQSkZJRgABAQAAAQABAAD/2wCEAAkGBxQTEhQSEhQVFhUXGB8aGBYYFxodHBsYGhkaGBwhFx0eHCghIBwlHBcXITEhJSkrLi4uHB8zODMtNygtLiwBCgoKDg0OGhAQGywkICQsLCwsLCwsLCwsLCwsLCwsLCwsLCwtLCwsLCwsLCwsLCwsLCwsLCwsLywsLCwsLCwsLP/AABEIALkBEAMBEQACEQEDEQH/xAAcAAEAAgMBAQEAAAAAAAAAAAAABQYDBAcIAgH/xABPEAACAAQBCAUGCQkFCAMAAAABAgADBBEhBQYSMUFRYXEHEyKBkTJCUmKhsRQWI1RygpLB0TNTc5OisrPC0jQ1Q4PwFyREY6PD0/EVVXT/xAAbAQEAAgMBAQAAAAAAAAAAAAAAAQIDBAUGB//EADwRAAIBAgMEBwUHAwUBAQAAAAABAgMRBCExBRJBURMyYXGBkbEUIlOh0QYzNFKSwfAVcuEjQoKy8cJD/9oADAMBAAIRAxEAPwDuMAIAQAgBACAEAIAQAgDHUVCopZ2VFGtmIAHMmAIt85JJwlCZOP8AykJB5ObIftRZQbI3kYzlOqb8nShRvmzbH7KK370W3FxZG8RtblWemE6so5HAAaX7cw+6FocxmRdVl+Ut+sypMPCXKHsKSvvifc5MZ8yJq86snKflK+uPI1KjwAEQ5xX+0lRb4n6Mt0BGlbKjr6XV1JB7yYtd/lIt2msuduSb266tU/5w1a9TXiu+vyk7vabC5x5ONiK2uS+q71Qv3Y38Inej+Uiz5kjIy1JIvKypNX9ID7etl2ifc5P5kZ8yUosoVTfkK2mqOao38Jl3QtTfEn3jc/8AnquX+VpVcbWlTMe5WH80Oi5Mbxmp88aY4TS8g7pqFQObi6D7UUdOS4DeROyJ6uoZGVlOplIIPIiKFjJACAEAIAQAgBACAEAIAQAgBACAEAIAQAgCPr8ry5TaGLzCLiVLGk/MjUo9ZiBxiUrg0p0ypdSzulLLGJIKs4G9mbsL4NzibJakFZrMu0MptJEaqmD/ABZjEqOTvfD6CkReKk9FYq2lqYhlvKNT/Z5RRTqKSx/Em9g9wEGorVkJvgj9OZtbP/tE5bHY7vM/YwQdxiN6K0RNpPiSFJ0cy1HbnzOUtUQeBDRPSy4DcRIpmPRKLujNbWWmN7bECK9JLmTuor0zNWRNmCZKkJKlL+TwOk/rNfUNw3YnE2GanaOb1IfYZ6rIJ2CMyqIixA1ObaiYs15CTdHWrDyl2i4xB3HYd4uDE4qa7SFdMt2Tc0Mmz5SzJUjRU7mdWBviGs17g3Fo1Lyi7GTJn23R7SbDOXk9/wB4GHSS5kbiI+q6M0Pkz2P6WWj+7RielfEbpgGaVfJ/IVFxuExh4I4ZInehxXkLPmalVlOrk4VlMHXaxXR8XXSlk8LCMkX+V+ZXvR9ZOl081tKkmvTzjjoA6DG3AHRmAcNIDbEuSeU0LciXk5x1VObVMsT0/OSwFmDmvkN3aPIxR0b5xJUuZZ8kZYk1K6Ulw1vKGIZTudTip5iMLTWpe5vxAEAIAQAgBACAEAIAQAgBACAEAY6ieqKXdgqqLlibADiYAiWmzqjyNKRJ9Ii01x6oI+TXiRpcF1xNuYMGUqqTk+TpKmLHsqD2nfaXY3PEsbnmSAZzeSBV6PJVVlJhNnPoSb3XDD/KT/uNc44XGAtdR7WVzZcMlZr00ixWWGcee/aa+8XwH1QIq5N6hRSJmKlhACANHKC9YVk+ae1M+gPNP0jhxAYQQMOWcoSqWUZs02UYADWzHUFG0n8SbAExbeFigz+kSYSWSVK0F1qdInhdwQB9nxi+6+ZW6LPm/laRXSy8saLr5cs61J1c1ONm9xwiFNp2ZLRmoU+DVAA/JTzokbBNA7J+sBonedCJqZq5CLLGIsIAQB+EQBWMvZlSJ4LSwJUzXdR2SRiLrsN8dIWN8cYvGbWTIaITItZNWaaKrBLjyHOJNgTZj5wIBIfXhY468ids1oQZMoZB7YmyWMqavkumB5HYRhipuDtEZbqStIixMZDznJYSKsCXNOCuMEmHZb0X9U69h2DBUpOOa0JUizxiLCAEAIAQAgBACAEAIAQAgDXrqxZS6b33AAXLMdQUbSd0ARFUyopq61gqy+0qXukvcfXmnVfZeyjEljaigs8icEAUrPGh62uopb36p7qeYOmy/WAUf+olO1xwLuqgAACwGAA2DhEA/YAQAgBAGnQ9ozJnpMVH0U7I7tLTb60AUmvoDlSvdGJFJSnQaxtpzPOAO+4sTrAXC2leJWRJe6SkSUgly0VEGAVQAPCIIKnl3Ia0k1coUq6Oj/aJSjBpR8pgNhHlW22vrGMkom8r0vWyWCEaRGlLbYHFmQ9zBTF08ipI0FUJsqXNXU6hhyYA4+MYyTPACAEAIAq2c1IJlZSaPlJd3I2S1IK6XNgVHNtxi8dLA3pixkRUq71UipnVFGwAmSrdk27ctlU6S8i1iNmB2xeNS0t1kOOVzcyLl16V1p6pi0pjoy5zHFTqCzTtB1BziNu8UqUrLejoSnwZd4wFhACAEAIAQAgBACAEAfE6aFUsxAVQSSdQAFyTwtAEXRSzNb4RMBGHySHzEO0j02GJ3Cy7ybaEHKs6q2oyzUvT0mNPIDMDc2cqD2jvLHsoNxvvjE1val+qdUzVystVSSZ41soDDc4wYHvv3WiyIaszerqNJq6LjUQwIwKsMQynYR/rCJIMS1EyXhNBcfnEW/20GIPFbjb2dUAbUioVxdGVhvBB90AZYAQBiqZugjOfNUnwF4A0auo+DUrOceqlEniVX7z74E8THmrkv4PTS5beWRpzDtMxu019+JtyAgQS8AfjKCCDiDrEARWR5ehL6r80xlj6IsU/6bJEoM+838EeX+bmuvIFusUdyOsQwScAIAxzpyqLsQOe3lvPCANKfWO2EsaI9Nhj9Vf6rW3GLKJFzXkyAl7XJY3Zibsx3sfYBqAwAAwi6ViLmKsqVlo0yYQqKCWY6gBFiDjsvJNbUzKnLNN2TKmXRCCS6qLMBvCpogjHSuwGIjBK+9cyq1rF8kVUuupVmgDRmL2lOOiwwZTyN+YsdsbdKd1cxSVsiWzGys3aopzEvKF5TE4vKvaxO1kJAJ2gqcTeMNanuvLQmLLdGIsIAQAgBACAEAIAQBEZT+VmpI8xbTJvHH5NeRZSx4JY4NEoMhOkzK5p6JlQkTJx6pbawCCXP2QRfYSIPPIR5m50fZvCjpFUi0yZZ5h23IwH1RhbfffBgh8pUk3JtQ9TTrpU003mytisdo9Hg2rzT5pEpX7xctWRstyaldKU1yPKQ4Ot/SXxxxB2ExAJEGAMM6iludJlGl6QwbuYWPtiAfHwRh5E1xwazDxI0v2oADrh+af7Sf18YA+J4mOhRkA0sCQ1xa+OtRfC+yBJgziks8nRVS3ykssotcos1Ge1yPNBwiSDYGVFwuk4cOpmH91SIgGT/wCQTc/6qZ/TAH78OXc/6uZ/TAGGnN3dgGCnR8oWuRcE216tEY7olAxy5by3mMgRhMIY6TlSGCqhtZDcWRfbCwM/XP6g7ifvELEXPxmO1j7vdj7Ytui5iCAYgY7TtPM6zFkiATEgj8rZVlU6dZOcIuy+tjuUDFjwAgCkyxUZZmhVDSaNG7R3kb9jTNyi6prNzo3hu3eLHUKCiSTLSVKUKiCygbvvJ1k7TGIsc8OTxRV82QotIqh1sobFmKO2o+qD3KgjNTfEhmtlWe0mYlRLF3lNpAekNTL9ZSw7wdkbUo70LGO9nc6dR1SzZaTZZ0kdQynerC4PgY55lM0AIAQAgBACAEAIAh8inTVp351y4PqeTL/6aqeZMWIKtnDK+FZVppBF0lAFuZ+UcHmqyh3xKyTYfBHQYoSfjqCCCAQcCDqI4wBRsuZklW66iJVhiE0tEj9G9xa/ok242wjIpJ5SKtPgaFHnnUyG6upTTI1hh1cwDfq0W4YLziejv1WRv8yyUOetJM8pzKO0TRogc3F0/aiji1qWuifkVCuNJGVlO1SCPERUkyXgD8MSD8JgQfBMSQfl4A/LwAvAk/CYA+CYtYg1a2tlyhpTZiSxvdgo8SYZElfyhnxSS76LNNO6WuH2m0VPcTFrPkVuitVGe1XUt1VHJ0W9UdY+OokkBVHMEcYWtqxe+hJZE6O5k1+vylMLMf8ADDkkjc77B6qYcdkUc+Ra3M6LTU6y1VJahUUWVVFgBwAihJlgCo9JEi0iXUjyqear39UmxHedGLwfAhldy0NcdCmY2TXRVXFqebIJxkTSq/Qf5RR3aTAcAI0a0bSZeLui7RiLCAEAIAQAgBAGnlip6unnTPQlu32VJ+6ANfJCaMmUo1LLUeCgRcgrmbqaWVquYfNUj+GvuT2wfVHEu8UJEAIA1a/J8qcujNlq42aQvbkdYPEQBVsodHspsZE15R3N219pDeLGMiqMpuLgV6fmNWSiWlhHOwy30HPMto2+1E78XqiN2S0Y67KknC1WPq9b7SHELQZN5ExmxnFVTKhJM9SFYMbtKKHsrfA4DutFWktGWTvqjcz5zrahEnRlLM6wte7FbaOjqsD6XsiM+AK9K6Tph/4ZP1zf+KLqDZRzRl/2kP8AN5Y/zm/8QiejZHSIf7Q5h1SJYP6Rj/IInonzHSI382M75tTUCS8uWoKsbrpX7Nt54xSUXFl00xn9lyokPTyqckNND+SgdyU0CAoIOwtshZXD0K38FyrPHkVR+k/VDvBZB7IteCI942aPo2qnOlMeTKvtF3bvFlH7UR0iWiG6+JZMm9G1KmM5pk47mOivgtj3EmKupJkqKLbRUUuSoSUiS1HmooA8BFCxngBACAITPVAaGoB9C/gQfui0OsgyiZQfsDZgPcI6FLqoxSNnoomf7zWLvWW3hpCNXEdYmmzpsa5kEAIAQAgBACAI7OSQXpKlBraTMA5lCIA18h1ImU8lwbhpaMORUH74yFSIzbGjlGtXfY+IRv54h6ElwihIgBACAEAIAQBE5XPy9J9Nx39U/wCEAamVsny51TTCdLSYujNGi6hhchCMCLXsp9sSyEZ2zSoT/wALIHJAPdC7FkfHxPovm0vwP4w3nzG6j6GaFD81knmt/fDefMWRiXJEiTUSuokSpZMuYSURVJAMoYkD1oLNgiMrC+V8m8FnnxlEfdFpIJ8C7xQkQAgBACAEAIAgs92/3KaBrfRQc2YCLQ1BzzKs4XNtVzblfD2R0oK0UYJMkOh9dKfWvu0F9hP4xpV3dl6eh1CMBkEAIAQAgBACAPwiAKbmPN0ZLUp8qlmvIt6qN8me+WUMZlmir1M1QepylJm+bPlmWT6wOHjeWPqmKPRkltihIgBACAEAIAQBC5wm0ykbDCfbH15cxfviUQz7rh8pTtsWbY8mlzEH7RWJYJeKkiAEAR043nt6ssD7bMT+4sWiQysT20ss0w9CSx+0Jo/CLtZFeJeIxFxACAEAIAQAgCnZ+1uMqUPN+WbmOxL/AGze25TGalG7IehzfKlVZTjG/J2RgZf+h+gKURmsLGc5bjojVfkSwjnVHdmaKyL1GMsIAQAgBACAEAIAoGcLmiymk/8AwaxQj7hPljsn6yYfVEZqWeTKS5kvlqk+ESCE8tSHln1xqx2XBK32Xvsg1ZhMls38piokLM87U41Wca7jZvtxjE1YuSUQBACAEAIAQBB54toyFmfm5stzyDi/sMWjqQz7ymxMttEXZbOo3shDgd5UCLNEXJeVMDAMpuCLg7wcRGMsfUAIAhZk+2m3pMSOS2QeOjfvjLTjcrJlYzem9blea2yXKIHhL++YYtUyRWOp0GMBkEAIAQAgBAGOfOVFZ2ICqCSTsAxMAchziyoZkx3OBZrkbgBZF+qpx9Z3GyN+hCyuYpvgVbqGqqiVSpiZjWPBfOJ4W9hO6IqzKxVz0JQ0qypaSk8lFCjkBbHjGi3czmeAEAIAQAgBACAEAQ2d+QhWUsyQcG8qW3ozFxUjv98SnYMouZ2czY09R2Zss6Lg7xtHA/iNkba99dph0LGZ/wAGnGpTGTMsJ6jzTsmAbsced9pIwSiZEy3I4IBBBBFwRtB3RiLH1ACAEAIAQBGZzU3WUk9N6H2Y/dFo6kPQhMlZXDy5bk+UoPeQDGzuXRiuSmblSAGp9svFOMpvJt9HFPqg7Y1pxszKncmoqSauUqjQQ2NmPZX6R28hix4AwQKNlfLCjsoeyosOQwHujfp07Iwylc+OilNOZVTztNgd92Y/uqka1Z3ZeB0aMJcQAgBACAEAUPP7OIKOpQ3se1uZhs4qhxO9tFdj2zUobzKydkcqynlOwJJPvJ+8knxjblNRRhtc6F0O5tMqtXzls8zsywfNUaz7xf6ewiNKpLgZYo6fGMuIAQAgBACAEAIAQAgDmvShmm5Pw+lwmoO2NjLx4bzs1+lGWnJ37eBWSIDNfPUMNCZgR2WRtYOogg+6NlONTLiYXeJc8h5aWR2b6VMcd5k337TL4+bt3nBUpNGWMrl1RgQCCCDiCNRHCMBc/YAQAgBAH4y3BB1GAON/CjTzJsgnGVMZcd19Id1iPCOjTacTXlkzeo8vWZW0tF1PZfXa+sMNqNYXHAHWIipTUlkIzsXahzpVku8tgw9AqyH6LaQAH0rGNN02mZ0yqZ0Z3BiQrC9iAFNwgOvHUznUSMAMATcmM1KnZ3ZjnPgii1+V+ybYnZz2RnlOyMSuzrfRnk7qaGXfXMJfuwVfFVB740aj942I6FrihYQAgBACAKhnrnelMhRGvMOGBx3Gx2W1FtmoXbCLwg5MhuxxXKuWCxZ3YcTqAA1ADYB/q5JJ2t5QVjFm2S/R5mk+UJ4mzQyyJZBOy51gfSIOrzQb6ysYJTt3lkr5Hf5UsKoVQAqgAAYAAYADhGEyH3ACAEAIAQAgBACAEAIAEQByPpI6OCSaui7LDFlA+4a05YrsuPJyKV9deZRqxz3JedE2S4lzbo42E6+KnaIzqq17sym7xidFzUz3CWUEBTrlkgLzlnUh9U9g+ptpOmnnEsp8GdNydlOXOF5bYjylODLf0h7jqOwmMDVjIbkQBACAEAce6ZsnmTOSrXyZgCOdzL5JPdhGaE7IxyjdnNzlc74ydIzHuoxPlo+l7YdIybIxHKwO32xXfYsiSzVpmrauVTptYFjuAxv3WLfVMRvceRax6dp5KoqoosqgKBuAFh7IwGUyQAgBAGOfPVBpMQB/rVvPCAOaZ5dJirpSqUhjqL3wHeNfIHmcCpvGNyG7HIcpZXZmu7M7tqGtmOoAAeAAwGoRl3kskVtfNllzEzAn1zibP7EpTr1gW1hb4PM2X8ldtz2Yo3bXX0Cz0O/ZNyfLkS1kyVCoowHtJJOJJNyScSTeMRc2oAQAgBACAEAIAQAgBACAEAIApGevRzT1qllVUma9yk77jFG4jA7QYup5WeaKuPFHEcuZq1tA+jos67FPlW9W2DDit+IEXSesHf1IbX+4+8g59PKKjSI0TgrEjRxx0WBBXkDY7QYhzT1J3WtDqubvSlLcBZxHNrKftC0tuZ6vkYo0Ll9ostSJoBWYMdQOF/o3wbmtxFbFiQgBAERnXkNK2lmU7jyh2TubYf8AW+LRdmQ0eSc4cmTqWe8mbcFSRzANv/YiZJxGTIssYrdk2P1ASQBck6hDNg9K9CuZZo6f4ROHy00YA+ahsfbYdwG8iJk+BC5nS4qSIAj63LUiUDpzFw1gY2+lbyeZsIWBRMv9LEmXdZA023gg+LeSOa6fKJGmpy3OXPqdU362ZZT5ik2I3HaRw8ncBEqyIvyIrJ1BU1TqkmWw0tRKksRvRBiRxwA2kRez1eRW6Ou5kdEqSbTavtMfMvcn9I4wt6iYb2YYRDnbqjdvqdSlSwoCqAqgWAAsABqAA1CMZc+4AQAgBACAEAIAQAgBACAEAIAQAgDDV0iTVKTEV1OtWAI9u2F7A59nR0S01RdpfZbc1z4OO0PrafKMnSX6yv6lN22hy3LfRbW0tzL0iv2hb6Sg/tKsN2L6r8yd5rVEBIra6luQswDa0snRP0ihKnkYOE1wJUosn8kdLdVKsNIEDYVw8EKjvIMY7lrFtyf04jVNl9+B9nYA8TAWJ6R0y0rDYD65Zf3Fme+GRBVs+MpUeU7HTpJb7XM2fci3/wCUWYYY44YEGwjKmt2zKtZ3KWMwZf8A9lRfaYe9YpurmWuSma+SqWhnLOnzqKp0cQvXTgL7L2pmuBu27TbAz7qWpXO50Wd0zU4GuXf1DMf9+XKimRexA5Q6cMCJak7iFVD7TNB9kLk2KllfpYqp1wCADvu3irEp4IIXYsivT8oVtViRMcDUWvoDlfsr3WiyhJ8CHOK4kvkTo/rqqxAbRO1RcfbJVPBjyi26lqym/wAkdNzY6GJUsh6hxfcvab7bCw+qgPrQ30uqhZvU6ZkrI8mmXRkS1QHWRizcXY9pjxJMUbb1JSS0N6IJEAIAQAgBACAEAIAQAgBACAEAIAQAgBACAEAR2UMhU843myUZvStZvtCze2JTa0IaT1KxlTotopuI014HQceMxS37UX6WXHMruLgVau6EJZuUeUdwKzE9omMP2Yb8eMRuy5kHVdCE4eSAfoVA/nkj3xN6fJj3+wjp3Q3UjVJnHlMkH+cQtT7ReZrHojqvzNT/ANH/AMkRanzYvMzSuh6pP+BP73kD+cw/0+0Xmb9N0JzzrS306hf5JTQvDkx75N0XQeMNN5K902Z73QeyG9H8otLmWfJnRPSSjdmYncqy0HiF0/2odI+GQ3FxLRk/NakkkFJCaQ1M93YcmclvbFXJvVllFLQmIqSIAQAgBACAEAIAQAgBACAIj40UXzun/XJ+MY+lhzXmbfsGK+HL9LHxpovndP8Ark/GHSw5rzHsGK+HL9LHxpovndP+uT8YdLDmvMewYr4cv0sfGmi+d0/65Pxh0sOa8x7Bivhy/SzJT5w0kxgkupkMzGwVZqEk8ADjEqpB5JorPB4iEXKVOSS4tMk4uax+M1hc4CA1K9XZ8UEo2apQncgZ/wBwERidemuJ0KWysXUV1B+OXrYwU/SFk9zbr9E+sjqPErb2xCxFN8TJPY2Mir7l+5p/uWKkq5c1Q8p1dT5ysGHiIypp5o51SnOm92aafbkZ4koR1Zl2mlMUm1EmW41q8xVOOIwJvFHUinZs2KeEr1I70ISa5pNn5SZfpZriXLqJLudSrMQk2FzYA31AmCqQbsmhPB4inHenCSXNpklFzXEAatflKTJAM6bLlgmwLuFueFzFZSUdWZaVCpVdqcW+5XNL400Xzun/AFyfjFelhzXmZvYMV8OX6WSwMZDUDsACSQANZMCUm8kV2uz6oJRs1ShPqBn9qAiMTr01xOhT2TjKiuoPxsvWxipukHJ7m3wgKfXR1HiVt7YhYim+Jaex8ZFX3L9zT/csVLVJMUPLdXU6mUgg94jKmnmjnzhKD3Zpp9pmiSho1+WKeSQs6dKlki4DuqkjVcXOqKynGOrM1LDVqqvTg33Js1vjTRfO6f8AXJ+MV6WHNeZl9gxXw5fpY+NNF87p/wBcn4w6WHNeY9gxXw5fpY+NNF87p/1yfjDpYc15j2DFfDl+lj400Xzun/XJ+MOlhzXmPYMV8OX6WSNLUpMQPLdXQ6mUgg2NsCMNYMXTTV0a84ShLdmrPkzNElCLnZyUisVaqp1ZSQQZqAgjAgi+BBijqwXFG1HBYmSTVOVn2M+qTL9LNcS5dRJdzqVZikmwubAG+oEwVSDdk0VnhK9OO9OEkubTJKLmuIA89/Eyv+azf2fxjmdFPkfQP6nhPiL5mtX5tVclDNm08xEW12IFhcgC+O8gRDpySu0ZKWOw9WShCabfAijFDbJxczq44ilm+A/GL9FPkaD2nhF/+iJnNDNSsl1tPMmU8xUWYCzG1gLHjGSnSmpptGnj9oYaeGnGM020dcy/lqVSSWnzjZRgANbMdSqNpP4nUI3ZzUFdnk8LhamJqKnT19FzZw3OfO2orWPWNoSvNkqTogbNL0jxPcBHPqVZT1PcYLZ1HCr3VeX5nr4cv5e5q5HzbqqkaUiQ7r6WCr3MxAPdERpylojJiMdh6DtUmk+Wr8kbtbmNXylLNTsQNegyufBST7Is6M1wMNPa2DqOyn5pr1yIjJeU51O/WSJjS32kbeDA4EcCDGOMnF3Rt1qFOvHdqRTX80fDwO1ZiZ5rXKUcBKhRdlGphq0k4bxsvG/Rrb+T1PF7T2ZLCS3o5wej5dj/AJma/SXmr8Kk9dKX5eUMLa3TWV5jEjjcbYivS3ldaoybH2h7PU6Ob9yXyfP6/wCDi1NUMjLMlsVdSGVhrBGIMaCds0eznCM4uMldPJnoPM/OBa2mWcLBx2Zi+i419x1jgY6dKpvxueAx+Dlhazg9NU+a/mpL1E9UVnchVUFmY6gALkmLt2V2akIuclGKu2efs8s4mragzMRLXsylOxL6yPSbWe4bI5tSo5yue+2fgo4SiocXm32/RcPPiWDotzU6+Z8Lmj5KU3YB1PMH8q6+dtxEZMPS3nvPRHP21tDoYdDB+9LXsX1fp4HUc48uyqOSZ008FUa2bYB+OwRuVJqCuzzOEwlTE1FTh4vkuZwzOXOmorWJmtaXfsylNkG64848T3W1RzqlSU9T2+D2fRwsfcWfN6/47kY8k5sVdSNKRIdl2MbKp5FiAe6EacpaItXx+HoO1SaT5av5XNqvzIr5Kl3p2KjWUKvbuUk+yJlRmuBipbVwlR2jPPtuvXIi8j5XnUz9ZTzGQ7bHstwZdTDnFIzcXeJtYjDUq8d2rG/qu58DtmY2eCVyFWASegu6DURq0kvjo32bL8iehSqqa7Txe0tmywkrrOD0f7Pt9Ss9KuQamoqJTyJLzFEqxK2wOmTbE7ow4iEpSVkdLYmMoUaMo1JJNv8AYpPxMr/ms32fjGDop8jtf1PCfEXzIapkNLdkdSrKbMp1gjWDGNq2TNyE4zipRd09DcyXkOoqAxkSXmBTYlbYE47TFowlLRGGti6NBpVJJXN34mV/zWb7Pxi3RT5GH+p4T4i+Z2TMCimSaCRKmqUddO6nWLzHI9hEb1FNQSZ4/alWFXFznB3Ttn4I2c7ssikpJs/zgLIN7tgvtxPAGJqz3ItmPAYb2mvGnw49y1POzNe5JuTiSdp2kxzD6ElwRmoKxpM1J0s2eWwZeYN7HgdR4GJTad0Uq041YOEtGrHpDJVes+TLnJ5MxQw4XGo8QcO6OpGSkro+c16MqNSVOWqdjbixiEAVXpQ/uyo/y/40uMOI+7fh6nU2L+Nh4/8AVnBm1GOa9D3a1PUEnyV5D3R2EfMZas+4EHEelbLBnVhkg/JyBogb3IDMfaF7jvjn4ie9O3I9rsPDKlh+k4yz8OH1NTo7zdFZVWmC8qUNNx6WNlXvNyeCkbYrRp78s9DNtbGvDUPd60sl2c3/ADmd3loFAVQAALAAWAA2Abo6R4Vtt3Z9QIOXdLmbShRWylsdILOA1HSwV+d7A77jdGniaa668T0+wcdJv2eb7Y/uv3Oc5Jyi9POlz5flS20hxG0HgRcd8asZOLuj0VejGvTlTlo/5fw1PSVNPDorrirKGB4EXHsMdVO6ufOJxcJOL1WRyDpSzV6iZ8LlD5Ka3bA1JMO36La+d94EaOIpbr3loz12xNodLDoJ9aOnavqvTuZBZj5yGhqA5v1T2WaPV2MOKk35XG2MdKpuSvwN7aWBWLo7q6yzj9PEtHSpnaJlqOncFMGmspwa4DKoO0DBjxsNhjNiKt/dRzNibOcP9eqs9Irlwb/Zf+FOzVyA9bULJS4XXMf0UGs8zqA3nnGCnBzlZHYx2MjhaTqPXgub/mp6CoKJJMtJUpdFEAVRwHvPHbHTjFRVkeAq1ZVZuc3dvNnEuk7LBn1rpfsSPk1Hreeeelh9URz6896fce02NhlRwylxlm+7h8s/E+ujTNxaupZpovKkgMy7GYk6IPDBieVtsKFPflnohtjGyw1FKHWlkuxcX3nclUAAAWA1Abo6J4du+bP2AOT9LmbSy9GtlLo6baM1QMNI3IfmbWO8223vpYmml7yPVbBx0p3w83orx7uX7rxKJkHKrUtRLqEv2GuQPOXUw7xf2RrwlutSO7isPHEUpUpcfXgz0jLcEAjEEXHIx1T5y1Z2Z9QIPO2eY/3+r/TN745dXrs+hbO/CU/7UdB6FPyNT+kX92NnCaM4H2j+8p9z9TpEbZ5wQBx7pgy31k9KVT2ZI0n4zGGH2VP7R3Ro4md5bvI9fsDC7lJ1nrLJdy+r9CO6LsiCorNNxeXIGmb6i5wQHvBb6sUw8N6fcbG2sU6OH3Y6yy8OP08SJzxyN8Eq5sm3YvpS/wBG2K+GK/VMUqQ3JNG3s/E+04eNTjo+9a+eviXvoby3dZlGxxX5SX9EmzgcmIP1jujZws9YnC+0GFtKNdccn38Pll4HTY2zzQgCq9KH92VH+X/GlxhxH3b8PU6mxfxsPH/qzgz6jHNeh7tanqCT5I5COwfMZas+4EHnXPBSK6rvr65z3Frj2ERy6nXfefQ9ntPC07flReOhEj/ext+S8PlPvv4xsYXj4HD+0d/9L/l+x1KNw8wIAq/SbMAybUX2hQOZmLbw190Ya7/02dPYybxsLdvozgsc492ejM0VIoaQHX1Ev9xY6dLqLuPnmPaeKqW/NL1N7KFEk6W8qaukjqVYcD7jx2ReSUlZmClVlSmpwdms0efM6cgvRVDSXxGuW/pIdR57CN4McypBwlZnv8Fi44qkqkdeK5P+aEXTyWdlRAWZiFVRrJJsAO+KJXNqclGLlJ5LU79mTm0tDThMDNezTWG1tw9VdQ7ztjpUqe5G3E8FtHHPF1d7/askuz6ssMZTnnm3OIEVdSDr6+Zf9Y0cqfWfez6NhPw9O35Y+iOkdCbL1VSPO01J5FTb2ho2sLozzn2jT6Sm+Fn6/wDh0qNs84IAqHStMAybNB1s0sDn1it7gYwYn7tnW2Gm8ZG3BP0ZwttRjnnuVqelcgqRTSA2sSkB56AvHVh1UfN8S0602ub9TeixgPO+en9vq/0zRy6vXfefQtnfhKf9qOgdCn5Gp/SL+7GzhNGcD7R/e0+5+p0iNs84aOW8pLTSJs99UtSbbzqAHEkgd8VnLdi2Z8NQlXqxpx1b/j8DzhVVLTHeY5u7sWY8WNzHKbbd2fRYQjTioR0SsjsfRr8HpqJNOfJEyb8o4MxLi/kg47FthsJMb1DdjDXU8ftjpq+Je7CVo5LJ+Pz+RE9LcqROlS6iVNlM8s6LBXUko5wwBubNbuZopibNJpm1sGVWlUlSnFpSzV09V9V6I57m/lVqWolVC+Y1yBtU4MO9Se+0a0Jbskz0OKw6xFGVJ8V8+HzPR1PPV1V0IZWAZSNRBFwR3GOondXR86lFwk4y1WRkiSpVelD+7Kj/AC/40uMOI+7fh6nU2L+Nh4/9WcGfUY5r0PdrU9QSfJHIe6OwfMZas+4EHG+l3IZl1AqlHyc6wY7pii3tUA9zRoYmFpb3M9hsHFKdF0XrHTuf0fqiv5lZwmiqRNIJlsNCYo16JINxxBAPiNsY6VTclc6G0cEsXRcOKzXf/k7zkzKUqoQTJMxXQ7VPsI1g8DjHRjJSV0eErUKlGW5UVmbM2YFBZiABiSTYAcTFjGk27I450nZ3pVFaanOlKRtJnGp3FwAu9Rc47SeFzoV6qlktD2Gxtmyw6dWqrSeSXJdva/kVfNjIjVlSkhb2Ju7ejLB7R+4cSIxQhvysdPG4qOGouo/DtfD+cj0XLQKAoFgBYDcBHUPnjbbuz6gQcr6bvKpOU3/tRp4vVeP7HqPs5pV/4/8A0VXo5/vKm+k38J4wUfvEdXa/4Kp4eqO/R0zwQgDivSvkMyar4QB8nPxvsEwCzA8wA3Htbo5+IhuyvzPZ7Dxaq0OiesfTh9PIisxM5PgNRptcynGjMA12vcMOKm+G4mKUqm5K5tbTwPtdHdXWWa+nid2yfXy56CZJdXQ6mU38dx4GOlGSkro8NVozpS3Zpp9pmnzlRSzsFUYlmIAA4k6oluxWMXJ2irs4v0mZ2rVusmQbyZRJLbHe1rj1QCQDtudlo59eqpuy0PZbG2dLDRdSp1pcOS+rILNDITVlSkoA6AOlNO6WDj3nyRz4Rjpw35WN7H4tYWg58dF3/wCNT0OBHUPnp+wB52zz/t9X+mb3xy6vXZ9C2d+Ep/2o6D0Kfkan9Iv7sbOE0ZwPtH97T7n6nSI2zzhy3ply3+To1P8AzJntCA+1rcFjTxU9Inp/s/hetXfcv3+nmc6yXkybUP1chC72J0RbUNZJJA2jxjVjFydkeirV6dGO/UdkS/xDr/mrfal/1RfoanI1P6vg/ifJ/QfEOv8Amrfal/1Q6GpyH9XwfxPk/oQdZSvKdpUxSrobMp1gxRpp2Zu06kakVODunodf6Ist9bTNTMe3IOHGW1yvgbjloxu4ad47vI8jt7C9HWVVaS9Vr56+ZfY2ThFZ6SZDPk6eiKzsersqgkm01CbAY6gYw103Tdv5mdLZE4wxkJSdlnr/AGs4i2Q6q39mqP1Mz+mOe4S5PyParF0PiR/UvqekZQ7I5COsfOZan3Ag1spUEufLaTOUMjixB+7cQcQRqiJRUlZmSjWnRmpwdmjjec/RzUU5LU4M+VssPlF+ko8rmvgI0KmHlHTNHsMFtujWVqvuy+T8eHj5lPlzXlOdFnluMDYlWHPUYwXszsOMKkc0mvNH1V5QmTMJs2Y9tQd2b3mDk3qyKdGFPqRS7kl6E1m/mZV1ZGjLKS9s2YCq29UHFu7DiIyQpTnojSxW1MPh1nK75LP/AMOzZq5syaGVoSu0zYvMPlMfuUbF2cSSTv06agrI8djcdUxc96ei0XBf55sm4yGkIA5p0yUE2aaXqpcyZYTL6CM1r9Va9gbaj4RqYqLbVlzPSfZ+tTpqpvyS6urS5lZ6Pskz0yhTs8icqgtdmluAPk3GJItrIjDRjLfWR09q4ijLCTjGaby0a5o7jHRPECANPK2TJdTKaTOXSRtY2g7CDsI3xWUVJWZloV50JqpTdmjjWc3R5U05LSVM+VsKjtgesgxPNb90aM6Eo6Zo9jg9tUKySqPdl26eD+vzKnJqHlMdBnlvqOixVu+1jGBOzyOtKEKkfeSa80ftXXzJlutmu9tWm7NblcmDberIp0YQ6kUu5JehPZvZkVdUQRLMqXtmTAQLequtu7DiIywoymaOL2rh8Otd58l+70Xr2HZ82s3pNFK6uUMTi7nynbeeG4ah4xvU6agrI8bjMZUxVTfn4LgiXjIaggDged+R6hq6pZZE5lM1iCJTkEX2EDERzasZb7yZ7zAYmisLTTnFOy4ovfQ9RTJUmoE2W8smYCA6lbjR2XEbGFTSdzhbfqwqVIbkk8uDvxL9OmBVLG9gCTYXOAvgBrPCNpnBit5pI8+ZapaupnzZ701ReYxNuqfAalHk7FAHdHLkpSbdn5H0DDVMNQpRpxqRyX5l48eLOi9Eeb7SZUyomoyTJh0VDAghF4HEaTX+yI2sNCybZ53buMjVnGlB3Szy5v6L1Z0GNo4AgDlfS1m27TZdVIlu+mNCYEUsdJfJYgC+K3F/VEaeJpu+8j1GwsdCNOVGpJK2au7a6rzz8WV3MpaqkrJU009QEJ0JnyMzyGsD5uw2b6sYaW9Gadn5HR2i8PiMPKG/G+q95arx46eJ3aOkeGEAIAQAgBACAKT0k/kxyjXr6HZ2R1yr9HH5Yc4w0NTp7X+7OvRvHkxACAEAIAQAgBACAEAUHpM8nujWxB3Nj9YhujT8qOcY6GpubY6h1eN08uIAQAgBACAEAIAQAgBACAEAf//Z"/>
          <p:cNvSpPr>
            <a:spLocks noChangeAspect="1" noChangeArrowheads="1"/>
          </p:cNvSpPr>
          <p:nvPr/>
        </p:nvSpPr>
        <p:spPr bwMode="auto">
          <a:xfrm>
            <a:off x="155575" y="-2560638"/>
            <a:ext cx="78486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8613" name="AutoShape 10" descr="data:image/jpeg;base64,/9j/4AAQSkZJRgABAQAAAQABAAD/2wCEAAkGBxMSEhUQExQUFhUVFxcWFRUVFRUXGBUUFxYcFxkXFBQYHSggGBwmGxcXITQhJSkrLi4uGB8zODMsNygtLisBCgoKDg0OGhAQGjclHyQsLCwsLCwsLCwsLzA0LCwsLCwsLCw3LiwsLCwsLCwsLSwsLCwsLCwsLCwsLCwsLC0sLP/AABEIALMBGgMBEQACEQEDEQH/xAAcAAEAAgIDAQAAAAAAAAAAAAAABgcEBQECAwj/xABREAABAwIBBwQMCAwFBAMAAAABAAIDBBEFBgcSITFBURNhcZEUIjJSVHKBkpOhsdMVFyNigsHR0iQzNUJTVWNzorKzwhY0g6PDQ0R04SXi8f/EABsBAQEAAwEBAQAAAAAAAAAAAAABAgMGBQQH/8QAOBEBAAECAgYHBwMEAwEAAAAAAAECEQMEBRITITFRFEFxkaHR4RYyUlNhscEGIoEzNHLwFUOisv/aAAwDAQACEQMRAD8AvFAQEBAQEBAQEBAQEBAQEBAQEBAQEBAQEBAQEBAQEBAQEBAQEBAQEBAQEBAQEBBwTbWUGOa5n5t3eICR52z1oHZDzsid9JzR7LoPKaokGs8kzxnk/Yg1tTlFDH+MraGPxpGD+aRBhvywohtxSj+jJCf7ig6nLKi/WUHk5M/Ug6/4zov1jH5rfuoORllRfrKLy6A+pB3GWdF+s6X6T4h9YQe8eVlK42biNA4nYOVjv1CRBsIa9z+4lpn+KfscUGTy0w2xtPRJ9Rag57Nt3TJG8+jpD+G6D3hna/uXA8bbukbkHogICAgICAgICAgICAgICAgICAgIPOeXRGy5OoDiUEaytylpcPYJat+k91+ThbrLiO8YdVhfuncecBBpKWvxquAdFFFQQHuXSjSlLeIYWm/QRGUGGygljxBlJVVEtTeNkriXysjOk5zdEQaZaB2l9pvfdvg8c7GC00ApJmwxxxCbk5hG0R6TH2eSXMsQdGN9je/bIJlTZC4ewANpwRu0pJX+t7jdUZbclKEf9rAemNrvaEHq3JyjGylph/oRfdQdm4BSDZTU46IY/sQcnAKQ/wDbU/oY/sQeT8mKI7aSm9DH7dFBizZFUDttMweKXN/lIQV/lPkxSR4rQUlPHomR3KTNc+SQOY12kAGyOIaC2KUGwUEny5wunp6Z00MfIubc3p3OgJ8sRHrugxRguNU7Q+mro6ltgRDUsINrbDKS5zz9JgPMg6YPnBjfUCixGB1FVag0uNmPJ1DRkHc3I1ay07NInUqJ6yUtIY83v3L9lz3rhuPtQZKAgICAgICAgICAgICAgICAgICDWy1jGNmqpDaOEP18GRi8jum4I+iEFZZr8MdidXNjlYNIh+hTRu1tjI13aDuYCGg98XnbrQW+gr3KM6OMxHjTM9UsidZLPzoUnLYZPxjDZfJG4F38Gmkja5CYj2Rh9NKTd3JhjjxfH8m49bSUG+QEBAQEBBWGBv7Kygqp9RZTRmNvM4aMduvl1Btc6Uv4G8fNKsom8As1o4AexFR3L3JGLEqZ0LwBK0EwSW1xyW496dhG8c4BAR7NDjr6ujko6ku5ekdybi49voG/Jknvmlrm3+YCdZQT+imL2Anbra7xmktdbmuCg90BAQEBAQEBAQEBAQEBAQEBBwTbWggGcysMWByEanStiYeflZGmTraXoN7m7w8QYbSxgW+SDz40nyh9bkEjQV5lnqxSmdxgI6pD95QlMJacTQuid3MjHMd0PaWn2qpCD5j613IVFI/u4JbkcNIaJHnxv61IVZaoICAgIMbE6xsEMk7u5jY57uhjS4+xBXGZWmcYKmrf3c81ieIYNInz5H9SQMrOa+8JbxIHWUlIWMiiCp8nI+xcpquEamVET324vdoTX9cnWVBZlCbPmb88OHQ6Nv8AcHKjMQEBAQEBAQEBAQEBAQEBAQEGHjEmjTzO4RSHqYSggeevVQ00Q/Pq4WeQRyH+0IJ7hLNGCJvCNg6mgIMtBXecE2xCiPGOUdT2feUEyw912hZJCtsAf2HlFUQbGVOkW8CZGicHzhK3yrFVtqggICAgg+eLE+Rw17L2dO5sQ6L6b/4GOHlQZmb6g5DDaVhFiY+UcPnSkykHo0reRIJR3Lx+k+JnfTRDrkASUhZyKIKvxwaGUtE8f9RsjTz/AIO/67KCwYHfhMo/ZQnrfMP7VRnoCAgICAgICAgICAgICAgICDW5TOtR1J4QTH/bcgheeXXHQDjXR+qN6CwKQfJs8VvsQeyCvM5zbVVA/wD8hvXyR+pSRK8HddgWSQrbPEw01bRYiwG4Fjbe6nkErW/SD3joCxVb0Moe0PabhwBB4gi4Ko7oCAgIKazxzGqr6TDW3/NDrd9USBmvxWNv0OUFtStDW2GoAWA4Aagqkq0yofpVlK3jUwf1WqSQtZVRBWuVzbY5hrvnu9cL/sQTmA/hc37in/qVCDYoCAgICAgICAgICAgICAgICDXZRR6VJUN76GUdcZCCFZ3TeLDnca2L+KJ6CwKM/Js8VvsQeyCv87Go0T+Ezm+dGT/apIkOT77sCqNDnlw7lcNMoF3U8kco8W/Jv8gbIT9FFZuafFeXw2JpPbQXgdzcn3H+2WHyoJggICAgpDIx/wAIZQSVm1kZlmaRsLWgQQ9bSHfRUFyVxs0qpKra86eJ0jf27D5p0vqUIW6qogrjK78t4aPnu9UMh+tBNKb/ADk37in/AKlQg2aAgICAgICAgICAgICAgICAg8ayPSje3i1w6xZBXOcV3KYdhs3Cpo3+dG4f3KCwsLdeGI8Y2H+EKjKQQLPCz8Gp395VMPXHI361JGZknVXYFYYpJiNEyogkp39zLG+N3ivaWn2oyVBmjxJ1HVyUU/a8qeTPBtTES2wv32sX3kNUF2KggIIrnJxvsWieGm0swMUVtt3CznDxW3N+NuKCOZj8G5KCeqI/HPEbDxjhuLjh8o54+iFIE4xmoswqpKs8IPKYvTDg6R3VC8+2yirhVBBW+UHbZQYe3veXJ8lMfrcEE1oDepqTw5JnUwv/AORBs0BAQEBAQEBAQEBAQEBAQEBAQVbllqyfhf4O6lBPPFM2I+u6CxMDdeni5mNHmi31IM5BCc8Df/jXO7yWA9coZ/cpI1GR9V2rVYSU+pJ9SpCE5b5GiWY1cYNn25YMvpNe0WErANZ1AAga9QPFYqkOAVlS2MNkfDUtA1TRyBryPntOou57jo3qo2ZxYfo39cf30LuJcReW/Jxa/wBpIxjfKWlx9SF0GxbJyasn0nztllPalzB8jSx7w3XrfzXuTa9hsgnVHTsp4mQRizI2hrRt1AW1ned5O9VWiyhqu1KMUNyFGnizT3kcrvUG/wByjJcCoIK5d2+UcY/R08z+sRxe26CX4Hrkq37nVFh0MgiYf4muQbdAQEBAQEBAQEBAQEBAQEBAQEFcY/TaWC4lAdZhlq3dAbUGqZ1Nc1BK8iKnlKGB/fMv53bewhBvEEWzoQ6WF1I4Na/zJGv+pBX2R9V2oUhJWHQ1WpVG0iqUVj1WG08x0nxMc47XWs49Lm2PrRWIclKM/wDSd6af76D0jydpGbIQfHc946nuIQbAStaA1oDQNgAAA6ANiIw6mpQRPKKq7UpI1maluliEz+9gcPOkZ91SFW6qCCucmBymPVsv6KnEfpZjIPUwKCW5J64DJ+kmqJB4r53ln8GiqNygICAgICAgICAgICAgICAgICCJxUjX1GJ0R2VEcc1jsLZ4DTO9dP60GvzL1hkw2Np1OjuxwO0FvaWI3dygniDSZbwF+HVjBtNPNbpEZI9YQUvklU6goSsGhqtSqMTK7KzsKEFoDppDoxMcdV973216LRYnjcDVe4DGwPJmrr4xPUz1Vn62/LOp2Fp3xwRDW3gXWJHEa1FZ5zTQnbNJ5XTO9ZlQcOzamIEwzVF/mVc8R8g7YdZCo02HZUT01UKGsc9zXnQY+VrWyxyHuWSlvava7YHjfbWb6oiUVVUqInj1TqKgz8yzLzVj+DYWjymQn2BIVayo6vdYEncL9SCscgasRtxjEzsErm34tpYb6vK8oLAyeozDSwQnbHFGw85awAnrug2CAgICAgICAgICAgICAgICAgIIxjL+QxKjnJs2dktI/hp2E8P9OUfSQaPIKM0uIYhQnU0zGeLVqLJvlAG8bXcPolBYaDyqoQ9jozsc0tPQRZB81ZMyloDXaiNRHAjb61iJ7Q1WpVEfw6lGJ44yF3bQ04OkNoLI7Ofcc8rmMPMir9VBAQVjn1wPlKVlY3U+FwY5w28m82abje2TRtw03KDU4ZjPL08Ux2uYNLmeNTx5wKI02NVOoqKmWZCP5Cqk4zBnmRtd/wAisCy1Rqcq8QEFJNKdzDbpI/8A1BBMFoXRYRRUbvxtfOwyCxB0JZDUy3HNA0tKgtFUEBAQEBAQEBAQEBAQEBAQEBAQaXLDCHVVK+KM6MzdGWB3ezxOD4zfcNIAHmJQR2grxXNhxCL5OaI8lVRnUYZGkgh42gA6QJ4OHAoJzFJpC/WOBQd0HzNWNMVZUx2toVEzR0CV1vVZQbqPEQxhedjQXHoAuoJNmDws8lUVz+6leIweZvbvcOl77f6ayFsoCAgwMdw1tTTTUztksbmX4FwsHDnBsfIg+eclqpzGSwPGi6N5Oj3ulqc3yPa5Qc4nUXUFuZm4dHDWv/SSzO6nmP8A41lAnCCN5Q0ZqXsi0rRN7Z5vazd7id2q4HOSdxsRrsnJ+z659c3/ACtK11NSHdJI4jl5mjvQGtjB8ZFTVAQEBAQEBAQEBAQEBAQEBAQEBAQQnKbJKds5xHDZGxVJHy0TvxVUB34/NfbVpb9Wzag0UWcUQnka2Gahm4OYXxHnjeNjejSHBS5Zu8Pyz09bKikmHO7k3e0k+YFRCsosj5p55ayItvK7TdHc6INrfJykAG9r9to2vtKgj9bk/VlphEVi4gEl7NENv2xLtK1reXhdBamRmJQUVFDSODtKNvblgBa6RxLnlpvcgucbXANragqN63KmDhL6J59gQc/4op/2voZfuoOP8VU/7X0Mn2IOjsracbpPMt7SEFQZR4LIa2aqp2Xhne46Ic3Ta59nOL2X3yaZuL6nC9lB1psjaqbWQI28SQ825mMub9NulBYOEYm6hpo6UOgaIgQHzSWcbkuJLDogaydQcUGDWZy6aPU+pEzjqEdPHpEngNwPPd3QlyzrBRYhi3ayMfQULjd7SfwmpHB29gOzWBqtYHcFj0FFHBGyGJoZHG0NY1uwNG5UZCAgICAgICAgICAgICAgICAgICAgIPGrpI5WlkrGSNO1r2hzT0g6kEUxDNhhcpuaYMPGNz2fwg29SWGqkzO0e2Oesj8WYW9bb+tSw6/FZI38Xila3pId9YSw6uzdYgO5xmo6HRn3iWHmc32J/rZx6Yv/AGlhx8X+KfrX/Z/9oORm+xP9bEdEP/2Sw7Nze4lvxiUeLGfvhLDv8WVU7u8Xq3dDbf3lLAM0MTvxtbWv/wBQD2gpYZtLmiwxmt0ckp/aSvP8uilhKcJyepKX/L08UR4sY0OPS7aetUbNAQEBAQEBAQEBAQEBAQEBAQEBAQEBAQEBAQEBAQEBAQEBAQEBAQEBAQEBAQEBAQEBB4VVZHEAZHsYDqBe5rbnmuVJmIZ0YddfuxfsY/w1TeEQelZ9qa0c2fRsb4J7pPhqm8Ig9Kz7U1o5nRsb4J7pZFLWxy35ORj7bdBzXWvsvY6kiYlhXh10e9Ex2w858UgY4sfNE1w2tdIwEXFxcE8CmtDKnBxKovTTMx2S8/hqm8Ig9Kz7U1o5r0bG+Ce6T4apvCIPSs+1NaOZ0bG+Ce6WZFIHAOaQ5pFwQQQRxBG1VqmJibS5kkDQXOIAG0kgAdJKERMzaGlqMsKBmp1VDq714d/LdYa9PN9dOj81Vww57rfd4My6w46uyo/KHD1kJtKWc6Lzcf8AXLaUGN00+qKeKQ8GSNJ80G6sVRPCXz4mWxsL36JjthnrJoY1TiEUZAkljYSLgPe1pI4gEqTMQ2UYVdcXppmeyHj8NU3hEHpWfamtHNl0bG+Ce6T4apvCIPSs+1NaOZ0bG+Ce6WbHIHAOaQQdYINwRxBCrVMTE2l41VdFFYSSRsvs03tbe221zrUmYhlRhV1+7Ez2Q8Phqm8Ig9Kz7U1o5s+jY3wT3S7w4rA9wa2aJzjsa2RhJ6ADrTWhKsDFpi80zbsl1djNMDYzwgjURyrNR601o5r0fF+Ce6XHw1TeEQelZ9qa0czo2N8E90nw1TeEQelZ9qa0czo2N8E90nw1TeEQelZ9qa0czo+N8E90suGdrxdrmuHFpBHWFbtdVM07piz0Ri4JtrKDB+G6bwiD0rPtU1o5t3Rsb4J7pPhqm8Ig9Kz7U1o5nRsb4J7pdmYxTkgCeEk6gBIwkngBdNaOZOXxYi80z3SzVWkQEBAQEGgyvyWjxBjI5HvZoOLgWaO0i2u4WFdGs+7I56vKVTVTF781GZW4H2FVPptPTDdEh1rEhzQ4XHEXt5FpmLTZ2eRzXScGMS1rumS2D9mVUVLpaHKF13WvYNYXmw42bbypEXmy5zMdHwKsW17edl6ZH5Jx4e2Rsb3v5QtLi/R1aN7WAHOt1NGq4zPZ+vNzE1REW5NLldm5jq5ZaoTPZI8A2IaWXYwNHA2s0b1jVh3mZfXkdMV5einC1YmI7983UgtUb4u7JNMgMiG4g2SR8rmNY4NAaASSRcm51AWtuO3m15U06zx9J6TnKVU0003md+9Y+UmOR4RRRRM+UkDRHC1x26AAL32tqGrZtJA1bRsmYoiIh4GUytWkMxVVVui95t9eqFK41jlRVu055XP13DSbNb4rBqC1ceLr8vlcLApth02+/ekuSubeesjE73iGN2thLS5zh3wZcWadxJ18LWKyppmrfDz87pnCy9epTGtMceqI/nm382Z3V2lXr4Oh1E9Ifq9ay2c83w0/qLfvw/H0V7lBgU1FNyMwAd3TXNN2ubucw6t45itcx1S93K5rDzOHr0cP94pNkXnDmpntiqHulgOol13Pj+c121w+ab6hqtvsVzT2PO0hojDxqZqwotV4T/vPvWLlbkVFiLmTGV7S1mi0s0XNLSS4HXt28Vsqo1t7wMlpLEycTRFMTv61F4nRmGaWAnSMUj47gWuWOLbgbr2Wl2uDibTDpr5xE98XYz2EEgggg2IIsQRtBG5VnExMXhYWarK/kHiimPyUjvk3E6o5DuPBrj1E85Kyoq1Zt1PC0zo/a07fD96OP1jzj7LByxyNjxAxl8j2GMODdHRIOla9wR80LZVRrTd4WR0jXlNaKYib24qLygww0tRLTF2lybtHSAtpC1wbbtRGpaZ3O0yuPt8KnEiLXWxkbm5jp3QVjpnukaA/RAaGXc3ZruSBpbdV7bti2U4fCXL5/TFeLFeDFNo4fXi0eX+b+Onglro5Xkh4c5jw0g8pIG9qRa1i71LGqjVi77dGaWrxcSnAqpjhxj6R6KzWLok5wnNjU1EMdQ2WENkaHgOL7gEXsbNViiZi7xcbTeDhYlWHNM3ibdT3nzS1gF2yU7jw0ngnmF2W6yFdnUwp0/l5nfTMd3mhThNSyubd8MrCWnRJa5pHO0+xYRD2I2ePRE7qqZ/mFnZu84T5ZG0lWQ5z9UU2oEu3MfbUb7Adt7A3vdbaK5vaXOaU0RTRTONgxujjH5j8rOmj0mlp3gjrFltc5E2m6m8ts3sNDTGoZUOJDmtax7W3eXHY1wtrAu7ZsaVomjVji63R+l8TM40YdVHPfHV/vBCcMwqWo0+SYXcmx0j7bmN29J5tpWL2MbMYeDbXm15tDCS0S3LzzXZU9lwchI688IANzrkj2NfzkbD5DvW3DqvulxemMjsMXXpj9tXhPLy9E3Wx44gICAgIKGzs/lKTxY/5AtFXvS7bQn9pT2z90dwLFn0k7KmMNL2aVg8Et7ZpYbgEbnHesb23w+/M5enMYc4dfCeXbdLfjZru8pvMf7xXaVc3l/8AAZbnV3x5Ds7FcRbQp/Mf7xNermf8Dluc98eSBqRFntrizI/5af8Aej+QLZhdbk/1D/Wo7Pyi+eScurw07GRMAG7WXOJ9fqCxr956WgaYjLTPOZ/CCrCeD2n1PDEGtDGiwaAAOAAsAvqfmlVU1TMy7ois898DeRp5PzhI5o6HNufW0LVidTov09VO0rp6rRPj6qhWt1T6FzcVDpMNpnO2hpZ9Fj3Mb6mhbqPdcHpWiKM3XEc798XUflZ/nqv/AMif+q5aJ6/5dnkv7bD/AMaftCwM6+SGo4hC3cOyGgeTlQPU7r4lbK6bb3haF0hv6PiT/jP48u7kqpYOmXZmuyv7Jj7Emd8vE3tXE65Yxqvfe4bDxFjr1rbRV1S47TGj9hXtaI/bPhPlPV3cla5xPyjU+OP5GrVVxl0Oiv7TD7Pyv/DPxMX7tn8oX0RwcPi/1Ku2Uczp/kuo/wBL+uxa8b3f5j7vv0N/eUfz/wDMqBWt3L6OyH/J9L+5Z7Fuw/dh+f6Q/usT/KW8Wb41G54oQ3ELga3wxudzm7m3PkaB5For952egqpnK2nqmfxP5QqKUscHtNnNIc08CDcHrWFXB7FVMVRNM8JfUrHXAPEL6n5rMWlQ2cvKbsyp0GG8MN2stse785/lIsOYc5Xz1TrTd2uicl0fB1qo/dVx+nKEuzfYxhtDTAOqGctJZ0p0X6j+ay+jsaD1k8VlRVTEb3l6Ty+czWNeKJ1Y3Rw7/wCfJActYaUVLn0cjXxSdtotDhybj3TbEDVfWLbjbcsJtfc9zR9WPODFOPTaqN3b9fNgYDi0lJOyoj7ph1jc5v5zXcxGr1pw3w35nL05jCnDq6/D6vo7B8SjqYWVERux4uOIOwtPODcHoX0RN4u/P8fBqwcScOvjDMVahAQEBBQWdSZrsSlLSDYRg2N9YYLhaKvel2+hqZpylN/r92Pm4DDiNOJNEsJkBD7aJJieGg31d1by2Sm197bpXW6JXq8d3DthfAwmn/QQ+jZ9i3asOI2+L8U98vGsw+lYxz3RQNa1pJJYwAADbeykxDOjFxqqoiKpn+ZfNAXz08Ifoi3syM7eRnZpDS5RrtG+uxba9uFwVtw+tyn6hpnaUVW3W/Lyzy5PPfoV0YJDG8nMB+a0Elr7cLucCehTEi06zPQOcppvgVTxm8fmPJUywne6hf2R+W1PVQsD5WMnDQHse4N0nAa3Mv3QO3VrG9baa4mN7h89ozFwMSZppmaeqY396RVGJQsbpPlja0b3PaB1krO8PPpwcSqbU0zM9imM6OVUdZKyKE6UUOl2+wPe61y0cABa++53WJ01Va0uu0PkK8vRNeJ71XVyhD8NoJKiVkETS57zZoHtPADaTuAWPY9bGxaMKia65tEPpLBMPbS08VODqjYGk7Lne7ym58q+imLRZ+fZjGnHxasSeuXzvlPIHVlU5pBaaiYgjWCDI4gg7wvm5/y73JxMZfDifhp+0PpGF7JGAgtexzd1i1zSOoghfTxfn1UVUVb90wonOLkkaGbTjB7HlJMZ7x20xk827iONitFVOrLtNFaQ6Vh2q96OP1+vn9UYoax8MjJo3Fr2EOa4biPaN1t4UeliYdOJRNFcXiWTlDifZVRJUluiZCCW3uAdEA2PC4UnrlqyuBsMKMO97eb6Rwz8TF+7Z/KF9McH5/i/1Ku2UZzrTNGGzNJALjEGgnWSJmOsBv1AnyLXi+73fd6OhqZnOUTEcL/aVCLW7de+SGU9HHRU8b6mFrmxMDml4BBA1ghbKK6YpiJlxOeyWYrzFdVNEzEzPU2dRlth7Glxqojbc06Z8jW3JWW0p5vnp0bmqptGHP8AO77qRy0x3s2rfUAEM1NjB2hjdl+cm55rrVM3m7sdH5Xo2BGHPHjPa75E5PvrapkYaTG0h0ztzYwbkE8XWsOngCpEa02TSGbpy2DNV987o7fTitDOnlSKaDsaJw5aYEGx1xxbHO1bCe5HlO5bcSrqc3obIzjYu0rj9tPjP+759Vf5vcj24g6XlJCxkYbqYW6Zc69tRvZoAO7eOda6abvd0ppGrKRTqxeZ58E1+KGl/Tz/AO391Z7L6vH9oMf4Y8fNw/NFTWNp5gbaieTsDz9qmy+pH6gxr+5HiqKrpzHI+MkEsc5pLTdpLTYlp3jVtWt1VFcV0xVHXF03zVZVimlNLK60Mp7Uk6o5eJO4O1A89udZUVWl42mchtqNrRH7qfGPRdjTfWFvce5QEBBGcuclTiEccYl5LQcXElhde4ta2kFhXTNXB6Ojs9GUrmqab3jnZDPidd4W30J94teyq5vW9oo+X4+h8TrvC2+hPvE2dXM9oo+X4+iYZCZJOw5srTMJeULSLMLdHRB+cdt1nRRNPF5Wkc/GbmmYpta/Xdpsq827q2qkqeyQwP0bMMZdo6LGs26Y26N9m9Y1YczN7vryWmYy2DThal7X33t1zPJqPidd4W30J94mzq5vq9oo+X4+h8TrvC2+hPvFNlPPwPaKPl+PosvBsP5Cnip3HT5ONrC61tKwtexvtW2mLRZz2Pi7TFqxIi15uiWPZrqScl8JdTuO5oDo7/uza3QCBzLGcOOp6mW05j4UWr/dH149/milVmiqgfk5oHD52mw9Qa72rHZ1PTo/UGBPvUzHdPk8G5pa7v6bz5PdrGMOrkz/AOfy3KrujzbXD80Drgz1IA3tiYST0Pda3UVls55vmxf1DH/XR3z+I80/ydyYpqFpEDLOOp0jjpPd0u3DmFhzLZTTEPDzWexszN8Sd3LqaTLnIZ2ISskE4jDGaOiYy650ib90OKxromqX2aO0pGUomnUveb8bfhGvidd4W30J94sdnVzeh7RR8vx9G4yTzcOoqplT2SHhmldgjLdLSYW7dM7L32blacOYm75c7pmMzgzhalr233+t+SZ41hUdVC+nlF2vFudp3OadxB1rZMXizyMvj14GJGJRxhWpzOu8LHoT7xatnVzdD7RR8v8A9ejj4nXeFt9CfeKbKrme0UfL8fRalLFoMay99FobfjYWW+HNV1a1UzzVdLmge4lxqxrJP4k+8WjZTzdJT+oaYi2z8fR0+J13hbfQn3iuzq5r7RR8vx9D4nXeFt9CfeJs6uZ7RR8vx9HPxOu8Lb6E+8TZ1cz2ij5f/r0bDDs0UDSDNPJJzNaIweY90eohXZ85aMX9QYtUWopiO3f5JLi2SUT6F9BT6MDXaB0g0u1te113awXEhtrkq1UXptDzsHP105mMfF/dMX+09yE/E67wtvoT7xYbKrn4PY9oo+X4+jkZnn+Fj0J94k4VXM9oo+X4+i1KaLRY1l76LQL8bC11uhzVU3qmUUy7yMdiLoiJhEIw4EFhdpaRB74W2LCuiapeno7SUZOKr03vbrsivxOu8Lb6E+8WOzq5vS9oo+X4+h8TrvC2+hPvE2dXM9oo+X4+iR5D5Cuw+Z8pnEgdGWaIjLbHSa699I97bZvWVFE0y+DSOlIzeHFGpa03435/RNlseOICAgICAgICAgICAgICAgICAgICAgICAgICAgICAgICAgICAgIP/9k="/>
          <p:cNvSpPr>
            <a:spLocks noChangeAspect="1" noChangeArrowheads="1"/>
          </p:cNvSpPr>
          <p:nvPr/>
        </p:nvSpPr>
        <p:spPr bwMode="auto">
          <a:xfrm>
            <a:off x="155575" y="-2560638"/>
            <a:ext cx="83820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8614" name="AutoShape 12" descr="data:image/jpeg;base64,/9j/4AAQSkZJRgABAQAAAQABAAD/2wCEAAkGBxMSEhUQExQUFhUVFxcWFRUVFRUXGBUUFxYcFxkXFBQYHSggGBwmGxcXITQhJSkrLi4uGB8zODMsNygtLisBCgoKDg0OGhAQGjclHyQsLCwsLCwsLCwsLzA0LCwsLCwsLCw3LiwsLCwsLCwsLSwsLCwsLCwsLCwsLCwsLC0sLP/AABEIALMBGgMBEQACEQEDEQH/xAAcAAEAAgIDAQAAAAAAAAAAAAAABgcEBQECAwj/xABREAABAwIBBwQMCAwFBAMAAAABAAIDBBEFBgcSITFBURNhcZEUIjJSVHKBkpOhsdMVFyNigsHR0iQzNUJTVWNzorKzwhY0g6PDQ0R04SXi8f/EABsBAQEAAwEBAQAAAAAAAAAAAAABAgMGBQQH/8QAOBEBAAECAgYHBwMEAwEAAAAAAAECEQMEBRITITFRFEFxkaHR4RYyUlNhscEGIoEzNHLwFUOisv/aAAwDAQACEQMRAD8AvFAQEBAQEBAQEBAQEBAQEBAQEBAQEBAQEBAQEBAQEBAQEBAQEBAQEBAQEBAQEBBwTbWUGOa5n5t3eICR52z1oHZDzsid9JzR7LoPKaokGs8kzxnk/Yg1tTlFDH+MraGPxpGD+aRBhvywohtxSj+jJCf7ig6nLKi/WUHk5M/Ug6/4zov1jH5rfuoORllRfrKLy6A+pB3GWdF+s6X6T4h9YQe8eVlK42biNA4nYOVjv1CRBsIa9z+4lpn+KfscUGTy0w2xtPRJ9Rag57Nt3TJG8+jpD+G6D3hna/uXA8bbukbkHogICAgICAgICAgICAgICAgICAgIPOeXRGy5OoDiUEaytylpcPYJat+k91+ThbrLiO8YdVhfuncecBBpKWvxquAdFFFQQHuXSjSlLeIYWm/QRGUGGygljxBlJVVEtTeNkriXysjOk5zdEQaZaB2l9pvfdvg8c7GC00ApJmwxxxCbk5hG0R6TH2eSXMsQdGN9je/bIJlTZC4ewANpwRu0pJX+t7jdUZbclKEf9rAemNrvaEHq3JyjGylph/oRfdQdm4BSDZTU46IY/sQcnAKQ/wDbU/oY/sQeT8mKI7aSm9DH7dFBizZFUDttMweKXN/lIQV/lPkxSR4rQUlPHomR3KTNc+SQOY12kAGyOIaC2KUGwUEny5wunp6Z00MfIubc3p3OgJ8sRHrugxRguNU7Q+mro6ltgRDUsINrbDKS5zz9JgPMg6YPnBjfUCixGB1FVag0uNmPJ1DRkHc3I1ay07NInUqJ6yUtIY83v3L9lz3rhuPtQZKAgICAgICAgICAgICAgICAgICDWy1jGNmqpDaOEP18GRi8jum4I+iEFZZr8MdidXNjlYNIh+hTRu1tjI13aDuYCGg98XnbrQW+gr3KM6OMxHjTM9UsidZLPzoUnLYZPxjDZfJG4F38Gmkja5CYj2Rh9NKTd3JhjjxfH8m49bSUG+QEBAQEBBWGBv7Kygqp9RZTRmNvM4aMduvl1Btc6Uv4G8fNKsom8As1o4AexFR3L3JGLEqZ0LwBK0EwSW1xyW496dhG8c4BAR7NDjr6ujko6ku5ekdybi49voG/Jknvmlrm3+YCdZQT+imL2Anbra7xmktdbmuCg90BAQEBAQEBAQEBAQEBAQEBBwTbWggGcysMWByEanStiYeflZGmTraXoN7m7w8QYbSxgW+SDz40nyh9bkEjQV5lnqxSmdxgI6pD95QlMJacTQuid3MjHMd0PaWn2qpCD5j613IVFI/u4JbkcNIaJHnxv61IVZaoICAgIMbE6xsEMk7u5jY57uhjS4+xBXGZWmcYKmrf3c81ieIYNInz5H9SQMrOa+8JbxIHWUlIWMiiCp8nI+xcpquEamVET324vdoTX9cnWVBZlCbPmb88OHQ6Nv8AcHKjMQEBAQEBAQEBAQEBAQEBAQEGHjEmjTzO4RSHqYSggeevVQ00Q/Pq4WeQRyH+0IJ7hLNGCJvCNg6mgIMtBXecE2xCiPGOUdT2feUEyw912hZJCtsAf2HlFUQbGVOkW8CZGicHzhK3yrFVtqggICAgg+eLE+Rw17L2dO5sQ6L6b/4GOHlQZmb6g5DDaVhFiY+UcPnSkykHo0reRIJR3Lx+k+JnfTRDrkASUhZyKIKvxwaGUtE8f9RsjTz/AIO/67KCwYHfhMo/ZQnrfMP7VRnoCAgICAgICAgICAgICAgICDW5TOtR1J4QTH/bcgheeXXHQDjXR+qN6CwKQfJs8VvsQeyCvM5zbVVA/wD8hvXyR+pSRK8HddgWSQrbPEw01bRYiwG4Fjbe6nkErW/SD3joCxVb0Moe0PabhwBB4gi4Ko7oCAgIKazxzGqr6TDW3/NDrd9USBmvxWNv0OUFtStDW2GoAWA4Aagqkq0yofpVlK3jUwf1WqSQtZVRBWuVzbY5hrvnu9cL/sQTmA/hc37in/qVCDYoCAgICAgICAgICAgICAgICDXZRR6VJUN76GUdcZCCFZ3TeLDnca2L+KJ6CwKM/Js8VvsQeyCv87Go0T+Ezm+dGT/apIkOT77sCqNDnlw7lcNMoF3U8kco8W/Jv8gbIT9FFZuafFeXw2JpPbQXgdzcn3H+2WHyoJggICAgpDIx/wAIZQSVm1kZlmaRsLWgQQ9bSHfRUFyVxs0qpKra86eJ0jf27D5p0vqUIW6qogrjK78t4aPnu9UMh+tBNKb/ADk37in/AKlQg2aAgICAgICAgICAgICAgICAg8ayPSje3i1w6xZBXOcV3KYdhs3Cpo3+dG4f3KCwsLdeGI8Y2H+EKjKQQLPCz8Gp395VMPXHI361JGZknVXYFYYpJiNEyogkp39zLG+N3ivaWn2oyVBmjxJ1HVyUU/a8qeTPBtTES2wv32sX3kNUF2KggIIrnJxvsWieGm0swMUVtt3CznDxW3N+NuKCOZj8G5KCeqI/HPEbDxjhuLjh8o54+iFIE4xmoswqpKs8IPKYvTDg6R3VC8+2yirhVBBW+UHbZQYe3veXJ8lMfrcEE1oDepqTw5JnUwv/AORBs0BAQEBAQEBAQEBAQEBAQEBAQVbllqyfhf4O6lBPPFM2I+u6CxMDdeni5mNHmi31IM5BCc8Df/jXO7yWA9coZ/cpI1GR9V2rVYSU+pJ9SpCE5b5GiWY1cYNn25YMvpNe0WErANZ1AAga9QPFYqkOAVlS2MNkfDUtA1TRyBryPntOou57jo3qo2ZxYfo39cf30LuJcReW/Jxa/wBpIxjfKWlx9SF0GxbJyasn0nztllPalzB8jSx7w3XrfzXuTa9hsgnVHTsp4mQRizI2hrRt1AW1ned5O9VWiyhqu1KMUNyFGnizT3kcrvUG/wByjJcCoIK5d2+UcY/R08z+sRxe26CX4Hrkq37nVFh0MgiYf4muQbdAQEBAQEBAQEBAQEBAQEBAQEFcY/TaWC4lAdZhlq3dAbUGqZ1Nc1BK8iKnlKGB/fMv53bewhBvEEWzoQ6WF1I4Na/zJGv+pBX2R9V2oUhJWHQ1WpVG0iqUVj1WG08x0nxMc47XWs49Lm2PrRWIclKM/wDSd6af76D0jydpGbIQfHc946nuIQbAStaA1oDQNgAAA6ANiIw6mpQRPKKq7UpI1maluliEz+9gcPOkZ91SFW6qCCucmBymPVsv6KnEfpZjIPUwKCW5J64DJ+kmqJB4r53ln8GiqNygICAgICAgICAgICAgICAgICCJxUjX1GJ0R2VEcc1jsLZ4DTO9dP60GvzL1hkw2Np1OjuxwO0FvaWI3dygniDSZbwF+HVjBtNPNbpEZI9YQUvklU6goSsGhqtSqMTK7KzsKEFoDppDoxMcdV973216LRYnjcDVe4DGwPJmrr4xPUz1Vn62/LOp2Fp3xwRDW3gXWJHEa1FZ5zTQnbNJ5XTO9ZlQcOzamIEwzVF/mVc8R8g7YdZCo02HZUT01UKGsc9zXnQY+VrWyxyHuWSlvava7YHjfbWb6oiUVVUqInj1TqKgz8yzLzVj+DYWjymQn2BIVayo6vdYEncL9SCscgasRtxjEzsErm34tpYb6vK8oLAyeozDSwQnbHFGw85awAnrug2CAgICAgICAgICAgICAgICAgIIxjL+QxKjnJs2dktI/hp2E8P9OUfSQaPIKM0uIYhQnU0zGeLVqLJvlAG8bXcPolBYaDyqoQ9jozsc0tPQRZB81ZMyloDXaiNRHAjb61iJ7Q1WpVEfw6lGJ44yF3bQ04OkNoLI7Ofcc8rmMPMir9VBAQVjn1wPlKVlY3U+FwY5w28m82abje2TRtw03KDU4ZjPL08Ux2uYNLmeNTx5wKI02NVOoqKmWZCP5Cqk4zBnmRtd/wAisCy1Rqcq8QEFJNKdzDbpI/8A1BBMFoXRYRRUbvxtfOwyCxB0JZDUy3HNA0tKgtFUEBAQEBAQEBAQEBAQEBAQEBAQaXLDCHVVK+KM6MzdGWB3ezxOD4zfcNIAHmJQR2grxXNhxCL5OaI8lVRnUYZGkgh42gA6QJ4OHAoJzFJpC/WOBQd0HzNWNMVZUx2toVEzR0CV1vVZQbqPEQxhedjQXHoAuoJNmDws8lUVz+6leIweZvbvcOl77f6ayFsoCAgwMdw1tTTTUztksbmX4FwsHDnBsfIg+eclqpzGSwPGi6N5Oj3ulqc3yPa5Qc4nUXUFuZm4dHDWv/SSzO6nmP8A41lAnCCN5Q0ZqXsi0rRN7Z5vazd7id2q4HOSdxsRrsnJ+z659c3/ACtK11NSHdJI4jl5mjvQGtjB8ZFTVAQEBAQEBAQEBAQEBAQEBAQEBAQQnKbJKds5xHDZGxVJHy0TvxVUB34/NfbVpb9Wzag0UWcUQnka2Gahm4OYXxHnjeNjejSHBS5Zu8Pyz09bKikmHO7k3e0k+YFRCsosj5p55ayItvK7TdHc6INrfJykAG9r9to2vtKgj9bk/VlphEVi4gEl7NENv2xLtK1reXhdBamRmJQUVFDSODtKNvblgBa6RxLnlpvcgucbXANragqN63KmDhL6J59gQc/4op/2voZfuoOP8VU/7X0Mn2IOjsracbpPMt7SEFQZR4LIa2aqp2Xhne46Ic3Ta59nOL2X3yaZuL6nC9lB1psjaqbWQI28SQ825mMub9NulBYOEYm6hpo6UOgaIgQHzSWcbkuJLDogaydQcUGDWZy6aPU+pEzjqEdPHpEngNwPPd3QlyzrBRYhi3ayMfQULjd7SfwmpHB29gOzWBqtYHcFj0FFHBGyGJoZHG0NY1uwNG5UZCAgICAgICAgICAgICAgICAgICAgIPGrpI5WlkrGSNO1r2hzT0g6kEUxDNhhcpuaYMPGNz2fwg29SWGqkzO0e2Oesj8WYW9bb+tSw6/FZI38Xila3pId9YSw6uzdYgO5xmo6HRn3iWHmc32J/rZx6Yv/AGlhx8X+KfrX/Z/9oORm+xP9bEdEP/2Sw7Nze4lvxiUeLGfvhLDv8WVU7u8Xq3dDbf3lLAM0MTvxtbWv/wBQD2gpYZtLmiwxmt0ckp/aSvP8uilhKcJyepKX/L08UR4sY0OPS7aetUbNAQEBAQEBAQEBAQEBAQEBAQEBAQEBAQEBAQEBAQEBAQEBAQEBAQEBAQEBAQEBAQEBB4VVZHEAZHsYDqBe5rbnmuVJmIZ0YddfuxfsY/w1TeEQelZ9qa0c2fRsb4J7pPhqm8Ig9Kz7U1o5nRsb4J7pZFLWxy35ORj7bdBzXWvsvY6kiYlhXh10e9Ex2w858UgY4sfNE1w2tdIwEXFxcE8CmtDKnBxKovTTMx2S8/hqm8Ig9Kz7U1o5r0bG+Ce6T4apvCIPSs+1NaOZ0bG+Ce6WZFIHAOaQ5pFwQQQRxBG1VqmJibS5kkDQXOIAG0kgAdJKERMzaGlqMsKBmp1VDq714d/LdYa9PN9dOj81Vww57rfd4My6w46uyo/KHD1kJtKWc6Lzcf8AXLaUGN00+qKeKQ8GSNJ80G6sVRPCXz4mWxsL36JjthnrJoY1TiEUZAkljYSLgPe1pI4gEqTMQ2UYVdcXppmeyHj8NU3hEHpWfamtHNl0bG+Ce6T4apvCIPSs+1NaOZ0bG+Ce6WbHIHAOaQQdYINwRxBCrVMTE2l41VdFFYSSRsvs03tbe221zrUmYhlRhV1+7Ez2Q8Phqm8Ig9Kz7U1o5s+jY3wT3S7w4rA9wa2aJzjsa2RhJ6ADrTWhKsDFpi80zbsl1djNMDYzwgjURyrNR601o5r0fF+Ce6XHw1TeEQelZ9qa0czo2N8E90nw1TeEQelZ9qa0czo2N8E90nw1TeEQelZ9qa0czo+N8E90suGdrxdrmuHFpBHWFbtdVM07piz0Ri4JtrKDB+G6bwiD0rPtU1o5t3Rsb4J7pPhqm8Ig9Kz7U1o5nRsb4J7pdmYxTkgCeEk6gBIwkngBdNaOZOXxYi80z3SzVWkQEBAQEGgyvyWjxBjI5HvZoOLgWaO0i2u4WFdGs+7I56vKVTVTF781GZW4H2FVPptPTDdEh1rEhzQ4XHEXt5FpmLTZ2eRzXScGMS1rumS2D9mVUVLpaHKF13WvYNYXmw42bbypEXmy5zMdHwKsW17edl6ZH5Jx4e2Rsb3v5QtLi/R1aN7WAHOt1NGq4zPZ+vNzE1REW5NLldm5jq5ZaoTPZI8A2IaWXYwNHA2s0b1jVh3mZfXkdMV5einC1YmI7983UgtUb4u7JNMgMiG4g2SR8rmNY4NAaASSRcm51AWtuO3m15U06zx9J6TnKVU0003md+9Y+UmOR4RRRRM+UkDRHC1x26AAL32tqGrZtJA1bRsmYoiIh4GUytWkMxVVVui95t9eqFK41jlRVu055XP13DSbNb4rBqC1ceLr8vlcLApth02+/ekuSubeesjE73iGN2thLS5zh3wZcWadxJ18LWKyppmrfDz87pnCy9epTGtMceqI/nm382Z3V2lXr4Oh1E9Ifq9ay2c83w0/qLfvw/H0V7lBgU1FNyMwAd3TXNN2ubucw6t45itcx1S93K5rDzOHr0cP94pNkXnDmpntiqHulgOol13Pj+c121w+ab6hqtvsVzT2PO0hojDxqZqwotV4T/vPvWLlbkVFiLmTGV7S1mi0s0XNLSS4HXt28Vsqo1t7wMlpLEycTRFMTv61F4nRmGaWAnSMUj47gWuWOLbgbr2Wl2uDibTDpr5xE98XYz2EEgggg2IIsQRtBG5VnExMXhYWarK/kHiimPyUjvk3E6o5DuPBrj1E85Kyoq1Zt1PC0zo/a07fD96OP1jzj7LByxyNjxAxl8j2GMODdHRIOla9wR80LZVRrTd4WR0jXlNaKYib24qLygww0tRLTF2lybtHSAtpC1wbbtRGpaZ3O0yuPt8KnEiLXWxkbm5jp3QVjpnukaA/RAaGXc3ZruSBpbdV7bti2U4fCXL5/TFeLFeDFNo4fXi0eX+b+Onglro5Xkh4c5jw0g8pIG9qRa1i71LGqjVi77dGaWrxcSnAqpjhxj6R6KzWLok5wnNjU1EMdQ2WENkaHgOL7gEXsbNViiZi7xcbTeDhYlWHNM3ibdT3nzS1gF2yU7jw0ngnmF2W6yFdnUwp0/l5nfTMd3mhThNSyubd8MrCWnRJa5pHO0+xYRD2I2ePRE7qqZ/mFnZu84T5ZG0lWQ5z9UU2oEu3MfbUb7Adt7A3vdbaK5vaXOaU0RTRTONgxujjH5j8rOmj0mlp3gjrFltc5E2m6m8ts3sNDTGoZUOJDmtax7W3eXHY1wtrAu7ZsaVomjVji63R+l8TM40YdVHPfHV/vBCcMwqWo0+SYXcmx0j7bmN29J5tpWL2MbMYeDbXm15tDCS0S3LzzXZU9lwchI688IANzrkj2NfzkbD5DvW3DqvulxemMjsMXXpj9tXhPLy9E3Wx44gICAgIKGzs/lKTxY/5AtFXvS7bQn9pT2z90dwLFn0k7KmMNL2aVg8Et7ZpYbgEbnHesb23w+/M5enMYc4dfCeXbdLfjZru8pvMf7xXaVc3l/8AAZbnV3x5Ds7FcRbQp/Mf7xNermf8Dluc98eSBqRFntrizI/5af8Aej+QLZhdbk/1D/Wo7Pyi+eScurw07GRMAG7WXOJ9fqCxr956WgaYjLTPOZ/CCrCeD2n1PDEGtDGiwaAAOAAsAvqfmlVU1TMy7ois898DeRp5PzhI5o6HNufW0LVidTov09VO0rp6rRPj6qhWt1T6FzcVDpMNpnO2hpZ9Fj3Mb6mhbqPdcHpWiKM3XEc798XUflZ/nqv/AMif+q5aJ6/5dnkv7bD/AMaftCwM6+SGo4hC3cOyGgeTlQPU7r4lbK6bb3haF0hv6PiT/jP48u7kqpYOmXZmuyv7Jj7Emd8vE3tXE65Yxqvfe4bDxFjr1rbRV1S47TGj9hXtaI/bPhPlPV3cla5xPyjU+OP5GrVVxl0Oiv7TD7Pyv/DPxMX7tn8oX0RwcPi/1Ku2Uczp/kuo/wBL+uxa8b3f5j7vv0N/eUfz/wDMqBWt3L6OyH/J9L+5Z7Fuw/dh+f6Q/usT/KW8Wb41G54oQ3ELga3wxudzm7m3PkaB5For952egqpnK2nqmfxP5QqKUscHtNnNIc08CDcHrWFXB7FVMVRNM8JfUrHXAPEL6n5rMWlQ2cvKbsyp0GG8MN2stse785/lIsOYc5Xz1TrTd2uicl0fB1qo/dVx+nKEuzfYxhtDTAOqGctJZ0p0X6j+ay+jsaD1k8VlRVTEb3l6Ty+czWNeKJ1Y3Rw7/wCfJActYaUVLn0cjXxSdtotDhybj3TbEDVfWLbjbcsJtfc9zR9WPODFOPTaqN3b9fNgYDi0lJOyoj7ph1jc5v5zXcxGr1pw3w35nL05jCnDq6/D6vo7B8SjqYWVERux4uOIOwtPODcHoX0RN4u/P8fBqwcScOvjDMVahAQEBBQWdSZrsSlLSDYRg2N9YYLhaKvel2+hqZpylN/r92Pm4DDiNOJNEsJkBD7aJJieGg31d1by2Sm197bpXW6JXq8d3DthfAwmn/QQ+jZ9i3asOI2+L8U98vGsw+lYxz3RQNa1pJJYwAADbeykxDOjFxqqoiKpn+ZfNAXz08Ifoi3syM7eRnZpDS5RrtG+uxba9uFwVtw+tyn6hpnaUVW3W/Lyzy5PPfoV0YJDG8nMB+a0Elr7cLucCehTEi06zPQOcppvgVTxm8fmPJUywne6hf2R+W1PVQsD5WMnDQHse4N0nAa3Mv3QO3VrG9baa4mN7h89ozFwMSZppmaeqY396RVGJQsbpPlja0b3PaB1krO8PPpwcSqbU0zM9imM6OVUdZKyKE6UUOl2+wPe61y0cABa++53WJ01Va0uu0PkK8vRNeJ71XVyhD8NoJKiVkETS57zZoHtPADaTuAWPY9bGxaMKia65tEPpLBMPbS08VODqjYGk7Lne7ym58q+imLRZ+fZjGnHxasSeuXzvlPIHVlU5pBaaiYgjWCDI4gg7wvm5/y73JxMZfDifhp+0PpGF7JGAgtexzd1i1zSOoghfTxfn1UVUVb90wonOLkkaGbTjB7HlJMZ7x20xk827iONitFVOrLtNFaQ6Vh2q96OP1+vn9UYoax8MjJo3Fr2EOa4biPaN1t4UeliYdOJRNFcXiWTlDifZVRJUluiZCCW3uAdEA2PC4UnrlqyuBsMKMO97eb6Rwz8TF+7Z/KF9McH5/i/1Ku2UZzrTNGGzNJALjEGgnWSJmOsBv1AnyLXi+73fd6OhqZnOUTEcL/aVCLW7de+SGU9HHRU8b6mFrmxMDml4BBA1ghbKK6YpiJlxOeyWYrzFdVNEzEzPU2dRlth7Glxqojbc06Z8jW3JWW0p5vnp0bmqptGHP8AO77qRy0x3s2rfUAEM1NjB2hjdl+cm55rrVM3m7sdH5Xo2BGHPHjPa75E5PvrapkYaTG0h0ztzYwbkE8XWsOngCpEa02TSGbpy2DNV987o7fTitDOnlSKaDsaJw5aYEGx1xxbHO1bCe5HlO5bcSrqc3obIzjYu0rj9tPjP+759Vf5vcj24g6XlJCxkYbqYW6Zc69tRvZoAO7eOda6abvd0ppGrKRTqxeZ58E1+KGl/Tz/AO391Z7L6vH9oMf4Y8fNw/NFTWNp5gbaieTsDz9qmy+pH6gxr+5HiqKrpzHI+MkEsc5pLTdpLTYlp3jVtWt1VFcV0xVHXF03zVZVimlNLK60Mp7Uk6o5eJO4O1A89udZUVWl42mchtqNrRH7qfGPRdjTfWFvce5QEBBGcuclTiEccYl5LQcXElhde4ta2kFhXTNXB6Ojs9GUrmqab3jnZDPidd4W30J94teyq5vW9oo+X4+h8TrvC2+hPvE2dXM9oo+X4+iYZCZJOw5srTMJeULSLMLdHRB+cdt1nRRNPF5Wkc/GbmmYpta/Xdpsq827q2qkqeyQwP0bMMZdo6LGs26Y26N9m9Y1YczN7vryWmYy2DThal7X33t1zPJqPidd4W30J94mzq5vq9oo+X4+h8TrvC2+hPvFNlPPwPaKPl+PosvBsP5Cnip3HT5ONrC61tKwtexvtW2mLRZz2Pi7TFqxIi15uiWPZrqScl8JdTuO5oDo7/uza3QCBzLGcOOp6mW05j4UWr/dH149/milVmiqgfk5oHD52mw9Qa72rHZ1PTo/UGBPvUzHdPk8G5pa7v6bz5PdrGMOrkz/AOfy3KrujzbXD80Drgz1IA3tiYST0Pda3UVls55vmxf1DH/XR3z+I80/ydyYpqFpEDLOOp0jjpPd0u3DmFhzLZTTEPDzWexszN8Sd3LqaTLnIZ2ISskE4jDGaOiYy650ib90OKxromqX2aO0pGUomnUveb8bfhGvidd4W30J94sdnVzeh7RR8vx9G4yTzcOoqplT2SHhmldgjLdLSYW7dM7L32blacOYm75c7pmMzgzhalr233+t+SZ41hUdVC+nlF2vFudp3OadxB1rZMXizyMvj14GJGJRxhWpzOu8LHoT7xatnVzdD7RR8v8A9ejj4nXeFt9CfeKbKrme0UfL8fRalLFoMay99FobfjYWW+HNV1a1UzzVdLmge4lxqxrJP4k+8WjZTzdJT+oaYi2z8fR0+J13hbfQn3iuzq5r7RR8vx9D4nXeFt9CfeJs6uZ7RR8vx9HPxOu8Lb6E+8TZ1cz2ij5f/r0bDDs0UDSDNPJJzNaIweY90eohXZ85aMX9QYtUWopiO3f5JLi2SUT6F9BT6MDXaB0g0u1te113awXEhtrkq1UXptDzsHP105mMfF/dMX+09yE/E67wtvoT7xYbKrn4PY9oo+X4+jkZnn+Fj0J94k4VXM9oo+X4+i1KaLRY1l76LQL8bC11uhzVU3qmUUy7yMdiLoiJhEIw4EFhdpaRB74W2LCuiapeno7SUZOKr03vbrsivxOu8Lb6E+8WOzq5vS9oo+X4+h8TrvC2+hPvE2dXM9oo+X4+iR5D5Cuw+Z8pnEgdGWaIjLbHSa699I97bZvWVFE0y+DSOlIzeHFGpa03435/RNlseOICAgICAgICAgICAgICAgICAgICAgICAgICAgICAgICAgICAgIP/9k="/>
          <p:cNvSpPr>
            <a:spLocks noChangeAspect="1" noChangeArrowheads="1"/>
          </p:cNvSpPr>
          <p:nvPr/>
        </p:nvSpPr>
        <p:spPr bwMode="auto">
          <a:xfrm>
            <a:off x="155575" y="-2560638"/>
            <a:ext cx="83820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8615" name="Zástupný symbol pro obsah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686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" y="14288"/>
            <a:ext cx="802957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Velká Británie a Irsko</a:t>
            </a:r>
          </a:p>
        </p:txBody>
      </p:sp>
      <p:sp>
        <p:nvSpPr>
          <p:cNvPr id="7065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VELKÁ BRITÁNIE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jeden z ekonomicky nejsilnějších států světa, člen skupiny G8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silný vliv průmyslové revoluce, první průmyslová země světa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 minulosti nejvýkonnější světová ekonomika, koncem 19. století ji však předstihly USA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strojírenství, moderní elektrotechnická výroba, chemie a potravinářství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zmodernizované hutnictví a zpracování kovů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výroba dopravních prostředků (Austin, Jaguar, Rolls-Royce)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spotřební elektronika, zařízení pro kosmický průmysl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chemický průmysl navázán na těžbu ropy v Severním moři (British Petroleum, Royal Dutch Shell)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potravinářství zpracovává domácí zdroje i suroviny ze zemí Commonwealthu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textilní a oděvní průmysl (vlnařství a bavlnářství)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IRSKO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ekonomický růst a prosperita po vstupu do EU, ALE! dopady ekonomické krize</a:t>
            </a:r>
          </a:p>
          <a:p>
            <a:pPr>
              <a:buFont typeface="Arial" charset="0"/>
              <a:buNone/>
            </a:pPr>
            <a:r>
              <a:rPr lang="cs-CZ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strojírenství, elektrotechnika (specializace na lékařské přístroje, počítače, optiku)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Benelux</a:t>
            </a:r>
          </a:p>
        </p:txBody>
      </p:sp>
      <p:sp>
        <p:nvSpPr>
          <p:cNvPr id="72706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NIZOZEMSKO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elektrotechnika a strojírenství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firma Philips se sídlem v Eidhovenu (producent spotřební elektrotechniky a elektroniky)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chemie a potravinářství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Royal Dutch Shell (pohonné hmoty, umělá hnojiva, barvy a laky)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chemicko-potravinářský koncern Unilever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BELGIE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dříve silný hutnický průmysl (uhlí a železná ruda)</a:t>
            </a:r>
          </a:p>
          <a:p>
            <a:pPr>
              <a:buFont typeface="Arial" charset="0"/>
              <a:buNone/>
            </a:pPr>
            <a:r>
              <a:rPr lang="cs-CZ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zpracování barevných kovů (barevná metalurgie) a těžké strojírenství 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chemický průmysl specializovaný na umělé hmoty a hnojiva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stroje a zařízení pro doly a hutě, stavební stroje a mostní konstrukce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broušení diamantů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LUCEMBURSKO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 minulosti hutnictví 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(výroba oceli a železa tvořila až polovinu průmyslové produkce)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Textilní průmysl – úvod 2</a:t>
            </a:r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změna surovin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do 60. let 20. století hlavními zdroji přírodní suroviny (bavlna a vlna),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od 60. let 20. století s rozvojem organické chemie nástup umělých vláken,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 80. letech 20. století postupný návrat k přírodním materiálům formou směsových tkanin (synteticko-přírodní vlákna),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 90. letech 20. století trend návratu přírodních materiálů posiluje,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 současnosti má stále hlavní podíl výroba z umělých vláken.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prostorové rozložení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staré textilní oblasti:	dlouhá tradice textilní výroby, zejména západní Evropa a USA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prochází či prošly silnou restrukturalizací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snižování zaměstnanosti, změny technologie výroby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podniky střední velikosti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výroby s vyšší přidanou hodnotou (speciální textilie)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nové textilní oblasti:	pozdější nástup industrializace, oblasti průmyslově mladší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levná pracovní síla, výroba je zaměřená na objem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jihovýchodní Asie a některé africké země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Francie</a:t>
            </a:r>
          </a:p>
        </p:txBody>
      </p:sp>
      <p:sp>
        <p:nvSpPr>
          <p:cNvPr id="7475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ekonomicky velmi vyspělý stát, člen skupiny G8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 Německem „motor EU“, problémy se zadlužováním a odbory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strojírenství a elektrotechnika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výroba automobilů (Renault, Citroën, Peugeot) a letadel (Airbus)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základem bylo kvalitní hutnictví (výroba hliníku, oceli a válcovaných materiálů)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chemický průmysl</a:t>
            </a:r>
          </a:p>
          <a:p>
            <a:pPr>
              <a:buFont typeface="Arial" charset="0"/>
              <a:buNone/>
            </a:pPr>
            <a:r>
              <a:rPr lang="cs-CZ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umělá vlákna a hmoty, výroba pneumatik (Michelin) a kosmetiky (Christian Dior)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textilní, oděvní a kožedělný průmysl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vliv na světovou módu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potravinářství</a:t>
            </a:r>
          </a:p>
          <a:p>
            <a:pPr>
              <a:buFont typeface="Arial" charset="0"/>
              <a:buNone/>
            </a:pPr>
            <a:r>
              <a:rPr lang="cs-CZ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vinařství (šampaňské), lihovarnictví (koňak)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sýrařství, cukrovarnictví, konzervárenství atd.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Skandinávie 1</a:t>
            </a:r>
          </a:p>
        </p:txBody>
      </p:sp>
      <p:sp>
        <p:nvSpPr>
          <p:cNvPr id="76802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DÁNSKO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potravinářství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maso, mléko, sýry, máslo, vejce (silný export)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strojírenství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zemědělské stroje, zařízení pro jatka a mrazírny, rybářské lodě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chemický průmysl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umělá hnojiva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strojírenství</a:t>
            </a:r>
          </a:p>
          <a:p>
            <a:pPr>
              <a:buFont typeface="Arial" charset="0"/>
              <a:buNone/>
            </a:pPr>
            <a:r>
              <a:rPr lang="cs-CZ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specializace na zařízení pro hydroelektrárny, ropné těžební plošiny a rybářské lodě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barevných kovů z vlastních rud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výroba hliníku a hořčíku z dovážených surovin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Skandinávie 2</a:t>
            </a:r>
          </a:p>
        </p:txBody>
      </p:sp>
      <p:sp>
        <p:nvSpPr>
          <p:cNvPr id="78850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ŠVÉDSKO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strojírenství, elektrotechnika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výroba automobilů (Volvo, Saab)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telekomunikační systémy, stroje pro energetický průmysl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papíru, lepenky, celulózy, buničiny a nábytku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dostatek surovin, řetězec IKEA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stroje pro dřevozpracující průmysl (Husquarna)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chemický průmysl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umělá hnojiva, výbušniny (Alfred Nobel) a léčiva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ISLAND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rybolov, stavba rybářských lodí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hliníku, stavebních surovin a umělých hnojiv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Skandinávie 3 a Pobaltí</a:t>
            </a:r>
          </a:p>
        </p:txBody>
      </p:sp>
      <p:sp>
        <p:nvSpPr>
          <p:cNvPr id="80898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313"/>
            <a:ext cx="8507413" cy="55022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význam lesů – vývozce papíru, celulózy a buničiny; stroje na zpracování dřeva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telekomunikačních zařízení (Nokia)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lodí (včetně ledoborců)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stavebních strojů a mostních konstrukcí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krajina je protkána vodními plochami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ESTONSKO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dřevařské výrobky (nábytek, papír); elektrotechnika (měřící a chladírenská zařízení); strojírenství (stroje na těžbu rašeliny)</a:t>
            </a:r>
          </a:p>
          <a:p>
            <a:pPr>
              <a:buFont typeface="Wingdings" pitchFamily="2" charset="2"/>
              <a:buChar char="§"/>
            </a:pP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LOTYŠSKO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dopravních prostředků (autobusy, motocykly, vagony a lodě)</a:t>
            </a:r>
          </a:p>
          <a:p>
            <a:pPr>
              <a:buFont typeface="Wingdings" pitchFamily="2" charset="2"/>
              <a:buChar char="§"/>
            </a:pP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LITVA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potraviny, oděvy a textilie, umělá hnojiva a chemikálie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Španělsko a Portugalsko</a:t>
            </a:r>
          </a:p>
        </p:txBody>
      </p:sp>
      <p:sp>
        <p:nvSpPr>
          <p:cNvPr id="82946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ŠPANĚLSKO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hutnictví železa i barevných kovů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zdroje uhlí, rud barevných kovů (zejména rtuti)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původně ekonomicky málo rozvinutá stát (i Portugalsko)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lehké a dopravní strojírenství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výroba automobilů (Seat), stavba lodí, výroba obráběcích strojů a kuchyňských elektrospotřebičů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chemický průmysl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umělá hnojiva, výbušniny a léky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obuv, kožené oděvy a módní doplňky; korek a korkové výrobky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PORTUGALSKO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potravinářství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vína a ovocné nápoje, olivový olej, konzervované ryby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textilní výroba (bavlnářství), chemický průmysl (umělá hnojiva, pneumatiky)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Itálie</a:t>
            </a:r>
          </a:p>
        </p:txBody>
      </p:sp>
      <p:sp>
        <p:nvSpPr>
          <p:cNvPr id="8499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výrazné rozdíly sever x jih, člen skupiny G8</a:t>
            </a:r>
          </a:p>
          <a:p>
            <a:pPr>
              <a:buFont typeface="Wingdings" pitchFamily="2" charset="2"/>
              <a:buChar char="§"/>
            </a:pP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strojírenství a elektrotechnika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výroba automobilů (Fiat, Lancia, Alfa Romeo, Ferrari), lokomotiv a vagonů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výroba motocyklů (Cagiva, Augusta)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výroba kuchyňských spotřebičů – praček a chladniček (Zanussi), šicích strojů a kancelářských strojů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chemický průmysl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umělá vlákna, hnojiva, barvy, laky a pneumatiky (Pirelli)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hutnictví – ocel a hliník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produkce oděvů, bot a kožedělných módních doplňků, plastických hraček a hudebních nástrojů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typických těstovin (špagety, makaróny, pizza); cukrovinky; vinařství (Cinzano, Martini); ovocné nápoje; olivový olej; tabákové výrobky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Německo</a:t>
            </a:r>
          </a:p>
        </p:txBody>
      </p:sp>
      <p:sp>
        <p:nvSpPr>
          <p:cNvPr id="87042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ekonomicky nejvyspělejší země Evropy, člen skupiny G8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rekonstrukce průmyslu po válce, Porýní a Porúří</a:t>
            </a:r>
          </a:p>
          <a:p>
            <a:pPr>
              <a:buFont typeface="Wingdings" pitchFamily="2" charset="2"/>
              <a:buChar char="§"/>
            </a:pP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hutnictví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produkce železa, oceli, slitin a barevných kovů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strojírenství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obráběcí stroje, zařízení pro doly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výroba dopravních prostředků (Volkswagen, BMW, Daimler-Benz, Audi, Opel)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elektrotechnických spotřebičů a zařízení</a:t>
            </a:r>
          </a:p>
          <a:p>
            <a:pPr>
              <a:buFont typeface="Arial" charset="0"/>
              <a:buNone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Siemens, Bosch, Grundig, Varta, Osram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výpočetní technika, optické a měřící přístroje, audiovizuální elektronika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chemický průmysl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umělá vlákna, hnojiva, pohonné hmoty, oleje, mazadla, pneumatiky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potravinářství, textilní a oděvní průmysl, polygrafie a sklářství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Rakousko a Švýcarsko</a:t>
            </a:r>
          </a:p>
        </p:txBody>
      </p:sp>
      <p:sp>
        <p:nvSpPr>
          <p:cNvPr id="89090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875"/>
            <a:ext cx="8507413" cy="55451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RAKOUSKO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potravinářství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mlékárenství, cukrářství, výroba nápojů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strojírenství a hutnictví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železo a barevné kovy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obráběcí stroje, speciální stavební a dopravní prostředky (terénní vozidla, těžkotonážní automobily)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elektrospotřebiče pro domácnost, dřevozpracující průmysl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ŠVÝCARSKO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přesné a jemné strojírenství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hodinářství, měřící a zdravotní technika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technologicky náročné zbraně a hydroenergetická zařízení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léčiv a vitamínů; mléčných výrobků, čokolád a cukrovinek (Nestlé)</a:t>
            </a:r>
          </a:p>
          <a:p>
            <a:pPr>
              <a:buFont typeface="Wingdings" pitchFamily="2" charset="2"/>
              <a:buChar char="§"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LICHTENŠTEJNSKO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přesné strojírenství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Polsko a Slovensko</a:t>
            </a:r>
          </a:p>
        </p:txBody>
      </p:sp>
      <p:sp>
        <p:nvSpPr>
          <p:cNvPr id="9113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hutnický, strojírenský, elektrotechnický a chemický průmysl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vazba na těžbu surovin, zejména Horní Slezsko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potravinářství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ekonomický lídr střední Evropy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umělá hnojiva, výbušniny a léky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SLOVENSKO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strojírenské a chemické výroby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výroba automobilů (Volkswagen Bratislava, Kia Žilina, PSA Peugeot Citroën Trnava)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vysoký růst HDP před krizí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Maďarsko a Slovinsko</a:t>
            </a:r>
          </a:p>
        </p:txBody>
      </p:sp>
      <p:sp>
        <p:nvSpPr>
          <p:cNvPr id="93186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MAĎARSKO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strojírenství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výroba autobusů (Ikarus), obráběcích strojů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elektrotechnické výrobky, výrobce léčiv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potravinářství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zařízení pro potravinářské obory (strojírenství)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vepřové maso, salámy a jiné uzeniny (uherák, čabajky)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ovocné a zeleninové konzervy, víno (Tokaj), mletá paprika, ovoce a zelenina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SLOVINSKO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nejlépe rozvinutá postsocialistická země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strojírenství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jeřáby, turbíny, telefonní systémy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chemický a potravinářský průmysl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2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Textilní průmysl – úvod 3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lokalizační faktory textilního průmyslu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faktor pracovní síly (odvětví náročné na kvantitu pracovních sil),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surovinový faktor (závody na prvotní úpravu a zpracování přírodních materiálů),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faktor spotřeby (těsná návaznost oděvního průmyslu). 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  <p:pic>
        <p:nvPicPr>
          <p:cNvPr id="21508" name="Picture 2" descr="http://i.idnes.cz/11/023/cl6/MEB395642_textilk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852738"/>
            <a:ext cx="316865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http://www.salon.cz/file/37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3573463"/>
            <a:ext cx="28813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http://media.novinky.cz/025/150258-top_foto2-hbsfm.jpg?123675119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5229225"/>
            <a:ext cx="2693988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</a:rPr>
              <a:t>Rusko, Ukrajina a Bělorusko</a:t>
            </a:r>
          </a:p>
        </p:txBody>
      </p:sp>
      <p:sp>
        <p:nvSpPr>
          <p:cNvPr id="9523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</a:rPr>
              <a:t>RUSKO</a:t>
            </a:r>
            <a:endParaRPr lang="cs-CZ" sz="160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</a:rPr>
              <a:t>člen skupiny G8</a:t>
            </a:r>
            <a:endParaRPr lang="cs-CZ" sz="14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</a:rPr>
              <a:t>strojírenský průmysl s široce rozšířenou výrobou zbraní</a:t>
            </a:r>
            <a:endParaRPr lang="cs-CZ" sz="14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</a:rPr>
              <a:t>hutní výroba, chemický a dřevozpracující průmysl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</a:rPr>
              <a:t>	- nutná transformace ekonomiky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</a:rPr>
              <a:t>	- bohaté surovinové zdroje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</a:rPr>
              <a:t>UKRAJINA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</a:rPr>
              <a:t>průmysl koncentrován v Donbasu (zdroje černého uhlí, železa a manganu)</a:t>
            </a:r>
          </a:p>
          <a:p>
            <a:pPr>
              <a:buFont typeface="Wingdings" pitchFamily="2" charset="2"/>
              <a:buChar char="§"/>
            </a:pPr>
            <a:endParaRPr lang="cs-CZ" sz="160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</a:rPr>
              <a:t>úpadek těžkého průmyslu, potíže s odbytem výrobků, nezaměstnanost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</a:rPr>
              <a:t>sovětský ekonomický model s důrazem na rozvoj těžkého průmyslu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</a:rPr>
              <a:t>BĚLORUSKO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</a:rPr>
              <a:t>málo kvalitní strojírenská, chemická a potravinářská produkce</a:t>
            </a:r>
            <a:endParaRPr lang="cs-CZ" sz="12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</a:rPr>
              <a:t>Rumunsko, Bulharsko a Moldavsko</a:t>
            </a:r>
          </a:p>
        </p:txBody>
      </p:sp>
      <p:sp>
        <p:nvSpPr>
          <p:cNvPr id="97282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dirty="0" smtClean="0">
                <a:latin typeface="Verdana" pitchFamily="34" charset="0"/>
              </a:rPr>
              <a:t>RUMUNSKO</a:t>
            </a:r>
            <a:endParaRPr lang="cs-CZ" sz="16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chemický a hutnický průmysl</a:t>
            </a:r>
          </a:p>
          <a:p>
            <a:pPr>
              <a:buFont typeface="Arial" charset="0"/>
              <a:buNone/>
            </a:pPr>
            <a:r>
              <a:rPr lang="cs-CZ" sz="16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bohaté přírodní zdroje (ropa, plyn, hnědé uhlí, lignit, soli a některé rudy)</a:t>
            </a:r>
            <a:endParaRPr lang="cs-CZ" sz="14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cs-CZ" sz="1400" dirty="0" smtClean="0">
                <a:latin typeface="Arial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hnojiva a syntetický kaučuk</a:t>
            </a:r>
          </a:p>
          <a:p>
            <a:pPr>
              <a:buFont typeface="Arial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kovy a kovové výrobky</a:t>
            </a:r>
            <a:endParaRPr lang="cs-CZ" sz="1400" dirty="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dirty="0" smtClean="0">
                <a:latin typeface="Verdana" pitchFamily="34" charset="0"/>
              </a:rPr>
              <a:t>BULHARSKO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strojírenství a elektrotechnika</a:t>
            </a:r>
          </a:p>
          <a:p>
            <a:pPr>
              <a:buFont typeface="Arial" charset="0"/>
              <a:buNone/>
            </a:pPr>
            <a:r>
              <a:rPr lang="cs-CZ" sz="16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zemědělské stroje, speciální </a:t>
            </a:r>
            <a:r>
              <a:rPr lang="cs-CZ" sz="1400" dirty="0" err="1" smtClean="0">
                <a:latin typeface="Verdana" pitchFamily="34" charset="0"/>
              </a:rPr>
              <a:t>elektrovozíky</a:t>
            </a:r>
            <a:r>
              <a:rPr lang="cs-CZ" sz="1400" dirty="0" smtClean="0">
                <a:latin typeface="Verdana" pitchFamily="34" charset="0"/>
              </a:rPr>
              <a:t>, elektromotory</a:t>
            </a:r>
          </a:p>
          <a:p>
            <a:pPr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textilie a obuv, kovy, chemikálie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potravinářství (maso, oleje, ovoce a zelenina, tabákové výrobky, nápoje)</a:t>
            </a:r>
          </a:p>
          <a:p>
            <a:pPr>
              <a:buFont typeface="Arial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dirty="0" smtClean="0">
                <a:latin typeface="Verdana" pitchFamily="34" charset="0"/>
              </a:rPr>
              <a:t>MOLDAVSKO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vinařství, slunečnice a tabák</a:t>
            </a:r>
            <a:endParaRPr lang="cs-CZ" sz="1200" dirty="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Balkán 1</a:t>
            </a:r>
          </a:p>
        </p:txBody>
      </p:sp>
      <p:sp>
        <p:nvSpPr>
          <p:cNvPr id="99330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ŘECKO</a:t>
            </a: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 minulosti ekonomicky zaostalé, pomoc evropské integrace, ale symbol krize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textilie (vlnařství, bavlnářství, hedvábí), kožedělné výrobky a chemikálie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surovinová základna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MAKEDONIE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textilie, boty a potraviny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bohatá na nerostné suroviny, ale málo těží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ALBÁNIE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textilie, boty a potraviny</a:t>
            </a:r>
          </a:p>
          <a:p>
            <a:pPr>
              <a:buFont typeface="Wingdings" pitchFamily="2" charset="2"/>
              <a:buChar char="§"/>
            </a:pP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země dlouho izolovaná od okolního světa</a:t>
            </a:r>
            <a:endParaRPr lang="cs-CZ" sz="12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Balkán 2</a:t>
            </a:r>
          </a:p>
        </p:txBody>
      </p:sp>
      <p:sp>
        <p:nvSpPr>
          <p:cNvPr id="10137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SRBSKO</a:t>
            </a: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dříve centrum federace (Jugoslávie)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strojírenský a chemický průmysl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částečně i hutnický a potravinářský průmysl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ČERNÁ HORA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orientace na cestovní ruch, průmysl minimální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KOSOVO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průmyslová infrastruktura silně poničená válkou</a:t>
            </a:r>
          </a:p>
          <a:p>
            <a:pPr>
              <a:buFont typeface="Wingdings" pitchFamily="2" charset="2"/>
              <a:buChar char="§"/>
            </a:pP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chemický a hutnický průmysl</a:t>
            </a:r>
            <a:endParaRPr lang="cs-CZ" sz="12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Balkán 3</a:t>
            </a:r>
          </a:p>
        </p:txBody>
      </p:sp>
      <p:sp>
        <p:nvSpPr>
          <p:cNvPr id="103426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BOSNA A HERCEGOVINA</a:t>
            </a: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také velmi poničená válkou, dříve významný vývozce kovů a strojírenských výrobků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bohatá na suroviny (zejména rudy)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CHORVATSKO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orientace na cestovní ruch (pobřeží)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ropné a chemické produkty, textilie a potravinářství (vnitrozemí)</a:t>
            </a:r>
            <a:endParaRPr lang="cs-CZ" sz="12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Bavlnářský průmysl</a:t>
            </a:r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nejrozšířenější obor světového průmyslu</a:t>
            </a:r>
          </a:p>
          <a:p>
            <a:pPr>
              <a:buFont typeface="Wingdings" pitchFamily="2" charset="2"/>
              <a:buChar char="§"/>
            </a:pP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celková produkce je vzestupná, ale pokles výroby ve vyspělých zemích západní Evropy a v Japonsku</a:t>
            </a:r>
          </a:p>
          <a:p>
            <a:pPr>
              <a:buFont typeface="Arial" charset="0"/>
              <a:buNone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přesun výroby blíže k oblastem pěstování bavlny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většina produkce bavlněných látek – Čína a Indie</a:t>
            </a:r>
          </a:p>
          <a:p>
            <a:pPr>
              <a:buFont typeface="Arial" charset="0"/>
              <a:buNone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výroba se rozvíjí i v Pákistánu, Brazílii, Egyptě, Turecku a ve střední Asii (Uzbekistán)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relativně silná pozice USA (ale patrný pokles)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  <p:pic>
        <p:nvPicPr>
          <p:cNvPr id="23556" name="Picture 2" descr="http://obliecky-emi.sk/img/cms/mirove%20clanky/bavln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437063"/>
            <a:ext cx="2717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http://i3.cn.cz/14/1210596182_bavlna-skliz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437063"/>
            <a:ext cx="2590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http://hnonline.sk/sites/default/files/attachments/images/700/28119700-bavlna_komodita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4437063"/>
            <a:ext cx="27003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Vlnařský průmysl</a:t>
            </a: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 posledních letech zaznamenán pokles</a:t>
            </a:r>
          </a:p>
          <a:p>
            <a:pPr>
              <a:buFont typeface="Wingdings" pitchFamily="2" charset="2"/>
              <a:buChar char="§"/>
            </a:pP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vlnařská surovina produkována zejména v Austrálii, na Novém Zélandě a</a:t>
            </a:r>
          </a:p>
          <a:p>
            <a:pPr>
              <a:buFont typeface="Arial" charset="0"/>
              <a:buNone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v Argentině</a:t>
            </a:r>
          </a:p>
          <a:p>
            <a:pPr>
              <a:buFont typeface="Arial" charset="0"/>
              <a:buNone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odtud dříve výrazný export do Velké Británie, Itálie, Francie a Belgie; ten však klesá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s poklesem vlnařské výroby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výrazně se zvyšuje produkce vlněných materiálů v Indii, Číně a Turecku</a:t>
            </a:r>
          </a:p>
          <a:p>
            <a:pPr>
              <a:buFont typeface="Arial" charset="0"/>
              <a:buNone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mírný pokles v Rusku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  <p:pic>
        <p:nvPicPr>
          <p:cNvPr id="25604" name="Picture 2" descr="http://clun-forest.cz/wp-content/uploads/2012/01/vl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4588" y="4508500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http://i.lidovky.cz/12/012/lnc460/SM40913f_shutterstock_72429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521200"/>
            <a:ext cx="27146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http://modnipeklo.cz/wp-content/uploads/2011/07/vln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1288" y="4508500"/>
            <a:ext cx="21129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hedvábí</a:t>
            </a:r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výrazná krize v 90. letech 20. století (dosaženo naprostého minima)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 21. století opětovný růst</a:t>
            </a:r>
          </a:p>
          <a:p>
            <a:pPr>
              <a:buFont typeface="Wingdings" pitchFamily="2" charset="2"/>
              <a:buChar char="§"/>
            </a:pP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největší producenti hedvábí:</a:t>
            </a:r>
          </a:p>
          <a:p>
            <a:pPr>
              <a:buFont typeface="Arial" charset="0"/>
              <a:buNone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Čína		69 %,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Indie	15 %,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Turkmenistán	  5 %.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  <p:pic>
        <p:nvPicPr>
          <p:cNvPr id="27652" name="Picture 2" descr="http://upload.wikimedia.org/wikipedia/commons/thumb/0/04/Kokon_1.jpg/250px-Koko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4221163"/>
            <a:ext cx="2393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http://upload.wikimedia.org/wikipedia/commons/thumb/5/57/Kukly_bource_moru%C5%A1ov%C3%A9ho.JPG/220px-Kukly_bource_moru%C5%A1ov%C3%A9h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0125" y="4221163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http://img.flercdn.net/i2/products/2/9/9/18992/3/7/3730161/jpadfjagujtyg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1138" y="4221163"/>
            <a:ext cx="2114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Hlavní světové textilní oblasti</a:t>
            </a:r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jihovýchodní pobřeží Číny</a:t>
            </a:r>
          </a:p>
          <a:p>
            <a:pPr>
              <a:buFont typeface="Wingdings" pitchFamily="2" charset="2"/>
              <a:buChar char="§"/>
            </a:pPr>
            <a:endParaRPr lang="cs-CZ" sz="1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severozápad Indie</a:t>
            </a:r>
          </a:p>
          <a:p>
            <a:pPr>
              <a:buFont typeface="Wingdings" pitchFamily="2" charset="2"/>
              <a:buChar char="§"/>
            </a:pPr>
            <a:endParaRPr lang="cs-CZ" sz="1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Jižní Korea</a:t>
            </a:r>
          </a:p>
          <a:p>
            <a:pPr>
              <a:buFont typeface="Wingdings" pitchFamily="2" charset="2"/>
              <a:buChar char="§"/>
            </a:pPr>
            <a:endParaRPr lang="cs-CZ" sz="1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Tchaj-wan</a:t>
            </a:r>
          </a:p>
          <a:p>
            <a:pPr>
              <a:buFont typeface="Wingdings" pitchFamily="2" charset="2"/>
              <a:buChar char="§"/>
            </a:pPr>
            <a:endParaRPr lang="cs-CZ" sz="1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střední Rusko (město Jaroslavl)</a:t>
            </a:r>
          </a:p>
          <a:p>
            <a:pPr>
              <a:buFont typeface="Wingdings" pitchFamily="2" charset="2"/>
              <a:buChar char="§"/>
            </a:pPr>
            <a:endParaRPr lang="cs-CZ" sz="1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severní Itálie</a:t>
            </a:r>
          </a:p>
          <a:p>
            <a:pPr>
              <a:buFont typeface="Wingdings" pitchFamily="2" charset="2"/>
              <a:buChar char="§"/>
            </a:pPr>
            <a:endParaRPr lang="cs-CZ" sz="1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střední Anglie (Lancashire)</a:t>
            </a:r>
          </a:p>
          <a:p>
            <a:pPr>
              <a:buFont typeface="Wingdings" pitchFamily="2" charset="2"/>
              <a:buChar char="§"/>
            </a:pPr>
            <a:endParaRPr lang="cs-CZ" sz="1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střední Polsko</a:t>
            </a:r>
          </a:p>
          <a:p>
            <a:pPr>
              <a:buFont typeface="Wingdings" pitchFamily="2" charset="2"/>
              <a:buChar char="§"/>
            </a:pPr>
            <a:endParaRPr lang="cs-CZ" sz="1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Porúří</a:t>
            </a:r>
          </a:p>
          <a:p>
            <a:pPr>
              <a:buFont typeface="Wingdings" pitchFamily="2" charset="2"/>
              <a:buChar char="§"/>
            </a:pPr>
            <a:endParaRPr lang="cs-CZ" sz="1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jihovýchod USA</a:t>
            </a:r>
          </a:p>
          <a:p>
            <a:pPr>
              <a:buFont typeface="Wingdings" pitchFamily="2" charset="2"/>
              <a:buChar char="§"/>
            </a:pPr>
            <a:endParaRPr lang="cs-CZ" sz="1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Japonsko (Honšú)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Hlavní světové textilní oblasti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  <p:sp>
        <p:nvSpPr>
          <p:cNvPr id="31747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3988"/>
            <a:ext cx="9144000" cy="655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730</Words>
  <Application>Microsoft Office PowerPoint</Application>
  <PresentationFormat>Předvádění na obrazovce (4:3)</PresentationFormat>
  <Paragraphs>685</Paragraphs>
  <Slides>44</Slides>
  <Notes>44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Motiv sady Office</vt:lpstr>
      <vt:lpstr>Zpracovatelský průmysl </vt:lpstr>
      <vt:lpstr>Textilní průmysl – úvod 1</vt:lpstr>
      <vt:lpstr>Textilní průmysl – úvod 2</vt:lpstr>
      <vt:lpstr>Textilní průmysl – úvod 3</vt:lpstr>
      <vt:lpstr>Bavlnářský průmysl</vt:lpstr>
      <vt:lpstr>Vlnařský průmysl</vt:lpstr>
      <vt:lpstr>Výroba hedvábí</vt:lpstr>
      <vt:lpstr>Hlavní světové textilní oblasti</vt:lpstr>
      <vt:lpstr>Hlavní světové textilní oblasti</vt:lpstr>
      <vt:lpstr>Chemický průmysl – úvod 1</vt:lpstr>
      <vt:lpstr>Chemický průmysl – úvod 2</vt:lpstr>
      <vt:lpstr>Chemický průmysl – úvod 3</vt:lpstr>
      <vt:lpstr>Průmysl anorganické chemie 1</vt:lpstr>
      <vt:lpstr>Průmysl anorganické chemie 2</vt:lpstr>
      <vt:lpstr>Průmysl organické chemie 1</vt:lpstr>
      <vt:lpstr>Průmysl organické chemie 2</vt:lpstr>
      <vt:lpstr>Hlavní světové oblasti chemického průmyslu</vt:lpstr>
      <vt:lpstr>Snímek 18</vt:lpstr>
      <vt:lpstr>Firmy chemického průmyslu</vt:lpstr>
      <vt:lpstr>Výroba motorových vozidel – automobilový průmysl</vt:lpstr>
      <vt:lpstr>Fordismus</vt:lpstr>
      <vt:lpstr>Taylorismus</vt:lpstr>
      <vt:lpstr>Centra automobilového průmyslu</vt:lpstr>
      <vt:lpstr>Přesun výroby do střední Evropy</vt:lpstr>
      <vt:lpstr>Snímek 25</vt:lpstr>
      <vt:lpstr>Automobilky a výrobci dílů</vt:lpstr>
      <vt:lpstr>Automobilky a výrobci dílů</vt:lpstr>
      <vt:lpstr>Velká Británie a Irsko</vt:lpstr>
      <vt:lpstr>Benelux</vt:lpstr>
      <vt:lpstr>Francie</vt:lpstr>
      <vt:lpstr>Skandinávie 1</vt:lpstr>
      <vt:lpstr>Skandinávie 2</vt:lpstr>
      <vt:lpstr>Skandinávie 3 a Pobaltí</vt:lpstr>
      <vt:lpstr>Španělsko a Portugalsko</vt:lpstr>
      <vt:lpstr>Itálie</vt:lpstr>
      <vt:lpstr>Německo</vt:lpstr>
      <vt:lpstr>Rakousko a Švýcarsko</vt:lpstr>
      <vt:lpstr>Polsko a Slovensko</vt:lpstr>
      <vt:lpstr>Maďarsko a Slovinsko</vt:lpstr>
      <vt:lpstr>Rusko, Ukrajina a Bělorusko</vt:lpstr>
      <vt:lpstr>Rumunsko, Bulharsko a Moldavsko</vt:lpstr>
      <vt:lpstr>Balkán 1</vt:lpstr>
      <vt:lpstr>Balkán 2</vt:lpstr>
      <vt:lpstr>Balkán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208</cp:revision>
  <dcterms:created xsi:type="dcterms:W3CDTF">2014-09-08T07:18:26Z</dcterms:created>
  <dcterms:modified xsi:type="dcterms:W3CDTF">2015-11-25T13:11:45Z</dcterms:modified>
</cp:coreProperties>
</file>