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42" r:id="rId4"/>
    <p:sldId id="264" r:id="rId5"/>
    <p:sldId id="303" r:id="rId6"/>
    <p:sldId id="304" r:id="rId7"/>
    <p:sldId id="343" r:id="rId8"/>
    <p:sldId id="297" r:id="rId9"/>
    <p:sldId id="299" r:id="rId10"/>
    <p:sldId id="300" r:id="rId11"/>
    <p:sldId id="314" r:id="rId12"/>
    <p:sldId id="323" r:id="rId13"/>
    <p:sldId id="322" r:id="rId14"/>
    <p:sldId id="318" r:id="rId15"/>
    <p:sldId id="345" r:id="rId16"/>
    <p:sldId id="344" r:id="rId17"/>
    <p:sldId id="283" r:id="rId18"/>
    <p:sldId id="284" r:id="rId19"/>
    <p:sldId id="289" r:id="rId20"/>
    <p:sldId id="290" r:id="rId21"/>
    <p:sldId id="291" r:id="rId22"/>
    <p:sldId id="293" r:id="rId23"/>
    <p:sldId id="346" r:id="rId24"/>
    <p:sldId id="347" r:id="rId25"/>
    <p:sldId id="348" r:id="rId26"/>
    <p:sldId id="349" r:id="rId27"/>
    <p:sldId id="273" r:id="rId28"/>
    <p:sldId id="274" r:id="rId29"/>
    <p:sldId id="316" r:id="rId30"/>
    <p:sldId id="350" r:id="rId31"/>
    <p:sldId id="352" r:id="rId32"/>
    <p:sldId id="351" r:id="rId33"/>
    <p:sldId id="339" r:id="rId34"/>
    <p:sldId id="353" r:id="rId35"/>
    <p:sldId id="325" r:id="rId36"/>
    <p:sldId id="355" r:id="rId37"/>
    <p:sldId id="354" r:id="rId38"/>
    <p:sldId id="356" r:id="rId39"/>
    <p:sldId id="357" r:id="rId40"/>
    <p:sldId id="327" r:id="rId41"/>
    <p:sldId id="329" r:id="rId42"/>
    <p:sldId id="330" r:id="rId43"/>
    <p:sldId id="331" r:id="rId44"/>
    <p:sldId id="333" r:id="rId45"/>
    <p:sldId id="334" r:id="rId46"/>
    <p:sldId id="335" r:id="rId47"/>
    <p:sldId id="336" r:id="rId48"/>
    <p:sldId id="337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10.12.2015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xyFic5tx4O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macat@smart-strateg.cz" TargetMode="External"/><Relationship Id="rId13" Type="http://schemas.openxmlformats.org/officeDocument/2006/relationships/hyperlink" Target="mailto:jhabrman@ssup.cz" TargetMode="External"/><Relationship Id="rId18" Type="http://schemas.openxmlformats.org/officeDocument/2006/relationships/hyperlink" Target="mailto:jachkop@gmail.com" TargetMode="External"/><Relationship Id="rId26" Type="http://schemas.openxmlformats.org/officeDocument/2006/relationships/hyperlink" Target="mailto:skalicky@muzeum-uo.cz" TargetMode="External"/><Relationship Id="rId3" Type="http://schemas.openxmlformats.org/officeDocument/2006/relationships/hyperlink" Target="mailto:sedova@ohgs.cz" TargetMode="External"/><Relationship Id="rId21" Type="http://schemas.openxmlformats.org/officeDocument/2006/relationships/hyperlink" Target="mailto:konecnak@email.cz" TargetMode="External"/><Relationship Id="rId34" Type="http://schemas.openxmlformats.org/officeDocument/2006/relationships/hyperlink" Target="mailto:podzimkova@szsuo.cz" TargetMode="External"/><Relationship Id="rId7" Type="http://schemas.openxmlformats.org/officeDocument/2006/relationships/hyperlink" Target="mailto:hlavsa@konzumuo.cz" TargetMode="External"/><Relationship Id="rId12" Type="http://schemas.openxmlformats.org/officeDocument/2006/relationships/hyperlink" Target="mailto:zrossler@ssup.cz" TargetMode="External"/><Relationship Id="rId17" Type="http://schemas.openxmlformats.org/officeDocument/2006/relationships/hyperlink" Target="mailto:moravek@renova-moravek.cz" TargetMode="External"/><Relationship Id="rId25" Type="http://schemas.openxmlformats.org/officeDocument/2006/relationships/hyperlink" Target="mailto:radek.skarka@post.cz" TargetMode="External"/><Relationship Id="rId33" Type="http://schemas.openxmlformats.org/officeDocument/2006/relationships/hyperlink" Target="mailto:zs.lazne@seznam.cz" TargetMode="External"/><Relationship Id="rId2" Type="http://schemas.openxmlformats.org/officeDocument/2006/relationships/hyperlink" Target="mailto:hajek@muuo.cz" TargetMode="External"/><Relationship Id="rId16" Type="http://schemas.openxmlformats.org/officeDocument/2006/relationships/hyperlink" Target="mailto:vratislav.sembera@lsg.cz" TargetMode="External"/><Relationship Id="rId20" Type="http://schemas.openxmlformats.org/officeDocument/2006/relationships/hyperlink" Target="mailto:viera.trumhova@gmail.com" TargetMode="External"/><Relationship Id="rId29" Type="http://schemas.openxmlformats.org/officeDocument/2006/relationships/hyperlink" Target="mailto:monamon@post.c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avel.svatos@zstrebovska-ustino.cz" TargetMode="External"/><Relationship Id="rId11" Type="http://schemas.openxmlformats.org/officeDocument/2006/relationships/hyperlink" Target="mailto:miru.petrova@gmail.com" TargetMode="External"/><Relationship Id="rId24" Type="http://schemas.openxmlformats.org/officeDocument/2006/relationships/hyperlink" Target="mailto:stepanka.svobodova@ddm-usti.cz" TargetMode="External"/><Relationship Id="rId32" Type="http://schemas.openxmlformats.org/officeDocument/2006/relationships/hyperlink" Target="mailto:petra.jiranova@zamecke-navrsi.cz" TargetMode="External"/><Relationship Id="rId5" Type="http://schemas.openxmlformats.org/officeDocument/2006/relationships/hyperlink" Target="mailto:fstejskal@bb-smartworx.com" TargetMode="External"/><Relationship Id="rId15" Type="http://schemas.openxmlformats.org/officeDocument/2006/relationships/hyperlink" Target="mailto:vojtech@skola-auto.cz" TargetMode="External"/><Relationship Id="rId23" Type="http://schemas.openxmlformats.org/officeDocument/2006/relationships/hyperlink" Target="mailto:hoffmann@gymuo.cz" TargetMode="External"/><Relationship Id="rId28" Type="http://schemas.openxmlformats.org/officeDocument/2006/relationships/hyperlink" Target="mailto:Lucie.Vejackova@saint-gobain.com" TargetMode="External"/><Relationship Id="rId36" Type="http://schemas.openxmlformats.org/officeDocument/2006/relationships/hyperlink" Target="mailto:tomasek.jirka@gmail.com" TargetMode="External"/><Relationship Id="rId10" Type="http://schemas.openxmlformats.org/officeDocument/2006/relationships/hyperlink" Target="mailto:jiri.sloupensky@rieter.com" TargetMode="External"/><Relationship Id="rId19" Type="http://schemas.openxmlformats.org/officeDocument/2006/relationships/hyperlink" Target="mailto:kulhavypetr@seznam.cz" TargetMode="External"/><Relationship Id="rId31" Type="http://schemas.openxmlformats.org/officeDocument/2006/relationships/hyperlink" Target="mailto:holeckova@gyzamb.cz" TargetMode="External"/><Relationship Id="rId4" Type="http://schemas.openxmlformats.org/officeDocument/2006/relationships/hyperlink" Target="mailto:vanickova@ohgs.cz" TargetMode="External"/><Relationship Id="rId9" Type="http://schemas.openxmlformats.org/officeDocument/2006/relationships/hyperlink" Target="mailto:josef.mensik@gymnct.cz" TargetMode="External"/><Relationship Id="rId14" Type="http://schemas.openxmlformats.org/officeDocument/2006/relationships/hyperlink" Target="mailto:bspacek@ssup.cz" TargetMode="External"/><Relationship Id="rId22" Type="http://schemas.openxmlformats.org/officeDocument/2006/relationships/hyperlink" Target="mailto:odvarkova@contipro.com" TargetMode="External"/><Relationship Id="rId27" Type="http://schemas.openxmlformats.org/officeDocument/2006/relationships/hyperlink" Target="mailto:pokorny@klubcentrum.cz" TargetMode="External"/><Relationship Id="rId30" Type="http://schemas.openxmlformats.org/officeDocument/2006/relationships/hyperlink" Target="mailto:bodlak@isolit-bravo.cz" TargetMode="External"/><Relationship Id="rId35" Type="http://schemas.openxmlformats.org/officeDocument/2006/relationships/hyperlink" Target="mailto:jiri.tomasek@zusuo.cz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50297"/>
            <a:ext cx="827868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cs-CZ" sz="4900" b="1" dirty="0"/>
              <a:t>Perla </a:t>
            </a:r>
            <a:r>
              <a:rPr lang="cs-CZ" sz="4900" b="1" dirty="0" smtClean="0"/>
              <a:t>01: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>
                <a:solidFill>
                  <a:schemeClr val="bg1">
                    <a:lumMod val="50000"/>
                  </a:schemeClr>
                </a:solidFill>
              </a:rPr>
              <a:t>co to znamená využít regeneraci jako příležitost</a:t>
            </a:r>
            <a:endParaRPr lang="cs-CZ" b="1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12976"/>
            <a:ext cx="9144000" cy="2296070"/>
          </a:xfrm>
          <a:prstGeom prst="rect">
            <a:avLst/>
          </a:prstGeom>
        </p:spPr>
      </p:pic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755576" y="5661248"/>
            <a:ext cx="8388424" cy="116422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400" b="1" dirty="0" smtClean="0"/>
              <a:t>RNDr. Robert Osman, Ph.D.</a:t>
            </a:r>
          </a:p>
          <a:p>
            <a:pPr algn="l"/>
            <a:r>
              <a:rPr lang="cs-CZ" sz="2400" dirty="0" smtClean="0"/>
              <a:t>Geografický ústav, Přírodovědecká fakulta, Masarykova univerzita</a:t>
            </a:r>
          </a:p>
          <a:p>
            <a:pPr algn="l"/>
            <a:r>
              <a:rPr lang="cs-CZ" sz="2400" dirty="0"/>
              <a:t>Environmentální </a:t>
            </a:r>
            <a:r>
              <a:rPr lang="cs-CZ" sz="2400" dirty="0" smtClean="0"/>
              <a:t>geografie, </a:t>
            </a:r>
            <a:r>
              <a:rPr lang="nn-NO" sz="2400" dirty="0"/>
              <a:t>Ústav geoniky AV ČR, v. v. i.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26379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80" r="790" b="26665"/>
          <a:stretch/>
        </p:blipFill>
        <p:spPr bwMode="auto">
          <a:xfrm>
            <a:off x="0" y="0"/>
            <a:ext cx="9144000" cy="22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2420888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>
                <a:latin typeface="Calibri Light" panose="020F0302020204030204" pitchFamily="34" charset="0"/>
              </a:rPr>
              <a:t>Jednotlivé projekty (revitalizace Perly, využití nádražní budovy, pořádání festivalu, zrušení hazardu) tak pro nás nejsou cílem, ale prostředkem k dosahování našich cílů.</a:t>
            </a:r>
            <a:endParaRPr lang="cs-CZ" sz="2800" dirty="0">
              <a:latin typeface="Calibri Light" panose="020F03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542" r="790" b="11041"/>
          <a:stretch/>
        </p:blipFill>
        <p:spPr bwMode="auto">
          <a:xfrm>
            <a:off x="-16502" y="4504527"/>
            <a:ext cx="9144000" cy="235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696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2</a:t>
            </a:r>
            <a:r>
              <a:rPr lang="cs-CZ" b="1" dirty="0" smtClean="0">
                <a:solidFill>
                  <a:schemeClr val="bg1"/>
                </a:solidFill>
              </a:rPr>
              <a:t>) POROZUMĚNÍ NGO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15" t="10833" r="24465" b="5625"/>
          <a:stretch/>
        </p:blipFill>
        <p:spPr bwMode="auto">
          <a:xfrm>
            <a:off x="-1" y="1268760"/>
            <a:ext cx="4083909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98" t="10833" r="24583" b="5833"/>
          <a:stretch/>
        </p:blipFill>
        <p:spPr bwMode="auto">
          <a:xfrm>
            <a:off x="5049883" y="1268761"/>
            <a:ext cx="409411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469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55"/>
          <a:stretch/>
        </p:blipFill>
        <p:spPr>
          <a:xfrm>
            <a:off x="0" y="1073602"/>
            <a:ext cx="9144000" cy="578439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>
                <a:solidFill>
                  <a:schemeClr val="bg1"/>
                </a:solidFill>
              </a:rPr>
              <a:t>2</a:t>
            </a:r>
            <a:r>
              <a:rPr lang="cs-CZ" b="1" dirty="0" smtClean="0">
                <a:solidFill>
                  <a:schemeClr val="bg1"/>
                </a:solidFill>
              </a:rPr>
              <a:t>) POROZUMĚNÍ NGO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85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>
                <a:solidFill>
                  <a:schemeClr val="bg1"/>
                </a:solidFill>
              </a:rPr>
              <a:t>2</a:t>
            </a:r>
            <a:r>
              <a:rPr lang="cs-CZ" b="1" dirty="0" smtClean="0">
                <a:solidFill>
                  <a:schemeClr val="bg1"/>
                </a:solidFill>
              </a:rPr>
              <a:t>) POROZUMĚNÍ NGO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8760"/>
            <a:ext cx="3995936" cy="55925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0779" y="1268760"/>
            <a:ext cx="3953222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98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7728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2</a:t>
            </a:r>
            <a:r>
              <a:rPr lang="cs-CZ" b="1" dirty="0" smtClean="0">
                <a:solidFill>
                  <a:schemeClr val="bg1"/>
                </a:solidFill>
              </a:rPr>
              <a:t>) POROZUMĚNÍ NGO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6" b="7708"/>
          <a:stretch/>
        </p:blipFill>
        <p:spPr bwMode="auto">
          <a:xfrm>
            <a:off x="0" y="1773856"/>
            <a:ext cx="9144000" cy="508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99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7728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2</a:t>
            </a:r>
            <a:r>
              <a:rPr lang="cs-CZ" b="1" dirty="0" smtClean="0">
                <a:solidFill>
                  <a:schemeClr val="bg1"/>
                </a:solidFill>
              </a:rPr>
              <a:t>) POROZUMĚNÍ NGO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43608" y="2852936"/>
            <a:ext cx="5976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Díky těmto aktivitám se podařilo redefinovat význam regenerace z „problému“ na „příležitost“.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19343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80" r="790" b="26665"/>
          <a:stretch/>
        </p:blipFill>
        <p:spPr bwMode="auto">
          <a:xfrm>
            <a:off x="0" y="0"/>
            <a:ext cx="9144000" cy="22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2420888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Představení Perly 01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roli neziskového sektoru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b="1" dirty="0" smtClean="0">
                <a:latin typeface="Calibri Light" panose="020F0302020204030204" pitchFamily="34" charset="0"/>
              </a:rPr>
              <a:t>Porozumění vizi města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délce procesu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</a:t>
            </a:r>
            <a:r>
              <a:rPr lang="cs-CZ" sz="2800" dirty="0" err="1" smtClean="0">
                <a:latin typeface="Calibri Light" panose="020F0302020204030204" pitchFamily="34" charset="0"/>
              </a:rPr>
              <a:t>bottom</a:t>
            </a:r>
            <a:r>
              <a:rPr lang="cs-CZ" sz="2800" dirty="0" smtClean="0">
                <a:latin typeface="Calibri Light" panose="020F0302020204030204" pitchFamily="34" charset="0"/>
              </a:rPr>
              <a:t>-up principu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rychlosti procesu</a:t>
            </a:r>
          </a:p>
        </p:txBody>
      </p:sp>
    </p:spTree>
    <p:extLst>
      <p:ext uri="{BB962C8B-B14F-4D97-AF65-F5344CB8AC3E}">
        <p14:creationId xmlns:p14="http://schemas.microsoft.com/office/powerpoint/2010/main" xmlns="" val="4302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3</a:t>
            </a:r>
            <a:r>
              <a:rPr lang="cs-CZ" b="1" dirty="0" smtClean="0">
                <a:solidFill>
                  <a:schemeClr val="bg1"/>
                </a:solidFill>
              </a:rPr>
              <a:t>) POROZUMĚNÍ VIZI MĚSTA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5232" y="2492896"/>
            <a:ext cx="8187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smtClean="0">
                <a:latin typeface="Calibri Light" panose="020F0302020204030204" pitchFamily="34" charset="0"/>
              </a:rPr>
              <a:t>Jakou vizi města má revitalizace Perly 01 pomoci naplnit? </a:t>
            </a:r>
          </a:p>
        </p:txBody>
      </p:sp>
    </p:spTree>
    <p:extLst>
      <p:ext uri="{BB962C8B-B14F-4D97-AF65-F5344CB8AC3E}">
        <p14:creationId xmlns:p14="http://schemas.microsoft.com/office/powerpoint/2010/main" xmlns="" val="18779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3</a:t>
            </a:r>
            <a:r>
              <a:rPr lang="cs-CZ" b="1" dirty="0" smtClean="0">
                <a:solidFill>
                  <a:schemeClr val="bg1"/>
                </a:solidFill>
              </a:rPr>
              <a:t>) POROZUMĚNÍ VIZI MĚSTA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6455" y="1700808"/>
            <a:ext cx="2800228" cy="4371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700808"/>
            <a:ext cx="2827276" cy="4371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700808"/>
            <a:ext cx="2831585" cy="43710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6423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3</a:t>
            </a:r>
            <a:r>
              <a:rPr lang="cs-CZ" b="1" dirty="0" smtClean="0">
                <a:solidFill>
                  <a:schemeClr val="bg1"/>
                </a:solidFill>
              </a:rPr>
              <a:t>) POROZUMĚNÍ VIZI MĚSTA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78396" y="1556792"/>
            <a:ext cx="81872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 smtClean="0">
                <a:latin typeface="Calibri Light" panose="020F0302020204030204" pitchFamily="34" charset="0"/>
              </a:rPr>
              <a:t>„</a:t>
            </a:r>
            <a:r>
              <a:rPr lang="en-US" sz="2200" dirty="0" smtClean="0">
                <a:latin typeface="Calibri Light" panose="020F0302020204030204" pitchFamily="34" charset="0"/>
              </a:rPr>
              <a:t>[</a:t>
            </a:r>
            <a:r>
              <a:rPr lang="cs-CZ" sz="2200" dirty="0" smtClean="0">
                <a:latin typeface="Calibri Light" panose="020F0302020204030204" pitchFamily="34" charset="0"/>
              </a:rPr>
              <a:t>…</a:t>
            </a:r>
            <a:r>
              <a:rPr lang="en-US" sz="2200" dirty="0" smtClean="0">
                <a:latin typeface="Calibri Light" panose="020F0302020204030204" pitchFamily="34" charset="0"/>
              </a:rPr>
              <a:t>]</a:t>
            </a:r>
            <a:r>
              <a:rPr lang="cs-CZ" sz="2200" i="1" dirty="0" smtClean="0">
                <a:latin typeface="Calibri Light" panose="020F0302020204030204" pitchFamily="34" charset="0"/>
              </a:rPr>
              <a:t> je městem pro spokojený život svých obyvatel, městem s nabídkou kvalitního bydlení pro různé sociální skupiny, s odpovídající sítí obchodů a služeb, s dostatečnou nabídkou mateřského, základního (i středního) školství, zdravým životním prostředím, kvalitní technickou infrastrukturou včetně silniční, s fungujícím dopravním napojením na okolí</a:t>
            </a:r>
            <a:r>
              <a:rPr lang="en-US" sz="2200" i="1" dirty="0" smtClean="0">
                <a:latin typeface="Calibri Light" panose="020F0302020204030204" pitchFamily="34" charset="0"/>
              </a:rPr>
              <a:t> </a:t>
            </a:r>
            <a:r>
              <a:rPr lang="cs-CZ" sz="2200" i="1" dirty="0" smtClean="0">
                <a:latin typeface="Calibri Light" panose="020F0302020204030204" pitchFamily="34" charset="0"/>
              </a:rPr>
              <a:t>a s uspokojivou nabídkou kulturních, sportovních a dalších volnočasových aktivit.“</a:t>
            </a:r>
          </a:p>
          <a:p>
            <a:endParaRPr lang="cs-CZ" sz="2200" i="1" dirty="0" smtClean="0">
              <a:latin typeface="Calibri Light" panose="020F0302020204030204" pitchFamily="34" charset="0"/>
            </a:endParaRPr>
          </a:p>
          <a:p>
            <a:endParaRPr lang="cs-CZ" sz="2200" i="1" dirty="0" smtClean="0">
              <a:latin typeface="Calibri Light" panose="020F0302020204030204" pitchFamily="34" charset="0"/>
            </a:endParaRPr>
          </a:p>
          <a:p>
            <a:r>
              <a:rPr lang="cs-CZ" sz="2200" i="1" dirty="0" smtClean="0">
                <a:latin typeface="Calibri Light" panose="020F0302020204030204" pitchFamily="34" charset="0"/>
              </a:rPr>
              <a:t>„</a:t>
            </a:r>
            <a:r>
              <a:rPr lang="en-US" sz="2200" dirty="0" smtClean="0">
                <a:latin typeface="Calibri Light" panose="020F0302020204030204" pitchFamily="34" charset="0"/>
              </a:rPr>
              <a:t>[…]</a:t>
            </a:r>
            <a:r>
              <a:rPr lang="cs-CZ" sz="2200" i="1" dirty="0" smtClean="0">
                <a:latin typeface="Calibri Light" panose="020F0302020204030204" pitchFamily="34" charset="0"/>
              </a:rPr>
              <a:t> je pro své občany místem, kde stojí za to „žít“. Město přívětivé, s krásnou okolní přírodou, nabízející pracovní příležitosti, dostupné bydlení, dobrou dopravní obslužnost, a dostatek příležitostí pro vzdělání, sport, kulturu i volný čas.“</a:t>
            </a:r>
          </a:p>
          <a:p>
            <a:endParaRPr lang="cs-CZ" sz="22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18993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80" r="790" b="26665"/>
          <a:stretch/>
        </p:blipFill>
        <p:spPr bwMode="auto">
          <a:xfrm>
            <a:off x="0" y="0"/>
            <a:ext cx="9144000" cy="22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2420888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Představení Perly 01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roli neziskového sektoru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vizi města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délce procesu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</a:t>
            </a:r>
            <a:r>
              <a:rPr lang="cs-CZ" sz="2800" dirty="0" err="1" smtClean="0">
                <a:latin typeface="Calibri Light" panose="020F0302020204030204" pitchFamily="34" charset="0"/>
              </a:rPr>
              <a:t>bottom</a:t>
            </a:r>
            <a:r>
              <a:rPr lang="cs-CZ" sz="2800" dirty="0" smtClean="0">
                <a:latin typeface="Calibri Light" panose="020F0302020204030204" pitchFamily="34" charset="0"/>
              </a:rPr>
              <a:t>-up principu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rychlosti procesu</a:t>
            </a:r>
          </a:p>
        </p:txBody>
      </p:sp>
    </p:spTree>
    <p:extLst>
      <p:ext uri="{BB962C8B-B14F-4D97-AF65-F5344CB8AC3E}">
        <p14:creationId xmlns:p14="http://schemas.microsoft.com/office/powerpoint/2010/main" xmlns="" val="39936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3</a:t>
            </a:r>
            <a:r>
              <a:rPr lang="cs-CZ" b="1" dirty="0" smtClean="0">
                <a:solidFill>
                  <a:schemeClr val="bg1"/>
                </a:solidFill>
              </a:rPr>
              <a:t>) POROZUMĚNÍ VIZI MĚSTA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78396" y="1556792"/>
            <a:ext cx="818720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 smtClean="0">
                <a:latin typeface="Calibri Light" panose="020F0302020204030204" pitchFamily="34" charset="0"/>
              </a:rPr>
              <a:t>„</a:t>
            </a:r>
            <a:r>
              <a:rPr lang="en-US" sz="2200" dirty="0" smtClean="0">
                <a:latin typeface="Calibri Light" panose="020F0302020204030204" pitchFamily="34" charset="0"/>
              </a:rPr>
              <a:t>[</a:t>
            </a:r>
            <a:r>
              <a:rPr lang="cs-CZ" sz="2200" dirty="0" smtClean="0">
                <a:latin typeface="Calibri Light" panose="020F0302020204030204" pitchFamily="34" charset="0"/>
              </a:rPr>
              <a:t>…</a:t>
            </a:r>
            <a:r>
              <a:rPr lang="en-US" sz="2200" dirty="0" smtClean="0">
                <a:latin typeface="Calibri Light" panose="020F0302020204030204" pitchFamily="34" charset="0"/>
              </a:rPr>
              <a:t>]</a:t>
            </a:r>
            <a:r>
              <a:rPr lang="cs-CZ" sz="2200" i="1" dirty="0" smtClean="0">
                <a:latin typeface="Calibri Light" panose="020F0302020204030204" pitchFamily="34" charset="0"/>
              </a:rPr>
              <a:t> je městem pro spokojený život svých obyvatel, městem s nabídkou kvalitního bydlení pro různé sociální skupiny, s odpovídající sítí obchodů a služeb, s dostatečnou nabídkou mateřského, základního (i středního) školství, zdravým životním prostředím, kvalitní technickou infrastrukturou včetně silniční, s fungujícím dopravním napojením na okolí</a:t>
            </a:r>
            <a:r>
              <a:rPr lang="en-US" sz="2200" i="1" dirty="0" smtClean="0">
                <a:latin typeface="Calibri Light" panose="020F0302020204030204" pitchFamily="34" charset="0"/>
              </a:rPr>
              <a:t> </a:t>
            </a:r>
            <a:r>
              <a:rPr lang="cs-CZ" sz="2200" i="1" dirty="0" smtClean="0">
                <a:latin typeface="Calibri Light" panose="020F0302020204030204" pitchFamily="34" charset="0"/>
              </a:rPr>
              <a:t>a s uspokojivou nabídkou kulturních, sportovních a dalších volnočasových aktivit.“</a:t>
            </a:r>
          </a:p>
          <a:p>
            <a:pPr algn="r"/>
            <a:r>
              <a:rPr lang="cs-CZ" sz="2200" dirty="0" smtClean="0">
                <a:latin typeface="Calibri Light" panose="020F0302020204030204" pitchFamily="34" charset="0"/>
              </a:rPr>
              <a:t>(Strategický </a:t>
            </a:r>
            <a:r>
              <a:rPr lang="cs-CZ" sz="2200" dirty="0">
                <a:latin typeface="Calibri Light" panose="020F0302020204030204" pitchFamily="34" charset="0"/>
              </a:rPr>
              <a:t>plán města Kuřim, 2011)</a:t>
            </a:r>
            <a:endParaRPr lang="en-US" sz="2200" dirty="0" smtClean="0">
              <a:latin typeface="Calibri Light" panose="020F0302020204030204" pitchFamily="34" charset="0"/>
            </a:endParaRPr>
          </a:p>
          <a:p>
            <a:endParaRPr lang="cs-CZ" sz="2200" i="1" dirty="0" smtClean="0">
              <a:latin typeface="Calibri Light" panose="020F0302020204030204" pitchFamily="34" charset="0"/>
            </a:endParaRPr>
          </a:p>
          <a:p>
            <a:r>
              <a:rPr lang="cs-CZ" sz="2200" i="1" dirty="0" smtClean="0">
                <a:latin typeface="Calibri Light" panose="020F0302020204030204" pitchFamily="34" charset="0"/>
              </a:rPr>
              <a:t>„</a:t>
            </a:r>
            <a:r>
              <a:rPr lang="en-US" sz="2200" dirty="0" smtClean="0">
                <a:latin typeface="Calibri Light" panose="020F0302020204030204" pitchFamily="34" charset="0"/>
              </a:rPr>
              <a:t>[…]</a:t>
            </a:r>
            <a:r>
              <a:rPr lang="cs-CZ" sz="2200" i="1" dirty="0" smtClean="0">
                <a:latin typeface="Calibri Light" panose="020F0302020204030204" pitchFamily="34" charset="0"/>
              </a:rPr>
              <a:t> je pro své občany místem, kde stojí za to „žít“. Město přívětivé, s krásnou okolní přírodou, nabízející pracovní příležitosti, dostupné bydlení, dobrou dopravní obslužnost, a dostatek příležitostí pro vzdělání, sport, kulturu i volný čas.“</a:t>
            </a:r>
          </a:p>
          <a:p>
            <a:pPr algn="r"/>
            <a:r>
              <a:rPr lang="cs-CZ" sz="2200" dirty="0">
                <a:latin typeface="Calibri Light" panose="020F0302020204030204" pitchFamily="34" charset="0"/>
              </a:rPr>
              <a:t>(Strategický plán města </a:t>
            </a:r>
            <a:r>
              <a:rPr lang="cs-CZ" sz="2200" dirty="0" smtClean="0">
                <a:latin typeface="Calibri Light" panose="020F0302020204030204" pitchFamily="34" charset="0"/>
              </a:rPr>
              <a:t>Ústí nad Orlicí, 2014)</a:t>
            </a:r>
            <a:endParaRPr lang="en-US" sz="2200" dirty="0">
              <a:latin typeface="Calibri Light" panose="020F0302020204030204" pitchFamily="34" charset="0"/>
            </a:endParaRPr>
          </a:p>
          <a:p>
            <a:endParaRPr lang="cs-CZ" sz="22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1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3</a:t>
            </a:r>
            <a:r>
              <a:rPr lang="cs-CZ" b="1" dirty="0" smtClean="0">
                <a:solidFill>
                  <a:schemeClr val="bg1"/>
                </a:solidFill>
              </a:rPr>
              <a:t>) POROZUMĚNÍ VIZE MĚSTA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50090" y="1484784"/>
            <a:ext cx="81872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LcParenR"/>
            </a:pPr>
            <a:r>
              <a:rPr lang="cs-CZ" sz="2800" dirty="0" smtClean="0">
                <a:latin typeface="Calibri Light" panose="020F0302020204030204" pitchFamily="34" charset="0"/>
              </a:rPr>
              <a:t>dlouhodobá</a:t>
            </a:r>
          </a:p>
          <a:p>
            <a:pPr marL="571500" indent="-571500">
              <a:buAutoNum type="romanLcParenR"/>
            </a:pPr>
            <a:r>
              <a:rPr lang="cs-CZ" sz="2800" dirty="0" smtClean="0">
                <a:latin typeface="Calibri Light" panose="020F0302020204030204" pitchFamily="34" charset="0"/>
              </a:rPr>
              <a:t>vztažená k budoucnosti</a:t>
            </a:r>
          </a:p>
          <a:p>
            <a:pPr marL="571500" indent="-571500">
              <a:buAutoNum type="romanLcParenR"/>
            </a:pPr>
            <a:r>
              <a:rPr lang="cs-CZ" sz="2800" dirty="0" smtClean="0">
                <a:latin typeface="Calibri Light" panose="020F0302020204030204" pitchFamily="34" charset="0"/>
              </a:rPr>
              <a:t>rozvíjející silné stránky</a:t>
            </a:r>
          </a:p>
          <a:p>
            <a:pPr marL="571500" indent="-571500">
              <a:buAutoNum type="romanLcParenR"/>
            </a:pPr>
            <a:r>
              <a:rPr lang="cs-CZ" sz="2800" dirty="0" err="1" smtClean="0">
                <a:latin typeface="Calibri Light" panose="020F0302020204030204" pitchFamily="34" charset="0"/>
              </a:rPr>
              <a:t>identotvorná</a:t>
            </a:r>
            <a:endParaRPr lang="cs-CZ" sz="2800" dirty="0">
              <a:latin typeface="Calibri Light" panose="020F0302020204030204" pitchFamily="34" charset="0"/>
            </a:endParaRPr>
          </a:p>
          <a:p>
            <a:pPr marL="571500" indent="-571500">
              <a:buAutoNum type="romanLcParenR"/>
            </a:pPr>
            <a:r>
              <a:rPr lang="cs-CZ" sz="2800" dirty="0" smtClean="0">
                <a:latin typeface="Calibri Light" panose="020F0302020204030204" pitchFamily="34" charset="0"/>
              </a:rPr>
              <a:t>originální (rozvíjející jedinečnost)</a:t>
            </a:r>
          </a:p>
          <a:p>
            <a:pPr marL="571500" indent="-571500">
              <a:buAutoNum type="romanLcParenR"/>
            </a:pPr>
            <a:r>
              <a:rPr lang="cs-CZ" sz="2800" dirty="0" smtClean="0">
                <a:latin typeface="Calibri Light" panose="020F0302020204030204" pitchFamily="34" charset="0"/>
              </a:rPr>
              <a:t>reálná</a:t>
            </a:r>
          </a:p>
          <a:p>
            <a:pPr marL="571500" indent="-571500">
              <a:buAutoNum type="romanLcParenR"/>
            </a:pPr>
            <a:r>
              <a:rPr lang="cs-CZ" sz="2800" dirty="0" smtClean="0">
                <a:latin typeface="Calibri Light" panose="020F0302020204030204" pitchFamily="34" charset="0"/>
              </a:rPr>
              <a:t>realizovatelná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25" y="5002889"/>
            <a:ext cx="9144000" cy="186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4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3</a:t>
            </a:r>
            <a:r>
              <a:rPr lang="cs-CZ" b="1" dirty="0" smtClean="0">
                <a:solidFill>
                  <a:schemeClr val="bg1"/>
                </a:solidFill>
              </a:rPr>
              <a:t>) POROZUMĚNÍ VIZI MĚSTA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988840"/>
            <a:ext cx="87129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Calibri Light" panose="020F0302020204030204" pitchFamily="34" charset="0"/>
              </a:rPr>
              <a:t>s</a:t>
            </a:r>
            <a:r>
              <a:rPr lang="cs-CZ" sz="2000" dirty="0" smtClean="0">
                <a:latin typeface="Calibri Light" panose="020F0302020204030204" pitchFamily="34" charset="0"/>
              </a:rPr>
              <a:t>ilné stránky</a:t>
            </a:r>
          </a:p>
          <a:p>
            <a:r>
              <a:rPr lang="cs-CZ" sz="2600" b="1" dirty="0" smtClean="0">
                <a:latin typeface="Calibri Light" panose="020F0302020204030204" pitchFamily="34" charset="0"/>
              </a:rPr>
              <a:t>poloha, velikost, spojování, příroda, kultura, technologie</a:t>
            </a:r>
            <a:endParaRPr lang="cs-CZ" sz="2600" b="1" dirty="0">
              <a:latin typeface="Calibri Light" panose="020F0302020204030204" pitchFamily="34" charset="0"/>
            </a:endParaRPr>
          </a:p>
          <a:p>
            <a:endParaRPr lang="cs-CZ" sz="2000" dirty="0" smtClean="0">
              <a:latin typeface="Calibri Light" panose="020F0302020204030204" pitchFamily="34" charset="0"/>
            </a:endParaRPr>
          </a:p>
          <a:p>
            <a:r>
              <a:rPr lang="cs-CZ" sz="2000" dirty="0" smtClean="0">
                <a:latin typeface="Calibri Light" panose="020F0302020204030204" pitchFamily="34" charset="0"/>
              </a:rPr>
              <a:t>principy</a:t>
            </a:r>
            <a:endParaRPr lang="cs-CZ" sz="2000" dirty="0">
              <a:latin typeface="Calibri Light" panose="020F0302020204030204" pitchFamily="34" charset="0"/>
            </a:endParaRPr>
          </a:p>
          <a:p>
            <a:r>
              <a:rPr lang="cs-CZ" sz="2600" b="1" dirty="0" smtClean="0">
                <a:latin typeface="Calibri Light" panose="020F0302020204030204" pitchFamily="34" charset="0"/>
              </a:rPr>
              <a:t>spojovat lidi</a:t>
            </a:r>
          </a:p>
          <a:p>
            <a:r>
              <a:rPr lang="cs-CZ" sz="2600" b="1" dirty="0" smtClean="0">
                <a:latin typeface="Calibri Light" panose="020F0302020204030204" pitchFamily="34" charset="0"/>
              </a:rPr>
              <a:t>spojovat </a:t>
            </a:r>
            <a:r>
              <a:rPr lang="cs-CZ" sz="2600" b="1" dirty="0">
                <a:latin typeface="Calibri Light" panose="020F0302020204030204" pitchFamily="34" charset="0"/>
              </a:rPr>
              <a:t>městskou kreativitu s klidem okolní přírody</a:t>
            </a:r>
          </a:p>
          <a:p>
            <a:r>
              <a:rPr lang="cs-CZ" sz="2600" b="1" dirty="0" smtClean="0">
                <a:latin typeface="Calibri Light" panose="020F0302020204030204" pitchFamily="34" charset="0"/>
              </a:rPr>
              <a:t>spojovat </a:t>
            </a:r>
            <a:r>
              <a:rPr lang="cs-CZ" sz="2600" b="1" dirty="0">
                <a:latin typeface="Calibri Light" panose="020F0302020204030204" pitchFamily="34" charset="0"/>
              </a:rPr>
              <a:t>uměleckou kreativitu s řemeslnou tradicí</a:t>
            </a:r>
          </a:p>
          <a:p>
            <a:r>
              <a:rPr lang="cs-CZ" sz="2600" b="1" dirty="0" smtClean="0">
                <a:latin typeface="Calibri Light" panose="020F0302020204030204" pitchFamily="34" charset="0"/>
              </a:rPr>
              <a:t>reinterpretovat </a:t>
            </a:r>
            <a:r>
              <a:rPr lang="cs-CZ" sz="2600" b="1" dirty="0">
                <a:latin typeface="Calibri Light" panose="020F0302020204030204" pitchFamily="34" charset="0"/>
              </a:rPr>
              <a:t>velikost města jako </a:t>
            </a:r>
            <a:r>
              <a:rPr lang="cs-CZ" sz="2600" b="1" dirty="0" smtClean="0">
                <a:latin typeface="Calibri Light" panose="020F0302020204030204" pitchFamily="34" charset="0"/>
              </a:rPr>
              <a:t>výhodu</a:t>
            </a:r>
          </a:p>
          <a:p>
            <a:r>
              <a:rPr lang="cs-CZ" sz="2600" b="1" dirty="0" smtClean="0">
                <a:latin typeface="Calibri Light" panose="020F0302020204030204" pitchFamily="34" charset="0"/>
              </a:rPr>
              <a:t>změnit </a:t>
            </a:r>
            <a:r>
              <a:rPr lang="cs-CZ" sz="2600" b="1" dirty="0">
                <a:latin typeface="Calibri Light" panose="020F0302020204030204" pitchFamily="34" charset="0"/>
              </a:rPr>
              <a:t>kulturu </a:t>
            </a:r>
            <a:r>
              <a:rPr lang="cs-CZ" sz="2600" b="1" dirty="0" smtClean="0">
                <a:latin typeface="Calibri Light" panose="020F0302020204030204" pitchFamily="34" charset="0"/>
              </a:rPr>
              <a:t>„zaměstnaných“ na kulturu „zaměstnavatelů“</a:t>
            </a:r>
            <a:endParaRPr lang="cs-CZ" sz="2600" b="1" dirty="0">
              <a:latin typeface="Calibri Light" panose="020F0302020204030204" pitchFamily="34" charset="0"/>
            </a:endParaRPr>
          </a:p>
          <a:p>
            <a:r>
              <a:rPr lang="cs-CZ" sz="2600" b="1" dirty="0" smtClean="0">
                <a:latin typeface="Calibri Light" panose="020F0302020204030204" pitchFamily="34" charset="0"/>
              </a:rPr>
              <a:t>rozvíjet </a:t>
            </a:r>
            <a:r>
              <a:rPr lang="cs-CZ" sz="2600" b="1" dirty="0">
                <a:latin typeface="Calibri Light" panose="020F0302020204030204" pitchFamily="34" charset="0"/>
              </a:rPr>
              <a:t>tradici v technologickém vývoji a výzkumu</a:t>
            </a:r>
          </a:p>
        </p:txBody>
      </p:sp>
    </p:spTree>
    <p:extLst>
      <p:ext uri="{BB962C8B-B14F-4D97-AF65-F5344CB8AC3E}">
        <p14:creationId xmlns:p14="http://schemas.microsoft.com/office/powerpoint/2010/main" xmlns="" val="36300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3</a:t>
            </a:r>
            <a:r>
              <a:rPr lang="cs-CZ" b="1" dirty="0" smtClean="0">
                <a:solidFill>
                  <a:schemeClr val="bg1"/>
                </a:solidFill>
              </a:rPr>
              <a:t>) POROZUMĚNÍ VIZI MĚSTA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95536" y="1988840"/>
            <a:ext cx="849694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Calibri Light" panose="020F0302020204030204" pitchFamily="34" charset="0"/>
              </a:rPr>
              <a:t>Díky těmto aktivitám bylo město schopné alespoň částečně odpovědět na otázku: </a:t>
            </a:r>
            <a:r>
              <a:rPr lang="cs-CZ" sz="3200" dirty="0">
                <a:latin typeface="Calibri Light" panose="020F0302020204030204" pitchFamily="34" charset="0"/>
              </a:rPr>
              <a:t>Jakou vizi města má revitalizace Perly 01 pomoci naplnit? </a:t>
            </a:r>
            <a:endParaRPr lang="cs-CZ" sz="3200" dirty="0" smtClean="0">
              <a:latin typeface="Calibri Light" panose="020F0302020204030204" pitchFamily="34" charset="0"/>
            </a:endParaRPr>
          </a:p>
          <a:p>
            <a:endParaRPr lang="cs-CZ" sz="2800" b="1" dirty="0">
              <a:latin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alibri Light" panose="020F0302020204030204" pitchFamily="34" charset="0"/>
              </a:rPr>
              <a:t>vytvořit </a:t>
            </a:r>
            <a:r>
              <a:rPr lang="cs-CZ" sz="3200" dirty="0">
                <a:latin typeface="Calibri Light" panose="020F0302020204030204" pitchFamily="34" charset="0"/>
              </a:rPr>
              <a:t>prostor, který zadrží lidi ve </a:t>
            </a:r>
            <a:r>
              <a:rPr lang="cs-CZ" sz="3200" dirty="0" smtClean="0">
                <a:latin typeface="Calibri Light" panose="020F0302020204030204" pitchFamily="34" charset="0"/>
              </a:rPr>
              <a:t>městě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alibri Light" panose="020F0302020204030204" pitchFamily="34" charset="0"/>
              </a:rPr>
              <a:t>zastavit odliv </a:t>
            </a:r>
            <a:r>
              <a:rPr lang="cs-CZ" sz="3200" dirty="0">
                <a:latin typeface="Calibri Light" panose="020F0302020204030204" pitchFamily="34" charset="0"/>
              </a:rPr>
              <a:t>talentů a vzdělaných lidí </a:t>
            </a:r>
            <a:r>
              <a:rPr lang="cs-CZ" sz="3200" dirty="0" smtClean="0">
                <a:latin typeface="Calibri Light" panose="020F0302020204030204" pitchFamily="34" charset="0"/>
              </a:rPr>
              <a:t>z regionu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alibri Light" panose="020F0302020204030204" pitchFamily="34" charset="0"/>
              </a:rPr>
              <a:t>alespoň </a:t>
            </a:r>
            <a:r>
              <a:rPr lang="cs-CZ" sz="3200" dirty="0">
                <a:latin typeface="Calibri Light" panose="020F0302020204030204" pitchFamily="34" charset="0"/>
              </a:rPr>
              <a:t>30</a:t>
            </a:r>
            <a:r>
              <a:rPr lang="cs-CZ" sz="3200" dirty="0" smtClean="0">
                <a:latin typeface="Calibri Light" panose="020F0302020204030204" pitchFamily="34" charset="0"/>
              </a:rPr>
              <a:t>% místních středoškoláků</a:t>
            </a:r>
            <a:endParaRPr lang="cs-CZ" sz="3200" dirty="0">
              <a:latin typeface="Calibri Light" panose="020F0302020204030204" pitchFamily="34" charset="0"/>
            </a:endParaRPr>
          </a:p>
          <a:p>
            <a:endParaRPr lang="cs-CZ" sz="2600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3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80" r="790" b="26665"/>
          <a:stretch/>
        </p:blipFill>
        <p:spPr bwMode="auto">
          <a:xfrm>
            <a:off x="0" y="0"/>
            <a:ext cx="9144000" cy="22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2420888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Představení Perly 01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roli neziskového sektoru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vizi města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b="1" dirty="0" smtClean="0">
                <a:latin typeface="Calibri Light" panose="020F0302020204030204" pitchFamily="34" charset="0"/>
              </a:rPr>
              <a:t>Porozumění délce procesu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</a:t>
            </a:r>
            <a:r>
              <a:rPr lang="cs-CZ" sz="2800" dirty="0" err="1" smtClean="0">
                <a:latin typeface="Calibri Light" panose="020F0302020204030204" pitchFamily="34" charset="0"/>
              </a:rPr>
              <a:t>bottom</a:t>
            </a:r>
            <a:r>
              <a:rPr lang="cs-CZ" sz="2800" dirty="0" smtClean="0">
                <a:latin typeface="Calibri Light" panose="020F0302020204030204" pitchFamily="34" charset="0"/>
              </a:rPr>
              <a:t>-up principu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rychlosti procesu</a:t>
            </a:r>
          </a:p>
        </p:txBody>
      </p:sp>
    </p:spTree>
    <p:extLst>
      <p:ext uri="{BB962C8B-B14F-4D97-AF65-F5344CB8AC3E}">
        <p14:creationId xmlns:p14="http://schemas.microsoft.com/office/powerpoint/2010/main" xmlns="" val="14403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971600" y="1556792"/>
            <a:ext cx="74888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Zpracování regulačního plánu (2015)</a:t>
            </a:r>
          </a:p>
          <a:p>
            <a:pPr marL="342900" indent="-342900">
              <a:buFont typeface="+mj-lt"/>
              <a:buAutoNum type="arabicPeriod"/>
            </a:pPr>
            <a:endParaRPr lang="cs-CZ" sz="800" dirty="0" smtClean="0"/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Zpracování projektové dokumentace (2016)</a:t>
            </a:r>
          </a:p>
          <a:p>
            <a:pPr marL="342900" indent="-342900">
              <a:buFont typeface="+mj-lt"/>
              <a:buAutoNum type="arabicPeriod"/>
            </a:pPr>
            <a:endParaRPr lang="cs-CZ" sz="800" dirty="0" smtClean="0"/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Žádost o dotaci (2017)</a:t>
            </a:r>
          </a:p>
          <a:p>
            <a:pPr marL="342900" indent="-342900">
              <a:buFont typeface="+mj-lt"/>
              <a:buAutoNum type="arabicPeriod"/>
            </a:pPr>
            <a:endParaRPr lang="cs-CZ" sz="800" dirty="0" smtClean="0"/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Přidělení dotace (2018)</a:t>
            </a:r>
          </a:p>
          <a:p>
            <a:pPr marL="342900" indent="-342900">
              <a:buFont typeface="+mj-lt"/>
              <a:buAutoNum type="arabicPeriod"/>
            </a:pPr>
            <a:endParaRPr lang="cs-CZ" sz="800" dirty="0" smtClean="0"/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Začátek stavebních prací (2018)</a:t>
            </a:r>
          </a:p>
          <a:p>
            <a:pPr marL="457200" indent="-457200">
              <a:buFont typeface="+mj-lt"/>
              <a:buAutoNum type="arabicPeriod"/>
            </a:pPr>
            <a:endParaRPr lang="cs-CZ" sz="1200" dirty="0" smtClean="0"/>
          </a:p>
          <a:p>
            <a:endParaRPr lang="cs-CZ" sz="800" dirty="0" smtClean="0"/>
          </a:p>
          <a:p>
            <a:r>
              <a:rPr lang="cs-CZ" sz="2400" b="1" dirty="0" smtClean="0"/>
              <a:t>MINIMÁLNĚ 4 DALŠÍ ZIMY BEZ VYUŽITÍ / VYTÁPĚNÍ</a:t>
            </a:r>
          </a:p>
          <a:p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13" y="4906559"/>
            <a:ext cx="9144000" cy="195144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smtClean="0">
                <a:solidFill>
                  <a:schemeClr val="bg1"/>
                </a:solidFill>
              </a:rPr>
              <a:t>4) POROZUMĚNÍ DÉLCE PROCESU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9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67544" y="1556792"/>
            <a:ext cx="79208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</a:t>
            </a:r>
            <a:r>
              <a:rPr lang="cs-CZ" sz="2400" dirty="0" smtClean="0"/>
              <a:t>roces celé regenerace může trvat i několik desítek let</a:t>
            </a:r>
          </a:p>
          <a:p>
            <a:endParaRPr lang="cs-CZ" sz="2400" dirty="0"/>
          </a:p>
          <a:p>
            <a:r>
              <a:rPr lang="cs-CZ" sz="2400" dirty="0"/>
              <a:t>v</a:t>
            </a:r>
            <a:r>
              <a:rPr lang="cs-CZ" sz="2400" dirty="0" smtClean="0"/>
              <a:t>olební období ale tvá pouze 4 roky</a:t>
            </a:r>
          </a:p>
          <a:p>
            <a:endParaRPr lang="cs-CZ" sz="2400" dirty="0" smtClean="0"/>
          </a:p>
          <a:p>
            <a:endParaRPr lang="cs-CZ" sz="800" dirty="0" smtClean="0"/>
          </a:p>
          <a:p>
            <a:r>
              <a:rPr lang="cs-CZ" sz="2400" b="1" dirty="0" smtClean="0"/>
              <a:t>JE TŘEBA VYTVOŘIT POZICI ZAJIŠTUJÍCÍ KONTINUITU</a:t>
            </a:r>
          </a:p>
          <a:p>
            <a:r>
              <a:rPr lang="en-US" sz="2400" b="1" dirty="0" smtClean="0"/>
              <a:t>CEL</a:t>
            </a:r>
            <a:r>
              <a:rPr lang="cs-CZ" sz="2400" b="1" dirty="0" smtClean="0"/>
              <a:t>ÉHO PROCESU REGENERACE</a:t>
            </a:r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80385"/>
            <a:ext cx="9144000" cy="257761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smtClean="0">
                <a:solidFill>
                  <a:schemeClr val="bg1"/>
                </a:solidFill>
              </a:rPr>
              <a:t>4) POROZUMĚNÍ DÉLCE PROCESU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76464" cy="1470025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BROWNFIELD MANAGEMENT</a:t>
            </a:r>
            <a:endParaRPr lang="cs-CZ" sz="4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1844824"/>
            <a:ext cx="6400800" cy="1164332"/>
          </a:xfrm>
        </p:spPr>
        <p:txBody>
          <a:bodyPr>
            <a:normAutofit/>
          </a:bodyPr>
          <a:lstStyle/>
          <a:p>
            <a:r>
              <a:rPr lang="cs-CZ" sz="2000" dirty="0" smtClean="0">
                <a:solidFill>
                  <a:schemeClr val="tx1"/>
                </a:solidFill>
              </a:rPr>
              <a:t>4. 10. 2014 / 9:00 – 16:00</a:t>
            </a:r>
          </a:p>
          <a:p>
            <a:r>
              <a:rPr lang="cs-CZ" sz="2000" dirty="0">
                <a:solidFill>
                  <a:schemeClr val="tx1"/>
                </a:solidFill>
              </a:rPr>
              <a:t>s</a:t>
            </a:r>
            <a:r>
              <a:rPr lang="cs-CZ" sz="2000" dirty="0" smtClean="0">
                <a:solidFill>
                  <a:schemeClr val="tx1"/>
                </a:solidFill>
              </a:rPr>
              <a:t>borový dům Jednoty bratrské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Mistra Jaroslava Kociana 33 / Ústí nad Orlicí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901957" cy="14264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426468"/>
            <a:ext cx="1901957" cy="14264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4121304"/>
            <a:ext cx="1901957" cy="14264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" y="2852936"/>
            <a:ext cx="1901957" cy="126836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966" y="5427488"/>
            <a:ext cx="1914921" cy="143619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7455" y="2708920"/>
            <a:ext cx="1929266" cy="143045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6386" y="5455278"/>
            <a:ext cx="1927216" cy="140840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6387" y="0"/>
            <a:ext cx="1939708" cy="128245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7455" y="1282452"/>
            <a:ext cx="1978672" cy="142646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6386" y="4139371"/>
            <a:ext cx="1973465" cy="131590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5904595"/>
            <a:ext cx="1872208" cy="648072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6311" y="5658720"/>
            <a:ext cx="1591562" cy="113982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5870645"/>
            <a:ext cx="710170" cy="830199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2137226" y="3212976"/>
            <a:ext cx="49597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/>
              <a:t>  </a:t>
            </a:r>
            <a:r>
              <a:rPr lang="cs-CZ" smtClean="0">
                <a:solidFill>
                  <a:schemeClr val="bg1">
                    <a:lumMod val="50000"/>
                  </a:schemeClr>
                </a:solidFill>
              </a:rPr>
              <a:t>9:00–10:00    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prohlídka areálu Perly 01</a:t>
            </a:r>
          </a:p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10:00–10:30    úvod / představení  účastníků</a:t>
            </a:r>
          </a:p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10:30–11:00    definování otázek</a:t>
            </a:r>
          </a:p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11:00–12:30    1. pracovní blok</a:t>
            </a:r>
          </a:p>
          <a:p>
            <a:endParaRPr lang="cs-CZ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12:30–14:00    oběd</a:t>
            </a:r>
          </a:p>
          <a:p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14:00–15:30    2. pracovní blok</a:t>
            </a:r>
          </a:p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15:30–16:00    shrnutí / připomínky / doporučení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16485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4</a:t>
            </a:r>
            <a:r>
              <a:rPr lang="cs-CZ" b="1" dirty="0" smtClean="0">
                <a:solidFill>
                  <a:schemeClr val="bg1"/>
                </a:solidFill>
              </a:rPr>
              <a:t>) POROZUMĚNÍ DÉLCE PROCESU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70992" y="1819284"/>
            <a:ext cx="842493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>
                <a:latin typeface="Calibri Light" panose="020F0302020204030204" pitchFamily="34" charset="0"/>
              </a:rPr>
              <a:t>Jiří Čepelka (Sdružení nezávislých kandidátů Ústí 2014)</a:t>
            </a:r>
          </a:p>
          <a:p>
            <a:r>
              <a:rPr lang="cs-CZ" sz="2100" dirty="0">
                <a:latin typeface="Calibri Light" panose="020F0302020204030204" pitchFamily="34" charset="0"/>
              </a:rPr>
              <a:t>RSDr. Jaroslav Fišer (KSČM)</a:t>
            </a:r>
          </a:p>
          <a:p>
            <a:r>
              <a:rPr lang="cs-CZ" sz="2100" dirty="0">
                <a:latin typeface="Calibri Light" panose="020F0302020204030204" pitchFamily="34" charset="0"/>
              </a:rPr>
              <a:t>Petr Hájek (Sdružení nezávislých kandidátů </a:t>
            </a:r>
            <a:r>
              <a:rPr lang="cs-CZ" sz="2100" dirty="0" err="1">
                <a:latin typeface="Calibri Light" panose="020F0302020204030204" pitchFamily="34" charset="0"/>
              </a:rPr>
              <a:t>Oušťáci</a:t>
            </a:r>
            <a:r>
              <a:rPr lang="cs-CZ" sz="2100" dirty="0">
                <a:latin typeface="Calibri Light" panose="020F0302020204030204" pitchFamily="34" charset="0"/>
              </a:rPr>
              <a:t>)</a:t>
            </a:r>
          </a:p>
          <a:p>
            <a:r>
              <a:rPr lang="cs-CZ" sz="2100" dirty="0">
                <a:latin typeface="Calibri Light" panose="020F0302020204030204" pitchFamily="34" charset="0"/>
              </a:rPr>
              <a:t>Ing. Michal </a:t>
            </a:r>
            <a:r>
              <a:rPr lang="cs-CZ" sz="2100" dirty="0" err="1">
                <a:latin typeface="Calibri Light" panose="020F0302020204030204" pitchFamily="34" charset="0"/>
              </a:rPr>
              <a:t>Kokula</a:t>
            </a:r>
            <a:r>
              <a:rPr lang="cs-CZ" sz="2100" dirty="0">
                <a:latin typeface="Calibri Light" panose="020F0302020204030204" pitchFamily="34" charset="0"/>
              </a:rPr>
              <a:t> (KDU-ČSL)</a:t>
            </a:r>
          </a:p>
          <a:p>
            <a:r>
              <a:rPr lang="cs-CZ" sz="2100" dirty="0">
                <a:latin typeface="Calibri Light" panose="020F0302020204030204" pitchFamily="34" charset="0"/>
              </a:rPr>
              <a:t>Jiří Preclík (ČSSD)</a:t>
            </a:r>
          </a:p>
          <a:p>
            <a:endParaRPr lang="cs-CZ" sz="2100" dirty="0" smtClean="0">
              <a:latin typeface="Calibri Light" panose="020F0302020204030204" pitchFamily="34" charset="0"/>
            </a:endParaRPr>
          </a:p>
          <a:p>
            <a:r>
              <a:rPr lang="cs-CZ" sz="2100" dirty="0" smtClean="0">
                <a:latin typeface="Calibri Light" panose="020F0302020204030204" pitchFamily="34" charset="0"/>
              </a:rPr>
              <a:t>Ing. Monika </a:t>
            </a:r>
            <a:r>
              <a:rPr lang="cs-CZ" sz="2100" dirty="0" err="1" smtClean="0">
                <a:latin typeface="Calibri Light" panose="020F0302020204030204" pitchFamily="34" charset="0"/>
              </a:rPr>
              <a:t>Godická</a:t>
            </a:r>
            <a:r>
              <a:rPr lang="cs-CZ" sz="2100" dirty="0" smtClean="0">
                <a:latin typeface="Calibri Light" panose="020F0302020204030204" pitchFamily="34" charset="0"/>
              </a:rPr>
              <a:t> (specialistka marketingu rozvojových ploch)</a:t>
            </a:r>
          </a:p>
          <a:p>
            <a:r>
              <a:rPr lang="cs-CZ" sz="2100" dirty="0" smtClean="0">
                <a:latin typeface="Calibri Light" panose="020F0302020204030204" pitchFamily="34" charset="0"/>
              </a:rPr>
              <a:t>Mgr. Jan Hladík (Regionální rozvojová agentura jižní Moravy - RRAJM)</a:t>
            </a:r>
          </a:p>
          <a:p>
            <a:r>
              <a:rPr lang="cs-CZ" sz="2100" dirty="0" smtClean="0">
                <a:latin typeface="Calibri Light" panose="020F0302020204030204" pitchFamily="34" charset="0"/>
              </a:rPr>
              <a:t>Mgr. Tereza Chrástová (Kreativní centrum, Kancelář strategie Brna)</a:t>
            </a:r>
          </a:p>
          <a:p>
            <a:r>
              <a:rPr lang="cs-CZ" sz="2100" dirty="0" smtClean="0">
                <a:latin typeface="Calibri Light" panose="020F0302020204030204" pitchFamily="34" charset="0"/>
              </a:rPr>
              <a:t>Ing. Boris Janča (ekonom, projektový </a:t>
            </a:r>
            <a:r>
              <a:rPr lang="cs-CZ" sz="2100" dirty="0" err="1" smtClean="0">
                <a:latin typeface="Calibri Light" panose="020F0302020204030204" pitchFamily="34" charset="0"/>
              </a:rPr>
              <a:t>manager</a:t>
            </a:r>
            <a:r>
              <a:rPr lang="cs-CZ" sz="2100" dirty="0" smtClean="0">
                <a:latin typeface="Calibri Light" panose="020F0302020204030204" pitchFamily="34" charset="0"/>
              </a:rPr>
              <a:t>)</a:t>
            </a:r>
          </a:p>
          <a:p>
            <a:r>
              <a:rPr lang="cs-CZ" sz="2100" dirty="0" smtClean="0">
                <a:latin typeface="Calibri Light" panose="020F0302020204030204" pitchFamily="34" charset="0"/>
              </a:rPr>
              <a:t>Mgr. Blanka Marková (geografka, spoluautorka publikace Továrny na sny)</a:t>
            </a:r>
          </a:p>
          <a:p>
            <a:r>
              <a:rPr lang="cs-CZ" sz="2100" dirty="0" smtClean="0">
                <a:latin typeface="Calibri Light" panose="020F0302020204030204" pitchFamily="34" charset="0"/>
              </a:rPr>
              <a:t>Ing. Marta Šašková (Magistrát města Ústí nad Labem, </a:t>
            </a:r>
            <a:r>
              <a:rPr lang="cs-CZ" sz="2100" dirty="0" err="1" smtClean="0">
                <a:latin typeface="Calibri Light" panose="020F0302020204030204" pitchFamily="34" charset="0"/>
              </a:rPr>
              <a:t>Cobraman</a:t>
            </a:r>
            <a:r>
              <a:rPr lang="cs-CZ" sz="2100" dirty="0" smtClean="0">
                <a:latin typeface="Calibri Light" panose="020F0302020204030204" pitchFamily="34" charset="0"/>
              </a:rPr>
              <a:t>)</a:t>
            </a:r>
          </a:p>
          <a:p>
            <a:r>
              <a:rPr lang="cs-CZ" sz="2100" dirty="0" smtClean="0">
                <a:latin typeface="Calibri Light" panose="020F0302020204030204" pitchFamily="34" charset="0"/>
              </a:rPr>
              <a:t>RNDr. Jakub Trojan (geograf, projektový </a:t>
            </a:r>
            <a:r>
              <a:rPr lang="cs-CZ" sz="2100" dirty="0" err="1" smtClean="0">
                <a:latin typeface="Calibri Light" panose="020F0302020204030204" pitchFamily="34" charset="0"/>
              </a:rPr>
              <a:t>manager</a:t>
            </a:r>
            <a:r>
              <a:rPr lang="cs-CZ" sz="2100" dirty="0" smtClean="0">
                <a:latin typeface="Calibri Light" panose="020F0302020204030204" pitchFamily="34" charset="0"/>
              </a:rPr>
              <a:t>, fundraiser)</a:t>
            </a:r>
            <a:endParaRPr lang="cs-CZ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10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4</a:t>
            </a:r>
            <a:r>
              <a:rPr lang="cs-CZ" b="1" dirty="0" smtClean="0">
                <a:solidFill>
                  <a:schemeClr val="bg1"/>
                </a:solidFill>
              </a:rPr>
              <a:t>) POROZUMĚNÍ DÉLCE PROCESU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79"/>
          <a:stretch/>
        </p:blipFill>
        <p:spPr>
          <a:xfrm>
            <a:off x="0" y="1253612"/>
            <a:ext cx="9144000" cy="5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56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80" r="790" b="26665"/>
          <a:stretch/>
        </p:blipFill>
        <p:spPr bwMode="auto">
          <a:xfrm>
            <a:off x="0" y="0"/>
            <a:ext cx="9144000" cy="22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2420888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b="1" dirty="0" smtClean="0">
                <a:latin typeface="Calibri Light" panose="020F0302020204030204" pitchFamily="34" charset="0"/>
              </a:rPr>
              <a:t>Představení Perly 01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roli neziskového sektoru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vizi města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délce procesu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</a:t>
            </a:r>
            <a:r>
              <a:rPr lang="cs-CZ" sz="2800" dirty="0" err="1" smtClean="0">
                <a:latin typeface="Calibri Light" panose="020F0302020204030204" pitchFamily="34" charset="0"/>
              </a:rPr>
              <a:t>bottom</a:t>
            </a:r>
            <a:r>
              <a:rPr lang="cs-CZ" sz="2800" dirty="0" smtClean="0">
                <a:latin typeface="Calibri Light" panose="020F0302020204030204" pitchFamily="34" charset="0"/>
              </a:rPr>
              <a:t>-up principu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rychlosti procesu</a:t>
            </a:r>
          </a:p>
        </p:txBody>
      </p:sp>
    </p:spTree>
    <p:extLst>
      <p:ext uri="{BB962C8B-B14F-4D97-AF65-F5344CB8AC3E}">
        <p14:creationId xmlns:p14="http://schemas.microsoft.com/office/powerpoint/2010/main" xmlns="" val="5354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27584" y="2492896"/>
            <a:ext cx="69847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latin typeface="Calibri Light" panose="020F0302020204030204" pitchFamily="34" charset="0"/>
              </a:rPr>
              <a:t>Díky těmto aktivitám byla zřízena instituce </a:t>
            </a:r>
            <a:r>
              <a:rPr lang="cs-CZ" sz="4800" dirty="0" err="1" smtClean="0">
                <a:latin typeface="Calibri Light" panose="020F0302020204030204" pitchFamily="34" charset="0"/>
              </a:rPr>
              <a:t>brownfield</a:t>
            </a:r>
            <a:r>
              <a:rPr lang="cs-CZ" sz="4800" dirty="0" smtClean="0">
                <a:latin typeface="Calibri Light" panose="020F0302020204030204" pitchFamily="34" charset="0"/>
              </a:rPr>
              <a:t> </a:t>
            </a:r>
            <a:r>
              <a:rPr lang="cs-CZ" sz="4800" dirty="0" err="1" smtClean="0">
                <a:latin typeface="Calibri Light" panose="020F0302020204030204" pitchFamily="34" charset="0"/>
              </a:rPr>
              <a:t>managera</a:t>
            </a:r>
            <a:r>
              <a:rPr lang="cs-CZ" sz="4800" dirty="0" smtClean="0">
                <a:latin typeface="Calibri Light" panose="020F0302020204030204" pitchFamily="34" charset="0"/>
              </a:rPr>
              <a:t> pro Perlu 01.</a:t>
            </a:r>
            <a:endParaRPr lang="cs-CZ" sz="4800" dirty="0">
              <a:latin typeface="Calibri Light" panose="020F0302020204030204" pitchFamily="34" charset="0"/>
            </a:endParaRPr>
          </a:p>
          <a:p>
            <a:endParaRPr lang="cs-CZ" sz="2600" b="1" dirty="0">
              <a:latin typeface="Calibri Light" panose="020F03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smtClean="0">
                <a:solidFill>
                  <a:schemeClr val="bg1"/>
                </a:solidFill>
              </a:rPr>
              <a:t>4) POROZUMĚNÍ DÉLCE PROCESU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2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smtClean="0">
                <a:solidFill>
                  <a:schemeClr val="bg1"/>
                </a:solidFill>
              </a:rPr>
              <a:t>4) POROZUMĚNÍ DÉLCE PROCESU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9" t="21667" r="26091" b="8871"/>
          <a:stretch/>
        </p:blipFill>
        <p:spPr bwMode="auto">
          <a:xfrm>
            <a:off x="467544" y="1556792"/>
            <a:ext cx="8038363" cy="508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47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80" r="790" b="26665"/>
          <a:stretch/>
        </p:blipFill>
        <p:spPr bwMode="auto">
          <a:xfrm>
            <a:off x="0" y="0"/>
            <a:ext cx="9144000" cy="22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2420888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Představení Perly 01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roli neziskového sektoru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vizi města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délce procesu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b="1" dirty="0" smtClean="0">
                <a:latin typeface="Calibri Light" panose="020F0302020204030204" pitchFamily="34" charset="0"/>
              </a:rPr>
              <a:t>Porozumění </a:t>
            </a:r>
            <a:r>
              <a:rPr lang="cs-CZ" sz="2800" b="1" dirty="0" err="1" smtClean="0">
                <a:latin typeface="Calibri Light" panose="020F0302020204030204" pitchFamily="34" charset="0"/>
              </a:rPr>
              <a:t>bottom</a:t>
            </a:r>
            <a:r>
              <a:rPr lang="cs-CZ" sz="2800" b="1" dirty="0" smtClean="0">
                <a:latin typeface="Calibri Light" panose="020F0302020204030204" pitchFamily="34" charset="0"/>
              </a:rPr>
              <a:t>-up principu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rychlosti procesu</a:t>
            </a:r>
          </a:p>
        </p:txBody>
      </p:sp>
    </p:spTree>
    <p:extLst>
      <p:ext uri="{BB962C8B-B14F-4D97-AF65-F5344CB8AC3E}">
        <p14:creationId xmlns:p14="http://schemas.microsoft.com/office/powerpoint/2010/main" xmlns="" val="310202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67544" y="1484784"/>
            <a:ext cx="84249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 smtClean="0">
                <a:latin typeface="Calibri Light" panose="020F0302020204030204" pitchFamily="34" charset="0"/>
              </a:rPr>
              <a:t>Future</a:t>
            </a:r>
            <a:r>
              <a:rPr lang="cs-CZ" sz="3600" b="1" dirty="0" smtClean="0">
                <a:latin typeface="Calibri Light" panose="020F0302020204030204" pitchFamily="34" charset="0"/>
              </a:rPr>
              <a:t> City Game</a:t>
            </a:r>
          </a:p>
          <a:p>
            <a:endParaRPr lang="cs-CZ" sz="2400" dirty="0" smtClean="0">
              <a:latin typeface="Calibri Light" panose="020F0302020204030204" pitchFamily="34" charset="0"/>
            </a:endParaRPr>
          </a:p>
          <a:p>
            <a:endParaRPr lang="cs-CZ" sz="2400" dirty="0" smtClean="0">
              <a:latin typeface="Calibri Light" panose="020F0302020204030204" pitchFamily="34" charset="0"/>
            </a:endParaRPr>
          </a:p>
          <a:p>
            <a:r>
              <a:rPr lang="cs-CZ" sz="2400" dirty="0" smtClean="0">
                <a:latin typeface="Calibri Light" panose="020F0302020204030204" pitchFamily="34" charset="0"/>
              </a:rPr>
              <a:t>12. – 13. 11. 2013</a:t>
            </a:r>
            <a:endParaRPr lang="cs-CZ" sz="2400" dirty="0">
              <a:latin typeface="Calibri Light" panose="020F0302020204030204" pitchFamily="34" charset="0"/>
            </a:endParaRPr>
          </a:p>
          <a:p>
            <a:endParaRPr lang="cs-CZ" sz="2400" dirty="0">
              <a:latin typeface="Calibri Light" panose="020F0302020204030204" pitchFamily="34" charset="0"/>
            </a:endParaRPr>
          </a:p>
          <a:p>
            <a:r>
              <a:rPr lang="cs-CZ" sz="2400" dirty="0" smtClean="0">
                <a:latin typeface="Calibri Light" panose="020F0302020204030204" pitchFamily="34" charset="0"/>
              </a:rPr>
              <a:t>Kulturní dům, Ústí nad Orlicí</a:t>
            </a:r>
          </a:p>
          <a:p>
            <a:endParaRPr lang="cs-CZ" sz="2400" b="1" dirty="0">
              <a:latin typeface="Calibri Light" panose="020F0302020204030204" pitchFamily="34" charset="0"/>
            </a:endParaRPr>
          </a:p>
          <a:p>
            <a:r>
              <a:rPr lang="cs-CZ" sz="2400" dirty="0">
                <a:latin typeface="Calibri Light" panose="020F0302020204030204" pitchFamily="34" charset="0"/>
                <a:hlinkClick r:id="rId2"/>
              </a:rPr>
              <a:t>https://</a:t>
            </a:r>
            <a:r>
              <a:rPr lang="cs-CZ" sz="2400" dirty="0" smtClean="0">
                <a:latin typeface="Calibri Light" panose="020F0302020204030204" pitchFamily="34" charset="0"/>
                <a:hlinkClick r:id="rId2"/>
              </a:rPr>
              <a:t>www.youtube.com/watch?v=xyFic5tx4OA</a:t>
            </a:r>
            <a:endParaRPr lang="cs-CZ" sz="2400" dirty="0" smtClean="0">
              <a:latin typeface="Calibri Light" panose="020F0302020204030204" pitchFamily="34" charset="0"/>
            </a:endParaRPr>
          </a:p>
          <a:p>
            <a:endParaRPr lang="cs-CZ" sz="2400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5</a:t>
            </a:r>
            <a:r>
              <a:rPr lang="cs-CZ" b="1" dirty="0" smtClean="0">
                <a:solidFill>
                  <a:schemeClr val="bg1"/>
                </a:solidFill>
              </a:rPr>
              <a:t>) BOTTOM-UP PRINCIP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5517232"/>
            <a:ext cx="3216796" cy="11214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5517232"/>
            <a:ext cx="3307715" cy="1114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5373216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29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18615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>
                <a:solidFill>
                  <a:schemeClr val="bg1"/>
                </a:solidFill>
              </a:rPr>
              <a:t>5</a:t>
            </a:r>
            <a:r>
              <a:rPr lang="cs-CZ" b="1" dirty="0" smtClean="0">
                <a:solidFill>
                  <a:schemeClr val="bg1"/>
                </a:solidFill>
              </a:rPr>
              <a:t>) BOTTOM-UP PRINCIP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7" y="1268760"/>
            <a:ext cx="4067944" cy="5697188"/>
          </a:xfrm>
          <a:prstGeom prst="rect">
            <a:avLst/>
          </a:prstGeom>
        </p:spPr>
      </p:pic>
      <p:sp>
        <p:nvSpPr>
          <p:cNvPr id="11" name="Rectangle 15"/>
          <p:cNvSpPr txBox="1">
            <a:spLocks noChangeArrowheads="1"/>
          </p:cNvSpPr>
          <p:nvPr/>
        </p:nvSpPr>
        <p:spPr>
          <a:xfrm>
            <a:off x="4355976" y="1556792"/>
            <a:ext cx="4618856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dirty="0" smtClean="0">
                <a:latin typeface="Calibri Light" panose="020F0302020204030204" pitchFamily="34" charset="0"/>
              </a:rPr>
              <a:t>máte šanci definovat, v jakém městě chcete žít</a:t>
            </a:r>
          </a:p>
          <a:p>
            <a:endParaRPr lang="cs-CZ" altLang="cs-CZ" sz="2400" dirty="0" smtClean="0">
              <a:latin typeface="Calibri Light" panose="020F0302020204030204" pitchFamily="34" charset="0"/>
            </a:endParaRPr>
          </a:p>
          <a:p>
            <a:r>
              <a:rPr lang="cs-CZ" altLang="cs-CZ" sz="2400" dirty="0" smtClean="0">
                <a:latin typeface="Calibri Light" panose="020F0302020204030204" pitchFamily="34" charset="0"/>
              </a:rPr>
              <a:t>máte šanci na tom spolupracovat s politiky</a:t>
            </a:r>
          </a:p>
          <a:p>
            <a:endParaRPr lang="cs-CZ" altLang="cs-CZ" sz="2400" dirty="0" smtClean="0">
              <a:latin typeface="Calibri Light" panose="020F0302020204030204" pitchFamily="34" charset="0"/>
            </a:endParaRPr>
          </a:p>
          <a:p>
            <a:r>
              <a:rPr lang="cs-CZ" altLang="cs-CZ" sz="2400" dirty="0" smtClean="0">
                <a:latin typeface="Calibri Light" panose="020F0302020204030204" pitchFamily="34" charset="0"/>
              </a:rPr>
              <a:t>máte šanci se dobře pobavit a zažít dva dny kreativního vzrušení</a:t>
            </a:r>
          </a:p>
          <a:p>
            <a:endParaRPr lang="cs-CZ" altLang="cs-CZ" sz="2400" dirty="0" smtClean="0">
              <a:latin typeface="Calibri Light" panose="020F0302020204030204" pitchFamily="34" charset="0"/>
            </a:endParaRPr>
          </a:p>
          <a:p>
            <a:r>
              <a:rPr lang="cs-CZ" altLang="cs-CZ" sz="2400" dirty="0" smtClean="0">
                <a:latin typeface="Calibri Light" panose="020F0302020204030204" pitchFamily="34" charset="0"/>
              </a:rPr>
              <a:t>ústí potřebuje, aby se do něho lidé po studiu vraceli</a:t>
            </a:r>
            <a:endParaRPr lang="cs-CZ" altLang="cs-CZ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/>
        </p:nvSpPr>
        <p:spPr>
          <a:xfrm>
            <a:off x="152400" y="152400"/>
            <a:ext cx="9144000" cy="4716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>
                <a:solidFill>
                  <a:schemeClr val="bg1"/>
                </a:solidFill>
              </a:rPr>
              <a:t>5</a:t>
            </a:r>
            <a:r>
              <a:rPr lang="cs-CZ" b="1" dirty="0" smtClean="0">
                <a:solidFill>
                  <a:schemeClr val="bg1"/>
                </a:solidFill>
              </a:rPr>
              <a:t>) BOTTOM-UP PRINCIP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8761"/>
            <a:ext cx="4211151" cy="28083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268760"/>
            <a:ext cx="4211960" cy="315897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4347102"/>
            <a:ext cx="3347864" cy="25108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4346429"/>
            <a:ext cx="1883678" cy="251157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49148"/>
            <a:ext cx="4211960" cy="280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84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340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>
                <a:solidFill>
                  <a:schemeClr val="bg1"/>
                </a:solidFill>
              </a:rPr>
              <a:t>5</a:t>
            </a:r>
            <a:r>
              <a:rPr lang="cs-CZ" b="1" dirty="0" smtClean="0">
                <a:solidFill>
                  <a:schemeClr val="bg1"/>
                </a:solidFill>
              </a:rPr>
              <a:t>) BOTTOM-UP PRINCIP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331641" y="2276872"/>
            <a:ext cx="60486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latin typeface="Calibri Light" panose="020F0302020204030204" pitchFamily="34" charset="0"/>
              </a:rPr>
              <a:t>Díky těmto aktivitám se podařilo založit kreativní skupinu </a:t>
            </a:r>
            <a:r>
              <a:rPr lang="cs-CZ" sz="4400" dirty="0">
                <a:latin typeface="Calibri Light" panose="020F0302020204030204" pitchFamily="34" charset="0"/>
              </a:rPr>
              <a:t>„Labyrint člověka v Perle </a:t>
            </a:r>
            <a:r>
              <a:rPr lang="cs-CZ" sz="4400" dirty="0" smtClean="0">
                <a:latin typeface="Calibri Light" panose="020F0302020204030204" pitchFamily="34" charset="0"/>
              </a:rPr>
              <a:t>Ústí </a:t>
            </a:r>
            <a:r>
              <a:rPr lang="cs-CZ" sz="4400" dirty="0">
                <a:latin typeface="Calibri Light" panose="020F0302020204030204" pitchFamily="34" charset="0"/>
              </a:rPr>
              <a:t>nad </a:t>
            </a:r>
            <a:r>
              <a:rPr lang="cs-CZ" sz="4400" dirty="0" smtClean="0">
                <a:latin typeface="Calibri Light" panose="020F0302020204030204" pitchFamily="34" charset="0"/>
              </a:rPr>
              <a:t>Orlicí“ </a:t>
            </a:r>
            <a:endParaRPr lang="cs-CZ" sz="4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9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340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>
                <a:solidFill>
                  <a:schemeClr val="bg1"/>
                </a:solidFill>
              </a:rPr>
              <a:t>5</a:t>
            </a:r>
            <a:r>
              <a:rPr lang="cs-CZ" b="1" dirty="0" smtClean="0">
                <a:solidFill>
                  <a:schemeClr val="bg1"/>
                </a:solidFill>
              </a:rPr>
              <a:t>) BOTTOM-UP PRINCIP</a:t>
            </a:r>
            <a:endParaRPr lang="cs-CZ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1285696"/>
              </p:ext>
            </p:extLst>
          </p:nvPr>
        </p:nvGraphicFramePr>
        <p:xfrm>
          <a:off x="-6464" y="1340768"/>
          <a:ext cx="9143998" cy="7299594"/>
        </p:xfrm>
        <a:graphic>
          <a:graphicData uri="http://schemas.openxmlformats.org/drawingml/2006/table">
            <a:tbl>
              <a:tblPr/>
              <a:tblGrid>
                <a:gridCol w="1540127"/>
                <a:gridCol w="1879744"/>
                <a:gridCol w="2304256"/>
                <a:gridCol w="2323236"/>
                <a:gridCol w="1096635"/>
              </a:tblGrid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Jméno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Pozice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Organizace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e-mail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telefon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Petr Hájek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starosta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Město Ústí nad Orlicí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"/>
                        </a:rPr>
                        <a:t>hajek@muuo.cz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777 736 337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RNDr. Renata Šedová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jednatelka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OHGS s.r.o.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3"/>
                        </a:rPr>
                        <a:t>sedova@ohgs.cz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603 956 870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Eva Vaníčková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manažerka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OHGS s.r.o.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4"/>
                        </a:rPr>
                        <a:t>vanickova@ohgs.cz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608 638 530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František Stejskal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Conel s.r.o.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5"/>
                        </a:rPr>
                        <a:t>fstejskal@bb-smartworx.com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736 768 407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Pavel Svatoš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ZŠ Třebovská Ústí n.Orl.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6"/>
                        </a:rPr>
                        <a:t>pavel.svatos@zstrebovska-ustino.cz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736 601 052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Ing. Miloslav Hlavsa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KONZUM, obchodní družstvo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7"/>
                        </a:rPr>
                        <a:t>hlavsa@konzumuo.cz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465 553 407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Radek Mačát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konzultant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KONZUM, obchodní družstvo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8"/>
                        </a:rPr>
                        <a:t>macat@smart-strateg.cz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725 111 288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Eva Medunová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veřejnost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veřejnost (pedagog SZŠ Ústí nad Orlicí)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eva.medunova@email.cz</a:t>
                      </a:r>
                      <a:endParaRPr lang="cs-CZ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732 160 388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Josef Menšík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Gymnázium Česká Třebová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9"/>
                        </a:rPr>
                        <a:t>josef.mensik@gymnct.cz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465 519 501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Ing. Jiří Sloupenský, CSc.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 poro výzkum a vývoj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Rieter CZ s.r.o.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0"/>
                        </a:rPr>
                        <a:t>jiri.sloupensky@rieter.com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465 557 457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Miroslava Petrová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koučka, terapeutka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Terapeutické centrum Koldín u Chocně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1"/>
                        </a:rPr>
                        <a:t>miru.petrova@gmail.com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607 065 421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Ing. Zdeněk Rössler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SŠUP Ústí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2"/>
                        </a:rPr>
                        <a:t>zrossler@ssup.cz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777 007 791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ak.malíř Jaroslav Habrman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učitel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SŠUP Ústí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3"/>
                        </a:rPr>
                        <a:t>jhabrman@ssup.cz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465 517 220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Bohuslav Špaček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učitel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SŠUP Ústí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4"/>
                        </a:rPr>
                        <a:t>bspacek@ssup.cz 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465 517 111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Ing. Petr Vojtěch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SŠA Ústí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5"/>
                        </a:rPr>
                        <a:t>vojtech@skola-auto.cz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604 739 766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Vratisla Šembera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Gymnázium Letohrad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6"/>
                        </a:rPr>
                        <a:t>vratislav.sembera@lsg.cz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777 022 810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Petr Morávek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RENOVA Morávek s.r.o.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7"/>
                        </a:rPr>
                        <a:t>moravek@renova-moravek.cz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777 720 757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Jáchym Kopecký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 architektury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veřejnost  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8"/>
                        </a:rPr>
                        <a:t>jachkop@gmail.com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723 822 125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Petr Kulhavý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občanského 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sdružení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Spousti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(ředitel 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ZŠ Libchavy)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19"/>
                        </a:rPr>
                        <a:t>kulhavypetr@seznam.cz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736 436 985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Ing. Viera Trumhová, MBA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OSVČ - koučka, konzultant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Poradenství pro </a:t>
                      </a:r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management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0"/>
                        </a:rPr>
                        <a:t>viera.trumhova@gmail.com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777 821 780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Ing. Kateřina Konečná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koučka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1"/>
                        </a:rPr>
                        <a:t>konecnak@email.cz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607 128 579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Kristýna Odvárková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manažer vzdělávacích programů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Contipro Group s.r.o.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2"/>
                        </a:rPr>
                        <a:t>odvarkova@contipro.com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725 325 105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Marek Hoffmann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 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Gymnázium Ústí n.Orl.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3"/>
                        </a:rPr>
                        <a:t>hoffmann@gymuo.cz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702 292 281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Štěpánka Svobodová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ředitelka 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DDM Duha Ústí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4"/>
                        </a:rPr>
                        <a:t>stepanka.svobodova@ddm-usti.cz 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734 267 424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Bc. Radek Škarka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ZŠ Komenského Ústí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5"/>
                        </a:rPr>
                        <a:t>radek.skarka@post.cz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604 402 926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Bc. Zdeněk Skalický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zástupce ředitelky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Městské muzeum Ústí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6"/>
                        </a:rPr>
                        <a:t>skalicky@muzeum-uo.cz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776 616 976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Karel Pokorný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Klubcentrum Ústí n.Orl.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7"/>
                        </a:rPr>
                        <a:t>pokorny@klubcentrum.cz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606 684 449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Lucie Vejačková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obchodní ředitelka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Saint-Gobain Litomyšl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8"/>
                        </a:rPr>
                        <a:t>Lucie.Vejackova@saint-gobain.com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606 789 362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Monika Kocandová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OSVČ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Poradenství, konzultace, dramaturgie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9"/>
                        </a:rPr>
                        <a:t>monamon@post.cz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602 280 546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Petr Bodlák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obchodní a marketingový manažer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Isolit Bravo Jablonné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30"/>
                        </a:rPr>
                        <a:t>bodlak@isolit-bravo.cz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602 314 109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Andrea Holečková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středoškolský pedagog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Gymnázium Žamberk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31"/>
                        </a:rPr>
                        <a:t>holeckova@gyzamb.cz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461 353 246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RNDr. Dagmar Nožková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středoškolský pedagog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Gymnázium Žamberk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nozkova@gyzamb.cz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728 268 034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Petra Jiráňová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programová vedoucí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Škola na zámku Litomyšl, Zámecké návrší p.o.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32"/>
                        </a:rPr>
                        <a:t>petra.jiranova@zamecke-navrsi.cz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727 878 444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Stáňa Doležalová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ředitelka 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Speciální ZŠ Ústí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33"/>
                        </a:rPr>
                        <a:t>zs.lazne@seznam.cz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734 150 567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Lenka Podzimková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ředitelka 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SŠZS Ústí n.O.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34"/>
                        </a:rPr>
                        <a:t>podzimkova@szsuo.cz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777 159 904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PaeDr. Jiří Tomášek, st.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ředitel 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ZUŠ J.Kociana Ústí nad Orlicí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35"/>
                        </a:rPr>
                        <a:t>jiri.tomasek@zusuo.cz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605 484 514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Jiří Tomášek, ml.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programátor IT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občan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36"/>
                        </a:rPr>
                        <a:t>tomasek.jirka@gmail.com</a:t>
                      </a:r>
                      <a:endParaRPr lang="cs-CZ" sz="11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955" marR="5955" marT="5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818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2" t="6457" r="16252" b="5146"/>
          <a:stretch/>
        </p:blipFill>
        <p:spPr bwMode="auto">
          <a:xfrm>
            <a:off x="467544" y="1340768"/>
            <a:ext cx="830893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0"/>
            <a:ext cx="9144000" cy="1340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Nadpis 1"/>
          <p:cNvSpPr txBox="1">
            <a:spLocks/>
          </p:cNvSpPr>
          <p:nvPr/>
        </p:nvSpPr>
        <p:spPr>
          <a:xfrm>
            <a:off x="457200" y="106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>
                <a:solidFill>
                  <a:schemeClr val="bg1"/>
                </a:solidFill>
              </a:rPr>
              <a:t>5</a:t>
            </a:r>
            <a:r>
              <a:rPr lang="cs-CZ" b="1" dirty="0" smtClean="0">
                <a:solidFill>
                  <a:schemeClr val="bg1"/>
                </a:solidFill>
              </a:rPr>
              <a:t>) BOTTOM-UP PRINCIP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8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80" r="790" b="26665"/>
          <a:stretch/>
        </p:blipFill>
        <p:spPr bwMode="auto">
          <a:xfrm>
            <a:off x="0" y="0"/>
            <a:ext cx="9144000" cy="22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2420888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Představení Perly 01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roli neziskového sektoru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vizi města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délce procesu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</a:t>
            </a:r>
            <a:r>
              <a:rPr lang="cs-CZ" sz="2800" dirty="0" err="1" smtClean="0">
                <a:latin typeface="Calibri Light" panose="020F0302020204030204" pitchFamily="34" charset="0"/>
              </a:rPr>
              <a:t>bottom</a:t>
            </a:r>
            <a:r>
              <a:rPr lang="cs-CZ" sz="2800" dirty="0" smtClean="0">
                <a:latin typeface="Calibri Light" panose="020F0302020204030204" pitchFamily="34" charset="0"/>
              </a:rPr>
              <a:t>-up principu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b="1" dirty="0" smtClean="0">
                <a:latin typeface="Calibri Light" panose="020F0302020204030204" pitchFamily="34" charset="0"/>
              </a:rPr>
              <a:t>Porozumění rychlosti procesu</a:t>
            </a:r>
          </a:p>
        </p:txBody>
      </p:sp>
    </p:spTree>
    <p:extLst>
      <p:ext uri="{BB962C8B-B14F-4D97-AF65-F5344CB8AC3E}">
        <p14:creationId xmlns:p14="http://schemas.microsoft.com/office/powerpoint/2010/main" xmlns="" val="12239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Perla 01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12007" y="6165304"/>
            <a:ext cx="831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ha</a:t>
            </a:r>
            <a:r>
              <a:rPr lang="cs-CZ" sz="2400" dirty="0" smtClean="0"/>
              <a:t> / v těsném sousedství </a:t>
            </a:r>
            <a:r>
              <a:rPr lang="en-US" sz="2400" dirty="0" smtClean="0"/>
              <a:t> </a:t>
            </a:r>
            <a:r>
              <a:rPr lang="cs-CZ" sz="2400" dirty="0" smtClean="0"/>
              <a:t>centrálního náměstí / 15 000 obyvatel</a:t>
            </a:r>
          </a:p>
        </p:txBody>
      </p:sp>
      <p:pic>
        <p:nvPicPr>
          <p:cNvPr id="6" name="Picture 4" descr="P52200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38200"/>
            <a:ext cx="9144000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2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6) POROZUMĚNÍ RYCHLOSTI PROCESU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4" y="1556792"/>
            <a:ext cx="84249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 Light" panose="020F0302020204030204" pitchFamily="34" charset="0"/>
              </a:rPr>
              <a:t>leden – září </a:t>
            </a:r>
            <a:r>
              <a:rPr lang="cs-CZ" sz="2800" dirty="0" smtClean="0">
                <a:latin typeface="Calibri Light" panose="020F0302020204030204" pitchFamily="34" charset="0"/>
              </a:rPr>
              <a:t>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8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 Light" panose="020F0302020204030204" pitchFamily="34" charset="0"/>
              </a:rPr>
              <a:t>21 komunikačních </a:t>
            </a:r>
            <a:r>
              <a:rPr lang="cs-CZ" sz="2800" dirty="0" smtClean="0">
                <a:latin typeface="Calibri Light" panose="020F0302020204030204" pitchFamily="34" charset="0"/>
              </a:rPr>
              <a:t>partnerů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8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 Light" panose="020F0302020204030204" pitchFamily="34" charset="0"/>
              </a:rPr>
              <a:t>11 žen, 10 </a:t>
            </a:r>
            <a:r>
              <a:rPr lang="cs-CZ" sz="2800" dirty="0" smtClean="0">
                <a:latin typeface="Calibri Light" panose="020F0302020204030204" pitchFamily="34" charset="0"/>
              </a:rPr>
              <a:t>mužů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8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 Light" panose="020F0302020204030204" pitchFamily="34" charset="0"/>
              </a:rPr>
              <a:t>student gymnázia, žena na mateřské dovolené, invalidní důchodkyně, pejskař, automobilista, dojíždějící, bydlící, přistěhovalý, </a:t>
            </a:r>
            <a:r>
              <a:rPr lang="cs-CZ" sz="2800" dirty="0" err="1">
                <a:latin typeface="Calibri Light" panose="020F0302020204030204" pitchFamily="34" charset="0"/>
              </a:rPr>
              <a:t>odstěhovalý</a:t>
            </a:r>
            <a:r>
              <a:rPr lang="cs-CZ" sz="2800" dirty="0" smtClean="0">
                <a:latin typeface="Calibri Light" panose="020F0302020204030204" pitchFamily="34" charset="0"/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8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 Light" panose="020F0302020204030204" pitchFamily="34" charset="0"/>
              </a:rPr>
              <a:t>ze všech částí města (</a:t>
            </a:r>
            <a:r>
              <a:rPr lang="cs-CZ" sz="2800" dirty="0" err="1">
                <a:latin typeface="Calibri Light" panose="020F0302020204030204" pitchFamily="34" charset="0"/>
              </a:rPr>
              <a:t>Černovír</a:t>
            </a:r>
            <a:r>
              <a:rPr lang="cs-CZ" sz="2800" dirty="0">
                <a:latin typeface="Calibri Light" panose="020F0302020204030204" pitchFamily="34" charset="0"/>
              </a:rPr>
              <a:t>, Kerhartice…)</a:t>
            </a:r>
          </a:p>
        </p:txBody>
      </p:sp>
    </p:spTree>
    <p:extLst>
      <p:ext uri="{BB962C8B-B14F-4D97-AF65-F5344CB8AC3E}">
        <p14:creationId xmlns:p14="http://schemas.microsoft.com/office/powerpoint/2010/main" xmlns="" val="16558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24" name="Picture 4" descr="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224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2772" name="Picture 4" descr="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8823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1748" name="Picture 4" descr="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8782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Podkl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1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00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244" name="Picture 4" descr="Celek_bez_areal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1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20" name="Picture 4" descr="Cel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1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38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67544" y="1484784"/>
            <a:ext cx="84249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n</a:t>
            </a:r>
            <a:r>
              <a:rPr lang="cs-CZ" sz="2400" dirty="0" smtClean="0"/>
              <a:t>emohli jsme dovnitř, když Perla prosperovala</a:t>
            </a:r>
          </a:p>
          <a:p>
            <a:endParaRPr lang="cs-CZ" dirty="0"/>
          </a:p>
          <a:p>
            <a:r>
              <a:rPr lang="cs-CZ" sz="2400" dirty="0"/>
              <a:t>n</a:t>
            </a:r>
            <a:r>
              <a:rPr lang="cs-CZ" sz="2400" dirty="0" smtClean="0"/>
              <a:t>emůžeme dovnitř, když je opuštěná</a:t>
            </a:r>
          </a:p>
          <a:p>
            <a:endParaRPr lang="cs-CZ" dirty="0"/>
          </a:p>
          <a:p>
            <a:r>
              <a:rPr lang="cs-CZ" sz="2400" dirty="0" smtClean="0"/>
              <a:t>hrozí, že nebudeme moci dovnitř ani v průběhu přípravných prací</a:t>
            </a:r>
          </a:p>
          <a:p>
            <a:endParaRPr lang="cs-CZ" dirty="0"/>
          </a:p>
          <a:p>
            <a:r>
              <a:rPr lang="cs-CZ" sz="2400" b="1" dirty="0" smtClean="0"/>
              <a:t>MUSÍME PERLU ZNOVU OBJEVIT, NAUČIT SE DO NÍ OPĚT CHODIT</a:t>
            </a:r>
            <a:endParaRPr lang="cs-CZ" sz="2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99717"/>
            <a:ext cx="9144000" cy="2658283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6</a:t>
            </a:r>
            <a:r>
              <a:rPr lang="cs-CZ" b="1" dirty="0" smtClean="0">
                <a:solidFill>
                  <a:schemeClr val="bg1"/>
                </a:solidFill>
              </a:rPr>
              <a:t>) POROZUMĚNÍ RYCHLOSTI PROCESU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1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12976"/>
            <a:ext cx="9144000" cy="2296070"/>
          </a:xfrm>
          <a:prstGeom prst="rect">
            <a:avLst/>
          </a:prstGeom>
        </p:spPr>
      </p:pic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755576" y="5661248"/>
            <a:ext cx="8388424" cy="116422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400" b="1" dirty="0" smtClean="0"/>
              <a:t>RNDr. Robert Osman, Ph.D.</a:t>
            </a:r>
          </a:p>
          <a:p>
            <a:pPr algn="l"/>
            <a:r>
              <a:rPr lang="cs-CZ" sz="2400" dirty="0" smtClean="0"/>
              <a:t>Geografický ústav, Přírodovědecká fakulta, Masarykova univerzita</a:t>
            </a:r>
          </a:p>
          <a:p>
            <a:pPr algn="l"/>
            <a:r>
              <a:rPr lang="cs-CZ" sz="2400" dirty="0"/>
              <a:t>Environmentální </a:t>
            </a:r>
            <a:r>
              <a:rPr lang="cs-CZ" sz="2400" dirty="0" smtClean="0"/>
              <a:t>geografie, </a:t>
            </a:r>
            <a:r>
              <a:rPr lang="nn-NO" sz="2400" dirty="0"/>
              <a:t>Ústav geoniky AV ČR, v. v. i.</a:t>
            </a:r>
            <a:endParaRPr lang="cs-CZ" sz="24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685800" y="950297"/>
            <a:ext cx="7772400" cy="1038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smtClean="0"/>
              <a:t>Děkuji za pozornost</a:t>
            </a:r>
            <a:endParaRPr lang="cs-CZ" b="1" cap="small" dirty="0"/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683568" y="1916832"/>
            <a:ext cx="701682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200" dirty="0" smtClean="0"/>
              <a:t>SPOUSTI – Spolek pro organické Ústí, o.s. </a:t>
            </a:r>
            <a:endParaRPr lang="cs-CZ" sz="2200" dirty="0" smtClean="0"/>
          </a:p>
          <a:p>
            <a:pPr algn="l"/>
            <a:r>
              <a:rPr lang="cs-CZ" sz="2200" dirty="0" smtClean="0"/>
              <a:t>info@spousti.cz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xmlns="" val="20692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Perla 01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752" y="4005064"/>
            <a:ext cx="9036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Perla, bavlnářské závody, a.s.</a:t>
            </a:r>
            <a:endParaRPr lang="cs-CZ" sz="2400" dirty="0" smtClean="0"/>
          </a:p>
          <a:p>
            <a:r>
              <a:rPr lang="cs-CZ" sz="2400" dirty="0" smtClean="0"/>
              <a:t>p</a:t>
            </a:r>
            <a:r>
              <a:rPr lang="sv-SE" sz="2400" dirty="0" smtClean="0"/>
              <a:t>rvní </a:t>
            </a:r>
            <a:r>
              <a:rPr lang="sv-SE" sz="2400" dirty="0"/>
              <a:t>tkalcovna </a:t>
            </a:r>
            <a:r>
              <a:rPr lang="sv-SE" sz="2400" dirty="0" smtClean="0"/>
              <a:t>v</a:t>
            </a:r>
            <a:r>
              <a:rPr lang="cs-CZ" sz="2400" dirty="0" smtClean="0"/>
              <a:t>z</a:t>
            </a:r>
            <a:r>
              <a:rPr lang="sv-SE" sz="2400" dirty="0" smtClean="0"/>
              <a:t>nikla </a:t>
            </a:r>
            <a:r>
              <a:rPr lang="sv-SE" sz="2400" dirty="0"/>
              <a:t>v roce </a:t>
            </a:r>
            <a:r>
              <a:rPr lang="sv-SE" sz="2400" dirty="0" smtClean="0"/>
              <a:t>1855</a:t>
            </a:r>
            <a:endParaRPr lang="cs-CZ" sz="2400" dirty="0" smtClean="0"/>
          </a:p>
          <a:p>
            <a:r>
              <a:rPr lang="it-IT" sz="2400" dirty="0"/>
              <a:t>poslední stroj se zastavil v roce </a:t>
            </a:r>
            <a:r>
              <a:rPr lang="it-IT" sz="2400" dirty="0" smtClean="0"/>
              <a:t>2009</a:t>
            </a:r>
            <a:endParaRPr lang="cs-CZ" sz="2400" dirty="0" smtClean="0"/>
          </a:p>
          <a:p>
            <a:r>
              <a:rPr lang="cs-CZ" sz="2400" dirty="0" smtClean="0"/>
              <a:t>výroba </a:t>
            </a:r>
            <a:r>
              <a:rPr lang="cs-CZ" sz="2400" dirty="0"/>
              <a:t>bavlněných tkanin a přízí, vyráběla flanely, popelíny, </a:t>
            </a:r>
            <a:r>
              <a:rPr lang="cs-CZ" sz="2400" dirty="0" err="1" smtClean="0"/>
              <a:t>pyžamoviny</a:t>
            </a:r>
            <a:endParaRPr lang="cs-CZ" sz="2400" dirty="0" smtClean="0"/>
          </a:p>
          <a:p>
            <a:r>
              <a:rPr lang="cs-CZ" sz="2400" dirty="0"/>
              <a:t>z</a:t>
            </a:r>
            <a:r>
              <a:rPr lang="cs-CZ" sz="2400" dirty="0" smtClean="0"/>
              <a:t>aměstnávala až </a:t>
            </a:r>
            <a:r>
              <a:rPr lang="cs-CZ" sz="2400" dirty="0"/>
              <a:t>4700 </a:t>
            </a:r>
            <a:r>
              <a:rPr lang="cs-CZ" sz="2400" dirty="0" smtClean="0"/>
              <a:t>lidí </a:t>
            </a:r>
            <a:r>
              <a:rPr lang="cs-CZ" sz="2400" dirty="0"/>
              <a:t>v regionu, </a:t>
            </a:r>
            <a:r>
              <a:rPr lang="cs-CZ" sz="2400" dirty="0" smtClean="0"/>
              <a:t>2000 lidí ve městě, 700 lidí v areálu</a:t>
            </a:r>
          </a:p>
        </p:txBody>
      </p:sp>
    </p:spTree>
    <p:extLst>
      <p:ext uri="{BB962C8B-B14F-4D97-AF65-F5344CB8AC3E}">
        <p14:creationId xmlns:p14="http://schemas.microsoft.com/office/powerpoint/2010/main" xmlns="" val="402022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249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1) PŘEDSTAVENÍ PERLY 01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1556792"/>
            <a:ext cx="8820472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100" dirty="0" smtClean="0">
                <a:latin typeface="Calibri Light" panose="020F0302020204030204" pitchFamily="34" charset="0"/>
              </a:rPr>
              <a:t>odkup </a:t>
            </a:r>
            <a:r>
              <a:rPr lang="cs-CZ" sz="2100" dirty="0">
                <a:latin typeface="Calibri Light" panose="020F0302020204030204" pitchFamily="34" charset="0"/>
              </a:rPr>
              <a:t>areálu </a:t>
            </a:r>
            <a:r>
              <a:rPr lang="cs-CZ" sz="2100" dirty="0" smtClean="0">
                <a:latin typeface="Calibri Light" panose="020F0302020204030204" pitchFamily="34" charset="0"/>
              </a:rPr>
              <a:t>městem</a:t>
            </a:r>
          </a:p>
          <a:p>
            <a:pPr marL="457200" indent="-457200">
              <a:buAutoNum type="arabicPeriod"/>
            </a:pPr>
            <a:r>
              <a:rPr lang="cs-CZ" sz="2100" dirty="0">
                <a:latin typeface="Calibri Light" panose="020F0302020204030204" pitchFamily="34" charset="0"/>
              </a:rPr>
              <a:t>iniciace veřejného </a:t>
            </a:r>
            <a:r>
              <a:rPr lang="cs-CZ" sz="2100" dirty="0" smtClean="0">
                <a:latin typeface="Calibri Light" panose="020F0302020204030204" pitchFamily="34" charset="0"/>
              </a:rPr>
              <a:t>zájmu</a:t>
            </a:r>
          </a:p>
          <a:p>
            <a:pPr marL="457200" indent="-457200">
              <a:buAutoNum type="arabicPeriod"/>
            </a:pPr>
            <a:r>
              <a:rPr lang="cs-CZ" sz="2100" dirty="0">
                <a:latin typeface="Calibri Light" panose="020F0302020204030204" pitchFamily="34" charset="0"/>
              </a:rPr>
              <a:t>zpřístupnit téma znovuvyužití Perly široké </a:t>
            </a:r>
            <a:r>
              <a:rPr lang="cs-CZ" sz="2100" dirty="0" smtClean="0">
                <a:latin typeface="Calibri Light" panose="020F0302020204030204" pitchFamily="34" charset="0"/>
              </a:rPr>
              <a:t>veřejnosti</a:t>
            </a:r>
          </a:p>
          <a:p>
            <a:pPr marL="457200" indent="-457200">
              <a:buAutoNum type="arabicPeriod"/>
            </a:pPr>
            <a:r>
              <a:rPr lang="cs-CZ" sz="2100" dirty="0">
                <a:latin typeface="Calibri Light" panose="020F0302020204030204" pitchFamily="34" charset="0"/>
              </a:rPr>
              <a:t>vyhlášení urbanisticko-architektonické </a:t>
            </a:r>
            <a:r>
              <a:rPr lang="cs-CZ" sz="2100" dirty="0" smtClean="0">
                <a:latin typeface="Calibri Light" panose="020F0302020204030204" pitchFamily="34" charset="0"/>
              </a:rPr>
              <a:t>soutěže</a:t>
            </a:r>
          </a:p>
          <a:p>
            <a:pPr marL="457200" indent="-457200">
              <a:buAutoNum type="arabicPeriod"/>
            </a:pPr>
            <a:r>
              <a:rPr lang="cs-CZ" sz="2100" dirty="0" smtClean="0">
                <a:latin typeface="Calibri Light" panose="020F0302020204030204" pitchFamily="34" charset="0"/>
              </a:rPr>
              <a:t>zadání regulačního plánu území Perly 01</a:t>
            </a:r>
          </a:p>
          <a:p>
            <a:pPr marL="457200" indent="-457200">
              <a:buAutoNum type="arabicPeriod"/>
            </a:pPr>
            <a:r>
              <a:rPr lang="cs-CZ" sz="2100" dirty="0">
                <a:latin typeface="Calibri Light" panose="020F0302020204030204" pitchFamily="34" charset="0"/>
              </a:rPr>
              <a:t>navazování </a:t>
            </a:r>
            <a:r>
              <a:rPr lang="cs-CZ" sz="2100" dirty="0" smtClean="0">
                <a:latin typeface="Calibri Light" panose="020F0302020204030204" pitchFamily="34" charset="0"/>
              </a:rPr>
              <a:t>kontaktů </a:t>
            </a:r>
            <a:r>
              <a:rPr lang="cs-CZ" sz="2100" dirty="0">
                <a:latin typeface="Calibri Light" panose="020F0302020204030204" pitchFamily="34" charset="0"/>
              </a:rPr>
              <a:t>s lidmi, kteří mají s regenerací </a:t>
            </a:r>
            <a:r>
              <a:rPr lang="cs-CZ" sz="2100" dirty="0" err="1">
                <a:latin typeface="Calibri Light" panose="020F0302020204030204" pitchFamily="34" charset="0"/>
              </a:rPr>
              <a:t>brownfieldů</a:t>
            </a:r>
            <a:r>
              <a:rPr lang="cs-CZ" sz="2100" dirty="0">
                <a:latin typeface="Calibri Light" panose="020F0302020204030204" pitchFamily="34" charset="0"/>
              </a:rPr>
              <a:t> </a:t>
            </a:r>
            <a:r>
              <a:rPr lang="cs-CZ" sz="2100" dirty="0" smtClean="0">
                <a:latin typeface="Calibri Light" panose="020F0302020204030204" pitchFamily="34" charset="0"/>
              </a:rPr>
              <a:t>zkušenost</a:t>
            </a:r>
          </a:p>
          <a:p>
            <a:pPr marL="457200" indent="-457200">
              <a:buAutoNum type="arabicPeriod"/>
            </a:pPr>
            <a:r>
              <a:rPr lang="cs-CZ" sz="2100" dirty="0">
                <a:latin typeface="Calibri Light" panose="020F0302020204030204" pitchFamily="34" charset="0"/>
              </a:rPr>
              <a:t>postupné otevírání areálu </a:t>
            </a:r>
            <a:r>
              <a:rPr lang="cs-CZ" sz="2100" dirty="0" smtClean="0">
                <a:latin typeface="Calibri Light" panose="020F0302020204030204" pitchFamily="34" charset="0"/>
              </a:rPr>
              <a:t>Perly</a:t>
            </a:r>
          </a:p>
          <a:p>
            <a:pPr marL="457200" indent="-457200">
              <a:buAutoNum type="arabicPeriod"/>
            </a:pPr>
            <a:r>
              <a:rPr lang="cs-CZ" sz="2100" dirty="0">
                <a:latin typeface="Calibri Light" panose="020F0302020204030204" pitchFamily="34" charset="0"/>
              </a:rPr>
              <a:t>zabydlování území novými </a:t>
            </a:r>
            <a:r>
              <a:rPr lang="cs-CZ" sz="2100" dirty="0" smtClean="0">
                <a:latin typeface="Calibri Light" panose="020F0302020204030204" pitchFamily="34" charset="0"/>
              </a:rPr>
              <a:t>aktivitami</a:t>
            </a:r>
          </a:p>
          <a:p>
            <a:pPr marL="457200" indent="-457200">
              <a:buAutoNum type="arabicPeriod"/>
            </a:pPr>
            <a:r>
              <a:rPr lang="cs-CZ" sz="2100" dirty="0">
                <a:latin typeface="Calibri Light" panose="020F0302020204030204" pitchFamily="34" charset="0"/>
              </a:rPr>
              <a:t>d</a:t>
            </a:r>
            <a:r>
              <a:rPr lang="cs-CZ" sz="2100" dirty="0" smtClean="0">
                <a:latin typeface="Calibri Light" panose="020F0302020204030204" pitchFamily="34" charset="0"/>
              </a:rPr>
              <a:t>efinování </a:t>
            </a:r>
            <a:r>
              <a:rPr lang="cs-CZ" sz="2100" dirty="0" err="1" smtClean="0">
                <a:latin typeface="Calibri Light" panose="020F0302020204030204" pitchFamily="34" charset="0"/>
              </a:rPr>
              <a:t>brownfield</a:t>
            </a:r>
            <a:r>
              <a:rPr lang="cs-CZ" sz="2100" dirty="0" smtClean="0">
                <a:latin typeface="Calibri Light" panose="020F0302020204030204" pitchFamily="34" charset="0"/>
              </a:rPr>
              <a:t> managementu (aktuálně se tvoří jednací řád komise)</a:t>
            </a:r>
            <a:endParaRPr lang="cs-CZ" sz="2100" dirty="0">
              <a:latin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endParaRPr lang="cs-CZ" sz="2000" dirty="0" smtClean="0"/>
          </a:p>
          <a:p>
            <a:pPr marL="457200" indent="-457200">
              <a:buAutoNum type="arabicPeriod"/>
            </a:pPr>
            <a:endParaRPr lang="cs-CZ" sz="2400" dirty="0" smtClean="0"/>
          </a:p>
          <a:p>
            <a:pPr marL="457200" indent="-457200">
              <a:buAutoNum type="arabicPeriod"/>
            </a:pP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43399"/>
            <a:ext cx="9144000" cy="19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47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80" r="790" b="26665"/>
          <a:stretch/>
        </p:blipFill>
        <p:spPr bwMode="auto">
          <a:xfrm>
            <a:off x="0" y="0"/>
            <a:ext cx="9144000" cy="22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2420888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Představení Perly 01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b="1" dirty="0" smtClean="0">
                <a:latin typeface="Calibri Light" panose="020F0302020204030204" pitchFamily="34" charset="0"/>
              </a:rPr>
              <a:t>Porozumění roli neziskového sektoru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vizi města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délce procesu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</a:t>
            </a:r>
            <a:r>
              <a:rPr lang="cs-CZ" sz="2800" dirty="0" err="1" smtClean="0">
                <a:latin typeface="Calibri Light" panose="020F0302020204030204" pitchFamily="34" charset="0"/>
              </a:rPr>
              <a:t>bottom</a:t>
            </a:r>
            <a:r>
              <a:rPr lang="cs-CZ" sz="2800" dirty="0" smtClean="0">
                <a:latin typeface="Calibri Light" panose="020F0302020204030204" pitchFamily="34" charset="0"/>
              </a:rPr>
              <a:t>-up principu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cs-CZ" sz="2800" dirty="0" smtClean="0">
                <a:latin typeface="Calibri Light" panose="020F0302020204030204" pitchFamily="34" charset="0"/>
              </a:rPr>
              <a:t>Porozumění rychlosti procesu</a:t>
            </a:r>
          </a:p>
        </p:txBody>
      </p:sp>
    </p:spTree>
    <p:extLst>
      <p:ext uri="{BB962C8B-B14F-4D97-AF65-F5344CB8AC3E}">
        <p14:creationId xmlns:p14="http://schemas.microsoft.com/office/powerpoint/2010/main" xmlns="" val="12302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33" r="790" b="26666"/>
          <a:stretch/>
        </p:blipFill>
        <p:spPr bwMode="auto">
          <a:xfrm>
            <a:off x="0" y="0"/>
            <a:ext cx="9144000" cy="297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542" r="790" b="11041"/>
          <a:stretch/>
        </p:blipFill>
        <p:spPr bwMode="auto">
          <a:xfrm>
            <a:off x="-16502" y="4504527"/>
            <a:ext cx="9144000" cy="235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3212976"/>
            <a:ext cx="417646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Calibri Light" panose="020F0302020204030204" pitchFamily="34" charset="0"/>
              </a:rPr>
              <a:t>SPOUSTI – Spolek pro organické Ústí, o. s.</a:t>
            </a:r>
            <a:br>
              <a:rPr lang="cs-CZ" dirty="0">
                <a:latin typeface="Calibri Light" panose="020F0302020204030204" pitchFamily="34" charset="0"/>
              </a:rPr>
            </a:br>
            <a:r>
              <a:rPr lang="cs-CZ" dirty="0">
                <a:latin typeface="Calibri Light" panose="020F0302020204030204" pitchFamily="34" charset="0"/>
              </a:rPr>
              <a:t>Na Štěpnici 1272</a:t>
            </a:r>
            <a:br>
              <a:rPr lang="cs-CZ" dirty="0">
                <a:latin typeface="Calibri Light" panose="020F0302020204030204" pitchFamily="34" charset="0"/>
              </a:rPr>
            </a:br>
            <a:r>
              <a:rPr lang="cs-CZ" dirty="0">
                <a:latin typeface="Calibri Light" panose="020F0302020204030204" pitchFamily="34" charset="0"/>
              </a:rPr>
              <a:t>562 06 Ústí nad Orlicí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84168" y="3212976"/>
            <a:ext cx="280831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Calibri Light" panose="020F0302020204030204" pitchFamily="34" charset="0"/>
              </a:rPr>
              <a:t>info@spousti.cz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Calibri Light" panose="020F0302020204030204" pitchFamily="34" charset="0"/>
              </a:rPr>
              <a:t>jedensvet@spousti.cz</a:t>
            </a:r>
          </a:p>
          <a:p>
            <a:pPr>
              <a:lnSpc>
                <a:spcPct val="150000"/>
              </a:lnSpc>
            </a:pPr>
            <a:r>
              <a:rPr lang="cs-CZ" dirty="0">
                <a:latin typeface="Calibri Light" panose="020F0302020204030204" pitchFamily="34" charset="0"/>
              </a:rPr>
              <a:t>736 436 985</a:t>
            </a:r>
          </a:p>
        </p:txBody>
      </p:sp>
    </p:spTree>
    <p:extLst>
      <p:ext uri="{BB962C8B-B14F-4D97-AF65-F5344CB8AC3E}">
        <p14:creationId xmlns:p14="http://schemas.microsoft.com/office/powerpoint/2010/main" xmlns="" val="42440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80" r="790" b="26665"/>
          <a:stretch/>
        </p:blipFill>
        <p:spPr bwMode="auto">
          <a:xfrm>
            <a:off x="0" y="0"/>
            <a:ext cx="9144000" cy="22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2492896"/>
            <a:ext cx="878497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 smtClean="0">
                <a:latin typeface="Calibri Light" panose="020F0302020204030204" pitchFamily="34" charset="0"/>
              </a:rPr>
              <a:t>Podpora veřejné angažovanosti</a:t>
            </a:r>
          </a:p>
          <a:p>
            <a:pPr algn="just"/>
            <a:r>
              <a:rPr lang="cs-CZ" dirty="0">
                <a:latin typeface="Calibri Light" panose="020F0302020204030204" pitchFamily="34" charset="0"/>
              </a:rPr>
              <a:t>Podpora osobní angažovanosti obyvatel našeho města ve věcech veřejných je základní podmínkou pro iniciaci endogenního kapitálu města, pro posilování sociálních vazeb uvnitř ale především mezi jednotlivými komunitami, pro prohlubování důvěry v zastupitelské orgány, pro podporu lokální hrdosti a v konečném důsledku pro motivaci ke společné práci na silné lokální identitě</a:t>
            </a:r>
            <a:r>
              <a:rPr lang="cs-CZ" dirty="0" smtClean="0">
                <a:latin typeface="Calibri Light" panose="020F0302020204030204" pitchFamily="34" charset="0"/>
              </a:rPr>
              <a:t>.</a:t>
            </a:r>
          </a:p>
          <a:p>
            <a:pPr algn="just"/>
            <a:endParaRPr lang="cs-CZ" dirty="0" smtClean="0">
              <a:latin typeface="Calibri Light" panose="020F0302020204030204" pitchFamily="34" charset="0"/>
            </a:endParaRPr>
          </a:p>
          <a:p>
            <a:pPr algn="just"/>
            <a:r>
              <a:rPr lang="cs-CZ" b="1" dirty="0" smtClean="0">
                <a:latin typeface="Calibri Light" panose="020F0302020204030204" pitchFamily="34" charset="0"/>
              </a:rPr>
              <a:t>Podpora regionální soběstačnosti</a:t>
            </a:r>
          </a:p>
          <a:p>
            <a:pPr algn="just"/>
            <a:r>
              <a:rPr lang="cs-CZ" dirty="0">
                <a:latin typeface="Calibri Light" panose="020F0302020204030204" pitchFamily="34" charset="0"/>
              </a:rPr>
              <a:t>Podpora regionální soběstačnosti se nám jeví jako jedna z možných z cest opouštějící hluboce zakořeněnou víru v dlouhodobě neudržitelný koncept kontinuálního ekonomického rozvoje. Oproti mezinárodní dělbě práce a globálnímu trhu, které prostřednictvím odčerpávání peněz z regionu, ztráty kontroly nad cenou i kvalitou produktů, zvyšování potravinové nesoběstačnosti či zvyšující se nezaměstnanosti přispívají k postupné </a:t>
            </a:r>
            <a:r>
              <a:rPr lang="cs-CZ" dirty="0" err="1">
                <a:latin typeface="Calibri Light" panose="020F0302020204030204" pitchFamily="34" charset="0"/>
              </a:rPr>
              <a:t>periferializaci</a:t>
            </a:r>
            <a:r>
              <a:rPr lang="cs-CZ" dirty="0">
                <a:latin typeface="Calibri Light" panose="020F0302020204030204" pitchFamily="34" charset="0"/>
              </a:rPr>
              <a:t> regionu, představuje regionální trh nadějnou alternativu.</a:t>
            </a:r>
          </a:p>
        </p:txBody>
      </p:sp>
    </p:spTree>
    <p:extLst>
      <p:ext uri="{BB962C8B-B14F-4D97-AF65-F5344CB8AC3E}">
        <p14:creationId xmlns:p14="http://schemas.microsoft.com/office/powerpoint/2010/main" xmlns="" val="34908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1871</Words>
  <Application>Microsoft Office PowerPoint</Application>
  <PresentationFormat>Předvádění na obrazovce (4:3)</PresentationFormat>
  <Paragraphs>408</Paragraphs>
  <Slides>48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Motiv sady Office</vt:lpstr>
      <vt:lpstr>Perla 01: co to znamená využít regeneraci jako příležitost</vt:lpstr>
      <vt:lpstr>Snímek 2</vt:lpstr>
      <vt:lpstr>Snímek 3</vt:lpstr>
      <vt:lpstr>Perla 01</vt:lpstr>
      <vt:lpstr>Perla 01</vt:lpstr>
      <vt:lpstr>1) PŘEDSTAVENÍ PERLY 01</vt:lpstr>
      <vt:lpstr>Snímek 7</vt:lpstr>
      <vt:lpstr>Snímek 8</vt:lpstr>
      <vt:lpstr>Snímek 9</vt:lpstr>
      <vt:lpstr>Snímek 10</vt:lpstr>
      <vt:lpstr>2) POROZUMĚNÍ NGO</vt:lpstr>
      <vt:lpstr>Snímek 12</vt:lpstr>
      <vt:lpstr>Snímek 13</vt:lpstr>
      <vt:lpstr>2) POROZUMĚNÍ NGO</vt:lpstr>
      <vt:lpstr>2) POROZUMĚNÍ NGO</vt:lpstr>
      <vt:lpstr>Snímek 16</vt:lpstr>
      <vt:lpstr>3) POROZUMĚNÍ VIZI MĚSTA</vt:lpstr>
      <vt:lpstr>3) POROZUMĚNÍ VIZI MĚSTA</vt:lpstr>
      <vt:lpstr>3) POROZUMĚNÍ VIZI MĚSTA</vt:lpstr>
      <vt:lpstr>3) POROZUMĚNÍ VIZI MĚSTA</vt:lpstr>
      <vt:lpstr>3) POROZUMĚNÍ VIZE MĚSTA</vt:lpstr>
      <vt:lpstr>3) POROZUMĚNÍ VIZI MĚSTA</vt:lpstr>
      <vt:lpstr>3) POROZUMĚNÍ VIZI MĚSTA</vt:lpstr>
      <vt:lpstr>Snímek 24</vt:lpstr>
      <vt:lpstr>Snímek 25</vt:lpstr>
      <vt:lpstr>Snímek 26</vt:lpstr>
      <vt:lpstr>BROWNFIELD MANAGEMENT</vt:lpstr>
      <vt:lpstr>4) POROZUMĚNÍ DÉLCE PROCESU</vt:lpstr>
      <vt:lpstr>4) POROZUMĚNÍ DÉLCE PROCESU</vt:lpstr>
      <vt:lpstr>Snímek 30</vt:lpstr>
      <vt:lpstr>Snímek 31</vt:lpstr>
      <vt:lpstr>Snímek 32</vt:lpstr>
      <vt:lpstr>5) BOTTOM-UP PRINCIP</vt:lpstr>
      <vt:lpstr>Snímek 34</vt:lpstr>
      <vt:lpstr>Snímek 35</vt:lpstr>
      <vt:lpstr>Snímek 36</vt:lpstr>
      <vt:lpstr>Snímek 37</vt:lpstr>
      <vt:lpstr>Snímek 38</vt:lpstr>
      <vt:lpstr>Snímek 39</vt:lpstr>
      <vt:lpstr>6) POROZUMĚNÍ RYCHLOSTI PROCESU</vt:lpstr>
      <vt:lpstr>Snímek 41</vt:lpstr>
      <vt:lpstr>Snímek 42</vt:lpstr>
      <vt:lpstr>Snímek 43</vt:lpstr>
      <vt:lpstr>Snímek 44</vt:lpstr>
      <vt:lpstr>Snímek 45</vt:lpstr>
      <vt:lpstr>Snímek 46</vt:lpstr>
      <vt:lpstr>6) POROZUMĚNÍ RYCHLOSTI PROCESU</vt:lpstr>
      <vt:lpstr>Snímek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Brownfield management pro Perlu 01</dc:title>
  <dc:creator>Bob</dc:creator>
  <cp:lastModifiedBy>User</cp:lastModifiedBy>
  <cp:revision>90</cp:revision>
  <dcterms:created xsi:type="dcterms:W3CDTF">2014-09-01T07:17:19Z</dcterms:created>
  <dcterms:modified xsi:type="dcterms:W3CDTF">2015-12-10T15:25:59Z</dcterms:modified>
</cp:coreProperties>
</file>