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67" r:id="rId9"/>
    <p:sldId id="268" r:id="rId10"/>
    <p:sldId id="269" r:id="rId11"/>
    <p:sldId id="261" r:id="rId12"/>
    <p:sldId id="262" r:id="rId13"/>
    <p:sldId id="263" r:id="rId14"/>
    <p:sldId id="264" r:id="rId15"/>
    <p:sldId id="265" r:id="rId16"/>
    <p:sldId id="266" r:id="rId17"/>
    <p:sldId id="270" r:id="rId18"/>
    <p:sldId id="277" r:id="rId19"/>
    <p:sldId id="278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178" y="-8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B38FA89-46CD-4B83-AABB-26AD59233765}" type="datetimeFigureOut">
              <a:rPr lang="cs-CZ"/>
              <a:pPr>
                <a:defRPr/>
              </a:pPr>
              <a:t>9.12.2015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BE3B0FB-50DA-4A07-9557-526E4B7AD2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E0D956B-3194-4C9C-8B54-497595E89321}" type="datetimeFigureOut">
              <a:rPr lang="cs-CZ"/>
              <a:pPr>
                <a:defRPr/>
              </a:pPr>
              <a:t>9.12.2015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0FF7B42-E08D-441A-A0D9-4F15719CDE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B66C72-BA9C-4597-BBA1-15488EF34AE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  <p:sp>
        <p:nvSpPr>
          <p:cNvPr id="16388" name="Zástupný symbol pro zápatí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/>
          </a:p>
        </p:txBody>
      </p:sp>
      <p:sp>
        <p:nvSpPr>
          <p:cNvPr id="20484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8C4BA0-BBAD-4151-A1F1-C529F4AABFD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/>
          </a:p>
        </p:txBody>
      </p:sp>
      <p:sp>
        <p:nvSpPr>
          <p:cNvPr id="20484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8C4BA0-BBAD-4151-A1F1-C529F4AABFD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/>
          </a:p>
        </p:txBody>
      </p:sp>
      <p:sp>
        <p:nvSpPr>
          <p:cNvPr id="20484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8C4BA0-BBAD-4151-A1F1-C529F4AABFD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/>
          </a:p>
        </p:txBody>
      </p:sp>
      <p:sp>
        <p:nvSpPr>
          <p:cNvPr id="20484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8C4BA0-BBAD-4151-A1F1-C529F4AABFD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/>
          </a:p>
        </p:txBody>
      </p:sp>
      <p:sp>
        <p:nvSpPr>
          <p:cNvPr id="20484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8C4BA0-BBAD-4151-A1F1-C529F4AABFD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/>
          </a:p>
        </p:txBody>
      </p:sp>
      <p:sp>
        <p:nvSpPr>
          <p:cNvPr id="20484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8C4BA0-BBAD-4151-A1F1-C529F4AABFD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/>
          </a:p>
        </p:txBody>
      </p:sp>
      <p:sp>
        <p:nvSpPr>
          <p:cNvPr id="20484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8C4BA0-BBAD-4151-A1F1-C529F4AABFD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/>
          </a:p>
        </p:txBody>
      </p:sp>
      <p:sp>
        <p:nvSpPr>
          <p:cNvPr id="20484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8C4BA0-BBAD-4151-A1F1-C529F4AABFD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B66C72-BA9C-4597-BBA1-15488EF34AE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cs-CZ"/>
          </a:p>
        </p:txBody>
      </p:sp>
      <p:sp>
        <p:nvSpPr>
          <p:cNvPr id="16388" name="Zástupný symbol pro zápatí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/>
          </a:p>
        </p:txBody>
      </p:sp>
      <p:sp>
        <p:nvSpPr>
          <p:cNvPr id="20484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8C4BA0-BBAD-4151-A1F1-C529F4AABFD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/>
          </a:p>
        </p:txBody>
      </p:sp>
      <p:sp>
        <p:nvSpPr>
          <p:cNvPr id="20484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8C4BA0-BBAD-4151-A1F1-C529F4AABFD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/>
          </a:p>
        </p:txBody>
      </p:sp>
      <p:sp>
        <p:nvSpPr>
          <p:cNvPr id="20484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8C4BA0-BBAD-4151-A1F1-C529F4AABFD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/>
          </a:p>
        </p:txBody>
      </p:sp>
      <p:sp>
        <p:nvSpPr>
          <p:cNvPr id="20484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8C4BA0-BBAD-4151-A1F1-C529F4AABFD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/>
          </a:p>
        </p:txBody>
      </p:sp>
      <p:sp>
        <p:nvSpPr>
          <p:cNvPr id="20484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8C4BA0-BBAD-4151-A1F1-C529F4AABFD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/>
          </a:p>
        </p:txBody>
      </p:sp>
      <p:sp>
        <p:nvSpPr>
          <p:cNvPr id="20484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8C4BA0-BBAD-4151-A1F1-C529F4AABFD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/>
          </a:p>
        </p:txBody>
      </p:sp>
      <p:sp>
        <p:nvSpPr>
          <p:cNvPr id="20484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8C4BA0-BBAD-4151-A1F1-C529F4AABFD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/>
          </a:p>
        </p:txBody>
      </p:sp>
      <p:sp>
        <p:nvSpPr>
          <p:cNvPr id="20484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8C4BA0-BBAD-4151-A1F1-C529F4AABFD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/>
          </a:p>
        </p:txBody>
      </p:sp>
      <p:sp>
        <p:nvSpPr>
          <p:cNvPr id="20484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8C4BA0-BBAD-4151-A1F1-C529F4AABFD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4905F-402A-4B76-993F-214C5F5F4114}" type="datetime1">
              <a:rPr lang="cs-CZ"/>
              <a:pPr>
                <a:defRPr/>
              </a:pPr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Z0047 Geografie průmyslu a zemědělství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71BCD-C676-4B6D-886D-F2369F65A0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97726-2568-41D2-949C-330D99D2442F}" type="datetime1">
              <a:rPr lang="cs-CZ"/>
              <a:pPr>
                <a:defRPr/>
              </a:pPr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Z0047 Geografie průmyslu a zemědělství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945E2-C773-481D-AA2D-E6D5C30611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EE4E2-42DE-461D-BDE7-654D9133011F}" type="datetime1">
              <a:rPr lang="cs-CZ"/>
              <a:pPr>
                <a:defRPr/>
              </a:pPr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Z0047 Geografie průmyslu a zemědělství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FF815-F71F-4C76-B050-D0393B2EA3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C0431-707B-4D67-A6D1-F39CEEE61652}" type="datetime1">
              <a:rPr lang="cs-CZ"/>
              <a:pPr>
                <a:defRPr/>
              </a:pPr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Z0047 Geografie průmyslu a zemědělství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8F2B8-892A-48F1-ADD3-5506339C27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7BFA6-2B19-41EF-9E70-84E2A51C9F05}" type="datetime1">
              <a:rPr lang="cs-CZ"/>
              <a:pPr>
                <a:defRPr/>
              </a:pPr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Z0047 Geografie průmyslu a zemědělství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D8867-7096-42A0-8A79-E42A6AE782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E2F4E-AFB0-468C-BFA4-37D650D48790}" type="datetime1">
              <a:rPr lang="cs-CZ"/>
              <a:pPr>
                <a:defRPr/>
              </a:pPr>
              <a:t>9.12.2015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Z0047 Geografie průmyslu a zemědělství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861F5-E685-4EDF-AA16-04AF665EE1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DD2AD-F612-48E6-89F5-8031E30DECBF}" type="datetime1">
              <a:rPr lang="cs-CZ"/>
              <a:pPr>
                <a:defRPr/>
              </a:pPr>
              <a:t>9.12.2015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Z0047 Geografie průmyslu a zemědělství</a:t>
            </a: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7448F-F5AC-4912-98D1-8C4EFB623C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127D7-4995-453C-B5EF-624E105A063F}" type="datetime1">
              <a:rPr lang="cs-CZ"/>
              <a:pPr>
                <a:defRPr/>
              </a:pPr>
              <a:t>9.12.2015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Z0047 Geografie průmyslu a zemědělství</a:t>
            </a: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9DACA-AF3A-4275-BB1F-6268DA5EB2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869AD-8575-437D-B550-4BCA18829D8C}" type="datetime1">
              <a:rPr lang="cs-CZ"/>
              <a:pPr>
                <a:defRPr/>
              </a:pPr>
              <a:t>9.12.2015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Z0047 Geografie průmyslu a zemědělství</a:t>
            </a: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E676A-1B1B-4B8C-8C93-682BF625DB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8F76A-0EB4-480D-8CBB-24639532959C}" type="datetime1">
              <a:rPr lang="cs-CZ"/>
              <a:pPr>
                <a:defRPr/>
              </a:pPr>
              <a:t>9.12.2015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Z0047 Geografie průmyslu a zemědělství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E2519-FF75-4C9B-8A7B-959718C1FB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99541-37F0-44E1-9C39-5F471C935998}" type="datetime1">
              <a:rPr lang="cs-CZ"/>
              <a:pPr>
                <a:defRPr/>
              </a:pPr>
              <a:t>9.12.2015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Z0047 Geografie průmyslu a zemědělství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08E2B-436C-4421-85F4-ECC5370944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A1559E5-76ED-4E91-A3B6-07C96537DFFD}" type="datetime1">
              <a:rPr lang="cs-CZ"/>
              <a:pPr>
                <a:defRPr/>
              </a:pPr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pl-PL"/>
              <a:t>Z0047 Geografie průmyslu a zemědělství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185038-C090-4160-B00A-5156887A0D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cs-CZ" dirty="0" smtClean="0"/>
              <a:t>Teorie regionálního rozvoje </a:t>
            </a:r>
            <a:br>
              <a:rPr lang="cs-CZ" dirty="0" smtClean="0"/>
            </a:br>
            <a:r>
              <a:rPr lang="cs-CZ" dirty="0" smtClean="0"/>
              <a:t>- institucionální směry</a:t>
            </a:r>
            <a:br>
              <a:rPr lang="cs-CZ" dirty="0" smtClean="0"/>
            </a:br>
            <a:endParaRPr lang="cs-CZ" sz="1300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013325"/>
            <a:ext cx="6400800" cy="6254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17. prosince </a:t>
            </a:r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Z0047 Geografie průmyslu a zemědělství</a:t>
            </a:r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Triple </a:t>
            </a:r>
            <a:r>
              <a:rPr lang="cs-CZ" sz="3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helix</a:t>
            </a:r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(trojitá šroubovice) 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70912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triple </a:t>
            </a: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helix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jako analytický nástroj umožňující analýzu příčin a stavu spolupráce mezi firmami, univerzitami a vládami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problematika, jak podpořit vznik znalostní ekonomiky.</a:t>
            </a:r>
          </a:p>
          <a:p>
            <a:pPr>
              <a:buFont typeface="Wingdings" pitchFamily="2" charset="2"/>
              <a:buChar char="§"/>
            </a:pPr>
            <a:endParaRPr lang="cs-CZ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přínos konceptu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vzájemné porozumění o potřebách a rizicích jednotlivých aktérů (tj. jaké problémy a rizika trápí aktéry „zbylých dvou šroubovic“),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snaha o dosažení vzájemných synergií.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významnou roli hraje </a:t>
            </a: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sociokulturní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kontext</a:t>
            </a:r>
          </a:p>
          <a:p>
            <a:pPr>
              <a:buFont typeface="Wingdings" pitchFamily="2" charset="2"/>
              <a:buChar char="§"/>
            </a:pPr>
            <a:endParaRPr lang="cs-CZ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Cooke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et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(2006):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univerzity: byla jim přidána „třetí role“,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soukromé firmy: jsou vystavovány stále intenzivnější domácí i mezinárodní konkurenci,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(regionální) vlády: transformace vzorců chování teprve začala (pokud vůbec začala).</a:t>
            </a:r>
            <a:endParaRPr lang="cs-CZ" sz="1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76988"/>
            <a:ext cx="9144000" cy="365125"/>
          </a:xfrm>
        </p:spPr>
        <p:txBody>
          <a:bodyPr/>
          <a:lstStyle/>
          <a:p>
            <a:pPr>
              <a:defRPr/>
            </a:pPr>
            <a:r>
              <a:rPr lang="pl-PL" dirty="0"/>
              <a:t>Z0047 Geografie průmyslu a zemědělství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Klastry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součást průmyslové a inovační politiky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zároveň jeden z nejkontroverznějších konceptů,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základní dvojí pojetí:</a:t>
            </a: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1) klastry jako objektivní danost, mapování a dokumentace existující prostorové koncentrace oborově spřízněných podniků,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2) klastr jako nástroj průmyslové či regionální politiky, otázka organizace vztahů s cílem dosáhnout pomocí intervencí takové formy organizace vztahů mezi podniky, kdy se zvýší konkurenceschopnost zúčastněných firem.</a:t>
            </a: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Michael Porter (* 1947) – americký expert na firemní strategie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- 4 hlavní skupiny faktorů úspěšnosti firem (konkurenceschopnosti):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1) firemní strategie a vzájemná konkurence na úrovni firem, 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2) kvalita a cena vstupů,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3) náročnost trhů a zákazníků,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4) kvalita návazných a podpůrných odvětví.</a:t>
            </a: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76988"/>
            <a:ext cx="9144000" cy="365125"/>
          </a:xfrm>
        </p:spPr>
        <p:txBody>
          <a:bodyPr/>
          <a:lstStyle/>
          <a:p>
            <a:pPr>
              <a:defRPr/>
            </a:pPr>
            <a:r>
              <a:rPr lang="pl-PL" dirty="0"/>
              <a:t>Z0047 Geografie průmyslu a zemědělství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Klastry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„</a:t>
            </a: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Porterův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diamant“</a:t>
            </a: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76988"/>
            <a:ext cx="9144000" cy="365125"/>
          </a:xfrm>
        </p:spPr>
        <p:txBody>
          <a:bodyPr/>
          <a:lstStyle/>
          <a:p>
            <a:pPr>
              <a:defRPr/>
            </a:pPr>
            <a:r>
              <a:rPr lang="pl-PL" dirty="0"/>
              <a:t>Z0047 Geografie průmyslu a zemědělství</a:t>
            </a:r>
            <a:endParaRPr lang="cs-CZ" dirty="0"/>
          </a:p>
        </p:txBody>
      </p:sp>
      <p:pic>
        <p:nvPicPr>
          <p:cNvPr id="4098" name="Picture 2" descr="http://www.vlastnicesta.cz/data/USR_001_PICTURES/porteruv_mode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2060848"/>
            <a:ext cx="6724650" cy="4562476"/>
          </a:xfrm>
          <a:prstGeom prst="rect">
            <a:avLst/>
          </a:prstGeom>
          <a:noFill/>
        </p:spPr>
      </p:pic>
      <p:pic>
        <p:nvPicPr>
          <p:cNvPr id="4100" name="Picture 4" descr="http://www.world-lotteries.org/wls2012/images/stories/keynotes/michael-porter-250x33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4437112"/>
            <a:ext cx="1728192" cy="23019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Klastry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úspěch firem nezávisí jen na firmách samotných, ale i na prostředí, ve kterém působí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intenzita vazeb je posílena, pokud jsou firmy geograficky koncentrovány,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nejschopnější odvětví v daném státě jsou také geograficky koncentrována,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rostoucí světová ekonomická integrace vede k poklesu dopravních nákladů i cel, a to pak znamená větší specializaci na lokální a regionální úrovni.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Alfred </a:t>
            </a: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Marshall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(1890/1920)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triáda aglomeračních úspor: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1) dostatečné zásoby kvalifikované pracovní síly,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2) vybudování specializované infrastruktury,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3) vznik specializovaných dodavatelů.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Coe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et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(2007): snazší přístup k inovacím, vzájemné monitorování konkurence,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Simmie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Sennett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(1999) a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Granovetter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(1973): „síla slabých vazeb“ (slabé sociální vztahy), neobchodní vazby</a:t>
            </a: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76988"/>
            <a:ext cx="9144000" cy="365125"/>
          </a:xfrm>
        </p:spPr>
        <p:txBody>
          <a:bodyPr/>
          <a:lstStyle/>
          <a:p>
            <a:pPr>
              <a:defRPr/>
            </a:pPr>
            <a:r>
              <a:rPr lang="pl-PL" dirty="0"/>
              <a:t>Z0047 Geografie průmyslu a zemědělství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Klastry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definice klastru (Porter 1998)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= geografická soustředění vzájemně provázaných firem, specializovaných dodavatelů, poskytovatelů služeb, firem v příbuzných odvětvích a přidružených institucí, jako jsou univerzity, agentury a obchodní asociace různých směrů, které navzájem soutěží, ale také spolupracují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klastry jako hnací síla rozvoje na národní, regionální i místní úrovni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horizontální vazby, tj. vazby mezi firmami produkujícími obdobné výrobky a služby = konkurence,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vertikální vazby, tj. vazby doplňující (např. subdodavatelé) = kooperace.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tři typy odvětví: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1) místní odvětví, zpravidla služby pro obyvatelstvo (zdravotnictví, maloobchod, část stavebnictví), pouze omezená konkurence,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2) odvětví orientovaná na surovinové zdroje, vazby na přírodní zdroje, silná konkurence,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3) běžná tržní odvětví, řada faktorů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76988"/>
            <a:ext cx="9144000" cy="365125"/>
          </a:xfrm>
        </p:spPr>
        <p:txBody>
          <a:bodyPr/>
          <a:lstStyle/>
          <a:p>
            <a:pPr>
              <a:defRPr/>
            </a:pPr>
            <a:r>
              <a:rPr lang="pl-PL" dirty="0"/>
              <a:t>Z0047 Geografie průmyslu a zemědělství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Klastry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specializace vs. diverzifikace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klíčem k úspěchu není ani specializace, ani diverzifikace na úrovni odvětví, ale specializace v rámci klastrů</a:t>
            </a: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cross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clusters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spillovers</a:t>
            </a:r>
            <a:endParaRPr lang="cs-CZ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pozitivní externality vyplývající z vazeb mezi aktéry z různých klastrů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samotná existence klastru nemusí být zárukou úspěchu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local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buzz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global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pipelines</a:t>
            </a:r>
            <a:endParaRPr lang="cs-CZ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kombinace intenzivních lokálních vazeb a vazeb na klíčové aktéry, kteří operují na globální úrovni,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„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local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buzz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 = „lokální bzukot“ – plánované i neplánované osobní kontakty mezi aktéry v rámci klastru, nutnost řešit podobné problémy,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„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global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pipelines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 – propojení s aktéry disponujícími klíčovými znalostmi na globální úrovni,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neplatí: malé a střední podniky = lokální vazby x velké podniky = globální vazby.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76988"/>
            <a:ext cx="9144000" cy="365125"/>
          </a:xfrm>
        </p:spPr>
        <p:txBody>
          <a:bodyPr/>
          <a:lstStyle/>
          <a:p>
            <a:pPr>
              <a:defRPr/>
            </a:pPr>
            <a:r>
              <a:rPr lang="pl-PL" dirty="0"/>
              <a:t>Z0047 Geografie průmyslu a zemědělství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Klastry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5257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local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buzz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global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pipelines</a:t>
            </a:r>
            <a:endParaRPr lang="cs-CZ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local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buzz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– spontánní,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global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pipelines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– záměrné, úžeji zaměřené (na konkrétní informaci),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čím více se firmám v klastru podaří navázat kontakty, tím kvalitnější je „lokální bzukot“,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při přílišném zaměření na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global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pipelines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by ale mohlo dojít až k vyprázdnění klastru.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kritická analýza teorie klastrů (Martin a </a:t>
            </a: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Sunley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2003)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geografická blízkost – Porter nespecifikoval, co konkrétně touto blízkostí rozumí (města, regiony, státy, nadnárodní uskupení),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existence vzájemných vazeb – Porter nestanovil intenzitu ani charakter vazeb, které již postačují, aby mohla být skupina firem prohlášena za klastr. Tedy klastry nelze objektivně vymezit, resp. je možné je vymezit libovolně,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izolovanost klastrů od zbytku ekonomiky, chybí zasazení do širšího rámce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výsledek studie: klastry jako „chaotický koncept“; není možno ani ověřit, zda, případně nakolik skutečně přispívají ke zvýšení produktivity, inovativnosti, ziskovosti, tvorby pracovních míst, …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zastánci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Porterovy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teorie – „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succes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stories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76988"/>
            <a:ext cx="9144000" cy="365125"/>
          </a:xfrm>
        </p:spPr>
        <p:txBody>
          <a:bodyPr/>
          <a:lstStyle/>
          <a:p>
            <a:pPr>
              <a:defRPr/>
            </a:pPr>
            <a:r>
              <a:rPr lang="pl-PL" dirty="0"/>
              <a:t>Z0047 Geografie průmyslu a zemědělství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Příbuzná rozmanitost (</a:t>
            </a:r>
            <a:r>
              <a:rPr lang="cs-CZ" sz="3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related</a:t>
            </a:r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variety)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5257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příbuzná rozmanitost (Ron </a:t>
            </a: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Boschma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zahrnuje firmy (obory), které jsou od sebe z hlediska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know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how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tak daleko, aby klíčoví pracovníci v těchto firmách (oborech) věděli každý něco jiného, ale současně si byli schopni vzájemně porozumět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pokus o řešení dilematu , zda je zdrojem regionálního růstu výrazná specializace regionální ekonomiky na některé odvětví nebo diverzifikace do řady různých odvětví,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možná odpověď: diverzifikace, avšak diverzifikace do navzájem příbuzných odvětví.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vlivy příbuzné rozmanitosti na region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pozitivní: vyšší tempo růstu zaměstnanosti,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negativní: malá odolnost vůči externímu šoku (a následnému nárůstu nezaměstnanosti).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mechanismus vedoucí ke vzniku nového odvětví v regionu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„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regional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branching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 = rozvětvení či oddělení nového odvětví od odvětví stávajícího, resp. stávajících,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takto také vznikají nové firmy.</a:t>
            </a: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76988"/>
            <a:ext cx="9144000" cy="365125"/>
          </a:xfrm>
        </p:spPr>
        <p:txBody>
          <a:bodyPr/>
          <a:lstStyle/>
          <a:p>
            <a:pPr>
              <a:defRPr/>
            </a:pPr>
            <a:r>
              <a:rPr lang="pl-PL" dirty="0"/>
              <a:t>Z0047 Geografie průmyslu a zemědělství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cs-CZ" dirty="0" smtClean="0"/>
              <a:t>Četba</a:t>
            </a:r>
            <a:br>
              <a:rPr lang="cs-CZ" dirty="0" smtClean="0"/>
            </a:br>
            <a:endParaRPr lang="cs-CZ" sz="13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Z0047 Geografie průmyslu a zemědělství</a:t>
            </a:r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 smutné továrně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5257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autoři: Radovan </a:t>
            </a: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Lipus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David Vávra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- 1.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vyd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., rok 2013,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Praha: MEANDER,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edice Modrý slon.</a:t>
            </a: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4" name="Picture 2" descr="http://data.bux.cz/book/022/667/0226676/lar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2160705"/>
            <a:ext cx="5148064" cy="4508655"/>
          </a:xfrm>
          <a:prstGeom prst="rect">
            <a:avLst/>
          </a:prstGeom>
          <a:noFill/>
        </p:spPr>
      </p:pic>
      <p:pic>
        <p:nvPicPr>
          <p:cNvPr id="3076" name="Picture 4" descr="http://g.denik.cz/60/79/sumna_mesta_vavra_galerie-98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212772"/>
            <a:ext cx="3528392" cy="26462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Institucionální směry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70912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tři problémové oblasti, kterým tradičně pojatá ekonomická teorie nevěnovala dostatek pozornosti (Richard Nelson 1998)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1) technologie a technologické inovace –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inovace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proces učení, objevování nových postupů, nalézání nových řešení,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2) pojetí firmy – fungování firem, jejich vztahy ke konkurentům a subdodavatelům, rozdíly ve vnitropodnikové organizaci práce, navyklé způsoby řešení problémů (předtím firmy chápány jako izolovaní a anonymní aktéři, pouze pravidla poptávky a nabídky),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3) instituce – „organizace s adresou“ a zejména institucionalizované praktiky, rutiny, zvyklosti, sdílené hodnoty.</a:t>
            </a:r>
          </a:p>
          <a:p>
            <a:pPr>
              <a:buFont typeface="Arial" charset="0"/>
              <a:buNone/>
            </a:pPr>
            <a:endParaRPr lang="cs-CZ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tradiční ekonomická teorie se těmito oblastmi nezabývá a není proto schopna vysvětlit hospodářské rozdíly mezi zeměmi a regiony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institucionální teorie se zabývají jednou nebo více zmíněnými oblastmi, větší význam přisuzují měkkým faktorům,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skepse k velkým všeobecným teoriím,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nedůvěra k možnosti spolehlivě předvídat vývoj,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počátek na konci 70. let 20. století, dnes nejdynamičtěji se rozvíjející směr.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76988"/>
            <a:ext cx="9144000" cy="365125"/>
          </a:xfrm>
        </p:spPr>
        <p:txBody>
          <a:bodyPr/>
          <a:lstStyle/>
          <a:p>
            <a:pPr>
              <a:defRPr/>
            </a:pPr>
            <a:r>
              <a:rPr lang="pl-PL" dirty="0"/>
              <a:t>Z0047 Geografie průmyslu a zemědělství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Institucionální směry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6581328"/>
          </a:xfrm>
        </p:spPr>
        <p:txBody>
          <a:bodyPr/>
          <a:lstStyle/>
          <a:p>
            <a:pPr>
              <a:buAutoNum type="arabicParenR"/>
            </a:pPr>
            <a:r>
              <a:rPr lang="cs-CZ" sz="1400" b="1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teorie výrobních okrsků a teorie flexibilní specializace</a:t>
            </a:r>
          </a:p>
          <a:p>
            <a:pPr>
              <a:buNone/>
            </a:pPr>
            <a:r>
              <a:rPr lang="cs-CZ" sz="1400" b="1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viz přednáška č. 1 – koncentrace firem, „třetí Itálie“</a:t>
            </a:r>
          </a:p>
          <a:p>
            <a:pPr>
              <a:buFont typeface="Wingdings" pitchFamily="2" charset="2"/>
              <a:buAutoNum type="arabicParenR"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b="1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2) </a:t>
            </a:r>
            <a:r>
              <a:rPr lang="cs-CZ" sz="1400" b="1" dirty="0" err="1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sociokulturní</a:t>
            </a:r>
            <a:r>
              <a:rPr lang="cs-CZ" sz="1400" b="1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prostředí a konkurenceschopnost regionů: sítě kontaktů a regionální „zakořenění“</a:t>
            </a:r>
          </a:p>
          <a:p>
            <a:pPr>
              <a:buNone/>
            </a:pPr>
            <a:r>
              <a:rPr lang="cs-CZ" sz="1400" b="1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viz přednáška č. 1 – koncept zakořenění</a:t>
            </a:r>
            <a:endParaRPr lang="cs-CZ" sz="1400" b="1" dirty="0" smtClean="0">
              <a:solidFill>
                <a:schemeClr val="bg1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3) teorie učících se regionů: interpretace, reflexivita a moc</a:t>
            </a:r>
          </a:p>
          <a:p>
            <a:pPr>
              <a:buNone/>
            </a:pPr>
            <a:endParaRPr lang="cs-CZ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b="1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4) regionální inovační systémy (RIS)</a:t>
            </a:r>
          </a:p>
          <a:p>
            <a:pPr>
              <a:buNone/>
            </a:pPr>
            <a:endParaRPr lang="cs-CZ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5) triple </a:t>
            </a:r>
            <a:r>
              <a:rPr lang="cs-CZ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helix</a:t>
            </a:r>
            <a:r>
              <a:rPr lang="cs-CZ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(trojitá šroubovice)</a:t>
            </a:r>
          </a:p>
          <a:p>
            <a:pPr>
              <a:buNone/>
            </a:pPr>
            <a:endParaRPr lang="cs-CZ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6) klastry</a:t>
            </a:r>
          </a:p>
          <a:p>
            <a:pPr>
              <a:buNone/>
            </a:pPr>
            <a:endParaRPr lang="cs-CZ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7) příbuzná rozmanitost (</a:t>
            </a:r>
            <a:r>
              <a:rPr lang="cs-CZ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related</a:t>
            </a:r>
            <a:r>
              <a:rPr lang="cs-CZ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variety)</a:t>
            </a:r>
          </a:p>
          <a:p>
            <a:pPr>
              <a:buNone/>
            </a:pPr>
            <a:endParaRPr lang="cs-CZ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b="1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8) globální komoditní řetězce, globální hodnotové řetězce, globální produkční sítě</a:t>
            </a:r>
          </a:p>
          <a:p>
            <a:pPr>
              <a:buNone/>
            </a:pPr>
            <a:r>
              <a:rPr lang="cs-CZ" sz="1400" b="1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viz přednáška č. 1 – GPN</a:t>
            </a:r>
            <a:endParaRPr lang="cs-CZ" sz="1400" b="1" dirty="0" smtClean="0">
              <a:solidFill>
                <a:schemeClr val="bg1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pPr>
              <a:defRPr/>
            </a:pPr>
            <a:r>
              <a:rPr lang="pl-PL" dirty="0"/>
              <a:t>Z0047 Geografie průmyslu a zemědělství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Teorie učících se regionů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70912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zdroj konkurenceschopnosti pro 21. století – vědomosti, schopnost učit se a vytvářet kulturní klima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učení je spojováno se všemi obory (i tradičními), konkurence založená na neustálých inovacích,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schopnost vytvářet nové výrobky a služby,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znalosti jako nejstrategičtější „suroviny“.</a:t>
            </a:r>
          </a:p>
          <a:p>
            <a:pPr>
              <a:buFont typeface="Wingdings" pitchFamily="2" charset="2"/>
              <a:buChar char="§"/>
            </a:pPr>
            <a:endParaRPr lang="cs-CZ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 současnosti je už jen málo faktorů lokálně silně vázaných a téměř nemobilních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výjimka: znalosti a schopnost učit se -&gt; tvorba regionálních rozdílů,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vliv formy vztahů mezi firmou a jejím prostředím (prostředí = síť vztahů s dalšími firmami a institucemi + obecný rámec pro činnost firmy).</a:t>
            </a:r>
            <a:endParaRPr lang="cs-CZ" sz="1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důležité charakteristiky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1) ekonomická konfigurace regionu – větší množství obdobně zaměřených firem,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2) technologická infrastruktura – existence výzkumných institucí (spolupráce s místními podniky),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3) kultura a instituce regionu – identifikace, inteligence, instituce a integrace.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76988"/>
            <a:ext cx="9144000" cy="365125"/>
          </a:xfrm>
        </p:spPr>
        <p:txBody>
          <a:bodyPr/>
          <a:lstStyle/>
          <a:p>
            <a:pPr>
              <a:defRPr/>
            </a:pPr>
            <a:r>
              <a:rPr lang="pl-PL" dirty="0"/>
              <a:t>Z0047 Geografie průmyslu a zemědělství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Teorie učících se regionů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506916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jak vzniká schopnost vytvářet nové poznatky a vědomosti? a následně je udržet?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kodifikované vědomosti: je možné je standardizovat (instrukce, návod),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nekodifikované vědomosti: možné získat pouze vlastní zkušeností (praxe, zaškolení).</a:t>
            </a: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kodifikované znalosti je možné prodávat jako zboží a vyvážet kamkoliv do světa,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nekodifikované znalosti jsou zdrojem konkurenční výhody (např. způsob dosahování konsenzu, metoda stimulace pracovníků). </a:t>
            </a:r>
          </a:p>
          <a:p>
            <a:pPr>
              <a:buFont typeface="Wingdings" pitchFamily="2" charset="2"/>
              <a:buChar char="§"/>
            </a:pPr>
            <a:endParaRPr lang="cs-CZ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formy učení dle </a:t>
            </a: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Lundvalla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(1992)</a:t>
            </a:r>
          </a:p>
          <a:p>
            <a:pPr>
              <a:buNone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učení praxí (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learning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by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doing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učení užíváním (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learning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by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using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učení hledáním (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learning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by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searching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učení spoluprací (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learning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by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interacting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klíčovým typem nekodifikovaných znalostí jsou vnitrofiremní rutiny</a:t>
            </a:r>
          </a:p>
          <a:p>
            <a:pPr>
              <a:buNone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např.: jak firma řeší problémy, jak inovuje, jak se adaptuje na nové podmínky,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význam mezifiremní mobility zaměstnanců (ti znalosti přenášejí, někdy i globálně).</a:t>
            </a: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76988"/>
            <a:ext cx="9144000" cy="365125"/>
          </a:xfrm>
        </p:spPr>
        <p:txBody>
          <a:bodyPr/>
          <a:lstStyle/>
          <a:p>
            <a:pPr>
              <a:defRPr/>
            </a:pPr>
            <a:r>
              <a:rPr lang="pl-PL" dirty="0"/>
              <a:t>Z0047 Geografie průmyslu a zemědělství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Teorie učících se regionů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506916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důležité komponenty pro tvorbu znalostí (Amin, </a:t>
            </a: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Thrift</a:t>
            </a: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1994)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1) soubor různých institucí (firmy, školy, vládní agentury, ...),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2) vysoký stupeň interakcí mezi aktéry (můžou nastavit až pravidla a zvyky),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3) struktura dominance,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4) povědomí společné vzájemnosti.</a:t>
            </a: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význam mají i vzdálené instituce (národní rámec, regulace na mezinárodní úrovni, zvyky a praktiky vzdálených elit),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inovační schopnost chtějí využít i firmy z vnějšku (potřeba s tím počítat).</a:t>
            </a:r>
          </a:p>
          <a:p>
            <a:pPr>
              <a:buFont typeface="Wingdings" pitchFamily="2" charset="2"/>
              <a:buChar char="§"/>
            </a:pPr>
            <a:endParaRPr lang="cs-CZ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schopnost adaptace regionů</a:t>
            </a:r>
          </a:p>
          <a:p>
            <a:pPr>
              <a:buNone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dokumentována řada regionů, které byly specializované, úspěšné a inovativní, ale tyto schopnosti ztratily a s nimi i bývalou prosperitu (např. Porúří v Německu či Newcastle v Anglii),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proces institucionálního „zakrnění“ =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lock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-in = ztráta konkurenceschopnosti, dříve úspěšné místní podniky nezaregistrovaly podstatnou inovaci v oboru, zůstaly „uzamčeny“ v prostoru, který brání přijímání novinek.</a:t>
            </a: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76988"/>
            <a:ext cx="9144000" cy="365125"/>
          </a:xfrm>
        </p:spPr>
        <p:txBody>
          <a:bodyPr/>
          <a:lstStyle/>
          <a:p>
            <a:pPr>
              <a:defRPr/>
            </a:pPr>
            <a:r>
              <a:rPr lang="pl-PL" dirty="0"/>
              <a:t>Z0047 Geografie průmyslu a zemědělství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Teorie učících se regionů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506916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kritika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problém s definicí slova „region“; často chápán jako jednotka územní (samo)správy,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teorie hledá jen ideální modelové typy,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chybí detailní empirické výzkumy (zato nadbytek různých členění spolupráce, učení atd.),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jak intenzivní učení musí být, aby se jednalo o učící se region?,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chybí výzkum mechanismů, jak dosáhnout žádoucího cíle,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až na výjimky se zabývá výzkumem úspěšných (vysoce vyspělých) regionů.</a:t>
            </a: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76988"/>
            <a:ext cx="9144000" cy="365125"/>
          </a:xfrm>
        </p:spPr>
        <p:txBody>
          <a:bodyPr/>
          <a:lstStyle/>
          <a:p>
            <a:pPr>
              <a:defRPr/>
            </a:pPr>
            <a:r>
              <a:rPr lang="pl-PL" dirty="0"/>
              <a:t>Z0047 Geografie průmyslu a zemědělství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Triple </a:t>
            </a:r>
            <a:r>
              <a:rPr lang="cs-CZ" sz="3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helix</a:t>
            </a:r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(trojitá šroubovice) 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70912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uspořádání klíčových aktérů, kteří podmiňují konkurenceschopnost regionu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firmy, univerzity a vlády,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šroubovice se neustále proměňuje,</a:t>
            </a:r>
          </a:p>
          <a:p>
            <a:pPr>
              <a:buFont typeface="Arial" charset="0"/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aspekt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Schumpeterova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konceptu kreativní destrukce.</a:t>
            </a:r>
          </a:p>
          <a:p>
            <a:pPr>
              <a:buFont typeface="Wingdings" pitchFamily="2" charset="2"/>
              <a:buChar char="§"/>
            </a:pPr>
            <a:endParaRPr lang="cs-CZ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třetí role univerzit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1) výuka,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2) věda a výzkum,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3) socioekonomický rozvoj regionu, posilování role partnera, který může být zdrojem nových prakticky využitelných poznatků a inovací.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postup formování šroubovice dle </a:t>
            </a:r>
            <a:r>
              <a:rPr lang="cs-CZ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Etzkowitze</a:t>
            </a:r>
            <a:endParaRPr lang="cs-CZ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1) „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knowledge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space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 = vytvořit koncentraci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VaV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aktivit v regionu,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2) „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consensus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space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 = prostředí setkávání osobností z různých institucí a s různou profesní historií, předávání zkušeností, snaha generovat nové myšlenky a strategie,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3) „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innovation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space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 = struktura, jejímž cílem je dosáhnout cílů z předchozích fází.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charset="0"/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76988"/>
            <a:ext cx="9144000" cy="365125"/>
          </a:xfrm>
        </p:spPr>
        <p:txBody>
          <a:bodyPr/>
          <a:lstStyle/>
          <a:p>
            <a:pPr>
              <a:defRPr/>
            </a:pPr>
            <a:r>
              <a:rPr lang="pl-PL" dirty="0"/>
              <a:t>Z0047 Geografie průmyslu a zemědělství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Triple </a:t>
            </a:r>
            <a:r>
              <a:rPr lang="cs-CZ" sz="3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helix</a:t>
            </a:r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(trojitá šroubovice)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877" y="1420315"/>
            <a:ext cx="7200247" cy="517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3035</TotalTime>
  <Words>309</Words>
  <Application>Microsoft Office PowerPoint</Application>
  <PresentationFormat>Předvádění na obrazovce (4:3)</PresentationFormat>
  <Paragraphs>275</Paragraphs>
  <Slides>19</Slides>
  <Notes>19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Teorie regionálního rozvoje  - institucionální směry </vt:lpstr>
      <vt:lpstr>Institucionální směry</vt:lpstr>
      <vt:lpstr>Institucionální směry</vt:lpstr>
      <vt:lpstr>Teorie učících se regionů</vt:lpstr>
      <vt:lpstr>Teorie učících se regionů</vt:lpstr>
      <vt:lpstr>Teorie učících se regionů</vt:lpstr>
      <vt:lpstr>Teorie učících se regionů</vt:lpstr>
      <vt:lpstr>Triple helix (trojitá šroubovice) </vt:lpstr>
      <vt:lpstr>Triple helix (trojitá šroubovice) </vt:lpstr>
      <vt:lpstr>Triple helix (trojitá šroubovice) </vt:lpstr>
      <vt:lpstr>Klastry</vt:lpstr>
      <vt:lpstr>Klastry</vt:lpstr>
      <vt:lpstr>Klastry</vt:lpstr>
      <vt:lpstr>Klastry</vt:lpstr>
      <vt:lpstr>Klastry</vt:lpstr>
      <vt:lpstr>Klastry</vt:lpstr>
      <vt:lpstr>Příbuzná rozmanitost (related variety)</vt:lpstr>
      <vt:lpstr>Četba </vt:lpstr>
      <vt:lpstr>O smutné továrně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User</cp:lastModifiedBy>
  <cp:revision>301</cp:revision>
  <dcterms:created xsi:type="dcterms:W3CDTF">2014-09-08T07:18:26Z</dcterms:created>
  <dcterms:modified xsi:type="dcterms:W3CDTF">2015-12-09T14:06:21Z</dcterms:modified>
</cp:coreProperties>
</file>