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2" r:id="rId6"/>
    <p:sldId id="261" r:id="rId7"/>
    <p:sldId id="259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EB7A6-D908-4525-A7D7-6E2666E77512}" type="datetimeFigureOut">
              <a:rPr lang="cs-CZ"/>
              <a:pPr>
                <a:defRPr/>
              </a:pPr>
              <a:t>13.10.2015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6D755-42D7-43B3-8378-67B154C350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8F932-46D3-4E33-9BAF-147D384F6A33}" type="datetimeFigureOut">
              <a:rPr lang="cs-CZ"/>
              <a:pPr>
                <a:defRPr/>
              </a:pPr>
              <a:t>13.10.2015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0114A-56C2-4368-9557-A0F5479279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82563-CB41-473F-AF63-777F19E66652}" type="datetimeFigureOut">
              <a:rPr lang="cs-CZ"/>
              <a:pPr>
                <a:defRPr/>
              </a:pPr>
              <a:t>13.10.2015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46A84-2BDE-43DB-BE7C-2BBAC21B49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C5DBB-9483-4CC1-B946-7CB64A43CB4E}" type="datetimeFigureOut">
              <a:rPr lang="cs-CZ"/>
              <a:pPr>
                <a:defRPr/>
              </a:pPr>
              <a:t>13.10.2015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80A9F-8A7C-4620-850C-4C90EE049F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5E1B8-40DF-418E-8CF4-BF37C1A1DF04}" type="datetimeFigureOut">
              <a:rPr lang="cs-CZ"/>
              <a:pPr>
                <a:defRPr/>
              </a:pPr>
              <a:t>13.10.2015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DC47F-934C-4733-9BD3-53209B2122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FC74A-74BD-41B9-9447-78860FDF7E6D}" type="datetimeFigureOut">
              <a:rPr lang="cs-CZ"/>
              <a:pPr>
                <a:defRPr/>
              </a:pPr>
              <a:t>13.10.2015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BB574-66B2-4A8D-9DED-957227FFFE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2CB47-CC1D-4105-B822-55FF7F043756}" type="datetimeFigureOut">
              <a:rPr lang="cs-CZ"/>
              <a:pPr>
                <a:defRPr/>
              </a:pPr>
              <a:t>13.10.2015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C64E6-0798-4E0B-9958-D1FF2A5436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3EC48-7F47-4F43-8B7D-05EA29BCE7C8}" type="datetimeFigureOut">
              <a:rPr lang="cs-CZ"/>
              <a:pPr>
                <a:defRPr/>
              </a:pPr>
              <a:t>13.10.2015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49A61-1D06-4E5D-885D-E6940BA5AA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D098E-4B48-4C16-B2FD-1AC3DB2CDE88}" type="datetimeFigureOut">
              <a:rPr lang="cs-CZ"/>
              <a:pPr>
                <a:defRPr/>
              </a:pPr>
              <a:t>13.10.2015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8D952-1D3F-47BF-811D-79ACDA2936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072F8-35CF-44EB-AD7F-B56A804CA7CA}" type="datetimeFigureOut">
              <a:rPr lang="cs-CZ"/>
              <a:pPr>
                <a:defRPr/>
              </a:pPr>
              <a:t>13.10.2015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AF1F6-B265-454A-BE1D-F75C0EB17A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B9EBB-A543-4B39-BDEF-EE922BA63946}" type="datetimeFigureOut">
              <a:rPr lang="cs-CZ"/>
              <a:pPr>
                <a:defRPr/>
              </a:pPr>
              <a:t>13.10.2015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7D738-129C-4507-BAE1-39A92F32DB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E3BD224-68B2-4A1E-9628-8A0C60977B91}" type="datetimeFigureOut">
              <a:rPr lang="cs-CZ"/>
              <a:pPr>
                <a:defRPr/>
              </a:pPr>
              <a:t>13.10.2015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A2BEAAB-E98E-4E51-B028-0F7A6475EE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>
          <a:xfrm>
            <a:off x="685800" y="285750"/>
            <a:ext cx="7772400" cy="3314700"/>
          </a:xfrm>
        </p:spPr>
        <p:txBody>
          <a:bodyPr/>
          <a:lstStyle/>
          <a:p>
            <a:pPr eaLnBrk="1" hangingPunct="1"/>
            <a:r>
              <a:rPr lang="pl-PL" sz="1600" smtClean="0"/>
              <a:t>Z1069/01 Čt 19:00--19:50 </a:t>
            </a:r>
            <a:br>
              <a:rPr lang="pl-PL" sz="1600" smtClean="0"/>
            </a:br>
            <a:r>
              <a:rPr lang="pl-PL" sz="1600" smtClean="0"/>
              <a:t>Z1069/02 Čt 18:00--18:50 </a:t>
            </a:r>
            <a:br>
              <a:rPr lang="pl-PL" sz="1600" smtClean="0"/>
            </a:br>
            <a:r>
              <a:rPr lang="pl-PL" sz="1600" smtClean="0"/>
              <a:t>Z1069/03 Út 15:00--15:50 </a:t>
            </a:r>
            <a:br>
              <a:rPr lang="pl-PL" sz="1600" smtClean="0"/>
            </a:br>
            <a:r>
              <a:rPr lang="pl-PL" sz="1600" smtClean="0"/>
              <a:t>Z1069/04 St 15:00--15:50 </a:t>
            </a:r>
            <a:br>
              <a:rPr lang="pl-PL" sz="1600" smtClean="0"/>
            </a:br>
            <a:r>
              <a:rPr lang="pl-PL" sz="1600" smtClean="0"/>
              <a:t>Z1069/05 St 8:00--8:50 </a:t>
            </a:r>
            <a:r>
              <a:rPr lang="pl-PL" sz="2400" smtClean="0"/>
              <a:t/>
            </a:r>
            <a:br>
              <a:rPr lang="pl-PL" sz="2400" smtClean="0"/>
            </a:br>
            <a:r>
              <a:rPr lang="cs-CZ" sz="2400" smtClean="0"/>
              <a:t/>
            </a:r>
            <a:br>
              <a:rPr lang="cs-CZ" sz="2400" smtClean="0"/>
            </a:br>
            <a:r>
              <a:rPr lang="cs-CZ" sz="2800" i="1" smtClean="0"/>
              <a:t>učebna Z1</a:t>
            </a:r>
            <a:r>
              <a:rPr lang="cs-CZ" smtClean="0"/>
              <a:t/>
            </a:r>
            <a:br>
              <a:rPr lang="cs-CZ" smtClean="0"/>
            </a:br>
            <a:r>
              <a:rPr lang="cs-CZ" sz="4000" smtClean="0"/>
              <a:t>Statistické metody a zpracování dat</a:t>
            </a:r>
            <a:endParaRPr lang="cs-CZ" i="1" smtClean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28625" y="4357688"/>
            <a:ext cx="8286750" cy="1857375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cvičící: 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Ambrožová, </a:t>
            </a:r>
            <a:r>
              <a:rPr lang="cs-CZ" dirty="0" err="1" smtClean="0"/>
              <a:t>Fiedor</a:t>
            </a:r>
            <a:r>
              <a:rPr lang="cs-CZ" dirty="0" smtClean="0"/>
              <a:t>, Komínková, Šindelář</a:t>
            </a: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p</a:t>
            </a:r>
            <a:r>
              <a:rPr lang="cs-CZ" dirty="0" smtClean="0"/>
              <a:t>odzim 2015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Docházka</a:t>
            </a:r>
          </a:p>
        </p:txBody>
      </p:sp>
      <p:sp>
        <p:nvSpPr>
          <p:cNvPr id="1433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povolují se jen dvě </a:t>
            </a:r>
            <a:r>
              <a:rPr lang="cs-CZ" b="1" smtClean="0"/>
              <a:t>řádně omluvené absence</a:t>
            </a:r>
          </a:p>
          <a:p>
            <a:pPr lvl="1" eaLnBrk="1" hangingPunct="1"/>
            <a:r>
              <a:rPr lang="cs-CZ" smtClean="0"/>
              <a:t>Omluvenky </a:t>
            </a:r>
            <a:r>
              <a:rPr lang="cs-CZ" b="1" smtClean="0"/>
              <a:t>předem</a:t>
            </a:r>
            <a:r>
              <a:rPr lang="cs-CZ" smtClean="0"/>
              <a:t> mailem na email cvičícího</a:t>
            </a:r>
            <a:endParaRPr lang="en-US" smtClean="0"/>
          </a:p>
          <a:p>
            <a:pPr lvl="2" eaLnBrk="1" hangingPunct="1"/>
            <a:r>
              <a:rPr lang="cs-CZ" smtClean="0"/>
              <a:t>Před hodinou</a:t>
            </a:r>
            <a:r>
              <a:rPr lang="cs-CZ" smtClean="0">
                <a:latin typeface="Arial" charset="0"/>
              </a:rPr>
              <a:t>,</a:t>
            </a:r>
            <a:r>
              <a:rPr lang="cs-CZ" smtClean="0"/>
              <a:t> ve které chybíte</a:t>
            </a:r>
          </a:p>
          <a:p>
            <a:pPr lvl="2" eaLnBrk="1" hangingPunct="1"/>
            <a:r>
              <a:rPr lang="cs-CZ" smtClean="0"/>
              <a:t>Potvrzení od lékaře nevyžadujeme</a:t>
            </a:r>
          </a:p>
          <a:p>
            <a:pPr lvl="1" eaLnBrk="1" hangingPunct="1"/>
            <a:r>
              <a:rPr lang="cs-CZ" smtClean="0"/>
              <a:t>Vaší povinností je zkontrolovat si, zda máte řádně zapsanou docházku v ISu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Termíny cvičení</a:t>
            </a:r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413"/>
            <a:ext cx="8686800" cy="5589587"/>
          </a:xfrm>
        </p:spPr>
        <p:txBody>
          <a:bodyPr/>
          <a:lstStyle/>
          <a:p>
            <a:pPr eaLnBrk="1" hangingPunct="1"/>
            <a:endParaRPr lang="cs-CZ" sz="2600" smtClean="0"/>
          </a:p>
          <a:p>
            <a:pPr eaLnBrk="1" hangingPunct="1">
              <a:buFont typeface="Arial" charset="0"/>
              <a:buNone/>
            </a:pPr>
            <a:r>
              <a:rPr lang="cs-CZ" sz="2600" smtClean="0"/>
              <a:t>Na cvičení se budeme střídat:</a:t>
            </a:r>
          </a:p>
          <a:p>
            <a:pPr eaLnBrk="1" hangingPunct="1">
              <a:buFont typeface="Arial" charset="0"/>
              <a:buNone/>
            </a:pPr>
            <a:endParaRPr lang="cs-CZ" sz="2600" smtClean="0"/>
          </a:p>
          <a:p>
            <a:pPr eaLnBrk="1" hangingPunct="1"/>
            <a:r>
              <a:rPr lang="cs-CZ" sz="2600" smtClean="0"/>
              <a:t>1. října	 			Klára Ambrožová</a:t>
            </a:r>
          </a:p>
          <a:p>
            <a:pPr eaLnBrk="1" hangingPunct="1"/>
            <a:r>
              <a:rPr lang="cs-CZ" sz="2600" smtClean="0"/>
              <a:t>8. a 15. října			Michal Šindelář</a:t>
            </a:r>
          </a:p>
          <a:p>
            <a:pPr eaLnBrk="1" hangingPunct="1"/>
            <a:r>
              <a:rPr lang="cs-CZ" sz="2600" smtClean="0"/>
              <a:t>22.</a:t>
            </a:r>
            <a:r>
              <a:rPr lang="cs-CZ" sz="2600" smtClean="0">
                <a:latin typeface="Arial" charset="0"/>
              </a:rPr>
              <a:t>,</a:t>
            </a:r>
            <a:r>
              <a:rPr lang="cs-CZ" sz="2600" smtClean="0"/>
              <a:t> 29. října a 5.11.		Klára Ambrožová</a:t>
            </a:r>
          </a:p>
          <a:p>
            <a:pPr eaLnBrk="1" hangingPunct="1"/>
            <a:r>
              <a:rPr lang="cs-CZ" sz="2600" smtClean="0"/>
              <a:t>12.  a 19. listopadu		Michal Šindelář</a:t>
            </a:r>
          </a:p>
          <a:p>
            <a:pPr eaLnBrk="1" hangingPunct="1"/>
            <a:r>
              <a:rPr lang="cs-CZ" sz="2600" smtClean="0"/>
              <a:t>26. listopadu			Klára Ambrožová</a:t>
            </a:r>
          </a:p>
          <a:p>
            <a:pPr eaLnBrk="1" hangingPunct="1"/>
            <a:r>
              <a:rPr lang="cs-CZ" sz="2600" smtClean="0"/>
              <a:t>3. a 10. prosince 			Michal Šindelář</a:t>
            </a:r>
          </a:p>
          <a:p>
            <a:pPr eaLnBrk="1" hangingPunct="1"/>
            <a:endParaRPr lang="cs-CZ" sz="2800" smtClean="0"/>
          </a:p>
          <a:p>
            <a:pPr eaLnBrk="1" hangingPunct="1"/>
            <a:r>
              <a:rPr lang="cs-CZ" sz="2000" smtClean="0">
                <a:latin typeface="Arial" charset="0"/>
              </a:rPr>
              <a:t>Pozn. V tomto rozvrhu vyučujících mohou nastat změny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 eaLnBrk="1" hangingPunct="1"/>
            <a:r>
              <a:rPr lang="cs-CZ" smtClean="0"/>
              <a:t>Vypracovaná cvičení</a:t>
            </a:r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3000" smtClean="0"/>
              <a:t>Odevzdávají se </a:t>
            </a:r>
            <a:r>
              <a:rPr lang="cs-CZ" sz="3000" b="1" smtClean="0"/>
              <a:t>protokoly</a:t>
            </a:r>
            <a:r>
              <a:rPr lang="cs-CZ" sz="3000" smtClean="0"/>
              <a:t> do odevzdávárny</a:t>
            </a:r>
          </a:p>
          <a:p>
            <a:pPr lvl="1" eaLnBrk="1" hangingPunct="1"/>
            <a:r>
              <a:rPr lang="cs-CZ" sz="2600" smtClean="0"/>
              <a:t>Odevzdávárny budou otevřeny vždy do následující </a:t>
            </a:r>
            <a:r>
              <a:rPr lang="cs-CZ" sz="2600" b="1" smtClean="0">
                <a:solidFill>
                  <a:srgbClr val="FF0000"/>
                </a:solidFill>
              </a:rPr>
              <a:t>čtvrtka 18:00</a:t>
            </a:r>
            <a:r>
              <a:rPr lang="cs-CZ" sz="2600" b="1" smtClean="0">
                <a:solidFill>
                  <a:srgbClr val="FF0000"/>
                </a:solidFill>
                <a:latin typeface="Arial" charset="0"/>
              </a:rPr>
              <a:t> (tzn. máte na to cca týden)</a:t>
            </a:r>
          </a:p>
          <a:p>
            <a:pPr lvl="1" eaLnBrk="1" hangingPunct="1"/>
            <a:r>
              <a:rPr lang="cs-CZ" sz="2600" smtClean="0"/>
              <a:t>Pokud vám nepůjde z nějakého důvodu nahrát soubor do odevzdávárny, pište </a:t>
            </a:r>
            <a:r>
              <a:rPr lang="cs-CZ" sz="2600" b="1" smtClean="0"/>
              <a:t>ihned</a:t>
            </a:r>
            <a:r>
              <a:rPr lang="cs-CZ" sz="2600" smtClean="0"/>
              <a:t> na email cvičícího</a:t>
            </a:r>
          </a:p>
          <a:p>
            <a:pPr lvl="1" eaLnBrk="1" hangingPunct="1"/>
            <a:r>
              <a:rPr lang="cs-CZ" sz="2600" smtClean="0"/>
              <a:t>Pokud odevzdáte později, už je to počítáno jako oprava cvičení</a:t>
            </a:r>
          </a:p>
          <a:p>
            <a:pPr lvl="1" eaLnBrk="1" hangingPunct="1"/>
            <a:r>
              <a:rPr lang="cs-CZ" sz="2600" smtClean="0"/>
              <a:t>Možnost jedné opravy každého cvičení</a:t>
            </a:r>
          </a:p>
          <a:p>
            <a:pPr lvl="2" eaLnBrk="1" hangingPunct="1"/>
            <a:r>
              <a:rPr lang="cs-CZ" sz="2200" smtClean="0"/>
              <a:t>Oprava musí být odevzdána </a:t>
            </a:r>
            <a:r>
              <a:rPr lang="cs-CZ" sz="2200" b="1" smtClean="0"/>
              <a:t>do dvou týdnů od zadání opět do čtvrtka 18:00 </a:t>
            </a:r>
            <a:r>
              <a:rPr lang="cs-CZ" sz="2200" smtClean="0"/>
              <a:t>(kdy se odevzdávárna uzavírá)</a:t>
            </a:r>
            <a:endParaRPr lang="cs-CZ" sz="2200" b="1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Povinnosti vyučujícího</a:t>
            </a:r>
          </a:p>
        </p:txBody>
      </p:sp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Opravit cvičení odevzdané v termínu do </a:t>
            </a:r>
            <a:r>
              <a:rPr lang="cs-CZ" smtClean="0">
                <a:solidFill>
                  <a:srgbClr val="FF0000"/>
                </a:solidFill>
              </a:rPr>
              <a:t>pondělní půlnoci</a:t>
            </a:r>
            <a:r>
              <a:rPr lang="cs-CZ" smtClean="0"/>
              <a:t> a zapsat jeho hodnocení do poznámkového bloku</a:t>
            </a:r>
          </a:p>
          <a:p>
            <a:pPr eaLnBrk="1" hangingPunct="1"/>
            <a:r>
              <a:rPr lang="cs-CZ" smtClean="0"/>
              <a:t>Popsat důvod případného neuznání cvičení (nekompletnost, chyby ve zpracování či v popisu)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Hodnocení cvičení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2950" cy="499745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Jednotlivé protokoly budou ohodnoceny příslušnými cvičícími a to stupni A, C, E, případně F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F znamená neodevzdané cvičení nebo nesplněné zadání (nedostatečně opravené cvičení)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Pokud jakoukoliv známku F </a:t>
            </a:r>
            <a:r>
              <a:rPr lang="cs-CZ" b="1" dirty="0" smtClean="0"/>
              <a:t>neopravíte</a:t>
            </a:r>
            <a:r>
              <a:rPr lang="cs-CZ" dirty="0" smtClean="0"/>
              <a:t> v řádném termínu, </a:t>
            </a:r>
            <a:r>
              <a:rPr lang="cs-CZ" b="1" dirty="0" smtClean="0"/>
              <a:t>neobdržíte</a:t>
            </a:r>
            <a:r>
              <a:rPr lang="cs-CZ" dirty="0" smtClean="0"/>
              <a:t> zápočet ze cvičení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Známky budou sloužit jako </a:t>
            </a:r>
            <a:r>
              <a:rPr lang="cs-CZ" b="1" dirty="0" smtClean="0"/>
              <a:t>podklad pro celkové ohodnocení v rámci předmětu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Kdo neodevzdá cvičení v prvním termínu, bude </a:t>
            </a:r>
            <a:r>
              <a:rPr lang="cs-CZ" b="1" dirty="0" smtClean="0"/>
              <a:t>automaticky hodnocen známkou C</a:t>
            </a:r>
            <a:r>
              <a:rPr lang="cs-CZ" dirty="0" smtClean="0"/>
              <a:t> a horší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(odevzdání prázdného či poloprázdného protokolu je totéž jako jeho neodevzdání)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Písemné testy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Font typeface="Calibri" pitchFamily="34" charset="0"/>
              <a:buAutoNum type="arabicPeriod"/>
            </a:pPr>
            <a:r>
              <a:rPr lang="cs-CZ" smtClean="0"/>
              <a:t>písemný test (</a:t>
            </a:r>
            <a:r>
              <a:rPr lang="cs-CZ" b="1" smtClean="0">
                <a:solidFill>
                  <a:srgbClr val="FF0000"/>
                </a:solidFill>
              </a:rPr>
              <a:t>12. 11. 2015</a:t>
            </a:r>
            <a:r>
              <a:rPr lang="cs-CZ" smtClean="0"/>
              <a:t>) – řešení praktické úlohy - píše se v době cvičení v počítačové učebně</a:t>
            </a:r>
          </a:p>
          <a:p>
            <a:pPr marL="457200" indent="-457200" eaLnBrk="1" hangingPunct="1">
              <a:buFont typeface="Calibri" pitchFamily="34" charset="0"/>
              <a:buAutoNum type="arabicPeriod"/>
            </a:pPr>
            <a:r>
              <a:rPr lang="cs-CZ" smtClean="0"/>
              <a:t>písemný test na konci semestru</a:t>
            </a:r>
            <a:r>
              <a:rPr lang="cs-CZ" smtClean="0">
                <a:latin typeface="Arial" charset="0"/>
              </a:rPr>
              <a:t> </a:t>
            </a:r>
            <a:br>
              <a:rPr lang="cs-CZ" smtClean="0">
                <a:latin typeface="Arial" charset="0"/>
              </a:rPr>
            </a:br>
            <a:r>
              <a:rPr lang="cs-CZ" smtClean="0">
                <a:latin typeface="Arial" charset="0"/>
              </a:rPr>
              <a:t>(</a:t>
            </a:r>
            <a:r>
              <a:rPr lang="cs-CZ" b="1" smtClean="0">
                <a:solidFill>
                  <a:srgbClr val="FF0000"/>
                </a:solidFill>
              </a:rPr>
              <a:t>17. 12. 2015</a:t>
            </a:r>
            <a:r>
              <a:rPr lang="cs-CZ" b="1" smtClean="0"/>
              <a:t>)</a:t>
            </a:r>
          </a:p>
          <a:p>
            <a:pPr marL="857250" lvl="1" indent="-457200" eaLnBrk="1" hangingPunct="1"/>
            <a:r>
              <a:rPr lang="cs-CZ" smtClean="0"/>
              <a:t>odpřednášená látka - píše se v době konání přednášky v aule</a:t>
            </a:r>
          </a:p>
          <a:p>
            <a:pPr marL="457200" indent="-457200" eaLnBrk="1" hangingPunct="1"/>
            <a:endParaRPr lang="cs-CZ" smtClean="0"/>
          </a:p>
          <a:p>
            <a:pPr marL="457200" indent="-457200" eaLnBrk="1" hangingPunct="1"/>
            <a:endParaRPr lang="cs-CZ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322</Words>
  <Application>Microsoft Office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Calibri</vt:lpstr>
      <vt:lpstr>Motiv sady Office</vt:lpstr>
      <vt:lpstr>Z1069/01 Čt 19:00--19:50  Z1069/02 Čt 18:00--18:50  Z1069/03 Út 15:00--15:50  Z1069/04 St 15:00--15:50  Z1069/05 St 8:00--8:50   učebna Z1 Statistické metody a zpracování dat</vt:lpstr>
      <vt:lpstr>Docházka</vt:lpstr>
      <vt:lpstr>Termíny cvičení</vt:lpstr>
      <vt:lpstr>Vypracovaná cvičení</vt:lpstr>
      <vt:lpstr>Povinnosti vyučujícího</vt:lpstr>
      <vt:lpstr>Hodnocení cvičení</vt:lpstr>
      <vt:lpstr>Písemné testy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Z0069/01 St 10:00–11:50 učebna Z1 Statistické metody a zpracování dat období: podzim2012</dc:title>
  <dc:creator>JP</dc:creator>
  <cp:lastModifiedBy>Klárka</cp:lastModifiedBy>
  <cp:revision>22</cp:revision>
  <dcterms:created xsi:type="dcterms:W3CDTF">2012-09-19T06:35:15Z</dcterms:created>
  <dcterms:modified xsi:type="dcterms:W3CDTF">2015-10-13T06:39:49Z</dcterms:modified>
</cp:coreProperties>
</file>