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265" r:id="rId4"/>
    <p:sldId id="283" r:id="rId5"/>
    <p:sldId id="273" r:id="rId6"/>
    <p:sldId id="278" r:id="rId7"/>
    <p:sldId id="279" r:id="rId8"/>
    <p:sldId id="272" r:id="rId9"/>
    <p:sldId id="271" r:id="rId10"/>
    <p:sldId id="280" r:id="rId11"/>
    <p:sldId id="281" r:id="rId12"/>
    <p:sldId id="282" r:id="rId13"/>
    <p:sldId id="264" r:id="rId14"/>
    <p:sldId id="267" r:id="rId15"/>
    <p:sldId id="259" r:id="rId16"/>
    <p:sldId id="288" r:id="rId17"/>
    <p:sldId id="287" r:id="rId18"/>
    <p:sldId id="258" r:id="rId19"/>
    <p:sldId id="289" r:id="rId20"/>
    <p:sldId id="290" r:id="rId21"/>
    <p:sldId id="291" r:id="rId22"/>
    <p:sldId id="268" r:id="rId23"/>
    <p:sldId id="286" r:id="rId24"/>
    <p:sldId id="263" r:id="rId25"/>
    <p:sldId id="284" r:id="rId26"/>
    <p:sldId id="285" r:id="rId27"/>
    <p:sldId id="262" r:id="rId28"/>
    <p:sldId id="266" r:id="rId29"/>
    <p:sldId id="257" r:id="rId30"/>
    <p:sldId id="274" r:id="rId31"/>
    <p:sldId id="260" r:id="rId32"/>
    <p:sldId id="277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8AD79-3CEB-4A8B-A371-4B5EF1B11BF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F2CF626-4C98-44E2-8CD1-8AA2C93F70EB}">
      <dgm:prSet phldrT="[Text]"/>
      <dgm:spPr/>
      <dgm:t>
        <a:bodyPr/>
        <a:lstStyle/>
        <a:p>
          <a:r>
            <a:rPr lang="cs-CZ" b="1" dirty="0" smtClean="0"/>
            <a:t>Vytvoření projektu</a:t>
          </a:r>
        </a:p>
        <a:p>
          <a:r>
            <a:rPr lang="cs-CZ" b="0" dirty="0" smtClean="0"/>
            <a:t>(</a:t>
          </a:r>
          <a:r>
            <a:rPr lang="cs-CZ" b="0" dirty="0" err="1" smtClean="0"/>
            <a:t>File</a:t>
          </a:r>
          <a:r>
            <a:rPr lang="cs-CZ" b="0" dirty="0" smtClean="0"/>
            <a:t> menu)</a:t>
          </a:r>
          <a:endParaRPr lang="cs-CZ" b="0" dirty="0"/>
        </a:p>
      </dgm:t>
    </dgm:pt>
    <dgm:pt modelId="{BA5F1610-4F36-4C58-9659-F1DE0E5F982D}" type="parTrans" cxnId="{E501BF06-C36B-42A0-94BB-0E8E9B24CBB9}">
      <dgm:prSet/>
      <dgm:spPr/>
      <dgm:t>
        <a:bodyPr/>
        <a:lstStyle/>
        <a:p>
          <a:endParaRPr lang="cs-CZ"/>
        </a:p>
      </dgm:t>
    </dgm:pt>
    <dgm:pt modelId="{7492CDEA-A89B-4779-92A0-574CF6CB04FE}" type="sibTrans" cxnId="{E501BF06-C36B-42A0-94BB-0E8E9B24CBB9}">
      <dgm:prSet/>
      <dgm:spPr/>
      <dgm:t>
        <a:bodyPr/>
        <a:lstStyle/>
        <a:p>
          <a:endParaRPr lang="cs-CZ"/>
        </a:p>
      </dgm:t>
    </dgm:pt>
    <dgm:pt modelId="{EEF59721-0B2E-4D6B-BE10-CECEF2A48D06}">
      <dgm:prSet phldrT="[Text]"/>
      <dgm:spPr/>
      <dgm:t>
        <a:bodyPr/>
        <a:lstStyle/>
        <a:p>
          <a:r>
            <a:rPr lang="cs-CZ" b="1" dirty="0" smtClean="0"/>
            <a:t>Vložení snímků</a:t>
          </a:r>
        </a:p>
        <a:p>
          <a:r>
            <a:rPr lang="cs-CZ" b="0" dirty="0" smtClean="0"/>
            <a:t>(Image management menu)</a:t>
          </a:r>
          <a:endParaRPr lang="cs-CZ" b="0" dirty="0"/>
        </a:p>
      </dgm:t>
    </dgm:pt>
    <dgm:pt modelId="{35DF134B-5421-456C-A779-F56835377AE0}" type="parTrans" cxnId="{556884F8-418A-40C2-A94D-8157884B9A51}">
      <dgm:prSet/>
      <dgm:spPr/>
      <dgm:t>
        <a:bodyPr/>
        <a:lstStyle/>
        <a:p>
          <a:endParaRPr lang="cs-CZ"/>
        </a:p>
      </dgm:t>
    </dgm:pt>
    <dgm:pt modelId="{053E4A35-B4A7-4174-B3F4-ED58C2258806}" type="sibTrans" cxnId="{556884F8-418A-40C2-A94D-8157884B9A51}">
      <dgm:prSet/>
      <dgm:spPr/>
      <dgm:t>
        <a:bodyPr/>
        <a:lstStyle/>
        <a:p>
          <a:endParaRPr lang="cs-CZ"/>
        </a:p>
      </dgm:t>
    </dgm:pt>
    <dgm:pt modelId="{3B9070D9-5A17-4BFF-B82F-8E1E236B7D5F}">
      <dgm:prSet phldrT="[Text]"/>
      <dgm:spPr/>
      <dgm:t>
        <a:bodyPr/>
        <a:lstStyle/>
        <a:p>
          <a:r>
            <a:rPr lang="cs-CZ" b="1" dirty="0" smtClean="0"/>
            <a:t>Měření velikosti zrn</a:t>
          </a:r>
        </a:p>
        <a:p>
          <a:r>
            <a:rPr lang="cs-CZ" b="0" dirty="0" smtClean="0"/>
            <a:t>(</a:t>
          </a:r>
          <a:r>
            <a:rPr lang="cs-CZ" b="0" dirty="0" err="1" smtClean="0"/>
            <a:t>Measure</a:t>
          </a:r>
          <a:r>
            <a:rPr lang="cs-CZ" b="0" dirty="0" smtClean="0"/>
            <a:t> </a:t>
          </a:r>
          <a:r>
            <a:rPr lang="cs-CZ" b="0" dirty="0" err="1" smtClean="0"/>
            <a:t>grains</a:t>
          </a:r>
          <a:r>
            <a:rPr lang="cs-CZ" b="0" dirty="0" smtClean="0"/>
            <a:t> menu)</a:t>
          </a:r>
        </a:p>
      </dgm:t>
    </dgm:pt>
    <dgm:pt modelId="{B9A1BA38-418B-43C1-A002-8AD11FF1136F}" type="parTrans" cxnId="{CC12323E-E8B9-4C1D-86F6-E5E181AAB40D}">
      <dgm:prSet/>
      <dgm:spPr/>
      <dgm:t>
        <a:bodyPr/>
        <a:lstStyle/>
        <a:p>
          <a:endParaRPr lang="cs-CZ"/>
        </a:p>
      </dgm:t>
    </dgm:pt>
    <dgm:pt modelId="{C96A91A1-BCED-46F9-BC28-18C8CA717640}" type="sibTrans" cxnId="{CC12323E-E8B9-4C1D-86F6-E5E181AAB40D}">
      <dgm:prSet/>
      <dgm:spPr/>
      <dgm:t>
        <a:bodyPr/>
        <a:lstStyle/>
        <a:p>
          <a:endParaRPr lang="cs-CZ"/>
        </a:p>
      </dgm:t>
    </dgm:pt>
    <dgm:pt modelId="{7A257020-AB70-463F-9CEF-81CC0CB9B8E3}">
      <dgm:prSet phldrT="[Text]"/>
      <dgm:spPr/>
      <dgm:t>
        <a:bodyPr/>
        <a:lstStyle/>
        <a:p>
          <a:r>
            <a:rPr lang="cs-CZ" b="1" dirty="0" smtClean="0"/>
            <a:t>Generování výstupů</a:t>
          </a:r>
        </a:p>
        <a:p>
          <a:r>
            <a:rPr lang="cs-CZ" b="0" dirty="0" smtClean="0"/>
            <a:t>(Report menu)</a:t>
          </a:r>
        </a:p>
      </dgm:t>
    </dgm:pt>
    <dgm:pt modelId="{A7DD4461-88FB-40C7-BCD8-79B1C70471AC}" type="parTrans" cxnId="{5D1EFF8B-FE9E-473E-A16F-995D666D12B5}">
      <dgm:prSet/>
      <dgm:spPr/>
      <dgm:t>
        <a:bodyPr/>
        <a:lstStyle/>
        <a:p>
          <a:endParaRPr lang="cs-CZ"/>
        </a:p>
      </dgm:t>
    </dgm:pt>
    <dgm:pt modelId="{1013AC8B-BCAF-47E1-A6C2-BE60DB86A190}" type="sibTrans" cxnId="{5D1EFF8B-FE9E-473E-A16F-995D666D12B5}">
      <dgm:prSet/>
      <dgm:spPr/>
      <dgm:t>
        <a:bodyPr/>
        <a:lstStyle/>
        <a:p>
          <a:endParaRPr lang="cs-CZ"/>
        </a:p>
      </dgm:t>
    </dgm:pt>
    <dgm:pt modelId="{D43599B9-C6E5-4350-899C-D6D4927B2852}" type="pres">
      <dgm:prSet presAssocID="{3088AD79-3CEB-4A8B-A371-4B5EF1B11BFB}" presName="linearFlow" presStyleCnt="0">
        <dgm:presLayoutVars>
          <dgm:resizeHandles val="exact"/>
        </dgm:presLayoutVars>
      </dgm:prSet>
      <dgm:spPr/>
    </dgm:pt>
    <dgm:pt modelId="{432A642B-8B8B-4CF5-B7CE-A4785054DE01}" type="pres">
      <dgm:prSet presAssocID="{AF2CF626-4C98-44E2-8CD1-8AA2C93F70EB}" presName="node" presStyleLbl="node1" presStyleIdx="0" presStyleCnt="4" custScaleX="99607" custScaleY="119965" custLinFactNeighborX="227" custLinFactNeighborY="-1563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2DC416E-F6BC-4C67-9A54-FBC1399763EC}" type="pres">
      <dgm:prSet presAssocID="{7492CDEA-A89B-4779-92A0-574CF6CB04FE}" presName="sibTrans" presStyleLbl="sibTrans2D1" presStyleIdx="0" presStyleCnt="3" custAng="0" custFlipHor="1"/>
      <dgm:spPr/>
      <dgm:t>
        <a:bodyPr/>
        <a:lstStyle/>
        <a:p>
          <a:endParaRPr lang="cs-CZ"/>
        </a:p>
      </dgm:t>
    </dgm:pt>
    <dgm:pt modelId="{DF60BA4F-62CB-4077-BE55-EF9B0A74C6E2}" type="pres">
      <dgm:prSet presAssocID="{7492CDEA-A89B-4779-92A0-574CF6CB04FE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5584507-B08C-4550-844D-ED1AD2E91D6D}" type="pres">
      <dgm:prSet presAssocID="{EEF59721-0B2E-4D6B-BE10-CECEF2A48D06}" presName="node" presStyleLbl="node1" presStyleIdx="1" presStyleCnt="4" custScaleX="113637" custLinFactNeighborX="1774" custLinFactNeighborY="-108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19432F-3204-4E09-8BD3-64ED5837DD69}" type="pres">
      <dgm:prSet presAssocID="{053E4A35-B4A7-4174-B3F4-ED58C2258806}" presName="sibTrans" presStyleLbl="sibTrans2D1" presStyleIdx="1" presStyleCnt="3" custAng="21469392"/>
      <dgm:spPr/>
      <dgm:t>
        <a:bodyPr/>
        <a:lstStyle/>
        <a:p>
          <a:endParaRPr lang="cs-CZ"/>
        </a:p>
      </dgm:t>
    </dgm:pt>
    <dgm:pt modelId="{237911A5-A083-4B20-806E-564F561924D3}" type="pres">
      <dgm:prSet presAssocID="{053E4A35-B4A7-4174-B3F4-ED58C2258806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3D2A18EF-4D2D-4E57-B2D1-34075FE4441A}" type="pres">
      <dgm:prSet presAssocID="{3B9070D9-5A17-4BFF-B82F-8E1E236B7D5F}" presName="node" presStyleLbl="node1" presStyleIdx="2" presStyleCnt="4" custScaleX="1230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52199C-6131-4395-847D-8A6AC1D2F7CC}" type="pres">
      <dgm:prSet presAssocID="{C96A91A1-BCED-46F9-BC28-18C8CA717640}" presName="sibTrans" presStyleLbl="sibTrans2D1" presStyleIdx="2" presStyleCnt="3"/>
      <dgm:spPr/>
      <dgm:t>
        <a:bodyPr/>
        <a:lstStyle/>
        <a:p>
          <a:endParaRPr lang="cs-CZ"/>
        </a:p>
      </dgm:t>
    </dgm:pt>
    <dgm:pt modelId="{8ACE9247-8CF4-45F2-B9B6-ABBEFB2DEB14}" type="pres">
      <dgm:prSet presAssocID="{C96A91A1-BCED-46F9-BC28-18C8CA717640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21B7CCD0-C511-40C0-B7B8-CF23F53F481C}" type="pres">
      <dgm:prSet presAssocID="{7A257020-AB70-463F-9CEF-81CC0CB9B8E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F122D83-45D8-4686-A5A7-125A147C899B}" type="presOf" srcId="{053E4A35-B4A7-4174-B3F4-ED58C2258806}" destId="{B719432F-3204-4E09-8BD3-64ED5837DD69}" srcOrd="0" destOrd="0" presId="urn:microsoft.com/office/officeart/2005/8/layout/process2"/>
    <dgm:cxn modelId="{751C682F-844F-47E9-B6C0-6D391F0706CC}" type="presOf" srcId="{AF2CF626-4C98-44E2-8CD1-8AA2C93F70EB}" destId="{432A642B-8B8B-4CF5-B7CE-A4785054DE01}" srcOrd="0" destOrd="0" presId="urn:microsoft.com/office/officeart/2005/8/layout/process2"/>
    <dgm:cxn modelId="{CF6DEBED-438B-43DB-9F93-CB2CAA5437B9}" type="presOf" srcId="{C96A91A1-BCED-46F9-BC28-18C8CA717640}" destId="{8ACE9247-8CF4-45F2-B9B6-ABBEFB2DEB14}" srcOrd="1" destOrd="0" presId="urn:microsoft.com/office/officeart/2005/8/layout/process2"/>
    <dgm:cxn modelId="{9CB2A876-86FE-4CE0-A29D-7E38486B7619}" type="presOf" srcId="{C96A91A1-BCED-46F9-BC28-18C8CA717640}" destId="{9452199C-6131-4395-847D-8A6AC1D2F7CC}" srcOrd="0" destOrd="0" presId="urn:microsoft.com/office/officeart/2005/8/layout/process2"/>
    <dgm:cxn modelId="{55A2E5FC-39D7-4FDB-BAA3-FE1C4CB5508A}" type="presOf" srcId="{053E4A35-B4A7-4174-B3F4-ED58C2258806}" destId="{237911A5-A083-4B20-806E-564F561924D3}" srcOrd="1" destOrd="0" presId="urn:microsoft.com/office/officeart/2005/8/layout/process2"/>
    <dgm:cxn modelId="{556884F8-418A-40C2-A94D-8157884B9A51}" srcId="{3088AD79-3CEB-4A8B-A371-4B5EF1B11BFB}" destId="{EEF59721-0B2E-4D6B-BE10-CECEF2A48D06}" srcOrd="1" destOrd="0" parTransId="{35DF134B-5421-456C-A779-F56835377AE0}" sibTransId="{053E4A35-B4A7-4174-B3F4-ED58C2258806}"/>
    <dgm:cxn modelId="{A7276E2F-3E8C-4A2F-A8DE-749D491281D3}" type="presOf" srcId="{3B9070D9-5A17-4BFF-B82F-8E1E236B7D5F}" destId="{3D2A18EF-4D2D-4E57-B2D1-34075FE4441A}" srcOrd="0" destOrd="0" presId="urn:microsoft.com/office/officeart/2005/8/layout/process2"/>
    <dgm:cxn modelId="{0D419C60-DAA9-4AF2-AC62-CCAEA878824E}" type="presOf" srcId="{EEF59721-0B2E-4D6B-BE10-CECEF2A48D06}" destId="{15584507-B08C-4550-844D-ED1AD2E91D6D}" srcOrd="0" destOrd="0" presId="urn:microsoft.com/office/officeart/2005/8/layout/process2"/>
    <dgm:cxn modelId="{76820218-0CC3-4E36-91AB-8D54F2AE641B}" type="presOf" srcId="{3088AD79-3CEB-4A8B-A371-4B5EF1B11BFB}" destId="{D43599B9-C6E5-4350-899C-D6D4927B2852}" srcOrd="0" destOrd="0" presId="urn:microsoft.com/office/officeart/2005/8/layout/process2"/>
    <dgm:cxn modelId="{C801FB92-982A-4707-9F8E-A6055EE0B173}" type="presOf" srcId="{7A257020-AB70-463F-9CEF-81CC0CB9B8E3}" destId="{21B7CCD0-C511-40C0-B7B8-CF23F53F481C}" srcOrd="0" destOrd="0" presId="urn:microsoft.com/office/officeart/2005/8/layout/process2"/>
    <dgm:cxn modelId="{AF5C946E-54FE-4921-9DF4-C3BE06C4920A}" type="presOf" srcId="{7492CDEA-A89B-4779-92A0-574CF6CB04FE}" destId="{02DC416E-F6BC-4C67-9A54-FBC1399763EC}" srcOrd="0" destOrd="0" presId="urn:microsoft.com/office/officeart/2005/8/layout/process2"/>
    <dgm:cxn modelId="{E501BF06-C36B-42A0-94BB-0E8E9B24CBB9}" srcId="{3088AD79-3CEB-4A8B-A371-4B5EF1B11BFB}" destId="{AF2CF626-4C98-44E2-8CD1-8AA2C93F70EB}" srcOrd="0" destOrd="0" parTransId="{BA5F1610-4F36-4C58-9659-F1DE0E5F982D}" sibTransId="{7492CDEA-A89B-4779-92A0-574CF6CB04FE}"/>
    <dgm:cxn modelId="{CC12323E-E8B9-4C1D-86F6-E5E181AAB40D}" srcId="{3088AD79-3CEB-4A8B-A371-4B5EF1B11BFB}" destId="{3B9070D9-5A17-4BFF-B82F-8E1E236B7D5F}" srcOrd="2" destOrd="0" parTransId="{B9A1BA38-418B-43C1-A002-8AD11FF1136F}" sibTransId="{C96A91A1-BCED-46F9-BC28-18C8CA717640}"/>
    <dgm:cxn modelId="{5D1EFF8B-FE9E-473E-A16F-995D666D12B5}" srcId="{3088AD79-3CEB-4A8B-A371-4B5EF1B11BFB}" destId="{7A257020-AB70-463F-9CEF-81CC0CB9B8E3}" srcOrd="3" destOrd="0" parTransId="{A7DD4461-88FB-40C7-BCD8-79B1C70471AC}" sibTransId="{1013AC8B-BCAF-47E1-A6C2-BE60DB86A190}"/>
    <dgm:cxn modelId="{F6282EAF-C9FF-40B0-9ECA-8579C782097D}" type="presOf" srcId="{7492CDEA-A89B-4779-92A0-574CF6CB04FE}" destId="{DF60BA4F-62CB-4077-BE55-EF9B0A74C6E2}" srcOrd="1" destOrd="0" presId="urn:microsoft.com/office/officeart/2005/8/layout/process2"/>
    <dgm:cxn modelId="{52DB32F5-4425-4314-B412-7F3DC027E5D7}" type="presParOf" srcId="{D43599B9-C6E5-4350-899C-D6D4927B2852}" destId="{432A642B-8B8B-4CF5-B7CE-A4785054DE01}" srcOrd="0" destOrd="0" presId="urn:microsoft.com/office/officeart/2005/8/layout/process2"/>
    <dgm:cxn modelId="{13185AD8-A501-476D-A93F-86C86A78FC68}" type="presParOf" srcId="{D43599B9-C6E5-4350-899C-D6D4927B2852}" destId="{02DC416E-F6BC-4C67-9A54-FBC1399763EC}" srcOrd="1" destOrd="0" presId="urn:microsoft.com/office/officeart/2005/8/layout/process2"/>
    <dgm:cxn modelId="{CE3770A5-1DE1-4E3E-9FFF-6924296C38D3}" type="presParOf" srcId="{02DC416E-F6BC-4C67-9A54-FBC1399763EC}" destId="{DF60BA4F-62CB-4077-BE55-EF9B0A74C6E2}" srcOrd="0" destOrd="0" presId="urn:microsoft.com/office/officeart/2005/8/layout/process2"/>
    <dgm:cxn modelId="{514949BC-D434-46A7-A838-2E581C6E0A75}" type="presParOf" srcId="{D43599B9-C6E5-4350-899C-D6D4927B2852}" destId="{15584507-B08C-4550-844D-ED1AD2E91D6D}" srcOrd="2" destOrd="0" presId="urn:microsoft.com/office/officeart/2005/8/layout/process2"/>
    <dgm:cxn modelId="{39B9F28E-59D3-40D2-B6B2-A6BD41424A93}" type="presParOf" srcId="{D43599B9-C6E5-4350-899C-D6D4927B2852}" destId="{B719432F-3204-4E09-8BD3-64ED5837DD69}" srcOrd="3" destOrd="0" presId="urn:microsoft.com/office/officeart/2005/8/layout/process2"/>
    <dgm:cxn modelId="{0D42FBDE-124B-432E-80D7-FF785B805002}" type="presParOf" srcId="{B719432F-3204-4E09-8BD3-64ED5837DD69}" destId="{237911A5-A083-4B20-806E-564F561924D3}" srcOrd="0" destOrd="0" presId="urn:microsoft.com/office/officeart/2005/8/layout/process2"/>
    <dgm:cxn modelId="{07B1F7C9-C743-4715-AEA3-1BDDA2DFB878}" type="presParOf" srcId="{D43599B9-C6E5-4350-899C-D6D4927B2852}" destId="{3D2A18EF-4D2D-4E57-B2D1-34075FE4441A}" srcOrd="4" destOrd="0" presId="urn:microsoft.com/office/officeart/2005/8/layout/process2"/>
    <dgm:cxn modelId="{EC518534-1BFB-4A9D-9202-E2347E24B0C5}" type="presParOf" srcId="{D43599B9-C6E5-4350-899C-D6D4927B2852}" destId="{9452199C-6131-4395-847D-8A6AC1D2F7CC}" srcOrd="5" destOrd="0" presId="urn:microsoft.com/office/officeart/2005/8/layout/process2"/>
    <dgm:cxn modelId="{59FB24F1-3677-411E-9AEC-015CCC5E1988}" type="presParOf" srcId="{9452199C-6131-4395-847D-8A6AC1D2F7CC}" destId="{8ACE9247-8CF4-45F2-B9B6-ABBEFB2DEB14}" srcOrd="0" destOrd="0" presId="urn:microsoft.com/office/officeart/2005/8/layout/process2"/>
    <dgm:cxn modelId="{48D853E4-2738-4C8D-9C4A-3AD470D49403}" type="presParOf" srcId="{D43599B9-C6E5-4350-899C-D6D4927B2852}" destId="{21B7CCD0-C511-40C0-B7B8-CF23F53F481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A642B-8B8B-4CF5-B7CE-A4785054DE01}">
      <dsp:nvSpPr>
        <dsp:cNvPr id="0" name=""/>
        <dsp:cNvSpPr/>
      </dsp:nvSpPr>
      <dsp:spPr>
        <a:xfrm>
          <a:off x="1440161" y="0"/>
          <a:ext cx="1855984" cy="689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Vytvoření projektu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0" kern="1200" dirty="0" smtClean="0"/>
            <a:t>(</a:t>
          </a:r>
          <a:r>
            <a:rPr lang="cs-CZ" sz="1200" b="0" kern="1200" dirty="0" err="1" smtClean="0"/>
            <a:t>File</a:t>
          </a:r>
          <a:r>
            <a:rPr lang="cs-CZ" sz="1200" b="0" kern="1200" dirty="0" smtClean="0"/>
            <a:t> menu)</a:t>
          </a:r>
          <a:endParaRPr lang="cs-CZ" sz="1200" b="0" kern="1200" dirty="0"/>
        </a:p>
      </dsp:txBody>
      <dsp:txXfrm>
        <a:off x="1460344" y="20183"/>
        <a:ext cx="1815618" cy="648748"/>
      </dsp:txXfrm>
    </dsp:sp>
    <dsp:sp modelId="{02DC416E-F6BC-4C67-9A54-FBC1399763EC}">
      <dsp:nvSpPr>
        <dsp:cNvPr id="0" name=""/>
        <dsp:cNvSpPr/>
      </dsp:nvSpPr>
      <dsp:spPr>
        <a:xfrm rot="16311375" flipH="1">
          <a:off x="2286824" y="688694"/>
          <a:ext cx="193341" cy="258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900" kern="1200"/>
        </a:p>
      </dsp:txBody>
      <dsp:txXfrm rot="-5400000">
        <a:off x="2306886" y="721285"/>
        <a:ext cx="155095" cy="135339"/>
      </dsp:txXfrm>
    </dsp:sp>
    <dsp:sp modelId="{15584507-B08C-4550-844D-ED1AD2E91D6D}">
      <dsp:nvSpPr>
        <dsp:cNvPr id="0" name=""/>
        <dsp:cNvSpPr/>
      </dsp:nvSpPr>
      <dsp:spPr>
        <a:xfrm>
          <a:off x="1338275" y="946768"/>
          <a:ext cx="2117406" cy="574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Vložení snímků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0" kern="1200" dirty="0" smtClean="0"/>
            <a:t>(Image management menu)</a:t>
          </a:r>
          <a:endParaRPr lang="cs-CZ" sz="1200" b="0" kern="1200" dirty="0"/>
        </a:p>
      </dsp:txBody>
      <dsp:txXfrm>
        <a:off x="1355099" y="963592"/>
        <a:ext cx="2083758" cy="540781"/>
      </dsp:txXfrm>
    </dsp:sp>
    <dsp:sp modelId="{B719432F-3204-4E09-8BD3-64ED5837DD69}">
      <dsp:nvSpPr>
        <dsp:cNvPr id="0" name=""/>
        <dsp:cNvSpPr/>
      </dsp:nvSpPr>
      <dsp:spPr>
        <a:xfrm rot="5396632">
          <a:off x="2261030" y="1551070"/>
          <a:ext cx="238841" cy="258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 rot="-5400000">
        <a:off x="2302868" y="1560896"/>
        <a:ext cx="155095" cy="167189"/>
      </dsp:txXfrm>
    </dsp:sp>
    <dsp:sp modelId="{3D2A18EF-4D2D-4E57-B2D1-34075FE4441A}">
      <dsp:nvSpPr>
        <dsp:cNvPr id="0" name=""/>
        <dsp:cNvSpPr/>
      </dsp:nvSpPr>
      <dsp:spPr>
        <a:xfrm>
          <a:off x="1217580" y="1839435"/>
          <a:ext cx="2292687" cy="574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Měření velikosti zrn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0" kern="1200" dirty="0" smtClean="0"/>
            <a:t>(</a:t>
          </a:r>
          <a:r>
            <a:rPr lang="cs-CZ" sz="1200" b="0" kern="1200" dirty="0" err="1" smtClean="0"/>
            <a:t>Measure</a:t>
          </a:r>
          <a:r>
            <a:rPr lang="cs-CZ" sz="1200" b="0" kern="1200" dirty="0" smtClean="0"/>
            <a:t> </a:t>
          </a:r>
          <a:r>
            <a:rPr lang="cs-CZ" sz="1200" b="0" kern="1200" dirty="0" err="1" smtClean="0"/>
            <a:t>grains</a:t>
          </a:r>
          <a:r>
            <a:rPr lang="cs-CZ" sz="1200" b="0" kern="1200" dirty="0" smtClean="0"/>
            <a:t> menu)</a:t>
          </a:r>
        </a:p>
      </dsp:txBody>
      <dsp:txXfrm>
        <a:off x="1234404" y="1856259"/>
        <a:ext cx="2259039" cy="540781"/>
      </dsp:txXfrm>
    </dsp:sp>
    <dsp:sp modelId="{9452199C-6131-4395-847D-8A6AC1D2F7CC}">
      <dsp:nvSpPr>
        <dsp:cNvPr id="0" name=""/>
        <dsp:cNvSpPr/>
      </dsp:nvSpPr>
      <dsp:spPr>
        <a:xfrm rot="5400000">
          <a:off x="2256218" y="2428226"/>
          <a:ext cx="215411" cy="258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 rot="-5400000">
        <a:off x="2286377" y="2449767"/>
        <a:ext cx="155095" cy="150788"/>
      </dsp:txXfrm>
    </dsp:sp>
    <dsp:sp modelId="{21B7CCD0-C511-40C0-B7B8-CF23F53F481C}">
      <dsp:nvSpPr>
        <dsp:cNvPr id="0" name=""/>
        <dsp:cNvSpPr/>
      </dsp:nvSpPr>
      <dsp:spPr>
        <a:xfrm>
          <a:off x="1432270" y="2701080"/>
          <a:ext cx="1863307" cy="574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Generování výstupů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0" kern="1200" dirty="0" smtClean="0"/>
            <a:t>(Report menu)</a:t>
          </a:r>
        </a:p>
      </dsp:txBody>
      <dsp:txXfrm>
        <a:off x="1449094" y="2717904"/>
        <a:ext cx="1829659" cy="540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8E79F-41E3-45BE-8529-0FF1C4A5AF50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5B523-DE8C-4D00-BDF0-2BDE1187B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5B523-DE8C-4D00-BDF0-2BDE1187BAE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00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33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10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91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48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68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3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76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12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56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83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7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4964-B6F6-4A57-9B2A-F0A5D8A5E721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9297C-4A79-4520-8C52-D1EF64A06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76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0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168352" y="1196752"/>
            <a:ext cx="6372200" cy="129614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Geodetické metody v geomorfologii</a:t>
            </a:r>
            <a:endParaRPr lang="cs-CZ" sz="4000" dirty="0"/>
          </a:p>
        </p:txBody>
      </p:sp>
      <p:sp>
        <p:nvSpPr>
          <p:cNvPr id="4" name="Podnadpis 2"/>
          <p:cNvSpPr>
            <a:spLocks noGrp="1"/>
          </p:cNvSpPr>
          <p:nvPr>
            <p:ph type="subTitle" idx="1"/>
          </p:nvPr>
        </p:nvSpPr>
        <p:spPr>
          <a:xfrm>
            <a:off x="3139752" y="116632"/>
            <a:ext cx="6400800" cy="1388861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Zdeněk Máčka</a:t>
            </a:r>
          </a:p>
          <a:p>
            <a:r>
              <a:rPr lang="cs-CZ" sz="2400" i="1" dirty="0" smtClean="0"/>
              <a:t>Z7551</a:t>
            </a:r>
            <a:r>
              <a:rPr lang="cs-CZ" sz="1800" i="1" dirty="0" smtClean="0"/>
              <a:t> </a:t>
            </a:r>
            <a:r>
              <a:rPr lang="cs-CZ" i="1" dirty="0" smtClean="0"/>
              <a:t>Metody fyzické geografie</a:t>
            </a:r>
            <a:endParaRPr lang="cs-CZ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76" y="2636913"/>
            <a:ext cx="6347124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38" y="2649125"/>
            <a:ext cx="3174266" cy="423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38" y="-35607"/>
            <a:ext cx="3603661" cy="27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2"/>
          <a:stretch/>
        </p:blipFill>
        <p:spPr bwMode="auto">
          <a:xfrm>
            <a:off x="5004048" y="1828300"/>
            <a:ext cx="3600400" cy="246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/>
          </a:bodyPr>
          <a:lstStyle/>
          <a:p>
            <a:r>
              <a:rPr lang="cs-CZ" sz="3500" i="1" dirty="0" smtClean="0"/>
              <a:t>Měření pásmem</a:t>
            </a:r>
            <a:endParaRPr lang="cs-CZ" sz="35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8496944" cy="184084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sz="2000" dirty="0" smtClean="0"/>
              <a:t>Materiál: ocel, plast, invar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 smtClean="0"/>
              <a:t>Provedení: na vidlici, v pouzdře, na kruhu; délky 10, 15, 20, 30 a 50 m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 smtClean="0"/>
              <a:t>Dělení pásma: první dm po mm, dále po cm; očíslovány jen dm a m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 smtClean="0"/>
              <a:t>Přesnost</a:t>
            </a:r>
            <a:r>
              <a:rPr lang="cs-CZ" sz="2000" dirty="0"/>
              <a:t>: 1/400 a lepší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 t="23068" r="18777" b="22175"/>
          <a:stretch/>
        </p:blipFill>
        <p:spPr bwMode="auto">
          <a:xfrm>
            <a:off x="369524" y="4530167"/>
            <a:ext cx="227489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4" b="22252"/>
          <a:stretch/>
        </p:blipFill>
        <p:spPr bwMode="auto">
          <a:xfrm>
            <a:off x="2699792" y="4538982"/>
            <a:ext cx="392196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20455" y="3861048"/>
            <a:ext cx="8496944" cy="236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69524" y="2314666"/>
            <a:ext cx="202017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Technické měření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83768" y="2314666"/>
            <a:ext cx="1800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Přesné měření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7147" y="268917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několik cm / 100 m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496774" y="268917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do 1 cm / 100 m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3009146"/>
            <a:ext cx="823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Potřebné pomůcky: měřické hřeby, olovnice,</a:t>
            </a:r>
          </a:p>
          <a:p>
            <a:r>
              <a:rPr lang="cs-CZ" sz="2000" dirty="0" smtClean="0"/>
              <a:t>siloměr, výtyčky, stojánky na výtyčky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828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38689" y="18864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Měří se ve vodorovné poloze pásma</a:t>
            </a:r>
          </a:p>
          <a:p>
            <a:r>
              <a:rPr lang="cs-CZ" sz="2000" dirty="0"/>
              <a:t>Každá z délek se měří </a:t>
            </a:r>
            <a:r>
              <a:rPr lang="cs-CZ" sz="2000" u="sng" dirty="0"/>
              <a:t>dvakrát</a:t>
            </a:r>
            <a:r>
              <a:rPr lang="cs-CZ" sz="2000" dirty="0"/>
              <a:t>, </a:t>
            </a:r>
            <a:r>
              <a:rPr lang="cs-CZ" sz="2000" dirty="0" smtClean="0"/>
              <a:t>rovinatý </a:t>
            </a:r>
            <a:r>
              <a:rPr lang="cs-CZ" sz="2000" dirty="0"/>
              <a:t>terén: tam a </a:t>
            </a:r>
            <a:r>
              <a:rPr lang="cs-CZ" sz="2000" dirty="0" smtClean="0"/>
              <a:t>zpět, svažitý</a:t>
            </a:r>
            <a:r>
              <a:rPr lang="cs-CZ" sz="2000" dirty="0"/>
              <a:t>: po svahu dolů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34" y="5679491"/>
            <a:ext cx="4092327" cy="115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395"/>
            <a:ext cx="5207067" cy="21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25" y="1122079"/>
            <a:ext cx="4147123" cy="26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35596" y="89652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ROVINATÝ n. MÍRNĚ SVAŽITÝ TERÉN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580112" y="921863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SVAŽITÝ TERÉN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99792" y="5754742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Měření délek přes údolí</a:t>
            </a:r>
            <a:endParaRPr lang="cs-CZ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699053" y="3779748"/>
                <a:ext cx="1490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𝑛𝑏</m:t>
                      </m:r>
                      <m:r>
                        <a:rPr lang="cs-CZ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3" y="3779748"/>
                <a:ext cx="149015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ovéPole 2"/>
          <p:cNvSpPr txBox="1"/>
          <p:nvPr/>
        </p:nvSpPr>
        <p:spPr>
          <a:xfrm>
            <a:off x="2429957" y="3789040"/>
            <a:ext cx="2340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n</a:t>
            </a:r>
            <a:r>
              <a:rPr lang="cs-CZ" sz="1600" dirty="0" smtClean="0"/>
              <a:t> … počet kladů pásma</a:t>
            </a:r>
          </a:p>
          <a:p>
            <a:r>
              <a:rPr lang="cs-CZ" sz="1600" i="1" dirty="0" smtClean="0"/>
              <a:t>b</a:t>
            </a:r>
            <a:r>
              <a:rPr lang="cs-CZ" sz="1600" dirty="0" smtClean="0"/>
              <a:t> … délka pásma</a:t>
            </a:r>
          </a:p>
          <a:p>
            <a:r>
              <a:rPr lang="cs-CZ" sz="1600" i="1" dirty="0" smtClean="0"/>
              <a:t>z</a:t>
            </a:r>
            <a:r>
              <a:rPr lang="cs-CZ" sz="1600" i="1" baseline="-25000" dirty="0" smtClean="0"/>
              <a:t>1</a:t>
            </a:r>
            <a:r>
              <a:rPr lang="cs-CZ" sz="1600" dirty="0" smtClean="0"/>
              <a:t> … zbytek délky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53965" y="3569241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první měření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83568" y="445859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druhé měření</a:t>
            </a:r>
            <a:endParaRPr lang="cs-CZ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646025" y="4653136"/>
                <a:ext cx="2053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</a:rPr>
                        <m:t>𝑛𝑏</m:t>
                      </m:r>
                      <m:r>
                        <a:rPr lang="cs-CZ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5" y="4653136"/>
                <a:ext cx="2053767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712058" y="5445224"/>
                <a:ext cx="1339662" cy="5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58" y="5445224"/>
                <a:ext cx="1339662" cy="59368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753856" y="5238330"/>
            <a:ext cx="194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hledaná délka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224014" y="4992109"/>
            <a:ext cx="4826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Při přesné nivelaci je třeba vykolíkovat</a:t>
            </a:r>
          </a:p>
          <a:p>
            <a:pPr algn="ctr"/>
            <a:r>
              <a:rPr lang="cs-CZ" sz="1600" dirty="0" smtClean="0"/>
              <a:t>dílčí vzdálenosti a měřit převýšení</a:t>
            </a:r>
            <a:endParaRPr lang="cs-CZ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207067" y="3790246"/>
                <a:ext cx="1520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𝑏</m:t>
                      </m:r>
                      <m:r>
                        <a:rPr lang="cs-CZ" b="0" i="1" smtClean="0">
                          <a:latin typeface="Cambria Math"/>
                        </a:rPr>
                        <m:t>´</m:t>
                      </m:r>
                      <m:func>
                        <m:func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67" y="3790246"/>
                <a:ext cx="152060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220072" y="4092602"/>
                <a:ext cx="3093604" cy="848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𝐴𝐵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cs-CZ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´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´</m:t>
                              </m:r>
                              <m:func>
                                <m:func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092602"/>
                <a:ext cx="3093604" cy="84856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8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i="1" dirty="0" smtClean="0"/>
              <a:t>Chyby vznikající při měření pásmem</a:t>
            </a:r>
            <a:endParaRPr lang="cs-CZ" sz="3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240" y="1772816"/>
            <a:ext cx="8229600" cy="525658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Nesprávná délka pásma (v</a:t>
            </a:r>
            <a:r>
              <a:rPr lang="cs-CZ" sz="2000" baseline="-25000" dirty="0" smtClean="0"/>
              <a:t>1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cs-CZ" sz="2000" dirty="0" smtClean="0"/>
              <a:t>Změna délky pásma vlivem teploty (v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cs-CZ" sz="2000" dirty="0" smtClean="0"/>
              <a:t>Průhyb pásma (v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cs-CZ" sz="2000" dirty="0" smtClean="0"/>
              <a:t>Protažení pásma (v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cs-CZ" sz="2000" dirty="0" smtClean="0"/>
              <a:t>Nevodorovná poloha pásma (v</a:t>
            </a:r>
            <a:r>
              <a:rPr lang="cs-CZ" sz="2000" baseline="-25000" dirty="0" smtClean="0"/>
              <a:t>5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cs-CZ" sz="2000" dirty="0" smtClean="0"/>
              <a:t>Vybočení pásma ze směru</a:t>
            </a:r>
          </a:p>
          <a:p>
            <a:endParaRPr lang="cs-CZ" sz="2000" dirty="0" smtClean="0"/>
          </a:p>
          <a:p>
            <a:r>
              <a:rPr lang="cs-CZ" sz="2000" dirty="0" smtClean="0"/>
              <a:t>Nesprávné určení sklonu nebo převýšení pásma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38347"/>
            <a:ext cx="3064913" cy="109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699421" y="3356992"/>
            <a:ext cx="42839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dirty="0" smtClean="0"/>
              <a:t>KOREKCE NA PRŮHYB PÁSMA on-line:</a:t>
            </a:r>
            <a:endParaRPr lang="cs-CZ" sz="1400" dirty="0"/>
          </a:p>
          <a:p>
            <a:pPr algn="r"/>
            <a:r>
              <a:rPr lang="cs-CZ" sz="1200" dirty="0"/>
              <a:t>http://www.edumine.com/tools/tape-sag-correction-calculator/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908720"/>
            <a:ext cx="158417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SYSTEMATICKÉ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31840" y="913065"/>
            <a:ext cx="158417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NAHODILÉ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8"/>
            <a:ext cx="2789427" cy="10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V="1">
            <a:off x="2555776" y="3104964"/>
            <a:ext cx="3171310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3995936" y="4653136"/>
            <a:ext cx="2160240" cy="234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Šipka dolů 11"/>
          <p:cNvSpPr/>
          <p:nvPr/>
        </p:nvSpPr>
        <p:spPr>
          <a:xfrm>
            <a:off x="1367644" y="1340768"/>
            <a:ext cx="216024" cy="490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0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07691" y="1196752"/>
            <a:ext cx="4098032" cy="3442856"/>
            <a:chOff x="4932040" y="2051556"/>
            <a:chExt cx="4098032" cy="34428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420888"/>
              <a:ext cx="4098032" cy="3073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5972944" y="2051556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Měřický řetěz</a:t>
              </a:r>
              <a:endParaRPr lang="cs-CZ" dirty="0"/>
            </a:p>
          </p:txBody>
        </p:sp>
      </p:grp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0016"/>
            <a:ext cx="4316913" cy="15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83" y="4779912"/>
            <a:ext cx="1524448" cy="19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000" i="1" dirty="0" smtClean="0"/>
              <a:t>Taková malá </a:t>
            </a:r>
            <a:r>
              <a:rPr lang="cs-CZ" sz="3000" i="1" dirty="0" err="1" smtClean="0"/>
              <a:t>reminescence</a:t>
            </a:r>
            <a:r>
              <a:rPr lang="cs-CZ" sz="3000" i="1" dirty="0" smtClean="0"/>
              <a:t> …</a:t>
            </a:r>
            <a:br>
              <a:rPr lang="cs-CZ" sz="3000" i="1" dirty="0" smtClean="0"/>
            </a:br>
            <a:r>
              <a:rPr lang="cs-CZ" sz="3000" i="1" dirty="0" smtClean="0"/>
              <a:t>				… jak se dříve měřily délky</a:t>
            </a:r>
            <a:endParaRPr lang="cs-CZ" sz="30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76356"/>
            <a:ext cx="3535294" cy="15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5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9635" r="6362" b="2602"/>
          <a:stretch/>
        </p:blipFill>
        <p:spPr bwMode="auto">
          <a:xfrm>
            <a:off x="251519" y="591102"/>
            <a:ext cx="3883979" cy="290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92088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Měření úhlů</a:t>
            </a:r>
            <a:endParaRPr lang="cs-CZ" sz="35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3968" y="692696"/>
            <a:ext cx="4464496" cy="100811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Horizontální úhel (směr)</a:t>
            </a:r>
          </a:p>
          <a:p>
            <a:r>
              <a:rPr lang="cs-CZ" sz="2400" dirty="0"/>
              <a:t>Vertikální </a:t>
            </a:r>
            <a:r>
              <a:rPr lang="cs-CZ" sz="2400" dirty="0" smtClean="0"/>
              <a:t>úhel (zenitový úhel)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283968" y="1700808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Jednotky: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oblouková míra (radián)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stupňová míra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cs-CZ" dirty="0" smtClean="0"/>
              <a:t>šedesátinné dělení (°), plný kruh 360°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cs-CZ" dirty="0" smtClean="0"/>
              <a:t>setinné dělení (</a:t>
            </a:r>
            <a:r>
              <a:rPr lang="cs-CZ" dirty="0" err="1" smtClean="0"/>
              <a:t>gon</a:t>
            </a:r>
            <a:r>
              <a:rPr lang="cs-CZ" dirty="0" smtClean="0"/>
              <a:t>), plný kruh 400 </a:t>
            </a:r>
            <a:r>
              <a:rPr lang="cs-CZ" dirty="0" err="1" smtClean="0"/>
              <a:t>gon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19" y="3596823"/>
            <a:ext cx="36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Okruží geodetických přístrojů jsou dělena v </a:t>
            </a:r>
            <a:r>
              <a:rPr lang="cs-CZ" b="1" dirty="0" err="1" smtClean="0"/>
              <a:t>gonech</a:t>
            </a:r>
            <a:r>
              <a:rPr lang="cs-CZ" dirty="0" smtClean="0"/>
              <a:t> </a:t>
            </a:r>
          </a:p>
          <a:p>
            <a:r>
              <a:rPr lang="cs-CZ" dirty="0" smtClean="0"/>
              <a:t>(= grad, </a:t>
            </a:r>
            <a:r>
              <a:rPr lang="cs-CZ" dirty="0" err="1" smtClean="0"/>
              <a:t>gradián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53075" r="13170" b="10025"/>
          <a:stretch/>
        </p:blipFill>
        <p:spPr bwMode="auto">
          <a:xfrm>
            <a:off x="159295" y="4725144"/>
            <a:ext cx="3836641" cy="189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4427984" y="3204699"/>
                <a:ext cx="4120584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1 </m:t>
                      </m:r>
                      <m:r>
                        <a:rPr lang="cs-CZ" sz="1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𝑟𝑎𝑑</m:t>
                      </m:r>
                      <m:r>
                        <a:rPr lang="cs-CZ" sz="1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180°</m:t>
                          </m:r>
                        </m:num>
                        <m:den>
                          <m:r>
                            <a:rPr lang="cs-CZ" sz="1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cs-CZ" sz="1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≈57,296°</m:t>
                      </m:r>
                      <m:r>
                        <a:rPr lang="cs-CZ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≈</m:t>
                      </m:r>
                      <m:r>
                        <a:rPr lang="cs-CZ" sz="1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57°17´45´´</m:t>
                      </m:r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204699"/>
                <a:ext cx="4120584" cy="4970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3370434" y="4778417"/>
            <a:ext cx="48965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500" dirty="0"/>
              <a:t>1 rad = 57,29578° = 63,66198 gon</a:t>
            </a:r>
            <a:endParaRPr lang="cs-CZ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4427984" y="3675195"/>
                <a:ext cx="2394182" cy="45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/>
                        </a:rPr>
                        <m:t>1°=</m:t>
                      </m:r>
                      <m:f>
                        <m:f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180°</m:t>
                          </m:r>
                        </m:den>
                      </m:f>
                      <m:r>
                        <a:rPr lang="cs-CZ" sz="1400" i="1">
                          <a:solidFill>
                            <a:prstClr val="black"/>
                          </a:solidFill>
                          <a:latin typeface="Cambria Math"/>
                        </a:rPr>
                        <m:t>≈</m:t>
                      </m:r>
                      <m:r>
                        <a:rPr lang="cs-CZ" sz="1400" b="0" i="1" smtClean="0">
                          <a:latin typeface="Cambria Math"/>
                        </a:rPr>
                        <m:t>1,715.</m:t>
                      </m:r>
                      <m:sSup>
                        <m:sSup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cs-CZ" sz="1400" b="0" i="1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cs-CZ" sz="1400" b="0" i="0" smtClean="0">
                          <a:latin typeface="Cambria Math"/>
                        </a:rPr>
                        <m:t>rad</m:t>
                      </m:r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675195"/>
                <a:ext cx="2394182" cy="459806"/>
              </a:xfrm>
              <a:prstGeom prst="rect">
                <a:avLst/>
              </a:prstGeom>
              <a:blipFill rotWithShape="1"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4375889" y="4135001"/>
                <a:ext cx="2844625" cy="45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cs-CZ" sz="1400" b="0" i="0" smtClean="0">
                          <a:latin typeface="Cambria Math"/>
                        </a:rPr>
                        <m:t>gon</m:t>
                      </m:r>
                      <m:r>
                        <a:rPr lang="cs-CZ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200</m:t>
                          </m:r>
                        </m:den>
                      </m:f>
                      <m:r>
                        <m:rPr>
                          <m:sty m:val="p"/>
                        </m:rPr>
                        <a:rPr lang="cs-CZ" sz="1400" b="0" i="0" smtClean="0">
                          <a:latin typeface="Cambria Math"/>
                        </a:rPr>
                        <m:t>rad</m:t>
                      </m:r>
                      <m:r>
                        <a:rPr lang="cs-CZ" sz="1400" i="1">
                          <a:solidFill>
                            <a:prstClr val="black"/>
                          </a:solidFill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cs-CZ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1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1,571.10</m:t>
                          </m:r>
                        </m:e>
                        <m:sup>
                          <m:r>
                            <a:rPr lang="cs-CZ" sz="1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cs-CZ" sz="14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rad</m:t>
                      </m:r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889" y="4135001"/>
                <a:ext cx="2844625" cy="4598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Skupina 13"/>
          <p:cNvGrpSpPr/>
          <p:nvPr/>
        </p:nvGrpSpPr>
        <p:grpSpPr>
          <a:xfrm>
            <a:off x="2396463" y="5085184"/>
            <a:ext cx="4767825" cy="1360607"/>
            <a:chOff x="3404575" y="4793664"/>
            <a:chExt cx="4767825" cy="1360607"/>
          </a:xfrm>
        </p:grpSpPr>
        <p:sp>
          <p:nvSpPr>
            <p:cNvPr id="6" name="TextovéPole 5"/>
            <p:cNvSpPr txBox="1"/>
            <p:nvPr/>
          </p:nvSpPr>
          <p:spPr>
            <a:xfrm>
              <a:off x="3404575" y="5507940"/>
              <a:ext cx="476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1</a:t>
              </a:r>
              <a:r>
                <a:rPr lang="cs-CZ" dirty="0"/>
                <a:t>° = </a:t>
              </a:r>
              <a:r>
                <a:rPr lang="cs-CZ" dirty="0" smtClean="0"/>
                <a:t>10/9 </a:t>
              </a:r>
              <a:r>
                <a:rPr lang="cs-CZ" dirty="0" err="1" smtClean="0"/>
                <a:t>gon</a:t>
              </a:r>
              <a:endParaRPr lang="cs-CZ" dirty="0"/>
            </a:p>
            <a:p>
              <a:pPr algn="ctr"/>
              <a:r>
                <a:rPr lang="cs-CZ" dirty="0" smtClean="0"/>
                <a:t>1 </a:t>
              </a:r>
              <a:r>
                <a:rPr lang="cs-CZ" dirty="0" err="1" smtClean="0"/>
                <a:t>gon</a:t>
              </a:r>
              <a:r>
                <a:rPr lang="cs-CZ" baseline="30000" dirty="0"/>
                <a:t> </a:t>
              </a:r>
              <a:r>
                <a:rPr lang="cs-CZ" dirty="0"/>
                <a:t>= 9/10</a:t>
              </a:r>
              <a:r>
                <a:rPr lang="cs-CZ" dirty="0" smtClean="0"/>
                <a:t>°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792592" y="4793664"/>
              <a:ext cx="1908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360° = 400 </a:t>
              </a:r>
              <a:r>
                <a:rPr lang="cs-CZ" dirty="0" err="1" smtClean="0"/>
                <a:t>gon</a:t>
              </a:r>
              <a:endParaRPr lang="cs-CZ" dirty="0"/>
            </a:p>
          </p:txBody>
        </p:sp>
        <p:sp>
          <p:nvSpPr>
            <p:cNvPr id="13" name="Šipka dolů 12"/>
            <p:cNvSpPr/>
            <p:nvPr/>
          </p:nvSpPr>
          <p:spPr>
            <a:xfrm>
              <a:off x="5652120" y="5157192"/>
              <a:ext cx="216024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860074" y="515719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Vodorovné a svislé úhly měříme teodolitem</a:t>
            </a:r>
            <a:endParaRPr lang="cs-CZ" sz="16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419957" y="5805264"/>
            <a:ext cx="354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Vodorovné úhly lze měřit kompasem</a:t>
            </a:r>
            <a:endParaRPr lang="cs-CZ" sz="1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723664" y="6093296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KALKULAČKA</a:t>
            </a:r>
          </a:p>
          <a:p>
            <a:pPr algn="ctr"/>
            <a:r>
              <a:rPr lang="cs-CZ" sz="1400" dirty="0" smtClean="0"/>
              <a:t>MAGNETICKÉ DEKLINACE</a:t>
            </a:r>
          </a:p>
          <a:p>
            <a:pPr algn="ctr"/>
            <a:r>
              <a:rPr lang="cs-CZ" sz="1400" dirty="0" smtClean="0"/>
              <a:t>http</a:t>
            </a:r>
            <a:r>
              <a:rPr lang="cs-CZ" sz="1400" dirty="0"/>
              <a:t>://www.ngdc.noaa.gov/geomag-web/#declination</a:t>
            </a:r>
          </a:p>
        </p:txBody>
      </p:sp>
    </p:spTree>
    <p:extLst>
      <p:ext uri="{BB962C8B-B14F-4D97-AF65-F5344CB8AC3E}">
        <p14:creationId xmlns:p14="http://schemas.microsoft.com/office/powerpoint/2010/main" val="14390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i="1" dirty="0" smtClean="0"/>
              <a:t>Nivelace</a:t>
            </a:r>
            <a:endParaRPr lang="cs-CZ" sz="36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468" y="620688"/>
            <a:ext cx="9259076" cy="237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Aktuálně používaný výškový systém:</a:t>
            </a:r>
          </a:p>
          <a:p>
            <a:pPr marL="0" indent="0">
              <a:buNone/>
            </a:pPr>
            <a:r>
              <a:rPr lang="cs-CZ" sz="2400" dirty="0" smtClean="0"/>
              <a:t>Česká státní nivelační síť (ČSNS) (Balt po vyrovnání)</a:t>
            </a:r>
          </a:p>
          <a:p>
            <a:pPr marL="0" indent="0">
              <a:buNone/>
            </a:pPr>
            <a:r>
              <a:rPr lang="cs-CZ" sz="2400" i="1" dirty="0" smtClean="0"/>
              <a:t>Základní výškové bodové pole </a:t>
            </a:r>
            <a:r>
              <a:rPr lang="cs-CZ" sz="2000" dirty="0" smtClean="0"/>
              <a:t>– spravuje Zeměměřičský úřad</a:t>
            </a:r>
            <a:endParaRPr lang="cs-CZ" sz="2000" i="1" dirty="0" smtClean="0"/>
          </a:p>
          <a:p>
            <a:pPr marL="0" indent="0">
              <a:buNone/>
            </a:pPr>
            <a:r>
              <a:rPr lang="cs-CZ" sz="2400" dirty="0" smtClean="0"/>
              <a:t>12 základních bodů; I. řád (16. tis.), 2. řád (20 tis.), 3. řád (48 tis.)</a:t>
            </a:r>
          </a:p>
          <a:p>
            <a:pPr marL="0" indent="0">
              <a:buNone/>
            </a:pPr>
            <a:r>
              <a:rPr lang="cs-CZ" sz="2400" i="1" dirty="0" smtClean="0"/>
              <a:t>Podrobné výškové bodové pole </a:t>
            </a:r>
            <a:r>
              <a:rPr lang="cs-CZ" sz="2400" dirty="0" smtClean="0"/>
              <a:t>(IV. řád) </a:t>
            </a:r>
            <a:r>
              <a:rPr lang="cs-CZ" sz="2000" dirty="0" smtClean="0"/>
              <a:t>– spravuje Katastrální úřad</a:t>
            </a:r>
            <a:endParaRPr lang="cs-CZ" sz="2800" dirty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/>
          <a:stretch/>
        </p:blipFill>
        <p:spPr bwMode="auto">
          <a:xfrm>
            <a:off x="4067944" y="2752917"/>
            <a:ext cx="5030343" cy="35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2915" y="625834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nivelační sestava → oddíl → pořad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/>
          <a:stretch/>
        </p:blipFill>
        <p:spPr bwMode="auto">
          <a:xfrm>
            <a:off x="44712" y="2780928"/>
            <a:ext cx="4144766" cy="237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9986" y="5157192"/>
            <a:ext cx="4153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technická (TN):</a:t>
            </a:r>
          </a:p>
          <a:p>
            <a:r>
              <a:rPr lang="cs-CZ" sz="1400" dirty="0" smtClean="0"/>
              <a:t>kilometrová odchylka </a:t>
            </a:r>
            <a:r>
              <a:rPr lang="el-GR" sz="1400" dirty="0" smtClean="0"/>
              <a:t>σ</a:t>
            </a:r>
            <a:r>
              <a:rPr lang="cs-CZ" sz="1400" baseline="-25000" dirty="0" smtClean="0"/>
              <a:t>km</a:t>
            </a:r>
            <a:r>
              <a:rPr lang="cs-CZ" sz="1400" dirty="0" smtClean="0"/>
              <a:t>≤ 5 mm, délka záměry max. 120 m (optimálně do 60-80 m)</a:t>
            </a:r>
          </a:p>
          <a:p>
            <a:r>
              <a:rPr lang="cs-CZ" dirty="0" smtClean="0"/>
              <a:t>přesná (PN)</a:t>
            </a:r>
          </a:p>
          <a:p>
            <a:r>
              <a:rPr lang="cs-CZ" dirty="0" smtClean="0"/>
              <a:t>velmi přesná (VPN)</a:t>
            </a:r>
          </a:p>
          <a:p>
            <a:r>
              <a:rPr lang="cs-CZ" dirty="0" smtClean="0"/>
              <a:t>zvláště přesná (ZPN)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2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872"/>
            <a:ext cx="237973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2" y="2348640"/>
            <a:ext cx="4420940" cy="284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79270"/>
            <a:ext cx="8229600" cy="754602"/>
          </a:xfrm>
        </p:spPr>
        <p:txBody>
          <a:bodyPr>
            <a:normAutofit/>
          </a:bodyPr>
          <a:lstStyle/>
          <a:p>
            <a:pPr algn="l"/>
            <a:r>
              <a:rPr lang="cs-CZ" sz="3200" i="1" dirty="0"/>
              <a:t>N</a:t>
            </a:r>
            <a:r>
              <a:rPr lang="cs-CZ" sz="3200" i="1" dirty="0" smtClean="0"/>
              <a:t>ivelační </a:t>
            </a:r>
            <a:r>
              <a:rPr lang="cs-CZ" sz="3200" i="1" dirty="0"/>
              <a:t>přístroj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0832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Optický</a:t>
            </a:r>
          </a:p>
          <a:p>
            <a:r>
              <a:rPr lang="cs-CZ" sz="2000" dirty="0" smtClean="0"/>
              <a:t>Laserový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Urovnání záměrné přímky do vodorovné polohy:</a:t>
            </a:r>
          </a:p>
          <a:p>
            <a:r>
              <a:rPr lang="cs-CZ" sz="2000" dirty="0" smtClean="0"/>
              <a:t>libelové</a:t>
            </a:r>
          </a:p>
          <a:p>
            <a:r>
              <a:rPr lang="cs-CZ" sz="2000" dirty="0" smtClean="0"/>
              <a:t>kompenzátorové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Způsob odečtu:</a:t>
            </a:r>
          </a:p>
          <a:p>
            <a:r>
              <a:rPr lang="cs-CZ" sz="2000" dirty="0" smtClean="0"/>
              <a:t>vizuální</a:t>
            </a:r>
          </a:p>
          <a:p>
            <a:r>
              <a:rPr lang="cs-CZ" sz="2000" dirty="0" smtClean="0"/>
              <a:t>digitální (čarový kód)</a:t>
            </a:r>
          </a:p>
          <a:p>
            <a:endParaRPr 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66" y="0"/>
            <a:ext cx="196128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31" y="5111244"/>
            <a:ext cx="2570519" cy="17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49" y="4797152"/>
            <a:ext cx="1355035" cy="204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31" y="5541749"/>
            <a:ext cx="1045154" cy="86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5120690"/>
            <a:ext cx="3168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PŘÍSLUŠENSTVÍ:</a:t>
            </a:r>
          </a:p>
          <a:p>
            <a:r>
              <a:rPr lang="cs-CZ" sz="1600" dirty="0" smtClean="0"/>
              <a:t>nivelační lať (+ krabicová libela)</a:t>
            </a:r>
          </a:p>
          <a:p>
            <a:r>
              <a:rPr lang="cs-CZ" sz="1600" dirty="0" smtClean="0"/>
              <a:t>stativ</a:t>
            </a:r>
          </a:p>
          <a:p>
            <a:r>
              <a:rPr lang="cs-CZ" sz="1600" dirty="0" smtClean="0"/>
              <a:t>nivelační podložka / hřeb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056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25288" r="43985" b="50989"/>
          <a:stretch/>
        </p:blipFill>
        <p:spPr bwMode="auto">
          <a:xfrm>
            <a:off x="4731295" y="548680"/>
            <a:ext cx="423319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4788024" cy="792088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Postup měření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01616" y="2708920"/>
            <a:ext cx="4762872" cy="4104456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cs-CZ" sz="2400" dirty="0"/>
              <a:t>krabicová </a:t>
            </a:r>
            <a:r>
              <a:rPr lang="cs-CZ" sz="2400" dirty="0" smtClean="0"/>
              <a:t>libela</a:t>
            </a:r>
          </a:p>
          <a:p>
            <a:pPr marL="457200" lvl="1" indent="0">
              <a:buNone/>
            </a:pPr>
            <a:r>
              <a:rPr lang="cs-CZ" sz="2000" dirty="0" smtClean="0"/>
              <a:t>Horizontovat přístroj pomocí libely, otočit o 180°, bublina musí zůstat v kruhu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rektifikačními šrouby opravit výchylku o ½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stavěcími šrouby srovnat libelu, otočit přístroj o 180°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opakovat postup, dokud bublina nezůstane v kruhu</a:t>
            </a:r>
          </a:p>
          <a:p>
            <a:pPr marL="457200" lvl="1" indent="0">
              <a:buNone/>
            </a:pPr>
            <a:endParaRPr lang="cs-CZ" sz="2000" dirty="0" smtClean="0"/>
          </a:p>
          <a:p>
            <a:pPr lvl="1"/>
            <a:r>
              <a:rPr lang="cs-CZ" sz="2400" dirty="0" smtClean="0"/>
              <a:t>záměrná přímka – kontrola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postavit přístroj mezi dvě latě (50-100 m)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odečíst na latích a1 a b1, D=a1 – b1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postavit přístroj 2 m od latě, odečíst b2, a2 musí být b2 +D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 smtClean="0"/>
              <a:t>je-li rozdíl větší než 1 mm, je třeba provést opravu rektifikačními šroubky</a:t>
            </a:r>
          </a:p>
          <a:p>
            <a:pPr marL="914400" lvl="1" indent="-457200">
              <a:buFont typeface="+mj-lt"/>
              <a:buAutoNum type="arabicPeriod"/>
            </a:pPr>
            <a:endParaRPr lang="cs-CZ" sz="1800" dirty="0" smtClean="0"/>
          </a:p>
          <a:p>
            <a:pPr marL="457200" lvl="1" indent="0">
              <a:buNone/>
            </a:pPr>
            <a:endParaRPr lang="cs-CZ" sz="24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047256" y="1979910"/>
            <a:ext cx="4917232" cy="729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i="1" dirty="0"/>
              <a:t>Kontrola a rektifikace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2981" y="692696"/>
            <a:ext cx="48245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Pevné postavení stativu s přístrojem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err="1" smtClean="0"/>
              <a:t>Horizontace</a:t>
            </a:r>
            <a:r>
              <a:rPr lang="cs-CZ" sz="2000" dirty="0" smtClean="0"/>
              <a:t> přístroje pomocí krabicové libely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Záměra vzad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zacílení na lať, zaostření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čtení na lati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Záměra vpřed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…</a:t>
            </a:r>
          </a:p>
          <a:p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2" t="53538" r="3696" b="8123"/>
          <a:stretch/>
        </p:blipFill>
        <p:spPr bwMode="auto">
          <a:xfrm>
            <a:off x="395536" y="3212976"/>
            <a:ext cx="4276308" cy="191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 t="31200" r="9041" b="47953"/>
          <a:stretch/>
        </p:blipFill>
        <p:spPr bwMode="auto">
          <a:xfrm>
            <a:off x="242981" y="5147794"/>
            <a:ext cx="4393179" cy="151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ravoúhlá spojnice 8"/>
          <p:cNvCxnSpPr/>
          <p:nvPr/>
        </p:nvCxnSpPr>
        <p:spPr>
          <a:xfrm flipV="1">
            <a:off x="242981" y="1988840"/>
            <a:ext cx="8505483" cy="1224136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6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4" y="4278605"/>
            <a:ext cx="3449783" cy="257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i="1" dirty="0" smtClean="0"/>
              <a:t>Teodolit / totální stanice</a:t>
            </a:r>
            <a:endParaRPr lang="cs-CZ" sz="3600" b="1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2882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 smtClean="0"/>
              <a:t>teodolit s nitkovým dálkoměrem</a:t>
            </a:r>
          </a:p>
          <a:p>
            <a:pPr marL="0" indent="0">
              <a:buNone/>
            </a:pPr>
            <a:r>
              <a:rPr lang="cs-CZ" sz="2200" dirty="0" smtClean="0"/>
              <a:t>(=tachymetr)</a:t>
            </a:r>
          </a:p>
          <a:p>
            <a:pPr marL="0" indent="0">
              <a:buNone/>
            </a:pPr>
            <a:r>
              <a:rPr lang="cs-CZ" sz="2000" dirty="0"/>
              <a:t>Československo: Carl </a:t>
            </a:r>
            <a:r>
              <a:rPr lang="cs-CZ" sz="2000" dirty="0" err="1"/>
              <a:t>Zeiss</a:t>
            </a:r>
            <a:r>
              <a:rPr lang="cs-CZ" sz="2000" dirty="0"/>
              <a:t> Jena, </a:t>
            </a:r>
            <a:r>
              <a:rPr lang="cs-CZ" sz="2000" dirty="0" err="1"/>
              <a:t>Wild</a:t>
            </a:r>
            <a:r>
              <a:rPr lang="cs-CZ" sz="2000" dirty="0"/>
              <a:t> </a:t>
            </a:r>
            <a:r>
              <a:rPr lang="cs-CZ" sz="2000" dirty="0" err="1"/>
              <a:t>Heerbrugg</a:t>
            </a:r>
            <a:r>
              <a:rPr lang="cs-CZ" sz="2000" dirty="0"/>
              <a:t>, </a:t>
            </a:r>
            <a:r>
              <a:rPr lang="cs-CZ" sz="2000" dirty="0" err="1"/>
              <a:t>Kern</a:t>
            </a:r>
            <a:endParaRPr lang="cs-CZ" sz="20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2200" dirty="0" smtClean="0"/>
              <a:t>teodolit s laserovým měřením délek</a:t>
            </a:r>
          </a:p>
          <a:p>
            <a:pPr marL="0" indent="0">
              <a:buNone/>
            </a:pPr>
            <a:r>
              <a:rPr lang="cs-CZ" sz="2200" dirty="0" smtClean="0"/>
              <a:t>(=totální stanice)</a:t>
            </a:r>
          </a:p>
          <a:p>
            <a:pPr marL="0" indent="0">
              <a:buNone/>
            </a:pPr>
            <a:r>
              <a:rPr lang="cs-CZ" sz="2000" dirty="0"/>
              <a:t>přesnost </a:t>
            </a:r>
            <a:r>
              <a:rPr lang="cs-CZ" sz="2000" dirty="0" smtClean="0"/>
              <a:t>měření délek v </a:t>
            </a:r>
            <a:r>
              <a:rPr lang="cs-CZ" sz="2000" dirty="0"/>
              <a:t>mm </a:t>
            </a:r>
            <a:r>
              <a:rPr lang="cs-CZ" sz="2000" dirty="0" smtClean="0"/>
              <a:t>hodnotách</a:t>
            </a:r>
          </a:p>
          <a:p>
            <a:pPr marL="0" indent="0">
              <a:buNone/>
            </a:pPr>
            <a:r>
              <a:rPr lang="cs-CZ" sz="2000" dirty="0" smtClean="0"/>
              <a:t>Výrobci: </a:t>
            </a:r>
            <a:r>
              <a:rPr lang="cs-CZ" sz="2000" dirty="0" err="1" smtClean="0"/>
              <a:t>Trimble</a:t>
            </a:r>
            <a:r>
              <a:rPr lang="cs-CZ" sz="2000" dirty="0" smtClean="0"/>
              <a:t>, </a:t>
            </a:r>
            <a:r>
              <a:rPr lang="cs-CZ" sz="2000" dirty="0" err="1" smtClean="0"/>
              <a:t>Leica</a:t>
            </a:r>
            <a:r>
              <a:rPr lang="cs-CZ" sz="2000" dirty="0" smtClean="0"/>
              <a:t>, </a:t>
            </a:r>
            <a:r>
              <a:rPr lang="cs-CZ" sz="2000" dirty="0" err="1" smtClean="0"/>
              <a:t>Topcon</a:t>
            </a:r>
            <a:r>
              <a:rPr lang="cs-CZ" sz="2000" dirty="0" smtClean="0"/>
              <a:t>, </a:t>
            </a:r>
            <a:r>
              <a:rPr lang="cs-CZ" sz="2000" dirty="0" err="1" smtClean="0"/>
              <a:t>Zeiss</a:t>
            </a:r>
            <a:r>
              <a:rPr lang="cs-CZ" sz="2000" dirty="0" smtClean="0"/>
              <a:t>, </a:t>
            </a:r>
            <a:r>
              <a:rPr lang="cs-CZ" sz="2000" dirty="0" err="1" smtClean="0"/>
              <a:t>Nikon</a:t>
            </a:r>
            <a:endParaRPr lang="cs-CZ" sz="20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3" name="Picture 5" descr="https://upload.wikimedia.org/wikipedia/commons/thumb/d/df/Theodolite_vermeer.svg/800px-Theodolite_vermeer.svg.png?1445278405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66" y="49301"/>
            <a:ext cx="3700038" cy="31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3782650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Optickomechanické teodolity: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minutové </a:t>
            </a:r>
            <a:r>
              <a:rPr lang="cs-CZ" sz="2000" dirty="0" smtClean="0"/>
              <a:t>(nejmenší dílek stupnice 1 nebo 2 minuty)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vteřinové </a:t>
            </a:r>
            <a:r>
              <a:rPr lang="cs-CZ" sz="2000" dirty="0" smtClean="0"/>
              <a:t>(1 nebo 2 vteřiny)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triangulační </a:t>
            </a:r>
            <a:r>
              <a:rPr lang="cs-CZ" sz="2000" dirty="0" smtClean="0"/>
              <a:t>(desetiny vteřiny)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419872" y="619724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Okruží ve ° nebo </a:t>
            </a:r>
            <a:r>
              <a:rPr lang="cs-CZ" sz="2000" baseline="30000" dirty="0" smtClean="0"/>
              <a:t>g</a:t>
            </a:r>
            <a:endParaRPr lang="cs-CZ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8094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7915" y="116632"/>
            <a:ext cx="227858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-99392"/>
            <a:ext cx="4896544" cy="850106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Měření teodolitem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Centrace a </a:t>
            </a:r>
            <a:r>
              <a:rPr lang="cs-CZ" sz="2400" dirty="0" err="1" smtClean="0"/>
              <a:t>horizontace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Základní jednotka měření je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skupina</a:t>
            </a:r>
          </a:p>
          <a:p>
            <a:pPr marL="0" indent="0">
              <a:buNone/>
            </a:pPr>
            <a:r>
              <a:rPr lang="cs-CZ" sz="2200" dirty="0" smtClean="0"/>
              <a:t>= měření ve dvou polohách dalekohledu → odstranění</a:t>
            </a:r>
          </a:p>
          <a:p>
            <a:pPr marL="0" indent="0">
              <a:buNone/>
            </a:pPr>
            <a:r>
              <a:rPr lang="cs-CZ" sz="2200" dirty="0" smtClean="0"/>
              <a:t>některých přístrojových chyb</a:t>
            </a:r>
          </a:p>
          <a:p>
            <a:pPr marL="0" indent="0">
              <a:buNone/>
            </a:pPr>
            <a:r>
              <a:rPr lang="cs-CZ" sz="2200" dirty="0" smtClean="0"/>
              <a:t>I. poloha: svislý kruh vlevo</a:t>
            </a:r>
          </a:p>
          <a:p>
            <a:pPr marL="0" indent="0">
              <a:buNone/>
            </a:pPr>
            <a:r>
              <a:rPr lang="cs-CZ" sz="2200" dirty="0" smtClean="0"/>
              <a:t>II. poloha: svislý kruh vpravo</a:t>
            </a:r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endParaRPr lang="cs-CZ" sz="22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5940152" y="21012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Theo</a:t>
            </a:r>
            <a:r>
              <a:rPr lang="cs-CZ" sz="1600" dirty="0" smtClean="0"/>
              <a:t> 020</a:t>
            </a:r>
            <a:endParaRPr lang="cs-CZ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995936" y="2708920"/>
                <a:ext cx="1769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cs-CZ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𝐼𝐼</m:t>
                        </m:r>
                      </m:sub>
                    </m:sSub>
                    <m:r>
                      <a:rPr lang="cs-CZ" b="0" i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</a:rPr>
                          <m:t>400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708920"/>
                <a:ext cx="176901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2194268" cy="121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30" y="3716632"/>
            <a:ext cx="4146925" cy="115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3995936" y="2132856"/>
                <a:ext cx="3240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V ideálním případě platí: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𝐼</m:t>
                          </m:r>
                        </m:sub>
                      </m:sSub>
                      <m:r>
                        <a:rPr lang="cs-CZ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𝐼𝐼</m:t>
                          </m:r>
                        </m:sub>
                      </m:sSub>
                      <m:r>
                        <a:rPr lang="cs-CZ" i="1">
                          <a:latin typeface="Cambria Math"/>
                          <a:ea typeface="Cambria Math"/>
                        </a:rPr>
                        <m:t>=±</m:t>
                      </m:r>
                      <m:sSup>
                        <m:sSupPr>
                          <m:ctrlPr>
                            <a:rPr lang="cs-CZ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200</m:t>
                          </m:r>
                        </m:e>
                        <m:sup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132856"/>
                <a:ext cx="324036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695" t="-4717" b="-28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467545" y="3837398"/>
            <a:ext cx="864096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SMĚR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14824" y="3284984"/>
            <a:ext cx="1784495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ZENITOVÝ ÚHEL</a:t>
            </a:r>
            <a:endParaRPr lang="cs-CZ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06" y="4708389"/>
            <a:ext cx="1835367" cy="214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757914" y="4941168"/>
                <a:ext cx="2278581" cy="14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indexová chyba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𝑖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</a:rPr>
                            <m:t>−4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cs-CZ" dirty="0"/>
              </a:p>
              <a:p>
                <a:r>
                  <a:rPr lang="cs-CZ" dirty="0" smtClean="0"/>
                  <a:t>výsledný zenitový úhel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𝑧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−</m:t>
                      </m:r>
                      <m:r>
                        <a:rPr lang="cs-CZ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14" y="4941168"/>
                <a:ext cx="2278581" cy="1440907"/>
              </a:xfrm>
              <a:prstGeom prst="rect">
                <a:avLst/>
              </a:prstGeom>
              <a:blipFill rotWithShape="1">
                <a:blip r:embed="rId8"/>
                <a:stretch>
                  <a:fillRect l="-2413" t="-2119" r="-24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292992"/>
            <a:ext cx="4176464" cy="251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83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500" dirty="0" smtClean="0"/>
              <a:t>OSNOVA PŘEDNÁŠKY</a:t>
            </a: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1196752"/>
            <a:ext cx="4038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500" dirty="0" smtClean="0"/>
              <a:t>Měřické aplikace v geomorfologii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500" dirty="0" smtClean="0"/>
              <a:t>Rozměry malých objektů/forem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500" dirty="0" smtClean="0"/>
              <a:t>Měření délek a úhlů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500" dirty="0" smtClean="0"/>
              <a:t>Laserové dálkoměry, nivelační přístroje a teodolity</a:t>
            </a:r>
            <a:endParaRPr lang="cs-CZ" sz="25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27984" y="1196752"/>
            <a:ext cx="4464496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cs-CZ" sz="2500" dirty="0" smtClean="0"/>
              <a:t>Měření výšek objektů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sz="2500" dirty="0"/>
              <a:t>Měření svahových profilů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sz="2500" dirty="0" smtClean="0"/>
              <a:t>Měření koryt vodních toků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sz="2500" dirty="0" err="1" smtClean="0"/>
              <a:t>LiDAR</a:t>
            </a:r>
            <a:endParaRPr lang="cs-CZ" sz="2500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cs-CZ" sz="2500" dirty="0" smtClean="0"/>
              <a:t>GNSS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24054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Totální stanice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 smtClean="0"/>
              <a:t>Vysoká přesnost - úhly: 1´´, délky: 1 mm</a:t>
            </a:r>
          </a:p>
          <a:p>
            <a:pPr marL="0" indent="0">
              <a:buNone/>
            </a:pPr>
            <a:r>
              <a:rPr lang="cs-CZ" sz="2200" dirty="0" smtClean="0"/>
              <a:t>Záměry na vzdálenost &gt; 1 km</a:t>
            </a:r>
          </a:p>
          <a:p>
            <a:pPr marL="0" indent="0">
              <a:buNone/>
            </a:pPr>
            <a:r>
              <a:rPr lang="cs-CZ" sz="2200" dirty="0" smtClean="0"/>
              <a:t>Lze provádět i skenování (až 1000 bodů/min, tvorba mračen bodů)</a:t>
            </a:r>
          </a:p>
          <a:p>
            <a:pPr marL="0" indent="0">
              <a:buNone/>
            </a:pPr>
            <a:r>
              <a:rPr lang="cs-CZ" sz="2200" dirty="0" smtClean="0"/>
              <a:t>Někdy vestavěná kamera pro pozemní fotogrammetrii</a:t>
            </a:r>
          </a:p>
          <a:p>
            <a:pPr marL="0" indent="0">
              <a:buNone/>
            </a:pPr>
            <a:r>
              <a:rPr lang="cs-CZ" sz="2200" dirty="0" smtClean="0"/>
              <a:t>Cílí se na záměrný hranol, nebo přímo na objekty bez hranolu</a:t>
            </a:r>
            <a:endParaRPr lang="cs-CZ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05687"/>
            <a:ext cx="1987605" cy="19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8" y="3405687"/>
            <a:ext cx="2202287" cy="3335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0130" y="337847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odrazný hranol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46853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5798418" cy="281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Polygonový pořad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44824"/>
            <a:ext cx="3528392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A, B … orientační body</a:t>
            </a:r>
          </a:p>
          <a:p>
            <a:pPr marL="0" indent="0">
              <a:buNone/>
            </a:pPr>
            <a:r>
              <a:rPr lang="cs-CZ" sz="1800" dirty="0" smtClean="0"/>
              <a:t>P, K … začátek a konec pořadu</a:t>
            </a:r>
          </a:p>
          <a:p>
            <a:pPr marL="0" indent="0">
              <a:buNone/>
            </a:pPr>
            <a:r>
              <a:rPr lang="cs-CZ" sz="1800" dirty="0" smtClean="0"/>
              <a:t>1, 2, 3 … body pořadu, které zaměřujeme</a:t>
            </a:r>
          </a:p>
          <a:p>
            <a:pPr marL="0" indent="0">
              <a:buNone/>
            </a:pPr>
            <a:r>
              <a:rPr lang="cs-CZ" sz="1800" dirty="0" smtClean="0"/>
              <a:t>s … měřené délky</a:t>
            </a:r>
          </a:p>
          <a:p>
            <a:pPr marL="0" indent="0">
              <a:buNone/>
            </a:pPr>
            <a:r>
              <a:rPr lang="cs-CZ" sz="1800" dirty="0" smtClean="0"/>
              <a:t>ω … měřené levostranné úhly</a:t>
            </a:r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99991" y="3140968"/>
            <a:ext cx="437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oboustranně připojený a oboustranně orientovaný pořad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4149080"/>
            <a:ext cx="8623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Lomená čára tvořící liniovou síť </a:t>
            </a:r>
            <a:r>
              <a:rPr lang="cs-CZ" dirty="0" smtClean="0"/>
              <a:t>bodů</a:t>
            </a:r>
          </a:p>
          <a:p>
            <a:endParaRPr lang="cs-CZ" dirty="0"/>
          </a:p>
          <a:p>
            <a:r>
              <a:rPr lang="cs-CZ" dirty="0"/>
              <a:t>Používá se k určení souřadnic bodů podrobného polohového bodového pole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63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-99392"/>
            <a:ext cx="8229600" cy="936104"/>
          </a:xfrm>
        </p:spPr>
        <p:txBody>
          <a:bodyPr>
            <a:normAutofit/>
          </a:bodyPr>
          <a:lstStyle/>
          <a:p>
            <a:r>
              <a:rPr lang="cs-CZ" sz="3600" i="1" dirty="0" smtClean="0"/>
              <a:t>Měření výšek objektů</a:t>
            </a: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49004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 smtClean="0"/>
              <a:t>U jakých objektů nás zajímá výška?</a:t>
            </a:r>
          </a:p>
          <a:p>
            <a:pPr marL="457200" lvl="1" indent="0">
              <a:buNone/>
            </a:pPr>
            <a:r>
              <a:rPr lang="cs-CZ" sz="2000" dirty="0" smtClean="0"/>
              <a:t>např. tory, skalní věže, skalní sruby a defilé, …</a:t>
            </a:r>
          </a:p>
          <a:p>
            <a:pPr marL="0" lvl="1" indent="0">
              <a:buNone/>
            </a:pPr>
            <a:r>
              <a:rPr lang="cs-CZ" sz="2200" dirty="0" smtClean="0"/>
              <a:t>Lze použít postupy/pomůcky využívané v lesnictví (měření výšek stromů)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184482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Výškoměry založené na podobnosti pravoúhlých trojúhelníků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400506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Výškoměry založené na stejnolehlosti obecných trojúhelníků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2688267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347864" y="3789040"/>
            <a:ext cx="27363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i="1" dirty="0">
                <a:latin typeface="+mn-lt"/>
              </a:rPr>
              <a:t>h = </a:t>
            </a:r>
            <a:r>
              <a:rPr lang="cs-CZ" altLang="cs-CZ" sz="1600" i="1" dirty="0" smtClean="0">
                <a:latin typeface="+mn-lt"/>
              </a:rPr>
              <a:t>L (tg</a:t>
            </a:r>
            <a:r>
              <a:rPr lang="cs-CZ" altLang="cs-CZ" sz="1600" i="1" dirty="0" smtClean="0">
                <a:latin typeface="+mn-lt"/>
                <a:sym typeface="Symbol" pitchFamily="18" charset="2"/>
              </a:rPr>
              <a:t></a:t>
            </a:r>
            <a:r>
              <a:rPr lang="cs-CZ" altLang="cs-CZ" sz="1600" i="1" baseline="-25000" dirty="0">
                <a:latin typeface="+mn-lt"/>
                <a:sym typeface="Symbol" pitchFamily="18" charset="2"/>
              </a:rPr>
              <a:t>1</a:t>
            </a:r>
            <a:r>
              <a:rPr lang="cs-CZ" altLang="cs-CZ" sz="1600" i="1" dirty="0">
                <a:latin typeface="+mn-lt"/>
                <a:sym typeface="Symbol" pitchFamily="18" charset="2"/>
              </a:rPr>
              <a:t> </a:t>
            </a:r>
            <a:r>
              <a:rPr lang="cs-CZ" altLang="cs-CZ" sz="1600" i="1" dirty="0" smtClean="0">
                <a:latin typeface="+mn-lt"/>
                <a:sym typeface="Symbol" pitchFamily="18" charset="2"/>
              </a:rPr>
              <a:t>+ tg</a:t>
            </a:r>
            <a:r>
              <a:rPr lang="cs-CZ" altLang="cs-CZ" sz="1600" i="1" dirty="0">
                <a:latin typeface="+mn-lt"/>
                <a:sym typeface="Symbol" pitchFamily="18" charset="2"/>
              </a:rPr>
              <a:t></a:t>
            </a:r>
            <a:r>
              <a:rPr lang="cs-CZ" altLang="cs-CZ" sz="1600" i="1" baseline="-25000" dirty="0">
                <a:latin typeface="+mn-lt"/>
                <a:sym typeface="Symbol" pitchFamily="18" charset="2"/>
              </a:rPr>
              <a:t>2</a:t>
            </a:r>
            <a:r>
              <a:rPr lang="cs-CZ" altLang="cs-CZ" sz="1600" i="1" dirty="0">
                <a:latin typeface="+mn-lt"/>
                <a:sym typeface="Symbol" pitchFamily="18" charset="2"/>
              </a:rPr>
              <a:t>) = h</a:t>
            </a:r>
            <a:r>
              <a:rPr lang="cs-CZ" altLang="cs-CZ" sz="1600" i="1" baseline="-25000" dirty="0">
                <a:latin typeface="+mn-lt"/>
                <a:sym typeface="Symbol" pitchFamily="18" charset="2"/>
              </a:rPr>
              <a:t>1</a:t>
            </a:r>
            <a:r>
              <a:rPr lang="cs-CZ" altLang="cs-CZ" sz="1600" i="1" dirty="0">
                <a:latin typeface="+mn-lt"/>
                <a:sym typeface="Symbol" pitchFamily="18" charset="2"/>
              </a:rPr>
              <a:t> + h</a:t>
            </a:r>
            <a:r>
              <a:rPr lang="cs-CZ" altLang="cs-CZ" sz="1600" i="1" baseline="-25000" dirty="0">
                <a:latin typeface="+mn-lt"/>
                <a:sym typeface="Symbol" pitchFamily="18" charset="2"/>
              </a:rPr>
              <a:t>2</a:t>
            </a:r>
            <a:endParaRPr lang="cs-CZ" altLang="cs-CZ" sz="1600" i="1" dirty="0"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69" y="1844824"/>
            <a:ext cx="2560411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16216" y="3789040"/>
            <a:ext cx="26642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 = L</a:t>
            </a:r>
            <a:r>
              <a:rPr kumimoji="0" lang="cs-CZ" altLang="cs-CZ" sz="16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(tg</a:t>
            </a: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</a:t>
            </a:r>
            <a:r>
              <a:rPr kumimoji="0" lang="cs-CZ" altLang="cs-CZ" sz="160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1</a:t>
            </a:r>
            <a:r>
              <a:rPr lang="cs-CZ" altLang="cs-CZ" sz="1600" i="1" kern="0" dirty="0">
                <a:solidFill>
                  <a:srgbClr val="000000"/>
                </a:solidFill>
                <a:latin typeface="+mn-lt"/>
                <a:sym typeface="Symbol" pitchFamily="18" charset="2"/>
              </a:rPr>
              <a:t> </a:t>
            </a:r>
            <a:r>
              <a:rPr lang="cs-CZ" altLang="cs-CZ" sz="1600" i="1" kern="0" dirty="0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- </a:t>
            </a: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tg</a:t>
            </a:r>
            <a:r>
              <a:rPr kumimoji="0" lang="cs-CZ" altLang="cs-CZ" sz="160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) = h</a:t>
            </a:r>
            <a:r>
              <a:rPr kumimoji="0" lang="cs-CZ" altLang="cs-CZ" sz="160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1</a:t>
            </a:r>
            <a:r>
              <a:rPr kumimoji="0" lang="cs-CZ" altLang="cs-CZ" sz="1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 - h</a:t>
            </a:r>
            <a:r>
              <a:rPr kumimoji="0" lang="cs-CZ" altLang="cs-CZ" sz="160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endParaRPr kumimoji="0" lang="cs-CZ" altLang="cs-CZ" sz="160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1833610" cy="12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37112"/>
            <a:ext cx="4014663" cy="229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2051720" y="249289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Suunto</a:t>
            </a:r>
            <a:endParaRPr lang="cs-CZ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831529" y="4882235"/>
                <a:ext cx="817853" cy="618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𝒉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𝒌</m:t>
                          </m:r>
                        </m:den>
                      </m:f>
                      <m:r>
                        <a:rPr lang="cs-CZ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529" y="4882235"/>
                <a:ext cx="817853" cy="6184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12241" y="5301208"/>
            <a:ext cx="1927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Christenův</a:t>
            </a:r>
            <a:r>
              <a:rPr lang="cs-CZ" sz="1600" dirty="0" smtClean="0"/>
              <a:t> výškoměr </a:t>
            </a:r>
            <a:endParaRPr lang="cs-CZ" sz="1600" dirty="0"/>
          </a:p>
        </p:txBody>
      </p:sp>
      <p:sp>
        <p:nvSpPr>
          <p:cNvPr id="11" name="Šipka dolů 10"/>
          <p:cNvSpPr/>
          <p:nvPr/>
        </p:nvSpPr>
        <p:spPr>
          <a:xfrm>
            <a:off x="7157475" y="5517232"/>
            <a:ext cx="165960" cy="3623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6258457" y="5877272"/>
                <a:ext cx="1963999" cy="618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𝒉</m:t>
                      </m:r>
                      <m:r>
                        <a:rPr lang="cs-CZ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cs-CZ" b="1" i="1" smtClean="0">
                              <a:latin typeface="Cambria Math"/>
                            </a:rPr>
                            <m:t>.</m:t>
                          </m:r>
                          <m:r>
                            <a:rPr lang="cs-CZ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𝒌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𝒙</m:t>
                          </m:r>
                        </m:den>
                      </m:f>
                      <m:r>
                        <a:rPr lang="cs-CZ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𝑘𝑜𝑛𝑠𝑡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457" y="5877272"/>
                <a:ext cx="1963999" cy="61843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3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7" y="332656"/>
            <a:ext cx="2688109" cy="26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978896" cy="490066"/>
          </a:xfrm>
        </p:spPr>
        <p:txBody>
          <a:bodyPr>
            <a:noAutofit/>
          </a:bodyPr>
          <a:lstStyle/>
          <a:p>
            <a:pPr algn="l"/>
            <a:r>
              <a:rPr lang="cs-CZ" sz="2400" i="1" dirty="0" err="1" smtClean="0"/>
              <a:t>Haglöf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electronic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clinometer</a:t>
            </a:r>
            <a:endParaRPr lang="cs-CZ" sz="24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636912"/>
            <a:ext cx="57435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17" y="1093386"/>
            <a:ext cx="2880320" cy="115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8"/>
          <a:stretch/>
        </p:blipFill>
        <p:spPr bwMode="auto">
          <a:xfrm>
            <a:off x="74909" y="4190474"/>
            <a:ext cx="2914438" cy="1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13775" r="2067" b="6333"/>
          <a:stretch/>
        </p:blipFill>
        <p:spPr bwMode="auto">
          <a:xfrm>
            <a:off x="3405087" y="4205805"/>
            <a:ext cx="3471169" cy="160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62" y="4183818"/>
            <a:ext cx="1832142" cy="169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47864" y="724054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objekt se cílí oběma očima</a:t>
            </a:r>
            <a:endParaRPr lang="cs-CZ" sz="1600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645291" y="3501008"/>
            <a:ext cx="1126509" cy="68281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endCxn id="4101" idx="0"/>
          </p:cNvCxnSpPr>
          <p:nvPr/>
        </p:nvCxnSpPr>
        <p:spPr>
          <a:xfrm>
            <a:off x="4635474" y="3501008"/>
            <a:ext cx="505198" cy="70479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endCxn id="4102" idx="0"/>
          </p:cNvCxnSpPr>
          <p:nvPr/>
        </p:nvCxnSpPr>
        <p:spPr>
          <a:xfrm>
            <a:off x="6516216" y="3501008"/>
            <a:ext cx="1676217" cy="68281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4909" y="5847638"/>
            <a:ext cx="291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Nastavení vzdálenosti k měřenému objektu.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419872" y="585035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Výška objektu: záměr na patu a vrchol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308304" y="5805264"/>
            <a:ext cx="1710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Sklon: náklon v požadovaném úhlu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821313" y="2905780"/>
            <a:ext cx="181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Přístroj samotný neměří délky! 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4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864096"/>
          </a:xfrm>
        </p:spPr>
        <p:txBody>
          <a:bodyPr>
            <a:normAutofit/>
          </a:bodyPr>
          <a:lstStyle/>
          <a:p>
            <a:r>
              <a:rPr lang="cs-CZ" sz="3600" i="1" dirty="0" smtClean="0"/>
              <a:t>Měření svahových profilů </a:t>
            </a: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84217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SVAHOVÝ PROFIL = spojnice hřbetnice (rozvodnice) a údolnice, sleduje směr největšího sklonu (kolmá k vrstevnicím)</a:t>
            </a:r>
          </a:p>
          <a:p>
            <a:pPr marL="0" indent="0">
              <a:buNone/>
            </a:pPr>
            <a:r>
              <a:rPr lang="cs-CZ" sz="1800" dirty="0" smtClean="0"/>
              <a:t>Možnosti konstrukce profilu:</a:t>
            </a: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Jak vybrat reprezentativní soubor profilů?</a:t>
            </a:r>
          </a:p>
          <a:p>
            <a:r>
              <a:rPr lang="cs-CZ" sz="1800" dirty="0" smtClean="0"/>
              <a:t>údolní/říční síť</a:t>
            </a:r>
          </a:p>
          <a:p>
            <a:r>
              <a:rPr lang="cs-CZ" sz="1800" dirty="0" smtClean="0"/>
              <a:t>bodové pole (</a:t>
            </a:r>
            <a:r>
              <a:rPr lang="cs-CZ" sz="1800" dirty="0" err="1" smtClean="0"/>
              <a:t>grid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MĚŘENÍ V TERÉNU</a:t>
            </a:r>
          </a:p>
          <a:p>
            <a:pPr marL="0" indent="0">
              <a:buNone/>
            </a:pPr>
            <a:r>
              <a:rPr lang="cs-CZ" sz="1800" dirty="0" smtClean="0"/>
              <a:t>Praktické obtíže – přístupnost vybraných profilů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Série délkových a sklonových měření podél profilu (rozlišení 0,5° a 0,1 m)</a:t>
            </a:r>
          </a:p>
          <a:p>
            <a:pPr marL="0" indent="0">
              <a:buNone/>
            </a:pPr>
            <a:r>
              <a:rPr lang="cs-CZ" sz="1800" dirty="0" smtClean="0"/>
              <a:t>Nepravidelný n. pravidelný krok měření délek, segmenty o délce do 5 m, často jen 1 až 2 m</a:t>
            </a:r>
          </a:p>
          <a:p>
            <a:pPr marL="0" indent="0">
              <a:buNone/>
            </a:pPr>
            <a:r>
              <a:rPr lang="cs-CZ" sz="1800" dirty="0" smtClean="0"/>
              <a:t>Doporučení: alespoň 50 měření na profilu</a:t>
            </a:r>
          </a:p>
          <a:p>
            <a:pPr marL="0" indent="0">
              <a:buNone/>
            </a:pPr>
            <a:r>
              <a:rPr lang="cs-CZ" sz="1800" dirty="0" smtClean="0"/>
              <a:t>Délka segmentů může ovlivnit četnosti sklonů (menší krok více reflektuje </a:t>
            </a:r>
            <a:r>
              <a:rPr lang="cs-CZ" sz="1800" dirty="0" err="1" smtClean="0"/>
              <a:t>mikrotopografii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11689" y="1767299"/>
            <a:ext cx="136815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TERÉN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1628800"/>
            <a:ext cx="233977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TOPOGRAFICKÁ MAPA</a:t>
            </a:r>
          </a:p>
          <a:p>
            <a:r>
              <a:rPr lang="cs-CZ" dirty="0" smtClean="0"/>
              <a:t>DMT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27784" y="164980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mikrotopografie</a:t>
            </a:r>
            <a:endParaRPr lang="cs-CZ" dirty="0" smtClean="0"/>
          </a:p>
          <a:p>
            <a:pPr algn="ctr"/>
            <a:r>
              <a:rPr lang="cs-CZ" dirty="0" smtClean="0"/>
              <a:t>lomy spádu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4978895" y="1854110"/>
            <a:ext cx="457201" cy="195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48072"/>
          </a:xfrm>
        </p:spPr>
        <p:txBody>
          <a:bodyPr>
            <a:noAutofit/>
          </a:bodyPr>
          <a:lstStyle/>
          <a:p>
            <a:r>
              <a:rPr lang="cs-CZ" sz="2800" i="1" dirty="0"/>
              <a:t>Co použít k měření</a:t>
            </a:r>
            <a:r>
              <a:rPr lang="cs-CZ" sz="2800" i="1" dirty="0" smtClean="0"/>
              <a:t>?</a:t>
            </a:r>
            <a:endParaRPr lang="cs-CZ" sz="28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-612576" y="548680"/>
            <a:ext cx="3261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Abney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výtyčka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8325" y="6021288"/>
            <a:ext cx="326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Sklonoměr + lať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25" y="2852935"/>
            <a:ext cx="5336475" cy="400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15" y="692696"/>
            <a:ext cx="2041876" cy="215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8" y="692696"/>
            <a:ext cx="3245346" cy="21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43162" y="2420888"/>
            <a:ext cx="326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Pantometr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8" y="3145129"/>
            <a:ext cx="3158480" cy="236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31343"/>
            <a:ext cx="3626744" cy="153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04" y="586087"/>
            <a:ext cx="1582558" cy="182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35496" y="5805264"/>
            <a:ext cx="3662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3697736" y="548680"/>
            <a:ext cx="0" cy="61926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0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195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</p:spPr>
        <p:txBody>
          <a:bodyPr>
            <a:normAutofit/>
          </a:bodyPr>
          <a:lstStyle/>
          <a:p>
            <a:r>
              <a:rPr lang="cs-CZ" sz="2800" i="1" dirty="0" smtClean="0"/>
              <a:t>Znázorňování sklonových dat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7984" y="3573016"/>
            <a:ext cx="4096699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HISTOGRAM ROZDĚLENÍ ČETNOSTÍ:</a:t>
            </a:r>
          </a:p>
          <a:p>
            <a:r>
              <a:rPr lang="cs-CZ" sz="1600" dirty="0" smtClean="0"/>
              <a:t>obvykle pravé sešikmení</a:t>
            </a:r>
          </a:p>
          <a:p>
            <a:r>
              <a:rPr lang="cs-CZ" sz="1600" dirty="0" smtClean="0"/>
              <a:t>logaritmus tg → normální rozdělení 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03150" y="12301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SVAHOVÝ PROFIL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94114"/>
            <a:ext cx="4312723" cy="260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7120" r="17371" b="65437"/>
          <a:stretch/>
        </p:blipFill>
        <p:spPr>
          <a:xfrm>
            <a:off x="5164839" y="4747347"/>
            <a:ext cx="3710866" cy="1882066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>
            <a:off x="6804248" y="4495319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251520" y="894114"/>
            <a:ext cx="4032448" cy="5847254"/>
            <a:chOff x="251520" y="894114"/>
            <a:chExt cx="4032448" cy="5847254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4211960" y="894114"/>
              <a:ext cx="72008" cy="58472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251520" y="3933056"/>
              <a:ext cx="399644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ovéPole 12"/>
          <p:cNvSpPr txBox="1"/>
          <p:nvPr/>
        </p:nvSpPr>
        <p:spPr>
          <a:xfrm>
            <a:off x="491223" y="4310653"/>
            <a:ext cx="357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GRAF VZDÁLENOST – SKLON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93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7336"/>
            <a:ext cx="2424683" cy="242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16632" y="-27384"/>
            <a:ext cx="8229600" cy="864096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Laserový dálkoměr</a:t>
            </a:r>
            <a:endParaRPr lang="cs-CZ" sz="3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26642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pulsy </a:t>
            </a:r>
            <a:r>
              <a:rPr lang="cs-CZ" dirty="0" smtClean="0"/>
              <a:t>infračerveného záření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time-of-flight</a:t>
            </a:r>
            <a:r>
              <a:rPr lang="cs-CZ" dirty="0" smtClean="0"/>
              <a:t> princip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dirty="0" smtClean="0"/>
              <a:t>MĚŘITELNÉ PARAMETRY</a:t>
            </a:r>
          </a:p>
          <a:p>
            <a:r>
              <a:rPr lang="cs-CZ" dirty="0" smtClean="0"/>
              <a:t>lineární vzdálenost</a:t>
            </a:r>
          </a:p>
          <a:p>
            <a:r>
              <a:rPr lang="cs-CZ" dirty="0" smtClean="0"/>
              <a:t>horizontální vzdálenost</a:t>
            </a:r>
          </a:p>
          <a:p>
            <a:r>
              <a:rPr lang="cs-CZ" dirty="0" smtClean="0"/>
              <a:t>vertikální úhel</a:t>
            </a:r>
          </a:p>
          <a:p>
            <a:r>
              <a:rPr lang="cs-CZ" dirty="0" smtClean="0"/>
              <a:t>výška objektu / výška mezi dvěma body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76" y="769072"/>
            <a:ext cx="1784620" cy="154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3356992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000" dirty="0" smtClean="0"/>
              <a:t>Rozsah měření: 10 až 500 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000" dirty="0" smtClean="0"/>
              <a:t>Rozlišení 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824884"/>
              </p:ext>
            </p:extLst>
          </p:nvPr>
        </p:nvGraphicFramePr>
        <p:xfrm>
          <a:off x="539552" y="4069181"/>
          <a:ext cx="4896544" cy="10123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2181"/>
                <a:gridCol w="1680187"/>
                <a:gridCol w="1584176"/>
              </a:tblGrid>
              <a:tr h="34178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do</a:t>
                      </a:r>
                      <a:r>
                        <a:rPr lang="cs-CZ" sz="1600" baseline="0" dirty="0" smtClean="0"/>
                        <a:t> 100 m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nad 100 m</a:t>
                      </a:r>
                      <a:endParaRPr lang="cs-CZ" sz="1600" dirty="0"/>
                    </a:p>
                  </a:txBody>
                  <a:tcPr/>
                </a:tc>
              </a:tr>
              <a:tr h="27568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lineární L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0,5 m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1 m</a:t>
                      </a:r>
                    </a:p>
                  </a:txBody>
                  <a:tcPr/>
                </a:tc>
              </a:tr>
              <a:tr h="27568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horizontální L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0,2 m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1 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28" y="2792019"/>
            <a:ext cx="3551655" cy="15010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67" y="4647344"/>
            <a:ext cx="1735819" cy="9191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1" y="5445224"/>
            <a:ext cx="3755705" cy="14237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29" y="5751463"/>
            <a:ext cx="4514088" cy="1045464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4007225" y="6085578"/>
            <a:ext cx="348751" cy="223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5400000">
            <a:off x="7077499" y="4346049"/>
            <a:ext cx="348751" cy="223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44287" y="5250686"/>
            <a:ext cx="296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Převýšení dvou bodů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450010" y="2492896"/>
            <a:ext cx="175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Vzdálenost bodu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4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6013" r="5200" b="3451"/>
          <a:stretch/>
        </p:blipFill>
        <p:spPr bwMode="auto">
          <a:xfrm>
            <a:off x="3275856" y="3614693"/>
            <a:ext cx="5805577" cy="326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32882"/>
          </a:xfrm>
        </p:spPr>
        <p:txBody>
          <a:bodyPr>
            <a:normAutofit/>
          </a:bodyPr>
          <a:lstStyle/>
          <a:p>
            <a:r>
              <a:rPr lang="cs-CZ" sz="3600" i="1" dirty="0"/>
              <a:t>M</a:t>
            </a:r>
            <a:r>
              <a:rPr lang="cs-CZ" sz="3600" i="1" dirty="0" smtClean="0"/>
              <a:t>ěření koryt vodních toků</a:t>
            </a: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0832" y="620688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Příčný profil</a:t>
            </a:r>
          </a:p>
          <a:p>
            <a:pPr marL="0" indent="0">
              <a:buNone/>
            </a:pPr>
            <a:r>
              <a:rPr lang="cs-CZ" sz="2200" dirty="0" err="1" smtClean="0"/>
              <a:t>bankfull</a:t>
            </a:r>
            <a:r>
              <a:rPr lang="cs-CZ" sz="2200" dirty="0" smtClean="0"/>
              <a:t> šířka (</a:t>
            </a:r>
            <a:r>
              <a:rPr lang="cs-CZ" sz="2200" i="1" dirty="0" smtClean="0"/>
              <a:t>w</a:t>
            </a:r>
            <a:r>
              <a:rPr lang="cs-CZ" sz="2200" dirty="0" smtClean="0"/>
              <a:t>) + šířka dna</a:t>
            </a:r>
          </a:p>
          <a:p>
            <a:pPr marL="0" indent="0">
              <a:buNone/>
            </a:pPr>
            <a:r>
              <a:rPr lang="cs-CZ" sz="2200" dirty="0" smtClean="0"/>
              <a:t>průměrná (</a:t>
            </a:r>
            <a:r>
              <a:rPr lang="cs-CZ" sz="2200" i="1" dirty="0" smtClean="0"/>
              <a:t>d</a:t>
            </a:r>
            <a:r>
              <a:rPr lang="cs-CZ" sz="2200" dirty="0" smtClean="0"/>
              <a:t>) a maximální hloubka (</a:t>
            </a:r>
            <a:r>
              <a:rPr lang="cs-CZ" sz="2200" i="1" dirty="0" err="1" smtClean="0"/>
              <a:t>d</a:t>
            </a:r>
            <a:r>
              <a:rPr lang="cs-CZ" sz="2200" i="1" baseline="-25000" dirty="0" err="1" smtClean="0"/>
              <a:t>max</a:t>
            </a:r>
            <a:r>
              <a:rPr lang="cs-CZ" sz="2200" dirty="0" smtClean="0"/>
              <a:t>)</a:t>
            </a:r>
          </a:p>
          <a:p>
            <a:pPr marL="0" indent="0">
              <a:buNone/>
            </a:pPr>
            <a:r>
              <a:rPr lang="cs-CZ" sz="2200" dirty="0" smtClean="0"/>
              <a:t>tvarový index (</a:t>
            </a:r>
            <a:r>
              <a:rPr lang="cs-CZ" sz="2200" i="1" dirty="0" smtClean="0"/>
              <a:t>F = w/d</a:t>
            </a:r>
            <a:r>
              <a:rPr lang="cs-CZ" sz="2200" dirty="0" smtClean="0"/>
              <a:t>)</a:t>
            </a:r>
          </a:p>
          <a:p>
            <a:pPr marL="0" indent="0">
              <a:buNone/>
            </a:pPr>
            <a:r>
              <a:rPr lang="cs-CZ" sz="2200" dirty="0" smtClean="0"/>
              <a:t>omočený obvod (</a:t>
            </a:r>
            <a:r>
              <a:rPr lang="cs-CZ" sz="2200" i="1" dirty="0" smtClean="0"/>
              <a:t>p</a:t>
            </a:r>
            <a:r>
              <a:rPr lang="cs-CZ" sz="2200" dirty="0" smtClean="0"/>
              <a:t>), hydraulický rádius (</a:t>
            </a:r>
            <a:r>
              <a:rPr lang="cs-CZ" sz="2200" i="1" dirty="0" smtClean="0"/>
              <a:t>R = A/p</a:t>
            </a:r>
            <a:r>
              <a:rPr lang="cs-CZ" sz="2200" dirty="0" smtClean="0"/>
              <a:t>)</a:t>
            </a:r>
            <a:endParaRPr lang="cs-CZ" sz="2200" dirty="0"/>
          </a:p>
          <a:p>
            <a:endParaRPr lang="cs-CZ" sz="1500" dirty="0" smtClean="0"/>
          </a:p>
          <a:p>
            <a:r>
              <a:rPr lang="cs-CZ" sz="2800" dirty="0" smtClean="0"/>
              <a:t>Podélný profil</a:t>
            </a:r>
          </a:p>
          <a:p>
            <a:pPr marL="0" indent="0">
              <a:buNone/>
            </a:pPr>
            <a:r>
              <a:rPr lang="cs-CZ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vodní hladina, dno</a:t>
            </a:r>
            <a:r>
              <a:rPr lang="cs-CZ" sz="2200" dirty="0" smtClean="0"/>
              <a:t> (terénní měření)</a:t>
            </a:r>
            <a:endParaRPr lang="cs-CZ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2200" dirty="0" smtClean="0"/>
              <a:t>závislost na měřítku: krátké úseky – ovlivnění dnovými formami, delší úseky – celkový trend</a:t>
            </a:r>
          </a:p>
          <a:p>
            <a:pPr marL="0" indent="0">
              <a:buNone/>
            </a:pPr>
            <a:r>
              <a:rPr lang="cs-CZ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podélný profil nivy </a:t>
            </a:r>
            <a:r>
              <a:rPr lang="cs-CZ" sz="2200" dirty="0" smtClean="0"/>
              <a:t>(mapy, DMT)</a:t>
            </a:r>
          </a:p>
          <a:p>
            <a:endParaRPr lang="cs-CZ" sz="1600" dirty="0" smtClean="0"/>
          </a:p>
          <a:p>
            <a:r>
              <a:rPr lang="cs-CZ" sz="2800" dirty="0" smtClean="0"/>
              <a:t>Dnové formy</a:t>
            </a:r>
          </a:p>
          <a:p>
            <a:endParaRPr lang="cs-CZ" sz="1500" dirty="0" smtClean="0"/>
          </a:p>
          <a:p>
            <a:r>
              <a:rPr lang="cs-CZ" sz="2800" dirty="0" smtClean="0"/>
              <a:t>Půdorys</a:t>
            </a: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697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8" y="3034739"/>
            <a:ext cx="1616826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i="1" dirty="0" smtClean="0"/>
              <a:t>Laserové skenování (</a:t>
            </a:r>
            <a:r>
              <a:rPr lang="cs-CZ" sz="3600" i="1" dirty="0" err="1" smtClean="0"/>
              <a:t>LiDAR</a:t>
            </a:r>
            <a:r>
              <a:rPr lang="cs-CZ" sz="3600" i="1" dirty="0" smtClean="0"/>
              <a:t>)</a:t>
            </a:r>
            <a:endParaRPr lang="cs-CZ" sz="3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2060848"/>
                <a:ext cx="8229600" cy="12241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200" dirty="0" smtClean="0"/>
                  <a:t>Nejčastěji měření tranzitního času (</a:t>
                </a:r>
                <a:r>
                  <a:rPr lang="cs-CZ" sz="2200" dirty="0" err="1" smtClean="0"/>
                  <a:t>time-of-flight</a:t>
                </a:r>
                <a:r>
                  <a:rPr lang="cs-CZ" sz="22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200" b="0" i="1" smtClean="0">
                          <a:latin typeface="Cambria Math"/>
                        </a:rPr>
                        <m:t>𝑙</m:t>
                      </m:r>
                      <m:r>
                        <a:rPr lang="cs-CZ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cs-CZ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200" b="0" i="1" smtClean="0">
                              <a:latin typeface="Cambria Math"/>
                            </a:rPr>
                            <m:t>𝑐𝑡</m:t>
                          </m:r>
                        </m:num>
                        <m:den>
                          <m:r>
                            <a:rPr lang="cs-CZ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cs-CZ" sz="2200" dirty="0" smtClean="0"/>
              </a:p>
              <a:p>
                <a:pPr marL="0" indent="0">
                  <a:buNone/>
                </a:pPr>
                <a:endParaRPr lang="cs-CZ" sz="22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2060848"/>
                <a:ext cx="8229600" cy="1224136"/>
              </a:xfrm>
              <a:blipFill rotWithShape="1">
                <a:blip r:embed="rId3"/>
                <a:stretch>
                  <a:fillRect l="-889" t="-15423" b="-278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obsah 2"/>
          <p:cNvSpPr txBox="1">
            <a:spLocks/>
          </p:cNvSpPr>
          <p:nvPr/>
        </p:nvSpPr>
        <p:spPr>
          <a:xfrm>
            <a:off x="107504" y="83848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Letecké (</a:t>
            </a:r>
            <a:r>
              <a:rPr lang="cs-CZ" dirty="0" err="1" smtClean="0"/>
              <a:t>airborne</a:t>
            </a:r>
            <a:r>
              <a:rPr lang="cs-CZ" dirty="0" smtClean="0"/>
              <a:t> laser scanner, ALS)</a:t>
            </a:r>
          </a:p>
          <a:p>
            <a:r>
              <a:rPr lang="cs-CZ" dirty="0" smtClean="0"/>
              <a:t>Pozemní (</a:t>
            </a:r>
            <a:r>
              <a:rPr lang="cs-CZ" dirty="0" err="1" smtClean="0"/>
              <a:t>terrestrial</a:t>
            </a:r>
            <a:r>
              <a:rPr lang="cs-CZ" dirty="0" smtClean="0"/>
              <a:t> laser scanner, TLS)</a:t>
            </a:r>
          </a:p>
          <a:p>
            <a:r>
              <a:rPr lang="cs-CZ" dirty="0" smtClean="0"/>
              <a:t>Ruční (hand-</a:t>
            </a:r>
            <a:r>
              <a:rPr lang="cs-CZ" dirty="0" err="1" smtClean="0"/>
              <a:t>held</a:t>
            </a:r>
            <a:r>
              <a:rPr lang="cs-CZ" dirty="0" smtClean="0"/>
              <a:t> mobile laser scanner, HMLS)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55" y="660180"/>
            <a:ext cx="3240360" cy="21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/>
          <a:stretch/>
        </p:blipFill>
        <p:spPr bwMode="auto">
          <a:xfrm>
            <a:off x="130111" y="2840911"/>
            <a:ext cx="384039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5984549"/>
            <a:ext cx="136815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 err="1" smtClean="0"/>
              <a:t>Riegel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16016" y="5975033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Optech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07904" y="5984549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Minolta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99792" y="5985978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Trimble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6434752"/>
            <a:ext cx="142916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VisImage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91680" y="5975033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Leica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07704" y="6444044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iQSun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15816" y="6444044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Callidus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99592" y="6444044"/>
            <a:ext cx="9361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Z+F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5594361"/>
            <a:ext cx="397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Výrobci pozemních lase skenerů: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179512" y="4869160"/>
            <a:ext cx="7135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Rychlost snímání 10 000 bodů/s → point </a:t>
            </a:r>
            <a:r>
              <a:rPr lang="cs-CZ" sz="2200" dirty="0" err="1" smtClean="0"/>
              <a:t>cloud</a:t>
            </a:r>
            <a:r>
              <a:rPr lang="cs-CZ" sz="2200" dirty="0" smtClean="0"/>
              <a:t> (mračno bodů)  </a:t>
            </a:r>
            <a:endParaRPr lang="cs-CZ" sz="22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25" y="3034739"/>
            <a:ext cx="2255957" cy="169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8" y="4797152"/>
            <a:ext cx="1807209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cs-CZ" sz="3500" b="1" i="1" dirty="0" smtClean="0"/>
              <a:t>Jaké geodetické aplikace v geomorfologii řešíme?</a:t>
            </a:r>
            <a:endParaRPr lang="cs-CZ" sz="35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9368"/>
            <a:ext cx="8795320" cy="568863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Měření rozměrů malých objektů</a:t>
            </a:r>
          </a:p>
          <a:p>
            <a:r>
              <a:rPr lang="cs-CZ" sz="2800" dirty="0" smtClean="0"/>
              <a:t>Měření výškových rozdílů </a:t>
            </a:r>
            <a:r>
              <a:rPr lang="cs-CZ" sz="2000" dirty="0" smtClean="0"/>
              <a:t>(relativní převýšení, výška objektů)</a:t>
            </a:r>
            <a:endParaRPr lang="cs-CZ" sz="2800" dirty="0" smtClean="0"/>
          </a:p>
          <a:p>
            <a:r>
              <a:rPr lang="cs-CZ" sz="2800" dirty="0" smtClean="0"/>
              <a:t>Měření rozměrů tvarů reliéfu </a:t>
            </a:r>
            <a:r>
              <a:rPr lang="cs-CZ" sz="2000" dirty="0" smtClean="0"/>
              <a:t>(š, d, v)</a:t>
            </a:r>
          </a:p>
          <a:p>
            <a:endParaRPr lang="cs-CZ" sz="2800" dirty="0" smtClean="0"/>
          </a:p>
          <a:p>
            <a:pPr lvl="3"/>
            <a:endParaRPr lang="cs-CZ" sz="1600" dirty="0" smtClean="0"/>
          </a:p>
          <a:p>
            <a:pPr marL="0" indent="0">
              <a:buNone/>
            </a:pPr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Vytvoření geomorfologické mapy </a:t>
            </a:r>
            <a:r>
              <a:rPr lang="cs-CZ" sz="2000" dirty="0" smtClean="0"/>
              <a:t>(body, linie, polygony)</a:t>
            </a:r>
            <a:endParaRPr lang="cs-CZ" sz="2800" dirty="0" smtClean="0"/>
          </a:p>
          <a:p>
            <a:r>
              <a:rPr lang="cs-CZ" sz="2800" dirty="0" smtClean="0"/>
              <a:t>Pořízení dat pro vytvoření DEM (DTM, DSM)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1600" y="37897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Rozměry karů (</a:t>
            </a:r>
            <a:r>
              <a:rPr lang="cs-CZ" dirty="0" err="1" smtClean="0"/>
              <a:t>Evans</a:t>
            </a:r>
            <a:r>
              <a:rPr lang="cs-CZ" dirty="0" smtClean="0"/>
              <a:t> 2012)</a:t>
            </a: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80971"/>
            <a:ext cx="2106643" cy="259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92412"/>
            <a:ext cx="2304256" cy="348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6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0952" y="44624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cs-CZ" sz="3200" i="1" dirty="0" smtClean="0"/>
              <a:t>Příklady aplikací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048" y="188640"/>
            <a:ext cx="2160240" cy="6480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600" dirty="0" err="1" smtClean="0"/>
              <a:t>multi</a:t>
            </a:r>
            <a:r>
              <a:rPr lang="cs-CZ" sz="1600" dirty="0" smtClean="0"/>
              <a:t>-temporální studie</a:t>
            </a:r>
          </a:p>
          <a:p>
            <a:pPr marL="0" indent="0" algn="ctr">
              <a:buNone/>
            </a:pPr>
            <a:r>
              <a:rPr lang="cs-CZ" sz="1600" dirty="0" smtClean="0"/>
              <a:t>břehová eroze</a:t>
            </a:r>
            <a:endParaRPr lang="cs-CZ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6278"/>
            <a:ext cx="4320480" cy="29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00092" y="3204265"/>
            <a:ext cx="29523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zrnitost a </a:t>
            </a:r>
            <a:r>
              <a:rPr lang="cs-CZ" sz="1600" dirty="0" err="1" smtClean="0"/>
              <a:t>mikrotopografie</a:t>
            </a:r>
            <a:r>
              <a:rPr lang="cs-CZ" sz="1600" dirty="0" smtClean="0"/>
              <a:t> (štěrkového) říčního dna</a:t>
            </a:r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46" y="975941"/>
            <a:ext cx="5753362" cy="202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7" y="975941"/>
            <a:ext cx="2570069" cy="370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79512" y="836712"/>
            <a:ext cx="2160240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err="1" smtClean="0"/>
              <a:t>multi</a:t>
            </a:r>
            <a:r>
              <a:rPr lang="cs-CZ" sz="1600" dirty="0" smtClean="0"/>
              <a:t>-temporální studie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err="1" smtClean="0"/>
              <a:t>debris</a:t>
            </a:r>
            <a:r>
              <a:rPr lang="cs-CZ" sz="1600" dirty="0" smtClean="0"/>
              <a:t> </a:t>
            </a:r>
            <a:r>
              <a:rPr lang="cs-CZ" sz="1600" dirty="0" err="1" smtClean="0"/>
              <a:t>flow</a:t>
            </a:r>
            <a:endParaRPr lang="cs-CZ" sz="16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78718"/>
            <a:ext cx="4490828" cy="18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2424926" y="4221088"/>
            <a:ext cx="2160240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err="1" smtClean="0"/>
              <a:t>multi</a:t>
            </a:r>
            <a:r>
              <a:rPr lang="cs-CZ" sz="1600" dirty="0" smtClean="0"/>
              <a:t>-temporální studie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err="1" smtClean="0"/>
              <a:t>stržová</a:t>
            </a:r>
            <a:r>
              <a:rPr lang="cs-CZ" sz="1600" dirty="0" smtClean="0"/>
              <a:t> eroze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9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1" y="332656"/>
            <a:ext cx="1929539" cy="29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81" y="2060848"/>
            <a:ext cx="1584016" cy="158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Globální navigační satelitní systémy (GNSS)</a:t>
            </a:r>
            <a:endParaRPr lang="cs-CZ" sz="2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3141"/>
            <a:ext cx="8229600" cy="2809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Globální:</a:t>
            </a:r>
          </a:p>
          <a:p>
            <a:pPr marL="400050" lvl="1" indent="0">
              <a:buNone/>
            </a:pPr>
            <a:r>
              <a:rPr lang="cs-CZ" sz="2000" dirty="0" err="1" smtClean="0"/>
              <a:t>Navstar</a:t>
            </a:r>
            <a:r>
              <a:rPr lang="cs-CZ" sz="2000" dirty="0" smtClean="0"/>
              <a:t> GPS (USA)</a:t>
            </a:r>
          </a:p>
          <a:p>
            <a:pPr marL="400050" lvl="1" indent="0">
              <a:buNone/>
            </a:pPr>
            <a:r>
              <a:rPr lang="cs-CZ" sz="2000" dirty="0" err="1" smtClean="0"/>
              <a:t>Glonass</a:t>
            </a:r>
            <a:r>
              <a:rPr lang="cs-CZ" sz="2000" dirty="0" smtClean="0"/>
              <a:t> (Rusko)</a:t>
            </a:r>
          </a:p>
          <a:p>
            <a:pPr marL="400050" lvl="1" indent="0">
              <a:buNone/>
            </a:pPr>
            <a:r>
              <a:rPr lang="cs-CZ" sz="2000" dirty="0" smtClean="0"/>
              <a:t>Galileo (EU)</a:t>
            </a:r>
          </a:p>
          <a:p>
            <a:pPr marL="400050" lvl="1" indent="0">
              <a:buNone/>
            </a:pPr>
            <a:r>
              <a:rPr lang="cs-CZ" sz="2000" dirty="0" err="1" smtClean="0"/>
              <a:t>Compass</a:t>
            </a:r>
            <a:r>
              <a:rPr lang="cs-CZ" sz="2000" dirty="0" smtClean="0"/>
              <a:t> (Čína)</a:t>
            </a:r>
          </a:p>
          <a:p>
            <a:pPr marL="3175" lvl="1" indent="0">
              <a:buNone/>
            </a:pPr>
            <a:r>
              <a:rPr lang="cs-CZ" sz="2400" dirty="0" smtClean="0"/>
              <a:t>Typy přístrojů: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22" y="908720"/>
            <a:ext cx="1861510" cy="22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758895"/>
            <a:ext cx="61206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Regionální:</a:t>
            </a:r>
          </a:p>
          <a:p>
            <a:pPr marL="400050" lvl="1" indent="0">
              <a:buNone/>
            </a:pPr>
            <a:r>
              <a:rPr lang="cs-CZ" sz="2000" dirty="0" err="1"/>
              <a:t>BeiDou</a:t>
            </a:r>
            <a:r>
              <a:rPr lang="cs-CZ" sz="2000" dirty="0"/>
              <a:t> (Čína</a:t>
            </a:r>
            <a:r>
              <a:rPr lang="cs-CZ" sz="2000" dirty="0" smtClean="0"/>
              <a:t>),</a:t>
            </a:r>
          </a:p>
          <a:p>
            <a:pPr marL="400050" lvl="1" indent="0">
              <a:buNone/>
            </a:pPr>
            <a:r>
              <a:rPr lang="cs-CZ" sz="2000" dirty="0" smtClean="0"/>
              <a:t>IRNSS </a:t>
            </a:r>
            <a:r>
              <a:rPr lang="cs-CZ" sz="2000" dirty="0"/>
              <a:t>(</a:t>
            </a:r>
            <a:r>
              <a:rPr lang="cs-CZ" sz="2000" dirty="0" smtClean="0"/>
              <a:t>Indie)</a:t>
            </a:r>
          </a:p>
          <a:p>
            <a:pPr marL="400050" lvl="1" indent="0">
              <a:buNone/>
            </a:pPr>
            <a:r>
              <a:rPr lang="cs-CZ" sz="2000" dirty="0" smtClean="0"/>
              <a:t>QZSS </a:t>
            </a:r>
            <a:r>
              <a:rPr lang="cs-CZ" sz="2000" dirty="0"/>
              <a:t>(Japonsko)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0796" y="4149080"/>
            <a:ext cx="82809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1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pro </a:t>
            </a:r>
            <a:r>
              <a:rPr lang="cs-CZ" sz="2400" dirty="0"/>
              <a:t>sběr dat do GIS</a:t>
            </a:r>
          </a:p>
          <a:p>
            <a:pPr marL="3175" lvl="1" indent="0">
              <a:buNone/>
            </a:pPr>
            <a:r>
              <a:rPr lang="cs-CZ" sz="2400" dirty="0" smtClean="0"/>
              <a:t>polohová + výšková přesnost: 10 cm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geodetické </a:t>
            </a:r>
          </a:p>
          <a:p>
            <a:r>
              <a:rPr lang="cs-CZ" sz="2400" dirty="0" smtClean="0"/>
              <a:t>polohová přesnost: mm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80796" y="3140968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1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turistické</a:t>
            </a:r>
            <a:endParaRPr lang="cs-CZ" sz="2400" dirty="0"/>
          </a:p>
          <a:p>
            <a:pPr marL="3175" lvl="1" indent="0">
              <a:buNone/>
            </a:pPr>
            <a:r>
              <a:rPr lang="cs-CZ" sz="2400" dirty="0"/>
              <a:t>polohová přesnost: &lt; 5 m </a:t>
            </a:r>
          </a:p>
          <a:p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396556" y="5072409"/>
            <a:ext cx="5616623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K</a:t>
            </a:r>
            <a:r>
              <a:rPr lang="cs-CZ" sz="2400" dirty="0" smtClean="0"/>
              <a:t>orekce pro zpřesnění pozice:</a:t>
            </a:r>
          </a:p>
          <a:p>
            <a:pPr algn="ctr"/>
            <a:r>
              <a:rPr lang="cs-CZ" sz="2000" dirty="0" smtClean="0"/>
              <a:t>ZÚ (</a:t>
            </a:r>
            <a:r>
              <a:rPr lang="cs-CZ" sz="2000" dirty="0" err="1" smtClean="0"/>
              <a:t>czepos</a:t>
            </a:r>
            <a:r>
              <a:rPr lang="cs-CZ" sz="2000" dirty="0" smtClean="0"/>
              <a:t>): mm/cm  až 10 cm přesnost</a:t>
            </a:r>
          </a:p>
          <a:p>
            <a:pPr algn="ctr"/>
            <a:r>
              <a:rPr lang="cs-CZ" sz="2000" dirty="0" smtClean="0"/>
              <a:t>27 stanic</a:t>
            </a:r>
          </a:p>
          <a:p>
            <a:pPr algn="ctr"/>
            <a:r>
              <a:rPr lang="cs-CZ" sz="2000" dirty="0" smtClean="0"/>
              <a:t>registrace + zpoplatnění</a:t>
            </a:r>
          </a:p>
          <a:p>
            <a:pPr algn="ctr"/>
            <a:r>
              <a:rPr lang="cs-CZ" sz="2000" dirty="0" smtClean="0"/>
              <a:t>reálný čas (přes mobilní internet) n. </a:t>
            </a:r>
            <a:r>
              <a:rPr lang="cs-CZ" sz="2000" dirty="0" err="1" smtClean="0"/>
              <a:t>postprocessing</a:t>
            </a:r>
            <a:endParaRPr lang="cs-CZ" sz="2000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4703465" y="2852857"/>
            <a:ext cx="4273574" cy="2219552"/>
            <a:chOff x="4703465" y="3789040"/>
            <a:chExt cx="4273574" cy="1273947"/>
          </a:xfrm>
        </p:grpSpPr>
        <p:cxnSp>
          <p:nvCxnSpPr>
            <p:cNvPr id="9" name="Přímá spojnice 8"/>
            <p:cNvCxnSpPr/>
            <p:nvPr/>
          </p:nvCxnSpPr>
          <p:spPr>
            <a:xfrm>
              <a:off x="4716016" y="3789040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4703465" y="4077072"/>
              <a:ext cx="42610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V="1">
              <a:off x="8964488" y="3789041"/>
              <a:ext cx="12551" cy="2880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6773341" y="4077072"/>
              <a:ext cx="0" cy="985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323528" y="6303515"/>
            <a:ext cx="29523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EGNOS: 5 m → 1,5 m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821426" y="3607856"/>
            <a:ext cx="2143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přijímač uzpůsobený příjmu korekcí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blízkost referenční stanice</a:t>
            </a:r>
          </a:p>
        </p:txBody>
      </p:sp>
    </p:spTree>
    <p:extLst>
      <p:ext uri="{BB962C8B-B14F-4D97-AF65-F5344CB8AC3E}">
        <p14:creationId xmlns:p14="http://schemas.microsoft.com/office/powerpoint/2010/main" val="15191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-99392"/>
            <a:ext cx="4448849" cy="864096"/>
          </a:xfrm>
        </p:spPr>
        <p:txBody>
          <a:bodyPr>
            <a:normAutofit/>
          </a:bodyPr>
          <a:lstStyle/>
          <a:p>
            <a:r>
              <a:rPr lang="cs-CZ" sz="3600" i="1" dirty="0" smtClean="0"/>
              <a:t>Příklady aplikací</a:t>
            </a: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5732" y="290264"/>
            <a:ext cx="3020537" cy="61845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Monitoring svahových procesů</a:t>
            </a:r>
          </a:p>
          <a:p>
            <a:pPr marL="0" indent="0">
              <a:buNone/>
            </a:pPr>
            <a:r>
              <a:rPr lang="cs-CZ" sz="1600" dirty="0" smtClean="0"/>
              <a:t>permanentní + opakovaná měření</a:t>
            </a:r>
            <a:endParaRPr lang="cs-CZ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" y="980728"/>
            <a:ext cx="3490143" cy="26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1741" r="2271"/>
          <a:stretch/>
        </p:blipFill>
        <p:spPr bwMode="auto">
          <a:xfrm>
            <a:off x="1402011" y="3779979"/>
            <a:ext cx="2161877" cy="30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621" r="1930"/>
          <a:stretch/>
        </p:blipFill>
        <p:spPr bwMode="auto">
          <a:xfrm>
            <a:off x="3637048" y="3779979"/>
            <a:ext cx="2087080" cy="30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35496" y="3786428"/>
            <a:ext cx="1339439" cy="100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smtClean="0"/>
              <a:t>Monitoring WD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 smtClean="0"/>
              <a:t>GPS </a:t>
            </a:r>
            <a:r>
              <a:rPr lang="cs-CZ" sz="1600" dirty="0" err="1" smtClean="0"/>
              <a:t>trackery</a:t>
            </a:r>
            <a:endParaRPr lang="cs-CZ" sz="1600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5791868" y="6235749"/>
            <a:ext cx="3137059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1600" dirty="0" smtClean="0"/>
              <a:t>Monitoring (horizontálních) pohybů zemské kůry</a:t>
            </a:r>
            <a:endParaRPr lang="cs-CZ" sz="1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69" y="624358"/>
            <a:ext cx="3137059" cy="552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61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Fuzzy povaha tvarů reliéfu</a:t>
            </a:r>
            <a:endParaRPr lang="cs-CZ" sz="3500" b="1" i="1" dirty="0"/>
          </a:p>
        </p:txBody>
      </p:sp>
      <p:grpSp>
        <p:nvGrpSpPr>
          <p:cNvPr id="37" name="Skupina 36"/>
          <p:cNvGrpSpPr/>
          <p:nvPr/>
        </p:nvGrpSpPr>
        <p:grpSpPr>
          <a:xfrm>
            <a:off x="152860" y="1556792"/>
            <a:ext cx="8920119" cy="4032448"/>
            <a:chOff x="152860" y="1556792"/>
            <a:chExt cx="8920119" cy="4032448"/>
          </a:xfrm>
        </p:grpSpPr>
        <p:cxnSp>
          <p:nvCxnSpPr>
            <p:cNvPr id="15" name="Přímá spojnice 14"/>
            <p:cNvCxnSpPr/>
            <p:nvPr/>
          </p:nvCxnSpPr>
          <p:spPr>
            <a:xfrm>
              <a:off x="5724128" y="5539666"/>
              <a:ext cx="2592288" cy="49574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Skupina 29"/>
            <p:cNvGrpSpPr/>
            <p:nvPr/>
          </p:nvGrpSpPr>
          <p:grpSpPr>
            <a:xfrm>
              <a:off x="152860" y="1556792"/>
              <a:ext cx="8920119" cy="4032448"/>
              <a:chOff x="152860" y="1556792"/>
              <a:chExt cx="8920119" cy="4032448"/>
            </a:xfrm>
          </p:grpSpPr>
          <p:cxnSp>
            <p:nvCxnSpPr>
              <p:cNvPr id="6" name="Přímá spojnice 5"/>
              <p:cNvCxnSpPr>
                <a:stCxn id="4" idx="0"/>
              </p:cNvCxnSpPr>
              <p:nvPr/>
            </p:nvCxnSpPr>
            <p:spPr>
              <a:xfrm>
                <a:off x="577049" y="2104008"/>
                <a:ext cx="1474671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/>
              <p:cNvCxnSpPr/>
              <p:nvPr/>
            </p:nvCxnSpPr>
            <p:spPr>
              <a:xfrm>
                <a:off x="2051720" y="2104008"/>
                <a:ext cx="3672408" cy="3435658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>
                <a:endCxn id="4" idx="157"/>
              </p:cNvCxnSpPr>
              <p:nvPr/>
            </p:nvCxnSpPr>
            <p:spPr>
              <a:xfrm flipV="1">
                <a:off x="8316416" y="4873841"/>
                <a:ext cx="756563" cy="715399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ovéPole 28"/>
              <p:cNvSpPr txBox="1"/>
              <p:nvPr/>
            </p:nvSpPr>
            <p:spPr>
              <a:xfrm>
                <a:off x="6228184" y="4904669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smtClean="0"/>
                  <a:t>ÚDOLNÍ DNO</a:t>
                </a:r>
                <a:endParaRPr lang="cs-CZ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3250702" y="3212976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smtClean="0"/>
                  <a:t>SVAH</a:t>
                </a:r>
                <a:endParaRPr lang="cs-CZ" dirty="0"/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152860" y="1556792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smtClean="0"/>
                  <a:t>TEMENNÍ PLOŠINA</a:t>
                </a:r>
                <a:endParaRPr lang="cs-CZ" dirty="0"/>
              </a:p>
            </p:txBody>
          </p:sp>
        </p:grpSp>
      </p:grpSp>
      <p:grpSp>
        <p:nvGrpSpPr>
          <p:cNvPr id="33" name="Skupina 32"/>
          <p:cNvGrpSpPr/>
          <p:nvPr/>
        </p:nvGrpSpPr>
        <p:grpSpPr>
          <a:xfrm>
            <a:off x="2033475" y="2104008"/>
            <a:ext cx="6277151" cy="4421336"/>
            <a:chOff x="2033475" y="2104008"/>
            <a:chExt cx="6277151" cy="4421336"/>
          </a:xfrm>
        </p:grpSpPr>
        <p:cxnSp>
          <p:nvCxnSpPr>
            <p:cNvPr id="19" name="Přímá spojnice 18"/>
            <p:cNvCxnSpPr/>
            <p:nvPr/>
          </p:nvCxnSpPr>
          <p:spPr>
            <a:xfrm flipV="1">
              <a:off x="5724128" y="5539666"/>
              <a:ext cx="0" cy="98567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 flipV="1">
              <a:off x="8304836" y="5589240"/>
              <a:ext cx="5790" cy="868777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 flipV="1">
              <a:off x="2033475" y="2104008"/>
              <a:ext cx="0" cy="98567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35"/>
          <p:cNvGrpSpPr/>
          <p:nvPr/>
        </p:nvGrpSpPr>
        <p:grpSpPr>
          <a:xfrm>
            <a:off x="577049" y="1412776"/>
            <a:ext cx="8495930" cy="4126890"/>
            <a:chOff x="577049" y="1412776"/>
            <a:chExt cx="8495930" cy="4126890"/>
          </a:xfrm>
        </p:grpSpPr>
        <p:sp>
          <p:nvSpPr>
            <p:cNvPr id="4" name="Volný tvar 3"/>
            <p:cNvSpPr/>
            <p:nvPr/>
          </p:nvSpPr>
          <p:spPr>
            <a:xfrm>
              <a:off x="577049" y="2104008"/>
              <a:ext cx="8495930" cy="3435658"/>
            </a:xfrm>
            <a:custGeom>
              <a:avLst/>
              <a:gdLst>
                <a:gd name="connsiteX0" fmla="*/ 0 w 8495930"/>
                <a:gd name="connsiteY0" fmla="*/ 0 h 3435658"/>
                <a:gd name="connsiteX1" fmla="*/ 346229 w 8495930"/>
                <a:gd name="connsiteY1" fmla="*/ 17755 h 3435658"/>
                <a:gd name="connsiteX2" fmla="*/ 417250 w 8495930"/>
                <a:gd name="connsiteY2" fmla="*/ 26633 h 3435658"/>
                <a:gd name="connsiteX3" fmla="*/ 443883 w 8495930"/>
                <a:gd name="connsiteY3" fmla="*/ 44388 h 3435658"/>
                <a:gd name="connsiteX4" fmla="*/ 506027 w 8495930"/>
                <a:gd name="connsiteY4" fmla="*/ 62143 h 3435658"/>
                <a:gd name="connsiteX5" fmla="*/ 603681 w 8495930"/>
                <a:gd name="connsiteY5" fmla="*/ 79899 h 3435658"/>
                <a:gd name="connsiteX6" fmla="*/ 656947 w 8495930"/>
                <a:gd name="connsiteY6" fmla="*/ 97654 h 3435658"/>
                <a:gd name="connsiteX7" fmla="*/ 683580 w 8495930"/>
                <a:gd name="connsiteY7" fmla="*/ 115409 h 3435658"/>
                <a:gd name="connsiteX8" fmla="*/ 727968 w 8495930"/>
                <a:gd name="connsiteY8" fmla="*/ 124287 h 3435658"/>
                <a:gd name="connsiteX9" fmla="*/ 763479 w 8495930"/>
                <a:gd name="connsiteY9" fmla="*/ 133165 h 3435658"/>
                <a:gd name="connsiteX10" fmla="*/ 798990 w 8495930"/>
                <a:gd name="connsiteY10" fmla="*/ 150920 h 3435658"/>
                <a:gd name="connsiteX11" fmla="*/ 914400 w 8495930"/>
                <a:gd name="connsiteY11" fmla="*/ 168675 h 3435658"/>
                <a:gd name="connsiteX12" fmla="*/ 985421 w 8495930"/>
                <a:gd name="connsiteY12" fmla="*/ 186431 h 3435658"/>
                <a:gd name="connsiteX13" fmla="*/ 1065320 w 8495930"/>
                <a:gd name="connsiteY13" fmla="*/ 213064 h 3435658"/>
                <a:gd name="connsiteX14" fmla="*/ 1091953 w 8495930"/>
                <a:gd name="connsiteY14" fmla="*/ 221942 h 3435658"/>
                <a:gd name="connsiteX15" fmla="*/ 1127464 w 8495930"/>
                <a:gd name="connsiteY15" fmla="*/ 230819 h 3435658"/>
                <a:gd name="connsiteX16" fmla="*/ 1154097 w 8495930"/>
                <a:gd name="connsiteY16" fmla="*/ 239697 h 3435658"/>
                <a:gd name="connsiteX17" fmla="*/ 1198485 w 8495930"/>
                <a:gd name="connsiteY17" fmla="*/ 248575 h 3435658"/>
                <a:gd name="connsiteX18" fmla="*/ 1260629 w 8495930"/>
                <a:gd name="connsiteY18" fmla="*/ 275208 h 3435658"/>
                <a:gd name="connsiteX19" fmla="*/ 1296139 w 8495930"/>
                <a:gd name="connsiteY19" fmla="*/ 284085 h 3435658"/>
                <a:gd name="connsiteX20" fmla="*/ 1349405 w 8495930"/>
                <a:gd name="connsiteY20" fmla="*/ 310718 h 3435658"/>
                <a:gd name="connsiteX21" fmla="*/ 1420427 w 8495930"/>
                <a:gd name="connsiteY21" fmla="*/ 346229 h 3435658"/>
                <a:gd name="connsiteX22" fmla="*/ 1455937 w 8495930"/>
                <a:gd name="connsiteY22" fmla="*/ 355107 h 3435658"/>
                <a:gd name="connsiteX23" fmla="*/ 1500326 w 8495930"/>
                <a:gd name="connsiteY23" fmla="*/ 372862 h 3435658"/>
                <a:gd name="connsiteX24" fmla="*/ 1544714 w 8495930"/>
                <a:gd name="connsiteY24" fmla="*/ 381740 h 3435658"/>
                <a:gd name="connsiteX25" fmla="*/ 1597980 w 8495930"/>
                <a:gd name="connsiteY25" fmla="*/ 417250 h 3435658"/>
                <a:gd name="connsiteX26" fmla="*/ 1615735 w 8495930"/>
                <a:gd name="connsiteY26" fmla="*/ 435006 h 3435658"/>
                <a:gd name="connsiteX27" fmla="*/ 1669001 w 8495930"/>
                <a:gd name="connsiteY27" fmla="*/ 452761 h 3435658"/>
                <a:gd name="connsiteX28" fmla="*/ 1748901 w 8495930"/>
                <a:gd name="connsiteY28" fmla="*/ 479394 h 3435658"/>
                <a:gd name="connsiteX29" fmla="*/ 1811044 w 8495930"/>
                <a:gd name="connsiteY29" fmla="*/ 514905 h 3435658"/>
                <a:gd name="connsiteX30" fmla="*/ 1837677 w 8495930"/>
                <a:gd name="connsiteY30" fmla="*/ 532660 h 3435658"/>
                <a:gd name="connsiteX31" fmla="*/ 1873188 w 8495930"/>
                <a:gd name="connsiteY31" fmla="*/ 541538 h 3435658"/>
                <a:gd name="connsiteX32" fmla="*/ 1899821 w 8495930"/>
                <a:gd name="connsiteY32" fmla="*/ 559293 h 3435658"/>
                <a:gd name="connsiteX33" fmla="*/ 1935332 w 8495930"/>
                <a:gd name="connsiteY33" fmla="*/ 568171 h 3435658"/>
                <a:gd name="connsiteX34" fmla="*/ 1961965 w 8495930"/>
                <a:gd name="connsiteY34" fmla="*/ 577048 h 3435658"/>
                <a:gd name="connsiteX35" fmla="*/ 2006353 w 8495930"/>
                <a:gd name="connsiteY35" fmla="*/ 603681 h 3435658"/>
                <a:gd name="connsiteX36" fmla="*/ 2068497 w 8495930"/>
                <a:gd name="connsiteY36" fmla="*/ 656947 h 3435658"/>
                <a:gd name="connsiteX37" fmla="*/ 2104007 w 8495930"/>
                <a:gd name="connsiteY37" fmla="*/ 665825 h 3435658"/>
                <a:gd name="connsiteX38" fmla="*/ 2175029 w 8495930"/>
                <a:gd name="connsiteY38" fmla="*/ 710213 h 3435658"/>
                <a:gd name="connsiteX39" fmla="*/ 2228295 w 8495930"/>
                <a:gd name="connsiteY39" fmla="*/ 745724 h 3435658"/>
                <a:gd name="connsiteX40" fmla="*/ 2254928 w 8495930"/>
                <a:gd name="connsiteY40" fmla="*/ 754602 h 3435658"/>
                <a:gd name="connsiteX41" fmla="*/ 2281561 w 8495930"/>
                <a:gd name="connsiteY41" fmla="*/ 772357 h 3435658"/>
                <a:gd name="connsiteX42" fmla="*/ 2317071 w 8495930"/>
                <a:gd name="connsiteY42" fmla="*/ 781235 h 3435658"/>
                <a:gd name="connsiteX43" fmla="*/ 2388093 w 8495930"/>
                <a:gd name="connsiteY43" fmla="*/ 807868 h 3435658"/>
                <a:gd name="connsiteX44" fmla="*/ 2405848 w 8495930"/>
                <a:gd name="connsiteY44" fmla="*/ 834501 h 3435658"/>
                <a:gd name="connsiteX45" fmla="*/ 2467992 w 8495930"/>
                <a:gd name="connsiteY45" fmla="*/ 870011 h 3435658"/>
                <a:gd name="connsiteX46" fmla="*/ 2485747 w 8495930"/>
                <a:gd name="connsiteY46" fmla="*/ 887767 h 3435658"/>
                <a:gd name="connsiteX47" fmla="*/ 2512380 w 8495930"/>
                <a:gd name="connsiteY47" fmla="*/ 905522 h 3435658"/>
                <a:gd name="connsiteX48" fmla="*/ 2521258 w 8495930"/>
                <a:gd name="connsiteY48" fmla="*/ 932155 h 3435658"/>
                <a:gd name="connsiteX49" fmla="*/ 2547891 w 8495930"/>
                <a:gd name="connsiteY49" fmla="*/ 958788 h 3435658"/>
                <a:gd name="connsiteX50" fmla="*/ 2565646 w 8495930"/>
                <a:gd name="connsiteY50" fmla="*/ 985421 h 3435658"/>
                <a:gd name="connsiteX51" fmla="*/ 2592279 w 8495930"/>
                <a:gd name="connsiteY51" fmla="*/ 1003176 h 3435658"/>
                <a:gd name="connsiteX52" fmla="*/ 2627790 w 8495930"/>
                <a:gd name="connsiteY52" fmla="*/ 1038687 h 3435658"/>
                <a:gd name="connsiteX53" fmla="*/ 2672178 w 8495930"/>
                <a:gd name="connsiteY53" fmla="*/ 1074198 h 3435658"/>
                <a:gd name="connsiteX54" fmla="*/ 2689934 w 8495930"/>
                <a:gd name="connsiteY54" fmla="*/ 1100831 h 3435658"/>
                <a:gd name="connsiteX55" fmla="*/ 2743200 w 8495930"/>
                <a:gd name="connsiteY55" fmla="*/ 1154097 h 3435658"/>
                <a:gd name="connsiteX56" fmla="*/ 2760955 w 8495930"/>
                <a:gd name="connsiteY56" fmla="*/ 1180730 h 3435658"/>
                <a:gd name="connsiteX57" fmla="*/ 2787588 w 8495930"/>
                <a:gd name="connsiteY57" fmla="*/ 1198485 h 3435658"/>
                <a:gd name="connsiteX58" fmla="*/ 2876365 w 8495930"/>
                <a:gd name="connsiteY58" fmla="*/ 1278384 h 3435658"/>
                <a:gd name="connsiteX59" fmla="*/ 2929631 w 8495930"/>
                <a:gd name="connsiteY59" fmla="*/ 1340528 h 3435658"/>
                <a:gd name="connsiteX60" fmla="*/ 2982897 w 8495930"/>
                <a:gd name="connsiteY60" fmla="*/ 1402672 h 3435658"/>
                <a:gd name="connsiteX61" fmla="*/ 3009530 w 8495930"/>
                <a:gd name="connsiteY61" fmla="*/ 1420427 h 3435658"/>
                <a:gd name="connsiteX62" fmla="*/ 3062796 w 8495930"/>
                <a:gd name="connsiteY62" fmla="*/ 1455938 h 3435658"/>
                <a:gd name="connsiteX63" fmla="*/ 3107184 w 8495930"/>
                <a:gd name="connsiteY63" fmla="*/ 1500326 h 3435658"/>
                <a:gd name="connsiteX64" fmla="*/ 3124939 w 8495930"/>
                <a:gd name="connsiteY64" fmla="*/ 1526959 h 3435658"/>
                <a:gd name="connsiteX65" fmla="*/ 3160450 w 8495930"/>
                <a:gd name="connsiteY65" fmla="*/ 1562470 h 3435658"/>
                <a:gd name="connsiteX66" fmla="*/ 3213716 w 8495930"/>
                <a:gd name="connsiteY66" fmla="*/ 1615736 h 3435658"/>
                <a:gd name="connsiteX67" fmla="*/ 3275860 w 8495930"/>
                <a:gd name="connsiteY67" fmla="*/ 1686757 h 3435658"/>
                <a:gd name="connsiteX68" fmla="*/ 3302493 w 8495930"/>
                <a:gd name="connsiteY68" fmla="*/ 1713390 h 3435658"/>
                <a:gd name="connsiteX69" fmla="*/ 3355759 w 8495930"/>
                <a:gd name="connsiteY69" fmla="*/ 1775534 h 3435658"/>
                <a:gd name="connsiteX70" fmla="*/ 3417902 w 8495930"/>
                <a:gd name="connsiteY70" fmla="*/ 1819922 h 3435658"/>
                <a:gd name="connsiteX71" fmla="*/ 3435658 w 8495930"/>
                <a:gd name="connsiteY71" fmla="*/ 1846555 h 3435658"/>
                <a:gd name="connsiteX72" fmla="*/ 3462291 w 8495930"/>
                <a:gd name="connsiteY72" fmla="*/ 1882066 h 3435658"/>
                <a:gd name="connsiteX73" fmla="*/ 3533312 w 8495930"/>
                <a:gd name="connsiteY73" fmla="*/ 1961965 h 3435658"/>
                <a:gd name="connsiteX74" fmla="*/ 3559945 w 8495930"/>
                <a:gd name="connsiteY74" fmla="*/ 2015231 h 3435658"/>
                <a:gd name="connsiteX75" fmla="*/ 3586578 w 8495930"/>
                <a:gd name="connsiteY75" fmla="*/ 2032986 h 3435658"/>
                <a:gd name="connsiteX76" fmla="*/ 3604334 w 8495930"/>
                <a:gd name="connsiteY76" fmla="*/ 2050742 h 3435658"/>
                <a:gd name="connsiteX77" fmla="*/ 3657600 w 8495930"/>
                <a:gd name="connsiteY77" fmla="*/ 2086252 h 3435658"/>
                <a:gd name="connsiteX78" fmla="*/ 3737499 w 8495930"/>
                <a:gd name="connsiteY78" fmla="*/ 2148396 h 3435658"/>
                <a:gd name="connsiteX79" fmla="*/ 3790765 w 8495930"/>
                <a:gd name="connsiteY79" fmla="*/ 2201662 h 3435658"/>
                <a:gd name="connsiteX80" fmla="*/ 3870664 w 8495930"/>
                <a:gd name="connsiteY80" fmla="*/ 2237173 h 3435658"/>
                <a:gd name="connsiteX81" fmla="*/ 3923930 w 8495930"/>
                <a:gd name="connsiteY81" fmla="*/ 2263806 h 3435658"/>
                <a:gd name="connsiteX82" fmla="*/ 3968318 w 8495930"/>
                <a:gd name="connsiteY82" fmla="*/ 2299316 h 3435658"/>
                <a:gd name="connsiteX83" fmla="*/ 4030462 w 8495930"/>
                <a:gd name="connsiteY83" fmla="*/ 2343705 h 3435658"/>
                <a:gd name="connsiteX84" fmla="*/ 4083728 w 8495930"/>
                <a:gd name="connsiteY84" fmla="*/ 2405848 h 3435658"/>
                <a:gd name="connsiteX85" fmla="*/ 4136994 w 8495930"/>
                <a:gd name="connsiteY85" fmla="*/ 2441359 h 3435658"/>
                <a:gd name="connsiteX86" fmla="*/ 4163627 w 8495930"/>
                <a:gd name="connsiteY86" fmla="*/ 2467992 h 3435658"/>
                <a:gd name="connsiteX87" fmla="*/ 4216893 w 8495930"/>
                <a:gd name="connsiteY87" fmla="*/ 2503503 h 3435658"/>
                <a:gd name="connsiteX88" fmla="*/ 4296792 w 8495930"/>
                <a:gd name="connsiteY88" fmla="*/ 2583402 h 3435658"/>
                <a:gd name="connsiteX89" fmla="*/ 4323425 w 8495930"/>
                <a:gd name="connsiteY89" fmla="*/ 2610035 h 3435658"/>
                <a:gd name="connsiteX90" fmla="*/ 4394446 w 8495930"/>
                <a:gd name="connsiteY90" fmla="*/ 2663301 h 3435658"/>
                <a:gd name="connsiteX91" fmla="*/ 4421079 w 8495930"/>
                <a:gd name="connsiteY91" fmla="*/ 2681056 h 3435658"/>
                <a:gd name="connsiteX92" fmla="*/ 4465468 w 8495930"/>
                <a:gd name="connsiteY92" fmla="*/ 2725444 h 3435658"/>
                <a:gd name="connsiteX93" fmla="*/ 4527611 w 8495930"/>
                <a:gd name="connsiteY93" fmla="*/ 2752077 h 3435658"/>
                <a:gd name="connsiteX94" fmla="*/ 4580877 w 8495930"/>
                <a:gd name="connsiteY94" fmla="*/ 2787588 h 3435658"/>
                <a:gd name="connsiteX95" fmla="*/ 4634143 w 8495930"/>
                <a:gd name="connsiteY95" fmla="*/ 2840854 h 3435658"/>
                <a:gd name="connsiteX96" fmla="*/ 4687409 w 8495930"/>
                <a:gd name="connsiteY96" fmla="*/ 2849732 h 3435658"/>
                <a:gd name="connsiteX97" fmla="*/ 4714042 w 8495930"/>
                <a:gd name="connsiteY97" fmla="*/ 2876365 h 3435658"/>
                <a:gd name="connsiteX98" fmla="*/ 4776186 w 8495930"/>
                <a:gd name="connsiteY98" fmla="*/ 2894120 h 3435658"/>
                <a:gd name="connsiteX99" fmla="*/ 4820574 w 8495930"/>
                <a:gd name="connsiteY99" fmla="*/ 2920753 h 3435658"/>
                <a:gd name="connsiteX100" fmla="*/ 4847207 w 8495930"/>
                <a:gd name="connsiteY100" fmla="*/ 2929631 h 3435658"/>
                <a:gd name="connsiteX101" fmla="*/ 4864963 w 8495930"/>
                <a:gd name="connsiteY101" fmla="*/ 2947386 h 3435658"/>
                <a:gd name="connsiteX102" fmla="*/ 4891596 w 8495930"/>
                <a:gd name="connsiteY102" fmla="*/ 2956264 h 3435658"/>
                <a:gd name="connsiteX103" fmla="*/ 4918229 w 8495930"/>
                <a:gd name="connsiteY103" fmla="*/ 2974019 h 3435658"/>
                <a:gd name="connsiteX104" fmla="*/ 4944862 w 8495930"/>
                <a:gd name="connsiteY104" fmla="*/ 2982897 h 3435658"/>
                <a:gd name="connsiteX105" fmla="*/ 5007005 w 8495930"/>
                <a:gd name="connsiteY105" fmla="*/ 3000652 h 3435658"/>
                <a:gd name="connsiteX106" fmla="*/ 5042516 w 8495930"/>
                <a:gd name="connsiteY106" fmla="*/ 3018408 h 3435658"/>
                <a:gd name="connsiteX107" fmla="*/ 5140170 w 8495930"/>
                <a:gd name="connsiteY107" fmla="*/ 3045041 h 3435658"/>
                <a:gd name="connsiteX108" fmla="*/ 5166803 w 8495930"/>
                <a:gd name="connsiteY108" fmla="*/ 3053918 h 3435658"/>
                <a:gd name="connsiteX109" fmla="*/ 5237825 w 8495930"/>
                <a:gd name="connsiteY109" fmla="*/ 3071674 h 3435658"/>
                <a:gd name="connsiteX110" fmla="*/ 5273335 w 8495930"/>
                <a:gd name="connsiteY110" fmla="*/ 3080551 h 3435658"/>
                <a:gd name="connsiteX111" fmla="*/ 5326601 w 8495930"/>
                <a:gd name="connsiteY111" fmla="*/ 3098307 h 3435658"/>
                <a:gd name="connsiteX112" fmla="*/ 5353234 w 8495930"/>
                <a:gd name="connsiteY112" fmla="*/ 3107184 h 3435658"/>
                <a:gd name="connsiteX113" fmla="*/ 5442011 w 8495930"/>
                <a:gd name="connsiteY113" fmla="*/ 3169328 h 3435658"/>
                <a:gd name="connsiteX114" fmla="*/ 5459767 w 8495930"/>
                <a:gd name="connsiteY114" fmla="*/ 3187083 h 3435658"/>
                <a:gd name="connsiteX115" fmla="*/ 5513033 w 8495930"/>
                <a:gd name="connsiteY115" fmla="*/ 3195961 h 3435658"/>
                <a:gd name="connsiteX116" fmla="*/ 5557421 w 8495930"/>
                <a:gd name="connsiteY116" fmla="*/ 3204839 h 3435658"/>
                <a:gd name="connsiteX117" fmla="*/ 5646198 w 8495930"/>
                <a:gd name="connsiteY117" fmla="*/ 3240349 h 3435658"/>
                <a:gd name="connsiteX118" fmla="*/ 5672831 w 8495930"/>
                <a:gd name="connsiteY118" fmla="*/ 3249227 h 3435658"/>
                <a:gd name="connsiteX119" fmla="*/ 5699464 w 8495930"/>
                <a:gd name="connsiteY119" fmla="*/ 3258105 h 3435658"/>
                <a:gd name="connsiteX120" fmla="*/ 5779363 w 8495930"/>
                <a:gd name="connsiteY120" fmla="*/ 3275860 h 3435658"/>
                <a:gd name="connsiteX121" fmla="*/ 5832629 w 8495930"/>
                <a:gd name="connsiteY121" fmla="*/ 3293615 h 3435658"/>
                <a:gd name="connsiteX122" fmla="*/ 5903650 w 8495930"/>
                <a:gd name="connsiteY122" fmla="*/ 3320248 h 3435658"/>
                <a:gd name="connsiteX123" fmla="*/ 5974671 w 8495930"/>
                <a:gd name="connsiteY123" fmla="*/ 3329126 h 3435658"/>
                <a:gd name="connsiteX124" fmla="*/ 6098959 w 8495930"/>
                <a:gd name="connsiteY124" fmla="*/ 3346881 h 3435658"/>
                <a:gd name="connsiteX125" fmla="*/ 6285390 w 8495930"/>
                <a:gd name="connsiteY125" fmla="*/ 3364637 h 3435658"/>
                <a:gd name="connsiteX126" fmla="*/ 6489576 w 8495930"/>
                <a:gd name="connsiteY126" fmla="*/ 3382392 h 3435658"/>
                <a:gd name="connsiteX127" fmla="*/ 6596108 w 8495930"/>
                <a:gd name="connsiteY127" fmla="*/ 3400147 h 3435658"/>
                <a:gd name="connsiteX128" fmla="*/ 6658252 w 8495930"/>
                <a:gd name="connsiteY128" fmla="*/ 3417903 h 3435658"/>
                <a:gd name="connsiteX129" fmla="*/ 6693763 w 8495930"/>
                <a:gd name="connsiteY129" fmla="*/ 3426780 h 3435658"/>
                <a:gd name="connsiteX130" fmla="*/ 6880194 w 8495930"/>
                <a:gd name="connsiteY130" fmla="*/ 3435658 h 3435658"/>
                <a:gd name="connsiteX131" fmla="*/ 7350710 w 8495930"/>
                <a:gd name="connsiteY131" fmla="*/ 3426780 h 3435658"/>
                <a:gd name="connsiteX132" fmla="*/ 7403976 w 8495930"/>
                <a:gd name="connsiteY132" fmla="*/ 3391270 h 3435658"/>
                <a:gd name="connsiteX133" fmla="*/ 7457242 w 8495930"/>
                <a:gd name="connsiteY133" fmla="*/ 3382392 h 3435658"/>
                <a:gd name="connsiteX134" fmla="*/ 7483875 w 8495930"/>
                <a:gd name="connsiteY134" fmla="*/ 3373514 h 3435658"/>
                <a:gd name="connsiteX135" fmla="*/ 7519386 w 8495930"/>
                <a:gd name="connsiteY135" fmla="*/ 3355759 h 3435658"/>
                <a:gd name="connsiteX136" fmla="*/ 7572652 w 8495930"/>
                <a:gd name="connsiteY136" fmla="*/ 3338004 h 3435658"/>
                <a:gd name="connsiteX137" fmla="*/ 7643673 w 8495930"/>
                <a:gd name="connsiteY137" fmla="*/ 3293615 h 3435658"/>
                <a:gd name="connsiteX138" fmla="*/ 7696939 w 8495930"/>
                <a:gd name="connsiteY138" fmla="*/ 3275860 h 3435658"/>
                <a:gd name="connsiteX139" fmla="*/ 7750205 w 8495930"/>
                <a:gd name="connsiteY139" fmla="*/ 3240349 h 3435658"/>
                <a:gd name="connsiteX140" fmla="*/ 7776838 w 8495930"/>
                <a:gd name="connsiteY140" fmla="*/ 3222594 h 3435658"/>
                <a:gd name="connsiteX141" fmla="*/ 7830104 w 8495930"/>
                <a:gd name="connsiteY141" fmla="*/ 3204839 h 3435658"/>
                <a:gd name="connsiteX142" fmla="*/ 7856737 w 8495930"/>
                <a:gd name="connsiteY142" fmla="*/ 3187083 h 3435658"/>
                <a:gd name="connsiteX143" fmla="*/ 7874493 w 8495930"/>
                <a:gd name="connsiteY143" fmla="*/ 3169328 h 3435658"/>
                <a:gd name="connsiteX144" fmla="*/ 7901126 w 8495930"/>
                <a:gd name="connsiteY144" fmla="*/ 3160450 h 3435658"/>
                <a:gd name="connsiteX145" fmla="*/ 7936636 w 8495930"/>
                <a:gd name="connsiteY145" fmla="*/ 3142695 h 3435658"/>
                <a:gd name="connsiteX146" fmla="*/ 7989902 w 8495930"/>
                <a:gd name="connsiteY146" fmla="*/ 3124940 h 3435658"/>
                <a:gd name="connsiteX147" fmla="*/ 8060924 w 8495930"/>
                <a:gd name="connsiteY147" fmla="*/ 3098307 h 3435658"/>
                <a:gd name="connsiteX148" fmla="*/ 8078679 w 8495930"/>
                <a:gd name="connsiteY148" fmla="*/ 3071674 h 3435658"/>
                <a:gd name="connsiteX149" fmla="*/ 8158578 w 8495930"/>
                <a:gd name="connsiteY149" fmla="*/ 3036163 h 3435658"/>
                <a:gd name="connsiteX150" fmla="*/ 8211844 w 8495930"/>
                <a:gd name="connsiteY150" fmla="*/ 2982897 h 3435658"/>
                <a:gd name="connsiteX151" fmla="*/ 8265110 w 8495930"/>
                <a:gd name="connsiteY151" fmla="*/ 2956264 h 3435658"/>
                <a:gd name="connsiteX152" fmla="*/ 8318376 w 8495930"/>
                <a:gd name="connsiteY152" fmla="*/ 2929631 h 3435658"/>
                <a:gd name="connsiteX153" fmla="*/ 8353887 w 8495930"/>
                <a:gd name="connsiteY153" fmla="*/ 2885242 h 3435658"/>
                <a:gd name="connsiteX154" fmla="*/ 8380520 w 8495930"/>
                <a:gd name="connsiteY154" fmla="*/ 2867487 h 3435658"/>
                <a:gd name="connsiteX155" fmla="*/ 8398275 w 8495930"/>
                <a:gd name="connsiteY155" fmla="*/ 2840854 h 3435658"/>
                <a:gd name="connsiteX156" fmla="*/ 8487052 w 8495930"/>
                <a:gd name="connsiteY156" fmla="*/ 2769833 h 3435658"/>
                <a:gd name="connsiteX157" fmla="*/ 8495930 w 8495930"/>
                <a:gd name="connsiteY157" fmla="*/ 2769833 h 343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8495930" h="3435658">
                  <a:moveTo>
                    <a:pt x="0" y="0"/>
                  </a:moveTo>
                  <a:lnTo>
                    <a:pt x="346229" y="17755"/>
                  </a:lnTo>
                  <a:cubicBezTo>
                    <a:pt x="370011" y="19658"/>
                    <a:pt x="393576" y="23674"/>
                    <a:pt x="417250" y="26633"/>
                  </a:cubicBezTo>
                  <a:cubicBezTo>
                    <a:pt x="426128" y="32551"/>
                    <a:pt x="434340" y="39616"/>
                    <a:pt x="443883" y="44388"/>
                  </a:cubicBezTo>
                  <a:cubicBezTo>
                    <a:pt x="458079" y="51486"/>
                    <a:pt x="492746" y="58348"/>
                    <a:pt x="506027" y="62143"/>
                  </a:cubicBezTo>
                  <a:cubicBezTo>
                    <a:pt x="569898" y="80391"/>
                    <a:pt x="486140" y="65206"/>
                    <a:pt x="603681" y="79899"/>
                  </a:cubicBezTo>
                  <a:cubicBezTo>
                    <a:pt x="621436" y="85817"/>
                    <a:pt x="641374" y="87273"/>
                    <a:pt x="656947" y="97654"/>
                  </a:cubicBezTo>
                  <a:cubicBezTo>
                    <a:pt x="665825" y="103572"/>
                    <a:pt x="673590" y="111663"/>
                    <a:pt x="683580" y="115409"/>
                  </a:cubicBezTo>
                  <a:cubicBezTo>
                    <a:pt x="697708" y="120707"/>
                    <a:pt x="713238" y="121014"/>
                    <a:pt x="727968" y="124287"/>
                  </a:cubicBezTo>
                  <a:cubicBezTo>
                    <a:pt x="739879" y="126934"/>
                    <a:pt x="752055" y="128881"/>
                    <a:pt x="763479" y="133165"/>
                  </a:cubicBezTo>
                  <a:cubicBezTo>
                    <a:pt x="775870" y="137812"/>
                    <a:pt x="786599" y="146273"/>
                    <a:pt x="798990" y="150920"/>
                  </a:cubicBezTo>
                  <a:cubicBezTo>
                    <a:pt x="831365" y="163061"/>
                    <a:pt x="886355" y="165559"/>
                    <a:pt x="914400" y="168675"/>
                  </a:cubicBezTo>
                  <a:cubicBezTo>
                    <a:pt x="995199" y="195609"/>
                    <a:pt x="867599" y="154298"/>
                    <a:pt x="985421" y="186431"/>
                  </a:cubicBezTo>
                  <a:cubicBezTo>
                    <a:pt x="985440" y="186436"/>
                    <a:pt x="1051994" y="208622"/>
                    <a:pt x="1065320" y="213064"/>
                  </a:cubicBezTo>
                  <a:cubicBezTo>
                    <a:pt x="1074198" y="216023"/>
                    <a:pt x="1082874" y="219673"/>
                    <a:pt x="1091953" y="221942"/>
                  </a:cubicBezTo>
                  <a:cubicBezTo>
                    <a:pt x="1103790" y="224901"/>
                    <a:pt x="1115732" y="227467"/>
                    <a:pt x="1127464" y="230819"/>
                  </a:cubicBezTo>
                  <a:cubicBezTo>
                    <a:pt x="1136462" y="233390"/>
                    <a:pt x="1145019" y="237427"/>
                    <a:pt x="1154097" y="239697"/>
                  </a:cubicBezTo>
                  <a:cubicBezTo>
                    <a:pt x="1168735" y="243357"/>
                    <a:pt x="1183846" y="244915"/>
                    <a:pt x="1198485" y="248575"/>
                  </a:cubicBezTo>
                  <a:cubicBezTo>
                    <a:pt x="1242585" y="259600"/>
                    <a:pt x="1209802" y="256148"/>
                    <a:pt x="1260629" y="275208"/>
                  </a:cubicBezTo>
                  <a:cubicBezTo>
                    <a:pt x="1272053" y="279492"/>
                    <a:pt x="1284302" y="281126"/>
                    <a:pt x="1296139" y="284085"/>
                  </a:cubicBezTo>
                  <a:cubicBezTo>
                    <a:pt x="1354506" y="322998"/>
                    <a:pt x="1291647" y="284465"/>
                    <a:pt x="1349405" y="310718"/>
                  </a:cubicBezTo>
                  <a:cubicBezTo>
                    <a:pt x="1373501" y="321671"/>
                    <a:pt x="1394749" y="339809"/>
                    <a:pt x="1420427" y="346229"/>
                  </a:cubicBezTo>
                  <a:cubicBezTo>
                    <a:pt x="1432264" y="349188"/>
                    <a:pt x="1444362" y="351249"/>
                    <a:pt x="1455937" y="355107"/>
                  </a:cubicBezTo>
                  <a:cubicBezTo>
                    <a:pt x="1471055" y="360146"/>
                    <a:pt x="1485062" y="368283"/>
                    <a:pt x="1500326" y="372862"/>
                  </a:cubicBezTo>
                  <a:cubicBezTo>
                    <a:pt x="1514779" y="377198"/>
                    <a:pt x="1529918" y="378781"/>
                    <a:pt x="1544714" y="381740"/>
                  </a:cubicBezTo>
                  <a:cubicBezTo>
                    <a:pt x="1562469" y="393577"/>
                    <a:pt x="1582891" y="402161"/>
                    <a:pt x="1597980" y="417250"/>
                  </a:cubicBezTo>
                  <a:cubicBezTo>
                    <a:pt x="1603898" y="423169"/>
                    <a:pt x="1608249" y="431263"/>
                    <a:pt x="1615735" y="435006"/>
                  </a:cubicBezTo>
                  <a:cubicBezTo>
                    <a:pt x="1632475" y="443376"/>
                    <a:pt x="1651624" y="445810"/>
                    <a:pt x="1669001" y="452761"/>
                  </a:cubicBezTo>
                  <a:cubicBezTo>
                    <a:pt x="1724719" y="475047"/>
                    <a:pt x="1697930" y="466651"/>
                    <a:pt x="1748901" y="479394"/>
                  </a:cubicBezTo>
                  <a:cubicBezTo>
                    <a:pt x="1813788" y="522651"/>
                    <a:pt x="1732201" y="469851"/>
                    <a:pt x="1811044" y="514905"/>
                  </a:cubicBezTo>
                  <a:cubicBezTo>
                    <a:pt x="1820308" y="520199"/>
                    <a:pt x="1827870" y="528457"/>
                    <a:pt x="1837677" y="532660"/>
                  </a:cubicBezTo>
                  <a:cubicBezTo>
                    <a:pt x="1848892" y="537466"/>
                    <a:pt x="1861351" y="538579"/>
                    <a:pt x="1873188" y="541538"/>
                  </a:cubicBezTo>
                  <a:cubicBezTo>
                    <a:pt x="1882066" y="547456"/>
                    <a:pt x="1890014" y="555090"/>
                    <a:pt x="1899821" y="559293"/>
                  </a:cubicBezTo>
                  <a:cubicBezTo>
                    <a:pt x="1911036" y="564099"/>
                    <a:pt x="1923600" y="564819"/>
                    <a:pt x="1935332" y="568171"/>
                  </a:cubicBezTo>
                  <a:cubicBezTo>
                    <a:pt x="1944330" y="570742"/>
                    <a:pt x="1953087" y="574089"/>
                    <a:pt x="1961965" y="577048"/>
                  </a:cubicBezTo>
                  <a:cubicBezTo>
                    <a:pt x="2027561" y="642648"/>
                    <a:pt x="1925690" y="546065"/>
                    <a:pt x="2006353" y="603681"/>
                  </a:cubicBezTo>
                  <a:cubicBezTo>
                    <a:pt x="2039436" y="627311"/>
                    <a:pt x="2034292" y="642287"/>
                    <a:pt x="2068497" y="656947"/>
                  </a:cubicBezTo>
                  <a:cubicBezTo>
                    <a:pt x="2079711" y="661753"/>
                    <a:pt x="2092170" y="662866"/>
                    <a:pt x="2104007" y="665825"/>
                  </a:cubicBezTo>
                  <a:cubicBezTo>
                    <a:pt x="2186443" y="727652"/>
                    <a:pt x="2093782" y="661465"/>
                    <a:pt x="2175029" y="710213"/>
                  </a:cubicBezTo>
                  <a:cubicBezTo>
                    <a:pt x="2193327" y="721192"/>
                    <a:pt x="2208051" y="738976"/>
                    <a:pt x="2228295" y="745724"/>
                  </a:cubicBezTo>
                  <a:cubicBezTo>
                    <a:pt x="2237173" y="748683"/>
                    <a:pt x="2246558" y="750417"/>
                    <a:pt x="2254928" y="754602"/>
                  </a:cubicBezTo>
                  <a:cubicBezTo>
                    <a:pt x="2264471" y="759374"/>
                    <a:pt x="2271754" y="768154"/>
                    <a:pt x="2281561" y="772357"/>
                  </a:cubicBezTo>
                  <a:cubicBezTo>
                    <a:pt x="2292775" y="777163"/>
                    <a:pt x="2305647" y="776951"/>
                    <a:pt x="2317071" y="781235"/>
                  </a:cubicBezTo>
                  <a:cubicBezTo>
                    <a:pt x="2409916" y="816052"/>
                    <a:pt x="2296945" y="785080"/>
                    <a:pt x="2388093" y="807868"/>
                  </a:cubicBezTo>
                  <a:cubicBezTo>
                    <a:pt x="2394011" y="816746"/>
                    <a:pt x="2398303" y="826956"/>
                    <a:pt x="2405848" y="834501"/>
                  </a:cubicBezTo>
                  <a:cubicBezTo>
                    <a:pt x="2418396" y="847049"/>
                    <a:pt x="2454067" y="863048"/>
                    <a:pt x="2467992" y="870011"/>
                  </a:cubicBezTo>
                  <a:cubicBezTo>
                    <a:pt x="2473910" y="875930"/>
                    <a:pt x="2479211" y="882538"/>
                    <a:pt x="2485747" y="887767"/>
                  </a:cubicBezTo>
                  <a:cubicBezTo>
                    <a:pt x="2494078" y="894432"/>
                    <a:pt x="2505715" y="897191"/>
                    <a:pt x="2512380" y="905522"/>
                  </a:cubicBezTo>
                  <a:cubicBezTo>
                    <a:pt x="2518226" y="912829"/>
                    <a:pt x="2516067" y="924369"/>
                    <a:pt x="2521258" y="932155"/>
                  </a:cubicBezTo>
                  <a:cubicBezTo>
                    <a:pt x="2528222" y="942601"/>
                    <a:pt x="2539854" y="949143"/>
                    <a:pt x="2547891" y="958788"/>
                  </a:cubicBezTo>
                  <a:cubicBezTo>
                    <a:pt x="2554721" y="966985"/>
                    <a:pt x="2558101" y="977876"/>
                    <a:pt x="2565646" y="985421"/>
                  </a:cubicBezTo>
                  <a:cubicBezTo>
                    <a:pt x="2573191" y="992966"/>
                    <a:pt x="2584178" y="996232"/>
                    <a:pt x="2592279" y="1003176"/>
                  </a:cubicBezTo>
                  <a:cubicBezTo>
                    <a:pt x="2604989" y="1014070"/>
                    <a:pt x="2613861" y="1029401"/>
                    <a:pt x="2627790" y="1038687"/>
                  </a:cubicBezTo>
                  <a:cubicBezTo>
                    <a:pt x="2647569" y="1051873"/>
                    <a:pt x="2657719" y="1056124"/>
                    <a:pt x="2672178" y="1074198"/>
                  </a:cubicBezTo>
                  <a:cubicBezTo>
                    <a:pt x="2678843" y="1082530"/>
                    <a:pt x="2682845" y="1092856"/>
                    <a:pt x="2689934" y="1100831"/>
                  </a:cubicBezTo>
                  <a:cubicBezTo>
                    <a:pt x="2706616" y="1119598"/>
                    <a:pt x="2729272" y="1133204"/>
                    <a:pt x="2743200" y="1154097"/>
                  </a:cubicBezTo>
                  <a:cubicBezTo>
                    <a:pt x="2749118" y="1162975"/>
                    <a:pt x="2753410" y="1173185"/>
                    <a:pt x="2760955" y="1180730"/>
                  </a:cubicBezTo>
                  <a:cubicBezTo>
                    <a:pt x="2768500" y="1188275"/>
                    <a:pt x="2778906" y="1192283"/>
                    <a:pt x="2787588" y="1198485"/>
                  </a:cubicBezTo>
                  <a:cubicBezTo>
                    <a:pt x="2816762" y="1219324"/>
                    <a:pt x="2857480" y="1250056"/>
                    <a:pt x="2876365" y="1278384"/>
                  </a:cubicBezTo>
                  <a:cubicBezTo>
                    <a:pt x="2930848" y="1360110"/>
                    <a:pt x="2843520" y="1232888"/>
                    <a:pt x="2929631" y="1340528"/>
                  </a:cubicBezTo>
                  <a:cubicBezTo>
                    <a:pt x="2939026" y="1352272"/>
                    <a:pt x="2965589" y="1388826"/>
                    <a:pt x="2982897" y="1402672"/>
                  </a:cubicBezTo>
                  <a:cubicBezTo>
                    <a:pt x="2991229" y="1409337"/>
                    <a:pt x="3001333" y="1413597"/>
                    <a:pt x="3009530" y="1420427"/>
                  </a:cubicBezTo>
                  <a:cubicBezTo>
                    <a:pt x="3053864" y="1457372"/>
                    <a:pt x="3015991" y="1440336"/>
                    <a:pt x="3062796" y="1455938"/>
                  </a:cubicBezTo>
                  <a:cubicBezTo>
                    <a:pt x="3110143" y="1526959"/>
                    <a:pt x="3048000" y="1441142"/>
                    <a:pt x="3107184" y="1500326"/>
                  </a:cubicBezTo>
                  <a:cubicBezTo>
                    <a:pt x="3114729" y="1507871"/>
                    <a:pt x="3117995" y="1518858"/>
                    <a:pt x="3124939" y="1526959"/>
                  </a:cubicBezTo>
                  <a:cubicBezTo>
                    <a:pt x="3135833" y="1539669"/>
                    <a:pt x="3150406" y="1549078"/>
                    <a:pt x="3160450" y="1562470"/>
                  </a:cubicBezTo>
                  <a:cubicBezTo>
                    <a:pt x="3193485" y="1606516"/>
                    <a:pt x="3174772" y="1589772"/>
                    <a:pt x="3213716" y="1615736"/>
                  </a:cubicBezTo>
                  <a:cubicBezTo>
                    <a:pt x="3243078" y="1659780"/>
                    <a:pt x="3223926" y="1634823"/>
                    <a:pt x="3275860" y="1686757"/>
                  </a:cubicBezTo>
                  <a:cubicBezTo>
                    <a:pt x="3284738" y="1695635"/>
                    <a:pt x="3295529" y="1702944"/>
                    <a:pt x="3302493" y="1713390"/>
                  </a:cubicBezTo>
                  <a:cubicBezTo>
                    <a:pt x="3323435" y="1744804"/>
                    <a:pt x="3322271" y="1746830"/>
                    <a:pt x="3355759" y="1775534"/>
                  </a:cubicBezTo>
                  <a:cubicBezTo>
                    <a:pt x="3391050" y="1805784"/>
                    <a:pt x="3378922" y="1780942"/>
                    <a:pt x="3417902" y="1819922"/>
                  </a:cubicBezTo>
                  <a:cubicBezTo>
                    <a:pt x="3425447" y="1827467"/>
                    <a:pt x="3429456" y="1837873"/>
                    <a:pt x="3435658" y="1846555"/>
                  </a:cubicBezTo>
                  <a:cubicBezTo>
                    <a:pt x="3444258" y="1858595"/>
                    <a:pt x="3452393" y="1871068"/>
                    <a:pt x="3462291" y="1882066"/>
                  </a:cubicBezTo>
                  <a:cubicBezTo>
                    <a:pt x="3488763" y="1911480"/>
                    <a:pt x="3516220" y="1927780"/>
                    <a:pt x="3533312" y="1961965"/>
                  </a:cubicBezTo>
                  <a:cubicBezTo>
                    <a:pt x="3547752" y="1990845"/>
                    <a:pt x="3534505" y="1989791"/>
                    <a:pt x="3559945" y="2015231"/>
                  </a:cubicBezTo>
                  <a:cubicBezTo>
                    <a:pt x="3567490" y="2022776"/>
                    <a:pt x="3578246" y="2026321"/>
                    <a:pt x="3586578" y="2032986"/>
                  </a:cubicBezTo>
                  <a:cubicBezTo>
                    <a:pt x="3593114" y="2038215"/>
                    <a:pt x="3597638" y="2045720"/>
                    <a:pt x="3604334" y="2050742"/>
                  </a:cubicBezTo>
                  <a:cubicBezTo>
                    <a:pt x="3621405" y="2063545"/>
                    <a:pt x="3642511" y="2071163"/>
                    <a:pt x="3657600" y="2086252"/>
                  </a:cubicBezTo>
                  <a:cubicBezTo>
                    <a:pt x="3711346" y="2139999"/>
                    <a:pt x="3683272" y="2121283"/>
                    <a:pt x="3737499" y="2148396"/>
                  </a:cubicBezTo>
                  <a:cubicBezTo>
                    <a:pt x="3755254" y="2166151"/>
                    <a:pt x="3766944" y="2193721"/>
                    <a:pt x="3790765" y="2201662"/>
                  </a:cubicBezTo>
                  <a:cubicBezTo>
                    <a:pt x="3828966" y="2214396"/>
                    <a:pt x="3824437" y="2211492"/>
                    <a:pt x="3870664" y="2237173"/>
                  </a:cubicBezTo>
                  <a:cubicBezTo>
                    <a:pt x="3922293" y="2265856"/>
                    <a:pt x="3872081" y="2246522"/>
                    <a:pt x="3923930" y="2263806"/>
                  </a:cubicBezTo>
                  <a:cubicBezTo>
                    <a:pt x="3967194" y="2328704"/>
                    <a:pt x="3913742" y="2260334"/>
                    <a:pt x="3968318" y="2299316"/>
                  </a:cubicBezTo>
                  <a:cubicBezTo>
                    <a:pt x="4042045" y="2351977"/>
                    <a:pt x="3970284" y="2323645"/>
                    <a:pt x="4030462" y="2343705"/>
                  </a:cubicBezTo>
                  <a:cubicBezTo>
                    <a:pt x="4049663" y="2372507"/>
                    <a:pt x="4052972" y="2381243"/>
                    <a:pt x="4083728" y="2405848"/>
                  </a:cubicBezTo>
                  <a:cubicBezTo>
                    <a:pt x="4100391" y="2419178"/>
                    <a:pt x="4121905" y="2426270"/>
                    <a:pt x="4136994" y="2441359"/>
                  </a:cubicBezTo>
                  <a:cubicBezTo>
                    <a:pt x="4145872" y="2450237"/>
                    <a:pt x="4153717" y="2460284"/>
                    <a:pt x="4163627" y="2467992"/>
                  </a:cubicBezTo>
                  <a:cubicBezTo>
                    <a:pt x="4180471" y="2481093"/>
                    <a:pt x="4201804" y="2488414"/>
                    <a:pt x="4216893" y="2503503"/>
                  </a:cubicBezTo>
                  <a:lnTo>
                    <a:pt x="4296792" y="2583402"/>
                  </a:lnTo>
                  <a:cubicBezTo>
                    <a:pt x="4305670" y="2592280"/>
                    <a:pt x="4312196" y="2604420"/>
                    <a:pt x="4323425" y="2610035"/>
                  </a:cubicBezTo>
                  <a:cubicBezTo>
                    <a:pt x="4444857" y="2670751"/>
                    <a:pt x="4259830" y="2573559"/>
                    <a:pt x="4394446" y="2663301"/>
                  </a:cubicBezTo>
                  <a:cubicBezTo>
                    <a:pt x="4403324" y="2669219"/>
                    <a:pt x="4413049" y="2674030"/>
                    <a:pt x="4421079" y="2681056"/>
                  </a:cubicBezTo>
                  <a:cubicBezTo>
                    <a:pt x="4436827" y="2694835"/>
                    <a:pt x="4445617" y="2718827"/>
                    <a:pt x="4465468" y="2725444"/>
                  </a:cubicBezTo>
                  <a:cubicBezTo>
                    <a:pt x="4487201" y="2732689"/>
                    <a:pt x="4508414" y="2738365"/>
                    <a:pt x="4527611" y="2752077"/>
                  </a:cubicBezTo>
                  <a:cubicBezTo>
                    <a:pt x="4585799" y="2793640"/>
                    <a:pt x="4523746" y="2768543"/>
                    <a:pt x="4580877" y="2787588"/>
                  </a:cubicBezTo>
                  <a:cubicBezTo>
                    <a:pt x="4596733" y="2811372"/>
                    <a:pt x="4604113" y="2828842"/>
                    <a:pt x="4634143" y="2840854"/>
                  </a:cubicBezTo>
                  <a:cubicBezTo>
                    <a:pt x="4650856" y="2847539"/>
                    <a:pt x="4669654" y="2846773"/>
                    <a:pt x="4687409" y="2849732"/>
                  </a:cubicBezTo>
                  <a:cubicBezTo>
                    <a:pt x="4696287" y="2858610"/>
                    <a:pt x="4703596" y="2869401"/>
                    <a:pt x="4714042" y="2876365"/>
                  </a:cubicBezTo>
                  <a:cubicBezTo>
                    <a:pt x="4721681" y="2881458"/>
                    <a:pt x="4771455" y="2892937"/>
                    <a:pt x="4776186" y="2894120"/>
                  </a:cubicBezTo>
                  <a:cubicBezTo>
                    <a:pt x="4790982" y="2902998"/>
                    <a:pt x="4805141" y="2913036"/>
                    <a:pt x="4820574" y="2920753"/>
                  </a:cubicBezTo>
                  <a:cubicBezTo>
                    <a:pt x="4828944" y="2924938"/>
                    <a:pt x="4839183" y="2924816"/>
                    <a:pt x="4847207" y="2929631"/>
                  </a:cubicBezTo>
                  <a:cubicBezTo>
                    <a:pt x="4854384" y="2933937"/>
                    <a:pt x="4857786" y="2943080"/>
                    <a:pt x="4864963" y="2947386"/>
                  </a:cubicBezTo>
                  <a:cubicBezTo>
                    <a:pt x="4872987" y="2952201"/>
                    <a:pt x="4883226" y="2952079"/>
                    <a:pt x="4891596" y="2956264"/>
                  </a:cubicBezTo>
                  <a:cubicBezTo>
                    <a:pt x="4901139" y="2961036"/>
                    <a:pt x="4908686" y="2969247"/>
                    <a:pt x="4918229" y="2974019"/>
                  </a:cubicBezTo>
                  <a:cubicBezTo>
                    <a:pt x="4926599" y="2978204"/>
                    <a:pt x="4935864" y="2980326"/>
                    <a:pt x="4944862" y="2982897"/>
                  </a:cubicBezTo>
                  <a:cubicBezTo>
                    <a:pt x="4967376" y="2989330"/>
                    <a:pt x="4985728" y="2991533"/>
                    <a:pt x="5007005" y="3000652"/>
                  </a:cubicBezTo>
                  <a:cubicBezTo>
                    <a:pt x="5019169" y="3005865"/>
                    <a:pt x="5030352" y="3013195"/>
                    <a:pt x="5042516" y="3018408"/>
                  </a:cubicBezTo>
                  <a:cubicBezTo>
                    <a:pt x="5069375" y="3029919"/>
                    <a:pt x="5119850" y="3038268"/>
                    <a:pt x="5140170" y="3045041"/>
                  </a:cubicBezTo>
                  <a:cubicBezTo>
                    <a:pt x="5149048" y="3048000"/>
                    <a:pt x="5157775" y="3051456"/>
                    <a:pt x="5166803" y="3053918"/>
                  </a:cubicBezTo>
                  <a:cubicBezTo>
                    <a:pt x="5190346" y="3060339"/>
                    <a:pt x="5214151" y="3065755"/>
                    <a:pt x="5237825" y="3071674"/>
                  </a:cubicBezTo>
                  <a:cubicBezTo>
                    <a:pt x="5249662" y="3074633"/>
                    <a:pt x="5261760" y="3076693"/>
                    <a:pt x="5273335" y="3080551"/>
                  </a:cubicBezTo>
                  <a:lnTo>
                    <a:pt x="5326601" y="3098307"/>
                  </a:lnTo>
                  <a:lnTo>
                    <a:pt x="5353234" y="3107184"/>
                  </a:lnTo>
                  <a:cubicBezTo>
                    <a:pt x="5380903" y="3125630"/>
                    <a:pt x="5415714" y="3147414"/>
                    <a:pt x="5442011" y="3169328"/>
                  </a:cubicBezTo>
                  <a:cubicBezTo>
                    <a:pt x="5448441" y="3174686"/>
                    <a:pt x="5451930" y="3184144"/>
                    <a:pt x="5459767" y="3187083"/>
                  </a:cubicBezTo>
                  <a:cubicBezTo>
                    <a:pt x="5476621" y="3193403"/>
                    <a:pt x="5495323" y="3192741"/>
                    <a:pt x="5513033" y="3195961"/>
                  </a:cubicBezTo>
                  <a:cubicBezTo>
                    <a:pt x="5527879" y="3198660"/>
                    <a:pt x="5542625" y="3201880"/>
                    <a:pt x="5557421" y="3204839"/>
                  </a:cubicBezTo>
                  <a:cubicBezTo>
                    <a:pt x="5609674" y="3230965"/>
                    <a:pt x="5580375" y="3218408"/>
                    <a:pt x="5646198" y="3240349"/>
                  </a:cubicBezTo>
                  <a:lnTo>
                    <a:pt x="5672831" y="3249227"/>
                  </a:lnTo>
                  <a:cubicBezTo>
                    <a:pt x="5681709" y="3252186"/>
                    <a:pt x="5690288" y="3256270"/>
                    <a:pt x="5699464" y="3258105"/>
                  </a:cubicBezTo>
                  <a:cubicBezTo>
                    <a:pt x="5724816" y="3263175"/>
                    <a:pt x="5754281" y="3268335"/>
                    <a:pt x="5779363" y="3275860"/>
                  </a:cubicBezTo>
                  <a:cubicBezTo>
                    <a:pt x="5797289" y="3281238"/>
                    <a:pt x="5815889" y="3285245"/>
                    <a:pt x="5832629" y="3293615"/>
                  </a:cubicBezTo>
                  <a:cubicBezTo>
                    <a:pt x="5865946" y="3310274"/>
                    <a:pt x="5867384" y="3314204"/>
                    <a:pt x="5903650" y="3320248"/>
                  </a:cubicBezTo>
                  <a:cubicBezTo>
                    <a:pt x="5927183" y="3324170"/>
                    <a:pt x="5951091" y="3325498"/>
                    <a:pt x="5974671" y="3329126"/>
                  </a:cubicBezTo>
                  <a:cubicBezTo>
                    <a:pt x="6094883" y="3347621"/>
                    <a:pt x="5916075" y="3328593"/>
                    <a:pt x="6098959" y="3346881"/>
                  </a:cubicBezTo>
                  <a:cubicBezTo>
                    <a:pt x="6161074" y="3353093"/>
                    <a:pt x="6223447" y="3356895"/>
                    <a:pt x="6285390" y="3364637"/>
                  </a:cubicBezTo>
                  <a:cubicBezTo>
                    <a:pt x="6400554" y="3379032"/>
                    <a:pt x="6332606" y="3371927"/>
                    <a:pt x="6489576" y="3382392"/>
                  </a:cubicBezTo>
                  <a:cubicBezTo>
                    <a:pt x="6549048" y="3402217"/>
                    <a:pt x="6485670" y="3383157"/>
                    <a:pt x="6596108" y="3400147"/>
                  </a:cubicBezTo>
                  <a:cubicBezTo>
                    <a:pt x="6626177" y="3404773"/>
                    <a:pt x="6631180" y="3410168"/>
                    <a:pt x="6658252" y="3417903"/>
                  </a:cubicBezTo>
                  <a:cubicBezTo>
                    <a:pt x="6669984" y="3421255"/>
                    <a:pt x="6681601" y="3425807"/>
                    <a:pt x="6693763" y="3426780"/>
                  </a:cubicBezTo>
                  <a:cubicBezTo>
                    <a:pt x="6755779" y="3431741"/>
                    <a:pt x="6818050" y="3432699"/>
                    <a:pt x="6880194" y="3435658"/>
                  </a:cubicBezTo>
                  <a:lnTo>
                    <a:pt x="7350710" y="3426780"/>
                  </a:lnTo>
                  <a:cubicBezTo>
                    <a:pt x="7435694" y="3423798"/>
                    <a:pt x="7345242" y="3420637"/>
                    <a:pt x="7403976" y="3391270"/>
                  </a:cubicBezTo>
                  <a:cubicBezTo>
                    <a:pt x="7420076" y="3383220"/>
                    <a:pt x="7439670" y="3386297"/>
                    <a:pt x="7457242" y="3382392"/>
                  </a:cubicBezTo>
                  <a:cubicBezTo>
                    <a:pt x="7466377" y="3380362"/>
                    <a:pt x="7475274" y="3377200"/>
                    <a:pt x="7483875" y="3373514"/>
                  </a:cubicBezTo>
                  <a:cubicBezTo>
                    <a:pt x="7496039" y="3368301"/>
                    <a:pt x="7507098" y="3360674"/>
                    <a:pt x="7519386" y="3355759"/>
                  </a:cubicBezTo>
                  <a:cubicBezTo>
                    <a:pt x="7536763" y="3348808"/>
                    <a:pt x="7572652" y="3338004"/>
                    <a:pt x="7572652" y="3338004"/>
                  </a:cubicBezTo>
                  <a:cubicBezTo>
                    <a:pt x="7603175" y="3315112"/>
                    <a:pt x="7608859" y="3307541"/>
                    <a:pt x="7643673" y="3293615"/>
                  </a:cubicBezTo>
                  <a:cubicBezTo>
                    <a:pt x="7661050" y="3286664"/>
                    <a:pt x="7681367" y="3286242"/>
                    <a:pt x="7696939" y="3275860"/>
                  </a:cubicBezTo>
                  <a:lnTo>
                    <a:pt x="7750205" y="3240349"/>
                  </a:lnTo>
                  <a:cubicBezTo>
                    <a:pt x="7759083" y="3234431"/>
                    <a:pt x="7766716" y="3225968"/>
                    <a:pt x="7776838" y="3222594"/>
                  </a:cubicBezTo>
                  <a:lnTo>
                    <a:pt x="7830104" y="3204839"/>
                  </a:lnTo>
                  <a:cubicBezTo>
                    <a:pt x="7838982" y="3198920"/>
                    <a:pt x="7848405" y="3193748"/>
                    <a:pt x="7856737" y="3187083"/>
                  </a:cubicBezTo>
                  <a:cubicBezTo>
                    <a:pt x="7863273" y="3181854"/>
                    <a:pt x="7867316" y="3173634"/>
                    <a:pt x="7874493" y="3169328"/>
                  </a:cubicBezTo>
                  <a:cubicBezTo>
                    <a:pt x="7882517" y="3164513"/>
                    <a:pt x="7892525" y="3164136"/>
                    <a:pt x="7901126" y="3160450"/>
                  </a:cubicBezTo>
                  <a:cubicBezTo>
                    <a:pt x="7913290" y="3155237"/>
                    <a:pt x="7924349" y="3147610"/>
                    <a:pt x="7936636" y="3142695"/>
                  </a:cubicBezTo>
                  <a:cubicBezTo>
                    <a:pt x="7954013" y="3135744"/>
                    <a:pt x="7973162" y="3133310"/>
                    <a:pt x="7989902" y="3124940"/>
                  </a:cubicBezTo>
                  <a:cubicBezTo>
                    <a:pt x="8036326" y="3101727"/>
                    <a:pt x="8012574" y="3110394"/>
                    <a:pt x="8060924" y="3098307"/>
                  </a:cubicBezTo>
                  <a:cubicBezTo>
                    <a:pt x="8066842" y="3089429"/>
                    <a:pt x="8069415" y="3076968"/>
                    <a:pt x="8078679" y="3071674"/>
                  </a:cubicBezTo>
                  <a:cubicBezTo>
                    <a:pt x="8182004" y="3012631"/>
                    <a:pt x="8067433" y="3118194"/>
                    <a:pt x="8158578" y="3036163"/>
                  </a:cubicBezTo>
                  <a:cubicBezTo>
                    <a:pt x="8177242" y="3019365"/>
                    <a:pt x="8190951" y="2996825"/>
                    <a:pt x="8211844" y="2982897"/>
                  </a:cubicBezTo>
                  <a:cubicBezTo>
                    <a:pt x="8288170" y="2932014"/>
                    <a:pt x="8191600" y="2993019"/>
                    <a:pt x="8265110" y="2956264"/>
                  </a:cubicBezTo>
                  <a:cubicBezTo>
                    <a:pt x="8333949" y="2921845"/>
                    <a:pt x="8251433" y="2951946"/>
                    <a:pt x="8318376" y="2929631"/>
                  </a:cubicBezTo>
                  <a:cubicBezTo>
                    <a:pt x="8331558" y="2909859"/>
                    <a:pt x="8335818" y="2899697"/>
                    <a:pt x="8353887" y="2885242"/>
                  </a:cubicBezTo>
                  <a:cubicBezTo>
                    <a:pt x="8362218" y="2878577"/>
                    <a:pt x="8371642" y="2873405"/>
                    <a:pt x="8380520" y="2867487"/>
                  </a:cubicBezTo>
                  <a:cubicBezTo>
                    <a:pt x="8386438" y="2858609"/>
                    <a:pt x="8391331" y="2848955"/>
                    <a:pt x="8398275" y="2840854"/>
                  </a:cubicBezTo>
                  <a:cubicBezTo>
                    <a:pt x="8411525" y="2825395"/>
                    <a:pt x="8467468" y="2769833"/>
                    <a:pt x="8487052" y="2769833"/>
                  </a:cubicBezTo>
                  <a:lnTo>
                    <a:pt x="8495930" y="2769833"/>
                  </a:ln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3571785" y="1412776"/>
              <a:ext cx="4518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smtClean="0"/>
                <a:t>Neostré hranice tvarů komplikují jejich zaměření</a:t>
              </a:r>
              <a:endParaRPr lang="cs-CZ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64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4967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Měření rozměrů malých objektů/forem</a:t>
            </a:r>
            <a:endParaRPr lang="cs-CZ" sz="35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936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500" dirty="0" smtClean="0"/>
              <a:t>PŘÍKLAD 1: Zrnitostní analýza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00" y="1988840"/>
            <a:ext cx="2015462" cy="265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0" y="3933056"/>
            <a:ext cx="615406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0" y="1340768"/>
            <a:ext cx="3734558" cy="24916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283968" y="1270501"/>
            <a:ext cx="4320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Fluviální sedimenty</a:t>
            </a:r>
          </a:p>
          <a:p>
            <a:r>
              <a:rPr lang="cs-CZ" dirty="0" smtClean="0"/>
              <a:t>(klasty od velikosti osy </a:t>
            </a:r>
            <a:r>
              <a:rPr lang="cs-CZ" i="1" dirty="0" smtClean="0"/>
              <a:t>b</a:t>
            </a:r>
            <a:r>
              <a:rPr lang="cs-CZ" dirty="0" smtClean="0"/>
              <a:t> 4 až 8 mm)</a:t>
            </a:r>
          </a:p>
          <a:p>
            <a:r>
              <a:rPr lang="cs-CZ" sz="1400" i="1" dirty="0" smtClean="0"/>
              <a:t>Bečva</a:t>
            </a:r>
            <a:endParaRPr lang="cs-CZ" sz="14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726166" y="5807586"/>
            <a:ext cx="2310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Kamenná stáda</a:t>
            </a:r>
          </a:p>
          <a:p>
            <a:r>
              <a:rPr lang="cs-CZ" dirty="0" smtClean="0"/>
              <a:t>(velikost balvanů)</a:t>
            </a:r>
          </a:p>
          <a:p>
            <a:r>
              <a:rPr lang="cs-CZ" sz="1400" i="1" dirty="0" smtClean="0"/>
              <a:t>třebíčský masiv</a:t>
            </a:r>
            <a:endParaRPr lang="cs-CZ" sz="1400" i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610336" y="9891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500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5425494" y="2708920"/>
            <a:ext cx="253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Měření vzájemně kolmých os </a:t>
            </a:r>
            <a:r>
              <a:rPr lang="cs-CZ" i="1" dirty="0" smtClean="0"/>
              <a:t>a</a:t>
            </a:r>
            <a:r>
              <a:rPr lang="cs-CZ" dirty="0" smtClean="0"/>
              <a:t>, </a:t>
            </a:r>
            <a:r>
              <a:rPr lang="cs-CZ" i="1" dirty="0" smtClean="0"/>
              <a:t>b</a:t>
            </a:r>
            <a:r>
              <a:rPr lang="cs-CZ" dirty="0" smtClean="0"/>
              <a:t>, </a:t>
            </a:r>
            <a:r>
              <a:rPr lang="cs-CZ" i="1" dirty="0" smtClean="0"/>
              <a:t>c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661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500" dirty="0"/>
              <a:t>PŘÍKLAD </a:t>
            </a:r>
            <a:r>
              <a:rPr lang="cs-CZ" sz="2500" dirty="0" smtClean="0"/>
              <a:t>2: Rozměry </a:t>
            </a:r>
            <a:r>
              <a:rPr lang="cs-CZ" sz="2500" dirty="0" err="1" smtClean="0"/>
              <a:t>nano</a:t>
            </a:r>
            <a:r>
              <a:rPr lang="cs-CZ" sz="2500" dirty="0" smtClean="0"/>
              <a:t>-/</a:t>
            </a:r>
            <a:r>
              <a:rPr lang="cs-CZ" sz="2500" dirty="0" err="1" smtClean="0"/>
              <a:t>mikroforem</a:t>
            </a:r>
            <a:endParaRPr lang="cs-CZ" sz="25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1606" r="867" b="1522"/>
          <a:stretch/>
        </p:blipFill>
        <p:spPr bwMode="auto">
          <a:xfrm>
            <a:off x="467544" y="1196752"/>
            <a:ext cx="3502733" cy="23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35730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oštiny</a:t>
            </a:r>
            <a:endParaRPr 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10202"/>
              </p:ext>
            </p:extLst>
          </p:nvPr>
        </p:nvGraphicFramePr>
        <p:xfrm>
          <a:off x="475437" y="4199488"/>
          <a:ext cx="380853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976"/>
                <a:gridCol w="1205045"/>
                <a:gridCol w="1269510"/>
              </a:tblGrid>
              <a:tr h="293573">
                <a:tc>
                  <a:txBody>
                    <a:bodyPr/>
                    <a:lstStyle/>
                    <a:p>
                      <a:r>
                        <a:rPr lang="cs-CZ" sz="1400" dirty="0" err="1" smtClean="0"/>
                        <a:t>Demek</a:t>
                      </a:r>
                      <a:r>
                        <a:rPr lang="cs-CZ" sz="1400" dirty="0" smtClean="0"/>
                        <a:t> (1987)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šířka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výška</a:t>
                      </a:r>
                      <a:endParaRPr lang="cs-CZ" sz="1400" dirty="0"/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r>
                        <a:rPr lang="cs-CZ" sz="1400" dirty="0" err="1" smtClean="0"/>
                        <a:t>nanoforma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5 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5 m</a:t>
                      </a:r>
                      <a:endParaRPr lang="cs-CZ" sz="1400" dirty="0"/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r>
                        <a:rPr lang="cs-CZ" sz="1400" dirty="0" err="1" smtClean="0"/>
                        <a:t>mikroforma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500 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50 m</a:t>
                      </a:r>
                      <a:endParaRPr lang="cs-CZ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001014"/>
              </p:ext>
            </p:extLst>
          </p:nvPr>
        </p:nvGraphicFramePr>
        <p:xfrm>
          <a:off x="467544" y="5207600"/>
          <a:ext cx="381642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008112"/>
                <a:gridCol w="1080119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400" dirty="0" err="1" smtClean="0"/>
                        <a:t>Summerfield</a:t>
                      </a:r>
                      <a:r>
                        <a:rPr lang="cs-CZ" sz="1400" dirty="0" smtClean="0"/>
                        <a:t> (1991)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délka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plocha</a:t>
                      </a:r>
                      <a:endParaRPr lang="cs-CZ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err="1" smtClean="0"/>
                        <a:t>mikroforma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500 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do 0,25 km</a:t>
                      </a:r>
                      <a:r>
                        <a:rPr lang="cs-CZ" sz="1400" baseline="30000" dirty="0" smtClean="0"/>
                        <a:t>2</a:t>
                      </a:r>
                      <a:endParaRPr lang="cs-CZ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3"/>
            <a:ext cx="3637639" cy="23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067944" y="35637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Tafoni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5536" y="69269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Skalní</a:t>
            </a:r>
            <a:r>
              <a:rPr lang="cs-CZ" sz="2000" dirty="0" smtClean="0"/>
              <a:t> dutiny: měření šířky, výšky a hloubky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6864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500" i="1" dirty="0" smtClean="0"/>
              <a:t>Pomůcky pro měření malých objektů</a:t>
            </a:r>
            <a:endParaRPr lang="cs-CZ" sz="35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47253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cs-CZ" sz="3000" dirty="0" smtClean="0"/>
              <a:t>Posuvné měřítko </a:t>
            </a:r>
            <a:r>
              <a:rPr lang="cs-CZ" sz="2400" dirty="0" smtClean="0"/>
              <a:t>alias šuplera</a:t>
            </a:r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400" dirty="0" smtClean="0"/>
              <a:t>rozlišení 0,1 nebo 0,05 mm; rozsah do 150 až 300 mm</a:t>
            </a:r>
          </a:p>
          <a:p>
            <a:pPr marL="355600" indent="0">
              <a:buNone/>
            </a:pPr>
            <a:r>
              <a:rPr lang="cs-CZ" sz="2400" dirty="0" smtClean="0"/>
              <a:t> 	variantou je lesnická průměrka: rozlišení 1 nebo 5 mm; rozsah 30 	až 100 cm </a:t>
            </a:r>
            <a:endParaRPr lang="cs-CZ" sz="3000" dirty="0" smtClean="0"/>
          </a:p>
          <a:p>
            <a:r>
              <a:rPr lang="cs-CZ" sz="3000" dirty="0" smtClean="0"/>
              <a:t>Svinovací metr</a:t>
            </a:r>
          </a:p>
          <a:p>
            <a:pPr marL="0" indent="0">
              <a:buNone/>
            </a:pPr>
            <a:r>
              <a:rPr lang="cs-CZ" sz="3000" dirty="0"/>
              <a:t>	</a:t>
            </a:r>
            <a:r>
              <a:rPr lang="cs-CZ" sz="2400" dirty="0" smtClean="0"/>
              <a:t>rozlišení 1 mm; rozsah do 5 až 7 m</a:t>
            </a:r>
            <a:endParaRPr lang="cs-CZ" sz="3000" dirty="0" smtClean="0"/>
          </a:p>
          <a:p>
            <a:pPr marL="1612900"/>
            <a:r>
              <a:rPr lang="cs-CZ" sz="3000" dirty="0" smtClean="0"/>
              <a:t>Laserový dálkoměr</a:t>
            </a:r>
          </a:p>
          <a:p>
            <a:pPr marL="0" indent="0">
              <a:buNone/>
            </a:pPr>
            <a:r>
              <a:rPr lang="cs-CZ" sz="3000" dirty="0" smtClean="0"/>
              <a:t>	</a:t>
            </a:r>
            <a:r>
              <a:rPr lang="cs-CZ" sz="3000" dirty="0"/>
              <a:t> </a:t>
            </a:r>
            <a:r>
              <a:rPr lang="cs-CZ" sz="3000" dirty="0" smtClean="0"/>
              <a:t>       </a:t>
            </a:r>
            <a:r>
              <a:rPr lang="cs-CZ" sz="2400" dirty="0" smtClean="0"/>
              <a:t>rozlišení 1 mm; rozsah 0,05-100 m</a:t>
            </a:r>
          </a:p>
          <a:p>
            <a:pPr marL="0" indent="0">
              <a:buNone/>
            </a:pPr>
            <a:r>
              <a:rPr lang="cs-CZ" sz="3000" dirty="0"/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4"/>
          <a:stretch/>
        </p:blipFill>
        <p:spPr bwMode="auto">
          <a:xfrm>
            <a:off x="107504" y="3557316"/>
            <a:ext cx="1152128" cy="308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16769" r="25789" b="41615"/>
          <a:stretch/>
        </p:blipFill>
        <p:spPr bwMode="auto">
          <a:xfrm>
            <a:off x="2123727" y="4581956"/>
            <a:ext cx="3779927" cy="181733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53" y="4221087"/>
            <a:ext cx="3019191" cy="25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35" y="2060849"/>
            <a:ext cx="336353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" y="0"/>
            <a:ext cx="5832648" cy="822663"/>
          </a:xfrm>
        </p:spPr>
        <p:txBody>
          <a:bodyPr>
            <a:normAutofit/>
          </a:bodyPr>
          <a:lstStyle/>
          <a:p>
            <a:r>
              <a:rPr lang="cs-CZ" sz="3500" i="1" dirty="0" smtClean="0"/>
              <a:t>Digital </a:t>
            </a:r>
            <a:r>
              <a:rPr lang="cs-CZ" sz="3500" i="1" dirty="0" err="1" smtClean="0"/>
              <a:t>Gravelometer</a:t>
            </a:r>
            <a:endParaRPr lang="cs-CZ" sz="35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764704"/>
            <a:ext cx="4608512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/>
              <a:t>Fyzické měření klastů je nahrazeno zpracováním obrazu (fotografie)</a:t>
            </a:r>
            <a:endParaRPr lang="cs-CZ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18991"/>
            <a:ext cx="4322763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628800"/>
            <a:ext cx="4608512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Rychlý sběr dat, šetří čas</a:t>
            </a:r>
          </a:p>
          <a:p>
            <a:r>
              <a:rPr lang="cs-CZ" sz="2200" dirty="0" smtClean="0"/>
              <a:t>Předpoklad: osa </a:t>
            </a:r>
            <a:r>
              <a:rPr lang="cs-CZ" sz="2200" i="1" dirty="0" smtClean="0"/>
              <a:t>b</a:t>
            </a:r>
            <a:r>
              <a:rPr lang="cs-CZ" sz="2200" dirty="0" smtClean="0"/>
              <a:t> je viditelná</a:t>
            </a:r>
          </a:p>
          <a:p>
            <a:r>
              <a:rPr lang="cs-CZ" sz="2200" dirty="0" smtClean="0"/>
              <a:t>Zkresluje výsledky: podhodnocuje rozměry klastů</a:t>
            </a:r>
          </a:p>
          <a:p>
            <a:endParaRPr lang="cs-CZ" sz="2200" dirty="0"/>
          </a:p>
          <a:p>
            <a:pPr marL="0" indent="0">
              <a:buNone/>
            </a:pPr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40080847"/>
              </p:ext>
            </p:extLst>
          </p:nvPr>
        </p:nvGraphicFramePr>
        <p:xfrm>
          <a:off x="-1116632" y="3320381"/>
          <a:ext cx="4727848" cy="327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4313"/>
            <a:ext cx="3077766" cy="303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2"/>
            <a:ext cx="2267744" cy="222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5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500" dirty="0" smtClean="0"/>
              <a:t>Délka v </a:t>
            </a:r>
            <a:r>
              <a:rPr lang="cs-CZ" sz="2500" i="1" dirty="0" smtClean="0"/>
              <a:t>geodézii</a:t>
            </a:r>
            <a:r>
              <a:rPr lang="cs-CZ" sz="2500" dirty="0" smtClean="0"/>
              <a:t>: </a:t>
            </a:r>
            <a:r>
              <a:rPr lang="cs-CZ" sz="2500" u="sng" dirty="0" smtClean="0"/>
              <a:t>vodorovná</a:t>
            </a:r>
            <a:r>
              <a:rPr lang="cs-CZ" sz="2500" dirty="0" smtClean="0"/>
              <a:t> vzdálenost mezi dvěma body vyjádřená v délkových jednotkách, tj. násobcích dohodnutého normálu.</a:t>
            </a:r>
          </a:p>
          <a:p>
            <a:pPr marL="0" indent="0">
              <a:buNone/>
            </a:pPr>
            <a:r>
              <a:rPr lang="cs-CZ" sz="2000" dirty="0" smtClean="0"/>
              <a:t>1 m (</a:t>
            </a:r>
            <a:r>
              <a:rPr lang="cs-CZ" sz="2000" dirty="0"/>
              <a:t>ČSN 01 1300</a:t>
            </a:r>
            <a:r>
              <a:rPr lang="cs-CZ" sz="2000" dirty="0" smtClean="0"/>
              <a:t>)= dráha, kterou urazí světelný paprsek za 1/299 </a:t>
            </a:r>
            <a:r>
              <a:rPr lang="cs-CZ" sz="2000" dirty="0"/>
              <a:t>792 458 </a:t>
            </a:r>
            <a:r>
              <a:rPr lang="cs-CZ" sz="2000" dirty="0" smtClean="0"/>
              <a:t>s</a:t>
            </a:r>
            <a:endParaRPr lang="cs-CZ" sz="2000" dirty="0"/>
          </a:p>
          <a:p>
            <a:pPr marL="0" indent="0">
              <a:buNone/>
            </a:pPr>
            <a:r>
              <a:rPr lang="cs-CZ" sz="2400" dirty="0" smtClean="0"/>
              <a:t>Délka v </a:t>
            </a:r>
            <a:r>
              <a:rPr lang="cs-CZ" sz="2400" i="1" dirty="0" smtClean="0"/>
              <a:t>geomorfologii</a:t>
            </a:r>
            <a:r>
              <a:rPr lang="cs-CZ" sz="2400" dirty="0" smtClean="0"/>
              <a:t>: často nás zajímá vzdálenost vedená po zemském povrchu (např. skutečná délka svahu)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Metody měření délek:</a:t>
            </a:r>
          </a:p>
          <a:p>
            <a:r>
              <a:rPr lang="cs-CZ" sz="2400" dirty="0" smtClean="0"/>
              <a:t>Přímé (pásmo, invarový drát, lať)</a:t>
            </a:r>
          </a:p>
          <a:p>
            <a:r>
              <a:rPr lang="cs-CZ" sz="2400" dirty="0"/>
              <a:t>N</a:t>
            </a:r>
            <a:r>
              <a:rPr lang="cs-CZ" sz="2400" dirty="0" smtClean="0"/>
              <a:t>epřímé (trigonometricky, opticky, </a:t>
            </a:r>
            <a:r>
              <a:rPr lang="cs-CZ" sz="2400" dirty="0" smtClean="0"/>
              <a:t>elektronicky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Měření délek (vzdáleností)</a:t>
            </a:r>
            <a:endParaRPr lang="cs-CZ" sz="3500" b="1" i="1" dirty="0"/>
          </a:p>
        </p:txBody>
      </p:sp>
    </p:spTree>
    <p:extLst>
      <p:ext uri="{BB962C8B-B14F-4D97-AF65-F5344CB8AC3E}">
        <p14:creationId xmlns:p14="http://schemas.microsoft.com/office/powerpoint/2010/main" val="6398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1970</Words>
  <Application>Microsoft Office PowerPoint</Application>
  <PresentationFormat>Předvádění na obrazovce (4:3)</PresentationFormat>
  <Paragraphs>404</Paragraphs>
  <Slides>32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systému Office</vt:lpstr>
      <vt:lpstr>Geodetické metody v geomorfologii</vt:lpstr>
      <vt:lpstr>OSNOVA PŘEDNÁŠKY</vt:lpstr>
      <vt:lpstr>Jaké geodetické aplikace v geomorfologii řešíme?</vt:lpstr>
      <vt:lpstr>Fuzzy povaha tvarů reliéfu</vt:lpstr>
      <vt:lpstr>Měření rozměrů malých objektů/forem</vt:lpstr>
      <vt:lpstr>Prezentace aplikace PowerPoint</vt:lpstr>
      <vt:lpstr>Pomůcky pro měření malých objektů</vt:lpstr>
      <vt:lpstr>Digital Gravelometer</vt:lpstr>
      <vt:lpstr>Měření délek (vzdáleností)</vt:lpstr>
      <vt:lpstr>Měření pásmem</vt:lpstr>
      <vt:lpstr>Prezentace aplikace PowerPoint</vt:lpstr>
      <vt:lpstr>Chyby vznikající při měření pásmem</vt:lpstr>
      <vt:lpstr>Taková malá reminescence …     … jak se dříve měřily délky</vt:lpstr>
      <vt:lpstr>Měření úhlů</vt:lpstr>
      <vt:lpstr>Nivelace</vt:lpstr>
      <vt:lpstr>Nivelační přístroj</vt:lpstr>
      <vt:lpstr>Postup měření</vt:lpstr>
      <vt:lpstr>Teodolit / totální stanice</vt:lpstr>
      <vt:lpstr>Měření teodolitem</vt:lpstr>
      <vt:lpstr>Totální stanice</vt:lpstr>
      <vt:lpstr>Polygonový pořad</vt:lpstr>
      <vt:lpstr>Měření výšek objektů</vt:lpstr>
      <vt:lpstr>Haglöf electronic clinometer</vt:lpstr>
      <vt:lpstr>Měření svahových profilů </vt:lpstr>
      <vt:lpstr>Co použít k měření?</vt:lpstr>
      <vt:lpstr>Znázorňování sklonových dat</vt:lpstr>
      <vt:lpstr>Laserový dálkoměr</vt:lpstr>
      <vt:lpstr>Měření koryt vodních toků</vt:lpstr>
      <vt:lpstr>Laserové skenování (LiDAR)</vt:lpstr>
      <vt:lpstr>Příklady aplikací</vt:lpstr>
      <vt:lpstr>Globální navigační satelitní systémy (GNSS)</vt:lpstr>
      <vt:lpstr>Příklady aplikací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Geodetické metody v geomorfologii</dc:title>
  <dc:creator>macka</dc:creator>
  <cp:lastModifiedBy>Zdeněk Máčka</cp:lastModifiedBy>
  <cp:revision>184</cp:revision>
  <dcterms:created xsi:type="dcterms:W3CDTF">2015-08-11T07:44:47Z</dcterms:created>
  <dcterms:modified xsi:type="dcterms:W3CDTF">2015-10-21T10:53:05Z</dcterms:modified>
</cp:coreProperties>
</file>