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355" r:id="rId5"/>
    <p:sldId id="356" r:id="rId6"/>
    <p:sldId id="360" r:id="rId7"/>
    <p:sldId id="364" r:id="rId8"/>
    <p:sldId id="365" r:id="rId9"/>
    <p:sldId id="361" r:id="rId10"/>
    <p:sldId id="363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86" r:id="rId21"/>
    <p:sldId id="376" r:id="rId22"/>
    <p:sldId id="377" r:id="rId23"/>
    <p:sldId id="378" r:id="rId24"/>
    <p:sldId id="388" r:id="rId25"/>
    <p:sldId id="380" r:id="rId26"/>
    <p:sldId id="381" r:id="rId27"/>
    <p:sldId id="389" r:id="rId28"/>
    <p:sldId id="390" r:id="rId29"/>
    <p:sldId id="384" r:id="rId30"/>
    <p:sldId id="391" r:id="rId31"/>
    <p:sldId id="263" r:id="rId3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7E2E"/>
    <a:srgbClr val="557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2" autoAdjust="0"/>
    <p:restoredTop sz="89629" autoAdjust="0"/>
  </p:normalViewPr>
  <p:slideViewPr>
    <p:cSldViewPr>
      <p:cViewPr>
        <p:scale>
          <a:sx n="62" d="100"/>
          <a:sy n="62" d="100"/>
        </p:scale>
        <p:origin x="-926" y="-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40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53A58-1241-4CF5-B226-2FBA70F19BF4}" type="datetimeFigureOut">
              <a:rPr lang="cs-CZ" smtClean="0"/>
              <a:pPr/>
              <a:t>19.11.2015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592E4-236F-422A-B9C0-4345DA02EC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7728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7F45A-4CB0-44B8-8108-344F8DE504BE}" type="datetimeFigureOut">
              <a:rPr lang="cs-CZ" smtClean="0"/>
              <a:pPr/>
              <a:t>19.11.2015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08CBB-370E-4701-B01B-D93A127D651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662753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917F45A-4CB0-44B8-8108-344F8DE504BE}" type="datetimeFigureOut">
              <a:rPr lang="cs-CZ" smtClean="0"/>
              <a:pPr/>
              <a:t>19.11.2015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uzk.cz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uzk.cz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uzk.cz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uzk.cz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zk.cz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7"/>
          <p:cNvSpPr/>
          <p:nvPr userDrawn="1"/>
        </p:nvSpPr>
        <p:spPr>
          <a:xfrm>
            <a:off x="215516" y="260648"/>
            <a:ext cx="8712968" cy="1224136"/>
          </a:xfrm>
          <a:prstGeom prst="roundRect">
            <a:avLst/>
          </a:prstGeom>
          <a:solidFill>
            <a:srgbClr val="547E2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latin typeface="+mj-lt"/>
              </a:rPr>
              <a:t>ZEMĚMĚŘICKÝ ÚŘAD</a:t>
            </a:r>
            <a:endParaRPr lang="cs-CZ" sz="4400" dirty="0">
              <a:latin typeface="+mj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40160"/>
          </a:xfrm>
        </p:spPr>
        <p:txBody>
          <a:bodyPr/>
          <a:lstStyle>
            <a:lvl1pPr>
              <a:defRPr b="1">
                <a:solidFill>
                  <a:srgbClr val="547E2E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79208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pic>
        <p:nvPicPr>
          <p:cNvPr id="1027" name="Picture 3" descr="C:\Users\kucharovaj\Documents\logo_zu01_2015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547F3A"/>
              </a:clrFrom>
              <a:clrTo>
                <a:srgbClr val="547F3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60648"/>
            <a:ext cx="1224137" cy="1224137"/>
          </a:xfrm>
          <a:prstGeom prst="rect">
            <a:avLst/>
          </a:prstGeom>
          <a:noFill/>
        </p:spPr>
      </p:pic>
      <p:sp>
        <p:nvSpPr>
          <p:cNvPr id="16" name="Zástupný symbol pro text 15"/>
          <p:cNvSpPr>
            <a:spLocks noGrp="1"/>
          </p:cNvSpPr>
          <p:nvPr>
            <p:ph type="body" sz="quarter" idx="10" hasCustomPrompt="1"/>
          </p:nvPr>
        </p:nvSpPr>
        <p:spPr>
          <a:xfrm>
            <a:off x="2087712" y="5877272"/>
            <a:ext cx="4968577" cy="648072"/>
          </a:xfrm>
        </p:spPr>
        <p:txBody>
          <a:bodyPr>
            <a:normAutofit/>
          </a:bodyPr>
          <a:lstStyle>
            <a:lvl1pPr algn="ctr">
              <a:buNone/>
              <a:defRPr sz="1800"/>
            </a:lvl1pPr>
          </a:lstStyle>
          <a:p>
            <a:pPr lvl="0"/>
            <a:r>
              <a:rPr lang="cs-CZ" dirty="0" smtClean="0"/>
              <a:t>Klepnutím lze upravit styl předlohy podnadpisů.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7"/>
          <p:cNvSpPr/>
          <p:nvPr userDrawn="1"/>
        </p:nvSpPr>
        <p:spPr>
          <a:xfrm>
            <a:off x="323528" y="6453336"/>
            <a:ext cx="8496944" cy="288032"/>
          </a:xfrm>
          <a:prstGeom prst="roundRect">
            <a:avLst/>
          </a:prstGeom>
          <a:solidFill>
            <a:srgbClr val="54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>
            <a:lvl1pPr>
              <a:buClr>
                <a:srgbClr val="557B00"/>
              </a:buClr>
              <a:buFont typeface="Calibri" pitchFamily="34" charset="0"/>
              <a:buChar char="•"/>
              <a:defRPr sz="2200"/>
            </a:lvl1pPr>
            <a:lvl2pPr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 sz="1800"/>
            </a:lvl2pPr>
            <a:lvl3pPr>
              <a:defRPr sz="1600"/>
            </a:lvl3pPr>
            <a:lvl4pPr>
              <a:buClr>
                <a:srgbClr val="C3E07C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88224" y="6453336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62298DB-2489-4522-9D1C-4FAC6DE2599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TextovéPole 6"/>
          <p:cNvSpPr txBox="1"/>
          <p:nvPr userDrawn="1"/>
        </p:nvSpPr>
        <p:spPr>
          <a:xfrm>
            <a:off x="395536" y="6453336"/>
            <a:ext cx="1049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hlinkClick r:id="rId2"/>
              </a:rPr>
              <a:t>w</a:t>
            </a:r>
            <a:r>
              <a:rPr lang="cs-CZ" sz="1200" b="1" dirty="0" smtClean="0">
                <a:solidFill>
                  <a:schemeClr val="bg1"/>
                </a:solidFill>
                <a:hlinkClick r:id="rId2"/>
              </a:rPr>
              <a:t>ww.cu</a:t>
            </a:r>
            <a:r>
              <a:rPr lang="cs-CZ" sz="1200" b="1" dirty="0" smtClean="0">
                <a:hlinkClick r:id="rId2"/>
              </a:rPr>
              <a:t>zk.cz</a:t>
            </a:r>
            <a:r>
              <a:rPr lang="cs-CZ" sz="1200" b="1" dirty="0" smtClean="0"/>
              <a:t> </a:t>
            </a:r>
            <a:endParaRPr lang="cs-CZ" sz="1200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576064"/>
          </a:xfrm>
          <a:prstGeom prst="roundRect">
            <a:avLst/>
          </a:prstGeom>
          <a:solidFill>
            <a:srgbClr val="547E2E"/>
          </a:solidFill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7"/>
          <p:cNvSpPr/>
          <p:nvPr userDrawn="1"/>
        </p:nvSpPr>
        <p:spPr>
          <a:xfrm>
            <a:off x="323528" y="6453336"/>
            <a:ext cx="8496944" cy="288032"/>
          </a:xfrm>
          <a:prstGeom prst="roundRect">
            <a:avLst/>
          </a:prstGeom>
          <a:solidFill>
            <a:srgbClr val="54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557B00"/>
              </a:buClr>
              <a:defRPr sz="2200"/>
            </a:lvl1pPr>
            <a:lvl2pPr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 sz="1800"/>
            </a:lvl2pPr>
            <a:lvl3pPr>
              <a:defRPr sz="1600"/>
            </a:lvl3pPr>
            <a:lvl4pPr>
              <a:buClr>
                <a:srgbClr val="C3E07C"/>
              </a:buClr>
              <a:buFont typeface="Arial" pitchFamily="34" charset="0"/>
              <a:buChar char="•"/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557B00"/>
              </a:buClr>
              <a:defRPr sz="2200"/>
            </a:lvl1pPr>
            <a:lvl2pPr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 sz="1800"/>
            </a:lvl2pPr>
            <a:lvl3pPr>
              <a:defRPr sz="1600"/>
            </a:lvl3pPr>
            <a:lvl4pPr>
              <a:buClr>
                <a:srgbClr val="C3E07C"/>
              </a:buClr>
              <a:buFont typeface="Arial" pitchFamily="34" charset="0"/>
              <a:buChar char="•"/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</p:txBody>
      </p:sp>
      <p:sp>
        <p:nvSpPr>
          <p:cNvPr id="10" name="TextovéPole 9"/>
          <p:cNvSpPr txBox="1"/>
          <p:nvPr userDrawn="1"/>
        </p:nvSpPr>
        <p:spPr>
          <a:xfrm>
            <a:off x="395536" y="6453336"/>
            <a:ext cx="1049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hlinkClick r:id="rId2"/>
              </a:rPr>
              <a:t>w</a:t>
            </a:r>
            <a:r>
              <a:rPr lang="cs-CZ" sz="1200" b="1" dirty="0" smtClean="0">
                <a:solidFill>
                  <a:schemeClr val="bg1"/>
                </a:solidFill>
                <a:hlinkClick r:id="rId2"/>
              </a:rPr>
              <a:t>ww.cu</a:t>
            </a:r>
            <a:r>
              <a:rPr lang="cs-CZ" sz="1200" b="1" dirty="0" smtClean="0">
                <a:hlinkClick r:id="rId2"/>
              </a:rPr>
              <a:t>zk.cz</a:t>
            </a:r>
            <a:r>
              <a:rPr lang="cs-CZ" sz="1200" b="1" dirty="0" smtClean="0"/>
              <a:t> </a:t>
            </a:r>
            <a:endParaRPr lang="cs-CZ" sz="1200" b="1" dirty="0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88224" y="6453336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06E563D-D287-4499-B861-0949324C7EF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576064"/>
          </a:xfrm>
          <a:prstGeom prst="roundRect">
            <a:avLst/>
          </a:prstGeom>
          <a:solidFill>
            <a:srgbClr val="547E2E"/>
          </a:solidFill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aoblený obdélník 12"/>
          <p:cNvSpPr/>
          <p:nvPr userDrawn="1"/>
        </p:nvSpPr>
        <p:spPr>
          <a:xfrm>
            <a:off x="323528" y="6453336"/>
            <a:ext cx="8496944" cy="288032"/>
          </a:xfrm>
          <a:prstGeom prst="roundRect">
            <a:avLst/>
          </a:prstGeom>
          <a:solidFill>
            <a:srgbClr val="54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547E2E"/>
              </a:buClr>
              <a:defRPr sz="2000"/>
            </a:lvl1pPr>
            <a:lvl2pPr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547E2E"/>
              </a:buClr>
              <a:defRPr sz="2000"/>
            </a:lvl1pPr>
            <a:lvl2pPr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</p:txBody>
      </p:sp>
      <p:sp>
        <p:nvSpPr>
          <p:cNvPr id="12" name="TextovéPole 11"/>
          <p:cNvSpPr txBox="1"/>
          <p:nvPr userDrawn="1"/>
        </p:nvSpPr>
        <p:spPr>
          <a:xfrm>
            <a:off x="395536" y="6453336"/>
            <a:ext cx="1049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hlinkClick r:id="rId2"/>
              </a:rPr>
              <a:t>w</a:t>
            </a:r>
            <a:r>
              <a:rPr lang="cs-CZ" sz="1200" b="1" dirty="0" smtClean="0">
                <a:solidFill>
                  <a:schemeClr val="bg1"/>
                </a:solidFill>
                <a:hlinkClick r:id="rId2"/>
              </a:rPr>
              <a:t>ww.cu</a:t>
            </a:r>
            <a:r>
              <a:rPr lang="cs-CZ" sz="1200" b="1" dirty="0" smtClean="0">
                <a:hlinkClick r:id="rId2"/>
              </a:rPr>
              <a:t>zk.cz</a:t>
            </a:r>
            <a:r>
              <a:rPr lang="cs-CZ" sz="1200" b="1" dirty="0" smtClean="0"/>
              <a:t> </a:t>
            </a:r>
            <a:endParaRPr lang="cs-CZ" sz="1200" b="1" dirty="0"/>
          </a:p>
        </p:txBody>
      </p:sp>
      <p:sp>
        <p:nvSpPr>
          <p:cNvPr id="1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88224" y="6453336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06E563D-D287-4499-B861-0949324C7EF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576064"/>
          </a:xfrm>
          <a:prstGeom prst="roundRect">
            <a:avLst/>
          </a:prstGeom>
          <a:solidFill>
            <a:srgbClr val="547E2E"/>
          </a:solidFill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Obrázek, mapa,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 userDrawn="1"/>
        </p:nvSpPr>
        <p:spPr>
          <a:xfrm>
            <a:off x="323528" y="6453336"/>
            <a:ext cx="8496944" cy="288032"/>
          </a:xfrm>
          <a:prstGeom prst="roundRect">
            <a:avLst/>
          </a:prstGeom>
          <a:solidFill>
            <a:srgbClr val="54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TextovéPole 6"/>
          <p:cNvSpPr txBox="1"/>
          <p:nvPr userDrawn="1"/>
        </p:nvSpPr>
        <p:spPr>
          <a:xfrm>
            <a:off x="395536" y="6453336"/>
            <a:ext cx="1049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hlinkClick r:id="rId2"/>
              </a:rPr>
              <a:t>w</a:t>
            </a:r>
            <a:r>
              <a:rPr lang="cs-CZ" sz="1200" b="1" dirty="0" smtClean="0">
                <a:solidFill>
                  <a:schemeClr val="bg1"/>
                </a:solidFill>
                <a:hlinkClick r:id="rId2"/>
              </a:rPr>
              <a:t>ww.cu</a:t>
            </a:r>
            <a:r>
              <a:rPr lang="cs-CZ" sz="1200" b="1" dirty="0" smtClean="0">
                <a:hlinkClick r:id="rId2"/>
              </a:rPr>
              <a:t>zk.cz</a:t>
            </a:r>
            <a:r>
              <a:rPr lang="cs-CZ" sz="1200" b="1" dirty="0" smtClean="0"/>
              <a:t> </a:t>
            </a:r>
            <a:endParaRPr lang="cs-CZ" sz="1200" b="1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88224" y="6453336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06E563D-D287-4499-B861-0949324C7EF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576064"/>
          </a:xfrm>
          <a:prstGeom prst="roundRect">
            <a:avLst/>
          </a:prstGeom>
          <a:solidFill>
            <a:srgbClr val="547E2E"/>
          </a:solidFill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ý obrázek, mapa,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668344" y="6453336"/>
            <a:ext cx="1152128" cy="26813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6E563D-D287-4499-B861-0949324C7EFE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aoblený obdélník 9"/>
          <p:cNvSpPr/>
          <p:nvPr userDrawn="1"/>
        </p:nvSpPr>
        <p:spPr>
          <a:xfrm>
            <a:off x="323528" y="6453336"/>
            <a:ext cx="8496944" cy="288032"/>
          </a:xfrm>
          <a:prstGeom prst="roundRect">
            <a:avLst/>
          </a:prstGeom>
          <a:solidFill>
            <a:srgbClr val="54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80120"/>
          </a:xfrm>
          <a:prstGeom prst="roundRect">
            <a:avLst/>
          </a:prstGeom>
          <a:noFill/>
        </p:spPr>
        <p:txBody>
          <a:bodyPr>
            <a:normAutofit/>
          </a:bodyPr>
          <a:lstStyle>
            <a:lvl1pPr>
              <a:defRPr sz="3400" b="1">
                <a:solidFill>
                  <a:srgbClr val="547E2E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0"/>
          </p:nvPr>
        </p:nvSpPr>
        <p:spPr>
          <a:xfrm>
            <a:off x="4716016" y="2996952"/>
            <a:ext cx="3095897" cy="2520380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TextovéPole 5"/>
          <p:cNvSpPr txBox="1"/>
          <p:nvPr userDrawn="1"/>
        </p:nvSpPr>
        <p:spPr>
          <a:xfrm>
            <a:off x="7740352" y="6453336"/>
            <a:ext cx="104958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n>
                  <a:noFill/>
                </a:ln>
                <a:solidFill>
                  <a:srgbClr val="FFFF00"/>
                </a:solidFill>
                <a:hlinkClick r:id="rId3"/>
              </a:rPr>
              <a:t>www.cuzk.cz</a:t>
            </a:r>
            <a:endParaRPr lang="cs-CZ" sz="1200" b="1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323528" y="6453336"/>
            <a:ext cx="291714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</a:rPr>
              <a:t>Zeměměřický úřad, Pod sídlištěm 9, Praha 8</a:t>
            </a:r>
            <a:endParaRPr lang="cs-CZ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88224" y="6453336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62298DB-2489-4522-9D1C-4FAC6DE2599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8" r:id="rId6"/>
    <p:sldLayoutId id="2147483657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z/url?sa=i&amp;rct=j&amp;q=d%C3%A1lnice+d8&amp;source=images&amp;cd=&amp;cad=rja&amp;docid=UBBpcKRAJfy53M&amp;tbnid=GMK8efpOmvjFDM:&amp;ved=0CAUQjRw&amp;url=http://www.valbek.cz/cs/reference/mostni-stavby/mosty/05-most-panenska-dalnice-d8-stavba-0807_58-136/&amp;ei=IJ8MUsDgI4HctAayo4DwCA&amp;bvm=bv.50768961,d.Yms&amp;psig=AFQjCNHBYkMQkOJnwzFTvtz7aZGbTKiGsA&amp;ust=1376644895680831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547E2E"/>
                </a:solidFill>
                <a:cs typeface="Arial" pitchFamily="34" charset="0"/>
              </a:rPr>
              <a:t>Průběžná aktualizace ZABAGED</a:t>
            </a:r>
            <a:r>
              <a:rPr lang="cs-CZ" sz="3600" baseline="30000" dirty="0" smtClean="0">
                <a:solidFill>
                  <a:srgbClr val="547E2E"/>
                </a:solidFill>
                <a:latin typeface="Arial"/>
                <a:cs typeface="Arial"/>
              </a:rPr>
              <a:t>®</a:t>
            </a:r>
            <a:r>
              <a:rPr lang="cs-CZ" sz="3600" dirty="0" smtClean="0">
                <a:solidFill>
                  <a:srgbClr val="547E2E"/>
                </a:solidFill>
                <a:cs typeface="Arial" pitchFamily="34" charset="0"/>
              </a:rPr>
              <a:t> Využívání externích zdrojů</a:t>
            </a:r>
            <a:endParaRPr lang="cs-CZ" sz="3600" dirty="0">
              <a:solidFill>
                <a:srgbClr val="547E2E"/>
              </a:solidFill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14546" y="4572008"/>
            <a:ext cx="4557722" cy="490946"/>
          </a:xfrm>
        </p:spPr>
        <p:txBody>
          <a:bodyPr>
            <a:noAutofit/>
          </a:bodyPr>
          <a:lstStyle/>
          <a:p>
            <a:r>
              <a:rPr lang="cs-CZ" sz="1600" dirty="0" smtClean="0"/>
              <a:t>Hanka Olešovská, Pavel </a:t>
            </a:r>
            <a:r>
              <a:rPr lang="cs-CZ" sz="1600" dirty="0" smtClean="0">
                <a:solidFill>
                  <a:schemeClr val="tx1"/>
                </a:solidFill>
              </a:rPr>
              <a:t>Šára, Zdeněk Valenta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Zeměměřický úřad, Praha 8</a:t>
            </a:r>
          </a:p>
          <a:p>
            <a:r>
              <a:rPr lang="cs-CZ" dirty="0" smtClean="0"/>
              <a:t>24. 9. 2015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98DB-2489-4522-9D1C-4FAC6DE25990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Elektrárny – externí zdroj ERÚ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28596" y="1000108"/>
            <a:ext cx="5357850" cy="520016"/>
          </a:xfrm>
          <a:effectLst/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2000" b="1" u="sng" cap="all" dirty="0" smtClean="0">
                <a:latin typeface="Calibri" pitchFamily="34" charset="0"/>
              </a:rPr>
              <a:t>počet elektráren  v ZABAGED® – září 2015</a:t>
            </a:r>
            <a:r>
              <a:rPr lang="cs-CZ" sz="2000" b="1" u="sng" cap="all" dirty="0" smtClean="0">
                <a:latin typeface="Calibri" pitchFamily="34" charset="0"/>
                <a:cs typeface="Arial" charset="0"/>
              </a:rPr>
              <a:t>:</a:t>
            </a:r>
          </a:p>
          <a:p>
            <a:pPr algn="just">
              <a:buNone/>
            </a:pPr>
            <a:endParaRPr lang="cs-CZ" sz="800" b="1" dirty="0" smtClean="0"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928794" y="1714488"/>
          <a:ext cx="5616624" cy="3888431"/>
        </p:xfrm>
        <a:graphic>
          <a:graphicData uri="http://schemas.openxmlformats.org/drawingml/2006/table">
            <a:tbl>
              <a:tblPr/>
              <a:tblGrid>
                <a:gridCol w="3055197"/>
                <a:gridCol w="2561427"/>
              </a:tblGrid>
              <a:tr h="567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cs-CZ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Typ elektrárny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5000">
                          <a:srgbClr val="BBCFF7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Počet objektů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5000">
                          <a:srgbClr val="BBCFF7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</a:tr>
              <a:tr h="332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Jaderná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5000">
                          <a:srgbClr val="BBCFF7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5000">
                          <a:srgbClr val="BBCFF7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</a:tr>
              <a:tr h="332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Solární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5000">
                          <a:srgbClr val="BBCFF7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28 625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5000">
                          <a:srgbClr val="BBCFF7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</a:tr>
              <a:tr h="332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Vodní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5000">
                          <a:srgbClr val="BBCFF7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1 585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5000">
                          <a:srgbClr val="BBCFF7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</a:tr>
              <a:tr h="332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Přečerpávající vodní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5000">
                          <a:srgbClr val="BBCFF7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5000">
                          <a:srgbClr val="BBCFF7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</a:tr>
              <a:tr h="332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Alternativní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5000">
                          <a:srgbClr val="BBCFF7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5000">
                          <a:srgbClr val="BBCFF7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</a:tr>
              <a:tr h="332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Parní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5000">
                          <a:srgbClr val="BBCFF7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136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5000">
                          <a:srgbClr val="BBCFF7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</a:tr>
              <a:tr h="332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Paroplynová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5000">
                          <a:srgbClr val="BBCFF7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5000">
                          <a:srgbClr val="BBCFF7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</a:tr>
              <a:tr h="332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Plynová a spalovací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5000">
                          <a:srgbClr val="BBCFF7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1 145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5000">
                          <a:srgbClr val="BBCFF7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</a:tr>
              <a:tr h="332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Větrná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5000">
                          <a:srgbClr val="BBCFF7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129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5000">
                          <a:srgbClr val="BBCFF7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</a:tr>
              <a:tr h="332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5000">
                          <a:srgbClr val="BBCFF7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31 630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5000">
                          <a:srgbClr val="BBCFF7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http://www.valbek.cz/user/data/reference/most_panenska/panensk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00808"/>
            <a:ext cx="6334993" cy="482505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557B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Silnice, dálnice -</a:t>
            </a:r>
            <a:br>
              <a:rPr lang="cs-CZ" sz="36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557B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</a:br>
            <a:r>
              <a:rPr lang="cs-CZ" sz="36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557B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průběžná aktualizace z dat SDB</a:t>
            </a:r>
            <a:endParaRPr lang="cs-CZ" sz="3600" dirty="0">
              <a:ln w="12700">
                <a:solidFill>
                  <a:schemeClr val="bg1"/>
                </a:solidFill>
                <a:prstDash val="solid"/>
              </a:ln>
              <a:solidFill>
                <a:srgbClr val="557B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547E2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Mgr. Pavel Šára</a:t>
            </a:r>
            <a:endParaRPr lang="cs-CZ" b="1" dirty="0">
              <a:ln w="12700">
                <a:solidFill>
                  <a:schemeClr val="bg1"/>
                </a:solidFill>
                <a:prstDash val="solid"/>
              </a:ln>
              <a:solidFill>
                <a:srgbClr val="547E2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557B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24. 9. 2015</a:t>
            </a:r>
            <a:endParaRPr lang="cs-CZ" b="1" dirty="0">
              <a:ln w="12700">
                <a:solidFill>
                  <a:schemeClr val="bg1"/>
                </a:solidFill>
                <a:prstDash val="solid"/>
              </a:ln>
              <a:solidFill>
                <a:srgbClr val="557B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563D-D287-4499-B861-0949324C7EFE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ZABAGED® - zákon č. 200/1994Sb. -  § 4a</a:t>
            </a:r>
            <a:endParaRPr lang="cs-CZ" dirty="0"/>
          </a:p>
        </p:txBody>
      </p:sp>
      <p:sp>
        <p:nvSpPr>
          <p:cNvPr id="4" name="Zástupný symbol pro text 22"/>
          <p:cNvSpPr txBox="1">
            <a:spLocks/>
          </p:cNvSpPr>
          <p:nvPr/>
        </p:nvSpPr>
        <p:spPr>
          <a:xfrm>
            <a:off x="393256" y="836713"/>
            <a:ext cx="7779144" cy="3384376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§ 4a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Obsah, správa, užití a rozšiřování dat databáze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(1) Databáze obsahuje data o objektech v kategoriích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a) sídelní, hospodářské a kulturní objekty,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b) komunikace,</a:t>
            </a:r>
            <a:r>
              <a:rPr kumimoji="0" lang="cs-CZ" sz="2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4c)</a:t>
            </a: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c) rozvodné sítě a </a:t>
            </a:r>
            <a:r>
              <a:rPr kumimoji="0" lang="cs-CZ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produktovody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d) vodstvo,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e) územní jednotky včetně chráněných území,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f) vegetace a povrch,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g) terénní reliéf,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h) geodetické body.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(2) Správce</a:t>
            </a:r>
            <a:r>
              <a:rPr kumimoji="0" lang="cs-CZ" sz="2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4d)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vytváří a vede databázi jako součást informačního systému veřejné správy.</a:t>
            </a:r>
            <a:r>
              <a:rPr kumimoji="0" lang="cs-CZ" sz="2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4e)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databáze jsou všeobecně využitelná jako data základní.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(3) Užívat a rozšiřovat data databáze lze pouze se souhlasem správce a za podmínek stanovených prováděcím právním předpisem.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(4) Data databáze jsou závazná pro tvorbu státních mapových děl v měřítku 1 : 10 000 a menším a podkladem pro tvorbu informačních systémů veřejné správy obsahujících data. Ustanovení věty první se nevztahuje na státní mapová díla a informační systémy určené pro potřeby zajišťování obrany státu a krizového řízení.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(5) Správce databáze je oprávněn od správních úřadů za účelem vedení databáze vyžadovat data, která tyto orgány spravují, a to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a) identifikátory vodních toků a povodí, průběh rozvodnic od Ministerstva životního prostředí,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b) identifikátory zvláště chráněných území a dobývacích prostorů, včetně jejich vymezení, od Ministerstva životního prostředí,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c) data o dálniční, silniční, drážní a letištní síti ve vlastnictví státu</a:t>
            </a:r>
            <a:r>
              <a:rPr kumimoji="0" lang="cs-CZ" sz="2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4f)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od Ministerstva dopravy,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d) kódy územních jednotek podle Klasifikace územních statistických jednotek CZ-NUTS</a:t>
            </a:r>
            <a:r>
              <a:rPr kumimoji="0" lang="cs-CZ" sz="2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4g)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od Českého statistického úřadu.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(6) Ústřední správní úřady uvedené v odstavci 5 jsou povinny poskytnout potřebná data správci databáze bezplatně. Data z databáze jsou správním úřadům, soudům a orgánům veřejné správy pro výkon jejich působnosti poskytována bezplatně.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08920"/>
            <a:ext cx="70580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563D-D287-4499-B861-0949324C7EFE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KOMUNIKACE ZABAGED® - rozdělení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280920" cy="56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563D-D287-4499-B861-0949324C7EFE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TYPY OBJEKTŮ ZABAGED® aktualizované z dat SDB</a:t>
            </a:r>
            <a:endParaRPr lang="cs-CZ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1239988"/>
            <a:ext cx="7725868" cy="398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563D-D287-4499-B861-0949324C7EFE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PRŮBĚŽNÁ AKTUALIZACE – obecné předpoklady</a:t>
            </a:r>
            <a:endParaRPr lang="cs-CZ" dirty="0"/>
          </a:p>
        </p:txBody>
      </p:sp>
      <p:sp>
        <p:nvSpPr>
          <p:cNvPr id="4" name="Zástupný symbol pro text 22"/>
          <p:cNvSpPr txBox="1">
            <a:spLocks/>
          </p:cNvSpPr>
          <p:nvPr/>
        </p:nvSpPr>
        <p:spPr>
          <a:xfrm>
            <a:off x="428596" y="1285860"/>
            <a:ext cx="8283200" cy="409248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000" dirty="0" smtClean="0"/>
              <a:t> rozdělení silnic ZABAGED® na úseky podle SDB (odbor silniční databanky v Ostravě, který je součástí Ředitelství silnic a dálnic GŘ)</a:t>
            </a:r>
          </a:p>
          <a:p>
            <a:pPr>
              <a:buFontTx/>
              <a:buChar char="-"/>
            </a:pPr>
            <a:endParaRPr lang="cs-CZ" sz="2000" dirty="0" smtClean="0"/>
          </a:p>
          <a:p>
            <a:pPr>
              <a:buFontTx/>
              <a:buChar char="-"/>
            </a:pPr>
            <a:r>
              <a:rPr lang="cs-CZ" sz="2000" dirty="0" smtClean="0"/>
              <a:t> dosažení obdobné struktury pro celou síť evidovaných silnic (spravovaných SDB)</a:t>
            </a:r>
          </a:p>
          <a:p>
            <a:pPr>
              <a:buFontTx/>
              <a:buChar char="-"/>
            </a:pPr>
            <a:endParaRPr lang="cs-CZ" sz="2000" dirty="0" smtClean="0"/>
          </a:p>
          <a:p>
            <a:pPr>
              <a:buFontTx/>
              <a:buChar char="-"/>
            </a:pPr>
            <a:r>
              <a:rPr lang="cs-CZ" sz="2000" dirty="0" smtClean="0"/>
              <a:t> sjednocení atributů (kódy úseků silnic, kódy uzlových bodů, kódy dalších objektů na silnicích) se SDB, které jsou zároveň jednoznačným identifikátorem mezi oběma databázemi</a:t>
            </a:r>
          </a:p>
          <a:p>
            <a:pPr>
              <a:buFontTx/>
              <a:buChar char="-"/>
            </a:pPr>
            <a:endParaRPr lang="cs-CZ" sz="2000" dirty="0" smtClean="0"/>
          </a:p>
          <a:p>
            <a:pPr>
              <a:buFontTx/>
              <a:buChar char="-"/>
            </a:pPr>
            <a:r>
              <a:rPr lang="cs-CZ" sz="2000" dirty="0" smtClean="0"/>
              <a:t> možnost následné automatizované průběžné aktualizace na základě stavových dat SDB 2x ročně (k 1. 1. a 1.7. daného roku)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563D-D287-4499-B861-0949324C7EFE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KONTROLNÍ „ZMĚNOVÉ“ SOUBORY</a:t>
            </a:r>
            <a:endParaRPr lang="cs-CZ" dirty="0"/>
          </a:p>
        </p:txBody>
      </p:sp>
      <p:sp>
        <p:nvSpPr>
          <p:cNvPr id="4" name="Zástupný symbol pro text 22"/>
          <p:cNvSpPr txBox="1">
            <a:spLocks/>
          </p:cNvSpPr>
          <p:nvPr/>
        </p:nvSpPr>
        <p:spPr>
          <a:xfrm>
            <a:off x="393256" y="836712"/>
            <a:ext cx="5546896" cy="532859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cs-CZ" sz="2000" b="1" dirty="0" smtClean="0"/>
              <a:t>Změnové soubory</a:t>
            </a:r>
            <a:r>
              <a:rPr lang="cs-CZ" sz="2000" dirty="0" smtClean="0"/>
              <a:t>, které vznikly porovnáním stavů ZABAGED® a SDB (po jednotlivých ZM50):</a:t>
            </a:r>
          </a:p>
          <a:p>
            <a:pPr lvl="0"/>
            <a:endParaRPr lang="cs-CZ" sz="2000" dirty="0" smtClean="0"/>
          </a:p>
          <a:p>
            <a:pPr marL="355600" lvl="0" indent="-177800">
              <a:buFontTx/>
              <a:buChar char="-"/>
            </a:pPr>
            <a:r>
              <a:rPr lang="cs-CZ" sz="2000" dirty="0" smtClean="0"/>
              <a:t> nové objekty SDB</a:t>
            </a:r>
          </a:p>
          <a:p>
            <a:pPr marL="355600" lvl="0" indent="-177800">
              <a:buFontTx/>
              <a:buChar char="-"/>
            </a:pPr>
            <a:r>
              <a:rPr lang="cs-CZ" sz="2000" dirty="0" smtClean="0"/>
              <a:t> zrušené objekty ZABAGED®</a:t>
            </a:r>
          </a:p>
          <a:p>
            <a:pPr marL="355600" lvl="0" indent="-177800">
              <a:buFontTx/>
              <a:buChar char="-"/>
            </a:pPr>
            <a:r>
              <a:rPr lang="cs-CZ" sz="2000" dirty="0" smtClean="0"/>
              <a:t> editace atributů</a:t>
            </a:r>
          </a:p>
          <a:p>
            <a:pPr marL="355600" lvl="0" indent="-177800">
              <a:buFontTx/>
              <a:buChar char="-"/>
            </a:pPr>
            <a:r>
              <a:rPr lang="cs-CZ" sz="2000" dirty="0" smtClean="0"/>
              <a:t> editace geometrie</a:t>
            </a:r>
          </a:p>
          <a:p>
            <a:pPr lvl="0">
              <a:buFontTx/>
              <a:buChar char="-"/>
            </a:pPr>
            <a:endParaRPr lang="cs-CZ" sz="2000" dirty="0" smtClean="0"/>
          </a:p>
          <a:p>
            <a:pPr lvl="0">
              <a:buFontTx/>
              <a:buChar char="-"/>
            </a:pPr>
            <a:r>
              <a:rPr lang="cs-CZ" sz="2000" dirty="0" smtClean="0"/>
              <a:t> nutné načíst jako externí soubory do APV ZABAGED</a:t>
            </a:r>
          </a:p>
          <a:p>
            <a:pPr lvl="0">
              <a:buFontTx/>
              <a:buChar char="-"/>
            </a:pPr>
            <a:endParaRPr lang="cs-CZ" sz="2000" dirty="0" smtClean="0"/>
          </a:p>
          <a:p>
            <a:pPr lvl="0">
              <a:buFontTx/>
              <a:buChar char="-"/>
            </a:pPr>
            <a:r>
              <a:rPr lang="cs-CZ" sz="2000" dirty="0" smtClean="0"/>
              <a:t> zpracovává Oddělení zpracování dat , dodělávají jednotlivá DP v místech plošné aktualizace</a:t>
            </a:r>
          </a:p>
          <a:p>
            <a:pPr lvl="0">
              <a:buFontTx/>
              <a:buChar char="-"/>
            </a:pPr>
            <a:endParaRPr lang="cs-CZ" sz="2000" dirty="0" smtClean="0"/>
          </a:p>
          <a:p>
            <a:pPr lvl="0">
              <a:buFontTx/>
              <a:buChar char="-"/>
            </a:pPr>
            <a:r>
              <a:rPr lang="cs-CZ" sz="2000" dirty="0" smtClean="0"/>
              <a:t> v průběhu pololetí komunikace s jednotlivými DP, nesoulady zjištěné v terénu zasílány  do SDB a většinou součástí další verze dat SDB</a:t>
            </a:r>
          </a:p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pPr lvl="0"/>
            <a:endParaRPr lang="cs-CZ" sz="2400" dirty="0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96752"/>
            <a:ext cx="2376264" cy="446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563D-D287-4499-B861-0949324C7EFE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IDENTIFIKACE ZMĚNOVÝCH DAT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6984776" cy="521361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563D-D287-4499-B861-0949324C7EFE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HLAVNÍ ZÁSADY ZPRACOVÁNÍ PRŮBĚŽNÉ AKTUALIZACE</a:t>
            </a:r>
          </a:p>
        </p:txBody>
      </p:sp>
      <p:sp>
        <p:nvSpPr>
          <p:cNvPr id="4" name="Zástupný symbol pro text 22"/>
          <p:cNvSpPr txBox="1">
            <a:spLocks/>
          </p:cNvSpPr>
          <p:nvPr/>
        </p:nvSpPr>
        <p:spPr>
          <a:xfrm>
            <a:off x="393256" y="836712"/>
            <a:ext cx="8355208" cy="532859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/>
              <a:t> Nové silnice podle SDB se přebírají. Je nutné zkontrolovat, případně opravit geometrii podle </a:t>
            </a:r>
            <a:r>
              <a:rPr lang="cs-CZ" sz="2000" dirty="0" err="1" smtClean="0"/>
              <a:t>ortofota</a:t>
            </a:r>
            <a:r>
              <a:rPr lang="cs-CZ" sz="2000" dirty="0" smtClean="0"/>
              <a:t>, atributy se přebírají vždy ze SDB.</a:t>
            </a:r>
          </a:p>
          <a:p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Všechny uzlové body je nutné převzít ze SDB (geometrii lze opravit podle topologie ZABAGED) včetně atributů.</a:t>
            </a:r>
          </a:p>
          <a:p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Sjezdy a nájezdy jsou evidovanými silnicemi pouze, pokud je tak vede SDB, obvykle jsou větví nebo paprskem (je součástí atributu „třída silnice“).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Směr </a:t>
            </a:r>
            <a:r>
              <a:rPr lang="cs-CZ" sz="2000" dirty="0" err="1" smtClean="0"/>
              <a:t>vektorizace</a:t>
            </a:r>
            <a:r>
              <a:rPr lang="cs-CZ" sz="2000" dirty="0" smtClean="0"/>
              <a:t> se nemění a není určen (povinný směr </a:t>
            </a:r>
            <a:r>
              <a:rPr lang="cs-CZ" sz="2000" dirty="0" err="1" smtClean="0"/>
              <a:t>vektorizace</a:t>
            </a:r>
            <a:r>
              <a:rPr lang="cs-CZ" sz="2000" dirty="0" smtClean="0"/>
              <a:t> ve směru jízdy platí pouze pro dvouosé silnice).</a:t>
            </a:r>
          </a:p>
          <a:p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Doplní se případné stavební objekty (mosty, tunel, podjezd) a opraví jejich atributy podle SDB. </a:t>
            </a:r>
          </a:p>
          <a:p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Kruhové objezdy na evidovaných silnicích se dělají pouze pokud je takto vede SDB. Jinak by nebylo možné určit správně čísla úseků, čísla silnic a </a:t>
            </a:r>
            <a:r>
              <a:rPr lang="cs-CZ" sz="2000" dirty="0" err="1" smtClean="0"/>
              <a:t>peáže</a:t>
            </a:r>
            <a:r>
              <a:rPr lang="cs-CZ" sz="20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563D-D287-4499-B861-0949324C7EFE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PUBLIKACE – SILNICE, DÁLNICE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379187" cy="412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4392488" cy="320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3203848" y="908720"/>
            <a:ext cx="269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GEOPORTÁL ČÚZK, INSPIRE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98DB-2489-4522-9D1C-4FAC6DE25990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Oddělení správy a rozvoje dat ZABAGED</a:t>
            </a:r>
            <a:endParaRPr lang="cs-CZ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51520" y="980728"/>
            <a:ext cx="799288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6700" indent="-266700"/>
            <a:r>
              <a:rPr lang="cs-CZ" sz="2400" b="1" dirty="0" smtClean="0"/>
              <a:t>Oddělení správy a rozvoje dat ZABAGED</a:t>
            </a:r>
            <a:endParaRPr lang="cs-CZ" sz="2400" b="1" u="sng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66700" indent="-266700"/>
            <a:endParaRPr lang="cs-CZ" sz="2000" b="1" u="sng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66700" indent="-266700"/>
            <a:r>
              <a:rPr lang="cs-CZ" sz="2000" b="1" u="sng" dirty="0" smtClean="0">
                <a:solidFill>
                  <a:schemeClr val="tx1"/>
                </a:solidFill>
                <a:latin typeface="Calibri" pitchFamily="34" charset="0"/>
              </a:rPr>
              <a:t>Rozvoj: </a:t>
            </a:r>
          </a:p>
          <a:p>
            <a:pPr marL="266700" indent="-266700"/>
            <a:endParaRPr lang="cs-CZ" dirty="0" smtClean="0"/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cs-CZ" dirty="0" smtClean="0"/>
              <a:t>Navrhování optimálního způsobu aktualizace typů objektů ZABAGED</a:t>
            </a:r>
            <a:r>
              <a:rPr lang="cs-CZ" baseline="30000" dirty="0" smtClean="0"/>
              <a:t>®</a:t>
            </a:r>
            <a:r>
              <a:rPr lang="cs-CZ" dirty="0" smtClean="0"/>
              <a:t> a jejich atributů.</a:t>
            </a: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cs-CZ" dirty="0" smtClean="0"/>
              <a:t>Tvorba metodik a technologických postupů včetně dokumentace pro správu, aktualizaci a rozvoj obsahu ZABAGED</a:t>
            </a:r>
            <a:r>
              <a:rPr lang="cs-CZ" baseline="30000" dirty="0" smtClean="0"/>
              <a:t>®</a:t>
            </a:r>
            <a:r>
              <a:rPr lang="cs-CZ" dirty="0" smtClean="0"/>
              <a:t>.</a:t>
            </a:r>
          </a:p>
          <a:p>
            <a:pPr marL="266700" lvl="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cs-CZ" dirty="0" smtClean="0">
                <a:latin typeface="Calibri" pitchFamily="34" charset="0"/>
              </a:rPr>
              <a:t>Hledání a ověřování nových informačních zdrojů pro aktualizaci ZABAGED®.</a:t>
            </a:r>
          </a:p>
          <a:p>
            <a:pPr marL="266700" indent="-266700"/>
            <a:endParaRPr lang="cs-CZ" dirty="0" smtClean="0">
              <a:latin typeface="Calibri" pitchFamily="34" charset="0"/>
            </a:endParaRPr>
          </a:p>
          <a:p>
            <a:pPr marL="266700" indent="-266700"/>
            <a:r>
              <a:rPr lang="cs-CZ" b="1" u="sng" dirty="0" smtClean="0">
                <a:latin typeface="Calibri" pitchFamily="34" charset="0"/>
              </a:rPr>
              <a:t>Správa: </a:t>
            </a:r>
          </a:p>
          <a:p>
            <a:pPr marL="266700" indent="-266700"/>
            <a:endParaRPr lang="cs-CZ" b="1" u="sng" dirty="0" smtClean="0">
              <a:latin typeface="Calibri" pitchFamily="34" charset="0"/>
            </a:endParaRP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cs-CZ" dirty="0" smtClean="0"/>
              <a:t>Přebírání dat od externích organizací na podkladě smluv o spolupráci.</a:t>
            </a: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cs-CZ" dirty="0" smtClean="0"/>
              <a:t>Zpracování aktualizačních dat v prostředí APV ZABAGED</a:t>
            </a:r>
            <a:r>
              <a:rPr lang="cs-CZ" baseline="30000" dirty="0" smtClean="0"/>
              <a:t>®</a:t>
            </a:r>
            <a:r>
              <a:rPr lang="cs-CZ" dirty="0" smtClean="0"/>
              <a:t>  v rozsahu ověřovacího provozu navržených technologických postupů.</a:t>
            </a:r>
            <a:endParaRPr lang="en-US" sz="1400" b="1" baseline="300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7" name="Obrázek 6" descr="IMG_20150615_130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785794"/>
            <a:ext cx="1619262" cy="121444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Titulní obrázek_popis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844824"/>
            <a:ext cx="6836576" cy="453650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Ulice - úvod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6937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Aft>
                <a:spcPts val="700"/>
              </a:spcAft>
            </a:pPr>
            <a:r>
              <a:rPr lang="cs-CZ" dirty="0" smtClean="0"/>
              <a:t>Pozemní komunikace v sídelním útvaru bez ohledu na její šíři (pojmenovaná ulice i </a:t>
            </a:r>
            <a:r>
              <a:rPr lang="cs-CZ" smtClean="0"/>
              <a:t>mimo sídlo).</a:t>
            </a:r>
            <a:endParaRPr lang="cs-CZ" dirty="0" smtClean="0"/>
          </a:p>
          <a:p>
            <a:pPr>
              <a:spcAft>
                <a:spcPts val="700"/>
              </a:spcAft>
            </a:pPr>
            <a:r>
              <a:rPr lang="cs-CZ" dirty="0" smtClean="0"/>
              <a:t>Zjednodušené rozdělení na “pojmenované a nepojmenované“.</a:t>
            </a:r>
          </a:p>
          <a:p>
            <a:pPr>
              <a:spcAft>
                <a:spcPts val="700"/>
              </a:spcAft>
            </a:pPr>
            <a:r>
              <a:rPr lang="cs-CZ" dirty="0" smtClean="0"/>
              <a:t>Správa a vedení pojmenovaných ulic podléhá pravidlům RÚIAN.</a:t>
            </a:r>
          </a:p>
          <a:p>
            <a:pPr>
              <a:spcAft>
                <a:spcPts val="700"/>
              </a:spcAft>
            </a:pPr>
            <a:r>
              <a:rPr lang="cs-CZ" dirty="0" smtClean="0"/>
              <a:t>Správa a vedení nepojmenovaných ulic je plně v kompetenci ZABAGED.</a:t>
            </a:r>
          </a:p>
          <a:p>
            <a:pPr>
              <a:spcAft>
                <a:spcPts val="700"/>
              </a:spcAft>
            </a:pPr>
            <a:r>
              <a:rPr lang="cs-CZ" dirty="0" smtClean="0"/>
              <a:t>Pojmenované ulice nemusí vždy odpovídat fyzické realitě v terénu.</a:t>
            </a:r>
          </a:p>
          <a:p>
            <a:pPr>
              <a:spcAft>
                <a:spcPts val="700"/>
              </a:spcAft>
            </a:pPr>
            <a:r>
              <a:rPr lang="cs-CZ" dirty="0" smtClean="0"/>
              <a:t>V terénu </a:t>
            </a:r>
            <a:r>
              <a:rPr lang="cs-CZ" u="sng" dirty="0" smtClean="0"/>
              <a:t>fyzicky neexistující ulice</a:t>
            </a:r>
            <a:r>
              <a:rPr lang="cs-CZ" dirty="0" smtClean="0"/>
              <a:t> vymezená obcí musí být v ZABAGED zavedena, ve stejné podobě se následně dostává do RÚIAN.</a:t>
            </a:r>
          </a:p>
          <a:p>
            <a:pPr>
              <a:spcAft>
                <a:spcPts val="700"/>
              </a:spcAft>
            </a:pPr>
            <a:r>
              <a:rPr lang="cs-CZ" dirty="0" smtClean="0"/>
              <a:t>Podmínkou zavedení pojmenované ulice v ZABAGED je evidence jejího názvu a kódu v RÚIAN a zaslání geometrie tzv. definiční čáry ulice (DCU) na podkladě katastrální mapy nebo digitální mapy veřejné zprávy.</a:t>
            </a:r>
          </a:p>
          <a:p>
            <a:pPr>
              <a:spcAft>
                <a:spcPts val="700"/>
              </a:spcAft>
            </a:pPr>
            <a:r>
              <a:rPr lang="cs-CZ" dirty="0" smtClean="0"/>
              <a:t>Jinak nelze pojmenovanou ulici v ZABAGED zavést =&gt; v ZABAGED vedena nepojmenovaná ulice.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Ulice – podklad pro zákres</a:t>
            </a:r>
            <a:endParaRPr lang="cs-CZ" dirty="0"/>
          </a:p>
        </p:txBody>
      </p:sp>
      <p:pic>
        <p:nvPicPr>
          <p:cNvPr id="13" name="Zástupný symbol pro obsah 12" descr="Podkl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196752"/>
            <a:ext cx="5712285" cy="456882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Ulice – Základní pravidla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6937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700"/>
              </a:spcAft>
            </a:pPr>
            <a:r>
              <a:rPr lang="cs-CZ" sz="2000" dirty="0" smtClean="0"/>
              <a:t>Každá ulice vždy jedinečné ID dle RÚIAN.</a:t>
            </a:r>
          </a:p>
          <a:p>
            <a:pPr>
              <a:lnSpc>
                <a:spcPct val="90000"/>
              </a:lnSpc>
              <a:spcAft>
                <a:spcPts val="700"/>
              </a:spcAft>
            </a:pPr>
            <a:r>
              <a:rPr lang="cs-CZ" sz="2000" dirty="0" smtClean="0"/>
              <a:t>Přerušení na hranici obce vedené v RÚIAN.</a:t>
            </a:r>
          </a:p>
          <a:p>
            <a:pPr>
              <a:lnSpc>
                <a:spcPct val="90000"/>
              </a:lnSpc>
              <a:spcAft>
                <a:spcPts val="700"/>
              </a:spcAft>
            </a:pPr>
            <a:r>
              <a:rPr lang="cs-CZ" sz="2000" dirty="0" smtClean="0"/>
              <a:t>Ulice stejného jména pokračující v sousední obci vždy jiné ID dle RÚIAN.</a:t>
            </a:r>
          </a:p>
          <a:p>
            <a:pPr>
              <a:lnSpc>
                <a:spcPct val="90000"/>
              </a:lnSpc>
              <a:spcAft>
                <a:spcPts val="700"/>
              </a:spcAft>
            </a:pPr>
            <a:r>
              <a:rPr lang="cs-CZ" sz="2000" dirty="0" smtClean="0"/>
              <a:t>Typ pojmenované ulice – sjízdná v sídle, nesjízdná v sídle, sjízdná mimo sídlo, nesjízdná mimo sídlo.</a:t>
            </a:r>
          </a:p>
          <a:p>
            <a:pPr>
              <a:lnSpc>
                <a:spcPct val="90000"/>
              </a:lnSpc>
              <a:spcAft>
                <a:spcPts val="700"/>
              </a:spcAft>
            </a:pPr>
            <a:r>
              <a:rPr lang="cs-CZ" sz="2000" dirty="0" smtClean="0"/>
              <a:t>Typ nepojmenované ulice - sjízdná v sídle, nesjízdná v sídle.</a:t>
            </a:r>
          </a:p>
          <a:p>
            <a:pPr>
              <a:lnSpc>
                <a:spcPct val="90000"/>
              </a:lnSpc>
              <a:spcAft>
                <a:spcPts val="700"/>
              </a:spcAft>
            </a:pPr>
            <a:r>
              <a:rPr lang="cs-CZ" sz="2000" dirty="0" smtClean="0"/>
              <a:t>Dle §9 vyhlášky 359/2011 Sb. o základním registru územní identifikace, adres a nemovitostí lze provést při zavedení změny zaslané obcí nezbytné úpravy DCU (vložení bodu, napojení na síť komunikací v ZABAGED).</a:t>
            </a:r>
          </a:p>
          <a:p>
            <a:pPr>
              <a:lnSpc>
                <a:spcPct val="90000"/>
              </a:lnSpc>
              <a:spcAft>
                <a:spcPts val="700"/>
              </a:spcAft>
            </a:pPr>
            <a:r>
              <a:rPr lang="cs-CZ" sz="2000" dirty="0" smtClean="0"/>
              <a:t>Zásadní úpravy na skutečnost v terénu lze provést pouze nepojmenovanou ulicí.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Ulice – zavedení do ZABAGED</a:t>
            </a:r>
            <a:endParaRPr lang="cs-CZ" dirty="0"/>
          </a:p>
        </p:txBody>
      </p:sp>
      <p:pic>
        <p:nvPicPr>
          <p:cNvPr id="5" name="Zástupný symbol pro obsah 4" descr="Zákres v ZABAG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2945" y="1557338"/>
            <a:ext cx="6838109" cy="456882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Šipka doprava 5"/>
          <p:cNvSpPr/>
          <p:nvPr/>
        </p:nvSpPr>
        <p:spPr>
          <a:xfrm>
            <a:off x="-1188640" y="3284984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 rot="5400000">
            <a:off x="9931456" y="4046208"/>
            <a:ext cx="484632" cy="97840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16200000">
            <a:off x="4181096" y="7420304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5724128" y="753345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Název ulice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559824" y="74614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Kód ulice (ID)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475656" y="73894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Typ ulice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987824" y="69573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Zdroj objektu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L 0.24566 0.006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3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-0.01857 -0.207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-104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81 0.00209 L -0.3526 -0.035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0" y="-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-0.49219 -0.9611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00" y="-481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-0.5158 -0.9506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0" y="-475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0.37812 -0.9402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470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3 -0.03727 L 0.35052 -0.8773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0" y="-4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/>
      <p:bldP spid="11" grpId="0"/>
      <p:bldP spid="12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Výsledek v RÚI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268760"/>
            <a:ext cx="6275936" cy="456882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98DB-2489-4522-9D1C-4FAC6DE25990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Ulice – odeslání do ISÚI – výsledek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98DB-2489-4522-9D1C-4FAC6DE25990}" type="slidenum">
              <a:rPr lang="cs-CZ" smtClean="0"/>
              <a:pPr/>
              <a:t>26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Budovy z ISKN - úvod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3744416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700"/>
              </a:spcAft>
            </a:pPr>
            <a:r>
              <a:rPr lang="cs-CZ" sz="2000" dirty="0" smtClean="0"/>
              <a:t>Část definice dle katalogového listu ZABAGED – stavební objekt ohraničený zevně obvodovými stěnami a střechou.</a:t>
            </a:r>
          </a:p>
          <a:p>
            <a:pPr>
              <a:lnSpc>
                <a:spcPct val="90000"/>
              </a:lnSpc>
              <a:spcAft>
                <a:spcPts val="700"/>
              </a:spcAft>
            </a:pPr>
            <a:r>
              <a:rPr lang="cs-CZ" sz="2000" dirty="0" smtClean="0"/>
              <a:t>Definice budovy dle Zákona 256/2013 Sb. (katastrální zákon) – nadzemní stavba spojená se zemí pevným základem, která je prostorově soustředěna a navenek převážně uzavřena obvodovými stěnami a střešní konstrukcí.  </a:t>
            </a:r>
          </a:p>
          <a:p>
            <a:pPr>
              <a:lnSpc>
                <a:spcPct val="90000"/>
              </a:lnSpc>
              <a:spcAft>
                <a:spcPts val="700"/>
              </a:spcAft>
            </a:pPr>
            <a:r>
              <a:rPr lang="cs-CZ" sz="2000" dirty="0" smtClean="0"/>
              <a:t>Průběžná aktualizace nově zapsaných budov do ISKN za určité období.</a:t>
            </a:r>
          </a:p>
          <a:p>
            <a:pPr>
              <a:lnSpc>
                <a:spcPct val="90000"/>
              </a:lnSpc>
              <a:spcAft>
                <a:spcPts val="700"/>
              </a:spcAft>
            </a:pPr>
            <a:r>
              <a:rPr lang="cs-CZ" sz="2000" dirty="0" smtClean="0"/>
              <a:t>Podkladem výměnný formát katastru (</a:t>
            </a:r>
            <a:r>
              <a:rPr lang="cs-CZ" sz="2000" dirty="0" err="1" smtClean="0"/>
              <a:t>vfk</a:t>
            </a:r>
            <a:r>
              <a:rPr lang="cs-CZ" sz="2000" dirty="0" smtClean="0"/>
              <a:t>).</a:t>
            </a:r>
          </a:p>
          <a:p>
            <a:pPr>
              <a:lnSpc>
                <a:spcPct val="90000"/>
              </a:lnSpc>
              <a:spcAft>
                <a:spcPts val="700"/>
              </a:spcAft>
            </a:pPr>
            <a:r>
              <a:rPr lang="cs-CZ" sz="2000" dirty="0" smtClean="0"/>
              <a:t>Nezávislost na mapovém podkladu (analogová X digitální).</a:t>
            </a:r>
          </a:p>
          <a:p>
            <a:pPr>
              <a:lnSpc>
                <a:spcPct val="90000"/>
              </a:lnSpc>
              <a:spcAft>
                <a:spcPts val="700"/>
              </a:spcAft>
            </a:pPr>
            <a:r>
              <a:rPr lang="cs-CZ" sz="2000" dirty="0" smtClean="0"/>
              <a:t>Zavádějí se všechny nové budovy – nikoli nová vektorová kresba stávajících budov.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Starý stav mimo digitalizaci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2247" y="1600200"/>
            <a:ext cx="3988505" cy="4525963"/>
          </a:xfrm>
          <a:prstGeom prst="rect">
            <a:avLst/>
          </a:prstGeom>
          <a:ln w="31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Zástupný symbol pro obsah 7" descr="Nový stav mimo digitalizaci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600200"/>
            <a:ext cx="3888432" cy="4525963"/>
          </a:xfrm>
          <a:prstGeom prst="rect">
            <a:avLst/>
          </a:prstGeom>
          <a:ln w="31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Budovy z ISKN - princip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331640" y="685800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Starý stav mimo digitalizaci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36096" y="731743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Nový stav mimo digitalizaci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11" name="Šipka doprava 10"/>
          <p:cNvSpPr/>
          <p:nvPr/>
        </p:nvSpPr>
        <p:spPr>
          <a:xfrm rot="16200000">
            <a:off x="1300776" y="71048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 rot="16200000">
            <a:off x="5765272" y="72762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5833 L -0.05903 -0.8837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-413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02743 -0.9504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-4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7709 L -0.01059 -0.5083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2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7732 L -0.04236 -0.5437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pro obsah 10" descr="Krok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1192" y="1556792"/>
            <a:ext cx="3890615" cy="452596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Zástupný symbol pro obsah 11" descr="Krok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35947" y="1556792"/>
            <a:ext cx="3863105" cy="452596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563D-D287-4499-B861-0949324C7EFE}" type="slidenum">
              <a:rPr lang="cs-CZ" smtClean="0"/>
              <a:pPr/>
              <a:t>28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Budovy z ISKN - postup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51520" y="695739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Import vybraných grafických a popisných dat z </a:t>
            </a:r>
            <a:r>
              <a:rPr lang="cs-CZ" b="1" dirty="0" err="1" smtClean="0">
                <a:solidFill>
                  <a:srgbClr val="7030A0"/>
                </a:solidFill>
              </a:rPr>
              <a:t>vfk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347864" y="717341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Tvorba polygonu všech budov s vektorovou kresbou</a:t>
            </a:r>
            <a:endParaRPr lang="cs-CZ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03143 -0.8983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-4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07084 -0.877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-4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176464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700"/>
              </a:spcAft>
            </a:pPr>
            <a:r>
              <a:rPr lang="cs-CZ" sz="2000" dirty="0" smtClean="0"/>
              <a:t>Tvorba pro starý a nový stav.</a:t>
            </a:r>
          </a:p>
          <a:p>
            <a:pPr>
              <a:lnSpc>
                <a:spcPct val="90000"/>
              </a:lnSpc>
              <a:spcAft>
                <a:spcPts val="700"/>
              </a:spcAft>
            </a:pPr>
            <a:r>
              <a:rPr lang="cs-CZ" sz="2000" dirty="0" smtClean="0"/>
              <a:t>Odstranění budov s novou vektorovou kresbou =&gt; skutečně nové.</a:t>
            </a:r>
          </a:p>
          <a:p>
            <a:pPr>
              <a:lnSpc>
                <a:spcPct val="90000"/>
              </a:lnSpc>
              <a:spcAft>
                <a:spcPts val="700"/>
              </a:spcAft>
            </a:pPr>
            <a:r>
              <a:rPr lang="cs-CZ" sz="2000" dirty="0" smtClean="0"/>
              <a:t>Využití grafických i popisných dat </a:t>
            </a:r>
            <a:r>
              <a:rPr lang="cs-CZ" sz="2000" dirty="0" err="1" smtClean="0"/>
              <a:t>vfk</a:t>
            </a:r>
            <a:r>
              <a:rPr lang="cs-CZ" sz="2000" dirty="0" smtClean="0"/>
              <a:t>.</a:t>
            </a:r>
          </a:p>
          <a:p>
            <a:pPr>
              <a:lnSpc>
                <a:spcPct val="90000"/>
              </a:lnSpc>
              <a:spcAft>
                <a:spcPts val="700"/>
              </a:spcAft>
            </a:pPr>
            <a:r>
              <a:rPr lang="cs-CZ" sz="2000" dirty="0" smtClean="0"/>
              <a:t>Porovnání starého a nového stavu importovaných dat.</a:t>
            </a:r>
          </a:p>
          <a:p>
            <a:pPr>
              <a:lnSpc>
                <a:spcPct val="90000"/>
              </a:lnSpc>
              <a:spcAft>
                <a:spcPts val="700"/>
              </a:spcAft>
            </a:pPr>
            <a:r>
              <a:rPr lang="cs-CZ" sz="2000" dirty="0" smtClean="0"/>
              <a:t>Výsledkem polygonová kresba nově zapsaných budov.</a:t>
            </a:r>
          </a:p>
          <a:p>
            <a:pPr>
              <a:lnSpc>
                <a:spcPct val="90000"/>
              </a:lnSpc>
              <a:spcAft>
                <a:spcPts val="700"/>
              </a:spcAft>
            </a:pPr>
            <a:r>
              <a:rPr lang="cs-CZ" sz="2000" dirty="0" smtClean="0"/>
              <a:t>Aktualizace do ZABAGED včetně nezbytných úprav okolní kresby.</a:t>
            </a:r>
          </a:p>
          <a:p>
            <a:pPr>
              <a:lnSpc>
                <a:spcPct val="90000"/>
              </a:lnSpc>
              <a:spcAft>
                <a:spcPts val="700"/>
              </a:spcAft>
            </a:pPr>
            <a:r>
              <a:rPr lang="cs-CZ" sz="2000" dirty="0" smtClean="0"/>
              <a:t>Budovy se stejnou geometrií jako v ISKN mají vyplněný zdroj dat hodnotou atributu DKM.</a:t>
            </a:r>
          </a:p>
          <a:p>
            <a:pPr>
              <a:lnSpc>
                <a:spcPct val="90000"/>
              </a:lnSpc>
              <a:spcAft>
                <a:spcPts val="700"/>
              </a:spcAft>
            </a:pPr>
            <a:r>
              <a:rPr lang="cs-CZ" sz="2000" dirty="0" smtClean="0"/>
              <a:t>Změna geometrie generalizací nebo blokováním – hodnota atributu </a:t>
            </a:r>
            <a:r>
              <a:rPr lang="cs-CZ" sz="2000" dirty="0" err="1" smtClean="0"/>
              <a:t>ortofoto</a:t>
            </a:r>
            <a:r>
              <a:rPr lang="cs-CZ" sz="2000" dirty="0" smtClean="0"/>
              <a:t>.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563D-D287-4499-B861-0949324C7EFE}" type="slidenum">
              <a:rPr lang="cs-CZ" smtClean="0"/>
              <a:pPr/>
              <a:t>29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Budovy z ISKN – postup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98DB-2489-4522-9D1C-4FAC6DE25990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Průběžná aktualizace ZABAGED</a:t>
            </a:r>
            <a:r>
              <a:rPr lang="cs-CZ" baseline="30000" dirty="0" smtClean="0">
                <a:latin typeface="Arial"/>
                <a:cs typeface="Arial"/>
              </a:rPr>
              <a:t>®</a:t>
            </a:r>
            <a:endParaRPr lang="cs-CZ" baseline="30000" dirty="0"/>
          </a:p>
        </p:txBody>
      </p:sp>
      <p:sp>
        <p:nvSpPr>
          <p:cNvPr id="14" name="Obdélník 13"/>
          <p:cNvSpPr/>
          <p:nvPr/>
        </p:nvSpPr>
        <p:spPr>
          <a:xfrm>
            <a:off x="611560" y="908720"/>
            <a:ext cx="7858180" cy="427809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cs-CZ" b="1" u="sng" dirty="0" smtClean="0"/>
              <a:t>Hlavní objekty průběžné aktualizace </a:t>
            </a:r>
            <a:r>
              <a:rPr lang="cs-CZ" b="1" u="sng" cap="all" dirty="0" smtClean="0">
                <a:latin typeface="Calibri" pitchFamily="34" charset="0"/>
              </a:rPr>
              <a:t>ZABAGED</a:t>
            </a:r>
            <a:r>
              <a:rPr lang="cs-CZ" b="1" u="sng" cap="all" baseline="30000" dirty="0" smtClean="0">
                <a:latin typeface="Arial"/>
                <a:cs typeface="Arial"/>
              </a:rPr>
              <a:t>® </a:t>
            </a:r>
            <a:r>
              <a:rPr lang="cs-CZ" b="1" u="sng" dirty="0" smtClean="0"/>
              <a:t>v roce 2015:</a:t>
            </a:r>
          </a:p>
          <a:p>
            <a:endParaRPr lang="cs-CZ" b="1" u="sng" dirty="0" smtClean="0"/>
          </a:p>
          <a:p>
            <a:r>
              <a:rPr lang="cs-CZ" sz="2000" dirty="0" smtClean="0"/>
              <a:t>• adresní body  • autobusová nádraží  • budovy (nově zapsané do ISKN) • budovy - zpřesnění (ZABARAK)• budovy - detekce nových a zbouraných • bunkr  • čerpací stanice pohonných hmot • elektrárny • el. vedení ČEPS a E.ON • golfová hřiště • heliporty • hranice ZSH • hranice  ADM • hranice státní • hraniční styčné body • chráněná území AOPK  • lesní půda  • letiště, letištní dráhy • lodní doprava • meteorologické stanice  • pošty • silnice, dálnice, další objekty SDB • školy • ulice • úřady  • větrné mlýny • větrné motory  • vodní toky • vodní toky - rozvodnice • vodní toky - zahraniční toky • železniční přejezdy • železniční stanice a zastávky • železniční tratě 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0456" y="4655596"/>
            <a:ext cx="2782048" cy="165352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655596"/>
            <a:ext cx="2715288" cy="165352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Nové budov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2474" y="1557338"/>
            <a:ext cx="6999051" cy="456882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98DB-2489-4522-9D1C-4FAC6DE25990}" type="slidenum">
              <a:rPr lang="cs-CZ" smtClean="0"/>
              <a:pPr/>
              <a:t>30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Budovy z ISKN – zavedení</a:t>
            </a:r>
            <a:endParaRPr lang="cs-CZ" dirty="0"/>
          </a:p>
        </p:txBody>
      </p:sp>
      <p:sp>
        <p:nvSpPr>
          <p:cNvPr id="6" name="Šipka doprava 5"/>
          <p:cNvSpPr/>
          <p:nvPr/>
        </p:nvSpPr>
        <p:spPr>
          <a:xfrm>
            <a:off x="-1116632" y="19888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-1188640" y="33569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-1188640" y="46531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-1260648" y="55892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77 -0.0037 L 0.27726 -0.01412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-5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77 -0.00371 L 0.71024 -0.0983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0" y="-47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77 -0.00371 L 0.59219 -0.0666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00" y="-31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78 -0.0037 L 0.71823 -0.0351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00" y="-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499992" y="1700808"/>
            <a:ext cx="4032448" cy="4104456"/>
          </a:xfrm>
          <a:noFill/>
        </p:spPr>
        <p:txBody>
          <a:bodyPr>
            <a:noAutofit/>
          </a:bodyPr>
          <a:lstStyle/>
          <a:p>
            <a:r>
              <a:rPr lang="cs-CZ" sz="1800" b="1" dirty="0" smtClean="0"/>
              <a:t>Ing. Hanka Olešovská</a:t>
            </a:r>
          </a:p>
          <a:p>
            <a:pPr>
              <a:spcBef>
                <a:spcPts val="0"/>
              </a:spcBef>
            </a:pPr>
            <a:r>
              <a:rPr lang="cs-CZ" sz="1400" dirty="0" smtClean="0"/>
              <a:t>Vedoucí oddělení správy a rozvoje dat ZABAGED</a:t>
            </a:r>
          </a:p>
          <a:p>
            <a:pPr>
              <a:spcBef>
                <a:spcPts val="0"/>
              </a:spcBef>
            </a:pPr>
            <a:r>
              <a:rPr lang="cs-CZ" sz="1200" dirty="0" smtClean="0"/>
              <a:t>+420 284 04</a:t>
            </a:r>
            <a:r>
              <a:rPr lang="cs-CZ" sz="1200" b="1" dirty="0" smtClean="0"/>
              <a:t>1 771</a:t>
            </a:r>
          </a:p>
          <a:p>
            <a:pPr>
              <a:spcBef>
                <a:spcPts val="0"/>
              </a:spcBef>
            </a:pPr>
            <a:r>
              <a:rPr lang="cs-CZ" sz="1200" i="1" u="sng" dirty="0" smtClean="0">
                <a:solidFill>
                  <a:srgbClr val="0070C0"/>
                </a:solidFill>
              </a:rPr>
              <a:t>hana.</a:t>
            </a:r>
            <a:r>
              <a:rPr lang="cs-CZ" sz="1200" i="1" u="sng" dirty="0" err="1" smtClean="0">
                <a:solidFill>
                  <a:srgbClr val="0070C0"/>
                </a:solidFill>
              </a:rPr>
              <a:t>olesovska</a:t>
            </a:r>
            <a:r>
              <a:rPr lang="cs-CZ" sz="1200" i="1" u="sng" dirty="0" smtClean="0">
                <a:solidFill>
                  <a:srgbClr val="0070C0"/>
                </a:solidFill>
              </a:rPr>
              <a:t>@</a:t>
            </a:r>
            <a:r>
              <a:rPr lang="cs-CZ" sz="1200" i="1" u="sng" dirty="0" err="1" smtClean="0">
                <a:solidFill>
                  <a:srgbClr val="0070C0"/>
                </a:solidFill>
              </a:rPr>
              <a:t>cuzk.cz</a:t>
            </a:r>
            <a:endParaRPr lang="cs-CZ" sz="1200" i="1" u="sng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endParaRPr lang="cs-CZ" sz="1200" i="1" u="sng" dirty="0" smtClean="0">
              <a:solidFill>
                <a:srgbClr val="0070C0"/>
              </a:solidFill>
            </a:endParaRPr>
          </a:p>
          <a:p>
            <a:r>
              <a:rPr lang="cs-CZ" sz="1800" b="1" dirty="0" smtClean="0"/>
              <a:t>Mgr. Pavel Šára</a:t>
            </a:r>
          </a:p>
          <a:p>
            <a:pPr>
              <a:spcBef>
                <a:spcPts val="0"/>
              </a:spcBef>
            </a:pPr>
            <a:r>
              <a:rPr lang="cs-CZ" sz="1400" dirty="0" smtClean="0"/>
              <a:t>Specialista GIS</a:t>
            </a:r>
          </a:p>
          <a:p>
            <a:pPr>
              <a:spcBef>
                <a:spcPts val="0"/>
              </a:spcBef>
            </a:pPr>
            <a:r>
              <a:rPr lang="cs-CZ" sz="1200" dirty="0" smtClean="0"/>
              <a:t>+420 284 04</a:t>
            </a:r>
            <a:r>
              <a:rPr lang="cs-CZ" sz="1200" b="1" dirty="0" smtClean="0"/>
              <a:t>1 683</a:t>
            </a:r>
          </a:p>
          <a:p>
            <a:pPr>
              <a:spcBef>
                <a:spcPts val="0"/>
              </a:spcBef>
            </a:pPr>
            <a:r>
              <a:rPr lang="cs-CZ" sz="1200" i="1" u="sng" dirty="0" err="1" smtClean="0">
                <a:solidFill>
                  <a:srgbClr val="0070C0"/>
                </a:solidFill>
              </a:rPr>
              <a:t>pavel.sara</a:t>
            </a:r>
            <a:r>
              <a:rPr lang="cs-CZ" sz="1200" i="1" u="sng" dirty="0" smtClean="0">
                <a:solidFill>
                  <a:srgbClr val="0070C0"/>
                </a:solidFill>
              </a:rPr>
              <a:t>@</a:t>
            </a:r>
            <a:r>
              <a:rPr lang="cs-CZ" sz="1200" i="1" u="sng" dirty="0" err="1" smtClean="0">
                <a:solidFill>
                  <a:srgbClr val="0070C0"/>
                </a:solidFill>
              </a:rPr>
              <a:t>cuzk.cz</a:t>
            </a:r>
            <a:endParaRPr lang="cs-CZ" sz="1200" i="1" u="sng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endParaRPr lang="cs-CZ" sz="1200" i="1" u="sng" dirty="0" smtClean="0">
              <a:solidFill>
                <a:srgbClr val="0070C0"/>
              </a:solidFill>
            </a:endParaRPr>
          </a:p>
          <a:p>
            <a:r>
              <a:rPr lang="cs-CZ" sz="1800" b="1" dirty="0" smtClean="0"/>
              <a:t>Ing. Zdeněk Valenta</a:t>
            </a:r>
          </a:p>
          <a:p>
            <a:pPr>
              <a:spcBef>
                <a:spcPts val="0"/>
              </a:spcBef>
            </a:pPr>
            <a:r>
              <a:rPr lang="cs-CZ" sz="1400" dirty="0" smtClean="0"/>
              <a:t>Specialista GIS a RÚIAN</a:t>
            </a:r>
          </a:p>
          <a:p>
            <a:pPr>
              <a:spcBef>
                <a:spcPts val="0"/>
              </a:spcBef>
            </a:pPr>
            <a:r>
              <a:rPr lang="cs-CZ" sz="1200" dirty="0" smtClean="0"/>
              <a:t>+420 284 04</a:t>
            </a:r>
            <a:r>
              <a:rPr lang="cs-CZ" sz="1200" b="1" dirty="0" smtClean="0"/>
              <a:t>1 797</a:t>
            </a:r>
          </a:p>
          <a:p>
            <a:pPr>
              <a:spcBef>
                <a:spcPts val="0"/>
              </a:spcBef>
            </a:pPr>
            <a:r>
              <a:rPr lang="cs-CZ" sz="1200" i="1" u="sng" dirty="0" err="1" smtClean="0">
                <a:solidFill>
                  <a:srgbClr val="0070C0"/>
                </a:solidFill>
              </a:rPr>
              <a:t>zdenek.valenta</a:t>
            </a:r>
            <a:r>
              <a:rPr lang="cs-CZ" sz="1200" i="1" u="sng" dirty="0" smtClean="0">
                <a:solidFill>
                  <a:srgbClr val="0070C0"/>
                </a:solidFill>
              </a:rPr>
              <a:t>@</a:t>
            </a:r>
            <a:r>
              <a:rPr lang="cs-CZ" sz="1200" i="1" u="sng" dirty="0" err="1" smtClean="0">
                <a:solidFill>
                  <a:srgbClr val="0070C0"/>
                </a:solidFill>
              </a:rPr>
              <a:t>cuzk.cz</a:t>
            </a:r>
            <a:endParaRPr lang="cs-CZ" sz="1200" i="1" u="sng" dirty="0" smtClean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endParaRPr lang="cs-CZ" sz="1400" dirty="0" smtClean="0"/>
          </a:p>
          <a:p>
            <a:pPr>
              <a:spcAft>
                <a:spcPts val="600"/>
              </a:spcAft>
            </a:pPr>
            <a:endParaRPr lang="cs-CZ" sz="1400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80120"/>
          </a:xfrm>
        </p:spPr>
        <p:txBody>
          <a:bodyPr/>
          <a:lstStyle/>
          <a:p>
            <a:r>
              <a:rPr lang="cs-CZ" dirty="0" smtClean="0"/>
              <a:t>Děkujeme za pozornost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96952"/>
            <a:ext cx="1531633" cy="163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Hanka\_VEDENI\Prezentace\elektrarny\Brno - sever PE_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2816"/>
            <a:ext cx="5776913" cy="48269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2571736" y="2276872"/>
            <a:ext cx="41186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FF00"/>
                </a:solidFill>
              </a:rPr>
              <a:t>Elektrárny podle ERÚ</a:t>
            </a:r>
          </a:p>
          <a:p>
            <a:pPr algn="ctr"/>
            <a:r>
              <a:rPr lang="cs-CZ" sz="2000" b="1" dirty="0" smtClean="0">
                <a:solidFill>
                  <a:srgbClr val="FFFF00"/>
                </a:solidFill>
              </a:rPr>
              <a:t>(Energetický Regulační Úřad)</a:t>
            </a:r>
            <a:endParaRPr lang="cs-CZ" sz="2000" b="1" dirty="0">
              <a:solidFill>
                <a:srgbClr val="FFFF00"/>
              </a:solidFill>
            </a:endParaRPr>
          </a:p>
        </p:txBody>
      </p:sp>
      <p:sp>
        <p:nvSpPr>
          <p:cNvPr id="8" name="Podnadpis 7"/>
          <p:cNvSpPr>
            <a:spLocks noGrp="1" noChangeAspect="1"/>
          </p:cNvSpPr>
          <p:nvPr>
            <p:ph type="subTitle" idx="1"/>
          </p:nvPr>
        </p:nvSpPr>
        <p:spPr>
          <a:xfrm>
            <a:off x="2267744" y="6237312"/>
            <a:ext cx="2088232" cy="253119"/>
          </a:xfrm>
        </p:spPr>
        <p:txBody>
          <a:bodyPr>
            <a:normAutofit fontScale="77500" lnSpcReduction="20000"/>
          </a:bodyPr>
          <a:lstStyle/>
          <a:p>
            <a:r>
              <a:rPr lang="cs-CZ" sz="1600" dirty="0" smtClean="0">
                <a:solidFill>
                  <a:srgbClr val="FFFF00"/>
                </a:solidFill>
              </a:rPr>
              <a:t>Ing. Hanka Olešovská</a:t>
            </a:r>
            <a:endParaRPr lang="cs-CZ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98DB-2489-4522-9D1C-4FAC6DE25990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Elektrárny – externí zdroj ERÚ</a:t>
            </a:r>
            <a:endParaRPr lang="cs-CZ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56992"/>
            <a:ext cx="1598030" cy="134912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251520" y="908720"/>
            <a:ext cx="45045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</a:pPr>
            <a:r>
              <a:rPr lang="cs-CZ" dirty="0" smtClean="0">
                <a:latin typeface="Calibri" pitchFamily="34" charset="0"/>
              </a:rPr>
              <a:t>Kategorie objektů:  </a:t>
            </a:r>
          </a:p>
          <a:p>
            <a:pPr marL="342900" indent="-342900" algn="l" eaLnBrk="0" hangingPunct="0">
              <a:spcBef>
                <a:spcPct val="20000"/>
              </a:spcBef>
            </a:pPr>
            <a:r>
              <a:rPr lang="cs-CZ" sz="2000" b="1" cap="all" dirty="0" smtClean="0">
                <a:solidFill>
                  <a:schemeClr val="tx1"/>
                </a:solidFill>
                <a:latin typeface="Calibri" pitchFamily="34" charset="0"/>
              </a:rPr>
              <a:t>3. Rozvodné sítě a produktovody</a:t>
            </a:r>
          </a:p>
        </p:txBody>
      </p:sp>
      <p:sp>
        <p:nvSpPr>
          <p:cNvPr id="8" name="Obdélník 7"/>
          <p:cNvSpPr/>
          <p:nvPr/>
        </p:nvSpPr>
        <p:spPr>
          <a:xfrm>
            <a:off x="323528" y="1844824"/>
            <a:ext cx="4572000" cy="1308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indent="-266700" algn="l">
              <a:spcAft>
                <a:spcPts val="600"/>
              </a:spcAft>
              <a:defRPr/>
            </a:pPr>
            <a:r>
              <a:rPr lang="cs-CZ" dirty="0" smtClean="0">
                <a:latin typeface="Calibri" pitchFamily="34" charset="0"/>
              </a:rPr>
              <a:t>Typy objektů:  </a:t>
            </a:r>
          </a:p>
          <a:p>
            <a:pPr marL="342900" indent="-76200" algn="l">
              <a:buFont typeface="Arial" pitchFamily="34" charset="0"/>
              <a:buChar char="•"/>
              <a:defRPr/>
            </a:pPr>
            <a:r>
              <a:rPr lang="cs-CZ" sz="1400" dirty="0" smtClean="0">
                <a:latin typeface="Calibri" pitchFamily="34" charset="0"/>
              </a:rPr>
              <a:t>  3.01 Elektrárna</a:t>
            </a:r>
          </a:p>
          <a:p>
            <a:pPr marL="342900" indent="-76200" algn="l">
              <a:buFont typeface="Arial" pitchFamily="34" charset="0"/>
              <a:buChar char="•"/>
              <a:defRPr/>
            </a:pPr>
            <a:r>
              <a:rPr lang="cs-CZ" sz="1400" dirty="0" smtClean="0">
                <a:latin typeface="Calibri" pitchFamily="34" charset="0"/>
              </a:rPr>
              <a:t>  3.02 Rozvodna, transformovna</a:t>
            </a:r>
          </a:p>
          <a:p>
            <a:pPr marL="342900" indent="-76200" algn="l">
              <a:buFont typeface="Arial" pitchFamily="34" charset="0"/>
              <a:buChar char="•"/>
              <a:defRPr/>
            </a:pPr>
            <a:r>
              <a:rPr lang="cs-CZ" sz="1400" dirty="0" smtClean="0">
                <a:latin typeface="Calibri" pitchFamily="34" charset="0"/>
              </a:rPr>
              <a:t>  3.03 Elektrické vedení</a:t>
            </a:r>
          </a:p>
          <a:p>
            <a:pPr marL="342900" indent="-76200" algn="l">
              <a:buFont typeface="Arial" pitchFamily="34" charset="0"/>
              <a:buChar char="•"/>
              <a:defRPr/>
            </a:pPr>
            <a:r>
              <a:rPr lang="cs-CZ" sz="1400" dirty="0" smtClean="0">
                <a:latin typeface="Calibri" pitchFamily="34" charset="0"/>
              </a:rPr>
              <a:t>  3.04 Stožár  elektrického vedení</a:t>
            </a:r>
          </a:p>
        </p:txBody>
      </p:sp>
      <p:pic>
        <p:nvPicPr>
          <p:cNvPr id="10" name="Obrázek 9" descr="http://www.tzb-info.cz/docu/clanky/0041/004183o1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869160"/>
            <a:ext cx="1584176" cy="94793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356992"/>
            <a:ext cx="1832108" cy="244827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980728"/>
            <a:ext cx="3544233" cy="496855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5128" y="1700808"/>
            <a:ext cx="712856" cy="136815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Elektrárny – externí zdroj ERÚ</a:t>
            </a:r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8496944" cy="5472608"/>
          </a:xfrm>
          <a:effectLst/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1" u="sng" cap="all" dirty="0" smtClean="0">
                <a:latin typeface="Calibri" pitchFamily="34" charset="0"/>
              </a:rPr>
              <a:t>DEFINICE ZABAGED</a:t>
            </a:r>
            <a:r>
              <a:rPr lang="cs-CZ" sz="2000" b="1" u="sng" cap="all" baseline="30000" dirty="0" smtClean="0">
                <a:latin typeface="Arial"/>
                <a:cs typeface="Arial"/>
              </a:rPr>
              <a:t>® </a:t>
            </a:r>
            <a:r>
              <a:rPr lang="cs-CZ" sz="2000" b="1" dirty="0" smtClean="0">
                <a:latin typeface="Calibri" pitchFamily="34" charset="0"/>
              </a:rPr>
              <a:t>- typ elektrárny se řídí podle klasifikace ERÚ </a:t>
            </a:r>
            <a:endParaRPr lang="cs-CZ" sz="800" b="1" u="sng" cap="all" baseline="30000" dirty="0" smtClean="0">
              <a:latin typeface="Calibri" pitchFamily="34" charset="0"/>
            </a:endParaRPr>
          </a:p>
          <a:p>
            <a:pPr>
              <a:buNone/>
            </a:pPr>
            <a:endParaRPr lang="cs-CZ" sz="800" dirty="0" smtClean="0"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1400" b="1" i="1" u="sng" dirty="0" smtClean="0">
                <a:latin typeface="Calibri" pitchFamily="34" charset="0"/>
              </a:rPr>
              <a:t>Jaderná elektrárna </a:t>
            </a:r>
            <a:r>
              <a:rPr lang="cs-CZ" sz="1400" dirty="0" smtClean="0">
                <a:latin typeface="Calibri" pitchFamily="34" charset="0"/>
              </a:rPr>
              <a:t>– technologické zařízení přeměňující vazebné energie jader těžkých prvků na elektrickou energii.</a:t>
            </a:r>
          </a:p>
          <a:p>
            <a:pPr>
              <a:spcAft>
                <a:spcPts val="600"/>
              </a:spcAft>
            </a:pPr>
            <a:r>
              <a:rPr lang="cs-CZ" sz="1400" b="1" i="1" u="sng" dirty="0" smtClean="0">
                <a:latin typeface="Calibri" pitchFamily="34" charset="0"/>
              </a:rPr>
              <a:t>Ostatní alternativní elektrárna </a:t>
            </a:r>
            <a:r>
              <a:rPr lang="cs-CZ" sz="1400" dirty="0" smtClean="0">
                <a:latin typeface="Calibri" pitchFamily="34" charset="0"/>
              </a:rPr>
              <a:t>- technologické zařízení sloužící k výrobě elektrické energie pomocí alternativních zdrojů, např. geotermální elektrárny (energie z hlubokých vrtů).  </a:t>
            </a:r>
          </a:p>
          <a:p>
            <a:pPr>
              <a:spcAft>
                <a:spcPts val="600"/>
              </a:spcAft>
            </a:pPr>
            <a:r>
              <a:rPr lang="cs-CZ" sz="1400" b="1" i="1" u="sng" dirty="0" smtClean="0">
                <a:latin typeface="Calibri" pitchFamily="34" charset="0"/>
              </a:rPr>
              <a:t>Parní elektrárna </a:t>
            </a:r>
            <a:r>
              <a:rPr lang="cs-CZ" sz="1400" dirty="0" smtClean="0">
                <a:latin typeface="Calibri" pitchFamily="34" charset="0"/>
              </a:rPr>
              <a:t>– technologické zařízení přeměňující tepelnou energii na elektrickou pomocí vodní páry.</a:t>
            </a:r>
          </a:p>
          <a:p>
            <a:pPr>
              <a:spcAft>
                <a:spcPts val="600"/>
              </a:spcAft>
            </a:pPr>
            <a:r>
              <a:rPr lang="cs-CZ" sz="1400" b="1" i="1" u="sng" dirty="0" smtClean="0">
                <a:latin typeface="Calibri" pitchFamily="34" charset="0"/>
              </a:rPr>
              <a:t>Paroplynová elektrárna </a:t>
            </a:r>
            <a:r>
              <a:rPr lang="cs-CZ" sz="1400" dirty="0" smtClean="0">
                <a:latin typeface="Calibri" pitchFamily="34" charset="0"/>
              </a:rPr>
              <a:t>– technologické zařízení, které vyrábí elektrickou energii přeměnou z energie chemické, vázané v zemním plynu, prostřednictvím tepelné energie.</a:t>
            </a:r>
          </a:p>
          <a:p>
            <a:pPr>
              <a:spcAft>
                <a:spcPts val="600"/>
              </a:spcAft>
            </a:pPr>
            <a:r>
              <a:rPr lang="cs-CZ" sz="1400" b="1" i="1" u="sng" dirty="0" smtClean="0">
                <a:latin typeface="Calibri" pitchFamily="34" charset="0"/>
              </a:rPr>
              <a:t>Plynová a spalovací elektrárna </a:t>
            </a:r>
            <a:r>
              <a:rPr lang="cs-CZ" sz="1400" i="1" dirty="0" smtClean="0">
                <a:latin typeface="Calibri" pitchFamily="34" charset="0"/>
              </a:rPr>
              <a:t>-</a:t>
            </a:r>
            <a:r>
              <a:rPr lang="cs-CZ" sz="1400" b="1" i="1" dirty="0" smtClean="0">
                <a:latin typeface="Calibri" pitchFamily="34" charset="0"/>
              </a:rPr>
              <a:t> </a:t>
            </a:r>
            <a:r>
              <a:rPr lang="cs-CZ" sz="1400" dirty="0" smtClean="0">
                <a:latin typeface="Calibri" pitchFamily="34" charset="0"/>
              </a:rPr>
              <a:t>technologické zařízení, které získává elektrickou energii spalováním bioplynu a skládkového plynu (plynová elektrárna) nebo </a:t>
            </a:r>
            <a:r>
              <a:rPr lang="cs-CZ" sz="1400" dirty="0" smtClean="0"/>
              <a:t>fosilních paliv (nejčastěji uhlí) a biomasy (spalovací elektrárna)</a:t>
            </a:r>
            <a:endParaRPr lang="cs-CZ" sz="1400" dirty="0" smtClean="0"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1400" b="1" i="1" u="sng" dirty="0" smtClean="0">
                <a:latin typeface="Calibri" pitchFamily="34" charset="0"/>
              </a:rPr>
              <a:t>Přečerpávací elektrárna </a:t>
            </a:r>
            <a:r>
              <a:rPr lang="cs-CZ" sz="1400" dirty="0" smtClean="0">
                <a:latin typeface="Calibri" pitchFamily="34" charset="0"/>
              </a:rPr>
              <a:t>– zařízení, které využívá naakumulovanou energii v podobě nashromážděné vody v době energetické špičky k výrobě elektrické energie. </a:t>
            </a:r>
          </a:p>
          <a:p>
            <a:pPr>
              <a:spcAft>
                <a:spcPts val="600"/>
              </a:spcAft>
            </a:pPr>
            <a:r>
              <a:rPr lang="cs-CZ" sz="1400" b="1" i="1" u="sng" dirty="0" smtClean="0">
                <a:latin typeface="Calibri" pitchFamily="34" charset="0"/>
              </a:rPr>
              <a:t>Vodní elektrárna</a:t>
            </a:r>
            <a:r>
              <a:rPr lang="cs-CZ" sz="1400" dirty="0" smtClean="0">
                <a:latin typeface="Calibri" pitchFamily="34" charset="0"/>
              </a:rPr>
              <a:t> – výrobna, ve které se potenciální energie vody přeměňuje na elektrickou energii. </a:t>
            </a:r>
          </a:p>
          <a:p>
            <a:pPr>
              <a:spcAft>
                <a:spcPts val="600"/>
              </a:spcAft>
            </a:pPr>
            <a:r>
              <a:rPr lang="cs-CZ" sz="1400" b="1" i="1" u="sng" dirty="0" smtClean="0">
                <a:latin typeface="Calibri" pitchFamily="34" charset="0"/>
              </a:rPr>
              <a:t>Větrná elektrárna</a:t>
            </a:r>
            <a:r>
              <a:rPr lang="cs-CZ" sz="1400" dirty="0" smtClean="0">
                <a:latin typeface="Calibri" pitchFamily="34" charset="0"/>
              </a:rPr>
              <a:t>  - zařízení, ve kterém se kinetická energie proudícího vzduchu a větru mění na energii elektrickou. </a:t>
            </a:r>
          </a:p>
          <a:p>
            <a:pPr>
              <a:spcAft>
                <a:spcPts val="600"/>
              </a:spcAft>
            </a:pPr>
            <a:r>
              <a:rPr lang="cs-CZ" sz="1400" b="1" i="1" u="sng" dirty="0" smtClean="0">
                <a:latin typeface="Calibri" pitchFamily="34" charset="0"/>
              </a:rPr>
              <a:t>Solární elektrárna </a:t>
            </a:r>
            <a:r>
              <a:rPr lang="cs-CZ" sz="1400" dirty="0" smtClean="0">
                <a:latin typeface="Calibri" pitchFamily="34" charset="0"/>
              </a:rPr>
              <a:t>- technologické zařízení, které mění energii slunečního záření ve </a:t>
            </a:r>
            <a:r>
              <a:rPr lang="cs-CZ" sz="1400" dirty="0" err="1" smtClean="0">
                <a:latin typeface="Calibri" pitchFamily="34" charset="0"/>
              </a:rPr>
              <a:t>fotovoltaických</a:t>
            </a:r>
            <a:r>
              <a:rPr lang="cs-CZ" sz="1400" dirty="0" smtClean="0">
                <a:latin typeface="Calibri" pitchFamily="34" charset="0"/>
              </a:rPr>
              <a:t> článcích přímo na elektrickou energii. Areál je obvykle oplocený a zahrnuje větší počet pevně zabudovaných kolektorů. Zobrazují se jen elektrárny dodávající energii do sítě (nikoli jednotlivé kolektory na střechách domů či v zahradách, sloužící jen pro jejich potřebu).  </a:t>
            </a:r>
            <a:endParaRPr lang="cs-CZ" sz="1400" dirty="0"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772816"/>
            <a:ext cx="3714006" cy="321974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98DB-2489-4522-9D1C-4FAC6DE25990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Elektrárny – externí zdroj ERÚ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51520" y="908720"/>
            <a:ext cx="8712968" cy="5234924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57B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cs-CZ" sz="2000" b="1" i="0" u="sng" strike="noStrike" kern="120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Aktualizace podle ERÚ (Energetický regulační úřad) </a:t>
            </a:r>
            <a:r>
              <a:rPr kumimoji="0" lang="cs-CZ" sz="2000" b="1" i="0" u="sng" strike="noStrike" kern="120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57B00"/>
              </a:buClr>
              <a:buSzTx/>
              <a:buFont typeface="Calibri" pitchFamily="34" charset="0"/>
              <a:buNone/>
              <a:tabLst/>
              <a:defRPr/>
            </a:pPr>
            <a:endParaRPr kumimoji="0" lang="cs-CZ" sz="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57B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V roce 2012 byla provedena</a:t>
            </a:r>
            <a:r>
              <a:rPr kumimoji="0" lang="cs-CZ" sz="1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první aktualizace objektu Elektrárna podle dat ERÚ – zakreslení  všech  elektráren, kterým byla udělená licence ERÚ:</a:t>
            </a:r>
          </a:p>
          <a:p>
            <a:pPr marL="890588" indent="-365125">
              <a:tabLst>
                <a:tab pos="355600" algn="l"/>
              </a:tabLst>
            </a:pPr>
            <a:endParaRPr lang="cs-CZ" sz="1400" b="1" dirty="0" smtClean="0">
              <a:latin typeface="Calibri" pitchFamily="34" charset="0"/>
            </a:endParaRPr>
          </a:p>
          <a:p>
            <a:pPr marL="890588" indent="-365125">
              <a:tabLst>
                <a:tab pos="355600" algn="l"/>
              </a:tabLst>
            </a:pPr>
            <a:r>
              <a:rPr lang="cs-CZ" sz="1400" b="1" dirty="0" smtClean="0">
                <a:latin typeface="Calibri" pitchFamily="34" charset="0"/>
              </a:rPr>
              <a:t>Atributy:</a:t>
            </a:r>
          </a:p>
          <a:p>
            <a:pPr marL="1257300" lvl="2" indent="-342900" algn="just">
              <a:spcBef>
                <a:spcPct val="20000"/>
              </a:spcBef>
              <a:buClr>
                <a:srgbClr val="557B00"/>
              </a:buClr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lang="cs-CZ" sz="1400" dirty="0" smtClean="0">
                <a:latin typeface="Calibri" pitchFamily="34" charset="0"/>
                <a:cs typeface="Arial" charset="0"/>
              </a:rPr>
              <a:t>Typ elektrárny</a:t>
            </a:r>
          </a:p>
          <a:p>
            <a:pPr marL="1257300" lvl="2" indent="-342900" algn="just">
              <a:spcBef>
                <a:spcPct val="20000"/>
              </a:spcBef>
              <a:buClr>
                <a:srgbClr val="557B00"/>
              </a:buClr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lang="cs-CZ" sz="1400" dirty="0" smtClean="0">
                <a:latin typeface="Calibri" pitchFamily="34" charset="0"/>
                <a:cs typeface="Arial" charset="0"/>
              </a:rPr>
              <a:t>ID_ERU</a:t>
            </a:r>
          </a:p>
          <a:p>
            <a:pPr marL="1257300" lvl="2" indent="-342900" algn="just">
              <a:spcBef>
                <a:spcPct val="20000"/>
              </a:spcBef>
              <a:buClr>
                <a:srgbClr val="557B00"/>
              </a:buClr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lang="cs-CZ" sz="1400" dirty="0" smtClean="0">
                <a:latin typeface="Calibri" pitchFamily="34" charset="0"/>
                <a:cs typeface="Arial" charset="0"/>
              </a:rPr>
              <a:t>Název</a:t>
            </a:r>
          </a:p>
          <a:p>
            <a:pPr marL="1257300" lvl="2" indent="-342900" algn="just">
              <a:spcBef>
                <a:spcPct val="20000"/>
              </a:spcBef>
              <a:buClr>
                <a:srgbClr val="557B00"/>
              </a:buClr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lang="cs-CZ" sz="1400" dirty="0" smtClean="0">
                <a:latin typeface="Calibri" pitchFamily="34" charset="0"/>
                <a:cs typeface="Arial" charset="0"/>
              </a:rPr>
              <a:t>Výkon</a:t>
            </a:r>
          </a:p>
          <a:p>
            <a:pPr marL="1257300" lvl="2" indent="-342900" algn="just">
              <a:spcBef>
                <a:spcPct val="20000"/>
              </a:spcBef>
              <a:buClr>
                <a:srgbClr val="557B00"/>
              </a:buClr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lang="cs-CZ" sz="1400" dirty="0" smtClean="0">
                <a:latin typeface="Calibri" pitchFamily="34" charset="0"/>
                <a:cs typeface="Arial" charset="0"/>
              </a:rPr>
              <a:t>Jméno </a:t>
            </a:r>
            <a:r>
              <a:rPr lang="cs-CZ" sz="1400" dirty="0" err="1" smtClean="0">
                <a:latin typeface="Calibri" pitchFamily="34" charset="0"/>
                <a:cs typeface="Arial" charset="0"/>
              </a:rPr>
              <a:t>Geonames</a:t>
            </a:r>
            <a:endParaRPr lang="cs-CZ" sz="1400" dirty="0" smtClean="0">
              <a:latin typeface="Calibri" pitchFamily="34" charset="0"/>
              <a:cs typeface="Arial" charset="0"/>
            </a:endParaRPr>
          </a:p>
          <a:p>
            <a:pPr marL="1257300" lvl="2" indent="-342900" algn="just">
              <a:spcBef>
                <a:spcPct val="20000"/>
              </a:spcBef>
              <a:buClr>
                <a:srgbClr val="557B00"/>
              </a:buClr>
              <a:buFont typeface="Arial" pitchFamily="34" charset="0"/>
              <a:buChar char="•"/>
              <a:tabLst>
                <a:tab pos="355600" algn="l"/>
              </a:tabLst>
              <a:defRPr/>
            </a:pPr>
            <a:endParaRPr lang="cs-CZ" sz="1400" dirty="0" smtClean="0">
              <a:latin typeface="Calibri" pitchFamily="34" charset="0"/>
              <a:cs typeface="Arial" charset="0"/>
            </a:endParaRPr>
          </a:p>
          <a:p>
            <a:pPr marL="1257300" lvl="2" indent="-342900" algn="just">
              <a:spcBef>
                <a:spcPct val="20000"/>
              </a:spcBef>
              <a:buClr>
                <a:srgbClr val="557B00"/>
              </a:buClr>
              <a:buFont typeface="Arial" pitchFamily="34" charset="0"/>
              <a:buChar char="•"/>
              <a:tabLst>
                <a:tab pos="355600" algn="l"/>
              </a:tabLst>
              <a:defRPr/>
            </a:pPr>
            <a:endParaRPr lang="cs-CZ" sz="1400" dirty="0" smtClean="0">
              <a:latin typeface="Calibri" pitchFamily="34" charset="0"/>
              <a:cs typeface="Arial" charset="0"/>
            </a:endParaRPr>
          </a:p>
          <a:p>
            <a:pPr marL="1257300" lvl="2" indent="-342900" algn="just">
              <a:spcBef>
                <a:spcPct val="20000"/>
              </a:spcBef>
              <a:buClr>
                <a:srgbClr val="557B00"/>
              </a:buClr>
              <a:buFont typeface="Arial" pitchFamily="34" charset="0"/>
              <a:buChar char="•"/>
              <a:tabLst>
                <a:tab pos="355600" algn="l"/>
              </a:tabLst>
              <a:defRPr/>
            </a:pPr>
            <a:endParaRPr lang="cs-CZ" sz="1400" dirty="0" smtClean="0">
              <a:latin typeface="Calibri" pitchFamily="34" charset="0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57B00"/>
              </a:buClr>
              <a:buSzTx/>
              <a:buFont typeface="Calibri" pitchFamily="34" charset="0"/>
              <a:buNone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0659" y="1916832"/>
            <a:ext cx="5163829" cy="314296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373216"/>
            <a:ext cx="7877175" cy="14287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Elipsa 8"/>
          <p:cNvSpPr/>
          <p:nvPr/>
        </p:nvSpPr>
        <p:spPr bwMode="auto">
          <a:xfrm>
            <a:off x="3635896" y="4869160"/>
            <a:ext cx="2520280" cy="288032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rgbClr val="2B2B81"/>
              </a:solidFill>
              <a:effectLst/>
              <a:latin typeface="Arial" charset="0"/>
            </a:endParaRPr>
          </a:p>
        </p:txBody>
      </p:sp>
      <p:cxnSp>
        <p:nvCxnSpPr>
          <p:cNvPr id="8" name="Přímá spojovací šipka 7"/>
          <p:cNvCxnSpPr/>
          <p:nvPr/>
        </p:nvCxnSpPr>
        <p:spPr bwMode="auto">
          <a:xfrm flipH="1">
            <a:off x="4283968" y="5013176"/>
            <a:ext cx="216024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Obdélník 13"/>
          <p:cNvSpPr/>
          <p:nvPr/>
        </p:nvSpPr>
        <p:spPr>
          <a:xfrm>
            <a:off x="251520" y="4365104"/>
            <a:ext cx="35283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557B00"/>
              </a:buClr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Průběžná aktualizace probíhá 1 x ročně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2622" y="3140968"/>
            <a:ext cx="1551378" cy="99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836712"/>
            <a:ext cx="4834948" cy="278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98DB-2489-4522-9D1C-4FAC6DE25990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Elektrárny – externí zdroj ERÚ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23528" y="908720"/>
            <a:ext cx="8501122" cy="5121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Clr>
                <a:srgbClr val="557B00"/>
              </a:buClr>
              <a:defRPr/>
            </a:pPr>
            <a:r>
              <a:rPr lang="cs-CZ" sz="2000" b="1" cap="all" dirty="0" smtClean="0">
                <a:latin typeface="Calibri" pitchFamily="34" charset="0"/>
              </a:rPr>
              <a:t>   </a:t>
            </a:r>
            <a:r>
              <a:rPr lang="cs-CZ" sz="2000" b="1" u="sng" cap="all" dirty="0" smtClean="0">
                <a:latin typeface="Calibri" pitchFamily="34" charset="0"/>
              </a:rPr>
              <a:t> Analýza dat:</a:t>
            </a:r>
            <a:endParaRPr lang="cs-CZ" sz="2000" b="1" u="sng" cap="all" dirty="0" smtClean="0">
              <a:latin typeface="Calibri" pitchFamily="34" charset="0"/>
              <a:cs typeface="Arial" charset="0"/>
            </a:endParaRPr>
          </a:p>
          <a:p>
            <a:pPr marL="1257300" lvl="2" indent="-342900" algn="just">
              <a:spcBef>
                <a:spcPct val="20000"/>
              </a:spcBef>
              <a:buClr>
                <a:srgbClr val="557B00"/>
              </a:buClr>
              <a:defRPr/>
            </a:pPr>
            <a:endParaRPr lang="cs-CZ" sz="1400" dirty="0" smtClean="0">
              <a:latin typeface="Calibri" pitchFamily="34" charset="0"/>
              <a:cs typeface="Arial" charset="0"/>
            </a:endParaRPr>
          </a:p>
          <a:p>
            <a:pPr marL="623888" indent="-268288" algn="just" defTabSz="538163">
              <a:spcBef>
                <a:spcPct val="20000"/>
              </a:spcBef>
              <a:spcAft>
                <a:spcPts val="600"/>
              </a:spcAft>
              <a:buClr>
                <a:srgbClr val="557B00"/>
              </a:buClr>
              <a:buFont typeface="Wingdings" pitchFamily="2" charset="2"/>
              <a:buChar char="Ø"/>
              <a:defRPr/>
            </a:pPr>
            <a:r>
              <a:rPr lang="cs-CZ" sz="1400" dirty="0" smtClean="0">
                <a:latin typeface="Calibri" pitchFamily="34" charset="0"/>
                <a:cs typeface="Arial" charset="0"/>
              </a:rPr>
              <a:t>SW ESRI ArcGIS</a:t>
            </a:r>
            <a:r>
              <a:rPr lang="cs-CZ" sz="1400" baseline="30000" dirty="0" smtClean="0">
                <a:latin typeface="Arial"/>
                <a:cs typeface="Arial"/>
              </a:rPr>
              <a:t>®</a:t>
            </a:r>
            <a:endParaRPr lang="cs-CZ" sz="1400" baseline="30000" dirty="0" smtClean="0">
              <a:latin typeface="Calibri" pitchFamily="34" charset="0"/>
              <a:cs typeface="Arial" charset="0"/>
            </a:endParaRPr>
          </a:p>
          <a:p>
            <a:pPr marL="809625" indent="-266700">
              <a:buFont typeface="Arial" pitchFamily="34" charset="0"/>
              <a:buChar char="•"/>
            </a:pPr>
            <a:r>
              <a:rPr lang="cs-CZ" sz="1400" dirty="0" err="1" smtClean="0">
                <a:latin typeface="Calibri" pitchFamily="34" charset="0"/>
              </a:rPr>
              <a:t>ArcMap</a:t>
            </a:r>
            <a:r>
              <a:rPr lang="cs-CZ" sz="1400" dirty="0" smtClean="0">
                <a:latin typeface="Calibri" pitchFamily="34" charset="0"/>
              </a:rPr>
              <a:t>, </a:t>
            </a:r>
            <a:r>
              <a:rPr lang="cs-CZ" sz="1400" dirty="0" err="1" smtClean="0">
                <a:latin typeface="Calibri" pitchFamily="34" charset="0"/>
              </a:rPr>
              <a:t>ModelBuilder</a:t>
            </a:r>
            <a:endParaRPr lang="cs-CZ" sz="1400" dirty="0" smtClean="0">
              <a:latin typeface="Calibri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557B00"/>
              </a:buClr>
              <a:defRPr/>
            </a:pPr>
            <a:endParaRPr lang="cs-CZ" sz="1000" b="1" dirty="0" smtClean="0">
              <a:latin typeface="Calibri" pitchFamily="34" charset="0"/>
              <a:cs typeface="Arial" charset="0"/>
            </a:endParaRPr>
          </a:p>
          <a:p>
            <a:pPr marL="623888" indent="-268288" algn="just" defTabSz="538163">
              <a:spcBef>
                <a:spcPct val="20000"/>
              </a:spcBef>
              <a:spcAft>
                <a:spcPts val="600"/>
              </a:spcAft>
              <a:buClr>
                <a:srgbClr val="557B00"/>
              </a:buClr>
              <a:buFont typeface="Wingdings" pitchFamily="2" charset="2"/>
              <a:buChar char="Ø"/>
              <a:defRPr/>
            </a:pPr>
            <a:r>
              <a:rPr lang="cs-CZ" sz="1400" dirty="0" smtClean="0">
                <a:latin typeface="Calibri" pitchFamily="34" charset="0"/>
                <a:cs typeface="Arial" charset="0"/>
              </a:rPr>
              <a:t>zjištění změnových souborů</a:t>
            </a:r>
          </a:p>
          <a:p>
            <a:pPr marL="809625" lvl="2" indent="-266700" algn="just">
              <a:buClr>
                <a:srgbClr val="557B00"/>
              </a:buClr>
              <a:buFont typeface="Arial" pitchFamily="34" charset="0"/>
              <a:buChar char="•"/>
              <a:defRPr/>
            </a:pPr>
            <a:r>
              <a:rPr lang="cs-CZ" sz="1400" dirty="0" smtClean="0">
                <a:latin typeface="Calibri" pitchFamily="34" charset="0"/>
                <a:cs typeface="Arial" charset="0"/>
              </a:rPr>
              <a:t>změna názvu a výkonu</a:t>
            </a:r>
          </a:p>
          <a:p>
            <a:pPr marL="809625" lvl="2" indent="-266700" algn="just">
              <a:buClr>
                <a:srgbClr val="557B00"/>
              </a:buClr>
              <a:buFont typeface="Arial" pitchFamily="34" charset="0"/>
              <a:buChar char="•"/>
              <a:defRPr/>
            </a:pPr>
            <a:r>
              <a:rPr lang="cs-CZ" sz="1400" dirty="0" smtClean="0">
                <a:latin typeface="Calibri" pitchFamily="34" charset="0"/>
                <a:cs typeface="Arial" charset="0"/>
              </a:rPr>
              <a:t>nové objekty</a:t>
            </a:r>
          </a:p>
          <a:p>
            <a:pPr marL="809625" lvl="2" indent="-266700" algn="just">
              <a:buClr>
                <a:srgbClr val="557B00"/>
              </a:buClr>
              <a:buFont typeface="Arial" pitchFamily="34" charset="0"/>
              <a:buChar char="•"/>
              <a:defRPr/>
            </a:pPr>
            <a:r>
              <a:rPr lang="cs-CZ" sz="1400" dirty="0" smtClean="0">
                <a:latin typeface="Calibri" pitchFamily="34" charset="0"/>
                <a:cs typeface="Arial" charset="0"/>
              </a:rPr>
              <a:t>zrušené objekty</a:t>
            </a:r>
          </a:p>
          <a:p>
            <a:pPr marL="1257300" lvl="2" indent="-342900" algn="just">
              <a:spcBef>
                <a:spcPct val="20000"/>
              </a:spcBef>
              <a:buClr>
                <a:srgbClr val="557B00"/>
              </a:buClr>
              <a:buFont typeface="Arial" pitchFamily="34" charset="0"/>
              <a:buChar char="•"/>
              <a:defRPr/>
            </a:pPr>
            <a:endParaRPr lang="cs-CZ" sz="1400" dirty="0" smtClean="0">
              <a:latin typeface="Calibri" pitchFamily="34" charset="0"/>
              <a:cs typeface="Arial" charset="0"/>
            </a:endParaRPr>
          </a:p>
          <a:p>
            <a:pPr marL="623888" indent="-268288" algn="just" defTabSz="538163">
              <a:spcBef>
                <a:spcPct val="20000"/>
              </a:spcBef>
              <a:spcAft>
                <a:spcPts val="600"/>
              </a:spcAft>
              <a:buClr>
                <a:srgbClr val="557B00"/>
              </a:buClr>
              <a:defRPr/>
            </a:pPr>
            <a:endParaRPr lang="cs-CZ" sz="1400" dirty="0" smtClean="0">
              <a:latin typeface="Calibri" pitchFamily="34" charset="0"/>
              <a:cs typeface="Arial" charset="0"/>
            </a:endParaRPr>
          </a:p>
          <a:p>
            <a:pPr marL="358775" lvl="2" indent="-342900" algn="just">
              <a:spcBef>
                <a:spcPct val="20000"/>
              </a:spcBef>
              <a:buClr>
                <a:srgbClr val="557B00"/>
              </a:buClr>
              <a:buFont typeface="Arial" pitchFamily="34" charset="0"/>
              <a:buChar char="•"/>
              <a:defRPr/>
            </a:pPr>
            <a:endParaRPr lang="cs-CZ" sz="1400" dirty="0" smtClean="0">
              <a:latin typeface="Calibri" pitchFamily="34" charset="0"/>
              <a:cs typeface="Arial" charset="0"/>
            </a:endParaRPr>
          </a:p>
          <a:p>
            <a:pPr marL="358775" lvl="2" indent="-342900" algn="just">
              <a:spcBef>
                <a:spcPct val="20000"/>
              </a:spcBef>
              <a:buClr>
                <a:srgbClr val="557B00"/>
              </a:buClr>
              <a:buFont typeface="Arial" pitchFamily="34" charset="0"/>
              <a:buChar char="•"/>
              <a:defRPr/>
            </a:pPr>
            <a:endParaRPr lang="cs-CZ" sz="1400" dirty="0" smtClean="0">
              <a:latin typeface="Calibri" pitchFamily="34" charset="0"/>
              <a:cs typeface="Arial" charset="0"/>
            </a:endParaRPr>
          </a:p>
          <a:p>
            <a:pPr marL="358775" lvl="2" indent="-342900" algn="just">
              <a:spcBef>
                <a:spcPct val="20000"/>
              </a:spcBef>
              <a:buClr>
                <a:srgbClr val="557B00"/>
              </a:buClr>
              <a:buFont typeface="Arial" pitchFamily="34" charset="0"/>
              <a:buChar char="•"/>
              <a:defRPr/>
            </a:pPr>
            <a:endParaRPr lang="cs-CZ" sz="1400" dirty="0" smtClean="0">
              <a:latin typeface="Calibri" pitchFamily="34" charset="0"/>
              <a:cs typeface="Arial" charset="0"/>
            </a:endParaRPr>
          </a:p>
          <a:p>
            <a:pPr marL="358775" lvl="2" indent="-342900" algn="just">
              <a:spcBef>
                <a:spcPct val="20000"/>
              </a:spcBef>
              <a:buClr>
                <a:srgbClr val="557B00"/>
              </a:buClr>
              <a:buFont typeface="Arial" pitchFamily="34" charset="0"/>
              <a:buChar char="•"/>
              <a:defRPr/>
            </a:pPr>
            <a:endParaRPr lang="cs-CZ" sz="1400" dirty="0" smtClean="0">
              <a:latin typeface="Calibri" pitchFamily="34" charset="0"/>
              <a:cs typeface="Arial" charset="0"/>
            </a:endParaRPr>
          </a:p>
          <a:p>
            <a:pPr marL="623888" indent="-268288" algn="just" defTabSz="538163">
              <a:spcBef>
                <a:spcPct val="20000"/>
              </a:spcBef>
              <a:spcAft>
                <a:spcPts val="600"/>
              </a:spcAft>
              <a:buClr>
                <a:srgbClr val="557B00"/>
              </a:buClr>
              <a:defRPr/>
            </a:pPr>
            <a:endParaRPr lang="cs-CZ" sz="1400" dirty="0" smtClean="0">
              <a:latin typeface="Calibri" pitchFamily="34" charset="0"/>
              <a:cs typeface="Arial" charset="0"/>
            </a:endParaRPr>
          </a:p>
          <a:p>
            <a:pPr marL="358775" lvl="2" indent="-342900" algn="just">
              <a:spcBef>
                <a:spcPct val="20000"/>
              </a:spcBef>
              <a:buClr>
                <a:srgbClr val="557B00"/>
              </a:buClr>
              <a:buFont typeface="Arial" pitchFamily="34" charset="0"/>
              <a:buChar char="•"/>
              <a:defRPr/>
            </a:pPr>
            <a:endParaRPr lang="cs-CZ" sz="1400" dirty="0" smtClean="0">
              <a:latin typeface="Calibri" pitchFamily="34" charset="0"/>
              <a:cs typeface="Arial" charset="0"/>
            </a:endParaRPr>
          </a:p>
          <a:p>
            <a:pPr marL="342900" lvl="0" indent="-342900" algn="just">
              <a:spcBef>
                <a:spcPct val="20000"/>
              </a:spcBef>
              <a:spcAft>
                <a:spcPts val="600"/>
              </a:spcAft>
              <a:buClr>
                <a:srgbClr val="557B00"/>
              </a:buClr>
              <a:defRPr/>
            </a:pPr>
            <a:endParaRPr lang="cs-CZ" dirty="0"/>
          </a:p>
        </p:txBody>
      </p:sp>
      <p:pic>
        <p:nvPicPr>
          <p:cNvPr id="5" name="Obrázek 2" descr="aktualizace_elektraren_prehled_zmen2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573016"/>
            <a:ext cx="3384376" cy="239502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obrázek 2" descr="imag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861048"/>
            <a:ext cx="3024336" cy="223874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692696"/>
            <a:ext cx="224229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1844824"/>
            <a:ext cx="132523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Elektrárny – externí zdroj ERÚ</a:t>
            </a:r>
            <a:endParaRPr lang="cs-CZ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683568" y="908720"/>
            <a:ext cx="554461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60000"/>
              <a:buFont typeface="Calibri" pitchFamily="34" charset="0"/>
              <a:buNone/>
              <a:tabLst/>
              <a:defRPr/>
            </a:pPr>
            <a:r>
              <a:rPr kumimoji="0" lang="cs-CZ" sz="2000" b="1" i="0" u="sng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Zpracování dat :</a:t>
            </a:r>
          </a:p>
        </p:txBody>
      </p:sp>
      <p:sp>
        <p:nvSpPr>
          <p:cNvPr id="10" name="Obdélník 9"/>
          <p:cNvSpPr/>
          <p:nvPr/>
        </p:nvSpPr>
        <p:spPr>
          <a:xfrm>
            <a:off x="-180528" y="1412776"/>
            <a:ext cx="5801298" cy="64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indent="-268288" defTabSz="538163">
              <a:spcBef>
                <a:spcPct val="20000"/>
              </a:spcBef>
              <a:spcAft>
                <a:spcPts val="600"/>
              </a:spcAft>
              <a:buClr>
                <a:srgbClr val="557B00"/>
              </a:buClr>
              <a:buFont typeface="Wingdings" pitchFamily="2" charset="2"/>
              <a:buChar char="Ø"/>
              <a:defRPr/>
            </a:pPr>
            <a:r>
              <a:rPr lang="cs-CZ" sz="1400" dirty="0" smtClean="0">
                <a:latin typeface="Calibri" pitchFamily="34" charset="0"/>
                <a:cs typeface="Arial" charset="0"/>
              </a:rPr>
              <a:t>Zapracování dat do ZABAGED – Oddělení zpracování dat (operátor)</a:t>
            </a:r>
          </a:p>
          <a:p>
            <a:pPr marL="623888" indent="-268288" defTabSz="538163">
              <a:spcBef>
                <a:spcPct val="20000"/>
              </a:spcBef>
              <a:spcAft>
                <a:spcPts val="600"/>
              </a:spcAft>
              <a:buClr>
                <a:srgbClr val="557B00"/>
              </a:buClr>
              <a:buFont typeface="Wingdings" pitchFamily="2" charset="2"/>
              <a:buChar char="Ø"/>
              <a:defRPr/>
            </a:pPr>
            <a:r>
              <a:rPr lang="cs-CZ" sz="1400" dirty="0" smtClean="0">
                <a:latin typeface="Calibri" pitchFamily="34" charset="0"/>
                <a:cs typeface="Arial" charset="0"/>
              </a:rPr>
              <a:t>Podkladové soubory:  </a:t>
            </a:r>
            <a:r>
              <a:rPr lang="cs-CZ" sz="1400" dirty="0" err="1" smtClean="0">
                <a:latin typeface="Calibri" pitchFamily="34" charset="0"/>
                <a:cs typeface="Arial" charset="0"/>
              </a:rPr>
              <a:t>MicroStation</a:t>
            </a:r>
            <a:r>
              <a:rPr lang="cs-CZ" sz="1400" dirty="0" smtClean="0">
                <a:latin typeface="Calibri" pitchFamily="34" charset="0"/>
                <a:cs typeface="Arial" charset="0"/>
              </a:rPr>
              <a:t> - DGN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-180528" y="5949280"/>
            <a:ext cx="6000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lvl="0" indent="-268288" algn="just" defTabSz="538163">
              <a:spcBef>
                <a:spcPct val="20000"/>
              </a:spcBef>
              <a:spcAft>
                <a:spcPts val="600"/>
              </a:spcAft>
              <a:buClr>
                <a:srgbClr val="557B00"/>
              </a:buClr>
              <a:buFont typeface="Wingdings" pitchFamily="2" charset="2"/>
              <a:buChar char="Ø"/>
              <a:defRPr/>
            </a:pPr>
            <a:r>
              <a:rPr lang="cs-CZ" sz="1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Ověření a kontrola objektů v terénu – Oddělení sběru dat (topograf)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-180528" y="5589240"/>
            <a:ext cx="5311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23888" lvl="2" indent="-268288" algn="just" defTabSz="538163">
              <a:spcBef>
                <a:spcPct val="20000"/>
              </a:spcBef>
              <a:spcAft>
                <a:spcPts val="600"/>
              </a:spcAft>
              <a:buClr>
                <a:srgbClr val="557B00"/>
              </a:buClr>
              <a:buFont typeface="Wingdings" pitchFamily="2" charset="2"/>
              <a:buChar char="Ø"/>
              <a:defRPr/>
            </a:pPr>
            <a:r>
              <a:rPr lang="cs-CZ" sz="1400" dirty="0" smtClean="0">
                <a:latin typeface="Calibri" pitchFamily="34" charset="0"/>
                <a:cs typeface="Arial" charset="0"/>
              </a:rPr>
              <a:t>Kontrolní porovnání počtu objektů v ZABAGED a databázi ERÚ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51520" y="2132856"/>
            <a:ext cx="568863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cs-CZ" sz="1400" dirty="0" smtClean="0"/>
              <a:t>Umístění objektů elektráren podle připravených referenčních  podkladů podle údajů ERÚ (k.ú, číslo pozemku, popisné číslo budovy, vlastník,….), včetně topologických návazností na ostatní objekty.</a:t>
            </a:r>
          </a:p>
          <a:p>
            <a:pPr marL="3556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cs-CZ" sz="1400" dirty="0" smtClean="0"/>
              <a:t>Zobrazuje se jako bodová značka nebo areál elektrárny (polygon)- velikostní limit plochy je  600 m</a:t>
            </a:r>
            <a:r>
              <a:rPr lang="cs-CZ" sz="1400" baseline="30000" dirty="0" smtClean="0"/>
              <a:t>2</a:t>
            </a:r>
            <a:r>
              <a:rPr lang="cs-CZ" sz="1400" dirty="0" smtClean="0"/>
              <a:t>.</a:t>
            </a:r>
          </a:p>
          <a:p>
            <a:pPr marL="720725" lvl="0" indent="-26828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cs-CZ" sz="1400" dirty="0" smtClean="0"/>
              <a:t>Přesná hranice elektrárny byla zakreslena podle </a:t>
            </a:r>
            <a:r>
              <a:rPr lang="cs-CZ" sz="1400" dirty="0" err="1" smtClean="0"/>
              <a:t>ortofotomapy</a:t>
            </a:r>
            <a:endParaRPr lang="cs-CZ" sz="1400" dirty="0" smtClean="0"/>
          </a:p>
          <a:p>
            <a:pPr marL="720725" lvl="0" indent="-26828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cs-CZ" sz="1400" dirty="0" smtClean="0"/>
              <a:t>Hranici tvoří parcely katastru nemovitostí</a:t>
            </a:r>
          </a:p>
          <a:p>
            <a:pPr marL="720725" lvl="0" indent="-26828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cs-CZ" sz="1400" dirty="0" smtClean="0"/>
              <a:t>Hranici tvoří parcely pozemkového katastru</a:t>
            </a:r>
          </a:p>
          <a:p>
            <a:pPr marL="720725" lvl="0" indent="-26828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cs-CZ" sz="1400" dirty="0" smtClean="0"/>
              <a:t>Hranice elektrárny byly zakresleny podle dokumentace, která byla získána na základě dohody s obecním nebo stavebním úřadem v příslušné lokalitě.</a:t>
            </a:r>
          </a:p>
          <a:p>
            <a:pPr marL="720725" lvl="0" indent="-26828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cs-CZ" sz="1400" dirty="0" smtClean="0"/>
              <a:t>Objekt byl určen při rekognoskaci terénu topografy ZÚ a zakreslen do ZABAGED, odkud byly podklady převzaty.</a:t>
            </a:r>
          </a:p>
        </p:txBody>
      </p:sp>
      <p:pic>
        <p:nvPicPr>
          <p:cNvPr id="16" name="Obrázek 1" descr="ukazka_popisk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980728"/>
            <a:ext cx="3467188" cy="83545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348880"/>
            <a:ext cx="2952328" cy="180197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Motiv ZÚ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95373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4317</TotalTime>
  <Words>1712</Words>
  <Application>Microsoft Office PowerPoint</Application>
  <PresentationFormat>Předvádění na obrazovce (4:3)</PresentationFormat>
  <Paragraphs>258</Paragraphs>
  <Slides>31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Times New Roman</vt:lpstr>
      <vt:lpstr>Calibri</vt:lpstr>
      <vt:lpstr>Wingdings</vt:lpstr>
      <vt:lpstr>Motiv sady Office</vt:lpstr>
      <vt:lpstr>Průběžná aktualizace ZABAGED® Využívání externích zdrojů</vt:lpstr>
      <vt:lpstr>Oddělení správy a rozvoje dat ZABAGED</vt:lpstr>
      <vt:lpstr>Průběžná aktualizace ZABAGED®</vt:lpstr>
      <vt:lpstr>Prezentace aplikace PowerPoint</vt:lpstr>
      <vt:lpstr>Elektrárny – externí zdroj ERÚ</vt:lpstr>
      <vt:lpstr>Elektrárny – externí zdroj ERÚ</vt:lpstr>
      <vt:lpstr>Elektrárny – externí zdroj ERÚ</vt:lpstr>
      <vt:lpstr>Elektrárny – externí zdroj ERÚ</vt:lpstr>
      <vt:lpstr>Elektrárny – externí zdroj ERÚ</vt:lpstr>
      <vt:lpstr>Elektrárny – externí zdroj ERÚ</vt:lpstr>
      <vt:lpstr>Silnice, dálnice - průběžná aktualizace z dat SDB</vt:lpstr>
      <vt:lpstr>ZABAGED® - zákon č. 200/1994Sb. -  § 4a</vt:lpstr>
      <vt:lpstr>KOMUNIKACE ZABAGED® - rozdělení</vt:lpstr>
      <vt:lpstr>TYPY OBJEKTŮ ZABAGED® aktualizované z dat SDB</vt:lpstr>
      <vt:lpstr>PRŮBĚŽNÁ AKTUALIZACE – obecné předpoklady</vt:lpstr>
      <vt:lpstr>KONTROLNÍ „ZMĚNOVÉ“ SOUBORY</vt:lpstr>
      <vt:lpstr>IDENTIFIKACE ZMĚNOVÝCH DAT</vt:lpstr>
      <vt:lpstr>HLAVNÍ ZÁSADY ZPRACOVÁNÍ PRŮBĚŽNÉ AKTUALIZACE</vt:lpstr>
      <vt:lpstr>PUBLIKACE – SILNICE, DÁLNICE</vt:lpstr>
      <vt:lpstr>Prezentace aplikace PowerPoint</vt:lpstr>
      <vt:lpstr>Ulice - úvod</vt:lpstr>
      <vt:lpstr>Ulice – podklad pro zákres</vt:lpstr>
      <vt:lpstr>Ulice – Základní pravidla</vt:lpstr>
      <vt:lpstr>Ulice – zavedení do ZABAGED</vt:lpstr>
      <vt:lpstr>Ulice – odeslání do ISÚI – výsledek  </vt:lpstr>
      <vt:lpstr>Budovy z ISKN - úvod</vt:lpstr>
      <vt:lpstr>Budovy z ISKN - princip</vt:lpstr>
      <vt:lpstr>Budovy z ISKN - postup</vt:lpstr>
      <vt:lpstr>Budovy z ISKN – postup</vt:lpstr>
      <vt:lpstr>Budovy z ISKN – zavedení</vt:lpstr>
      <vt:lpstr>Děkujeme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Zeměměřický úřad</dc:title>
  <dc:creator>Jana Kuchařová</dc:creator>
  <cp:lastModifiedBy>konecny</cp:lastModifiedBy>
  <cp:revision>444</cp:revision>
  <dcterms:created xsi:type="dcterms:W3CDTF">2015-03-30T12:25:47Z</dcterms:created>
  <dcterms:modified xsi:type="dcterms:W3CDTF">2015-11-19T13:43:21Z</dcterms:modified>
</cp:coreProperties>
</file>