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Average"/>
      <p:regular r:id="rId26"/>
    </p:embeddedFont>
    <p:embeddedFont>
      <p:font typeface="Oswald"/>
      <p:regular r:id="rId27"/>
      <p:bold r:id="rId28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verage-regular.fntdata"/><Relationship Id="rId25" Type="http://schemas.openxmlformats.org/officeDocument/2006/relationships/slide" Target="slides/slide20.xml"/><Relationship Id="rId28" Type="http://schemas.openxmlformats.org/officeDocument/2006/relationships/font" Target="fonts/Oswald-bold.fntdata"/><Relationship Id="rId27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4350278" y="2855377"/>
            <a:ext cx="443588" cy="105632"/>
            <a:chOff x="4137525" y="2915950"/>
            <a:chExt cx="869099" cy="206999"/>
          </a:xfrm>
        </p:grpSpPr>
        <p:sp>
          <p:nvSpPr>
            <p:cNvPr id="10" name="Shape 10"/>
            <p:cNvSpPr/>
            <p:nvPr/>
          </p:nvSpPr>
          <p:spPr>
            <a:xfrm>
              <a:off x="446857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47996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1375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" name="Shape 13"/>
          <p:cNvSpPr txBox="1"/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1255275"/>
            <a:ext cx="8520599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71900" y="1311300"/>
            <a:ext cx="70121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png"/><Relationship Id="rId4" Type="http://schemas.openxmlformats.org/officeDocument/2006/relationships/hyperlink" Target="http://gis.stackexchange.com/questions/61221/what-programming-languages-are-used-by-different-gis-platforms" TargetMode="External"/><Relationship Id="rId10" Type="http://schemas.openxmlformats.org/officeDocument/2006/relationships/image" Target="../media/image15.png"/><Relationship Id="rId9" Type="http://schemas.openxmlformats.org/officeDocument/2006/relationships/image" Target="../media/image08.png"/><Relationship Id="rId5" Type="http://schemas.openxmlformats.org/officeDocument/2006/relationships/hyperlink" Target="http://www.atlefren.net/post/2015/04/gis-programming-languages-breakdown/" TargetMode="External"/><Relationship Id="rId6" Type="http://schemas.openxmlformats.org/officeDocument/2006/relationships/hyperlink" Target="http://www.quora.com/Which-programming-language-is-best-for-geographical-information-system-GIS-software" TargetMode="External"/><Relationship Id="rId7" Type="http://schemas.openxmlformats.org/officeDocument/2006/relationships/hyperlink" Target="http://cdn-media-2.lifehack.org/wp-content/files/2015/07/e25a76a815e29c38d88f1035629b7eaa-2.jpg" TargetMode="External"/><Relationship Id="rId8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Relationship Id="rId4" Type="http://schemas.openxmlformats.org/officeDocument/2006/relationships/image" Target="../media/image12.png"/><Relationship Id="rId10" Type="http://schemas.openxmlformats.org/officeDocument/2006/relationships/image" Target="../media/image11.png"/><Relationship Id="rId9" Type="http://schemas.openxmlformats.org/officeDocument/2006/relationships/image" Target="../media/image10.png"/><Relationship Id="rId5" Type="http://schemas.openxmlformats.org/officeDocument/2006/relationships/hyperlink" Target="https://www.python.org/about/success/" TargetMode="External"/><Relationship Id="rId6" Type="http://schemas.openxmlformats.org/officeDocument/2006/relationships/image" Target="../media/image17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hyperlink" Target="https://www.codecademy.com/en/tracks/python" TargetMode="External"/><Relationship Id="rId11" Type="http://schemas.openxmlformats.org/officeDocument/2006/relationships/image" Target="../media/image20.png"/><Relationship Id="rId10" Type="http://schemas.openxmlformats.org/officeDocument/2006/relationships/hyperlink" Target="http://www.python-course.eu/course.php" TargetMode="External"/><Relationship Id="rId9" Type="http://schemas.openxmlformats.org/officeDocument/2006/relationships/hyperlink" Target="http://www.tutorialspoint.com/python/" TargetMode="External"/><Relationship Id="rId5" Type="http://schemas.openxmlformats.org/officeDocument/2006/relationships/hyperlink" Target="http://www.learnpython.org/" TargetMode="External"/><Relationship Id="rId6" Type="http://schemas.openxmlformats.org/officeDocument/2006/relationships/hyperlink" Target="http://learnpythonthehardway.org/book/index.html" TargetMode="External"/><Relationship Id="rId7" Type="http://schemas.openxmlformats.org/officeDocument/2006/relationships/hyperlink" Target="http://scipy-lectures.github.io/index.html" TargetMode="External"/><Relationship Id="rId8" Type="http://schemas.openxmlformats.org/officeDocument/2006/relationships/hyperlink" Target="http://docs.qgis.org/testing/en/docs/pyqgis_developer_cookbook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Relationship Id="rId4" Type="http://schemas.openxmlformats.org/officeDocument/2006/relationships/hyperlink" Target="http://www.mybridge.co/view/5668" TargetMode="External"/><Relationship Id="rId9" Type="http://schemas.openxmlformats.org/officeDocument/2006/relationships/image" Target="../media/image26.png"/><Relationship Id="rId5" Type="http://schemas.openxmlformats.org/officeDocument/2006/relationships/hyperlink" Target="https://automatetheboringstuff.com/" TargetMode="External"/><Relationship Id="rId6" Type="http://schemas.openxmlformats.org/officeDocument/2006/relationships/hyperlink" Target="http://do1.dr-chuck.com/py4inf/EN-us/book.pdf" TargetMode="External"/><Relationship Id="rId7" Type="http://schemas.openxmlformats.org/officeDocument/2006/relationships/hyperlink" Target="http://www.allitebooks.com/python-geospatial-development" TargetMode="External"/><Relationship Id="rId8" Type="http://schemas.openxmlformats.org/officeDocument/2006/relationships/hyperlink" Target="http://www.cin.ufpe.br/~embat/Python%20for%20Data%20Analysis.pdf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Relationship Id="rId4" Type="http://schemas.openxmlformats.org/officeDocument/2006/relationships/hyperlink" Target="http://stackoverflow.com" TargetMode="External"/><Relationship Id="rId11" Type="http://schemas.openxmlformats.org/officeDocument/2006/relationships/hyperlink" Target="http://www.analyticsvidhya.com/blog/category/python-2/" TargetMode="External"/><Relationship Id="rId10" Type="http://schemas.openxmlformats.org/officeDocument/2006/relationships/hyperlink" Target="http://nbviewer.ipython.org/" TargetMode="External"/><Relationship Id="rId9" Type="http://schemas.openxmlformats.org/officeDocument/2006/relationships/hyperlink" Target="http://www.danielforsyth.me/" TargetMode="External"/><Relationship Id="rId5" Type="http://schemas.openxmlformats.org/officeDocument/2006/relationships/hyperlink" Target="https://t.co/r8EsuS5rUv" TargetMode="External"/><Relationship Id="rId6" Type="http://schemas.openxmlformats.org/officeDocument/2006/relationships/hyperlink" Target="http://www.python.cz" TargetMode="External"/><Relationship Id="rId7" Type="http://schemas.openxmlformats.org/officeDocument/2006/relationships/hyperlink" Target="http://geospatialpython.com/" TargetMode="External"/><Relationship Id="rId8" Type="http://schemas.openxmlformats.org/officeDocument/2006/relationships/hyperlink" Target="http://jakevdp.github.io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programmers.stackexchange.com/questions/163631/has-not-everyone-can-be-a-programmer-been-studied" TargetMode="External"/><Relationship Id="rId4" Type="http://schemas.openxmlformats.org/officeDocument/2006/relationships/image" Target="../media/image00.png"/><Relationship Id="rId5" Type="http://schemas.openxmlformats.org/officeDocument/2006/relationships/image" Target="../media/image01.png"/><Relationship Id="rId6" Type="http://schemas.openxmlformats.org/officeDocument/2006/relationships/image" Target="../media/image03.png"/><Relationship Id="rId7" Type="http://schemas.openxmlformats.org/officeDocument/2006/relationships/hyperlink" Target="http://www.makeuseof.com/tag/6-signs-meant-programmer/" TargetMode="External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hyperlink" Target="http://pythonfiddle.com/" TargetMode="External"/><Relationship Id="rId10" Type="http://schemas.openxmlformats.org/officeDocument/2006/relationships/hyperlink" Target="www.getdatajoy.com" TargetMode="External"/><Relationship Id="rId13" Type="http://schemas.openxmlformats.org/officeDocument/2006/relationships/image" Target="../media/image25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pyzo.org/" TargetMode="External"/><Relationship Id="rId4" Type="http://schemas.openxmlformats.org/officeDocument/2006/relationships/hyperlink" Target="http://komodoide.com/" TargetMode="External"/><Relationship Id="rId9" Type="http://schemas.openxmlformats.org/officeDocument/2006/relationships/hyperlink" Target="http://www.learnpython.org/" TargetMode="External"/><Relationship Id="rId5" Type="http://schemas.openxmlformats.org/officeDocument/2006/relationships/hyperlink" Target="http://www.sublimetext.com/" TargetMode="External"/><Relationship Id="rId6" Type="http://schemas.openxmlformats.org/officeDocument/2006/relationships/hyperlink" Target="http://sourceforge.net/projects/pywin32/files/pywin32/" TargetMode="External"/><Relationship Id="rId7" Type="http://schemas.openxmlformats.org/officeDocument/2006/relationships/hyperlink" Target="https://www.jetbrains.com/pycharm/" TargetMode="External"/><Relationship Id="rId8" Type="http://schemas.openxmlformats.org/officeDocument/2006/relationships/hyperlink" Target="https://atom.io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programmers.stackexchange.com/questions/108578/is-it-true-that-once-you-learn-one-language-most-of-the-rest-come-easy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png"/><Relationship Id="rId4" Type="http://schemas.openxmlformats.org/officeDocument/2006/relationships/image" Target="../media/image09.png"/><Relationship Id="rId5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lecture 0 - Introduction</a:t>
            </a: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Programming in geoinformatics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Autumn 2015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555600"/>
            <a:ext cx="6390300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PROGRAMMING LANGUAGES IN GEOINFORMATICS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525" y="1317612"/>
            <a:ext cx="1973150" cy="241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>
            <p:ph idx="1" type="body"/>
          </p:nvPr>
        </p:nvSpPr>
        <p:spPr>
          <a:xfrm>
            <a:off x="2592500" y="4085075"/>
            <a:ext cx="7527299" cy="1038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4"/>
              </a:rPr>
              <a:t>http://gis.stackexchange.com/questions/61221/what-programming-languages-are-used-by-different-gis-platforms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5"/>
              </a:rPr>
              <a:t>http://www.atlefren.net/post/2015/04/gis-programming-languages-breakdown/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6"/>
              </a:rPr>
              <a:t>http://www.quora.com/Which-programming-language-is-best-for-geographical-information-system-GIS-software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7"/>
              </a:rPr>
              <a:t>http://cdn-media-2.lifehack.org/wp-content/files/2015/07/e25a76a815e29c38d88f1035629b7eaa-2.jpg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  <p:pic>
        <p:nvPicPr>
          <p:cNvPr id="122" name="Shape 1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9312" y="3303300"/>
            <a:ext cx="2210622" cy="165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63886" y="1284171"/>
            <a:ext cx="2248585" cy="269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734300" y="1284170"/>
            <a:ext cx="3897148" cy="269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227400" y="117325"/>
            <a:ext cx="6272400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MOTIVATION - Python is everywhere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b="0" l="0" r="0" t="8809"/>
          <a:stretch/>
        </p:blipFill>
        <p:spPr>
          <a:xfrm>
            <a:off x="227400" y="2696800"/>
            <a:ext cx="4242073" cy="217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999" y="2696800"/>
            <a:ext cx="2717272" cy="21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227400" y="3564125"/>
            <a:ext cx="9098999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5"/>
              </a:rPr>
              <a:t>https://www.python.org/about/success/</a:t>
            </a:r>
            <a:r>
              <a:rPr lang="en" sz="1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, https://wiki.python.org/moin/Applications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7400" y="873025"/>
            <a:ext cx="2802586" cy="217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13001" y="873025"/>
            <a:ext cx="2094173" cy="217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34912" y="873025"/>
            <a:ext cx="3877699" cy="217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30275" y="3049000"/>
            <a:ext cx="3182324" cy="1823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25022" y="4535728"/>
            <a:ext cx="3182325" cy="337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555600"/>
            <a:ext cx="6272400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MOTIVATION - Solving problems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71900" y="1311300"/>
            <a:ext cx="7012199" cy="31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automatization of work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tasks that could be repeated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tasks that are boring,...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creating interactive tool for solving task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diploma thesis,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getting data,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parsing data,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visualization,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...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 txBox="1"/>
          <p:nvPr/>
        </p:nvSpPr>
        <p:spPr>
          <a:xfrm>
            <a:off x="4344250" y="438150"/>
            <a:ext cx="6703499" cy="4267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import os,os.path,shutil </a:t>
            </a:r>
          </a:p>
          <a:p>
            <a:pPr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import osgeo.ogr </a:t>
            </a:r>
          </a:p>
          <a:p>
            <a:pPr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import shapely.wkt </a:t>
            </a:r>
          </a:p>
          <a:p>
            <a:pPr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shapefile = osgeo.ogr.Open("TM_WORLD_BORDERS-0.3.shp")</a:t>
            </a:r>
          </a:p>
          <a:p>
            <a:pPr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layer = shapefile.GetLayer(0)</a:t>
            </a:r>
          </a:p>
          <a:p>
            <a:pPr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thailand = None</a:t>
            </a:r>
          </a:p>
          <a:p>
            <a:pPr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myanmar = None</a:t>
            </a:r>
          </a:p>
          <a:p>
            <a:pPr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for i in range(layer.GetFeatureCount()): </a:t>
            </a:r>
          </a:p>
          <a:p>
            <a:pPr indent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feature = layer.GetFeature(i) </a:t>
            </a:r>
          </a:p>
          <a:p>
            <a:pPr indent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if feature.GetField("ISO2") == "TH": </a:t>
            </a:r>
          </a:p>
          <a:p>
            <a:pPr indent="45720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geometry = feature.GetGeometryRef()</a:t>
            </a:r>
          </a:p>
          <a:p>
            <a:pPr indent="45720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thailand = shapely.wkt.loads(geometry.ExportToWkt())</a:t>
            </a:r>
          </a:p>
          <a:p>
            <a: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elif feature.GetField("ISO2") == "MM": </a:t>
            </a:r>
          </a:p>
          <a:p>
            <a:pPr indent="45720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geometry = feature.GetGeometryRef()</a:t>
            </a:r>
          </a:p>
          <a:p>
            <a:pPr indent="45720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myanmar = shapely.wkt.loads(geometry.ExportToWkt()) </a:t>
            </a:r>
          </a:p>
          <a:p>
            <a: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commonBorder = thailand.intersection(myanmar)</a:t>
            </a:r>
          </a:p>
          <a:p>
            <a: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if os.path.exists("common-border"): </a:t>
            </a:r>
          </a:p>
          <a:p>
            <a:pPr indent="45720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shutil.rmtree("common-border")</a:t>
            </a:r>
          </a:p>
          <a:p>
            <a:pPr indent="45720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os.mkdir("common-border")</a:t>
            </a:r>
          </a:p>
          <a:p>
            <a: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spatialReference = osgeo.osr.SpatialReference() spatialReference.SetWellKnownGeogCS('WGS84')</a:t>
            </a:r>
          </a:p>
          <a:p>
            <a: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driver = osgeo.ogr.GetDriverByName("ESRI Shapefile")</a:t>
            </a:r>
          </a:p>
          <a:p>
            <a: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dstPath = os.path.join("common-border", "border.shp")</a:t>
            </a:r>
          </a:p>
          <a:p>
            <a: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dstFile = driver.CreateDataSource(dstPath)</a:t>
            </a:r>
          </a:p>
          <a:p>
            <a: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dstLayer = dstFile.CreateLayer("layer", spatialReference)</a:t>
            </a:r>
          </a:p>
          <a:p>
            <a: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wkt = shapely.wkt.dumps(commonBorder)</a:t>
            </a:r>
          </a:p>
          <a:p>
            <a: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feature = osgeo.ogr.Feature(dstLayer.GetLayerDefn()) feature.SetGeometry(osgeo.ogr.CreateGeometryFromWkt(wkt))</a:t>
            </a:r>
          </a:p>
          <a:p>
            <a: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dstLayer.CreateFeature(feature)</a:t>
            </a:r>
          </a:p>
          <a:p>
            <a: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feature.Destroy()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dstFile.Destroy()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157000" y="3287175"/>
            <a:ext cx="4241099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marR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Calculate the border between Thailand and Myanmar</a:t>
            </a:r>
          </a:p>
          <a:p>
            <a:pPr lvl="0" marR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(WESTRA - Python Geospatial Development)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22950" y="251700"/>
            <a:ext cx="6272400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MOTIVATION - Getting jobs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71900" y="1311300"/>
            <a:ext cx="7012199" cy="31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900" y="1007393"/>
            <a:ext cx="6022125" cy="2225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899" y="3373423"/>
            <a:ext cx="6022126" cy="16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555600"/>
            <a:ext cx="7281299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COURSE - conditions and grading system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311300"/>
            <a:ext cx="8127000" cy="3620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7 </a:t>
            </a:r>
            <a:r>
              <a:rPr b="1" lang="en"/>
              <a:t>short exams</a:t>
            </a:r>
            <a:r>
              <a:rPr lang="en"/>
              <a:t> (+- 5 questions) for </a:t>
            </a:r>
            <a:r>
              <a:rPr b="1" lang="en"/>
              <a:t>-2 to +1</a:t>
            </a:r>
            <a:r>
              <a:rPr lang="en"/>
              <a:t> points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2 </a:t>
            </a:r>
            <a:r>
              <a:rPr b="1" lang="en"/>
              <a:t>tests </a:t>
            </a:r>
            <a:r>
              <a:rPr lang="en"/>
              <a:t>(with internet) for </a:t>
            </a:r>
            <a:r>
              <a:rPr b="1" lang="en"/>
              <a:t>0 to 10</a:t>
            </a:r>
            <a:r>
              <a:rPr lang="en"/>
              <a:t> points and </a:t>
            </a:r>
            <a:r>
              <a:rPr b="1" lang="en"/>
              <a:t>0 to 10</a:t>
            </a:r>
            <a:r>
              <a:rPr lang="en"/>
              <a:t> points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1 </a:t>
            </a:r>
            <a:r>
              <a:rPr b="1" lang="en"/>
              <a:t>team project</a:t>
            </a:r>
            <a:r>
              <a:rPr lang="en"/>
              <a:t> for </a:t>
            </a:r>
            <a:r>
              <a:rPr b="1" lang="en"/>
              <a:t>0 to 20</a:t>
            </a:r>
            <a:r>
              <a:rPr lang="en"/>
              <a:t> points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grading (required min. 5 points from team project):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0 - 17 </a:t>
            </a:r>
            <a:r>
              <a:rPr b="1" lang="en"/>
              <a:t>F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18 - 24 </a:t>
            </a:r>
            <a:r>
              <a:rPr b="1" lang="en"/>
              <a:t>E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25 - 28  </a:t>
            </a:r>
            <a:r>
              <a:rPr b="1" lang="en"/>
              <a:t>D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29 - 32 </a:t>
            </a:r>
            <a:r>
              <a:rPr b="1" lang="en"/>
              <a:t>C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33 - 36 </a:t>
            </a:r>
            <a:r>
              <a:rPr b="1" lang="en"/>
              <a:t>B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37+ </a:t>
            </a:r>
            <a:r>
              <a:rPr b="1" lang="en"/>
              <a:t>A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311700" y="555600"/>
            <a:ext cx="4367699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COURSE - organization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311700" y="1311300"/>
            <a:ext cx="8127000" cy="3620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Monday 9:00 - 13:00 Z7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AutoNum type="romanUcPeriod"/>
            </a:pPr>
            <a:r>
              <a:rPr lang="en"/>
              <a:t>05. 10. 2015 - Variables, basic commands, basic data structures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AutoNum type="romanUcPeriod"/>
            </a:pPr>
            <a:r>
              <a:rPr lang="en"/>
              <a:t>12. 10. 2015 - Conditions, lists, cycles (+ exam) 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AutoNum type="romanUcPeriod"/>
            </a:pPr>
            <a:r>
              <a:rPr lang="en"/>
              <a:t>19. 10. 2015 - Tuples, dictionaries, sets, functions (+ exam)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AutoNum type="romanUcPeriod"/>
            </a:pPr>
            <a:r>
              <a:rPr lang="en"/>
              <a:t>26. 10. 2015 - Reading/writing files, exceptions, repeating (+ exam)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AutoNum type="romanUcPeriod"/>
            </a:pPr>
            <a:r>
              <a:rPr lang="en"/>
              <a:t>02. 11. 2015 - Libraries - numpy, pyqt, request (+ exam)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AutoNum type="romanUcPeriod"/>
            </a:pPr>
            <a:r>
              <a:rPr lang="en"/>
              <a:t>09. 10. 2015 - Test 1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AutoNum type="romanUcPeriod"/>
            </a:pPr>
            <a:r>
              <a:rPr lang="en"/>
              <a:t>16. 10. 2015 - Visualization (+ exam)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AutoNum type="romanUcPeriod"/>
            </a:pPr>
            <a:r>
              <a:rPr lang="en"/>
              <a:t>23. 10. 2015 - Handling data (+ exam)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AutoNum type="romanUcPeriod"/>
            </a:pPr>
            <a:r>
              <a:rPr lang="en"/>
              <a:t>30. 10. 2015 - QGIS / arcGIS scripting (+ exam)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AutoNum type="romanUcPeriod"/>
            </a:pPr>
            <a:r>
              <a:rPr lang="en"/>
              <a:t>07. 12. 2015 - Test 2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AutoNum type="romanUcPeriod"/>
            </a:pPr>
            <a:r>
              <a:rPr lang="en"/>
              <a:t>14. 12. 2015 - Project presentations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555600"/>
            <a:ext cx="4367699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COURSE - organization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11700" y="1311300"/>
            <a:ext cx="8127000" cy="3620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Homeworks 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not graded, optional 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solutions in IS later</a:t>
            </a:r>
          </a:p>
          <a:p>
            <a:pPr indent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project 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team ~ 3 people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presentation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protocol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documented code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Absence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send mail before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 exams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at the beginning of the lesson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WHERE TO LEARN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Online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980200" y="4707075"/>
            <a:ext cx="2092800" cy="36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https://codecombat.com/play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7278" y="3150300"/>
            <a:ext cx="3262775" cy="161199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>
            <p:ph idx="2" type="body"/>
          </p:nvPr>
        </p:nvSpPr>
        <p:spPr>
          <a:xfrm>
            <a:off x="311700" y="1311300"/>
            <a:ext cx="5293200" cy="239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codeacademy -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https://www.codecademy.com/en/tracks/python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learn python -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http://www.learnpython.org/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learn python the hard way -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http://learnpythonthehardway.org/book/index.html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python scientific lecture notes - </a:t>
            </a:r>
            <a:r>
              <a:rPr lang="en" u="sng">
                <a:solidFill>
                  <a:schemeClr val="hlink"/>
                </a:solidFill>
                <a:hlinkClick r:id="rId7"/>
              </a:rPr>
              <a:t>http://scipy-lectures.github.io/index.html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pyQGIS - </a:t>
            </a:r>
            <a:r>
              <a:rPr lang="en" u="sng">
                <a:solidFill>
                  <a:schemeClr val="hlink"/>
                </a:solidFill>
                <a:hlinkClick r:id="rId8"/>
              </a:rPr>
              <a:t>http://docs.qgis.org/testing/en/docs/pyqgis_developer_cookbook/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tutorialspoint - </a:t>
            </a:r>
            <a:r>
              <a:rPr lang="en" u="sng">
                <a:solidFill>
                  <a:schemeClr val="hlink"/>
                </a:solidFill>
                <a:hlinkClick r:id="rId9"/>
              </a:rPr>
              <a:t>http://www.tutorialspoint.com/python/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Python course - </a:t>
            </a:r>
            <a:r>
              <a:rPr lang="en" u="sng">
                <a:solidFill>
                  <a:schemeClr val="hlink"/>
                </a:solidFill>
                <a:hlinkClick r:id="rId10"/>
              </a:rPr>
              <a:t>http://www.python-course.eu/course.php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0" name="Shape 18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697275" y="634500"/>
            <a:ext cx="3232900" cy="199584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6980200" y="13697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http://www.learnpython.org/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4100" y="2789616"/>
            <a:ext cx="1630100" cy="2151907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WHERE TO LEARN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Ebooks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371900" y="1311300"/>
            <a:ext cx="7012199" cy="31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SWAROOP - A Byte of python (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http://www.mybridge.co/view/5668</a:t>
            </a:r>
            <a:r>
              <a:rPr lang="en"/>
              <a:t>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SWEIGART - Automate the boring stuff with Python (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https://automatetheboringstuff.com/</a:t>
            </a:r>
            <a:r>
              <a:rPr lang="en"/>
              <a:t>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SEVERANCE - Python for Informatics (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http://do1.dr-chuck.com/py4inf/EN-us/book.pdf</a:t>
            </a:r>
            <a:r>
              <a:rPr lang="en"/>
              <a:t>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LAWHEAD - Learning Geospatial Analysis with Python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WESTRA - Python Geospatial Development (</a:t>
            </a:r>
            <a:r>
              <a:rPr lang="en" u="sng">
                <a:solidFill>
                  <a:schemeClr val="hlink"/>
                </a:solidFill>
                <a:hlinkClick r:id="rId7"/>
              </a:rPr>
              <a:t>http://www.allitebooks.com/python-geospatial-development</a:t>
            </a:r>
            <a:r>
              <a:rPr lang="en"/>
              <a:t>)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MCKINNEY - Python for Data Analysis (</a:t>
            </a:r>
            <a:r>
              <a:rPr lang="en" u="sng">
                <a:solidFill>
                  <a:schemeClr val="hlink"/>
                </a:solidFill>
                <a:hlinkClick r:id="rId8"/>
              </a:rPr>
              <a:t>http://www.cin.ufpe.br/~embat/Python%20for%20Data%20Analysis.pdf</a:t>
            </a:r>
            <a:r>
              <a:rPr lang="en"/>
              <a:t>)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84100" y="474875"/>
            <a:ext cx="1630100" cy="2107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5401" y="749125"/>
            <a:ext cx="3610275" cy="423385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>
            <p:ph type="title"/>
          </p:nvPr>
        </p:nvSpPr>
        <p:spPr>
          <a:xfrm>
            <a:off x="311700" y="555600"/>
            <a:ext cx="3781799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WHERE TO LEARN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Blogs, Social, Communities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371900" y="1311300"/>
            <a:ext cx="4932000" cy="3631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http://stackoverflow.com</a:t>
            </a:r>
            <a:r>
              <a:rPr lang="en"/>
              <a:t> / </a:t>
            </a:r>
            <a:r>
              <a:rPr lang="en" u="sng">
                <a:solidFill>
                  <a:schemeClr val="hlink"/>
                </a:solidFill>
                <a:hlinkClick r:id="rId5"/>
              </a:rPr>
              <a:t>gis.stackexchange.com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accent5"/>
                </a:solidFill>
                <a:hlinkClick r:id="rId6"/>
              </a:rPr>
              <a:t>http://www.python.cz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http://geospatialpython.com/</a:t>
            </a:r>
            <a:r>
              <a:rPr lang="en"/>
              <a:t> - Points, Polylines, Polygons, Pixels, Python!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8"/>
              </a:rPr>
              <a:t>http://jakevdp.github.io/</a:t>
            </a:r>
            <a:r>
              <a:rPr lang="en"/>
              <a:t> - Musings and ramblings through the world of Python and beyond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9"/>
              </a:rPr>
              <a:t>http://www.danielforsyth.me/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10"/>
              </a:rPr>
              <a:t>http://nbviewer.ipython.org/</a:t>
            </a:r>
            <a:r>
              <a:rPr lang="en"/>
              <a:t> - A simple way to share Jupyter Notebooks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11"/>
              </a:rPr>
              <a:t>http://www.analyticsvidhya.com/blog/category/python-2/</a:t>
            </a:r>
            <a:r>
              <a:rPr lang="en"/>
              <a:t> - Learn everything About Analytics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...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555600"/>
            <a:ext cx="6049200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VISION -  “Not everyone can be a programmer” ?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2985300" y="4543125"/>
            <a:ext cx="6158700" cy="562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000" u="sng">
                <a:solidFill>
                  <a:schemeClr val="hlink"/>
                </a:solidFill>
                <a:hlinkClick r:id="rId3"/>
              </a:rPr>
              <a:t>http://programmers.stackexchange.com/questions/163631/has-not-everyone-can-be-a-programmer-been-studied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675" y="1218875"/>
            <a:ext cx="5673716" cy="621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675" y="1888449"/>
            <a:ext cx="5676536" cy="7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2675" y="2855925"/>
            <a:ext cx="5673725" cy="78003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412637" y="3703925"/>
            <a:ext cx="5676599" cy="686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u="sng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  <a:hlinkClick r:id="rId7"/>
              </a:rPr>
              <a:t>http://www.makeuseof.com/tag/6-signs-meant-programmer/</a:t>
            </a:r>
            <a:r>
              <a:rPr lang="en" sz="1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 - Final Thoughts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311700" y="555600"/>
            <a:ext cx="3781799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WHERE TO LEARN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Editors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371900" y="1311300"/>
            <a:ext cx="7012199" cy="3798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000"/>
              <a:t>pyzo -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http://www.pyzo.org/</a:t>
            </a:r>
          </a:p>
          <a:p>
            <a:pPr rtl="0">
              <a:spcBef>
                <a:spcPts val="0"/>
              </a:spcBef>
              <a:buNone/>
            </a:pPr>
            <a:r>
              <a:rPr lang="en" sz="1000"/>
              <a:t>komodo IDE -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http://komodoide.com/</a:t>
            </a:r>
          </a:p>
          <a:p>
            <a:pPr rtl="0">
              <a:spcBef>
                <a:spcPts val="0"/>
              </a:spcBef>
              <a:buNone/>
            </a:pPr>
            <a:r>
              <a:rPr lang="en" sz="1000"/>
              <a:t>sublime text - </a:t>
            </a:r>
            <a:r>
              <a:rPr lang="en" sz="1000" u="sng">
                <a:solidFill>
                  <a:schemeClr val="hlink"/>
                </a:solidFill>
                <a:hlinkClick r:id="rId5"/>
              </a:rPr>
              <a:t>http://www.sublimetext.com/</a:t>
            </a:r>
          </a:p>
          <a:p>
            <a:pPr rtl="0">
              <a:spcBef>
                <a:spcPts val="0"/>
              </a:spcBef>
              <a:buNone/>
            </a:pPr>
            <a:r>
              <a:rPr lang="en" sz="1000"/>
              <a:t>pywin -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http://sourceforge.net/projects/pywin32/files/pywin32/</a:t>
            </a:r>
          </a:p>
          <a:p>
            <a:pPr rtl="0">
              <a:spcBef>
                <a:spcPts val="0"/>
              </a:spcBef>
              <a:buNone/>
            </a:pPr>
            <a:r>
              <a:rPr lang="en" sz="1000"/>
              <a:t>pycharm - </a:t>
            </a:r>
            <a:r>
              <a:rPr lang="en" sz="1000" u="sng">
                <a:solidFill>
                  <a:schemeClr val="hlink"/>
                </a:solidFill>
                <a:hlinkClick r:id="rId7"/>
              </a:rPr>
              <a:t>https://www.jetbrains.com/pycharm/</a:t>
            </a:r>
          </a:p>
          <a:p>
            <a:pPr rtl="0">
              <a:spcBef>
                <a:spcPts val="0"/>
              </a:spcBef>
              <a:buNone/>
            </a:pPr>
            <a:r>
              <a:rPr lang="en" sz="1000"/>
              <a:t>atom - </a:t>
            </a:r>
            <a:r>
              <a:rPr lang="en" sz="1000" u="sng">
                <a:solidFill>
                  <a:schemeClr val="hlink"/>
                </a:solidFill>
                <a:hlinkClick r:id="rId8"/>
              </a:rPr>
              <a:t>https://atom.io/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rtl="0">
              <a:spcBef>
                <a:spcPts val="0"/>
              </a:spcBef>
              <a:buNone/>
            </a:pPr>
            <a:r>
              <a:rPr lang="en" sz="1000"/>
              <a:t>learnpython - </a:t>
            </a:r>
            <a:r>
              <a:rPr lang="en" sz="1000" u="sng">
                <a:solidFill>
                  <a:schemeClr val="hlink"/>
                </a:solidFill>
                <a:hlinkClick r:id="rId9"/>
              </a:rPr>
              <a:t>http://www.learnpython.org/</a:t>
            </a:r>
          </a:p>
          <a:p>
            <a:pPr rtl="0">
              <a:spcBef>
                <a:spcPts val="0"/>
              </a:spcBef>
              <a:buNone/>
            </a:pPr>
            <a:r>
              <a:rPr lang="en" sz="1000"/>
              <a:t>getdatajoy - </a:t>
            </a:r>
            <a:r>
              <a:rPr lang="en" sz="1000" u="sng">
                <a:solidFill>
                  <a:schemeClr val="hlink"/>
                </a:solidFill>
                <a:hlinkClick r:id="rId10"/>
              </a:rPr>
              <a:t>www.getdatajoy.com</a:t>
            </a:r>
          </a:p>
          <a:p>
            <a:pPr rtl="0">
              <a:spcBef>
                <a:spcPts val="0"/>
              </a:spcBef>
              <a:buNone/>
            </a:pPr>
            <a:r>
              <a:rPr lang="en" sz="1000"/>
              <a:t>pyfiddle - </a:t>
            </a:r>
            <a:r>
              <a:rPr lang="en" sz="1000" u="sng">
                <a:solidFill>
                  <a:schemeClr val="hlink"/>
                </a:solidFill>
                <a:hlinkClick r:id="rId11"/>
              </a:rPr>
              <a:t>http://pythonfiddle.com/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3" name="Shape 20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057475" y="3336476"/>
            <a:ext cx="3939474" cy="1638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057487" y="173524"/>
            <a:ext cx="3911750" cy="297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555600"/>
            <a:ext cx="6390300" cy="547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VISION - objectives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204650"/>
            <a:ext cx="7527299" cy="3443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400"/>
              <a:t>IT - a place for everyone?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outside of IT: 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-"/>
            </a:pPr>
            <a:r>
              <a:rPr lang="en" sz="1400"/>
              <a:t>science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-"/>
            </a:pPr>
            <a:r>
              <a:rPr lang="en" sz="1400"/>
              <a:t>journalism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-"/>
            </a:pPr>
            <a:r>
              <a:rPr lang="en" sz="1400"/>
              <a:t>data analyses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-"/>
            </a:pPr>
            <a:r>
              <a:rPr lang="en" sz="1400"/>
              <a:t>services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-"/>
            </a:pPr>
            <a:r>
              <a:rPr lang="en" sz="1400"/>
              <a:t>mechanical engineering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-"/>
            </a:pPr>
            <a:r>
              <a:rPr lang="en" sz="1400"/>
              <a:t>...</a:t>
            </a:r>
          </a:p>
          <a:p>
            <a:pPr>
              <a:spcBef>
                <a:spcPts val="0"/>
              </a:spcBef>
              <a:buNone/>
            </a:pPr>
            <a:r>
              <a:rPr lang="en" sz="1400"/>
              <a:t>programming in geoinformatics - a basic course?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555600"/>
            <a:ext cx="6390300" cy="547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PROGRAMMING LANGUAGES (</a:t>
            </a:r>
            <a:r>
              <a:rPr lang="en" sz="1800"/>
              <a:t>IN GEOINFORMATICS</a:t>
            </a:r>
            <a:r>
              <a:rPr lang="en"/>
              <a:t>) 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86150" y="1191125"/>
            <a:ext cx="7527299" cy="336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why python?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“Is it true that once you learn one language most of the rest come easy?” (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http://programmers.stackexchange.com/questions/108578/is-it-true-that-once-you-learn-one-language-most-of-the-rest-come-easy</a:t>
            </a:r>
            <a:r>
              <a:rPr lang="en" sz="1800"/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what is next?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555600"/>
            <a:ext cx="6390300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PROGRAMMING LANGUAGES IN GEOINFORMATICS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 / C++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389600"/>
            <a:ext cx="7527299" cy="31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extremely fast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low-level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most of software written in C++ (ArcGIS, QGIS)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big desktop applications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not so easy for “everyday-use” problems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1987" y="2579350"/>
            <a:ext cx="2085975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555600"/>
            <a:ext cx="6390300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PROGRAMMING LANGUAGES IN GEOINFORMATICS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Java / C#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389600"/>
            <a:ext cx="7527299" cy="31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C# - “Microsoft version of Java”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mostly desktop application, servers, databases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Java - Android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JTS, GeoServer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1848" y="1223999"/>
            <a:ext cx="4594999" cy="373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555600"/>
            <a:ext cx="6390300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PROGRAMMING LANGUAGES IN GEOINFORMATICS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Javascript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389600"/>
            <a:ext cx="7527299" cy="3601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primary client-side web applications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server side (node.js, io.js), desktop, mobile (phonegap, react.native), …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cartography - visualization and sharing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leaflet.js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turf.js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openlayers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google maps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no-sql databases (mongodb, couchdb)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...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3225" y="2270950"/>
            <a:ext cx="4432850" cy="256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555600"/>
            <a:ext cx="6688799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PROGRAMMING LANGUAGES IN GEOINFORMATICS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78900" y="1311300"/>
            <a:ext cx="7527299" cy="31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designed by statisticians, for statisticians (?)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created primary for (big) data analysis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implemented statistical methods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creating graphs, visualizations, maps…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shiny - web applications</a:t>
            </a: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b="11288" l="40458" r="27636" t="33914"/>
          <a:stretch/>
        </p:blipFill>
        <p:spPr>
          <a:xfrm>
            <a:off x="5946525" y="2128350"/>
            <a:ext cx="3045023" cy="2832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9999" y="2746375"/>
            <a:ext cx="2687849" cy="2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225" y="2982898"/>
            <a:ext cx="2687849" cy="1978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555600"/>
            <a:ext cx="6390300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PROGRAMMING LANGUAGES IN GEOINFORMATICS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Python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399775"/>
            <a:ext cx="7527299" cy="31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universal language - lot of possibilities 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in geoinformatics:</a:t>
            </a:r>
          </a:p>
          <a:p>
            <a:pPr indent="-228600" lvl="2" marL="1371600" rtl="0">
              <a:spcBef>
                <a:spcPts val="0"/>
              </a:spcBef>
              <a:buChar char="-"/>
            </a:pPr>
            <a:r>
              <a:rPr lang="en"/>
              <a:t>ArcGIS scripting - automatization of processes</a:t>
            </a:r>
          </a:p>
          <a:p>
            <a:pPr indent="-228600" lvl="2" marL="1371600" rtl="0">
              <a:spcBef>
                <a:spcPts val="0"/>
              </a:spcBef>
              <a:buChar char="-"/>
            </a:pPr>
            <a:r>
              <a:rPr lang="en"/>
              <a:t>visualization and mapping</a:t>
            </a:r>
          </a:p>
          <a:p>
            <a:pPr indent="-228600" lvl="2" marL="1371600" rtl="0">
              <a:spcBef>
                <a:spcPts val="0"/>
              </a:spcBef>
              <a:buChar char="-"/>
            </a:pPr>
            <a:r>
              <a:rPr lang="en"/>
              <a:t>processing data</a:t>
            </a:r>
          </a:p>
          <a:p>
            <a:pPr indent="-228600" lvl="2" marL="1371600" rtl="0">
              <a:spcBef>
                <a:spcPts val="0"/>
              </a:spcBef>
              <a:buChar char="-"/>
            </a:pPr>
            <a:r>
              <a:rPr lang="en"/>
              <a:t>...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easy to learn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“scientific language”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web applications, servers, desktop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UNIX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python 2 v 3 ! ( http://sebastianraschka.com/Articles/2014_python_2_3_key_diff.html )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