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4" r:id="rId2"/>
    <p:sldId id="274" r:id="rId3"/>
    <p:sldId id="281" r:id="rId4"/>
    <p:sldId id="282" r:id="rId5"/>
    <p:sldId id="286" r:id="rId6"/>
    <p:sldId id="284" r:id="rId7"/>
    <p:sldId id="28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23" r:id="rId39"/>
    <p:sldId id="319" r:id="rId40"/>
    <p:sldId id="320" r:id="rId41"/>
    <p:sldId id="321" r:id="rId42"/>
    <p:sldId id="322" r:id="rId43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89" autoAdjust="0"/>
    <p:restoredTop sz="94824" autoAdjust="0"/>
  </p:normalViewPr>
  <p:slideViewPr>
    <p:cSldViewPr>
      <p:cViewPr>
        <p:scale>
          <a:sx n="75" d="100"/>
          <a:sy n="75" d="100"/>
        </p:scale>
        <p:origin x="-1386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hova\Dropbox\CYTO\databaze%202015_20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chemeClr val="bg1"/>
              </a:solidFill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cat>
            <c:strRef>
              <c:f>'pomocne vypocty'!$K$2:$K$7</c:f>
              <c:strCache>
                <c:ptCount val="6"/>
                <c:pt idx="0">
                  <c:v>5-FU</c:v>
                </c:pt>
                <c:pt idx="1">
                  <c:v>cis_Pt</c:v>
                </c:pt>
                <c:pt idx="2">
                  <c:v>karbo-Pt</c:v>
                </c:pt>
                <c:pt idx="3">
                  <c:v>oxali-Pt</c:v>
                </c:pt>
                <c:pt idx="4">
                  <c:v>CP</c:v>
                </c:pt>
                <c:pt idx="5">
                  <c:v>other</c:v>
                </c:pt>
              </c:strCache>
            </c:strRef>
          </c:cat>
          <c:val>
            <c:numRef>
              <c:f>'pomocne vypocty'!$L$2:$L$7</c:f>
              <c:numCache>
                <c:formatCode>0</c:formatCode>
                <c:ptCount val="6"/>
                <c:pt idx="0">
                  <c:v>28.792105263157886</c:v>
                </c:pt>
                <c:pt idx="1">
                  <c:v>7.8578947368421055</c:v>
                </c:pt>
                <c:pt idx="2">
                  <c:v>4.9684210526315793</c:v>
                </c:pt>
                <c:pt idx="3">
                  <c:v>3.8499999999999988</c:v>
                </c:pt>
                <c:pt idx="4">
                  <c:v>3.4078947368421089</c:v>
                </c:pt>
                <c:pt idx="5">
                  <c:v>51.2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579301116772205"/>
          <c:y val="0.24914967660292467"/>
          <c:w val="0.2849073032537604"/>
          <c:h val="0.40086684476940426"/>
        </c:manualLayout>
      </c:layout>
      <c:overlay val="0"/>
      <c:txPr>
        <a:bodyPr/>
        <a:lstStyle/>
        <a:p>
          <a:pPr>
            <a:defRPr sz="13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2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r">
              <a:defRPr sz="1200"/>
            </a:lvl1pPr>
          </a:lstStyle>
          <a:p>
            <a:fld id="{2466DE7A-A82B-4B16-9032-115A1451F1AA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743105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5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r">
              <a:defRPr sz="1200"/>
            </a:lvl1pPr>
          </a:lstStyle>
          <a:p>
            <a:fld id="{3F70ACE4-0CEC-430D-A1EC-66D149AD31B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771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2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r">
              <a:defRPr sz="1200"/>
            </a:lvl1pPr>
          </a:lstStyle>
          <a:p>
            <a:fld id="{D59F244D-5264-4E7D-8F91-4192FC8721FD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04" tIns="47302" rIns="94604" bIns="47302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9"/>
            <a:ext cx="8187690" cy="3194684"/>
          </a:xfrm>
          <a:prstGeom prst="rect">
            <a:avLst/>
          </a:prstGeom>
        </p:spPr>
        <p:txBody>
          <a:bodyPr vert="horz" lIns="94604" tIns="47302" rIns="94604" bIns="47302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743105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5"/>
            <a:ext cx="4434999" cy="354965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r">
              <a:defRPr sz="1200"/>
            </a:lvl1pPr>
          </a:lstStyle>
          <a:p>
            <a:fld id="{27DD7C32-8F41-4572-8ACB-8D7FA0538F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05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86663-73F3-4542-9DA0-343163189109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3400"/>
            <a:ext cx="3548063" cy="26606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60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E40E2-5ECE-42BB-8008-C6E9B54033B7}" type="slidenum">
              <a:rPr lang="cs-CZ" altLang="en-US" smtClean="0"/>
              <a:pPr/>
              <a:t>12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64460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E40E2-5ECE-42BB-8008-C6E9B54033B7}" type="slidenum">
              <a:rPr lang="cs-CZ" altLang="en-US" smtClean="0"/>
              <a:pPr/>
              <a:t>13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6446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E40E2-5ECE-42BB-8008-C6E9B54033B7}" type="slidenum">
              <a:rPr lang="cs-CZ" altLang="en-US" smtClean="0"/>
              <a:pPr/>
              <a:t>14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5002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cs-CZ" sz="160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en-US" sz="160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cs-CZ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en-US" sz="160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en-US" sz="160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sz="160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cs-CZ" sz="160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sz="160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>
              <a:buFont typeface="Arial" charset="0"/>
              <a:buNone/>
            </a:pPr>
            <a:endParaRPr lang="cs-CZ" sz="1200" kern="1200" baseline="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59063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6" y="3370710"/>
            <a:ext cx="8188606" cy="319562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346450" y="533400"/>
            <a:ext cx="3548063" cy="26606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92" y="3370709"/>
            <a:ext cx="8184029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6065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F43339-6C86-4758-9EEF-12CBF822F73B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cs-CZ" altLang="en-US" sz="1300" smtClean="0">
              <a:latin typeface="Arial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3400"/>
            <a:ext cx="3548063" cy="266065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1A5B92-937C-4390-8C33-340F80398604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cs-CZ" altLang="en-US" sz="1300" smtClean="0">
              <a:latin typeface="Arial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3400"/>
            <a:ext cx="3548063" cy="26606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3400"/>
            <a:ext cx="3548063" cy="266065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92" y="3370709"/>
            <a:ext cx="8184029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005" y="3370709"/>
            <a:ext cx="7506603" cy="31956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7C32-8F41-4572-8ACB-8D7FA0538F7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A8F3-BA53-4CF1-8372-8A55363D55F5}" type="datetimeFigureOut">
              <a:rPr lang="en-GB" smtClean="0"/>
              <a:pPr/>
              <a:t>03/11/2016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3FA07-B9BA-4028-B3A8-8AE97CA53C5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mou.cz/foto/Stacionar/slides/stac7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tif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125760"/>
            <a:ext cx="8979296" cy="1143000"/>
          </a:xfrm>
        </p:spPr>
        <p:txBody>
          <a:bodyPr>
            <a:normAutofit/>
          </a:bodyPr>
          <a:lstStyle/>
          <a:p>
            <a:pPr algn="r"/>
            <a:r>
              <a:rPr lang="en-GB" sz="2800" b="1" dirty="0" smtClean="0"/>
              <a:t>E</a:t>
            </a:r>
            <a:r>
              <a:rPr lang="cs-CZ" sz="2800" b="1" dirty="0" err="1" smtClean="0"/>
              <a:t>cotoxicology</a:t>
            </a:r>
            <a:r>
              <a:rPr lang="cs-CZ" sz="2800" b="1" dirty="0" smtClean="0"/>
              <a:t> </a:t>
            </a:r>
            <a:r>
              <a:rPr lang="en-GB" sz="2800" b="1" dirty="0" smtClean="0"/>
              <a:t>at </a:t>
            </a:r>
            <a:r>
              <a:rPr lang="cs-CZ" sz="2800" b="1" dirty="0" err="1" smtClean="0"/>
              <a:t>MUNI</a:t>
            </a:r>
            <a:r>
              <a:rPr lang="cs-CZ" sz="2800" b="1" dirty="0" smtClean="0"/>
              <a:t> </a:t>
            </a:r>
            <a:r>
              <a:rPr lang="en-GB" sz="2800" b="1" dirty="0" err="1" smtClean="0"/>
              <a:t>RECETOX</a:t>
            </a:r>
            <a:endParaRPr lang="en-GB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691680" y="1297885"/>
            <a:ext cx="24625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solidFill>
                  <a:srgbClr val="00B0F0"/>
                </a:solidFill>
              </a:rPr>
              <a:t>Biodetection</a:t>
            </a:r>
            <a:r>
              <a:rPr lang="cs-CZ" sz="2000" b="1" dirty="0" smtClean="0">
                <a:solidFill>
                  <a:srgbClr val="00B0F0"/>
                </a:solidFill>
              </a:rPr>
              <a:t>, </a:t>
            </a:r>
            <a:r>
              <a:rPr lang="cs-CZ" sz="2000" b="1" dirty="0" err="1" smtClean="0">
                <a:solidFill>
                  <a:srgbClr val="00B0F0"/>
                </a:solidFill>
              </a:rPr>
              <a:t>Water</a:t>
            </a:r>
            <a:r>
              <a:rPr lang="cs-CZ" sz="2000" b="1" dirty="0" smtClean="0">
                <a:solidFill>
                  <a:srgbClr val="00B0F0"/>
                </a:solidFill>
              </a:rPr>
              <a:t> </a:t>
            </a:r>
            <a:endParaRPr lang="en-GB" sz="2000" b="1" dirty="0" smtClean="0">
              <a:solidFill>
                <a:srgbClr val="00B0F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221040" y="1300698"/>
            <a:ext cx="14401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smtClean="0">
                <a:solidFill>
                  <a:srgbClr val="00B0F0"/>
                </a:solidFill>
              </a:rPr>
              <a:t>Soil</a:t>
            </a:r>
            <a:endParaRPr lang="en-GB" b="1" dirty="0" smtClean="0">
              <a:solidFill>
                <a:srgbClr val="00B0F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79512" y="1589891"/>
            <a:ext cx="1187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B050"/>
                </a:solidFill>
              </a:rPr>
              <a:t>5</a:t>
            </a:r>
            <a:r>
              <a:rPr lang="en-GB" sz="2400" b="1" dirty="0" smtClean="0">
                <a:solidFill>
                  <a:srgbClr val="00B050"/>
                </a:solidFill>
              </a:rPr>
              <a:t>0+ </a:t>
            </a:r>
            <a:r>
              <a:rPr lang="cs-CZ" sz="2400" b="1" dirty="0" smtClean="0">
                <a:solidFill>
                  <a:srgbClr val="00B050"/>
                </a:solidFill>
              </a:rPr>
              <a:t/>
            </a:r>
            <a:br>
              <a:rPr lang="cs-CZ" sz="2400" b="1" dirty="0" smtClean="0">
                <a:solidFill>
                  <a:srgbClr val="00B050"/>
                </a:solidFill>
              </a:rPr>
            </a:br>
            <a:r>
              <a:rPr lang="en-GB" sz="2400" b="1" dirty="0" smtClean="0">
                <a:solidFill>
                  <a:srgbClr val="00B050"/>
                </a:solidFill>
              </a:rPr>
              <a:t>persons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4348832" y="1300698"/>
            <a:ext cx="16561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solidFill>
                  <a:srgbClr val="00B0F0"/>
                </a:solidFill>
              </a:rPr>
              <a:t>Mechanistic</a:t>
            </a:r>
            <a:endParaRPr lang="en-GB" sz="2000" b="1" dirty="0" smtClean="0">
              <a:solidFill>
                <a:srgbClr val="00B0F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251520" y="1628800"/>
            <a:ext cx="8640960" cy="5040560"/>
            <a:chOff x="251520" y="1628800"/>
            <a:chExt cx="8640960" cy="5040560"/>
          </a:xfrm>
        </p:grpSpPr>
        <p:sp>
          <p:nvSpPr>
            <p:cNvPr id="27" name="Rovnoramenný trojúhelník 26"/>
            <p:cNvSpPr/>
            <p:nvPr/>
          </p:nvSpPr>
          <p:spPr>
            <a:xfrm>
              <a:off x="2267744" y="2304256"/>
              <a:ext cx="720080" cy="367240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vnoramenný trojúhelník 27"/>
            <p:cNvSpPr/>
            <p:nvPr/>
          </p:nvSpPr>
          <p:spPr>
            <a:xfrm>
              <a:off x="3059832" y="2304256"/>
              <a:ext cx="720080" cy="367240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vnoramenný trojúhelník 28"/>
            <p:cNvSpPr/>
            <p:nvPr/>
          </p:nvSpPr>
          <p:spPr>
            <a:xfrm>
              <a:off x="4716016" y="2348880"/>
              <a:ext cx="720080" cy="367240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6516216" y="2420888"/>
              <a:ext cx="720080" cy="367240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267744" y="197954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Bláha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555776" y="2267580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Hilscherová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156176" y="1970256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Hofman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6372200" y="2267580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Sáňka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 rot="16200000">
              <a:off x="569169" y="3205227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/>
                <a:t>PostDocs</a:t>
              </a:r>
              <a:r>
                <a:rPr lang="en-GB" dirty="0" smtClean="0"/>
                <a:t> +experts</a:t>
              </a:r>
              <a:endParaRPr lang="en-GB" dirty="0"/>
            </a:p>
          </p:txBody>
        </p:sp>
        <p:sp>
          <p:nvSpPr>
            <p:cNvPr id="21" name="TextovéPole 20"/>
            <p:cNvSpPr txBox="1"/>
            <p:nvPr/>
          </p:nvSpPr>
          <p:spPr>
            <a:xfrm rot="16200000">
              <a:off x="1222758" y="195370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P</a:t>
              </a:r>
              <a:r>
                <a:rPr lang="cs-CZ" dirty="0" smtClean="0"/>
                <a:t>I</a:t>
              </a:r>
              <a:r>
                <a:rPr lang="en-GB" dirty="0" smtClean="0"/>
                <a:t>s / Seniors</a:t>
              </a:r>
              <a:endParaRPr lang="en-GB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582451" y="3158227"/>
              <a:ext cx="3168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Novák  / Bittner / Adamovský / Bláhová / Smutná </a:t>
              </a:r>
              <a:r>
                <a:rPr lang="cs-CZ" dirty="0" smtClean="0"/>
                <a:t>/ </a:t>
              </a:r>
              <a:r>
                <a:rPr lang="en-GB" dirty="0" smtClean="0"/>
                <a:t>Rajasarkka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796136" y="3140968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Bielská </a:t>
              </a:r>
            </a:p>
            <a:p>
              <a:pPr algn="ctr"/>
              <a:r>
                <a:rPr lang="en-GB" dirty="0" smtClean="0"/>
                <a:t>Vašíčková 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 rot="16200000">
              <a:off x="358663" y="4473986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PhD </a:t>
              </a:r>
              <a:br>
                <a:rPr lang="en-GB" dirty="0" smtClean="0"/>
              </a:br>
              <a:r>
                <a:rPr lang="en-GB" dirty="0" smtClean="0"/>
                <a:t>students</a:t>
              </a:r>
              <a:endParaRPr lang="en-GB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339752" y="4612485"/>
              <a:ext cx="4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0B050"/>
                  </a:solidFill>
                </a:rPr>
                <a:t>30+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539552" y="4248472"/>
              <a:ext cx="7992888" cy="11521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755576" y="2880320"/>
              <a:ext cx="7488832" cy="12961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475656" y="1804174"/>
              <a:ext cx="6552728" cy="10041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ovéPole 36"/>
            <p:cNvSpPr txBox="1"/>
            <p:nvPr/>
          </p:nvSpPr>
          <p:spPr>
            <a:xfrm rot="16200000">
              <a:off x="209129" y="5631631"/>
              <a:ext cx="11521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BSc + MSc. students</a:t>
              </a:r>
              <a:endParaRPr lang="en-GB" dirty="0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251520" y="5517232"/>
              <a:ext cx="8640960" cy="11521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411760" y="5949280"/>
              <a:ext cx="4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B050"/>
                  </a:solidFill>
                </a:rPr>
                <a:t>20+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4499992" y="1979548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Babica</a:t>
              </a:r>
              <a:r>
                <a:rPr lang="cs-CZ" dirty="0" smtClean="0">
                  <a:solidFill>
                    <a:srgbClr val="FF0000"/>
                  </a:solidFill>
                </a:rPr>
                <a:t/>
              </a:r>
              <a:br>
                <a:rPr lang="cs-CZ" dirty="0" smtClean="0">
                  <a:solidFill>
                    <a:srgbClr val="FF0000"/>
                  </a:solidFill>
                </a:rPr>
              </a:br>
              <a:r>
                <a:rPr lang="cs-CZ" dirty="0" smtClean="0">
                  <a:solidFill>
                    <a:srgbClr val="FF0000"/>
                  </a:solidFill>
                </a:rPr>
                <a:t>Sovadinová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4860032" y="3275692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/>
                <a:t>Labohá</a:t>
              </a:r>
              <a:endParaRPr lang="en-GB" dirty="0"/>
            </a:p>
          </p:txBody>
        </p:sp>
      </p:grpSp>
      <p:pic>
        <p:nvPicPr>
          <p:cNvPr id="44" name="Obrázek 4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3" y="-27384"/>
            <a:ext cx="3164205" cy="116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395535" y="188640"/>
            <a:ext cx="401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Envi</a:t>
            </a:r>
            <a:r>
              <a:rPr lang="en-GB" sz="2400" b="1" dirty="0" smtClean="0">
                <a:solidFill>
                  <a:srgbClr val="00B050"/>
                </a:solidFill>
              </a:rPr>
              <a:t> tech</a:t>
            </a:r>
            <a:r>
              <a:rPr lang="en-GB" sz="2400" b="1" dirty="0" smtClean="0"/>
              <a:t>nologies (</a:t>
            </a:r>
            <a:r>
              <a:rPr lang="en-GB" sz="2400" b="1" dirty="0" smtClean="0">
                <a:solidFill>
                  <a:srgbClr val="00B0F0"/>
                </a:solidFill>
              </a:rPr>
              <a:t>MB, </a:t>
            </a:r>
            <a:r>
              <a:rPr lang="en-GB" sz="2400" b="1" dirty="0" err="1" smtClean="0">
                <a:solidFill>
                  <a:srgbClr val="00B0F0"/>
                </a:solidFill>
              </a:rPr>
              <a:t>PB</a:t>
            </a:r>
            <a:r>
              <a:rPr lang="en-GB" sz="2400" b="1" dirty="0" smtClean="0">
                <a:solidFill>
                  <a:srgbClr val="00B0F0"/>
                </a:solidFill>
              </a:rPr>
              <a:t>, LB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21822" y="5264913"/>
            <a:ext cx="3926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Reverse osmosis </a:t>
            </a:r>
            <a:r>
              <a:rPr lang="en-US" b="1" dirty="0" smtClean="0"/>
              <a:t>applications</a:t>
            </a:r>
            <a:endParaRPr lang="cs-CZ" b="1" dirty="0" smtClean="0"/>
          </a:p>
          <a:p>
            <a:pPr marL="285750" indent="-285750">
              <a:buFont typeface="Arial" charset="0"/>
              <a:buChar char="•"/>
            </a:pPr>
            <a:r>
              <a:rPr lang="cs-CZ" sz="1600" dirty="0" err="1" smtClean="0"/>
              <a:t>Industry</a:t>
            </a:r>
            <a:r>
              <a:rPr lang="cs-CZ" sz="1600" dirty="0" smtClean="0"/>
              <a:t> (</a:t>
            </a:r>
            <a:r>
              <a:rPr lang="cs-CZ" sz="1600" dirty="0" err="1" smtClean="0"/>
              <a:t>ASIO</a:t>
            </a:r>
            <a:r>
              <a:rPr lang="cs-CZ" sz="1600" dirty="0" smtClean="0"/>
              <a:t> Ltd) </a:t>
            </a:r>
            <a:r>
              <a:rPr lang="cs-CZ" sz="1600" dirty="0" err="1" smtClean="0"/>
              <a:t>cooperation</a:t>
            </a:r>
            <a:endParaRPr lang="cs-CZ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b="1" dirty="0" smtClean="0"/>
              <a:t>Toxicant </a:t>
            </a:r>
            <a:r>
              <a:rPr lang="en-GB" sz="1600" b="1" dirty="0" err="1" smtClean="0"/>
              <a:t>preconcentrations</a:t>
            </a:r>
            <a:r>
              <a:rPr lang="en-GB" sz="1600" b="1" dirty="0" smtClean="0"/>
              <a:t> </a:t>
            </a:r>
            <a:r>
              <a:rPr lang="en-GB" sz="1600" dirty="0" smtClean="0"/>
              <a:t>for instrumental and </a:t>
            </a:r>
            <a:r>
              <a:rPr lang="en-GB" sz="1600" dirty="0" err="1" smtClean="0"/>
              <a:t>bioassa</a:t>
            </a:r>
            <a:r>
              <a:rPr lang="cs-CZ" sz="1600" dirty="0" smtClean="0"/>
              <a:t>y </a:t>
            </a:r>
            <a:r>
              <a:rPr lang="cs-CZ" sz="1600" dirty="0" err="1" smtClean="0"/>
              <a:t>applications</a:t>
            </a:r>
            <a:endParaRPr lang="en-GB" sz="1600" dirty="0" smtClean="0"/>
          </a:p>
        </p:txBody>
      </p:sp>
      <p:grpSp>
        <p:nvGrpSpPr>
          <p:cNvPr id="4" name="Skupina 3"/>
          <p:cNvGrpSpPr/>
          <p:nvPr/>
        </p:nvGrpSpPr>
        <p:grpSpPr>
          <a:xfrm>
            <a:off x="206376" y="2794283"/>
            <a:ext cx="4228373" cy="2063477"/>
            <a:chOff x="3635896" y="-1039211"/>
            <a:chExt cx="4228373" cy="1930861"/>
          </a:xfrm>
        </p:grpSpPr>
        <p:sp>
          <p:nvSpPr>
            <p:cNvPr id="16" name="TextovéPole 15"/>
            <p:cNvSpPr txBox="1"/>
            <p:nvPr/>
          </p:nvSpPr>
          <p:spPr>
            <a:xfrm>
              <a:off x="3686665" y="-1039211"/>
              <a:ext cx="410616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Plasma treatment for water purification </a:t>
              </a:r>
              <a:r>
                <a:rPr lang="en-GB" b="1" dirty="0" smtClean="0"/>
                <a:t>(INP Greifswald, DE)</a:t>
              </a:r>
            </a:p>
            <a:p>
              <a:r>
                <a:rPr lang="en-GB" sz="1600" dirty="0" smtClean="0"/>
                <a:t>* </a:t>
              </a:r>
              <a:r>
                <a:rPr lang="cs-CZ" sz="1600" dirty="0" err="1" smtClean="0"/>
                <a:t>ITN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NaToxAq</a:t>
              </a:r>
              <a:endParaRPr lang="en-GB" sz="1600" dirty="0"/>
            </a:p>
          </p:txBody>
        </p:sp>
        <p:pic>
          <p:nvPicPr>
            <p:cNvPr id="17412" name="Picture 4" descr="http://www.pulsedpower.eu/images/streamer_wat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0865" y="-116462"/>
              <a:ext cx="4071966" cy="872488"/>
            </a:xfrm>
            <a:prstGeom prst="rect">
              <a:avLst/>
            </a:prstGeom>
            <a:noFill/>
          </p:spPr>
        </p:pic>
        <p:sp>
          <p:nvSpPr>
            <p:cNvPr id="15" name="Obdélník 14"/>
            <p:cNvSpPr/>
            <p:nvPr/>
          </p:nvSpPr>
          <p:spPr>
            <a:xfrm>
              <a:off x="3635896" y="-1039211"/>
              <a:ext cx="4228373" cy="1930861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683402" y="296361"/>
            <a:ext cx="4497110" cy="4669120"/>
            <a:chOff x="4572000" y="188640"/>
            <a:chExt cx="4497110" cy="4669120"/>
          </a:xfrm>
        </p:grpSpPr>
        <p:sp>
          <p:nvSpPr>
            <p:cNvPr id="6" name="TextovéPole 5"/>
            <p:cNvSpPr txBox="1"/>
            <p:nvPr/>
          </p:nvSpPr>
          <p:spPr>
            <a:xfrm>
              <a:off x="4644008" y="188640"/>
              <a:ext cx="44251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New polymer materials </a:t>
              </a:r>
              <a:r>
                <a:rPr lang="en-GB" b="1" dirty="0" smtClean="0"/>
                <a:t>for control of aquatic microorganisms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biomedical =&gt; environmental applications?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 solutions/suspensions, antifouling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Prof. Kuroda, UMICH, Prof. Ando, NAIST</a:t>
              </a:r>
            </a:p>
            <a:p>
              <a:endParaRPr lang="en-US" sz="1600" dirty="0"/>
            </a:p>
          </p:txBody>
        </p:sp>
        <p:pic>
          <p:nvPicPr>
            <p:cNvPr id="7" name="Obrázek 6" descr="C:\Users\mikula\Desktop\antimicrobial polymers.tif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1917754"/>
              <a:ext cx="3401350" cy="151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7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112" y="3645024"/>
              <a:ext cx="3132410" cy="1068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643438" y="1556792"/>
              <a:ext cx="421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Biomimetic</a:t>
              </a:r>
              <a:r>
                <a:rPr lang="en-GB" b="1" dirty="0" smtClean="0"/>
                <a:t> polymers</a:t>
              </a:r>
              <a:endParaRPr lang="en-US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644182" y="3419708"/>
              <a:ext cx="421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Star-shaped polymers</a:t>
              </a:r>
              <a:endParaRPr lang="en-US" dirty="0"/>
            </a:p>
          </p:txBody>
        </p:sp>
        <p:sp>
          <p:nvSpPr>
            <p:cNvPr id="2" name="Obdélník 1"/>
            <p:cNvSpPr/>
            <p:nvPr/>
          </p:nvSpPr>
          <p:spPr>
            <a:xfrm>
              <a:off x="4572000" y="188640"/>
              <a:ext cx="4282258" cy="4669120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235968" y="876755"/>
            <a:ext cx="4285636" cy="1584385"/>
            <a:chOff x="190416" y="2996743"/>
            <a:chExt cx="4285636" cy="1584385"/>
          </a:xfrm>
        </p:grpSpPr>
        <p:pic>
          <p:nvPicPr>
            <p:cNvPr id="17410" name="Picture 2" descr="http://www.pulsedpower.eu/images/proj_plasma_pen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628" y="3143248"/>
              <a:ext cx="1260234" cy="1260234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1475656" y="3166118"/>
              <a:ext cx="3000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Anti-biofouling: </a:t>
              </a:r>
              <a:br>
                <a:rPr lang="en-GB" b="1" dirty="0" smtClean="0">
                  <a:solidFill>
                    <a:srgbClr val="FF0000"/>
                  </a:solidFill>
                </a:rPr>
              </a:br>
              <a:r>
                <a:rPr lang="en-GB" b="1" dirty="0" smtClean="0"/>
                <a:t>surface plasma modifications </a:t>
              </a:r>
              <a:r>
                <a:rPr lang="cs-CZ" b="1" dirty="0" smtClean="0"/>
                <a:t/>
              </a:r>
              <a:br>
                <a:rPr lang="cs-CZ" b="1" dirty="0" smtClean="0"/>
              </a:br>
              <a:r>
                <a:rPr lang="cs-CZ" dirty="0" err="1" smtClean="0"/>
                <a:t>coop</a:t>
              </a:r>
              <a:r>
                <a:rPr lang="cs-CZ" dirty="0" smtClean="0"/>
                <a:t> w/ </a:t>
              </a:r>
              <a:r>
                <a:rPr lang="en-GB" dirty="0" smtClean="0"/>
                <a:t>MUNI</a:t>
              </a:r>
              <a:r>
                <a:rPr lang="cs-CZ" dirty="0" smtClean="0"/>
                <a:t> P</a:t>
              </a:r>
              <a:r>
                <a:rPr lang="en-GB" dirty="0" err="1" smtClean="0"/>
                <a:t>hysics</a:t>
              </a:r>
              <a:r>
                <a:rPr lang="cs-CZ" dirty="0" smtClean="0"/>
                <a:t> </a:t>
              </a:r>
              <a:r>
                <a:rPr lang="cs-CZ" dirty="0" err="1" smtClean="0"/>
                <a:t>dept</a:t>
              </a:r>
              <a:endParaRPr lang="en-GB" dirty="0" smtClean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90416" y="2996743"/>
              <a:ext cx="4228373" cy="1584385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bdélník 17"/>
          <p:cNvSpPr/>
          <p:nvPr/>
        </p:nvSpPr>
        <p:spPr>
          <a:xfrm>
            <a:off x="4683402" y="5264913"/>
            <a:ext cx="4228373" cy="118842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ovéPole 18"/>
          <p:cNvSpPr txBox="1"/>
          <p:nvPr/>
        </p:nvSpPr>
        <p:spPr>
          <a:xfrm>
            <a:off x="351561" y="5170547"/>
            <a:ext cx="39268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Occupational </a:t>
            </a:r>
            <a:r>
              <a:rPr lang="en-US" b="1" dirty="0" smtClean="0"/>
              <a:t>risks</a:t>
            </a:r>
            <a:endParaRPr lang="cs-CZ" b="1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antineoplastics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/>
              <a:t>and their management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contracted research </a:t>
            </a:r>
            <a:r>
              <a:rPr lang="en-GB" sz="1600" dirty="0" smtClean="0"/>
              <a:t>w/hospitals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CP, 5PU/</a:t>
            </a:r>
            <a:r>
              <a:rPr lang="en-GB" sz="1600" dirty="0" err="1" smtClean="0"/>
              <a:t>FBAL</a:t>
            </a:r>
            <a:r>
              <a:rPr lang="en-GB" sz="1600" dirty="0" smtClean="0"/>
              <a:t>, </a:t>
            </a:r>
            <a:r>
              <a:rPr lang="en-GB" sz="1600" dirty="0" err="1" smtClean="0"/>
              <a:t>cisPt</a:t>
            </a:r>
            <a:r>
              <a:rPr lang="en-GB" sz="1600" dirty="0" smtClean="0"/>
              <a:t>, </a:t>
            </a:r>
            <a:r>
              <a:rPr lang="en-GB" sz="1600" dirty="0" err="1" smtClean="0"/>
              <a:t>oxalyPt</a:t>
            </a:r>
            <a:r>
              <a:rPr lang="en-GB" sz="1600" dirty="0" smtClean="0"/>
              <a:t>, total Pt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79512" y="5192905"/>
            <a:ext cx="4228373" cy="118842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ctrTitle"/>
          </p:nvPr>
        </p:nvSpPr>
        <p:spPr bwMode="auto">
          <a:xfrm>
            <a:off x="381000" y="2205038"/>
            <a:ext cx="8382000" cy="1701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Expozice a zdravotní rizika cytostatik pro pracovníky nemocnic</a:t>
            </a:r>
            <a:endParaRPr lang="cs-CZ" sz="2000" b="1" dirty="0" smtClean="0">
              <a:solidFill>
                <a:schemeClr val="tx1"/>
              </a:solidFill>
            </a:endParaRPr>
          </a:p>
        </p:txBody>
      </p:sp>
      <p:sp>
        <p:nvSpPr>
          <p:cNvPr id="6147" name="Podnadpis 2"/>
          <p:cNvSpPr>
            <a:spLocks/>
          </p:cNvSpPr>
          <p:nvPr/>
        </p:nvSpPr>
        <p:spPr bwMode="auto">
          <a:xfrm>
            <a:off x="276225" y="4073525"/>
            <a:ext cx="8702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cs-CZ" sz="2000" b="1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 smtClean="0">
                <a:solidFill>
                  <a:srgbClr val="000066"/>
                </a:solidFill>
                <a:latin typeface="Tahoma" pitchFamily="34" charset="0"/>
              </a:rPr>
              <a:t>Luděk Bláha, 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Lenka Doležalová, Šárka Kozáková,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Jan </a:t>
            </a:r>
            <a:r>
              <a:rPr lang="cs-CZ" sz="2000" dirty="0" smtClean="0">
                <a:solidFill>
                  <a:srgbClr val="000066"/>
                </a:solidFill>
                <a:latin typeface="Tahoma" pitchFamily="34" charset="0"/>
              </a:rPr>
              <a:t>Kuta, Lucie 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Bláhová, Pavel </a:t>
            </a:r>
            <a:r>
              <a:rPr lang="cs-CZ" sz="2000" dirty="0" smtClean="0">
                <a:solidFill>
                  <a:srgbClr val="000066"/>
                </a:solidFill>
                <a:latin typeface="Tahoma" pitchFamily="34" charset="0"/>
              </a:rPr>
              <a:t>Odráška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1700" dirty="0">
                <a:solidFill>
                  <a:srgbClr val="000066"/>
                </a:solidFill>
                <a:latin typeface="Tahoma" pitchFamily="34" charset="0"/>
              </a:rPr>
              <a:t>RECETOX, </a:t>
            </a:r>
            <a:r>
              <a:rPr lang="cs-CZ" sz="1700" dirty="0" smtClean="0">
                <a:solidFill>
                  <a:srgbClr val="000066"/>
                </a:solidFill>
                <a:latin typeface="Tahoma" pitchFamily="34" charset="0"/>
              </a:rPr>
              <a:t>Přírodovědecká fakulta MU, Brno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1700" dirty="0" smtClean="0">
                <a:solidFill>
                  <a:srgbClr val="000066"/>
                </a:solidFill>
                <a:latin typeface="Tahoma" pitchFamily="34" charset="0"/>
              </a:rPr>
              <a:t>Masarykův onkologický ústav, Brno</a:t>
            </a:r>
            <a:endParaRPr lang="cs-CZ" sz="17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7367588" y="1374775"/>
            <a:ext cx="21955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latin typeface="Tahoma" pitchFamily="34" charset="0"/>
              </a:rPr>
              <a:t/>
            </a:r>
            <a:br>
              <a:rPr lang="cs-CZ" sz="1400">
                <a:latin typeface="Tahoma" pitchFamily="34" charset="0"/>
              </a:rPr>
            </a:br>
            <a:r>
              <a:rPr lang="en-US" sz="1400" u="sng">
                <a:solidFill>
                  <a:schemeClr val="tx2"/>
                </a:solidFill>
                <a:latin typeface="Tahoma" pitchFamily="34" charset="0"/>
              </a:rPr>
              <a:t>www.mou.cz</a:t>
            </a:r>
            <a:endParaRPr lang="cs-CZ" sz="1400" u="sng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6149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2688" y="781050"/>
            <a:ext cx="892175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373188" y="1374775"/>
            <a:ext cx="21955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latin typeface="Tahoma" pitchFamily="34" charset="0"/>
              </a:rPr>
              <a:t/>
            </a:r>
            <a:br>
              <a:rPr lang="cs-CZ" sz="1400">
                <a:latin typeface="Tahoma" pitchFamily="34" charset="0"/>
              </a:rPr>
            </a:br>
            <a:r>
              <a:rPr lang="en-US" sz="1400" u="sng">
                <a:solidFill>
                  <a:schemeClr val="tx2"/>
                </a:solidFill>
                <a:latin typeface="Tahoma" pitchFamily="34" charset="0"/>
              </a:rPr>
              <a:t>www.</a:t>
            </a:r>
            <a:r>
              <a:rPr lang="cs-CZ" sz="1400" u="sng">
                <a:solidFill>
                  <a:schemeClr val="tx2"/>
                </a:solidFill>
                <a:latin typeface="Tahoma" pitchFamily="34" charset="0"/>
              </a:rPr>
              <a:t>recetox</a:t>
            </a:r>
            <a:r>
              <a:rPr lang="en-US" sz="1400" u="sng">
                <a:solidFill>
                  <a:schemeClr val="tx2"/>
                </a:solidFill>
                <a:latin typeface="Tahoma" pitchFamily="34" charset="0"/>
              </a:rPr>
              <a:t>.cz</a:t>
            </a:r>
            <a:endParaRPr lang="cs-CZ" sz="1400" u="sng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9" name="Picture 8" descr="New Image"/>
          <p:cNvPicPr>
            <a:picLocks noChangeAspect="1" noChangeArrowheads="1"/>
          </p:cNvPicPr>
          <p:nvPr/>
        </p:nvPicPr>
        <p:blipFill>
          <a:blip r:embed="rId4" cstate="print"/>
          <a:srcRect l="28114" t="51724" r="33701" b="34483"/>
          <a:stretch>
            <a:fillRect/>
          </a:stretch>
        </p:blipFill>
        <p:spPr bwMode="auto">
          <a:xfrm>
            <a:off x="7011988" y="5375658"/>
            <a:ext cx="1903412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672013" y="6151946"/>
            <a:ext cx="434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u="sng">
                <a:solidFill>
                  <a:schemeClr val="tx2"/>
                </a:solidFill>
                <a:latin typeface="Tahoma" pitchFamily="34" charset="0"/>
              </a:rPr>
              <a:t>www.cytostatika.cz</a:t>
            </a:r>
          </a:p>
        </p:txBody>
      </p:sp>
      <p:pic>
        <p:nvPicPr>
          <p:cNvPr id="11" name="Obrázek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8915"/>
            <a:ext cx="3164205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rakov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Výsledek obrázku pro cancer treatment surgery chem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4135" r="12800" b="10076"/>
          <a:stretch/>
        </p:blipFill>
        <p:spPr bwMode="auto">
          <a:xfrm>
            <a:off x="3499945" y="2246344"/>
            <a:ext cx="5186855" cy="44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5687"/>
            <a:ext cx="4405915" cy="266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lů 2"/>
          <p:cNvSpPr/>
          <p:nvPr/>
        </p:nvSpPr>
        <p:spPr>
          <a:xfrm>
            <a:off x="7488621" y="1629658"/>
            <a:ext cx="961696" cy="1775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7" name="Picture 11" descr="Snímek 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6" y="567559"/>
            <a:ext cx="7944056" cy="56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Další snímek">
            <a:hlinkClick r:id="rId3" tooltip="Další snímek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31876" r="5856" b="8435"/>
          <a:stretch>
            <a:fillRect/>
          </a:stretch>
        </p:blipFill>
        <p:spPr>
          <a:xfrm>
            <a:off x="402028" y="857524"/>
            <a:ext cx="8482820" cy="4956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2627313" y="630872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5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/>
          </p:cNvSpPr>
          <p:nvPr>
            <p:ph type="title"/>
          </p:nvPr>
        </p:nvSpPr>
        <p:spPr bwMode="auto">
          <a:xfrm>
            <a:off x="179512" y="274638"/>
            <a:ext cx="8784976" cy="778098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Proč studovat rizika </a:t>
            </a:r>
            <a:r>
              <a:rPr lang="cs-CZ" sz="2800" dirty="0" err="1" smtClean="0">
                <a:solidFill>
                  <a:schemeClr val="tx1"/>
                </a:solidFill>
              </a:rPr>
              <a:t>protinádových</a:t>
            </a:r>
            <a:r>
              <a:rPr lang="cs-CZ" sz="2800" dirty="0" smtClean="0">
                <a:solidFill>
                  <a:schemeClr val="tx1"/>
                </a:solidFill>
              </a:rPr>
              <a:t> léčiv?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0625"/>
            <a:ext cx="7914290" cy="500522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2800" b="1" dirty="0" smtClean="0"/>
              <a:t>Stále rostoucí spotřeba</a:t>
            </a:r>
            <a:endParaRPr lang="en-GB" sz="2800" b="1" dirty="0" smtClean="0"/>
          </a:p>
          <a:p>
            <a:pPr lvl="1" eaLnBrk="1" hangingPunct="1">
              <a:defRPr/>
            </a:pPr>
            <a:r>
              <a:rPr lang="cs-CZ" sz="2400" dirty="0" smtClean="0"/>
              <a:t>Více pacientů s nádory, časnější diagnostika</a:t>
            </a:r>
            <a:endParaRPr lang="en-GB" sz="2400" dirty="0" smtClean="0"/>
          </a:p>
          <a:p>
            <a:pPr lvl="1" eaLnBrk="1" hangingPunct="1">
              <a:defRPr/>
            </a:pPr>
            <a:r>
              <a:rPr lang="cs-CZ" sz="2400" dirty="0" smtClean="0"/>
              <a:t>Více protokolů / kombinací</a:t>
            </a:r>
          </a:p>
          <a:p>
            <a:pPr lvl="2" eaLnBrk="1" hangingPunct="1">
              <a:defRPr/>
            </a:pPr>
            <a:r>
              <a:rPr lang="cs-CZ" sz="2000" dirty="0" smtClean="0"/>
              <a:t>Příklad – </a:t>
            </a:r>
            <a:r>
              <a:rPr lang="cs-CZ" sz="2000" dirty="0" err="1" smtClean="0"/>
              <a:t>MOÚ</a:t>
            </a:r>
            <a:r>
              <a:rPr lang="cs-CZ" sz="2000" dirty="0" smtClean="0"/>
              <a:t> počty příprav 2010:23000 </a:t>
            </a:r>
            <a:r>
              <a:rPr lang="cs-CZ" sz="2000" dirty="0" err="1" smtClean="0"/>
              <a:t>vs</a:t>
            </a:r>
            <a:r>
              <a:rPr lang="cs-CZ" sz="2000" dirty="0" smtClean="0"/>
              <a:t> 2015:38000</a:t>
            </a:r>
            <a:endParaRPr lang="en-GB" sz="2000" dirty="0" smtClean="0"/>
          </a:p>
          <a:p>
            <a:pPr lvl="1" eaLnBrk="1" hangingPunct="1">
              <a:defRPr/>
            </a:pPr>
            <a:endParaRPr lang="en-GB" sz="2400" dirty="0" smtClean="0"/>
          </a:p>
          <a:p>
            <a:pPr eaLnBrk="1" hangingPunct="1">
              <a:defRPr/>
            </a:pPr>
            <a:r>
              <a:rPr lang="cs-CZ" sz="2800" b="1" dirty="0" smtClean="0">
                <a:solidFill>
                  <a:schemeClr val="tx2"/>
                </a:solidFill>
              </a:rPr>
              <a:t>Primární cíl </a:t>
            </a:r>
            <a:r>
              <a:rPr lang="en-GB" sz="2800" b="1" dirty="0" smtClean="0">
                <a:solidFill>
                  <a:schemeClr val="tx2"/>
                </a:solidFill>
              </a:rPr>
              <a:t>– </a:t>
            </a:r>
            <a:r>
              <a:rPr lang="cs-CZ" sz="2800" b="1" dirty="0" smtClean="0">
                <a:solidFill>
                  <a:schemeClr val="tx2"/>
                </a:solidFill>
              </a:rPr>
              <a:t>bezpečnost pacienta</a:t>
            </a:r>
            <a:endParaRPr lang="en-GB" sz="2800" b="1" dirty="0" smtClean="0">
              <a:solidFill>
                <a:schemeClr val="tx2"/>
              </a:solidFill>
            </a:endParaRPr>
          </a:p>
          <a:p>
            <a:pPr lvl="1" eaLnBrk="1" hangingPunct="1">
              <a:defRPr/>
            </a:pPr>
            <a:r>
              <a:rPr lang="en-GB" sz="2400" dirty="0" smtClean="0"/>
              <a:t>(pre-)</a:t>
            </a:r>
            <a:r>
              <a:rPr lang="cs-CZ" sz="2400" dirty="0" smtClean="0"/>
              <a:t>klinické testy </a:t>
            </a:r>
            <a:r>
              <a:rPr lang="en-GB" sz="2400" dirty="0" smtClean="0"/>
              <a:t>/ </a:t>
            </a:r>
            <a:r>
              <a:rPr lang="cs-CZ" sz="2400" dirty="0" smtClean="0"/>
              <a:t>nežádoucí účinky </a:t>
            </a:r>
            <a:endParaRPr lang="en-GB" sz="2400" dirty="0" smtClean="0"/>
          </a:p>
          <a:p>
            <a:pPr lvl="1" eaLnBrk="1" hangingPunct="1">
              <a:defRPr/>
            </a:pPr>
            <a:r>
              <a:rPr lang="en-GB" sz="2400" dirty="0" smtClean="0"/>
              <a:t>QA/QC </a:t>
            </a:r>
            <a:r>
              <a:rPr lang="cs-CZ" sz="2400" dirty="0" smtClean="0"/>
              <a:t>v přípravě a podávání léčiv, mikrobiologická bezpečnost atd. </a:t>
            </a:r>
          </a:p>
          <a:p>
            <a:pPr lvl="1" eaLnBrk="1" hangingPunct="1">
              <a:defRPr/>
            </a:pPr>
            <a:endParaRPr lang="en-GB" sz="2400" dirty="0" smtClean="0"/>
          </a:p>
          <a:p>
            <a:pPr eaLnBrk="1" hangingPunct="1">
              <a:defRPr/>
            </a:pPr>
            <a:r>
              <a:rPr lang="cs-CZ" sz="2800" b="1" dirty="0" smtClean="0">
                <a:solidFill>
                  <a:schemeClr val="tx2"/>
                </a:solidFill>
              </a:rPr>
              <a:t>Bezpečnost pracovníků </a:t>
            </a:r>
            <a:r>
              <a:rPr lang="cs-CZ" sz="2800" b="1" dirty="0" smtClean="0">
                <a:solidFill>
                  <a:schemeClr val="tx2"/>
                </a:solidFill>
              </a:rPr>
              <a:t>… ?</a:t>
            </a:r>
            <a:endParaRPr lang="cs-CZ" sz="2800" dirty="0" smtClean="0">
              <a:solidFill>
                <a:schemeClr val="tx2"/>
              </a:solidFill>
            </a:endParaRPr>
          </a:p>
          <a:p>
            <a:pPr lvl="1" eaLnBrk="1" hangingPunct="1">
              <a:defRPr/>
            </a:pPr>
            <a:r>
              <a:rPr lang="cs-CZ" sz="2400" dirty="0" smtClean="0"/>
              <a:t>lékárníci, sestry, lékaři, sanitářky, uklízečky</a:t>
            </a:r>
          </a:p>
          <a:p>
            <a:pPr lvl="1" eaLnBrk="1" hangingPunct="1">
              <a:defRPr/>
            </a:pPr>
            <a:r>
              <a:rPr lang="cs-CZ" sz="2400" dirty="0" smtClean="0"/>
              <a:t>menší priorita a pozornost</a:t>
            </a:r>
            <a:endParaRPr lang="en-GB" sz="2400" dirty="0" smtClean="0"/>
          </a:p>
          <a:p>
            <a:pPr eaLnBrk="1" hangingPunct="1">
              <a:defRPr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157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 dirty="0" smtClean="0"/>
              <a:t>Nebezpečnost – </a:t>
            </a:r>
            <a:r>
              <a:rPr lang="cs-CZ" sz="2800" b="1" dirty="0" err="1" smtClean="0"/>
              <a:t>karcinogenita</a:t>
            </a:r>
            <a:r>
              <a:rPr lang="cs-CZ" sz="2800" b="1" dirty="0" smtClean="0"/>
              <a:t> </a:t>
            </a:r>
            <a:r>
              <a:rPr lang="cs-CZ" sz="2800" dirty="0" smtClean="0"/>
              <a:t>(13 terapií = </a:t>
            </a:r>
            <a:r>
              <a:rPr lang="cs-CZ" sz="2800" dirty="0" err="1"/>
              <a:t>IARC</a:t>
            </a:r>
            <a:r>
              <a:rPr lang="cs-CZ" sz="2800" dirty="0"/>
              <a:t> 1)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55504"/>
            <a:ext cx="902176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" y="2159876"/>
            <a:ext cx="8923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err="1"/>
              <a:t>Group</a:t>
            </a:r>
            <a:r>
              <a:rPr lang="cs-CZ" b="1" dirty="0"/>
              <a:t> 1 </a:t>
            </a:r>
            <a:r>
              <a:rPr lang="cs-CZ" b="1" dirty="0" smtClean="0"/>
              <a:t>(„</a:t>
            </a:r>
            <a:r>
              <a:rPr lang="cs-CZ" b="1" dirty="0" err="1" smtClean="0"/>
              <a:t>Carcinogenic</a:t>
            </a:r>
            <a:r>
              <a:rPr lang="cs-CZ" b="1" dirty="0" smtClean="0"/>
              <a:t> </a:t>
            </a:r>
            <a:r>
              <a:rPr lang="cs-CZ" b="1" dirty="0"/>
              <a:t>to </a:t>
            </a:r>
            <a:r>
              <a:rPr lang="cs-CZ" b="1" dirty="0" err="1" smtClean="0"/>
              <a:t>humans</a:t>
            </a:r>
            <a:r>
              <a:rPr lang="cs-CZ" b="1" dirty="0" smtClean="0"/>
              <a:t>“)</a:t>
            </a:r>
            <a:r>
              <a:rPr lang="cs-CZ" b="1" dirty="0"/>
              <a:t>	  </a:t>
            </a:r>
            <a:r>
              <a:rPr lang="cs-CZ" b="1" dirty="0" err="1"/>
              <a:t>Group</a:t>
            </a:r>
            <a:r>
              <a:rPr lang="cs-CZ" b="1" dirty="0"/>
              <a:t> </a:t>
            </a:r>
            <a:r>
              <a:rPr lang="cs-CZ" b="1" dirty="0" err="1"/>
              <a:t>2A</a:t>
            </a:r>
            <a:r>
              <a:rPr lang="cs-CZ" b="1" dirty="0"/>
              <a:t> </a:t>
            </a:r>
            <a:r>
              <a:rPr lang="cs-CZ" b="1" dirty="0" smtClean="0"/>
              <a:t>(„</a:t>
            </a:r>
            <a:r>
              <a:rPr lang="cs-CZ" b="1" dirty="0" err="1" smtClean="0"/>
              <a:t>Probably</a:t>
            </a:r>
            <a:r>
              <a:rPr lang="cs-CZ" b="1" dirty="0" smtClean="0"/>
              <a:t> </a:t>
            </a:r>
            <a:r>
              <a:rPr lang="cs-CZ" b="1" dirty="0" err="1" smtClean="0"/>
              <a:t>carcinogenic</a:t>
            </a:r>
            <a:r>
              <a:rPr lang="cs-CZ" b="1" dirty="0" smtClean="0"/>
              <a:t>“)</a:t>
            </a:r>
            <a:endParaRPr lang="cs-CZ" b="1" dirty="0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36538" y="1231900"/>
            <a:ext cx="8131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IARC</a:t>
            </a:r>
            <a:r>
              <a:rPr lang="en-US" dirty="0">
                <a:solidFill>
                  <a:schemeClr val="tx2"/>
                </a:solidFill>
              </a:rPr>
              <a:t> – </a:t>
            </a:r>
            <a:r>
              <a:rPr lang="cs-CZ" dirty="0" err="1">
                <a:solidFill>
                  <a:schemeClr val="tx2"/>
                </a:solidFill>
              </a:rPr>
              <a:t>WHO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INTERNATIONAL 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AGENCY 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FOR 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RESEARCH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 ON 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CANCER</a:t>
            </a:r>
            <a:endParaRPr lang="cs-CZ" dirty="0">
              <a:solidFill>
                <a:schemeClr val="tx2"/>
              </a:solidFill>
            </a:endParaRPr>
          </a:p>
          <a:p>
            <a:r>
              <a:rPr lang="cs-CZ" b="1" u="sng" dirty="0">
                <a:solidFill>
                  <a:schemeClr val="tx2"/>
                </a:solidFill>
              </a:rPr>
              <a:t>www.</a:t>
            </a:r>
            <a:r>
              <a:rPr lang="cs-CZ" b="1" u="sng" dirty="0" err="1">
                <a:solidFill>
                  <a:schemeClr val="tx2"/>
                </a:solidFill>
              </a:rPr>
              <a:t>iarc.fr</a:t>
            </a:r>
            <a:endParaRPr lang="cs-CZ" b="1" u="sng" dirty="0">
              <a:solidFill>
                <a:schemeClr val="tx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834798"/>
            <a:ext cx="2293938" cy="377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6224697" y="3783723"/>
            <a:ext cx="2588227" cy="397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4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 dirty="0" smtClean="0"/>
              <a:t>Zdravotní účinky při vysokých (terapeutických) dávkách </a:t>
            </a:r>
            <a:endParaRPr lang="cs-CZ" sz="2800" dirty="0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7150" y="2023570"/>
            <a:ext cx="60837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US </a:t>
            </a:r>
            <a:r>
              <a:rPr lang="cs-CZ" b="1" dirty="0" err="1"/>
              <a:t>Food</a:t>
            </a:r>
            <a:r>
              <a:rPr lang="cs-CZ" b="1" dirty="0"/>
              <a:t> </a:t>
            </a:r>
            <a:r>
              <a:rPr lang="en-US" b="1" dirty="0"/>
              <a:t>&amp; Drug Administration </a:t>
            </a:r>
            <a:r>
              <a:rPr lang="cs-CZ" b="1" dirty="0"/>
              <a:t>(</a:t>
            </a:r>
            <a:r>
              <a:rPr lang="cs-CZ" b="1" dirty="0" err="1"/>
              <a:t>FDA</a:t>
            </a:r>
            <a:r>
              <a:rPr lang="cs-CZ" b="1" dirty="0" smtClean="0"/>
              <a:t>) 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kategorizace nebezpečnosti léčiv pro těhotenství</a:t>
            </a:r>
            <a:endParaRPr lang="cs-CZ" dirty="0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3439"/>
            <a:ext cx="89439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27013" y="1136650"/>
            <a:ext cx="5801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REPRODUKČNÍ</a:t>
            </a:r>
            <a:r>
              <a:rPr lang="cs-CZ" dirty="0" smtClean="0"/>
              <a:t> 	toxicita</a:t>
            </a:r>
          </a:p>
          <a:p>
            <a:r>
              <a:rPr lang="cs-CZ" b="1" dirty="0" smtClean="0">
                <a:solidFill>
                  <a:schemeClr val="tx2"/>
                </a:solidFill>
              </a:rPr>
              <a:t>VÝVOJOVÁ</a:t>
            </a:r>
            <a:r>
              <a:rPr lang="cs-CZ" dirty="0" smtClean="0"/>
              <a:t> 	toxicita (</a:t>
            </a:r>
            <a:r>
              <a:rPr lang="cs-CZ" dirty="0" err="1" smtClean="0"/>
              <a:t>embryotoxicita</a:t>
            </a:r>
            <a:r>
              <a:rPr lang="cs-CZ" dirty="0" smtClean="0"/>
              <a:t>, teratogenita)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-1" y="4646120"/>
            <a:ext cx="8844455" cy="1187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034" y="0"/>
            <a:ext cx="7229366" cy="674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806450"/>
            <a:ext cx="16722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US </a:t>
            </a:r>
            <a:r>
              <a:rPr lang="cs-CZ" b="1" dirty="0" err="1"/>
              <a:t>FDA</a:t>
            </a:r>
            <a:endParaRPr lang="cs-CZ" b="1" dirty="0"/>
          </a:p>
          <a:p>
            <a:r>
              <a:rPr lang="cs-CZ" b="1" dirty="0">
                <a:solidFill>
                  <a:srgbClr val="FF0000"/>
                </a:solidFill>
              </a:rPr>
              <a:t>45 </a:t>
            </a:r>
            <a:r>
              <a:rPr lang="cs-CZ" b="1" dirty="0" smtClean="0">
                <a:solidFill>
                  <a:srgbClr val="FF0000"/>
                </a:solidFill>
              </a:rPr>
              <a:t>léčiv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kategorie „</a:t>
            </a:r>
            <a:r>
              <a:rPr lang="cs-CZ" b="1" dirty="0">
                <a:solidFill>
                  <a:srgbClr val="FF0000"/>
                </a:solidFill>
              </a:rPr>
              <a:t>D“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883378" y="1481138"/>
            <a:ext cx="3600450" cy="24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1883378" y="2249488"/>
            <a:ext cx="3600450" cy="247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1851847" y="2743200"/>
            <a:ext cx="3600450" cy="246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1858087" y="5210175"/>
            <a:ext cx="3600450" cy="247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8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0038" y="1681396"/>
            <a:ext cx="8610600" cy="1017588"/>
          </a:xfrm>
        </p:spPr>
        <p:txBody>
          <a:bodyPr/>
          <a:lstStyle/>
          <a:p>
            <a:pPr marL="914400" lvl="2" indent="0" eaLnBrk="1" hangingPunct="1">
              <a:buNone/>
            </a:pPr>
            <a:endParaRPr lang="cs-CZ" sz="1200" dirty="0" smtClean="0"/>
          </a:p>
          <a:p>
            <a:pPr marL="457200" lvl="1" indent="0" eaLnBrk="1" hangingPunct="1">
              <a:buNone/>
            </a:pPr>
            <a:endParaRPr lang="cs-CZ" sz="1600" dirty="0" smtClean="0"/>
          </a:p>
          <a:p>
            <a:pPr marL="914400" lvl="2" indent="0" eaLnBrk="1" hangingPunct="1">
              <a:buNone/>
            </a:pPr>
            <a:endParaRPr lang="cs-CZ" sz="1400" dirty="0" smtClean="0"/>
          </a:p>
          <a:p>
            <a:pPr marL="457200" lvl="1" indent="0" eaLnBrk="1" hangingPunct="1">
              <a:buNone/>
            </a:pPr>
            <a:endParaRPr lang="cs-CZ" sz="1600" dirty="0" smtClean="0"/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 dirty="0" smtClean="0"/>
              <a:t>Rizika pro pracovníky ?</a:t>
            </a:r>
            <a:endParaRPr lang="cs-CZ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0618" y="3681962"/>
            <a:ext cx="4738926" cy="28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30310" y="4156659"/>
            <a:ext cx="380822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1600" b="1" dirty="0" smtClean="0">
                <a:solidFill>
                  <a:srgbClr val="0070C0"/>
                </a:solidFill>
              </a:rPr>
              <a:t> VYSOCE VÝZNAMNÉ RIZIKO </a:t>
            </a:r>
            <a:endParaRPr lang="en-US" sz="1600" b="1" dirty="0">
              <a:solidFill>
                <a:srgbClr val="0070C0"/>
              </a:solidFill>
            </a:endParaRPr>
          </a:p>
          <a:p>
            <a:pPr lvl="1"/>
            <a:r>
              <a:rPr lang="cs-CZ" sz="1600" dirty="0" smtClean="0">
                <a:solidFill>
                  <a:srgbClr val="0070C0"/>
                </a:solidFill>
              </a:rPr>
              <a:t>Spontánní potraty </a:t>
            </a:r>
            <a:br>
              <a:rPr lang="cs-CZ" sz="1600" dirty="0" smtClean="0">
                <a:solidFill>
                  <a:srgbClr val="0070C0"/>
                </a:solidFill>
              </a:rPr>
            </a:br>
            <a:r>
              <a:rPr lang="cs-CZ" sz="1600" dirty="0" err="1" smtClean="0"/>
              <a:t>RR</a:t>
            </a:r>
            <a:r>
              <a:rPr lang="cs-CZ" sz="1600" dirty="0" smtClean="0"/>
              <a:t> = </a:t>
            </a:r>
            <a:r>
              <a:rPr lang="cs-CZ" sz="1600" dirty="0"/>
              <a:t>1,46   95% </a:t>
            </a:r>
            <a:r>
              <a:rPr lang="cs-CZ" sz="1600" dirty="0" err="1"/>
              <a:t>CI</a:t>
            </a:r>
            <a:r>
              <a:rPr lang="cs-CZ" sz="1600" dirty="0"/>
              <a:t> = (1,11 – 1,92)</a:t>
            </a:r>
          </a:p>
          <a:p>
            <a:endParaRPr lang="en-GB" sz="1400" dirty="0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42679" y="1533080"/>
            <a:ext cx="871833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cs-CZ" sz="600" dirty="0" smtClean="0"/>
          </a:p>
          <a:p>
            <a:r>
              <a:rPr lang="cs-CZ" sz="1600" b="1" dirty="0" err="1"/>
              <a:t>M</a:t>
            </a:r>
            <a:r>
              <a:rPr lang="cs-CZ" sz="1600" b="1" dirty="0" err="1" smtClean="0"/>
              <a:t>ETAANALYTICKÁ</a:t>
            </a:r>
            <a:r>
              <a:rPr lang="cs-CZ" sz="1600" b="1" dirty="0" smtClean="0"/>
              <a:t> STUDIE - </a:t>
            </a:r>
            <a:r>
              <a:rPr lang="en-US" sz="1600" dirty="0" err="1" smtClean="0"/>
              <a:t>Dranitsaris</a:t>
            </a:r>
            <a:r>
              <a:rPr lang="en-US" sz="1600" dirty="0" smtClean="0"/>
              <a:t> </a:t>
            </a:r>
            <a:r>
              <a:rPr lang="en-US" sz="1600" dirty="0"/>
              <a:t>et al. Are health care providers who work with</a:t>
            </a:r>
            <a:r>
              <a:rPr lang="cs-CZ" sz="1600" dirty="0"/>
              <a:t> </a:t>
            </a:r>
            <a:r>
              <a:rPr lang="en-US" sz="1600" dirty="0"/>
              <a:t>cancer drugs at an increased risk for toxic</a:t>
            </a:r>
            <a:r>
              <a:rPr lang="cs-CZ" sz="1600" dirty="0"/>
              <a:t> </a:t>
            </a:r>
            <a:r>
              <a:rPr lang="en-US" sz="1600" dirty="0"/>
              <a:t>events? Systematic </a:t>
            </a:r>
            <a:r>
              <a:rPr lang="en-US" sz="1600" dirty="0">
                <a:solidFill>
                  <a:schemeClr val="tx2"/>
                </a:solidFill>
              </a:rPr>
              <a:t>review and </a:t>
            </a:r>
            <a:r>
              <a:rPr lang="en-US" sz="1600" dirty="0" err="1">
                <a:solidFill>
                  <a:schemeClr val="tx2"/>
                </a:solidFill>
              </a:rPr>
              <a:t>metaanalysis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of the literature</a:t>
            </a:r>
            <a:r>
              <a:rPr lang="en-US" sz="1600" dirty="0"/>
              <a:t>.</a:t>
            </a:r>
            <a:r>
              <a:rPr lang="cs-CZ" sz="1600" dirty="0"/>
              <a:t> </a:t>
            </a:r>
            <a:r>
              <a:rPr lang="en-US" sz="1600" dirty="0"/>
              <a:t>J </a:t>
            </a:r>
            <a:r>
              <a:rPr lang="en-US" sz="1600" dirty="0" err="1"/>
              <a:t>Oncol</a:t>
            </a:r>
            <a:r>
              <a:rPr lang="en-US" sz="1600" dirty="0"/>
              <a:t> Pharm Practice 2005; 11: 69-78</a:t>
            </a:r>
            <a:endParaRPr lang="cs-CZ" sz="1600" dirty="0"/>
          </a:p>
          <a:p>
            <a:pPr>
              <a:buFont typeface="Wingdings" pitchFamily="2" charset="2"/>
              <a:buChar char="Ø"/>
            </a:pPr>
            <a:endParaRPr lang="cs-CZ" sz="1600" dirty="0" smtClean="0"/>
          </a:p>
          <a:p>
            <a:pPr>
              <a:buFont typeface="Wingdings" pitchFamily="2" charset="2"/>
              <a:buChar char="Ø"/>
            </a:pPr>
            <a:r>
              <a:rPr lang="cs-CZ" sz="1600" dirty="0" smtClean="0"/>
              <a:t>Rizika </a:t>
            </a:r>
            <a:r>
              <a:rPr lang="cs-CZ" sz="1600" b="1" dirty="0" smtClean="0">
                <a:solidFill>
                  <a:schemeClr val="tx2"/>
                </a:solidFill>
              </a:rPr>
              <a:t>NEVÝZNAMNÁ 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dirty="0" smtClean="0"/>
              <a:t> Vývojové malformace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dirty="0"/>
              <a:t> </a:t>
            </a:r>
            <a:r>
              <a:rPr lang="cs-CZ" sz="1600" dirty="0" smtClean="0"/>
              <a:t>Mrtví novorozenci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dirty="0" smtClean="0"/>
              <a:t> Akutní účinky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dirty="0" smtClean="0"/>
              <a:t> Přímé riziko </a:t>
            </a:r>
            <a:r>
              <a:rPr lang="cs-CZ" sz="1600" dirty="0" err="1" smtClean="0"/>
              <a:t>karcinogenity</a:t>
            </a:r>
            <a:endParaRPr lang="en-GB" sz="1400" dirty="0"/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01735" y="1119148"/>
            <a:ext cx="8718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</a:rPr>
              <a:t>Desítky různých studií … ne vždy konzistentní výsledky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5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62074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Ecotoxicology</a:t>
            </a:r>
            <a:r>
              <a:rPr lang="cs-CZ" sz="2800" dirty="0" smtClean="0"/>
              <a:t> - </a:t>
            </a:r>
            <a:r>
              <a:rPr lang="en-GB" sz="2800" dirty="0" smtClean="0"/>
              <a:t>areas and </a:t>
            </a:r>
            <a:r>
              <a:rPr lang="cs-CZ" sz="2800" dirty="0" err="1" smtClean="0"/>
              <a:t>research</a:t>
            </a:r>
            <a:r>
              <a:rPr lang="cs-CZ" sz="2800" dirty="0" smtClean="0"/>
              <a:t> </a:t>
            </a:r>
            <a:r>
              <a:rPr lang="en-GB" sz="2800" dirty="0" smtClean="0"/>
              <a:t>questions</a:t>
            </a:r>
            <a:endParaRPr lang="en-GB" sz="2800" dirty="0"/>
          </a:p>
        </p:txBody>
      </p:sp>
      <p:pic>
        <p:nvPicPr>
          <p:cNvPr id="40964" name="Picture 4" descr="http://pool.hesperian.org/w/images/thumb/a/a2/EHB_Ch16_Page_338-1-a.png/550px-EHB_Ch16_Page_338-1-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47" y="811445"/>
            <a:ext cx="3853401" cy="259228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716016" y="5480356"/>
            <a:ext cx="252028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Soil </a:t>
            </a:r>
            <a:r>
              <a:rPr lang="en-GB" b="1" dirty="0" smtClean="0"/>
              <a:t>ecotoxicology and environmental chemistry </a:t>
            </a:r>
            <a:r>
              <a:rPr lang="en-GB" dirty="0" smtClean="0"/>
              <a:t>(</a:t>
            </a:r>
            <a:r>
              <a:rPr lang="cs-CZ" dirty="0" smtClean="0">
                <a:solidFill>
                  <a:srgbClr val="00B0F0"/>
                </a:solidFill>
              </a:rPr>
              <a:t>Hofman et al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313780" y="2219954"/>
            <a:ext cx="223224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E</a:t>
            </a:r>
            <a:r>
              <a:rPr lang="en-GB" b="1" dirty="0" err="1" smtClean="0">
                <a:solidFill>
                  <a:srgbClr val="00B050"/>
                </a:solidFill>
              </a:rPr>
              <a:t>ffect</a:t>
            </a:r>
            <a:r>
              <a:rPr lang="en-GB" b="1" dirty="0" smtClean="0">
                <a:solidFill>
                  <a:srgbClr val="00B050"/>
                </a:solidFill>
              </a:rPr>
              <a:t>-based tools </a:t>
            </a:r>
            <a:r>
              <a:rPr lang="cs-CZ" b="1" dirty="0" smtClean="0">
                <a:solidFill>
                  <a:srgbClr val="00B050"/>
                </a:solidFill>
              </a:rPr>
              <a:t/>
            </a:r>
            <a:br>
              <a:rPr lang="cs-CZ" b="1" dirty="0" smtClean="0">
                <a:solidFill>
                  <a:srgbClr val="00B050"/>
                </a:solidFill>
              </a:rPr>
            </a:br>
            <a:r>
              <a:rPr lang="cs-CZ" dirty="0" smtClean="0"/>
              <a:t>in vitro and in </a:t>
            </a:r>
            <a:r>
              <a:rPr lang="cs-CZ" dirty="0" err="1" smtClean="0"/>
              <a:t>vivo</a:t>
            </a:r>
            <a:r>
              <a:rPr lang="cs-CZ" dirty="0" smtClean="0"/>
              <a:t> </a:t>
            </a:r>
            <a:r>
              <a:rPr lang="cs-CZ" dirty="0" smtClean="0"/>
              <a:t>(</a:t>
            </a:r>
            <a:r>
              <a:rPr lang="cs-CZ" dirty="0" smtClean="0">
                <a:solidFill>
                  <a:srgbClr val="00B0F0"/>
                </a:solidFill>
              </a:rPr>
              <a:t>Hilscherová, Bláha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5436096" y="3265233"/>
            <a:ext cx="295232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Cyanobacterial blooms </a:t>
            </a:r>
            <a:r>
              <a:rPr lang="en-GB" b="1" dirty="0" smtClean="0"/>
              <a:t>and their </a:t>
            </a:r>
            <a:r>
              <a:rPr lang="en-GB" b="1" dirty="0" err="1" smtClean="0"/>
              <a:t>envi</a:t>
            </a:r>
            <a:r>
              <a:rPr lang="en-GB" b="1" dirty="0" smtClean="0"/>
              <a:t>- and health risks </a:t>
            </a:r>
            <a:r>
              <a:rPr lang="en-GB" dirty="0" smtClean="0"/>
              <a:t>(</a:t>
            </a:r>
            <a:r>
              <a:rPr lang="cs-CZ" dirty="0" smtClean="0">
                <a:solidFill>
                  <a:srgbClr val="00B0F0"/>
                </a:solidFill>
              </a:rPr>
              <a:t>Hilscherová, Bláha</a:t>
            </a:r>
            <a:r>
              <a:rPr lang="cs-CZ" dirty="0" smtClean="0">
                <a:solidFill>
                  <a:srgbClr val="00B0F0"/>
                </a:solidFill>
              </a:rPr>
              <a:t>, Babica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6228184" y="2358453"/>
            <a:ext cx="237626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Mechanistic tox</a:t>
            </a:r>
            <a:r>
              <a:rPr lang="en-GB" b="1" dirty="0" smtClean="0"/>
              <a:t>icology </a:t>
            </a:r>
            <a:r>
              <a:rPr lang="en-GB" dirty="0" smtClean="0"/>
              <a:t>(</a:t>
            </a:r>
            <a:r>
              <a:rPr lang="cs-CZ" dirty="0" smtClean="0">
                <a:solidFill>
                  <a:srgbClr val="00B0F0"/>
                </a:solidFill>
              </a:rPr>
              <a:t>Babica, Sovadinova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1115616" y="3403733"/>
            <a:ext cx="23042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Biomarkers</a:t>
            </a:r>
            <a:r>
              <a:rPr lang="en-GB" b="1" dirty="0" smtClean="0"/>
              <a:t> </a:t>
            </a:r>
            <a:r>
              <a:rPr lang="en-GB" b="1" i="1" dirty="0" smtClean="0"/>
              <a:t>in vivo</a:t>
            </a:r>
            <a:r>
              <a:rPr lang="en-GB" b="1" dirty="0" smtClean="0"/>
              <a:t> </a:t>
            </a:r>
            <a:br>
              <a:rPr lang="en-GB" b="1" dirty="0" smtClean="0"/>
            </a:br>
            <a:r>
              <a:rPr lang="en-GB" dirty="0" smtClean="0"/>
              <a:t>(</a:t>
            </a:r>
            <a:r>
              <a:rPr lang="cs-CZ" dirty="0">
                <a:solidFill>
                  <a:srgbClr val="00B0F0"/>
                </a:solidFill>
              </a:rPr>
              <a:t>Hilscherová, Bláha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14" name="TextovéPole 13"/>
          <p:cNvSpPr txBox="1"/>
          <p:nvPr/>
        </p:nvSpPr>
        <p:spPr>
          <a:xfrm>
            <a:off x="1763688" y="5480356"/>
            <a:ext cx="259228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B050"/>
                </a:solidFill>
              </a:rPr>
              <a:t>Envi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smtClean="0">
                <a:solidFill>
                  <a:srgbClr val="00B050"/>
                </a:solidFill>
              </a:rPr>
              <a:t>tech</a:t>
            </a:r>
            <a:r>
              <a:rPr lang="en-GB" b="1" dirty="0" smtClean="0"/>
              <a:t>nologies</a:t>
            </a:r>
            <a:r>
              <a:rPr lang="cs-CZ" b="1" dirty="0"/>
              <a:t> </a:t>
            </a:r>
            <a:r>
              <a:rPr lang="cs-CZ" b="1" dirty="0" smtClean="0"/>
              <a:t>and risk </a:t>
            </a:r>
            <a:r>
              <a:rPr lang="cs-CZ" b="1" dirty="0" err="1" smtClean="0"/>
              <a:t>assessment</a:t>
            </a:r>
            <a:r>
              <a:rPr lang="cs-CZ" b="1" dirty="0" smtClean="0"/>
              <a:t> </a:t>
            </a:r>
          </a:p>
          <a:p>
            <a:r>
              <a:rPr lang="en-GB" dirty="0" smtClean="0"/>
              <a:t>(</a:t>
            </a:r>
            <a:r>
              <a:rPr lang="cs-CZ" dirty="0" smtClean="0">
                <a:solidFill>
                  <a:srgbClr val="00B0F0"/>
                </a:solidFill>
              </a:rPr>
              <a:t>Bittner, Bláha, Babica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2699792" y="4705980"/>
            <a:ext cx="371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>
                <a:solidFill>
                  <a:srgbClr val="0070C0"/>
                </a:solidFill>
              </a:rPr>
              <a:t>Focus</a:t>
            </a:r>
            <a:r>
              <a:rPr lang="cs-CZ" sz="2800" b="1" dirty="0" smtClean="0">
                <a:solidFill>
                  <a:srgbClr val="0070C0"/>
                </a:solidFill>
              </a:rPr>
              <a:t> </a:t>
            </a:r>
            <a:r>
              <a:rPr lang="cs-CZ" sz="2800" b="1" dirty="0" err="1" smtClean="0">
                <a:solidFill>
                  <a:srgbClr val="0070C0"/>
                </a:solidFill>
              </a:rPr>
              <a:t>today</a:t>
            </a:r>
            <a:r>
              <a:rPr lang="cs-CZ" sz="2800" b="1" dirty="0" smtClean="0">
                <a:solidFill>
                  <a:srgbClr val="0070C0"/>
                </a:solidFill>
              </a:rPr>
              <a:t> 2016-11-03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741362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Zdroje expozice cytostatikům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1069975"/>
            <a:ext cx="69913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kupina 12"/>
          <p:cNvGrpSpPr/>
          <p:nvPr/>
        </p:nvGrpSpPr>
        <p:grpSpPr>
          <a:xfrm>
            <a:off x="365125" y="4037013"/>
            <a:ext cx="3102222" cy="2632075"/>
            <a:chOff x="365125" y="4037013"/>
            <a:chExt cx="3102222" cy="2632075"/>
          </a:xfrm>
        </p:grpSpPr>
        <p:pic>
          <p:nvPicPr>
            <p:cNvPr id="1434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125" y="4131046"/>
              <a:ext cx="3102222" cy="253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Šipka dolů 8"/>
            <p:cNvSpPr/>
            <p:nvPr/>
          </p:nvSpPr>
          <p:spPr bwMode="auto">
            <a:xfrm>
              <a:off x="1985963" y="4037013"/>
              <a:ext cx="630237" cy="7556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957638" y="3957638"/>
            <a:ext cx="4379912" cy="2580079"/>
            <a:chOff x="3957638" y="3957638"/>
            <a:chExt cx="4379912" cy="2580079"/>
          </a:xfrm>
        </p:grpSpPr>
        <p:pic>
          <p:nvPicPr>
            <p:cNvPr id="17410" name="Picture 2" descr="Výsledek obrázku pro uklíze&amp;ccaron;ka obraze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7775" y="4195762"/>
              <a:ext cx="2009775" cy="2266951"/>
            </a:xfrm>
            <a:prstGeom prst="rect">
              <a:avLst/>
            </a:prstGeom>
            <a:noFill/>
          </p:spPr>
        </p:pic>
        <p:pic>
          <p:nvPicPr>
            <p:cNvPr id="14342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59932" y="4162565"/>
              <a:ext cx="1987015" cy="237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Šipka dolů 9"/>
            <p:cNvSpPr/>
            <p:nvPr/>
          </p:nvSpPr>
          <p:spPr bwMode="auto">
            <a:xfrm>
              <a:off x="3957638" y="4005263"/>
              <a:ext cx="630237" cy="75565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Šipka dolů 10"/>
            <p:cNvSpPr/>
            <p:nvPr/>
          </p:nvSpPr>
          <p:spPr bwMode="auto">
            <a:xfrm>
              <a:off x="6573838" y="3957638"/>
              <a:ext cx="630237" cy="757237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900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055688"/>
            <a:ext cx="8599487" cy="4598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Vzduch: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Aspirace léčiv –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plynná fáze, vázány na částice/aerosoly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000" b="1" dirty="0" smtClean="0"/>
              <a:t>Výsledky projektu </a:t>
            </a:r>
            <a:r>
              <a:rPr lang="cs-CZ" sz="2000" b="1" dirty="0" err="1" smtClean="0"/>
              <a:t>CYTO</a:t>
            </a:r>
            <a:r>
              <a:rPr lang="cs-CZ" sz="2000" b="1" dirty="0" smtClean="0"/>
              <a:t>: </a:t>
            </a:r>
            <a:r>
              <a:rPr lang="cs-CZ" sz="2000" dirty="0" smtClean="0">
                <a:solidFill>
                  <a:schemeClr val="tx2"/>
                </a:solidFill>
              </a:rPr>
              <a:t>malý význam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endParaRPr 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Povrchy – kontaminace rukou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000" dirty="0" smtClean="0"/>
              <a:t>Přímý vstup </a:t>
            </a:r>
            <a:r>
              <a:rPr lang="cs-CZ" sz="2000" dirty="0" smtClean="0">
                <a:solidFill>
                  <a:schemeClr val="tx2"/>
                </a:solidFill>
              </a:rPr>
              <a:t>přes kůži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000" dirty="0" smtClean="0">
                <a:solidFill>
                  <a:schemeClr val="tx2"/>
                </a:solidFill>
              </a:rPr>
              <a:t>Přenos na potraviny </a:t>
            </a:r>
            <a:r>
              <a:rPr lang="cs-CZ" sz="2000" dirty="0" smtClean="0"/>
              <a:t>(</a:t>
            </a:r>
            <a:r>
              <a:rPr lang="cs-CZ" sz="2000" dirty="0" err="1" smtClean="0"/>
              <a:t>Hands</a:t>
            </a:r>
            <a:r>
              <a:rPr lang="cs-CZ" sz="2000" dirty="0" smtClean="0"/>
              <a:t> </a:t>
            </a: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cs-CZ" sz="2000" dirty="0" err="1" smtClean="0"/>
              <a:t>Mouth</a:t>
            </a:r>
            <a:r>
              <a:rPr lang="cs-CZ" sz="2000" dirty="0" smtClean="0"/>
              <a:t>)</a:t>
            </a:r>
            <a:endParaRPr lang="cs-CZ" sz="2400" dirty="0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922" y="2128345"/>
            <a:ext cx="1917912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229600" cy="594916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Expoziční cesty a monitoring</a:t>
            </a:r>
          </a:p>
        </p:txBody>
      </p:sp>
      <p:sp>
        <p:nvSpPr>
          <p:cNvPr id="15365" name="TextovéPole 4"/>
          <p:cNvSpPr txBox="1">
            <a:spLocks noChangeArrowheads="1"/>
          </p:cNvSpPr>
          <p:nvPr/>
        </p:nvSpPr>
        <p:spPr bwMode="auto">
          <a:xfrm>
            <a:off x="3174096" y="3847991"/>
            <a:ext cx="569899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Design monitoringu: POVRCHY </a:t>
            </a:r>
          </a:p>
          <a:p>
            <a:endParaRPr lang="cs-CZ" sz="8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/>
                </a:solidFill>
                <a:latin typeface="+mn-lt"/>
                <a:cs typeface="+mn-cs"/>
              </a:rPr>
              <a:t> Lékárny </a:t>
            </a:r>
            <a:r>
              <a:rPr lang="cs-CZ" sz="2000" dirty="0" smtClean="0"/>
              <a:t>(přípravna, sklady, kanceláře atd.)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/>
                </a:solidFill>
                <a:latin typeface="+mn-lt"/>
                <a:cs typeface="+mn-cs"/>
              </a:rPr>
              <a:t> Nemocniční prostory </a:t>
            </a:r>
            <a:r>
              <a:rPr lang="cs-CZ" sz="2000" dirty="0" smtClean="0"/>
              <a:t>(stacionáře, lůžková odd.)</a:t>
            </a:r>
            <a:endParaRPr lang="cs-CZ" sz="2000" dirty="0"/>
          </a:p>
          <a:p>
            <a:endParaRPr lang="cs-CZ" sz="2000" dirty="0"/>
          </a:p>
          <a:p>
            <a:pPr lvl="1">
              <a:buFont typeface="Arial" charset="0"/>
              <a:buChar char="•"/>
            </a:pPr>
            <a:r>
              <a:rPr lang="cs-CZ" dirty="0" smtClean="0"/>
              <a:t>„</a:t>
            </a:r>
            <a:r>
              <a:rPr lang="cs-CZ" dirty="0" smtClean="0">
                <a:solidFill>
                  <a:schemeClr val="tx2"/>
                </a:solidFill>
                <a:latin typeface="+mn-lt"/>
                <a:cs typeface="+mn-cs"/>
              </a:rPr>
              <a:t>Stoly</a:t>
            </a:r>
            <a:r>
              <a:rPr lang="cs-CZ" dirty="0" smtClean="0"/>
              <a:t>“ (= stoly + židle + police) </a:t>
            </a:r>
            <a:endParaRPr lang="cs-CZ" dirty="0"/>
          </a:p>
          <a:p>
            <a:pPr lvl="1">
              <a:buFont typeface="Arial" charset="0"/>
              <a:buChar char="•"/>
            </a:pPr>
            <a:r>
              <a:rPr lang="cs-CZ" dirty="0" smtClean="0"/>
              <a:t>„</a:t>
            </a:r>
            <a:r>
              <a:rPr lang="cs-CZ" dirty="0" smtClean="0">
                <a:solidFill>
                  <a:schemeClr val="tx2"/>
                </a:solidFill>
                <a:latin typeface="+mn-lt"/>
                <a:cs typeface="+mn-cs"/>
              </a:rPr>
              <a:t>Podlahy</a:t>
            </a:r>
            <a:r>
              <a:rPr lang="cs-CZ" dirty="0" smtClean="0"/>
              <a:t>“</a:t>
            </a:r>
            <a:endParaRPr lang="cs-CZ" dirty="0"/>
          </a:p>
          <a:p>
            <a:pPr lvl="1">
              <a:buFont typeface="Arial" charset="0"/>
              <a:buChar char="•"/>
            </a:pPr>
            <a:r>
              <a:rPr lang="cs-CZ" dirty="0" smtClean="0"/>
              <a:t>„</a:t>
            </a:r>
            <a:r>
              <a:rPr lang="cs-CZ" dirty="0" smtClean="0">
                <a:solidFill>
                  <a:schemeClr val="tx2"/>
                </a:solidFill>
                <a:latin typeface="+mn-lt"/>
                <a:cs typeface="+mn-cs"/>
              </a:rPr>
              <a:t>Další</a:t>
            </a:r>
            <a:r>
              <a:rPr lang="cs-CZ" dirty="0" smtClean="0"/>
              <a:t>“ (telefony, klávesnice, madla u lednice…)</a:t>
            </a:r>
            <a:endParaRPr lang="en-GB" sz="2000" dirty="0"/>
          </a:p>
        </p:txBody>
      </p:sp>
      <p:pic>
        <p:nvPicPr>
          <p:cNvPr id="8" name="Picture 3" descr="IMG_38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5" y="3847991"/>
            <a:ext cx="2847591" cy="21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5"/>
          <p:cNvSpPr>
            <a:spLocks noGrp="1"/>
          </p:cNvSpPr>
          <p:nvPr>
            <p:ph type="title"/>
          </p:nvPr>
        </p:nvSpPr>
        <p:spPr bwMode="auto">
          <a:xfrm>
            <a:off x="457200" y="495524"/>
            <a:ext cx="8229600" cy="701228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BIOMONITORING</a:t>
            </a:r>
            <a:endParaRPr lang="cs-CZ" sz="2800" dirty="0" smtClean="0">
              <a:solidFill>
                <a:schemeClr val="tx1"/>
              </a:solidFill>
            </a:endParaRPr>
          </a:p>
        </p:txBody>
      </p:sp>
      <p:pic>
        <p:nvPicPr>
          <p:cNvPr id="8" name="Picture 3" descr="IMG_4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005263"/>
            <a:ext cx="3600450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33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4103687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mocdet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933825"/>
            <a:ext cx="1255712" cy="1439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8313" y="1125538"/>
            <a:ext cx="80645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cs-CZ" altLang="en-US" sz="2800" dirty="0" smtClean="0"/>
          </a:p>
          <a:p>
            <a:pPr>
              <a:buFontTx/>
              <a:buNone/>
            </a:pPr>
            <a:r>
              <a:rPr lang="cs-CZ" altLang="en-US" sz="2400" b="1" dirty="0" smtClean="0"/>
              <a:t>Biomonitoring</a:t>
            </a:r>
          </a:p>
          <a:p>
            <a:pPr>
              <a:buFontTx/>
              <a:buNone/>
            </a:pPr>
            <a:endParaRPr lang="cs-CZ" altLang="en-US" sz="900" dirty="0" smtClean="0"/>
          </a:p>
          <a:p>
            <a:pPr>
              <a:buFontTx/>
              <a:buNone/>
            </a:pPr>
            <a:r>
              <a:rPr lang="cs-CZ" altLang="en-US" sz="2800" dirty="0" smtClean="0"/>
              <a:t>	</a:t>
            </a:r>
            <a:r>
              <a:rPr lang="cs-CZ" altLang="en-US" sz="2400" dirty="0" smtClean="0"/>
              <a:t>- oplachy rukou </a:t>
            </a:r>
          </a:p>
          <a:p>
            <a:pPr>
              <a:buFontTx/>
              <a:buNone/>
            </a:pPr>
            <a:r>
              <a:rPr lang="cs-CZ" altLang="en-US" sz="2400" dirty="0" smtClean="0"/>
              <a:t>	- směsné vzorky moče reprezentující 24-hod exkreci</a:t>
            </a:r>
          </a:p>
          <a:p>
            <a:pPr>
              <a:buFontTx/>
              <a:buNone/>
            </a:pPr>
            <a:endParaRPr lang="cs-CZ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30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obsah 3"/>
          <p:cNvSpPr>
            <a:spLocks noGrp="1"/>
          </p:cNvSpPr>
          <p:nvPr>
            <p:ph idx="1"/>
          </p:nvPr>
        </p:nvSpPr>
        <p:spPr>
          <a:xfrm>
            <a:off x="252413" y="913798"/>
            <a:ext cx="8639175" cy="5234753"/>
          </a:xfrm>
        </p:spPr>
        <p:txBody>
          <a:bodyPr/>
          <a:lstStyle/>
          <a:p>
            <a:r>
              <a:rPr lang="cs-CZ" sz="2400" b="1" dirty="0" smtClean="0"/>
              <a:t>Standardizované protokoly</a:t>
            </a:r>
          </a:p>
          <a:p>
            <a:pPr lvl="1"/>
            <a:r>
              <a:rPr lang="cs-CZ" sz="2200" dirty="0" smtClean="0"/>
              <a:t>Video / Zaškolování pracovníků v nemocnicích</a:t>
            </a:r>
          </a:p>
          <a:p>
            <a:pPr lvl="1"/>
            <a:r>
              <a:rPr lang="cs-CZ" sz="2200" dirty="0" smtClean="0">
                <a:solidFill>
                  <a:schemeClr val="tx2"/>
                </a:solidFill>
              </a:rPr>
              <a:t>www.cytostatika.cz</a:t>
            </a:r>
            <a:r>
              <a:rPr lang="cs-CZ" sz="2200" dirty="0" smtClean="0"/>
              <a:t> </a:t>
            </a:r>
            <a:endParaRPr lang="cs-CZ" sz="1500" dirty="0" smtClean="0"/>
          </a:p>
          <a:p>
            <a:r>
              <a:rPr lang="cs-CZ" sz="2400" b="1" dirty="0" smtClean="0"/>
              <a:t>Vzorkování </a:t>
            </a:r>
            <a:r>
              <a:rPr lang="cs-CZ" sz="2800" b="1" dirty="0" smtClean="0"/>
              <a:t>– </a:t>
            </a:r>
            <a:r>
              <a:rPr lang="cs-CZ" sz="2200" dirty="0" smtClean="0"/>
              <a:t>povrchové stěry</a:t>
            </a:r>
            <a:br>
              <a:rPr lang="cs-CZ" sz="2200" dirty="0" smtClean="0"/>
            </a:br>
            <a:endParaRPr lang="cs-CZ" sz="1500" dirty="0" smtClean="0"/>
          </a:p>
          <a:p>
            <a:r>
              <a:rPr lang="cs-CZ" sz="2400" b="1" dirty="0" smtClean="0"/>
              <a:t>Extrakce a analýzy</a:t>
            </a:r>
          </a:p>
          <a:p>
            <a:pPr lvl="1"/>
            <a:r>
              <a:rPr lang="cs-CZ" sz="2200" dirty="0" err="1" smtClean="0"/>
              <a:t>LC</a:t>
            </a:r>
            <a:r>
              <a:rPr lang="cs-CZ" sz="2200" dirty="0" smtClean="0"/>
              <a:t>-MS</a:t>
            </a:r>
            <a:r>
              <a:rPr lang="en-US" sz="2200" dirty="0" smtClean="0"/>
              <a:t>/MS</a:t>
            </a:r>
          </a:p>
          <a:p>
            <a:pPr lvl="2"/>
            <a:r>
              <a:rPr lang="cs-CZ" sz="2200" dirty="0" smtClean="0">
                <a:solidFill>
                  <a:schemeClr val="tx2"/>
                </a:solidFill>
              </a:rPr>
              <a:t>Cyklofosfamid (</a:t>
            </a:r>
            <a:r>
              <a:rPr lang="cs-CZ" sz="2200" dirty="0" err="1" smtClean="0">
                <a:solidFill>
                  <a:schemeClr val="tx2"/>
                </a:solidFill>
              </a:rPr>
              <a:t>CP</a:t>
            </a:r>
            <a:r>
              <a:rPr lang="cs-CZ" sz="2200" dirty="0" smtClean="0">
                <a:solidFill>
                  <a:schemeClr val="tx2"/>
                </a:solidFill>
              </a:rPr>
              <a:t>) </a:t>
            </a:r>
            <a:endParaRPr lang="en-US" sz="2200" dirty="0" smtClean="0">
              <a:solidFill>
                <a:schemeClr val="tx2"/>
              </a:solidFill>
            </a:endParaRPr>
          </a:p>
          <a:p>
            <a:pPr lvl="2"/>
            <a:r>
              <a:rPr lang="cs-CZ" sz="2200" dirty="0" smtClean="0">
                <a:solidFill>
                  <a:schemeClr val="tx2"/>
                </a:solidFill>
              </a:rPr>
              <a:t>5-Fluorouracil  (FU) </a:t>
            </a:r>
            <a:r>
              <a:rPr lang="cs-CZ" sz="1400" b="1" dirty="0" smtClean="0">
                <a:solidFill>
                  <a:srgbClr val="FF0000"/>
                </a:solidFill>
              </a:rPr>
              <a:t>nově od 2015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 lvl="1"/>
            <a:r>
              <a:rPr lang="cs-CZ" sz="2200" dirty="0" err="1" smtClean="0"/>
              <a:t>ICP</a:t>
            </a:r>
            <a:r>
              <a:rPr lang="cs-CZ" sz="2200" dirty="0" smtClean="0"/>
              <a:t>-MS</a:t>
            </a:r>
            <a:endParaRPr lang="en-US" sz="2200" dirty="0" smtClean="0"/>
          </a:p>
          <a:p>
            <a:pPr lvl="2"/>
            <a:r>
              <a:rPr lang="cs-CZ" sz="2200" dirty="0" err="1" smtClean="0">
                <a:solidFill>
                  <a:schemeClr val="tx2"/>
                </a:solidFill>
              </a:rPr>
              <a:t>Pt</a:t>
            </a:r>
            <a:r>
              <a:rPr lang="cs-CZ" sz="2200" dirty="0" smtClean="0">
                <a:solidFill>
                  <a:schemeClr val="tx2"/>
                </a:solidFill>
              </a:rPr>
              <a:t> (platinová cytostatika)</a:t>
            </a:r>
            <a:r>
              <a:rPr lang="cs-CZ" sz="2200" dirty="0" smtClean="0"/>
              <a:t/>
            </a:r>
            <a:br>
              <a:rPr lang="cs-CZ" sz="2200" dirty="0" smtClean="0"/>
            </a:br>
            <a:endParaRPr lang="en-US" sz="1500" dirty="0" smtClean="0"/>
          </a:p>
          <a:p>
            <a:r>
              <a:rPr lang="cs-CZ" sz="2400" b="1" dirty="0" smtClean="0"/>
              <a:t>Standardní protokoly, databáze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3662" y="3623771"/>
            <a:ext cx="928646" cy="57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8244" y="3065079"/>
            <a:ext cx="1057671" cy="113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662" y="3023586"/>
            <a:ext cx="1135062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/>
          </p:cNvSpPr>
          <p:nvPr/>
        </p:nvSpPr>
        <p:spPr bwMode="auto">
          <a:xfrm>
            <a:off x="0" y="211576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3913" y="47625"/>
            <a:ext cx="187325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af 8"/>
          <p:cNvGraphicFramePr/>
          <p:nvPr/>
        </p:nvGraphicFramePr>
        <p:xfrm>
          <a:off x="5711825" y="3822700"/>
          <a:ext cx="2974975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581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/>
          </p:cNvSpPr>
          <p:nvPr>
            <p:ph type="title"/>
          </p:nvPr>
        </p:nvSpPr>
        <p:spPr bwMode="auto">
          <a:xfrm>
            <a:off x="0" y="258873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</a:rPr>
              <a:t>Zapojené nemocnice v ČR</a:t>
            </a:r>
          </a:p>
        </p:txBody>
      </p:sp>
      <p:pic>
        <p:nvPicPr>
          <p:cNvPr id="5" name="Obrázek 4" descr="lékárny_OPC_mapa zaklad.jpg"/>
          <p:cNvPicPr>
            <a:picLocks noChangeAspect="1"/>
          </p:cNvPicPr>
          <p:nvPr/>
        </p:nvPicPr>
        <p:blipFill>
          <a:blip r:embed="rId3" cstate="print"/>
          <a:srcRect t="9815"/>
          <a:stretch>
            <a:fillRect/>
          </a:stretch>
        </p:blipFill>
        <p:spPr>
          <a:xfrm>
            <a:off x="545920" y="1025106"/>
            <a:ext cx="8276897" cy="5207683"/>
          </a:xfrm>
          <a:prstGeom prst="rect">
            <a:avLst/>
          </a:prstGeom>
        </p:spPr>
      </p:pic>
      <p:sp>
        <p:nvSpPr>
          <p:cNvPr id="7" name="Vývojový diagram: spojka 6"/>
          <p:cNvSpPr/>
          <p:nvPr/>
        </p:nvSpPr>
        <p:spPr>
          <a:xfrm>
            <a:off x="6234552" y="4603989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3138208" y="2803789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ka 8"/>
          <p:cNvSpPr/>
          <p:nvPr/>
        </p:nvSpPr>
        <p:spPr>
          <a:xfrm>
            <a:off x="8106760" y="4315957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ka 9"/>
          <p:cNvSpPr/>
          <p:nvPr/>
        </p:nvSpPr>
        <p:spPr>
          <a:xfrm>
            <a:off x="6378568" y="4748005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ka 10"/>
          <p:cNvSpPr/>
          <p:nvPr/>
        </p:nvSpPr>
        <p:spPr>
          <a:xfrm>
            <a:off x="4938408" y="4603989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1"/>
          <p:cNvSpPr/>
          <p:nvPr/>
        </p:nvSpPr>
        <p:spPr>
          <a:xfrm>
            <a:off x="4650376" y="1723669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2"/>
          <p:cNvSpPr/>
          <p:nvPr/>
        </p:nvSpPr>
        <p:spPr>
          <a:xfrm>
            <a:off x="6234552" y="4892021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ka 13"/>
          <p:cNvSpPr/>
          <p:nvPr/>
        </p:nvSpPr>
        <p:spPr>
          <a:xfrm>
            <a:off x="6450576" y="5612101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ka 14"/>
          <p:cNvSpPr/>
          <p:nvPr/>
        </p:nvSpPr>
        <p:spPr>
          <a:xfrm>
            <a:off x="5226440" y="5468085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7746720" y="4531981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6"/>
          <p:cNvSpPr/>
          <p:nvPr/>
        </p:nvSpPr>
        <p:spPr>
          <a:xfrm>
            <a:off x="3138208" y="265977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7"/>
          <p:cNvSpPr/>
          <p:nvPr/>
        </p:nvSpPr>
        <p:spPr>
          <a:xfrm>
            <a:off x="7890736" y="373989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ka 18"/>
          <p:cNvSpPr/>
          <p:nvPr/>
        </p:nvSpPr>
        <p:spPr>
          <a:xfrm>
            <a:off x="7242664" y="3595877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9"/>
          <p:cNvSpPr/>
          <p:nvPr/>
        </p:nvSpPr>
        <p:spPr>
          <a:xfrm>
            <a:off x="3138208" y="2443749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3138208" y="229973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21"/>
          <p:cNvSpPr/>
          <p:nvPr/>
        </p:nvSpPr>
        <p:spPr>
          <a:xfrm>
            <a:off x="3714272" y="2875797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22"/>
          <p:cNvSpPr/>
          <p:nvPr/>
        </p:nvSpPr>
        <p:spPr>
          <a:xfrm>
            <a:off x="3138208" y="2155717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spojka 23"/>
          <p:cNvSpPr/>
          <p:nvPr/>
        </p:nvSpPr>
        <p:spPr>
          <a:xfrm>
            <a:off x="7602704" y="1435637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7818727" y="1291621"/>
            <a:ext cx="113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2009 (17)</a:t>
            </a:r>
            <a:endParaRPr lang="cs-CZ" sz="1400" dirty="0"/>
          </a:p>
        </p:txBody>
      </p:sp>
      <p:sp>
        <p:nvSpPr>
          <p:cNvPr id="27" name="Vývojový diagram: spojka 26"/>
          <p:cNvSpPr/>
          <p:nvPr/>
        </p:nvSpPr>
        <p:spPr>
          <a:xfrm>
            <a:off x="6378568" y="460398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spojka 27"/>
          <p:cNvSpPr/>
          <p:nvPr/>
        </p:nvSpPr>
        <p:spPr>
          <a:xfrm>
            <a:off x="3786280" y="208370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28"/>
          <p:cNvSpPr/>
          <p:nvPr/>
        </p:nvSpPr>
        <p:spPr>
          <a:xfrm>
            <a:off x="2994192" y="280378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ka 29"/>
          <p:cNvSpPr/>
          <p:nvPr/>
        </p:nvSpPr>
        <p:spPr>
          <a:xfrm>
            <a:off x="8106760" y="4459973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ývojový diagram: spojka 30"/>
          <p:cNvSpPr/>
          <p:nvPr/>
        </p:nvSpPr>
        <p:spPr>
          <a:xfrm>
            <a:off x="2130096" y="352386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ka 31"/>
          <p:cNvSpPr/>
          <p:nvPr/>
        </p:nvSpPr>
        <p:spPr>
          <a:xfrm>
            <a:off x="6530968" y="475638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ka 32"/>
          <p:cNvSpPr/>
          <p:nvPr/>
        </p:nvSpPr>
        <p:spPr>
          <a:xfrm>
            <a:off x="5082424" y="460398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ývojový diagram: spojka 33"/>
          <p:cNvSpPr/>
          <p:nvPr/>
        </p:nvSpPr>
        <p:spPr>
          <a:xfrm>
            <a:off x="4794392" y="172366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ývojový diagram: spojka 34"/>
          <p:cNvSpPr/>
          <p:nvPr/>
        </p:nvSpPr>
        <p:spPr>
          <a:xfrm>
            <a:off x="6378568" y="4892021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ývojový diagram: spojka 35"/>
          <p:cNvSpPr/>
          <p:nvPr/>
        </p:nvSpPr>
        <p:spPr>
          <a:xfrm>
            <a:off x="4434352" y="4243949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ývojový diagram: spojka 36"/>
          <p:cNvSpPr/>
          <p:nvPr/>
        </p:nvSpPr>
        <p:spPr>
          <a:xfrm>
            <a:off x="6594592" y="5612101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ývojový diagram: spojka 37"/>
          <p:cNvSpPr/>
          <p:nvPr/>
        </p:nvSpPr>
        <p:spPr>
          <a:xfrm>
            <a:off x="5370456" y="5468085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ývojový diagram: spojka 38"/>
          <p:cNvSpPr/>
          <p:nvPr/>
        </p:nvSpPr>
        <p:spPr>
          <a:xfrm>
            <a:off x="7746720" y="4675997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Vývojový diagram: spojka 39"/>
          <p:cNvSpPr/>
          <p:nvPr/>
        </p:nvSpPr>
        <p:spPr>
          <a:xfrm>
            <a:off x="2994192" y="2659773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ývojový diagram: spojka 40"/>
          <p:cNvSpPr/>
          <p:nvPr/>
        </p:nvSpPr>
        <p:spPr>
          <a:xfrm>
            <a:off x="8034752" y="3739893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ývojový diagram: spojka 41"/>
          <p:cNvSpPr/>
          <p:nvPr/>
        </p:nvSpPr>
        <p:spPr>
          <a:xfrm>
            <a:off x="7242664" y="3739893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ývojový diagram: spojka 42"/>
          <p:cNvSpPr/>
          <p:nvPr/>
        </p:nvSpPr>
        <p:spPr>
          <a:xfrm>
            <a:off x="2994192" y="2299733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spojka 43"/>
          <p:cNvSpPr/>
          <p:nvPr/>
        </p:nvSpPr>
        <p:spPr>
          <a:xfrm>
            <a:off x="3858288" y="2875797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ývojový diagram: spojka 44"/>
          <p:cNvSpPr/>
          <p:nvPr/>
        </p:nvSpPr>
        <p:spPr>
          <a:xfrm>
            <a:off x="2994192" y="2155717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Vývojový diagram: spojka 45"/>
          <p:cNvSpPr/>
          <p:nvPr/>
        </p:nvSpPr>
        <p:spPr>
          <a:xfrm>
            <a:off x="7602704" y="1651661"/>
            <a:ext cx="72008" cy="72008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7818728" y="150764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2010 (19)</a:t>
            </a:r>
            <a:endParaRPr lang="cs-CZ" sz="1400" dirty="0"/>
          </a:p>
        </p:txBody>
      </p:sp>
      <p:sp>
        <p:nvSpPr>
          <p:cNvPr id="49" name="Vývojový diagram: spojka 48"/>
          <p:cNvSpPr/>
          <p:nvPr/>
        </p:nvSpPr>
        <p:spPr>
          <a:xfrm>
            <a:off x="1986080" y="3523869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Vývojový diagram: spojka 49"/>
          <p:cNvSpPr/>
          <p:nvPr/>
        </p:nvSpPr>
        <p:spPr>
          <a:xfrm>
            <a:off x="5226440" y="4603989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Vývojový diagram: spojka 50"/>
          <p:cNvSpPr/>
          <p:nvPr/>
        </p:nvSpPr>
        <p:spPr>
          <a:xfrm>
            <a:off x="4938408" y="1723669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Vývojový diagram: spojka 51"/>
          <p:cNvSpPr/>
          <p:nvPr/>
        </p:nvSpPr>
        <p:spPr>
          <a:xfrm>
            <a:off x="6522584" y="4892021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Vývojový diagram: spojka 52"/>
          <p:cNvSpPr/>
          <p:nvPr/>
        </p:nvSpPr>
        <p:spPr>
          <a:xfrm>
            <a:off x="7746720" y="4820013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ývojový diagram: spojka 53"/>
          <p:cNvSpPr/>
          <p:nvPr/>
        </p:nvSpPr>
        <p:spPr>
          <a:xfrm>
            <a:off x="7602704" y="2083585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ývojový diagram: spojka 54"/>
          <p:cNvSpPr/>
          <p:nvPr/>
        </p:nvSpPr>
        <p:spPr>
          <a:xfrm>
            <a:off x="2994192" y="2515757"/>
            <a:ext cx="72008" cy="720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ovéPole 55"/>
          <p:cNvSpPr txBox="1"/>
          <p:nvPr/>
        </p:nvSpPr>
        <p:spPr>
          <a:xfrm>
            <a:off x="7818728" y="193956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2012 (6)</a:t>
            </a:r>
            <a:endParaRPr lang="cs-CZ" sz="1400" dirty="0"/>
          </a:p>
        </p:txBody>
      </p:sp>
      <p:sp>
        <p:nvSpPr>
          <p:cNvPr id="58" name="Vývojový diagram: spojka 57"/>
          <p:cNvSpPr/>
          <p:nvPr/>
        </p:nvSpPr>
        <p:spPr>
          <a:xfrm>
            <a:off x="1842064" y="3523869"/>
            <a:ext cx="72008" cy="7200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Vývojový diagram: spojka 58"/>
          <p:cNvSpPr/>
          <p:nvPr/>
        </p:nvSpPr>
        <p:spPr>
          <a:xfrm>
            <a:off x="5370456" y="4603989"/>
            <a:ext cx="72008" cy="7200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Vývojový diagram: spojka 59"/>
          <p:cNvSpPr/>
          <p:nvPr/>
        </p:nvSpPr>
        <p:spPr>
          <a:xfrm>
            <a:off x="6666600" y="4892021"/>
            <a:ext cx="72008" cy="7200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Vývojový diagram: spojka 60"/>
          <p:cNvSpPr/>
          <p:nvPr/>
        </p:nvSpPr>
        <p:spPr>
          <a:xfrm>
            <a:off x="7746720" y="4964029"/>
            <a:ext cx="72008" cy="7200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Vývojový diagram: spojka 61"/>
          <p:cNvSpPr/>
          <p:nvPr/>
        </p:nvSpPr>
        <p:spPr>
          <a:xfrm>
            <a:off x="7602704" y="2299609"/>
            <a:ext cx="72008" cy="7200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TextovéPole 62"/>
          <p:cNvSpPr txBox="1"/>
          <p:nvPr/>
        </p:nvSpPr>
        <p:spPr>
          <a:xfrm>
            <a:off x="7818728" y="215559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2013 (4)</a:t>
            </a:r>
            <a:endParaRPr lang="cs-CZ" sz="1400" dirty="0"/>
          </a:p>
        </p:txBody>
      </p:sp>
      <p:sp>
        <p:nvSpPr>
          <p:cNvPr id="65" name="Vývojový diagram: spojka 64"/>
          <p:cNvSpPr/>
          <p:nvPr/>
        </p:nvSpPr>
        <p:spPr>
          <a:xfrm>
            <a:off x="5226440" y="2947805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Vývojový diagram: spojka 65"/>
          <p:cNvSpPr/>
          <p:nvPr/>
        </p:nvSpPr>
        <p:spPr>
          <a:xfrm>
            <a:off x="6954632" y="424394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Vývojový diagram: spojka 66"/>
          <p:cNvSpPr/>
          <p:nvPr/>
        </p:nvSpPr>
        <p:spPr>
          <a:xfrm>
            <a:off x="1698048" y="352386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Vývojový diagram: spojka 67"/>
          <p:cNvSpPr/>
          <p:nvPr/>
        </p:nvSpPr>
        <p:spPr>
          <a:xfrm>
            <a:off x="5082424" y="172366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Vývojový diagram: spojka 68"/>
          <p:cNvSpPr/>
          <p:nvPr/>
        </p:nvSpPr>
        <p:spPr>
          <a:xfrm>
            <a:off x="6810616" y="4892021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Vývojový diagram: spojka 69"/>
          <p:cNvSpPr/>
          <p:nvPr/>
        </p:nvSpPr>
        <p:spPr>
          <a:xfrm>
            <a:off x="5154432" y="3235837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ývojový diagram: spojka 70"/>
          <p:cNvSpPr/>
          <p:nvPr/>
        </p:nvSpPr>
        <p:spPr>
          <a:xfrm>
            <a:off x="2994192" y="496402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ývojový diagram: spojka 71"/>
          <p:cNvSpPr/>
          <p:nvPr/>
        </p:nvSpPr>
        <p:spPr>
          <a:xfrm>
            <a:off x="4506360" y="208370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Vývojový diagram: spojka 72"/>
          <p:cNvSpPr/>
          <p:nvPr/>
        </p:nvSpPr>
        <p:spPr>
          <a:xfrm>
            <a:off x="5586480" y="2515757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Vývojový diagram: spojka 73"/>
          <p:cNvSpPr/>
          <p:nvPr/>
        </p:nvSpPr>
        <p:spPr>
          <a:xfrm>
            <a:off x="6738608" y="5612101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Vývojový diagram: spojka 74"/>
          <p:cNvSpPr/>
          <p:nvPr/>
        </p:nvSpPr>
        <p:spPr>
          <a:xfrm>
            <a:off x="5514472" y="5468085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Vývojový diagram: spojka 75"/>
          <p:cNvSpPr/>
          <p:nvPr/>
        </p:nvSpPr>
        <p:spPr>
          <a:xfrm>
            <a:off x="2922184" y="352386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ývojový diagram: spojka 76"/>
          <p:cNvSpPr/>
          <p:nvPr/>
        </p:nvSpPr>
        <p:spPr>
          <a:xfrm>
            <a:off x="2850176" y="2659773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Vývojový diagram: spojka 77"/>
          <p:cNvSpPr/>
          <p:nvPr/>
        </p:nvSpPr>
        <p:spPr>
          <a:xfrm>
            <a:off x="2850176" y="2515757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Vývojový diagram: spojka 78"/>
          <p:cNvSpPr/>
          <p:nvPr/>
        </p:nvSpPr>
        <p:spPr>
          <a:xfrm>
            <a:off x="2850176" y="2443749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Vývojový diagram: spojka 79"/>
          <p:cNvSpPr/>
          <p:nvPr/>
        </p:nvSpPr>
        <p:spPr>
          <a:xfrm>
            <a:off x="2850176" y="2155717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Vývojový diagram: spojka 80"/>
          <p:cNvSpPr/>
          <p:nvPr/>
        </p:nvSpPr>
        <p:spPr>
          <a:xfrm>
            <a:off x="7602704" y="2515633"/>
            <a:ext cx="72008" cy="72008"/>
          </a:xfrm>
          <a:prstGeom prst="flowChartConnector">
            <a:avLst/>
          </a:prstGeom>
          <a:solidFill>
            <a:srgbClr val="FF66CC"/>
          </a:solidFill>
          <a:ln>
            <a:solidFill>
              <a:srgbClr val="A35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TextovéPole 81"/>
          <p:cNvSpPr txBox="1"/>
          <p:nvPr/>
        </p:nvSpPr>
        <p:spPr>
          <a:xfrm>
            <a:off x="7818728" y="237161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2015 (16)</a:t>
            </a:r>
            <a:endParaRPr lang="cs-CZ" sz="1400" dirty="0"/>
          </a:p>
        </p:txBody>
      </p:sp>
      <p:sp>
        <p:nvSpPr>
          <p:cNvPr id="87" name="Vývojový diagram: spojka 86"/>
          <p:cNvSpPr/>
          <p:nvPr/>
        </p:nvSpPr>
        <p:spPr>
          <a:xfrm>
            <a:off x="6090536" y="460398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ývojový diagram: spojka 87"/>
          <p:cNvSpPr/>
          <p:nvPr/>
        </p:nvSpPr>
        <p:spPr>
          <a:xfrm>
            <a:off x="3282224" y="280378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ývojový diagram: spojka 88"/>
          <p:cNvSpPr/>
          <p:nvPr/>
        </p:nvSpPr>
        <p:spPr>
          <a:xfrm>
            <a:off x="8106760" y="417194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Vývojový diagram: spojka 89"/>
          <p:cNvSpPr/>
          <p:nvPr/>
        </p:nvSpPr>
        <p:spPr>
          <a:xfrm>
            <a:off x="6234552" y="4748005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Vývojový diagram: spojka 90"/>
          <p:cNvSpPr/>
          <p:nvPr/>
        </p:nvSpPr>
        <p:spPr>
          <a:xfrm>
            <a:off x="4794392" y="460398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Vývojový diagram: spojka 91"/>
          <p:cNvSpPr/>
          <p:nvPr/>
        </p:nvSpPr>
        <p:spPr>
          <a:xfrm>
            <a:off x="4506360" y="172366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Vývojový diagram: spojka 92"/>
          <p:cNvSpPr/>
          <p:nvPr/>
        </p:nvSpPr>
        <p:spPr>
          <a:xfrm>
            <a:off x="6090536" y="489202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Vývojový diagram: spojka 93"/>
          <p:cNvSpPr/>
          <p:nvPr/>
        </p:nvSpPr>
        <p:spPr>
          <a:xfrm>
            <a:off x="7746720" y="4387965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Vývojový diagram: spojka 94"/>
          <p:cNvSpPr/>
          <p:nvPr/>
        </p:nvSpPr>
        <p:spPr>
          <a:xfrm>
            <a:off x="3282224" y="2659773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Vývojový diagram: spojka 95"/>
          <p:cNvSpPr/>
          <p:nvPr/>
        </p:nvSpPr>
        <p:spPr>
          <a:xfrm>
            <a:off x="7746720" y="3739893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Vývojový diagram: spojka 96"/>
          <p:cNvSpPr/>
          <p:nvPr/>
        </p:nvSpPr>
        <p:spPr>
          <a:xfrm>
            <a:off x="7242664" y="345186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Vývojový diagram: spojka 97"/>
          <p:cNvSpPr/>
          <p:nvPr/>
        </p:nvSpPr>
        <p:spPr>
          <a:xfrm>
            <a:off x="3282224" y="244374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Vývojový diagram: spojka 98"/>
          <p:cNvSpPr/>
          <p:nvPr/>
        </p:nvSpPr>
        <p:spPr>
          <a:xfrm>
            <a:off x="3282224" y="2299733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Vývojový diagram: spojka 99"/>
          <p:cNvSpPr/>
          <p:nvPr/>
        </p:nvSpPr>
        <p:spPr>
          <a:xfrm>
            <a:off x="3282224" y="2155717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Vývojový diagram: spojka 100"/>
          <p:cNvSpPr/>
          <p:nvPr/>
        </p:nvSpPr>
        <p:spPr>
          <a:xfrm>
            <a:off x="7602704" y="1219613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TextovéPole 101"/>
          <p:cNvSpPr txBox="1"/>
          <p:nvPr/>
        </p:nvSpPr>
        <p:spPr>
          <a:xfrm>
            <a:off x="7818728" y="1075597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2008 (16)  </a:t>
            </a:r>
            <a:endParaRPr lang="cs-CZ" sz="1400" dirty="0"/>
          </a:p>
        </p:txBody>
      </p:sp>
      <p:sp>
        <p:nvSpPr>
          <p:cNvPr id="85" name="Vývojový diagram: spojka 98"/>
          <p:cNvSpPr/>
          <p:nvPr/>
        </p:nvSpPr>
        <p:spPr>
          <a:xfrm>
            <a:off x="6306560" y="561210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Vývojový diagram: spojka 85"/>
          <p:cNvSpPr/>
          <p:nvPr/>
        </p:nvSpPr>
        <p:spPr>
          <a:xfrm>
            <a:off x="5082424" y="5468085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Vývojový diagram: spojka 103"/>
          <p:cNvSpPr/>
          <p:nvPr/>
        </p:nvSpPr>
        <p:spPr>
          <a:xfrm>
            <a:off x="6954632" y="4892021"/>
            <a:ext cx="72008" cy="7200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Vývojový diagram: spojka 104"/>
          <p:cNvSpPr/>
          <p:nvPr/>
        </p:nvSpPr>
        <p:spPr>
          <a:xfrm>
            <a:off x="7615404" y="1868057"/>
            <a:ext cx="72008" cy="7200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6" name="TextovéPole 105"/>
          <p:cNvSpPr txBox="1"/>
          <p:nvPr/>
        </p:nvSpPr>
        <p:spPr>
          <a:xfrm>
            <a:off x="7831428" y="172404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2011 (1)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915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/>
          </p:nvPr>
        </p:nvSpPr>
        <p:spPr bwMode="auto">
          <a:xfrm>
            <a:off x="466725" y="260648"/>
            <a:ext cx="8229600" cy="701228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</a:rPr>
              <a:t>Výsledky – kontaminace </a:t>
            </a:r>
            <a:r>
              <a:rPr lang="cs-CZ" sz="3200" dirty="0" smtClean="0">
                <a:solidFill>
                  <a:schemeClr val="tx1"/>
                </a:solidFill>
              </a:rPr>
              <a:t>povrchů 2008-2015</a:t>
            </a:r>
            <a:endParaRPr lang="cs-CZ" sz="32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666750" y="1143000"/>
          <a:ext cx="8286747" cy="4966462"/>
        </p:xfrm>
        <a:graphic>
          <a:graphicData uri="http://schemas.openxmlformats.org/drawingml/2006/table">
            <a:tbl>
              <a:tblPr/>
              <a:tblGrid>
                <a:gridCol w="2076033"/>
                <a:gridCol w="667669"/>
                <a:gridCol w="667669"/>
                <a:gridCol w="667669"/>
                <a:gridCol w="667669"/>
                <a:gridCol w="667669"/>
                <a:gridCol w="765038"/>
                <a:gridCol w="667669"/>
                <a:gridCol w="667669"/>
                <a:gridCol w="771993"/>
              </a:tblGrid>
              <a:tr h="341628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Cyklofosfamid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Platina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5-</a:t>
                      </a:r>
                      <a:r>
                        <a:rPr lang="cs-CZ" sz="12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Fluorouracil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661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pg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cs-CZ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cm</a:t>
                      </a:r>
                      <a:r>
                        <a:rPr lang="cs-CZ" sz="1400" b="0" i="0" u="none" strike="noStrike" baseline="3000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pg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/cm</a:t>
                      </a:r>
                      <a:r>
                        <a:rPr lang="cs-CZ" sz="14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pg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/cm</a:t>
                      </a:r>
                      <a:r>
                        <a:rPr lang="cs-CZ" sz="14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10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</a:t>
                      </a:r>
                      <a:r>
                        <a:rPr lang="cs-CZ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Npos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Min/Max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</a:t>
                      </a:r>
                      <a:r>
                        <a:rPr lang="cs-CZ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Npos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Min/Max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</a:t>
                      </a:r>
                      <a:r>
                        <a:rPr lang="cs-CZ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Npos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Min/Max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chemeClr val="tx2"/>
                          </a:solidFill>
                          <a:latin typeface="+mn-lt"/>
                        </a:rPr>
                        <a:t>N=840</a:t>
                      </a:r>
                      <a:endParaRPr lang="cs-CZ" sz="120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644 /</a:t>
                      </a:r>
                      <a:r>
                        <a:rPr lang="cs-CZ" sz="105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321</a:t>
                      </a:r>
                      <a:r>
                        <a:rPr lang="cs-CZ" sz="105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cs-CZ" sz="105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&lt;1 / 33853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663 / 413</a:t>
                      </a:r>
                      <a:endParaRPr lang="cs-CZ" sz="105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&lt;0.2 / 7343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96 / 53</a:t>
                      </a:r>
                      <a:endParaRPr lang="cs-CZ" sz="105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05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&lt;7 / 234905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Přípravna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8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Stůl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135 / 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 / </a:t>
                      </a:r>
                      <a:r>
                        <a:rPr lang="cs-CZ" sz="105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33853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144 / 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5333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29 / 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&lt;7 / </a:t>
                      </a:r>
                      <a:r>
                        <a:rPr lang="cs-CZ" sz="105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234905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Podlaha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89 / 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 / 638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72 / 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 /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 / 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Kliky, telefony, klávesnice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89 / 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 / 4656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63 / 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450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/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 / 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Sklad léčiv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Stůl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105 / 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 / 1466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95 / 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</a:t>
                      </a:r>
                      <a:r>
                        <a:rPr lang="cs-CZ" sz="105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7343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/ 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 / 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Podlaha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79 / 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235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61 / 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/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 / 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Kliky, telefony, klávesnice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 /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1184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38 / 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/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 / 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Denní</a:t>
                      </a:r>
                      <a:r>
                        <a:rPr lang="cs-CZ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stacionář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Stůl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 / 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1324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/ 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1.1 / 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/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 / 262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Podlaha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 / 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101.9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3244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62 / 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47.0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&lt;0.2 / 5390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/ 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189.7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&lt;7 / 775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 / 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 / 144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 / 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chemeClr val="tx2"/>
                          </a:solidFill>
                          <a:latin typeface="+mn-lt"/>
                        </a:rPr>
                        <a:t>673.7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0.5 / 4220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/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 / 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Sesterny</a:t>
                      </a:r>
                      <a:endParaRPr lang="cs-CZ" sz="1200" b="1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Stůl</a:t>
                      </a:r>
                      <a:endParaRPr lang="cs-CZ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29 / 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221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55 / 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 / 227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 / 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119.2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 / 49510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9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chemeClr val="tx2"/>
                          </a:solidFill>
                          <a:latin typeface="+mn-lt"/>
                        </a:rPr>
                        <a:t>Kancelářské</a:t>
                      </a:r>
                      <a:r>
                        <a:rPr lang="cs-CZ" sz="1200" b="1" i="0" u="none" strike="noStrike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prostory</a:t>
                      </a:r>
                      <a:endParaRPr lang="cs-CZ" sz="120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5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1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Kliky, telefony, klávesnice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29 /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&lt;1 / 142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 /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&lt;0.2 / 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 /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&lt;7 / 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Levá složená závorka 8"/>
          <p:cNvSpPr/>
          <p:nvPr/>
        </p:nvSpPr>
        <p:spPr>
          <a:xfrm>
            <a:off x="257176" y="2390775"/>
            <a:ext cx="381000" cy="16954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/>
          <p:cNvSpPr txBox="1"/>
          <p:nvPr/>
        </p:nvSpPr>
        <p:spPr>
          <a:xfrm>
            <a:off x="0" y="2973684"/>
            <a:ext cx="353943" cy="63414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100" b="1" dirty="0" smtClean="0">
                <a:solidFill>
                  <a:schemeClr val="tx2"/>
                </a:solidFill>
              </a:rPr>
              <a:t>Lékárny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16" name="Levá složená závorka 15"/>
          <p:cNvSpPr/>
          <p:nvPr/>
        </p:nvSpPr>
        <p:spPr>
          <a:xfrm>
            <a:off x="257175" y="4124325"/>
            <a:ext cx="419100" cy="13049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/>
          <p:cNvSpPr/>
          <p:nvPr/>
        </p:nvSpPr>
        <p:spPr>
          <a:xfrm>
            <a:off x="2533650" y="4095750"/>
            <a:ext cx="6638925" cy="13239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0" y="4095581"/>
            <a:ext cx="353943" cy="15029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100" b="1" dirty="0" smtClean="0">
                <a:solidFill>
                  <a:schemeClr val="tx2"/>
                </a:solidFill>
              </a:rPr>
              <a:t>Nemocniční prostory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/>
          </p:nvPr>
        </p:nvSpPr>
        <p:spPr bwMode="auto">
          <a:xfrm>
            <a:off x="394167" y="188640"/>
            <a:ext cx="8229600" cy="557212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</a:rPr>
              <a:t>Výsledky – </a:t>
            </a:r>
            <a:r>
              <a:rPr lang="cs-CZ" dirty="0" smtClean="0">
                <a:solidFill>
                  <a:schemeClr val="tx1"/>
                </a:solidFill>
              </a:rPr>
              <a:t>podzim 2016</a:t>
            </a: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20177" r="23055" b="7784"/>
          <a:stretch/>
        </p:blipFill>
        <p:spPr bwMode="auto">
          <a:xfrm>
            <a:off x="1072085" y="961695"/>
            <a:ext cx="6873765" cy="589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4508967" y="3137339"/>
            <a:ext cx="3436883" cy="441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ál 12"/>
          <p:cNvSpPr/>
          <p:nvPr/>
        </p:nvSpPr>
        <p:spPr>
          <a:xfrm>
            <a:off x="4508967" y="4635064"/>
            <a:ext cx="3436883" cy="441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ál 13"/>
          <p:cNvSpPr/>
          <p:nvPr/>
        </p:nvSpPr>
        <p:spPr>
          <a:xfrm>
            <a:off x="4508967" y="6101257"/>
            <a:ext cx="3436883" cy="441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846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6" descr="CYTO projekt 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538" y="1374775"/>
            <a:ext cx="2633662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5725" y="1109663"/>
            <a:ext cx="21050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AutoShape 8"/>
          <p:cNvSpPr>
            <a:spLocks noChangeArrowheads="1"/>
          </p:cNvSpPr>
          <p:nvPr/>
        </p:nvSpPr>
        <p:spPr bwMode="auto">
          <a:xfrm>
            <a:off x="3940175" y="1855788"/>
            <a:ext cx="1306513" cy="914400"/>
          </a:xfrm>
          <a:prstGeom prst="rightArrow">
            <a:avLst>
              <a:gd name="adj1" fmla="val 50000"/>
              <a:gd name="adj2" fmla="val 3572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61446" name="Picture 9" descr="IMG_49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175" y="4368800"/>
            <a:ext cx="35020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Oval 10"/>
          <p:cNvSpPr>
            <a:spLocks noChangeArrowheads="1"/>
          </p:cNvSpPr>
          <p:nvPr/>
        </p:nvSpPr>
        <p:spPr bwMode="auto">
          <a:xfrm>
            <a:off x="1400175" y="4751388"/>
            <a:ext cx="1344613" cy="9747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373188"/>
            <a:endParaRPr lang="en-US" sz="3700">
              <a:solidFill>
                <a:srgbClr val="FF5A33"/>
              </a:solidFill>
            </a:endParaRPr>
          </a:p>
        </p:txBody>
      </p:sp>
      <p:pic>
        <p:nvPicPr>
          <p:cNvPr id="6144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7925" y="3349625"/>
            <a:ext cx="374491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 Box 12"/>
          <p:cNvSpPr txBox="1">
            <a:spLocks noChangeArrowheads="1"/>
          </p:cNvSpPr>
          <p:nvPr/>
        </p:nvSpPr>
        <p:spPr bwMode="auto">
          <a:xfrm>
            <a:off x="5233988" y="963613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/>
              <a:t>Držáky na zdi</a:t>
            </a:r>
            <a:endParaRPr lang="cs-CZ" b="1" dirty="0"/>
          </a:p>
        </p:txBody>
      </p:sp>
      <p:sp>
        <p:nvSpPr>
          <p:cNvPr id="61450" name="Text Box 13"/>
          <p:cNvSpPr txBox="1">
            <a:spLocks noChangeArrowheads="1"/>
          </p:cNvSpPr>
          <p:nvPr/>
        </p:nvSpPr>
        <p:spPr bwMode="auto">
          <a:xfrm>
            <a:off x="417513" y="3894138"/>
            <a:ext cx="2300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/>
              <a:t>Více kanálové sety </a:t>
            </a:r>
            <a:endParaRPr lang="cs-CZ" b="1" dirty="0"/>
          </a:p>
        </p:txBody>
      </p:sp>
      <p:sp>
        <p:nvSpPr>
          <p:cNvPr id="61451" name="Text Box 14"/>
          <p:cNvSpPr txBox="1">
            <a:spLocks noChangeArrowheads="1"/>
          </p:cNvSpPr>
          <p:nvPr/>
        </p:nvSpPr>
        <p:spPr bwMode="auto">
          <a:xfrm>
            <a:off x="4935538" y="6275388"/>
            <a:ext cx="3950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/>
              <a:t>Toalety se samočistícím sedátkem</a:t>
            </a:r>
            <a:endParaRPr lang="en-US" b="1" dirty="0"/>
          </a:p>
        </p:txBody>
      </p:sp>
      <p:pic>
        <p:nvPicPr>
          <p:cNvPr id="61452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9488" y="996950"/>
            <a:ext cx="10636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16"/>
          <p:cNvSpPr txBox="1">
            <a:spLocks noChangeArrowheads="1"/>
          </p:cNvSpPr>
          <p:nvPr/>
        </p:nvSpPr>
        <p:spPr bwMode="auto">
          <a:xfrm>
            <a:off x="674688" y="2032000"/>
            <a:ext cx="1585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u="sng" dirty="0" err="1">
                <a:solidFill>
                  <a:schemeClr val="tx2"/>
                </a:solidFill>
                <a:latin typeface="Tahoma" pitchFamily="34" charset="0"/>
              </a:rPr>
              <a:t>www.mou.cz</a:t>
            </a:r>
            <a:endParaRPr lang="cs-CZ" u="sng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4" name="Rectangle 5"/>
          <p:cNvSpPr>
            <a:spLocks noGrp="1"/>
          </p:cNvSpPr>
          <p:nvPr>
            <p:ph type="title"/>
          </p:nvPr>
        </p:nvSpPr>
        <p:spPr bwMode="auto">
          <a:xfrm>
            <a:off x="0" y="19843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</a:rPr>
              <a:t>Příklad – řízení rizik</a:t>
            </a:r>
          </a:p>
        </p:txBody>
      </p:sp>
    </p:spTree>
    <p:extLst>
      <p:ext uri="{BB962C8B-B14F-4D97-AF65-F5344CB8AC3E}">
        <p14:creationId xmlns:p14="http://schemas.microsoft.com/office/powerpoint/2010/main" val="34444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689100"/>
            <a:ext cx="8696325" cy="5140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xfrm>
            <a:off x="0" y="398686"/>
            <a:ext cx="9144000" cy="870074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</a:rPr>
              <a:t>Příklad – cyklofosfamid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b="1" dirty="0" smtClean="0">
                <a:solidFill>
                  <a:schemeClr val="tx1"/>
                </a:solidFill>
              </a:rPr>
              <a:t>before / after </a:t>
            </a:r>
            <a:r>
              <a:rPr lang="cs-CZ" sz="1800" b="1" dirty="0" smtClean="0">
                <a:solidFill>
                  <a:schemeClr val="tx1"/>
                </a:solidFill>
              </a:rPr>
              <a:t>– </a:t>
            </a:r>
            <a:r>
              <a:rPr lang="cs-CZ" sz="1800" dirty="0" smtClean="0">
                <a:solidFill>
                  <a:schemeClr val="tx1"/>
                </a:solidFill>
              </a:rPr>
              <a:t>před / po zavedení nových postupů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/>
          </p:nvPr>
        </p:nvSpPr>
        <p:spPr bwMode="auto">
          <a:xfrm>
            <a:off x="371475" y="188640"/>
            <a:ext cx="8229600" cy="490066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cs-CZ" sz="2800" dirty="0">
                <a:solidFill>
                  <a:schemeClr val="tx1"/>
                </a:solidFill>
              </a:rPr>
              <a:t>Doporučené limity (</a:t>
            </a:r>
            <a:r>
              <a:rPr lang="cs-CZ" sz="2800" dirty="0" err="1">
                <a:solidFill>
                  <a:schemeClr val="tx1"/>
                </a:solidFill>
              </a:rPr>
              <a:t>Treshold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Guidance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Values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  <a:endParaRPr lang="cs-CZ" sz="28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21" name="Tabulka 20"/>
          <p:cNvGraphicFramePr>
            <a:graphicFrameLocks noGrp="1"/>
          </p:cNvGraphicFramePr>
          <p:nvPr/>
        </p:nvGraphicFramePr>
        <p:xfrm>
          <a:off x="495300" y="1419224"/>
          <a:ext cx="7772400" cy="244792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04875"/>
                <a:gridCol w="1847850"/>
                <a:gridCol w="1495425"/>
                <a:gridCol w="1981200"/>
                <a:gridCol w="1543050"/>
              </a:tblGrid>
              <a:tr h="45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00"/>
                          </a:solidFill>
                        </a:rPr>
                        <a:t>TGV (percentile)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000000"/>
                          </a:solidFill>
                        </a:rPr>
                        <a:t>5-</a:t>
                      </a:r>
                      <a:r>
                        <a:rPr lang="cs-CZ" sz="1200" b="1" dirty="0" err="1" smtClean="0">
                          <a:solidFill>
                            <a:srgbClr val="000000"/>
                          </a:solidFill>
                        </a:rPr>
                        <a:t>fluorouracil</a:t>
                      </a:r>
                      <a:r>
                        <a:rPr lang="cs-CZ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000000"/>
                          </a:solidFill>
                        </a:rPr>
                        <a:t>pg</a:t>
                      </a:r>
                      <a:r>
                        <a:rPr lang="cs-CZ" sz="1200" dirty="0" smtClean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cs-CZ" sz="12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cs-CZ" sz="12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err="1" smtClean="0">
                          <a:solidFill>
                            <a:srgbClr val="000000"/>
                          </a:solidFill>
                        </a:rPr>
                        <a:t>Platinum</a:t>
                      </a:r>
                      <a:r>
                        <a:rPr lang="cs-CZ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000000"/>
                          </a:solidFill>
                        </a:rPr>
                        <a:t>pg</a:t>
                      </a:r>
                      <a:r>
                        <a:rPr lang="cs-CZ" sz="1200" dirty="0" smtClean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cs-CZ" sz="12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cs-CZ" sz="12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err="1" smtClean="0">
                          <a:solidFill>
                            <a:srgbClr val="000000"/>
                          </a:solidFill>
                        </a:rPr>
                        <a:t>Cyclophosphamide</a:t>
                      </a:r>
                      <a:r>
                        <a:rPr lang="cs-CZ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000000"/>
                          </a:solidFill>
                        </a:rPr>
                        <a:t>pg</a:t>
                      </a:r>
                      <a:r>
                        <a:rPr lang="cs-CZ" sz="1200" dirty="0" smtClean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cs-CZ" sz="12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cs-CZ" sz="12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000000"/>
                          </a:solidFill>
                        </a:rPr>
                        <a:t>References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75th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30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Schierl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et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al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. 2009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90th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100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100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Kiffmeyer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et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al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. 2013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9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</a:rPr>
                        <a:t>90th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</a:rPr>
                        <a:t>100</a:t>
                      </a:r>
                      <a:endParaRPr lang="cs-CZ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0" dirty="0" err="1">
                          <a:solidFill>
                            <a:srgbClr val="000000"/>
                          </a:solidFill>
                        </a:rPr>
                        <a:t>Sessink</a:t>
                      </a:r>
                      <a:r>
                        <a:rPr lang="cs-CZ" sz="1200" b="0" dirty="0">
                          <a:solidFill>
                            <a:srgbClr val="000000"/>
                          </a:solidFill>
                        </a:rPr>
                        <a:t> 2011 </a:t>
                      </a:r>
                      <a:endParaRPr lang="cs-CZ" sz="1200" b="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75th</a:t>
                      </a:r>
                      <a:endParaRPr lang="cs-CZ" sz="12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cs-CZ" sz="12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b="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cs-CZ" sz="1200" b="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provisional</a:t>
                      </a:r>
                      <a:r>
                        <a:rPr lang="cs-CZ" sz="1200" b="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cs-CZ" sz="12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(27%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&gt;TGV</a:t>
                      </a:r>
                      <a:r>
                        <a:rPr lang="cs-CZ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; N=96; 2015)</a:t>
                      </a:r>
                      <a:endParaRPr lang="cs-CZ" sz="12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b="1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(8%</a:t>
                      </a:r>
                      <a:r>
                        <a:rPr lang="en-US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&gt;TGV</a:t>
                      </a: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;N=663)</a:t>
                      </a:r>
                      <a:endParaRPr lang="cs-CZ" sz="12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b="1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(20%</a:t>
                      </a:r>
                      <a:r>
                        <a:rPr lang="en-US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&gt;TGV</a:t>
                      </a:r>
                      <a:r>
                        <a:rPr lang="cs-CZ" sz="12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; N=644)</a:t>
                      </a:r>
                      <a:endParaRPr lang="cs-CZ" sz="12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CYTO 2006-2010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MONITORING 2008-2015</a:t>
                      </a:r>
                      <a:endParaRPr lang="cs-CZ" sz="12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9" name="Obdélník 28"/>
          <p:cNvSpPr/>
          <p:nvPr/>
        </p:nvSpPr>
        <p:spPr>
          <a:xfrm>
            <a:off x="371474" y="1002560"/>
            <a:ext cx="8105776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600" dirty="0" err="1" smtClean="0"/>
              <a:t>Bouwman</a:t>
            </a:r>
            <a:r>
              <a:rPr lang="cs-CZ" sz="1600" dirty="0" smtClean="0"/>
              <a:t>-</a:t>
            </a:r>
            <a:r>
              <a:rPr lang="cs-CZ" sz="1600" dirty="0" err="1" smtClean="0"/>
              <a:t>Boer</a:t>
            </a:r>
            <a:r>
              <a:rPr lang="cs-CZ" sz="1600" dirty="0" smtClean="0"/>
              <a:t> </a:t>
            </a:r>
            <a:r>
              <a:rPr lang="cs-CZ" sz="1600" dirty="0" err="1" smtClean="0"/>
              <a:t>et</a:t>
            </a:r>
            <a:r>
              <a:rPr lang="cs-CZ" sz="1600" dirty="0" smtClean="0"/>
              <a:t> </a:t>
            </a:r>
            <a:r>
              <a:rPr lang="cs-CZ" sz="1600" dirty="0" err="1" smtClean="0"/>
              <a:t>al</a:t>
            </a:r>
            <a:r>
              <a:rPr lang="cs-CZ" sz="1600" dirty="0" smtClean="0"/>
              <a:t>. „</a:t>
            </a:r>
            <a:r>
              <a:rPr lang="cs-CZ" sz="1600" dirty="0" err="1" smtClean="0"/>
              <a:t>Occupational</a:t>
            </a:r>
            <a:r>
              <a:rPr lang="cs-CZ" sz="1600" dirty="0" smtClean="0"/>
              <a:t> </a:t>
            </a:r>
            <a:r>
              <a:rPr lang="cs-CZ" sz="1600" dirty="0" err="1" smtClean="0"/>
              <a:t>Safety</a:t>
            </a:r>
            <a:r>
              <a:rPr lang="cs-CZ" sz="1600" dirty="0" smtClean="0"/>
              <a:t> </a:t>
            </a:r>
            <a:r>
              <a:rPr lang="cs-CZ" sz="1600" dirty="0" err="1" smtClean="0"/>
              <a:t>and</a:t>
            </a:r>
            <a:r>
              <a:rPr lang="cs-CZ" sz="1600" dirty="0" smtClean="0"/>
              <a:t> </a:t>
            </a:r>
            <a:r>
              <a:rPr lang="cs-CZ" sz="1600" dirty="0" err="1" smtClean="0"/>
              <a:t>Health</a:t>
            </a:r>
            <a:r>
              <a:rPr lang="cs-CZ" sz="1600" dirty="0" smtClean="0"/>
              <a:t>“ in </a:t>
            </a:r>
            <a:r>
              <a:rPr lang="cs-CZ" sz="1600" i="1" dirty="0" err="1" smtClean="0"/>
              <a:t>Practical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Pharmaceutics</a:t>
            </a:r>
            <a:r>
              <a:rPr lang="cs-CZ" sz="1600" i="1" dirty="0" smtClean="0"/>
              <a:t> </a:t>
            </a:r>
            <a:r>
              <a:rPr lang="cs-CZ" sz="1600" dirty="0" smtClean="0"/>
              <a:t>2015</a:t>
            </a:r>
            <a:endParaRPr lang="cs-CZ" sz="1600" dirty="0" smtClean="0">
              <a:solidFill>
                <a:srgbClr val="FFFF00"/>
              </a:solidFill>
            </a:endParaRPr>
          </a:p>
        </p:txBody>
      </p:sp>
      <p:grpSp>
        <p:nvGrpSpPr>
          <p:cNvPr id="2" name="Skupina 30"/>
          <p:cNvGrpSpPr/>
          <p:nvPr/>
        </p:nvGrpSpPr>
        <p:grpSpPr>
          <a:xfrm>
            <a:off x="371475" y="4076700"/>
            <a:ext cx="7753350" cy="2530473"/>
            <a:chOff x="428626" y="3686514"/>
            <a:chExt cx="7753350" cy="2479228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7621" t="19319" r="14462" b="30682"/>
            <a:stretch>
              <a:fillRect/>
            </a:stretch>
          </p:blipFill>
          <p:spPr bwMode="auto">
            <a:xfrm>
              <a:off x="3462658" y="3751838"/>
              <a:ext cx="4719318" cy="241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bdélník 27"/>
            <p:cNvSpPr/>
            <p:nvPr/>
          </p:nvSpPr>
          <p:spPr>
            <a:xfrm>
              <a:off x="428626" y="3941687"/>
              <a:ext cx="3533776" cy="476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  <a:buFont typeface="Arial" charset="0"/>
                <a:buNone/>
              </a:pPr>
              <a:r>
                <a:rPr lang="cs-CZ" sz="1600" dirty="0" smtClean="0"/>
                <a:t>Dr. </a:t>
              </a:r>
              <a:r>
                <a:rPr lang="en-US" sz="1600" dirty="0" smtClean="0"/>
                <a:t>Paul </a:t>
              </a:r>
              <a:r>
                <a:rPr lang="en-US" sz="1600" dirty="0" err="1" smtClean="0"/>
                <a:t>Sessink</a:t>
              </a:r>
              <a:r>
                <a:rPr lang="en-US" sz="1600" dirty="0" smtClean="0"/>
                <a:t> </a:t>
              </a:r>
              <a:r>
                <a:rPr lang="cs-CZ" sz="1600" dirty="0" smtClean="0"/>
                <a:t>(</a:t>
              </a:r>
              <a:r>
                <a:rPr lang="en-US" sz="1600" dirty="0" smtClean="0"/>
                <a:t>Exposure Control </a:t>
              </a:r>
              <a:r>
                <a:rPr lang="en-US" sz="1600" dirty="0" err="1" smtClean="0"/>
                <a:t>B.V.</a:t>
              </a:r>
              <a:r>
                <a:rPr lang="en-US" sz="1600" dirty="0" smtClean="0"/>
                <a:t>, NL</a:t>
              </a:r>
              <a:r>
                <a:rPr lang="cs-CZ" sz="1600" dirty="0" smtClean="0"/>
                <a:t>) </a:t>
              </a:r>
              <a:r>
                <a:rPr lang="en-US" sz="1600" dirty="0" err="1" smtClean="0"/>
                <a:t>www.exposurecontrol.nl</a:t>
              </a:r>
              <a:endParaRPr lang="cs-CZ" sz="16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30" name="Šipka dolů 29"/>
            <p:cNvSpPr/>
            <p:nvPr/>
          </p:nvSpPr>
          <p:spPr>
            <a:xfrm>
              <a:off x="7800976" y="3686514"/>
              <a:ext cx="371475" cy="9798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1955800" y="5905500"/>
            <a:ext cx="6350000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</a:t>
            </a:r>
            <a:endParaRPr lang="en-GB" dirty="0"/>
          </a:p>
        </p:txBody>
      </p:sp>
      <p:sp>
        <p:nvSpPr>
          <p:cNvPr id="10" name="Obdélník 9"/>
          <p:cNvSpPr/>
          <p:nvPr/>
        </p:nvSpPr>
        <p:spPr>
          <a:xfrm>
            <a:off x="2176099" y="5847834"/>
            <a:ext cx="1025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  <a:latin typeface="Calibri" pitchFamily="34" charset="0"/>
              </a:rPr>
              <a:t>POVRCHY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323528" y="116632"/>
            <a:ext cx="4392488" cy="56207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cs-CZ" sz="2400" b="1" dirty="0" err="1" smtClean="0">
                <a:solidFill>
                  <a:srgbClr val="00B050"/>
                </a:solidFill>
              </a:rPr>
              <a:t>Effect</a:t>
            </a:r>
            <a:r>
              <a:rPr lang="cs-CZ" sz="2400" b="1" dirty="0" smtClean="0">
                <a:solidFill>
                  <a:srgbClr val="00B050"/>
                </a:solidFill>
              </a:rPr>
              <a:t>-</a:t>
            </a:r>
            <a:r>
              <a:rPr lang="cs-CZ" sz="2400" b="1" dirty="0" err="1" smtClean="0">
                <a:solidFill>
                  <a:srgbClr val="00B050"/>
                </a:solidFill>
              </a:rPr>
              <a:t>based</a:t>
            </a:r>
            <a:r>
              <a:rPr lang="cs-CZ" sz="2400" b="1" dirty="0" smtClean="0">
                <a:solidFill>
                  <a:srgbClr val="00B050"/>
                </a:solidFill>
              </a:rPr>
              <a:t> </a:t>
            </a:r>
            <a:r>
              <a:rPr lang="cs-CZ" sz="2400" b="1" dirty="0" err="1" smtClean="0">
                <a:solidFill>
                  <a:srgbClr val="00B050"/>
                </a:solidFill>
              </a:rPr>
              <a:t>tools</a:t>
            </a:r>
            <a:r>
              <a:rPr lang="cs-CZ" sz="2400" b="1" dirty="0" smtClean="0">
                <a:solidFill>
                  <a:srgbClr val="00B050"/>
                </a:solidFill>
              </a:rPr>
              <a:t> </a:t>
            </a:r>
            <a:r>
              <a:rPr lang="cs-CZ" sz="2400" b="1" dirty="0" smtClean="0"/>
              <a:t>(</a:t>
            </a:r>
            <a:r>
              <a:rPr lang="cs-CZ" sz="2400" b="1" dirty="0" err="1" smtClean="0"/>
              <a:t>EBTs</a:t>
            </a:r>
            <a:r>
              <a:rPr lang="cs-CZ" sz="2400" b="1" dirty="0" smtClean="0"/>
              <a:t>) </a:t>
            </a:r>
            <a:r>
              <a:rPr lang="en-GB" sz="2400" b="1" dirty="0" smtClean="0">
                <a:solidFill>
                  <a:srgbClr val="00B0F0"/>
                </a:solidFill>
              </a:rPr>
              <a:t>(</a:t>
            </a:r>
            <a:r>
              <a:rPr lang="cs-CZ" sz="2400" b="1" dirty="0" smtClean="0">
                <a:solidFill>
                  <a:srgbClr val="00B0F0"/>
                </a:solidFill>
              </a:rPr>
              <a:t>KH, LB)</a:t>
            </a:r>
            <a:endParaRPr lang="en-GB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251520" y="908720"/>
            <a:ext cx="84969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AOP (</a:t>
            </a:r>
            <a:r>
              <a:rPr lang="en-US" sz="1600" b="1" dirty="0" err="1" smtClean="0"/>
              <a:t>MoA</a:t>
            </a:r>
            <a:r>
              <a:rPr lang="en-US" sz="1600" b="1" dirty="0" smtClean="0"/>
              <a:t>)-based set of assays </a:t>
            </a:r>
            <a:r>
              <a:rPr lang="en-US" sz="1600" dirty="0" smtClean="0"/>
              <a:t>(</a:t>
            </a:r>
            <a:r>
              <a:rPr lang="en-US" sz="1600" b="1" dirty="0" smtClean="0">
                <a:solidFill>
                  <a:srgbClr val="FF0000"/>
                </a:solidFill>
              </a:rPr>
              <a:t>bioanalytical detectors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i="1" dirty="0" smtClean="0">
                <a:solidFill>
                  <a:srgbClr val="FF0000"/>
                </a:solidFill>
              </a:rPr>
              <a:t>in vitro</a:t>
            </a:r>
            <a:r>
              <a:rPr lang="en-US" sz="1600" dirty="0" smtClean="0"/>
              <a:t>) </a:t>
            </a:r>
            <a:r>
              <a:rPr lang="cs-CZ" sz="1600" dirty="0" smtClean="0"/>
              <a:t>- </a:t>
            </a:r>
            <a:r>
              <a:rPr lang="en-US" sz="1600" dirty="0" smtClean="0"/>
              <a:t>toxic potencies of complex samples and individual compounds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In vivo </a:t>
            </a:r>
            <a:r>
              <a:rPr lang="en-US" sz="1600" b="1" dirty="0" smtClean="0"/>
              <a:t>battery of aquatic models</a:t>
            </a:r>
            <a:r>
              <a:rPr lang="en-US" sz="1600" dirty="0" smtClean="0"/>
              <a:t> (bacteria, algae, invertebrates, fish embryo, frog embryo)</a:t>
            </a:r>
            <a:r>
              <a:rPr lang="cs-CZ" sz="1600" dirty="0" smtClean="0"/>
              <a:t/>
            </a:r>
            <a:br>
              <a:rPr lang="cs-CZ" sz="1600" dirty="0" smtClean="0"/>
            </a:b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 smtClean="0"/>
              <a:t>E</a:t>
            </a:r>
            <a:r>
              <a:rPr lang="en-US" sz="1600" dirty="0" err="1" smtClean="0"/>
              <a:t>ffect</a:t>
            </a:r>
            <a:r>
              <a:rPr lang="en-US" sz="1600" dirty="0" smtClean="0"/>
              <a:t>-directed analysis </a:t>
            </a:r>
            <a:r>
              <a:rPr lang="cs-CZ" sz="1600" dirty="0" smtClean="0"/>
              <a:t>(</a:t>
            </a:r>
            <a:r>
              <a:rPr lang="cs-CZ" sz="1600" b="1" dirty="0" smtClean="0">
                <a:solidFill>
                  <a:srgbClr val="FF0000"/>
                </a:solidFill>
              </a:rPr>
              <a:t>EDA</a:t>
            </a:r>
            <a:r>
              <a:rPr lang="cs-CZ" sz="1600" dirty="0" smtClean="0"/>
              <a:t>) </a:t>
            </a:r>
            <a:r>
              <a:rPr lang="en-US" sz="1600" dirty="0" smtClean="0"/>
              <a:t>and targeted </a:t>
            </a:r>
            <a:r>
              <a:rPr lang="en-US" sz="1600" b="1" dirty="0" smtClean="0">
                <a:solidFill>
                  <a:srgbClr val="FF0000"/>
                </a:solidFill>
              </a:rPr>
              <a:t>mixture</a:t>
            </a:r>
            <a:r>
              <a:rPr lang="en-US" sz="1600" dirty="0" smtClean="0"/>
              <a:t> effect investigations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 smtClean="0"/>
              <a:t>L</a:t>
            </a:r>
            <a:r>
              <a:rPr lang="en-US" sz="1600" dirty="0" smtClean="0"/>
              <a:t>inked to detailed advanced chemical analyses – target indicated by bioassay, non-target for identification of unknowns (RECETOX, cooperation UFZ, EAWAG) </a:t>
            </a:r>
          </a:p>
          <a:p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 smtClean="0"/>
              <a:t>R</a:t>
            </a:r>
            <a:r>
              <a:rPr lang="en-US" sz="1600" dirty="0" err="1" smtClean="0"/>
              <a:t>eady</a:t>
            </a:r>
            <a:r>
              <a:rPr lang="en-US" sz="1600" dirty="0" smtClean="0"/>
              <a:t>-to use assays </a:t>
            </a:r>
            <a:r>
              <a:rPr lang="cs-CZ" sz="1600" dirty="0" smtClean="0"/>
              <a:t>(</a:t>
            </a:r>
            <a:r>
              <a:rPr lang="en-US" sz="1600" dirty="0" smtClean="0"/>
              <a:t>immobilized cells/biosensors</a:t>
            </a:r>
            <a:r>
              <a:rPr lang="cs-CZ" sz="1600" dirty="0" smtClean="0"/>
              <a:t>) </a:t>
            </a:r>
            <a:r>
              <a:rPr lang="en-US" sz="1600" dirty="0" smtClean="0"/>
              <a:t>fast ready-to-use versions with high long-term stability and fast response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5193630"/>
            <a:ext cx="5894703" cy="11156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Assessment of mixtures relevant for </a:t>
            </a:r>
            <a:r>
              <a:rPr lang="en-US" sz="1600" b="1" dirty="0" smtClean="0">
                <a:solidFill>
                  <a:srgbClr val="00B0F0"/>
                </a:solidFill>
              </a:rPr>
              <a:t>human exposure</a:t>
            </a:r>
            <a:endParaRPr lang="cs-CZ" sz="1600" b="1" dirty="0" smtClean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Outdoor air and </a:t>
            </a:r>
            <a:r>
              <a:rPr lang="en-US" sz="1600" dirty="0" smtClean="0">
                <a:solidFill>
                  <a:srgbClr val="00B0F0"/>
                </a:solidFill>
              </a:rPr>
              <a:t>indoor samples </a:t>
            </a:r>
          </a:p>
          <a:p>
            <a:r>
              <a:rPr lang="en-US" sz="1600" dirty="0" smtClean="0"/>
              <a:t>	– focus on emerging pollutants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Mixtures from </a:t>
            </a:r>
            <a:r>
              <a:rPr lang="en-US" sz="1600" dirty="0" smtClean="0">
                <a:solidFill>
                  <a:srgbClr val="00B0F0"/>
                </a:solidFill>
              </a:rPr>
              <a:t>food</a:t>
            </a:r>
            <a:r>
              <a:rPr lang="en-US" sz="1600" dirty="0" smtClean="0"/>
              <a:t> exposure</a:t>
            </a:r>
            <a:endParaRPr lang="cs-CZ" sz="1600" dirty="0"/>
          </a:p>
        </p:txBody>
      </p:sp>
      <p:sp>
        <p:nvSpPr>
          <p:cNvPr id="6" name="Nadpis 13"/>
          <p:cNvSpPr txBox="1">
            <a:spLocks/>
          </p:cNvSpPr>
          <p:nvPr/>
        </p:nvSpPr>
        <p:spPr>
          <a:xfrm>
            <a:off x="5076056" y="188640"/>
            <a:ext cx="446449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200" dirty="0" err="1" smtClean="0"/>
              <a:t>Funding</a:t>
            </a:r>
            <a:r>
              <a:rPr lang="cs-CZ" sz="1200" dirty="0" smtClean="0"/>
              <a:t>: FP7 </a:t>
            </a:r>
            <a:r>
              <a:rPr lang="cs-CZ" sz="1200" dirty="0" err="1" smtClean="0"/>
              <a:t>Solutions</a:t>
            </a:r>
            <a:r>
              <a:rPr lang="cs-CZ" sz="1200" dirty="0" smtClean="0"/>
              <a:t>, GACR KH, GACR MS, TACR JK, NPU </a:t>
            </a:r>
            <a:endParaRPr lang="en-GB" sz="1200" dirty="0" smtClean="0"/>
          </a:p>
          <a:p>
            <a:pPr algn="l"/>
            <a:r>
              <a:rPr lang="cs-CZ" sz="1200" dirty="0" smtClean="0"/>
              <a:t>(</a:t>
            </a:r>
            <a:r>
              <a:rPr lang="cs-CZ" sz="1200" dirty="0" err="1" smtClean="0"/>
              <a:t>proposals</a:t>
            </a:r>
            <a:r>
              <a:rPr lang="cs-CZ" sz="1200" dirty="0" smtClean="0"/>
              <a:t> GACR GL, GACR JK)</a:t>
            </a:r>
            <a:endParaRPr lang="en-GB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6490" t="5151" r="4652" b="10999"/>
          <a:stretch>
            <a:fillRect/>
          </a:stretch>
        </p:blipFill>
        <p:spPr bwMode="auto">
          <a:xfrm>
            <a:off x="6717604" y="5109864"/>
            <a:ext cx="1786357" cy="1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251520" y="3455859"/>
            <a:ext cx="8496944" cy="160043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Aquatic</a:t>
            </a:r>
            <a:r>
              <a:rPr lang="en-US" sz="1600" b="1" dirty="0" smtClean="0"/>
              <a:t>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Mixture</a:t>
            </a:r>
            <a:r>
              <a:rPr lang="cs-CZ" sz="1600" dirty="0" smtClean="0"/>
              <a:t> </a:t>
            </a:r>
            <a:r>
              <a:rPr lang="cs-CZ" sz="1600" dirty="0" err="1" smtClean="0"/>
              <a:t>effects</a:t>
            </a:r>
            <a:r>
              <a:rPr lang="cs-CZ" sz="1600" dirty="0" smtClean="0"/>
              <a:t> (</a:t>
            </a:r>
            <a:r>
              <a:rPr lang="cs-CZ" sz="1600" dirty="0" err="1" smtClean="0"/>
              <a:t>contributions</a:t>
            </a:r>
            <a:r>
              <a:rPr lang="cs-CZ" sz="1600" dirty="0" smtClean="0"/>
              <a:t> of </a:t>
            </a:r>
            <a:r>
              <a:rPr lang="en-US" sz="1600" dirty="0" smtClean="0"/>
              <a:t>natural and anthropogenic </a:t>
            </a:r>
            <a:r>
              <a:rPr lang="cs-CZ" sz="1600" dirty="0" err="1" smtClean="0"/>
              <a:t>chems</a:t>
            </a:r>
            <a:r>
              <a:rPr lang="cs-CZ" sz="1600" dirty="0" smtClean="0"/>
              <a:t>)</a:t>
            </a:r>
            <a:r>
              <a:rPr lang="en-US" sz="1600" dirty="0" smtClean="0"/>
              <a:t>, emerging pollutants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AOPs - </a:t>
            </a:r>
            <a:r>
              <a:rPr lang="en-US" sz="1600" dirty="0" smtClean="0"/>
              <a:t>Relation of </a:t>
            </a:r>
            <a:r>
              <a:rPr lang="en-US" sz="1600" i="1" dirty="0" smtClean="0"/>
              <a:t>in vitro </a:t>
            </a:r>
            <a:r>
              <a:rPr lang="en-US" sz="1600" dirty="0" smtClean="0"/>
              <a:t>to </a:t>
            </a:r>
            <a:r>
              <a:rPr lang="en-US" sz="1600" i="1" dirty="0" smtClean="0"/>
              <a:t>in vivo </a:t>
            </a:r>
            <a:r>
              <a:rPr lang="en-US" sz="1600" dirty="0" smtClean="0"/>
              <a:t>effects – mechanistic studies </a:t>
            </a:r>
            <a:endParaRPr lang="cs-CZ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e.g</a:t>
            </a:r>
            <a:r>
              <a:rPr lang="cs-CZ" sz="1600" dirty="0" smtClean="0"/>
              <a:t>. </a:t>
            </a:r>
            <a:r>
              <a:rPr lang="en-US" sz="1600" dirty="0" err="1" smtClean="0"/>
              <a:t>retinoids</a:t>
            </a:r>
            <a:r>
              <a:rPr lang="en-US" sz="1600" dirty="0" smtClean="0"/>
              <a:t> in early development </a:t>
            </a:r>
            <a:r>
              <a:rPr lang="cs-CZ" sz="1600" dirty="0" smtClean="0"/>
              <a:t>and </a:t>
            </a:r>
            <a:r>
              <a:rPr lang="cs-CZ" sz="1600" dirty="0" err="1" smtClean="0"/>
              <a:t>neurotoxicity</a:t>
            </a:r>
            <a:r>
              <a:rPr lang="cs-CZ" sz="1600" dirty="0" smtClean="0"/>
              <a:t> </a:t>
            </a:r>
            <a:r>
              <a:rPr lang="en-US" sz="1600" dirty="0" smtClean="0"/>
              <a:t>(fish and frog embryos)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EBTs applications with passive sampling (dosing)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56376" y="4725144"/>
            <a:ext cx="1095172" cy="76944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/>
              <a:t>Pan-EU</a:t>
            </a:r>
            <a:br>
              <a:rPr lang="en-GB" sz="1100" dirty="0" smtClean="0"/>
            </a:br>
            <a:r>
              <a:rPr lang="en-GB" sz="1100" dirty="0" smtClean="0"/>
              <a:t>monitoring</a:t>
            </a:r>
          </a:p>
          <a:p>
            <a:r>
              <a:rPr lang="en-GB" sz="1100" dirty="0" smtClean="0"/>
              <a:t>(chemical</a:t>
            </a:r>
            <a:br>
              <a:rPr lang="en-GB" sz="1100" dirty="0" smtClean="0"/>
            </a:br>
            <a:r>
              <a:rPr lang="en-US" sz="1100" dirty="0" smtClean="0"/>
              <a:t>&amp; </a:t>
            </a:r>
            <a:r>
              <a:rPr lang="en-US" sz="1100" dirty="0" err="1" smtClean="0"/>
              <a:t>estrogenicity</a:t>
            </a:r>
            <a:r>
              <a:rPr lang="en-US" sz="1100" dirty="0" smtClean="0"/>
              <a:t>)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29600" cy="778098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</a:rPr>
              <a:t>Shrnutí</a:t>
            </a:r>
          </a:p>
        </p:txBody>
      </p:sp>
      <p:sp>
        <p:nvSpPr>
          <p:cNvPr id="2355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4575"/>
            <a:ext cx="8229600" cy="5537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Dlouhodobě běžící výzkum expozice </a:t>
            </a:r>
            <a:r>
              <a:rPr lang="cs-CZ" dirty="0" smtClean="0"/>
              <a:t>cytostatikům v lékárnách a nemocničních prostorách od roku 2008</a:t>
            </a:r>
          </a:p>
          <a:p>
            <a:pPr lvl="1"/>
            <a:r>
              <a:rPr lang="cs-CZ" dirty="0" smtClean="0"/>
              <a:t>Analýzy nejběžnějších a široce používaných cytostatik: CP, </a:t>
            </a:r>
            <a:r>
              <a:rPr lang="cs-CZ" dirty="0" err="1" smtClean="0"/>
              <a:t>Pt</a:t>
            </a:r>
            <a:r>
              <a:rPr lang="cs-CZ" dirty="0" smtClean="0"/>
              <a:t>, FU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Samotná realizace monitoringu vede ke zlepšení situace a snížení expozic na sledovaných pracovištích – pokles 2008-2015</a:t>
            </a:r>
          </a:p>
          <a:p>
            <a:pPr lvl="1"/>
            <a:r>
              <a:rPr lang="cs-CZ" dirty="0" smtClean="0"/>
              <a:t>Specifická opatření a změny režimu – další zlepšení situace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Doporučené limity (</a:t>
            </a:r>
            <a:r>
              <a:rPr lang="cs-CZ" dirty="0" err="1" smtClean="0"/>
              <a:t>Technical</a:t>
            </a:r>
            <a:r>
              <a:rPr lang="cs-CZ" dirty="0" smtClean="0"/>
              <a:t> </a:t>
            </a:r>
            <a:r>
              <a:rPr lang="cs-CZ" dirty="0" err="1" smtClean="0"/>
              <a:t>Guidance</a:t>
            </a:r>
            <a:r>
              <a:rPr lang="cs-CZ" dirty="0" smtClean="0"/>
              <a:t> </a:t>
            </a:r>
            <a:r>
              <a:rPr lang="cs-CZ" dirty="0" err="1" smtClean="0"/>
              <a:t>Values</a:t>
            </a:r>
            <a:r>
              <a:rPr lang="cs-CZ" dirty="0" smtClean="0"/>
              <a:t>) byly odvozeny s využitím statistických metod a umožňují řídícím pracovníkům v nemocnicích sledovat kvalitu práce a úroveň kontaminace</a:t>
            </a:r>
          </a:p>
          <a:p>
            <a:endParaRPr lang="cs-CZ" dirty="0" smtClean="0"/>
          </a:p>
          <a:p>
            <a:r>
              <a:rPr lang="cs-CZ" b="1" dirty="0" smtClean="0">
                <a:solidFill>
                  <a:schemeClr val="tx2"/>
                </a:solidFill>
              </a:rPr>
              <a:t>Hlavní otevřené otázky</a:t>
            </a:r>
          </a:p>
          <a:p>
            <a:pPr lvl="1"/>
            <a:r>
              <a:rPr lang="cs-CZ" dirty="0" smtClean="0"/>
              <a:t>Lékárny (s dobrým povědomím o problematice a rizicích) jsou méně kontaminovány než další místa v nemocnicích</a:t>
            </a:r>
          </a:p>
          <a:p>
            <a:pPr lvl="1"/>
            <a:r>
              <a:rPr lang="cs-CZ" dirty="0" smtClean="0"/>
              <a:t>Sestry na denních stacionářích – více exponovaná skupina </a:t>
            </a:r>
          </a:p>
          <a:p>
            <a:pPr lvl="1"/>
            <a:r>
              <a:rPr lang="cs-CZ" dirty="0" smtClean="0"/>
              <a:t>Sanitářky, údržba, úklid - často s horším proškolením a menším povědomím o rizicích - jsou nejvíce exponovanou skupinou (např. velmi vysoké koncentrace v prostorách WC).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920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1219200" y="23495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Current issues in ECOTOXICOLOGY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8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>
                <a:solidFill>
                  <a:schemeClr val="tx2"/>
                </a:solidFill>
              </a:rPr>
              <a:t>Examples</a:t>
            </a:r>
            <a:endParaRPr lang="nl-NL" alt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9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2595" r="12920" b="8656"/>
          <a:stretch>
            <a:fillRect/>
          </a:stretch>
        </p:blipFill>
        <p:spPr bwMode="auto">
          <a:xfrm>
            <a:off x="34925" y="719138"/>
            <a:ext cx="909478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418263" y="3335338"/>
            <a:ext cx="2628900" cy="935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3972" name="TextovéPole 1"/>
          <p:cNvSpPr txBox="1">
            <a:spLocks noChangeArrowheads="1"/>
          </p:cNvSpPr>
          <p:nvPr/>
        </p:nvSpPr>
        <p:spPr bwMode="auto">
          <a:xfrm>
            <a:off x="2343150" y="44450"/>
            <a:ext cx="424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PHARMACEUTICALS</a:t>
            </a:r>
            <a:endParaRPr lang="en-GB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5" descr="http://1.bp.blogspot.com/_CrMFGGtCR_0/TEUl-IMR9OI/AAAAAAAAABQ/lxV8AjE-kCI/s1600/Pharma+Life+Cy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1800"/>
            <a:ext cx="89884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1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27384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dirty="0" err="1" smtClean="0">
                <a:solidFill>
                  <a:schemeClr val="tx1"/>
                </a:solidFill>
              </a:rPr>
              <a:t>Example</a:t>
            </a:r>
            <a:r>
              <a:rPr lang="cs-CZ" altLang="en-US" sz="2800" dirty="0" smtClean="0">
                <a:solidFill>
                  <a:schemeClr val="tx1"/>
                </a:solidFill>
              </a:rPr>
              <a:t> 1 -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DICLOFENAC</a:t>
            </a:r>
            <a:endParaRPr lang="cs-CZ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640762" cy="580548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smtClean="0"/>
              <a:t>Unexpected effects at NON-TARGET species</a:t>
            </a:r>
            <a:endParaRPr lang="en-US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smtClean="0"/>
              <a:t>	- </a:t>
            </a:r>
            <a:r>
              <a:rPr lang="cs-CZ" altLang="en-US" sz="2400" b="1" smtClean="0">
                <a:solidFill>
                  <a:srgbClr val="FF0000"/>
                </a:solidFill>
              </a:rPr>
              <a:t>nephrotoxicity</a:t>
            </a:r>
            <a:r>
              <a:rPr lang="en-US" altLang="en-US" sz="2400" b="1" smtClean="0">
                <a:solidFill>
                  <a:srgbClr val="FF0000"/>
                </a:solidFill>
              </a:rPr>
              <a:t> </a:t>
            </a:r>
            <a:r>
              <a:rPr lang="cs-CZ" altLang="en-US" sz="2400" smtClean="0"/>
              <a:t>at vultures</a:t>
            </a:r>
            <a:r>
              <a:rPr lang="en-GB" altLang="en-US" sz="2400" smtClean="0"/>
              <a:t> </a:t>
            </a:r>
            <a:endParaRPr lang="cs-CZ" altLang="en-US" sz="2400" smtClean="0"/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400" smtClean="0"/>
              <a:t>	- Relevant also in </a:t>
            </a:r>
            <a:r>
              <a:rPr lang="en-GB" altLang="en-US" sz="2400" smtClean="0"/>
              <a:t>EU 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400" smtClean="0"/>
              <a:t>       </a:t>
            </a:r>
            <a:r>
              <a:rPr lang="en-GB" altLang="en-US" sz="2400" smtClean="0"/>
              <a:t>	(ESP, EL,CY)</a:t>
            </a:r>
            <a:endParaRPr lang="cs-CZ" altLang="en-US" sz="2400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</p:txBody>
      </p:sp>
      <p:pic>
        <p:nvPicPr>
          <p:cNvPr id="86020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4392612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4787900" y="1700213"/>
            <a:ext cx="3603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602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1725"/>
            <a:ext cx="17272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083175"/>
            <a:ext cx="18002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4655" r="7040" b="12077"/>
          <a:stretch>
            <a:fillRect/>
          </a:stretch>
        </p:blipFill>
        <p:spPr bwMode="auto">
          <a:xfrm>
            <a:off x="2411413" y="3570288"/>
            <a:ext cx="19446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3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sz="quarter" idx="4294967295"/>
          </p:nvPr>
        </p:nvSpPr>
        <p:spPr bwMode="auto">
          <a:xfrm>
            <a:off x="457200" y="260648"/>
            <a:ext cx="8229600" cy="490066"/>
          </a:xfrm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cs-CZ" altLang="en-US" sz="2800" dirty="0" err="1" smtClean="0">
                <a:solidFill>
                  <a:schemeClr val="tx1"/>
                </a:solidFill>
              </a:rPr>
              <a:t>Example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en-GB" altLang="en-US" sz="2800" dirty="0" smtClean="0">
                <a:solidFill>
                  <a:schemeClr val="tx1"/>
                </a:solidFill>
              </a:rPr>
              <a:t>2 – </a:t>
            </a:r>
            <a:r>
              <a:rPr lang="en-GB" altLang="en-US" sz="2800" dirty="0" err="1" smtClean="0">
                <a:solidFill>
                  <a:schemeClr val="tx1"/>
                </a:solidFill>
              </a:rPr>
              <a:t>AVERME</a:t>
            </a:r>
            <a:r>
              <a:rPr lang="cs-CZ" altLang="en-US" sz="2800" dirty="0" smtClean="0">
                <a:solidFill>
                  <a:schemeClr val="tx1"/>
                </a:solidFill>
              </a:rPr>
              <a:t>C</a:t>
            </a:r>
            <a:r>
              <a:rPr lang="en-GB" altLang="en-US" sz="2800" dirty="0" smtClean="0">
                <a:solidFill>
                  <a:schemeClr val="tx1"/>
                </a:solidFill>
              </a:rPr>
              <a:t>TIN</a:t>
            </a:r>
            <a:r>
              <a:rPr lang="cs-CZ" altLang="en-US" sz="2800" dirty="0" smtClean="0">
                <a:solidFill>
                  <a:schemeClr val="tx1"/>
                </a:solidFill>
              </a:rPr>
              <a:t>-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like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antiparasitics</a:t>
            </a:r>
            <a:endParaRPr lang="en-GB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179388" y="2203450"/>
            <a:ext cx="88201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None/>
              <a:defRPr/>
            </a:pPr>
            <a:r>
              <a:rPr lang="en-GB" sz="2000" b="1" dirty="0" err="1">
                <a:solidFill>
                  <a:schemeClr val="tx2"/>
                </a:solidFill>
              </a:rPr>
              <a:t>Ivermectin</a:t>
            </a:r>
            <a:r>
              <a:rPr lang="en-GB" sz="2000" b="1" dirty="0">
                <a:solidFill>
                  <a:schemeClr val="tx2"/>
                </a:solidFill>
              </a:rPr>
              <a:t> </a:t>
            </a:r>
            <a:r>
              <a:rPr lang="en-GB" sz="2000" b="1" dirty="0"/>
              <a:t>– </a:t>
            </a:r>
            <a:r>
              <a:rPr lang="en-GB" sz="2000" b="1" dirty="0" err="1"/>
              <a:t>antipara</a:t>
            </a:r>
            <a:r>
              <a:rPr lang="cs-CZ" sz="2000" b="1" dirty="0"/>
              <a:t>s</a:t>
            </a:r>
            <a:r>
              <a:rPr lang="en-GB" sz="2000" b="1" dirty="0" err="1"/>
              <a:t>iti</a:t>
            </a:r>
            <a:r>
              <a:rPr lang="cs-CZ" sz="2000" b="1" dirty="0" err="1"/>
              <a:t>cs</a:t>
            </a:r>
            <a:r>
              <a:rPr lang="cs-CZ" sz="2000" b="1" dirty="0"/>
              <a:t> in </a:t>
            </a:r>
            <a:r>
              <a:rPr lang="cs-CZ" sz="2000" b="1" dirty="0" err="1"/>
              <a:t>large</a:t>
            </a:r>
            <a:r>
              <a:rPr lang="cs-CZ" sz="2000" b="1" dirty="0"/>
              <a:t> </a:t>
            </a:r>
            <a:r>
              <a:rPr lang="cs-CZ" sz="2000" b="1" dirty="0" err="1"/>
              <a:t>herds</a:t>
            </a:r>
            <a:r>
              <a:rPr lang="cs-CZ" sz="2000" b="1" dirty="0"/>
              <a:t> 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Used</a:t>
            </a:r>
            <a:r>
              <a:rPr lang="cs-CZ" sz="1400" dirty="0"/>
              <a:t> </a:t>
            </a:r>
            <a:r>
              <a:rPr lang="cs-CZ" sz="1400" b="1" dirty="0">
                <a:solidFill>
                  <a:schemeClr val="tx2"/>
                </a:solidFill>
              </a:rPr>
              <a:t>2-</a:t>
            </a:r>
            <a:r>
              <a:rPr lang="cs-CZ" sz="1400" b="1" dirty="0" err="1">
                <a:solidFill>
                  <a:schemeClr val="tx2"/>
                </a:solidFill>
              </a:rPr>
              <a:t>times</a:t>
            </a:r>
            <a:r>
              <a:rPr lang="cs-CZ" sz="1400" b="1" dirty="0">
                <a:solidFill>
                  <a:schemeClr val="tx2"/>
                </a:solidFill>
              </a:rPr>
              <a:t> per </a:t>
            </a:r>
            <a:r>
              <a:rPr lang="cs-CZ" sz="1400" b="1" dirty="0" err="1">
                <a:solidFill>
                  <a:schemeClr val="tx2"/>
                </a:solidFill>
              </a:rPr>
              <a:t>season</a:t>
            </a:r>
            <a:r>
              <a:rPr lang="cs-CZ" sz="1400" dirty="0"/>
              <a:t> per </a:t>
            </a:r>
            <a:r>
              <a:rPr lang="cs-CZ" sz="1400" dirty="0" err="1"/>
              <a:t>sheep</a:t>
            </a:r>
            <a:r>
              <a:rPr lang="en-US" sz="1400" dirty="0"/>
              <a:t>/cow 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Kills</a:t>
            </a:r>
            <a:r>
              <a:rPr lang="cs-CZ" sz="1400" b="1" dirty="0">
                <a:solidFill>
                  <a:schemeClr val="tx2"/>
                </a:solidFill>
              </a:rPr>
              <a:t> 100% </a:t>
            </a:r>
            <a:r>
              <a:rPr lang="cs-CZ" sz="1400" b="1" dirty="0" err="1">
                <a:solidFill>
                  <a:schemeClr val="tx2"/>
                </a:solidFill>
              </a:rPr>
              <a:t>parasites</a:t>
            </a:r>
            <a:r>
              <a:rPr lang="cs-CZ" sz="1400" dirty="0"/>
              <a:t> in </a:t>
            </a:r>
            <a:r>
              <a:rPr lang="cs-CZ" sz="1400" dirty="0" err="1"/>
              <a:t>sheep</a:t>
            </a:r>
            <a:endParaRPr lang="en-US" sz="1400" dirty="0"/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Released</a:t>
            </a:r>
            <a:r>
              <a:rPr lang="cs-CZ" sz="1400" dirty="0"/>
              <a:t> in </a:t>
            </a:r>
            <a:r>
              <a:rPr lang="cs-CZ" sz="1400" dirty="0" err="1"/>
              <a:t>dung</a:t>
            </a:r>
            <a:r>
              <a:rPr lang="cs-CZ" sz="1400" dirty="0"/>
              <a:t> - </a:t>
            </a:r>
            <a:r>
              <a:rPr lang="cs-CZ" sz="1400" b="1" dirty="0" err="1">
                <a:solidFill>
                  <a:schemeClr val="tx2"/>
                </a:solidFill>
              </a:rPr>
              <a:t>kills</a:t>
            </a:r>
            <a:r>
              <a:rPr lang="cs-CZ" sz="1400" b="1" dirty="0">
                <a:solidFill>
                  <a:schemeClr val="tx2"/>
                </a:solidFill>
              </a:rPr>
              <a:t> 80</a:t>
            </a:r>
            <a:r>
              <a:rPr lang="en-GB" sz="1400" b="1" dirty="0">
                <a:solidFill>
                  <a:schemeClr val="tx2"/>
                </a:solidFill>
              </a:rPr>
              <a:t>-90</a:t>
            </a:r>
            <a:r>
              <a:rPr lang="cs-CZ" sz="1400" b="1" dirty="0">
                <a:solidFill>
                  <a:schemeClr val="tx2"/>
                </a:solidFill>
              </a:rPr>
              <a:t>% </a:t>
            </a:r>
            <a:r>
              <a:rPr lang="cs-CZ" sz="1400" b="1" dirty="0" err="1">
                <a:solidFill>
                  <a:schemeClr val="tx2"/>
                </a:solidFill>
              </a:rPr>
              <a:t>larvae</a:t>
            </a:r>
            <a:r>
              <a:rPr lang="cs-CZ" sz="1400" b="1" dirty="0">
                <a:solidFill>
                  <a:schemeClr val="tx2"/>
                </a:solidFill>
              </a:rPr>
              <a:t> of </a:t>
            </a:r>
            <a:r>
              <a:rPr lang="cs-CZ" sz="1400" b="1" dirty="0" err="1">
                <a:solidFill>
                  <a:schemeClr val="tx2"/>
                </a:solidFill>
              </a:rPr>
              <a:t>dung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flies</a:t>
            </a:r>
            <a:endParaRPr lang="cs-CZ" sz="1400" b="1" dirty="0">
              <a:solidFill>
                <a:schemeClr val="tx2"/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High</a:t>
            </a:r>
            <a:r>
              <a:rPr lang="cs-CZ" sz="1400" dirty="0"/>
              <a:t> </a:t>
            </a:r>
            <a:r>
              <a:rPr lang="cs-CZ" sz="1400" dirty="0" err="1"/>
              <a:t>concentrations</a:t>
            </a:r>
            <a:r>
              <a:rPr lang="cs-CZ" sz="1400" dirty="0"/>
              <a:t> in </a:t>
            </a:r>
            <a:r>
              <a:rPr lang="cs-CZ" sz="1400" dirty="0" err="1"/>
              <a:t>dung</a:t>
            </a:r>
            <a:r>
              <a:rPr lang="cs-CZ" sz="1400" dirty="0"/>
              <a:t> (</a:t>
            </a:r>
            <a:r>
              <a:rPr lang="cs-CZ" sz="1400" dirty="0" err="1"/>
              <a:t>released</a:t>
            </a:r>
            <a:r>
              <a:rPr lang="cs-CZ" sz="1400" dirty="0"/>
              <a:t> 2 </a:t>
            </a:r>
            <a:r>
              <a:rPr lang="cs-CZ" sz="1400" dirty="0" err="1"/>
              <a:t>days</a:t>
            </a:r>
            <a:r>
              <a:rPr lang="cs-CZ" sz="1400" dirty="0"/>
              <a:t> post </a:t>
            </a:r>
            <a:r>
              <a:rPr lang="cs-CZ" sz="1400" dirty="0" err="1"/>
              <a:t>application</a:t>
            </a:r>
            <a:r>
              <a:rPr lang="cs-CZ" sz="1400" dirty="0"/>
              <a:t>)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en-GB" sz="1400" b="1" dirty="0">
                <a:solidFill>
                  <a:schemeClr val="tx2"/>
                </a:solidFill>
              </a:rPr>
              <a:t>P</a:t>
            </a:r>
            <a:r>
              <a:rPr lang="cs-CZ" sz="1400" b="1" dirty="0" err="1">
                <a:solidFill>
                  <a:schemeClr val="tx2"/>
                </a:solidFill>
              </a:rPr>
              <a:t>ersistent</a:t>
            </a:r>
            <a:r>
              <a:rPr lang="cs-CZ" sz="1400" b="1" dirty="0">
                <a:solidFill>
                  <a:schemeClr val="tx2"/>
                </a:solidFill>
              </a:rPr>
              <a:t> in </a:t>
            </a:r>
            <a:r>
              <a:rPr lang="cs-CZ" sz="1400" b="1" dirty="0" err="1">
                <a:solidFill>
                  <a:schemeClr val="tx2"/>
                </a:solidFill>
              </a:rPr>
              <a:t>the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soil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dirty="0"/>
              <a:t>(half-</a:t>
            </a:r>
            <a:r>
              <a:rPr lang="cs-CZ" sz="1400" dirty="0" err="1"/>
              <a:t>life</a:t>
            </a:r>
            <a:r>
              <a:rPr lang="cs-CZ" sz="1400" dirty="0"/>
              <a:t> 30 </a:t>
            </a:r>
            <a:r>
              <a:rPr lang="cs-CZ" sz="1400" dirty="0" err="1"/>
              <a:t>days</a:t>
            </a:r>
            <a:r>
              <a:rPr lang="cs-CZ" sz="1400" dirty="0"/>
              <a:t>)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en-GB" sz="1400" dirty="0"/>
              <a:t>Can </a:t>
            </a:r>
            <a:r>
              <a:rPr lang="cs-CZ" sz="1400" dirty="0" err="1"/>
              <a:t>be</a:t>
            </a:r>
            <a:r>
              <a:rPr lang="cs-CZ" sz="1400" dirty="0"/>
              <a:t> </a:t>
            </a:r>
            <a:r>
              <a:rPr lang="cs-CZ" sz="1400" dirty="0" err="1"/>
              <a:t>washed</a:t>
            </a:r>
            <a:r>
              <a:rPr lang="cs-CZ" sz="1400" dirty="0"/>
              <a:t> </a:t>
            </a:r>
            <a:r>
              <a:rPr lang="cs-CZ" sz="1400" dirty="0" err="1"/>
              <a:t>into</a:t>
            </a:r>
            <a:r>
              <a:rPr lang="cs-CZ" sz="1400" dirty="0"/>
              <a:t> </a:t>
            </a:r>
            <a:r>
              <a:rPr lang="cs-CZ" sz="1400" dirty="0" err="1"/>
              <a:t>adjacent</a:t>
            </a:r>
            <a:r>
              <a:rPr lang="cs-CZ" sz="1400" dirty="0"/>
              <a:t> </a:t>
            </a:r>
            <a:r>
              <a:rPr lang="cs-CZ" sz="1400" dirty="0" err="1"/>
              <a:t>streams</a:t>
            </a:r>
            <a:r>
              <a:rPr lang="en-US" sz="1400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highly</a:t>
            </a:r>
            <a:r>
              <a:rPr lang="cs-CZ" sz="1400" dirty="0"/>
              <a:t> </a:t>
            </a:r>
            <a:r>
              <a:rPr lang="cs-CZ" sz="1400" dirty="0" err="1"/>
              <a:t>toxic</a:t>
            </a:r>
            <a:r>
              <a:rPr lang="cs-CZ" sz="1400" dirty="0"/>
              <a:t> to </a:t>
            </a:r>
            <a:r>
              <a:rPr lang="cs-CZ" sz="1400" dirty="0" err="1"/>
              <a:t>water</a:t>
            </a:r>
            <a:r>
              <a:rPr lang="cs-CZ" sz="1400" dirty="0"/>
              <a:t> </a:t>
            </a:r>
            <a:r>
              <a:rPr lang="cs-CZ" sz="1400" dirty="0" err="1"/>
              <a:t>insects</a:t>
            </a:r>
            <a:r>
              <a:rPr lang="cs-CZ" sz="1400" dirty="0"/>
              <a:t>)</a:t>
            </a:r>
          </a:p>
          <a:p>
            <a:pPr marL="2286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cs-CZ" sz="1400" b="1" dirty="0"/>
              <a:t>   </a:t>
            </a:r>
            <a:endParaRPr lang="cs-CZ" b="1" dirty="0"/>
          </a:p>
        </p:txBody>
      </p:sp>
      <p:pic>
        <p:nvPicPr>
          <p:cNvPr id="87044" name="Picture 5" descr="https://encrypted-tbn1.google.com/images?q=tbn:ANd9GcQDHBMH2T3nCNNs0D0dL3i9DAZFsRcqXDrax6t3C410Rx3EOLYBW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98963"/>
            <a:ext cx="19129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AutoShape 7" descr="data:image/jpeg;base64,/9j/4AAQSkZJRgABAQAAAQABAAD/2wCEAAkGBhQSERUUExQWFBUVGBcYGBcYGBcYGBgYFxUWFxcYFxQXHCYfFxwlHBUVHy8gIycpLCwsFx4xNTAqNSYrLCkBCQoKDgwOGg8PGiwlHyQsLCwsLCwpLCwsLCwsLCwsLCwsLCwpLCwsLCkpLCwsLCkpLCwsLCkpLCwpLCwsLCwsKf/AABEIAMIBAwMBIgACEQEDEQH/xAAbAAACAwEBAQAAAAAAAAAAAAAEBQADBgIBB//EAD0QAAECBAQEAwUGBgICAwAAAAECEQADBCEFEjFBBiJRYRNxgRQyQpGhI7HB0fDxFVJicoLhM5IHQxYkNP/EABoBAAMBAQEBAAAAAAAAAAAAAAABAgMEBQb/xAAlEQACAgIDAAICAgMAAAAAAAAAAQIRITEDEkEEUSJxYbETMoH/2gAMAwEAAhEDEQA/APmZo7PAkinzTUp0cw9pwCIrVhzLChsYyWzRmqRhXhScw2EL6TiIpmAaiHuHzDMl5T0gaVw4kLdovpTFd6H9LXBSbwvq8SyKhhJpAA0CYhh43Dw5VeAR1KxXOItQbxnsTmiSkFFz0jvCuJAuxF4MPYx/UaRlMeJa0auQM1zvAeKUCVQnCxXRk8ApjnvG6p8oTCqThOW4iqbImXIhV12N5GsysGZhFikxlafEymZziNGmsCkuInspOkOmkVVcUUcq8ezVEmLqYRSjYmwqfMZMKVKdUH1JcQB4cX1JssULQHNTeLzNiiYuMpFIkq0XFYhZUVjRXJrniCxhrHExbR7LmWgWqnRrFURJlc2raPJFUYrlU5VDGloId2IslgkR37MYKlyGjpS4T/kZTLDQSFRSFiLUqhIZTNDxwIsmraBlzooRCqPIGUovHkOwoSU1FvDSmprxnEYypMMcKxzm5oyVeAaCTWmSQ4tDyiqgovCSbUIWmK8LmnN2ilK2OjWIRzawJjFZlGkVqKmcGFWMVhMovq0J6wFGbGIlU5QOh0hjQULF4zlEllFSo2ODfaJ5TEpWhjIVJCGEcokLUHLxYJapY914JlJmG5DdotCeSqRTL3NoKcCxOsdTyWELMVFraiNnGo2QnmgbEqOW5NnhbSTVA2doKpcPMzXWGkjCwgMYww/yo01gGk1Y3jv24O0WDDXV2i1eAJcGKtvQisznj1VxDBGHgJipVM0O62KhBUzOZo6EtxB9Xhr3gCSpixidvIxPisoxTh9Kd40U+kBuYV1am5UxMpKOwimwqXItaB1UZJhxQyQJYeK5ygDGnlktZJRUcMUyGjmiUCIOEuEmKgGaIAnAw0niA2BMTPJcQNCC8XrcCGUmjeOaukYRMUDMzW12WB6etzGOMbkl4CoSxvFsVmgESOEG0SEMy8/C8sCzFBOkazGpAyFoxaOZfrCeMCRo8FSpQ7Q0pJ4QplR1hS0plgaFoVV9OorJBtBfXJRrl4zLCdRAE6eialtYyS0KKgNo1uD4UkAXhpOWUDpA8vCEM0aPB6JKQAA0L6mR4an2i6diACBlioIljybNSj3oDxDEgAGtCIY2ldlG4i9Z8TWLnJeEpMumYiVMIomnUmC5VKkJtrHsyjCwztETk2ikhbR4ukEtFkvGM6mML6uiCFMkOe0PaHCPswsjZ4iPa68KbQVJnCK6meRvAa5/NbSG/wD8eVNp5kxwAkaHVXVocpKKEC0GKAm5hlPUkpcRk5GDqzWJH6tDx5cpKQVFSiWVbXMwt0Y7xzvm6P8AM0cU/wDU9zukwgq54SqDKuvyODYiENWvOq0avkSjgnrkaTapxaAwg5naLsMlOLwUZoSYmMb/ACY2/Cg1ZFjaFGJYgQbQ8rJIVpCysw9xGjkyKCMDxPNrGnk1IaPnUlZlKhxLx8AaxV0LY+xCqAgGiqsyoR1eLZtDDLApZN4lysdUbGiRaPaxNo8pFsIrrKiKSAzGK07vCVNMxjQV6nhS14ciS9AtEj1OkSJKOcZQSg+UYgnIr1j6XUyXS0ZjEMCBJMKeAjkpwep8QiNN/DwsRlcPkGW8OcFxoknNAq0wZXidL4YLCAcMxlYXleNZW04mIJjBLliXNPYw6alYJm5TiQmMneOKpATbWMxR1yswUIfKr02cuTB3QOPpn8UXlPLY7HS+0WcNYhPnKygE6uWsG1c7M8GVEpSl50iwBazuSG9Nddo1nCVRllTzNyywciMz5lE3N2uT09dIw5+Rw43OKz4VxrtJJjLDaCUWliolKmluUTEkj/HfezwNV4XMN0gsSQCNwC2kX0/CsgAzEzZrqckHKzgFtLp+sL6zGigIlmYJhJIAKiEpCQPfA1IYtsX06cL+Ryppf2jaUI5oIpsFUxCihJDPmL/48u9w/rDEYUVOyipPkUi3QdNdxA9PWPLP28tLEe6252y+Zs8M6PEjfLNKyCRdsupYFla/WOnvyfZz0hdNw0jKyQ/9rG3RiU5uzv5wwTWAEIUAS2oSFH1DCGYx1CeWanYl8oylup2bu8W1uNUswKASlRTZwwyltiRrpHJOU5PPhvxzrFAU9eYP4IU/xZQntqVawNUYbLIvIUk+bHsehEN6HCU2WsZgdHcXt1sk2tbQiGcijb3B/iWSr6OlXqPWOj/FJ5L7xXh87xHhTxS5Kkk9Rb5gNHMjgRYDoKVeo++PoplpdlABR2VyK9COVXpAmJBUtLollarcpGz3YovYRtC1hmcmpHz9XDk1GbMki9m6ecK5mHLSXUDH1IJcOPotbfUKHzIitVMojQkd0BY+csn7o6ouzJo+YyTdovqJYaNpOw+SssqWknqksr5WI9RCuv4YJDyiVf0qBB8gdDDcfoR86xekc2hKaMvctGwqaJQUUrSUqBYg2IhfVUO4iKzkX6FeDUBWu+0fQcNw4JSIzmHy/DVeNHJxEZdYTRS/kJnzcsK59S8V1uJA2BgE1ENypEtlqw8U+zx4KoQdThxHJDn7Soi8gfgdokM/AiR1l2AzqwEWhdVVR06wLh80mDZlK8KVvI1SApuGqy5gY7wuga5g2VP+GGlLRpUD1i8N4DJ7TLASRGOr6QCaS7uY1FTRKD5dIzxwpcyYSxaE7dE2iunlgqAENKfCcisxLgx7JwVSSHFjv0hpUIyy7wqrLKuzmbMAQcti0Kaxc32ROVQJExcwJBJU5yghX/VwIrp60zFlI0Gvzg9NGi1rvZiRqd2jk57cL+mjXjVSwAYPxFUrBC3ShJ3BBJYjKAdYZolU7/8A20q+0YJUCR4bPYgWcuD6QxRh/k/U/nAuJUhWgpPm7dI835C5O/Zql+zpjKLVC44KkJMtE8IRmcXSXY2LguRpA86ZUSVNmTMBsGUFBQ1sBfQ/WFiaVeZkgpYOeh1hsuZMkqzoCTmDZD0YhQB0uCb+XpvFRf8AszNxa0N8PxGpmS0gEyQxCtLvyhixI+IBtvnDjDMOmrXYjkKSc2pOxyakW3gCh4nBB5VStQUhQXynXmUPLeO0cTyisoJmZk5QWSHuRukuRcRTlFzSWS4w/H+T63RVaZoALJWzFJ0LdH1H1D/Mo0YZiT26j13HnHzpGMUqh/8AonyyP5xmD7+8C3pDSk4jWn3ayTMTtmYEebkOPWO6PyYN0znfC/Ga2ZRWZgsbpVf5E/cX8xFCZRSPsyUt/wCtaSU+m6fQkdoTSuNSk8wkzB1lzAk/9VQwkcX06vezI8w4+aSY3U4P0zcJrwKdKiy0lC/Nn/tWPe8j8oEM8JmhGUqJ7AEdCbgfJvKCl4vTTA3iJPzH4WiuRiElIIK3vdwVZu7t5RSaurJadXRzWoCvfSCP60u3qbj0JgeTRteUsp/pUc6PJ9U+rQScdpx7qz5BKiPqLekVLxCQS6DMCuqUkP2IUGPrGhAr4ow4TZRUtARNQHB/mSNQ+9r+kfOqvDFbXjdcXcRlEkywhKSr+Y8xG7I+B/XX1jO0FOqay1aaAA7ecPDDQkqMGzgEFlAMwhbUUc6UjNMBAcC3R9Y3UuiCVXIHf/ccVcqWvlfMd3hLjVDbZk5GD5iftB69IXVoKSRq24jWT8PKJmV0KVsCNvMQHilcUBp1OSnR0cw+WsD44tZwQ2zGe1F40eEVLiFldPo1JzoKkFny7uNmi3BqgKAUkuN+o7GOB/G6y7IqjUhokCJniJHQVRmcOWHDQ+ngBDxmMBnJABMPxWJVaHsqinC5AmTHfTaGebJMyoBbUn/cC0lIlCs2h2aLlVS1LF26h9o046ikkRLI0mVKUpdSXDfq0U0OJqQLJSoHS3NFfsIN2JbUPpBooeR81xoY0U5IlxTOxOCxZu42i2kpUrKwtAygO/SEs6imBYUFEP8AEDb1Ee1UhfhsJvMbO4HnFOXZCSpntXw4gk6o3tbXQQropQE5csOUyyOa5cnZ+seIq6hCsq1eJKa6n5v2iutnTCUiUyZSQ7JsVHqT1jn5IRlmS0axfXCezVU81AYGPcRCQm0I8MxOYRmXLytYBtoPX9rqr0jx/ncsliCOviivRFMqUhbBr766qD/R4croh737BndumhPrHP8ACkIc6kX9bx1TTc7uSlPffR454fH5OWOipTjFmRxaYozChHQh/r+cWYRPVImFRSDmFwbetg8ayTw6FnMm/Q907QqrZHhVBSsOg3QW22f6wKbzxJZQ7S/Jl8uo8RgWSO8HDCc6Cphls5cW/V4CqKyQlBJSWBIsTCCr4lRLLS1TAkkEjMXbUHqzxMPiSnK5JjlypaNGuhKLpdUSUove30glOMBclE4aL95gLKYh/p8x3iyZUyyWLXzNfcAEfrtHNy8HJB4yaR5Is9panMoDv+rwx4rmokSc6VFNviJUPkL/AFgeXVSkXDWD7afoiEOP4umYJgU+VgHbTNpbcflGnw+Pllyptuv2LmnHpSFNLxdUrPJ4RB3aZ92e0aTh7ilXhj2iZ4cxa8oyMm3nc3IijDMEQmQkpAIZ9GuN26kwXVLRNQnxab/iIZQyp+agY+oisI81tjGZL8RR5gdCM3vHzgOsp54QUCYLkEZbBPYbkxZSV6JjEnIGJSkEuGU1yTcFvkYP9iCwlTlJSSwTr5AnSNP0RoCpaCo8NjlUoDqx+RgHDzOK1CalKUh2IN3D6n5QTXYvNlTWmSlkHMAtICrDSw+UJqqZNn6EyZaQ5/m/ySLi8UlGO2Jtse1uMeCgKtlvmsH0e3WE9Lj4mFSFgpzc0stYg6jziiSlJmCZNmEuG5tO12tFKpcubNISSyTona3wttET5cYKjAScVUcsJczFEA/yhx2d2hbwnPUVqAc2eNXieB55a0IABXue0I+GsEXIqFJUQ+XaMm00X/A59rMSDjRRIkLM7huCrHKde9iI09HgSZbFRGbzgeqyJ5ioKUbWgqjVMWgtKf8AqNg0aUv+knRmuqyWH5d499oSlQCgz6KjqsmqQhISguNWD6wp9qSfFMwWTl/xOrW0jSKzklsf0ysxXzFrB2ZrfWCjNAACibCw2+cY1GNsmZMCiCrRyco7AMxMNMNxxE+S015ZTYlOpOz9Iuu2ibodiclaWUWAPwwnxOpkVCVSkKcC7pNgx6xRVT/aElElJyj3pqrWs4SO/WLcOw6RKlKUpPLd0jVZBsPLeJcawNOxBVKMhBTKlmYk3Ju3zNzDfhySoy/EKQFH4W0+esSTictC809klYdKWshIGl4pquMJQSRKUknYXu8RvN4Ko0kuaQedjd+jCKp0hBeYSUjrdvOMjh06dPW65oCP6fqOv1jWify5STlsANoUoRkqasabTtCaVW+LNySFhYF1HaLKkTFBSfiAcNuB72XvHNdXy8PklEtIzqdjv6n1hbS8UFMyTmBN3J2IIIN/WMFBRwsGl3s0PC/EOQJkrZJS5Tm7XIHpD/jHBEqpTMSo3BKVJuUOymO5G/pHypBXUVBmFwASwGrdvSGVbjs5MpgpWX4bl8rMzaNbvv1McvJ8WP8AkU4un/ZSk2mvozsjElglAZaTvfYFi+sC1MgvmO+1/lFsqQsqtzAXt3NhDAoC+UnLo+j7WY+Ud1YMvRpwribp8BfurGUEbFwxY7vf0hXV1E1ExSMhBlndV7ApJvsxOnzjmTIKA6CXBsW+IF/WHU+SKtYCJhE4ZSRmPMkgOG6jtq8Z9VbZVsSUdVNUTzEAO5NwwdxbzMaGmqBKYk5xM5QRdwQBoe/3QsRRBc4oSFr7OzaByFbRwuqpwoS1OC11O4DnYDRQBNiNQ0KMHdpDbwbnD5yVABlKBZJulgwY6G8W1OJUyQc8xIYnkcOpXQjbTePnc+tnJS0skywXTMY5lOLggkku3ld945o5y505JmsEumwy5Xtre1i7G3aOmNJfkZ70bTC6lEyaFAF1FygEEJc/CxvsdY20tMtBZSg6tUjS2/aMVXyUhImIUlCnB0CiEi5Ab5jzaBpuLTmE4LARblIJ0ewI3P0iVOnofU1+LyEzLJz7tlt0uonZxpCbOgLskAsxsAT2ewEC1/EagUzEJUQySpCS7pUMpbvFuGTvFSt08qubmADBnAbcw5STF1o4qaAzkqsE5SRr0NuxjjDsECZhIJBNiPPftBcqWEJORYVm0AYltfQ3hxRkqQAAAdCTs2v63jLr2eSrpCqZR5FHcjYxTQ0yVTM7MdH7dIvlBUtSucqZy5Ym8L1YsUsiWkLWTc6AAneG0lgBtPlywo6xIpVWyviTzbxIr/gGen/+QpSAAinSruQG8+sMMO42E+RNmrl+GiUBZKicyjolIO8fJ6RfMHDiNwAlMiXJSgsTnLfETpmPaHrJO9GokV1OJaPEM0FYzZSUhTakqUdAIzR4pw5CiiXRqmOTzzJpyk9WEKsXw6aVMoHKz5n+gjiTQy1IKS4YOA13iZSUpDSaRr/Z1qXcjwFJBShhlBIteDEUchKFKYHIzhJJt2a8ZqSpRZOZQ5bhykAaAP8AFaK8IxY005SAkKSpyMxYMA5F46YuN0ZSTGWLV+uWWtJYNqEtsGHXreKqbGFrISlFgdyXJ3bvF9FjPtapikpKUJATzMDd2YvYwwl0iZac5ASlLFydC2nc94xk3dFrAFPwwK/5HFyGPVnZ4y+JSJaVqypZKQwbckPrDvEOJZasyEqJuXzOHLbGAjMGQBci50J1Y7ltImqQ/TOKXMTLQASGJLDV9r+UeniWeyrn8v8AcMMbWEABIAJ6l7fhCdAUshCjlB3Ym3pArSKZVOxWYsEKUSSfMxqKKUqXT+JOJYDlSwdopw3hySgpmmb4gFyMrD9do9xesz5WZCA5Cep2cQVYs+lyK8TEpIIQSQAlrjyP4x7PpPFJFmT01B7dP08LVTOYPqSLa99BDU1CvEKQlQSFkHKdQ5AJDQdbn2+kF1Gjykw4ICgLkh7XbpfrppFdRhVtCMyWBSzPq7vraGMqgF1ylBSxcc30LftHNZX+GhmCVJ0ygLBPMSxI6HpvFtEiebNVKdChzpS+YHUfq8DSJ5QCtGczBlILEMxYv1BJG920hlSAmWqa97AlQ0Ki7DYgj7tIS06FiZYZku5JZKSxfU220gwg2aMTpdRLE8jw1otNyEuSWAUUuzEs7j1gSpFMsgOnkdy+RxdkspRbV2HXeOKHFlS5y5pRldBSzHKXcsQ7XsfSA14SCvOQEyyM1iS2YlgCblg0TdIdDOctM8IRKVzNlYKSQQlh/cbDQMNOkXS6QyspVlHNk0TaxI0952uqM6imV4meWCnVsruAA23beHasdlGQUls5KFBIsxD6N2184luxrA5xGfLlEKIC1KUNNgOmxt1iis4hJDS2li2wL6gcpHK4ctEnyDMQClWckjw+W+jq5rMx6vFeGUiZM15p+1dstlC43bSM23eDRNLaCp3E/hyQ0kkBOUn3WuCCGBtu0DUnEC6qYyhklBLqDOxGhdhv+jDPx8zkJOQul9Q+hDXP7QBTUAlqzzCpKHZtArVgXHSNFJpUjN7GcpcogGVMTm1Z2I2taA8RqqhL5F2WAFJbQbZTt5xKugSFZ5BQTsB1OoB8njqZKKwCsGXlt3V2MQ3TKRTTYoEjwuYlrnv5xdQ0akLKvE5bWIu8X4dQy1TFMxLO57CGhpAokkPaBJ2JiqcqaVFkpUOr6xI7VxChHLl0toY8jTIsnzn2ZIX1TG5wmfnRmQnlAa/aFxwlCQSdnDCOfazJDAKMs7OAAYcd0LwY1ZQtaVqmFtG2B/CCKmkCcq86bKBKdHTuX3aMNW46Vm+5dhp2c7xo+GsRTUfZLORQ91XX5xPWnaGgmpx9C+WRmW1gkpYeZOp8oV1GCzJiXmumzAdAb2AgvHeGJstBmyVKWE3IZiw1ZtozlTxbOWnLygbWc+b7mKVSyLQwXgMyVlT4yQFF/eI00vvaGv8AFgmQoTZpnIJAIDO/TN0t9IxhqpihzEqbrf8AaOxNZHvfv5Q7oKG8+op5k3M5QBlASR0AEE4viNwxCrWIN7bExl5EpS1HU7mGFPTXOzCE6Cw6h+2SoEOfh/eCcOwoImjMpz26nQRbRSQnlGwHzIhjhOHlCTMKHIJ16Dcd4z26K1k7RhoSp3ZgVEbPb8YytYr7TOWLm3eNFi1aEEO5Sbq8tfvP0jNT5ClKMwA5STl7PfbS0OvoV/Z3LqAmYH3LPunZoa19YqVVTUoGdzoGbQO/QiE2BS/EqZSGdRmJ++/5+kG41UD2uehaQ5WeZnUlmcBjfT9PGidEtBkjiNUrlWwGgCUuxtuT6waeKZc1GUpDaByM+YsPd1awhJ/DZoSQAFAMQ7B+lvi1MAzpim5k5SlmZIBJ6lQiuwYG5molkAl0s+2puxG4uTDCWadSUeJqsP8AZlk2sygbZtf9Rj50wEqJKuw/MnaCKOuVmZyBa4G4HLYa7QpNMEqNLXyJS5YMhSyA7pUoJQm5u51+ceSVpQylqzgAFAFsrC9yevzhThyUrX9rMfUMrR9jf5Q+qaekKVIBSRqrJq7PYnfy6xl6X4DzKabNmqWgsiYACdiNh1Ivr5wHM4e8M5g62cO3KG77tB8oEBSZKFsALK12a3Ty6x0jB5rpVMy3Pu/mOkS5YoSQpqK2bIQUgtmLvYsCxdB6FkmDuG8PmH7ZRJCjYu6nDXY+b+kMKnhqWQkZ3J2zb7BI1btBUqX4c1s/KRygBJZgAwfyh50F2XiuWJalKT4Yl5ny3KswuUjRy5c7RkKupWumJJKku7vp0cPc94aY7jys6UBJKH5l6KV2LaRn8bnS8hTLB1Dl3BOpYRbVYGWYflSkZiu7FLG3f1Ea+hqhNTlWpSjs5DaWYiMBQ1oASCDZVzrbyh/h+JlMxXgtMQoOxZJH+J0iGhp3g2ZpEyilSCwJbrdrjtF1ZNULII0YPtCylq0pk5lBs1z1dmgnDZRmOsrsHGRvxiou3glqlkzVTTTs5zEO+2kSG1RhEwqJFgYkK39lYMRVYssTiSS2YlvWK8SxFU8gDYMw+9odVvCiysqLMzvBnDnDfjFaEEBSQSSrdthB2pUTVmZGGKCQTrFlPSzJS0zAWUkuPONRV0ikOBzMBrt1hNThU1RWPcAI9YaYUaVX/keWqSCpChO0KUgZe/ZjHz6fJKllQGUKJIt1Ogh5IwhIW6g79NH6QTU4ePeFgnrp2gbphsy04MporWkvDLEA8wGxtr1juRRk633glJIFGyYNyEqV/qH9JIRPmOgh20G0TDsDEwBPu9XuDB+E8JTaaeFg5pe5HTyiFyWV0oEq5Spc7LYlh8iLQXiuIlAEvMAFgXuR38y8M8YoUlQU+XMGCgzg7Rmq7DQohCiVFJLKc23FukaJU8E3ayLsSxYKLKtYC2loIp8VSKdaSQCS6Rq99PpCgUP2qspfLqT1juThxmrypflBJa8JYBuxngc2VKX4i0ZjlUwzAXUGGxZv0YrxytlTJxUhHhpISkBVyG+JSgzq8hARkrFiADsf3gabSTFDMb7av2eGhF86qYBppV/SHZN+/wA7R1/EcrOgKGW2wvroXgT2VQ1YxcrDiJQmbEt/vyhtgXSa5DnkQCeuYj7947m14SoZBlLXtZKrHl7ecc01EFpASne6nt6iJNoikFhnGpOgtrrrC2M5nY2VpUkoBJ0O77lxDbh2iQunmIW2Yuq+icujtpvGfw+iUtVklju3raNPT4MZco5SM8zRPUD1t/qE5ZoVFlViXIgSU7ZX+IAC+m3mXi3D8EmTuZS1KL6m1geh2b8YFk0JbmChlDkJdi+/R4KRjXhpWkE82VnGwBcC9g7fWIWWUPxR+HLz2LH+YA2++Fs+nTUpUoJWjKFAXcBRSXy7ja0Zqp4iVMIQMpJtmU+VPW2+lukN8EMyWFJzhYBJtoVsx1N/3i0khNC6hlFaQmYTmDupW2ti8ZutWylAF0vD/FMZdpZIYFrC/dzvGerSMxy6Q0DG/CFCZy1JZJAAPN+EEpkU1PMVmKisE22D9GgHhGtMqpQQbE5T5GLOLaASqpQvzc3z/wBwmrbBYVmowmembKSkXuT5DZ4sr+KEyEZW5tLQk4drChClXZKWbpeEtRWnxD4lxr6RMJJuipKsjU8fTtgGj2FnsKDcGxiRpQrZ9DQXRl1PSG3CFDLROClcoPvQjrcKAneIM2ZvhLfMQwpKFbMVEqufIdCYnsnJYBqkEcSUsmXPKJbLQ5PWx1vvrC5VAhAASEhDOzdYMQpB5hqHCo4rqYKSDmuGYbA9+sXGCu2S3jAuqKdMs7JGtz10hdjMtORSlWAScwHxbj6wXiFIFgKJKlv7vl0EAVtfLmJVLWFJUoEOpLRp1WUQ2YiTPc/d2jTYVRKUQABfftu/QRkwk5mHW0P6fE/BTkd1KYLIPup3SDuesc3JDsbQlSH8qvShbe8kHXRwPzjRzOJpSgyge6UMlrBgO0fOKipKmEv+blO4bqYEnVc3M5WXfa1/SNYxhFUyZSb0b1OOJACZiBfQu5sdxCqvxNISqYklnIA37PGcwqsMtRWpywIA7mPame4BLMoadxvBJq8CSwVUlW6wk8oUeY9t41fC6EpE5dwnRG9iWf6RhkrF3EaXhapUuYUJSShiWzME2YEmBLIrwPf4PmJcpyBmOqmYl76QFW8NpyZkKtqS4Y9v11jRUdQlUsAkO7Fr6WY9bQtx6eEoISlISEuQLByWsOukNqhGew6n8VeVBSxYHNq41aNXU0CcokkctgT0IGo6QLgs6UlJSG8SxsxJcDS3pHtZWFJOYk+oBT1sbGJlBopCHFqYSlBFzLBJCQdTsfKPVUpyOXKbBgNyHuB23hkKqWZZXmCnNyS5B6QfTUS8iTkcOLOASkgv6uYzyVQmwoTJc1OWWTlHumxy9e0UVuOzvGKwACH22Gx6lmhzWJ9nlLUXUtagAfeUAQLPZ2DiENXOzB2KXABsNtdNzAnigLE8ZKVmCgxWwcWCfTfrFdbVyQjKCStbOq7DcsflCAJdVvSPBLbXWLwKy0FKDzB/I/WPVYkq7Eu76/UwJON48eChWdKmklybx3OmA33jgqDRwU2hoVndNNyl4b4vXmoWmYdQAG8oTSkvBKUOLbQWNBCKiYlKiCRmN2hfMc6wQKkszxXNmQAVpURvHketEgtjo+q0nEUpc0y3BUN3sXD2MMKDHkpSxIJ/W8fIEoUGIf0hvS4xMRlLWT2tBjwDdVNblmEuAF3Yx3W1/hJSpQdKmu4sOsJRRpmpE0qbNYE7PqzwDxFTLlhQUX5bB3YuLkbWMXHBDoYYxjwPPTgFi3XQO/rCHGscM6WSUhJF3G7nSBcDmgImpJutJA8xpClc46Xi5SJOZc5tgO41gzCZ0pMx5qCtOwBa+z9u0LzEBaMnktOjW1WIyUh5csBJFx08jCedXyisMjl6b33gJNaWbaKFF4dJYQNjauqUpl5MrkqCgrpZm7wpXMMe+MWbaK2gexHgg/C68yZgUA7PYu1w12gB49C4ANjRLXNkKVLXlaZdLB7gl83XaB8amq8NwQtJCSdbNZIfr+UI8PxeZJCgg2Vq9/Ud47l4h9mUKDg94beBo5p5ykqCmL7axZiNSVXzKKjq5eLZuLJUhKQnKQBf74rq5VkqcOzxFsfg84PTKQDNngFO2ayQRu3xExqZGPyqlLoYKQGANjuPS3SPlk+sWsupRPmYso61SNNyD8opKIrNnxhib+FKJYJGcjd3ID+jxl6jEwxCA3fr+UVYhXrmqzruWAtawFrQGU2hSSbHZfKmXeOSDeK5WsXyk5i0T6PwHJ6xFttFtUhi0DRRBHj0KjmJDANpqlKRcR37WlJ5d9RC+JCoLLqhYdxEQYpjpMDQ0wpIS2sSOE0qiHiRnj7KG1IORP8AdGiMhOQ8o+Q6GJEhzJC8Llg0yXA1Vt3MKVHN713Ut3u9jq+sSJHVHT/RmzOYf/yDz/GK6wfaK/uP3mPIkc5r4DLjiJEhknoiJj2JAgOhrHKtYkSADwxzEiQwJFydBHkSEBJkdzFcqfKJEh+DBzHqIkSEIvT7pitESJCGyw7REHmMSJC9H4czTeKVRIkUSeRIkSGBIhiRIBEgqjTrEiQpaGj6PhNIjwZfIn3R8IiRIkecxn/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7046" name="AutoShape 9" descr="data:image/jpeg;base64,/9j/4AAQSkZJRgABAQAAAQABAAD/2wCEAAkGBhQSERUUExQWFBUVGBcYGBcYGBcYGBgYFxUWFxcYFxQXHCYfFxwlHBUVHy8gIycpLCwsFx4xNTAqNSYrLCkBCQoKDgwOGg8PGiwlHyQsLCwsLCwpLCwsLCwsLCwsLCwsLCwpLCwsLCkpLCwsLCkpLCwsLCkpLCwpLCwsLCwsKf/AABEIAMIBAwMBIgACEQEDEQH/xAAbAAACAwEBAQAAAAAAAAAAAAAEBQADBgIBB//EAD0QAAECBAQEAwUGBgICAwAAAAECEQADBCEFEjFBBiJRYRNxgRQyQpGhI7HB0fDxFVJicoLhM5IHQxYkNP/EABoBAAMBAQEBAAAAAAAAAAAAAAABAgMEBQb/xAAlEQACAgIDAAICAgMAAAAAAAAAAQIRITEDEkEEUSJxYbETMoH/2gAMAwEAAhEDEQA/APmZo7PAkinzTUp0cw9pwCIrVhzLChsYyWzRmqRhXhScw2EL6TiIpmAaiHuHzDMl5T0gaVw4kLdovpTFd6H9LXBSbwvq8SyKhhJpAA0CYhh43Dw5VeAR1KxXOItQbxnsTmiSkFFz0jvCuJAuxF4MPYx/UaRlMeJa0auQM1zvAeKUCVQnCxXRk8ApjnvG6p8oTCqThOW4iqbImXIhV12N5GsysGZhFikxlafEymZziNGmsCkuInspOkOmkVVcUUcq8ezVEmLqYRSjYmwqfMZMKVKdUH1JcQB4cX1JssULQHNTeLzNiiYuMpFIkq0XFYhZUVjRXJrniCxhrHExbR7LmWgWqnRrFURJlc2raPJFUYrlU5VDGloId2IslgkR37MYKlyGjpS4T/kZTLDQSFRSFiLUqhIZTNDxwIsmraBlzooRCqPIGUovHkOwoSU1FvDSmprxnEYypMMcKxzm5oyVeAaCTWmSQ4tDyiqgovCSbUIWmK8LmnN2ilK2OjWIRzawJjFZlGkVqKmcGFWMVhMovq0J6wFGbGIlU5QOh0hjQULF4zlEllFSo2ODfaJ5TEpWhjIVJCGEcokLUHLxYJapY914JlJmG5DdotCeSqRTL3NoKcCxOsdTyWELMVFraiNnGo2QnmgbEqOW5NnhbSTVA2doKpcPMzXWGkjCwgMYww/yo01gGk1Y3jv24O0WDDXV2i1eAJcGKtvQisznj1VxDBGHgJipVM0O62KhBUzOZo6EtxB9Xhr3gCSpixidvIxPisoxTh9Kd40U+kBuYV1am5UxMpKOwimwqXItaB1UZJhxQyQJYeK5ygDGnlktZJRUcMUyGjmiUCIOEuEmKgGaIAnAw0niA2BMTPJcQNCC8XrcCGUmjeOaukYRMUDMzW12WB6etzGOMbkl4CoSxvFsVmgESOEG0SEMy8/C8sCzFBOkazGpAyFoxaOZfrCeMCRo8FSpQ7Q0pJ4QplR1hS0plgaFoVV9OorJBtBfXJRrl4zLCdRAE6eialtYyS0KKgNo1uD4UkAXhpOWUDpA8vCEM0aPB6JKQAA0L6mR4an2i6diACBlioIljybNSj3oDxDEgAGtCIY2ldlG4i9Z8TWLnJeEpMumYiVMIomnUmC5VKkJtrHsyjCwztETk2ikhbR4ukEtFkvGM6mML6uiCFMkOe0PaHCPswsjZ4iPa68KbQVJnCK6meRvAa5/NbSG/wD8eVNp5kxwAkaHVXVocpKKEC0GKAm5hlPUkpcRk5GDqzWJH6tDx5cpKQVFSiWVbXMwt0Y7xzvm6P8AM0cU/wDU9zukwgq54SqDKuvyODYiENWvOq0avkSjgnrkaTapxaAwg5naLsMlOLwUZoSYmMb/ACY2/Cg1ZFjaFGJYgQbQ8rJIVpCysw9xGjkyKCMDxPNrGnk1IaPnUlZlKhxLx8AaxV0LY+xCqAgGiqsyoR1eLZtDDLApZN4lysdUbGiRaPaxNo8pFsIrrKiKSAzGK07vCVNMxjQV6nhS14ciS9AtEj1OkSJKOcZQSg+UYgnIr1j6XUyXS0ZjEMCBJMKeAjkpwep8QiNN/DwsRlcPkGW8OcFxoknNAq0wZXidL4YLCAcMxlYXleNZW04mIJjBLliXNPYw6alYJm5TiQmMneOKpATbWMxR1yswUIfKr02cuTB3QOPpn8UXlPLY7HS+0WcNYhPnKygE6uWsG1c7M8GVEpSl50iwBazuSG9Nddo1nCVRllTzNyywciMz5lE3N2uT09dIw5+Rw43OKz4VxrtJJjLDaCUWliolKmluUTEkj/HfezwNV4XMN0gsSQCNwC2kX0/CsgAzEzZrqckHKzgFtLp+sL6zGigIlmYJhJIAKiEpCQPfA1IYtsX06cL+Ryppf2jaUI5oIpsFUxCihJDPmL/48u9w/rDEYUVOyipPkUi3QdNdxA9PWPLP28tLEe6252y+Zs8M6PEjfLNKyCRdsupYFla/WOnvyfZz0hdNw0jKyQ/9rG3RiU5uzv5wwTWAEIUAS2oSFH1DCGYx1CeWanYl8oylup2bu8W1uNUswKASlRTZwwyltiRrpHJOU5PPhvxzrFAU9eYP4IU/xZQntqVawNUYbLIvIUk+bHsehEN6HCU2WsZgdHcXt1sk2tbQiGcijb3B/iWSr6OlXqPWOj/FJ5L7xXh87xHhTxS5Kkk9Rb5gNHMjgRYDoKVeo++PoplpdlABR2VyK9COVXpAmJBUtLollarcpGz3YovYRtC1hmcmpHz9XDk1GbMki9m6ecK5mHLSXUDH1IJcOPotbfUKHzIitVMojQkd0BY+csn7o6ouzJo+YyTdovqJYaNpOw+SssqWknqksr5WI9RCuv4YJDyiVf0qBB8gdDDcfoR86xekc2hKaMvctGwqaJQUUrSUqBYg2IhfVUO4iKzkX6FeDUBWu+0fQcNw4JSIzmHy/DVeNHJxEZdYTRS/kJnzcsK59S8V1uJA2BgE1ENypEtlqw8U+zx4KoQdThxHJDn7Soi8gfgdokM/AiR1l2AzqwEWhdVVR06wLh80mDZlK8KVvI1SApuGqy5gY7wuga5g2VP+GGlLRpUD1i8N4DJ7TLASRGOr6QCaS7uY1FTRKD5dIzxwpcyYSxaE7dE2iunlgqAENKfCcisxLgx7JwVSSHFjv0hpUIyy7wqrLKuzmbMAQcti0Kaxc32ROVQJExcwJBJU5yghX/VwIrp60zFlI0Gvzg9NGi1rvZiRqd2jk57cL+mjXjVSwAYPxFUrBC3ShJ3BBJYjKAdYZolU7/8A20q+0YJUCR4bPYgWcuD6QxRh/k/U/nAuJUhWgpPm7dI835C5O/Zql+zpjKLVC44KkJMtE8IRmcXSXY2LguRpA86ZUSVNmTMBsGUFBQ1sBfQ/WFiaVeZkgpYOeh1hsuZMkqzoCTmDZD0YhQB0uCb+XpvFRf8AszNxa0N8PxGpmS0gEyQxCtLvyhixI+IBtvnDjDMOmrXYjkKSc2pOxyakW3gCh4nBB5VStQUhQXynXmUPLeO0cTyisoJmZk5QWSHuRukuRcRTlFzSWS4w/H+T63RVaZoALJWzFJ0LdH1H1D/Mo0YZiT26j13HnHzpGMUqh/8AonyyP5xmD7+8C3pDSk4jWn3ayTMTtmYEebkOPWO6PyYN0znfC/Ga2ZRWZgsbpVf5E/cX8xFCZRSPsyUt/wCtaSU+m6fQkdoTSuNSk8wkzB1lzAk/9VQwkcX06vezI8w4+aSY3U4P0zcJrwKdKiy0lC/Nn/tWPe8j8oEM8JmhGUqJ7AEdCbgfJvKCl4vTTA3iJPzH4WiuRiElIIK3vdwVZu7t5RSaurJadXRzWoCvfSCP60u3qbj0JgeTRteUsp/pUc6PJ9U+rQScdpx7qz5BKiPqLekVLxCQS6DMCuqUkP2IUGPrGhAr4ow4TZRUtARNQHB/mSNQ+9r+kfOqvDFbXjdcXcRlEkywhKSr+Y8xG7I+B/XX1jO0FOqay1aaAA7ecPDDQkqMGzgEFlAMwhbUUc6UjNMBAcC3R9Y3UuiCVXIHf/ccVcqWvlfMd3hLjVDbZk5GD5iftB69IXVoKSRq24jWT8PKJmV0KVsCNvMQHilcUBp1OSnR0cw+WsD44tZwQ2zGe1F40eEVLiFldPo1JzoKkFny7uNmi3BqgKAUkuN+o7GOB/G6y7IqjUhokCJniJHQVRmcOWHDQ+ngBDxmMBnJABMPxWJVaHsqinC5AmTHfTaGebJMyoBbUn/cC0lIlCs2h2aLlVS1LF26h9o046ikkRLI0mVKUpdSXDfq0U0OJqQLJSoHS3NFfsIN2JbUPpBooeR81xoY0U5IlxTOxOCxZu42i2kpUrKwtAygO/SEs6imBYUFEP8AEDb1Ee1UhfhsJvMbO4HnFOXZCSpntXw4gk6o3tbXQQropQE5csOUyyOa5cnZ+seIq6hCsq1eJKa6n5v2iutnTCUiUyZSQ7JsVHqT1jn5IRlmS0axfXCezVU81AYGPcRCQm0I8MxOYRmXLytYBtoPX9rqr0jx/ncsliCOviivRFMqUhbBr766qD/R4croh737BndumhPrHP8ACkIc6kX9bx1TTc7uSlPffR454fH5OWOipTjFmRxaYozChHQh/r+cWYRPVImFRSDmFwbetg8ayTw6FnMm/Q907QqrZHhVBSsOg3QW22f6wKbzxJZQ7S/Jl8uo8RgWSO8HDCc6Cphls5cW/V4CqKyQlBJSWBIsTCCr4lRLLS1TAkkEjMXbUHqzxMPiSnK5JjlypaNGuhKLpdUSUove30glOMBclE4aL95gLKYh/p8x3iyZUyyWLXzNfcAEfrtHNy8HJB4yaR5Is9panMoDv+rwx4rmokSc6VFNviJUPkL/AFgeXVSkXDWD7afoiEOP4umYJgU+VgHbTNpbcflGnw+Pllyptuv2LmnHpSFNLxdUrPJ4RB3aZ92e0aTh7ilXhj2iZ4cxa8oyMm3nc3IijDMEQmQkpAIZ9GuN26kwXVLRNQnxab/iIZQyp+agY+oisI81tjGZL8RR5gdCM3vHzgOsp54QUCYLkEZbBPYbkxZSV6JjEnIGJSkEuGU1yTcFvkYP9iCwlTlJSSwTr5AnSNP0RoCpaCo8NjlUoDqx+RgHDzOK1CalKUh2IN3D6n5QTXYvNlTWmSlkHMAtICrDSw+UJqqZNn6EyZaQ5/m/ySLi8UlGO2Jtse1uMeCgKtlvmsH0e3WE9Lj4mFSFgpzc0stYg6jziiSlJmCZNmEuG5tO12tFKpcubNISSyTona3wttET5cYKjAScVUcsJczFEA/yhx2d2hbwnPUVqAc2eNXieB55a0IABXue0I+GsEXIqFJUQ+XaMm00X/A59rMSDjRRIkLM7huCrHKde9iI09HgSZbFRGbzgeqyJ5ioKUbWgqjVMWgtKf8AqNg0aUv+knRmuqyWH5d499oSlQCgz6KjqsmqQhISguNWD6wp9qSfFMwWTl/xOrW0jSKzklsf0ysxXzFrB2ZrfWCjNAACibCw2+cY1GNsmZMCiCrRyco7AMxMNMNxxE+S015ZTYlOpOz9Iuu2ibodiclaWUWAPwwnxOpkVCVSkKcC7pNgx6xRVT/aElElJyj3pqrWs4SO/WLcOw6RKlKUpPLd0jVZBsPLeJcawNOxBVKMhBTKlmYk3Ju3zNzDfhySoy/EKQFH4W0+esSTictC809klYdKWshIGl4pquMJQSRKUknYXu8RvN4Ko0kuaQedjd+jCKp0hBeYSUjrdvOMjh06dPW65oCP6fqOv1jWify5STlsANoUoRkqasabTtCaVW+LNySFhYF1HaLKkTFBSfiAcNuB72XvHNdXy8PklEtIzqdjv6n1hbS8UFMyTmBN3J2IIIN/WMFBRwsGl3s0PC/EOQJkrZJS5Tm7XIHpD/jHBEqpTMSo3BKVJuUOymO5G/pHypBXUVBmFwASwGrdvSGVbjs5MpgpWX4bl8rMzaNbvv1McvJ8WP8AkU4un/ZSk2mvozsjElglAZaTvfYFi+sC1MgvmO+1/lFsqQsqtzAXt3NhDAoC+UnLo+j7WY+Ud1YMvRpwribp8BfurGUEbFwxY7vf0hXV1E1ExSMhBlndV7ApJvsxOnzjmTIKA6CXBsW+IF/WHU+SKtYCJhE4ZSRmPMkgOG6jtq8Z9VbZVsSUdVNUTzEAO5NwwdxbzMaGmqBKYk5xM5QRdwQBoe/3QsRRBc4oSFr7OzaByFbRwuqpwoS1OC11O4DnYDRQBNiNQ0KMHdpDbwbnD5yVABlKBZJulgwY6G8W1OJUyQc8xIYnkcOpXQjbTePnc+tnJS0skywXTMY5lOLggkku3ld945o5y505JmsEumwy5Xtre1i7G3aOmNJfkZ70bTC6lEyaFAF1FygEEJc/CxvsdY20tMtBZSg6tUjS2/aMVXyUhImIUlCnB0CiEi5Ab5jzaBpuLTmE4LARblIJ0ewI3P0iVOnofU1+LyEzLJz7tlt0uonZxpCbOgLskAsxsAT2ewEC1/EagUzEJUQySpCS7pUMpbvFuGTvFSt08qubmADBnAbcw5STF1o4qaAzkqsE5SRr0NuxjjDsECZhIJBNiPPftBcqWEJORYVm0AYltfQ3hxRkqQAAAdCTs2v63jLr2eSrpCqZR5FHcjYxTQ0yVTM7MdH7dIvlBUtSucqZy5Ym8L1YsUsiWkLWTc6AAneG0lgBtPlywo6xIpVWyviTzbxIr/gGen/+QpSAAinSruQG8+sMMO42E+RNmrl+GiUBZKicyjolIO8fJ6RfMHDiNwAlMiXJSgsTnLfETpmPaHrJO9GokV1OJaPEM0FYzZSUhTakqUdAIzR4pw5CiiXRqmOTzzJpyk9WEKsXw6aVMoHKz5n+gjiTQy1IKS4YOA13iZSUpDSaRr/Z1qXcjwFJBShhlBIteDEUchKFKYHIzhJJt2a8ZqSpRZOZQ5bhykAaAP8AFaK8IxY005SAkKSpyMxYMA5F46YuN0ZSTGWLV+uWWtJYNqEtsGHXreKqbGFrISlFgdyXJ3bvF9FjPtapikpKUJATzMDd2YvYwwl0iZac5ASlLFydC2nc94xk3dFrAFPwwK/5HFyGPVnZ4y+JSJaVqypZKQwbckPrDvEOJZasyEqJuXzOHLbGAjMGQBci50J1Y7ltImqQ/TOKXMTLQASGJLDV9r+UeniWeyrn8v8AcMMbWEABIAJ6l7fhCdAUshCjlB3Ym3pArSKZVOxWYsEKUSSfMxqKKUqXT+JOJYDlSwdopw3hySgpmmb4gFyMrD9do9xesz5WZCA5Cep2cQVYs+lyK8TEpIIQSQAlrjyP4x7PpPFJFmT01B7dP08LVTOYPqSLa99BDU1CvEKQlQSFkHKdQ5AJDQdbn2+kF1Gjykw4ICgLkh7XbpfrppFdRhVtCMyWBSzPq7vraGMqgF1ylBSxcc30LftHNZX+GhmCVJ0ygLBPMSxI6HpvFtEiebNVKdChzpS+YHUfq8DSJ5QCtGczBlILEMxYv1BJG920hlSAmWqa97AlQ0Ki7DYgj7tIS06FiZYZku5JZKSxfU220gwg2aMTpdRLE8jw1otNyEuSWAUUuzEs7j1gSpFMsgOnkdy+RxdkspRbV2HXeOKHFlS5y5pRldBSzHKXcsQ7XsfSA14SCvOQEyyM1iS2YlgCblg0TdIdDOctM8IRKVzNlYKSQQlh/cbDQMNOkXS6QyspVlHNk0TaxI0952uqM6imV4meWCnVsruAA23beHasdlGQUls5KFBIsxD6N2184luxrA5xGfLlEKIC1KUNNgOmxt1iis4hJDS2li2wL6gcpHK4ctEnyDMQClWckjw+W+jq5rMx6vFeGUiZM15p+1dstlC43bSM23eDRNLaCp3E/hyQ0kkBOUn3WuCCGBtu0DUnEC6qYyhklBLqDOxGhdhv+jDPx8zkJOQul9Q+hDXP7QBTUAlqzzCpKHZtArVgXHSNFJpUjN7GcpcogGVMTm1Z2I2taA8RqqhL5F2WAFJbQbZTt5xKugSFZ5BQTsB1OoB8njqZKKwCsGXlt3V2MQ3TKRTTYoEjwuYlrnv5xdQ0akLKvE5bWIu8X4dQy1TFMxLO57CGhpAokkPaBJ2JiqcqaVFkpUOr6xI7VxChHLl0toY8jTIsnzn2ZIX1TG5wmfnRmQnlAa/aFxwlCQSdnDCOfazJDAKMs7OAAYcd0LwY1ZQtaVqmFtG2B/CCKmkCcq86bKBKdHTuX3aMNW46Vm+5dhp2c7xo+GsRTUfZLORQ91XX5xPWnaGgmpx9C+WRmW1gkpYeZOp8oV1GCzJiXmumzAdAb2AgvHeGJstBmyVKWE3IZiw1ZtozlTxbOWnLygbWc+b7mKVSyLQwXgMyVlT4yQFF/eI00vvaGv8AFgmQoTZpnIJAIDO/TN0t9IxhqpihzEqbrf8AaOxNZHvfv5Q7oKG8+op5k3M5QBlASR0AEE4viNwxCrWIN7bExl5EpS1HU7mGFPTXOzCE6Cw6h+2SoEOfh/eCcOwoImjMpz26nQRbRSQnlGwHzIhjhOHlCTMKHIJ16Dcd4z26K1k7RhoSp3ZgVEbPb8YytYr7TOWLm3eNFi1aEEO5Sbq8tfvP0jNT5ClKMwA5STl7PfbS0OvoV/Z3LqAmYH3LPunZoa19YqVVTUoGdzoGbQO/QiE2BS/EqZSGdRmJ++/5+kG41UD2uehaQ5WeZnUlmcBjfT9PGidEtBkjiNUrlWwGgCUuxtuT6waeKZc1GUpDaByM+YsPd1awhJ/DZoSQAFAMQ7B+lvi1MAzpim5k5SlmZIBJ6lQiuwYG5molkAl0s+2puxG4uTDCWadSUeJqsP8AZlk2sygbZtf9Rj50wEqJKuw/MnaCKOuVmZyBa4G4HLYa7QpNMEqNLXyJS5YMhSyA7pUoJQm5u51+ceSVpQylqzgAFAFsrC9yevzhThyUrX9rMfUMrR9jf5Q+qaekKVIBSRqrJq7PYnfy6xl6X4DzKabNmqWgsiYACdiNh1Ivr5wHM4e8M5g62cO3KG77tB8oEBSZKFsALK12a3Ty6x0jB5rpVMy3Pu/mOkS5YoSQpqK2bIQUgtmLvYsCxdB6FkmDuG8PmH7ZRJCjYu6nDXY+b+kMKnhqWQkZ3J2zb7BI1btBUqX4c1s/KRygBJZgAwfyh50F2XiuWJalKT4Yl5ny3KswuUjRy5c7RkKupWumJJKku7vp0cPc94aY7jys6UBJKH5l6KV2LaRn8bnS8hTLB1Dl3BOpYRbVYGWYflSkZiu7FLG3f1Ea+hqhNTlWpSjs5DaWYiMBQ1oASCDZVzrbyh/h+JlMxXgtMQoOxZJH+J0iGhp3g2ZpEyilSCwJbrdrjtF1ZNULII0YPtCylq0pk5lBs1z1dmgnDZRmOsrsHGRvxiou3glqlkzVTTTs5zEO+2kSG1RhEwqJFgYkK39lYMRVYssTiSS2YlvWK8SxFU8gDYMw+9odVvCiysqLMzvBnDnDfjFaEEBSQSSrdthB2pUTVmZGGKCQTrFlPSzJS0zAWUkuPONRV0ikOBzMBrt1hNThU1RWPcAI9YaYUaVX/keWqSCpChO0KUgZe/ZjHz6fJKllQGUKJIt1Ogh5IwhIW6g79NH6QTU4ePeFgnrp2gbphsy04MporWkvDLEA8wGxtr1juRRk633glJIFGyYNyEqV/qH9JIRPmOgh20G0TDsDEwBPu9XuDB+E8JTaaeFg5pe5HTyiFyWV0oEq5Spc7LYlh8iLQXiuIlAEvMAFgXuR38y8M8YoUlQU+XMGCgzg7Rmq7DQohCiVFJLKc23FukaJU8E3ayLsSxYKLKtYC2loIp8VSKdaSQCS6Rq99PpCgUP2qspfLqT1juThxmrypflBJa8JYBuxngc2VKX4i0ZjlUwzAXUGGxZv0YrxytlTJxUhHhpISkBVyG+JSgzq8hARkrFiADsf3gabSTFDMb7av2eGhF86qYBppV/SHZN+/wA7R1/EcrOgKGW2wvroXgT2VQ1YxcrDiJQmbEt/vyhtgXSa5DnkQCeuYj7947m14SoZBlLXtZKrHl7ecc01EFpASne6nt6iJNoikFhnGpOgtrrrC2M5nY2VpUkoBJ0O77lxDbh2iQunmIW2Yuq+icujtpvGfw+iUtVklju3raNPT4MZco5SM8zRPUD1t/qE5ZoVFlViXIgSU7ZX+IAC+m3mXi3D8EmTuZS1KL6m1geh2b8YFk0JbmChlDkJdi+/R4KRjXhpWkE82VnGwBcC9g7fWIWWUPxR+HLz2LH+YA2++Fs+nTUpUoJWjKFAXcBRSXy7ja0Zqp4iVMIQMpJtmU+VPW2+lukN8EMyWFJzhYBJtoVsx1N/3i0khNC6hlFaQmYTmDupW2ti8ZutWylAF0vD/FMZdpZIYFrC/dzvGerSMxy6Q0DG/CFCZy1JZJAAPN+EEpkU1PMVmKisE22D9GgHhGtMqpQQbE5T5GLOLaASqpQvzc3z/wBwmrbBYVmowmembKSkXuT5DZ4sr+KEyEZW5tLQk4drChClXZKWbpeEtRWnxD4lxr6RMJJuipKsjU8fTtgGj2FnsKDcGxiRpQrZ9DQXRl1PSG3CFDLROClcoPvQjrcKAneIM2ZvhLfMQwpKFbMVEqufIdCYnsnJYBqkEcSUsmXPKJbLQ5PWx1vvrC5VAhAASEhDOzdYMQpB5hqHCo4rqYKSDmuGYbA9+sXGCu2S3jAuqKdMs7JGtz10hdjMtORSlWAScwHxbj6wXiFIFgKJKlv7vl0EAVtfLmJVLWFJUoEOpLRp1WUQ2YiTPc/d2jTYVRKUQABfftu/QRkwk5mHW0P6fE/BTkd1KYLIPup3SDuesc3JDsbQlSH8qvShbe8kHXRwPzjRzOJpSgyge6UMlrBgO0fOKipKmEv+blO4bqYEnVc3M5WXfa1/SNYxhFUyZSb0b1OOJACZiBfQu5sdxCqvxNISqYklnIA37PGcwqsMtRWpywIA7mPame4BLMoadxvBJq8CSwVUlW6wk8oUeY9t41fC6EpE5dwnRG9iWf6RhkrF3EaXhapUuYUJSShiWzME2YEmBLIrwPf4PmJcpyBmOqmYl76QFW8NpyZkKtqS4Y9v11jRUdQlUsAkO7Fr6WY9bQtx6eEoISlISEuQLByWsOukNqhGew6n8VeVBSxYHNq41aNXU0CcokkctgT0IGo6QLgs6UlJSG8SxsxJcDS3pHtZWFJOYk+oBT1sbGJlBopCHFqYSlBFzLBJCQdTsfKPVUpyOXKbBgNyHuB23hkKqWZZXmCnNyS5B6QfTUS8iTkcOLOASkgv6uYzyVQmwoTJc1OWWTlHumxy9e0UVuOzvGKwACH22Gx6lmhzWJ9nlLUXUtagAfeUAQLPZ2DiENXOzB2KXABsNtdNzAnigLE8ZKVmCgxWwcWCfTfrFdbVyQjKCStbOq7DcsflCAJdVvSPBLbXWLwKy0FKDzB/I/WPVYkq7Eu76/UwJON48eChWdKmklybx3OmA33jgqDRwU2hoVndNNyl4b4vXmoWmYdQAG8oTSkvBKUOLbQWNBCKiYlKiCRmN2hfMc6wQKkszxXNmQAVpURvHketEgtjo+q0nEUpc0y3BUN3sXD2MMKDHkpSxIJ/W8fIEoUGIf0hvS4xMRlLWT2tBjwDdVNblmEuAF3Yx3W1/hJSpQdKmu4sOsJRRpmpE0qbNYE7PqzwDxFTLlhQUX5bB3YuLkbWMXHBDoYYxjwPPTgFi3XQO/rCHGscM6WSUhJF3G7nSBcDmgImpJutJA8xpClc46Xi5SJOZc5tgO41gzCZ0pMx5qCtOwBa+z9u0LzEBaMnktOjW1WIyUh5csBJFx08jCedXyisMjl6b33gJNaWbaKFF4dJYQNjauqUpl5MrkqCgrpZm7wpXMMe+MWbaK2gexHgg/C68yZgUA7PYu1w12gB49C4ANjRLXNkKVLXlaZdLB7gl83XaB8amq8NwQtJCSdbNZIfr+UI8PxeZJCgg2Vq9/Ud47l4h9mUKDg94beBo5p5ykqCmL7axZiNSVXzKKjq5eLZuLJUhKQnKQBf74rq5VkqcOzxFsfg84PTKQDNngFO2ayQRu3xExqZGPyqlLoYKQGANjuPS3SPlk+sWsupRPmYso61SNNyD8opKIrNnxhib+FKJYJGcjd3ID+jxl6jEwxCA3fr+UVYhXrmqzruWAtawFrQGU2hSSbHZfKmXeOSDeK5WsXyk5i0T6PwHJ6xFttFtUhi0DRRBHj0KjmJDANpqlKRcR37WlJ5d9RC+JCoLLqhYdxEQYpjpMDQ0wpIS2sSOE0qiHiRnj7KG1IORP8AdGiMhOQ8o+Q6GJEhzJC8Llg0yXA1Vt3MKVHN713Ut3u9jq+sSJHVHT/RmzOYf/yDz/GK6wfaK/uP3mPIkc5r4DLjiJEhknoiJj2JAgOhrHKtYkSADwxzEiQwJFydBHkSEBJkdzFcqfKJEh+DBzHqIkSEIvT7pitESJCGyw7REHmMSJC9H4czTeKVRIkUSeRIkSGBIhiRIBEgqjTrEiQpaGj6PhNIjwZfIn3R8IiRIkecxn/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7047" name="Picture 11" descr="http://www.aphotofauna.com/images/flies/fly_scathophagidae_scathophaga_stercoraria_yellow_dung_15-04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98963"/>
            <a:ext cx="199231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4236" r="12839" b="40327"/>
          <a:stretch>
            <a:fillRect/>
          </a:stretch>
        </p:blipFill>
        <p:spPr bwMode="auto">
          <a:xfrm>
            <a:off x="4427538" y="981075"/>
            <a:ext cx="46815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TextovéPole 8"/>
          <p:cNvSpPr txBox="1">
            <a:spLocks noChangeArrowheads="1"/>
          </p:cNvSpPr>
          <p:nvPr/>
        </p:nvSpPr>
        <p:spPr bwMode="auto">
          <a:xfrm>
            <a:off x="179388" y="1054100"/>
            <a:ext cx="36782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 b="1">
                <a:solidFill>
                  <a:schemeClr val="tx2"/>
                </a:solidFill>
              </a:rPr>
              <a:t>Moxidectin</a:t>
            </a:r>
            <a:r>
              <a:rPr lang="en-GB" altLang="en-US" sz="1800" b="1">
                <a:solidFill>
                  <a:schemeClr val="tx1"/>
                </a:solidFill>
              </a:rPr>
              <a:t> </a:t>
            </a:r>
            <a:r>
              <a:rPr lang="en-GB" altLang="en-US" sz="1800">
                <a:solidFill>
                  <a:schemeClr val="tx1"/>
                </a:solidFill>
              </a:rPr>
              <a:t>– </a:t>
            </a:r>
            <a:r>
              <a:rPr lang="cs-CZ" altLang="en-US" sz="1800">
                <a:solidFill>
                  <a:schemeClr val="tx1"/>
                </a:solidFill>
              </a:rPr>
              <a:t>used e.g. in home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„</a:t>
            </a:r>
            <a:r>
              <a:rPr lang="en-GB" altLang="en-US" sz="1800">
                <a:solidFill>
                  <a:schemeClr val="tx1"/>
                </a:solidFill>
              </a:rPr>
              <a:t>spot on” </a:t>
            </a:r>
            <a:r>
              <a:rPr lang="cs-CZ" altLang="en-US" sz="1800">
                <a:solidFill>
                  <a:schemeClr val="tx1"/>
                </a:solidFill>
              </a:rPr>
              <a:t>products</a:t>
            </a: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2700338" y="4757738"/>
            <a:ext cx="6477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Šipka doprava 10"/>
          <p:cNvSpPr/>
          <p:nvPr/>
        </p:nvSpPr>
        <p:spPr>
          <a:xfrm>
            <a:off x="5867400" y="4757738"/>
            <a:ext cx="649288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7052" name="Picture 2" descr="https://encrypted-tbn0.google.com/images?q=tbn:ANd9GcQYuav5FXXhPNb_O-2Bpl0rfQjaDBUqZl867IJ47-6yMdCbb36Uk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4508500"/>
            <a:ext cx="2273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„Zákaz“ 12"/>
          <p:cNvSpPr/>
          <p:nvPr/>
        </p:nvSpPr>
        <p:spPr>
          <a:xfrm>
            <a:off x="2700338" y="5407025"/>
            <a:ext cx="647700" cy="71913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7054" name="TextovéPole 13"/>
          <p:cNvSpPr txBox="1">
            <a:spLocks noChangeArrowheads="1"/>
          </p:cNvSpPr>
          <p:nvPr/>
        </p:nvSpPr>
        <p:spPr bwMode="auto">
          <a:xfrm>
            <a:off x="5867400" y="4076700"/>
            <a:ext cx="56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Symbol „Zákaz“ 14"/>
          <p:cNvSpPr/>
          <p:nvPr/>
        </p:nvSpPr>
        <p:spPr>
          <a:xfrm>
            <a:off x="6372225" y="4292600"/>
            <a:ext cx="360363" cy="4318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95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04800" y="1600200"/>
            <a:ext cx="861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3300"/>
                </a:solidFill>
              </a:rPr>
              <a:t>COMPUTATIONAL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3300"/>
                </a:solidFill>
              </a:rPr>
              <a:t>(ECO)TOXICOLOGY</a:t>
            </a:r>
            <a:endParaRPr lang="cs-CZ" altLang="en-US" sz="2800" i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8"/>
          <p:cNvSpPr>
            <a:spLocks noGrp="1"/>
          </p:cNvSpPr>
          <p:nvPr>
            <p:ph type="title"/>
          </p:nvPr>
        </p:nvSpPr>
        <p:spPr bwMode="auto">
          <a:xfrm>
            <a:off x="457200" y="44624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 smtClean="0"/>
              <a:t>Adverse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outcome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pathways</a:t>
            </a:r>
            <a:r>
              <a:rPr lang="cs-CZ" altLang="en-US" dirty="0" smtClean="0"/>
              <a:t> </a:t>
            </a:r>
          </a:p>
        </p:txBody>
      </p:sp>
      <p:pic>
        <p:nvPicPr>
          <p:cNvPr id="89091" name="Picture 4" descr="http://u.jimdo.com/www32/o/s09b2938cc0a6d68f/img/idb462b3a2365de42/1314711482/std/toxicokinetic-toxicodynamic-models-and-adverse-outcome-pathwa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989138"/>
            <a:ext cx="87868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ovéPole 12"/>
          <p:cNvSpPr txBox="1">
            <a:spLocks noChangeArrowheads="1"/>
          </p:cNvSpPr>
          <p:nvPr/>
        </p:nvSpPr>
        <p:spPr bwMode="auto">
          <a:xfrm>
            <a:off x="107950" y="1196975"/>
            <a:ext cx="8285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… and its modelling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1" i="1">
                <a:solidFill>
                  <a:schemeClr val="tx1"/>
                </a:solidFill>
              </a:rPr>
              <a:t>Key is to understand the mechanisms at low levels of organization</a:t>
            </a:r>
          </a:p>
        </p:txBody>
      </p:sp>
    </p:spTree>
    <p:extLst>
      <p:ext uri="{BB962C8B-B14F-4D97-AF65-F5344CB8AC3E}">
        <p14:creationId xmlns:p14="http://schemas.microsoft.com/office/powerpoint/2010/main" val="27865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11246" r="15630" b="9555"/>
          <a:stretch>
            <a:fillRect/>
          </a:stretch>
        </p:blipFill>
        <p:spPr bwMode="auto">
          <a:xfrm>
            <a:off x="276225" y="160338"/>
            <a:ext cx="88328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AutoShape 5" descr="Výsledek obrázku pro toxca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942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9"/>
          <a:stretch>
            <a:fillRect/>
          </a:stretch>
        </p:blipFill>
        <p:spPr bwMode="auto">
          <a:xfrm>
            <a:off x="128588" y="2982913"/>
            <a:ext cx="361156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8" descr="https://encrypted-tbn0.gstatic.com/images?q=tbn:ANd9GcQyQs5sVs1TzKletUOC20iLNg93Liu4X5Q_XF_I6rQWsL404Y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879975"/>
            <a:ext cx="36131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PBPK models</a:t>
            </a:r>
          </a:p>
        </p:txBody>
      </p:sp>
      <p:sp>
        <p:nvSpPr>
          <p:cNvPr id="90115" name="TextovéPole 12"/>
          <p:cNvSpPr txBox="1">
            <a:spLocks noChangeArrowheads="1"/>
          </p:cNvSpPr>
          <p:nvPr/>
        </p:nvSpPr>
        <p:spPr bwMode="auto">
          <a:xfrm>
            <a:off x="250825" y="1125538"/>
            <a:ext cx="6418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PBPK (PBTK)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Physiologically based pharmacokinetic (toxicokinetic) models</a:t>
            </a:r>
          </a:p>
        </p:txBody>
      </p:sp>
      <p:pic>
        <p:nvPicPr>
          <p:cNvPr id="90116" name="Picture 2" descr="http://upload.wikimedia.org/wikipedia/en/thumb/2/22/WholeBody_wiki.svg/220px-WholeBody_wiki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20955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4" descr="https://encrypted-tbn0.gstatic.com/images?q=tbn:ANd9GcS1Xr-zyM_wH8apSCpkALlZltgIBwQ4IcylkdluXxtRsQNmocsq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388778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ovéPole 6"/>
          <p:cNvSpPr txBox="1">
            <a:spLocks noChangeArrowheads="1"/>
          </p:cNvSpPr>
          <p:nvPr/>
        </p:nvSpPr>
        <p:spPr bwMode="auto">
          <a:xfrm>
            <a:off x="6588125" y="1989138"/>
            <a:ext cx="23129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Fragmentation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a complex systém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to „boxes“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All Processes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described by arrows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(mathematical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equations)</a:t>
            </a:r>
            <a:endParaRPr lang="cs-CZ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39552" y="260648"/>
            <a:ext cx="38884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Biomarkers</a:t>
            </a:r>
            <a:r>
              <a:rPr lang="en-GB" sz="2400" b="1" dirty="0" smtClean="0"/>
              <a:t> </a:t>
            </a:r>
            <a:r>
              <a:rPr lang="en-GB" sz="2400" b="1" i="1" dirty="0" smtClean="0"/>
              <a:t>in vivo</a:t>
            </a:r>
            <a:r>
              <a:rPr lang="en-GB" sz="2400" b="1" dirty="0" smtClean="0"/>
              <a:t> </a:t>
            </a:r>
            <a:r>
              <a:rPr lang="en-GB" sz="2400" dirty="0" smtClean="0"/>
              <a:t>(</a:t>
            </a:r>
            <a:r>
              <a:rPr lang="en-GB" sz="2400" b="1" dirty="0" smtClean="0">
                <a:solidFill>
                  <a:srgbClr val="00B0F0"/>
                </a:solidFill>
              </a:rPr>
              <a:t>KH, LB</a:t>
            </a:r>
            <a:r>
              <a:rPr lang="en-GB" sz="2400" dirty="0" smtClean="0"/>
              <a:t>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19356" y="1124744"/>
            <a:ext cx="80970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HPLC/MS/MS and biochemical techniques</a:t>
            </a:r>
            <a:r>
              <a:rPr lang="en-US" b="1" dirty="0" smtClean="0"/>
              <a:t> </a:t>
            </a:r>
            <a:endParaRPr lang="cs-CZ" b="1" dirty="0" smtClean="0"/>
          </a:p>
          <a:p>
            <a:r>
              <a:rPr lang="cs-CZ" dirty="0" smtClean="0"/>
              <a:t>	</a:t>
            </a:r>
            <a:r>
              <a:rPr lang="en-US" dirty="0" smtClean="0"/>
              <a:t>– optimized towards minimal sample consumption</a:t>
            </a:r>
            <a:endParaRPr lang="cs-CZ" dirty="0" smtClean="0"/>
          </a:p>
          <a:p>
            <a:r>
              <a:rPr lang="cs-CZ" dirty="0" smtClean="0"/>
              <a:t>	- </a:t>
            </a:r>
            <a:r>
              <a:rPr lang="cs-CZ" dirty="0" err="1" smtClean="0"/>
              <a:t>e.g</a:t>
            </a:r>
            <a:r>
              <a:rPr lang="cs-CZ" dirty="0" smtClean="0"/>
              <a:t>. GSH/GSSG, OH-</a:t>
            </a:r>
            <a:r>
              <a:rPr lang="cs-CZ" dirty="0" err="1" smtClean="0"/>
              <a:t>dG</a:t>
            </a:r>
            <a:r>
              <a:rPr lang="cs-CZ" dirty="0" smtClean="0"/>
              <a:t>, </a:t>
            </a:r>
            <a:r>
              <a:rPr lang="cs-CZ" dirty="0" err="1" smtClean="0"/>
              <a:t>lipids</a:t>
            </a:r>
            <a:r>
              <a:rPr lang="cs-CZ" dirty="0" smtClean="0"/>
              <a:t> (</a:t>
            </a:r>
            <a:r>
              <a:rPr lang="cs-CZ" dirty="0" err="1" smtClean="0"/>
              <a:t>isoprostanes</a:t>
            </a:r>
            <a:r>
              <a:rPr lang="cs-CZ" dirty="0" smtClean="0"/>
              <a:t>, MDA)</a:t>
            </a:r>
          </a:p>
          <a:p>
            <a:r>
              <a:rPr lang="cs-CZ" b="1" dirty="0" err="1" smtClean="0"/>
              <a:t>Previous</a:t>
            </a:r>
            <a:r>
              <a:rPr lang="cs-CZ" b="1" dirty="0" smtClean="0"/>
              <a:t> studies </a:t>
            </a:r>
          </a:p>
          <a:p>
            <a:r>
              <a:rPr lang="cs-CZ" dirty="0" smtClean="0"/>
              <a:t>– </a:t>
            </a:r>
            <a:r>
              <a:rPr lang="cs-CZ" b="1" dirty="0" err="1" smtClean="0"/>
              <a:t>cyanobacterial</a:t>
            </a:r>
            <a:r>
              <a:rPr lang="cs-CZ" b="1" dirty="0" smtClean="0"/>
              <a:t> and </a:t>
            </a:r>
            <a:r>
              <a:rPr lang="cs-CZ" b="1" dirty="0" err="1" smtClean="0"/>
              <a:t>multistressor</a:t>
            </a:r>
            <a:r>
              <a:rPr lang="cs-CZ" b="1" dirty="0" smtClean="0"/>
              <a:t> </a:t>
            </a:r>
            <a:r>
              <a:rPr lang="cs-CZ" b="1" dirty="0" err="1" smtClean="0"/>
              <a:t>exposure</a:t>
            </a:r>
            <a:r>
              <a:rPr lang="cs-CZ" b="1" dirty="0" smtClean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aquatic</a:t>
            </a:r>
            <a:r>
              <a:rPr lang="cs-CZ" dirty="0" smtClean="0"/>
              <a:t> </a:t>
            </a:r>
            <a:r>
              <a:rPr lang="cs-CZ" dirty="0" err="1" smtClean="0"/>
              <a:t>organisms</a:t>
            </a:r>
            <a:r>
              <a:rPr lang="cs-CZ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cs-CZ" sz="1400" dirty="0" smtClean="0"/>
              <a:t>(s</a:t>
            </a:r>
            <a:r>
              <a:rPr lang="en-US" sz="1400" dirty="0" err="1" smtClean="0"/>
              <a:t>ublethal</a:t>
            </a:r>
            <a:r>
              <a:rPr lang="en-US" sz="1400" dirty="0" smtClean="0"/>
              <a:t> </a:t>
            </a:r>
            <a:r>
              <a:rPr lang="en-US" sz="1400" dirty="0"/>
              <a:t>endpoints in in vivo studies – collaborations </a:t>
            </a:r>
            <a:r>
              <a:rPr lang="cs-CZ" sz="1400" dirty="0" err="1" smtClean="0"/>
              <a:t>with</a:t>
            </a:r>
            <a:r>
              <a:rPr lang="cs-CZ" sz="1400" dirty="0" smtClean="0"/>
              <a:t> </a:t>
            </a:r>
            <a:r>
              <a:rPr lang="cs-CZ" sz="1400" dirty="0" err="1" smtClean="0"/>
              <a:t>Veterinary</a:t>
            </a:r>
            <a:r>
              <a:rPr lang="cs-CZ" sz="1400" dirty="0" smtClean="0"/>
              <a:t> U)</a:t>
            </a:r>
            <a:endParaRPr lang="en-US" dirty="0"/>
          </a:p>
          <a:p>
            <a:r>
              <a:rPr lang="cs-CZ" dirty="0" smtClean="0"/>
              <a:t>- c</a:t>
            </a:r>
            <a:r>
              <a:rPr lang="en-US" dirty="0" err="1" smtClean="0"/>
              <a:t>ollaboration</a:t>
            </a:r>
            <a:r>
              <a:rPr lang="en-US" dirty="0" smtClean="0"/>
              <a:t> – effects of </a:t>
            </a:r>
            <a:r>
              <a:rPr lang="en-US" b="1" dirty="0" smtClean="0"/>
              <a:t>inhalation exposure to nanoparticle</a:t>
            </a:r>
            <a:r>
              <a:rPr lang="cs-CZ" b="1" dirty="0" smtClean="0"/>
              <a:t>s</a:t>
            </a:r>
            <a:endParaRPr lang="en-US" b="1" dirty="0" smtClean="0"/>
          </a:p>
          <a:p>
            <a:endParaRPr lang="cs-CZ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Gene expression</a:t>
            </a:r>
            <a:r>
              <a:rPr lang="cs-CZ" b="1" dirty="0" smtClean="0">
                <a:solidFill>
                  <a:srgbClr val="0070C0"/>
                </a:solidFill>
              </a:rPr>
              <a:t>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–effects on specific pathways (</a:t>
            </a:r>
            <a:r>
              <a:rPr lang="cs-CZ" dirty="0" err="1" smtClean="0"/>
              <a:t>towards</a:t>
            </a:r>
            <a:r>
              <a:rPr lang="cs-CZ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AOP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events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e.g</a:t>
            </a:r>
            <a:r>
              <a:rPr lang="en-US" sz="1600" dirty="0" smtClean="0"/>
              <a:t> thyroid-related genes</a:t>
            </a:r>
            <a:r>
              <a:rPr lang="cs-CZ" sz="1600" dirty="0" smtClean="0"/>
              <a:t>, e</a:t>
            </a:r>
            <a:r>
              <a:rPr lang="en-US" sz="1600" dirty="0" err="1" smtClean="0"/>
              <a:t>strogen</a:t>
            </a:r>
            <a:r>
              <a:rPr lang="en-US" sz="1600" dirty="0" smtClean="0"/>
              <a:t>-related genes</a:t>
            </a:r>
            <a:r>
              <a:rPr lang="cs-CZ" sz="1600" dirty="0" smtClean="0"/>
              <a:t>, r</a:t>
            </a:r>
            <a:r>
              <a:rPr lang="en-US" sz="1600" dirty="0" err="1" smtClean="0"/>
              <a:t>etinoid</a:t>
            </a:r>
            <a:r>
              <a:rPr lang="en-US" sz="1600" dirty="0" smtClean="0"/>
              <a:t>-related genes</a:t>
            </a:r>
          </a:p>
          <a:p>
            <a:pPr marL="285750" indent="-285750">
              <a:buFontTx/>
              <a:buChar char="-"/>
            </a:pPr>
            <a:r>
              <a:rPr lang="cs-CZ" sz="1600" b="1" dirty="0" err="1" smtClean="0"/>
              <a:t>moving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towards</a:t>
            </a:r>
            <a:r>
              <a:rPr lang="cs-CZ" sz="1600" b="1" dirty="0" smtClean="0"/>
              <a:t> </a:t>
            </a:r>
            <a:r>
              <a:rPr lang="cs-CZ" sz="1600" b="1" i="1" dirty="0" smtClean="0"/>
              <a:t>o</a:t>
            </a:r>
            <a:r>
              <a:rPr lang="en-US" sz="1600" b="1" i="1" dirty="0" smtClean="0"/>
              <a:t>mics </a:t>
            </a:r>
            <a:r>
              <a:rPr lang="cs-CZ" sz="1600" b="1" dirty="0" err="1" smtClean="0"/>
              <a:t>profiling</a:t>
            </a:r>
            <a:endParaRPr lang="cs-CZ" sz="1600" b="1" dirty="0" smtClean="0"/>
          </a:p>
          <a:p>
            <a:pPr marL="285750" indent="-285750">
              <a:buFontTx/>
              <a:buChar char="-"/>
            </a:pPr>
            <a:endParaRPr lang="en-US" sz="1600" i="1" dirty="0" smtClean="0"/>
          </a:p>
          <a:p>
            <a:endParaRPr lang="cs-CZ" dirty="0"/>
          </a:p>
          <a:p>
            <a:r>
              <a:rPr lang="cs-CZ" b="1" dirty="0" err="1" smtClean="0">
                <a:solidFill>
                  <a:srgbClr val="0070C0"/>
                </a:solidFill>
              </a:rPr>
              <a:t>Epigenetics</a:t>
            </a:r>
            <a:endParaRPr lang="cs-CZ" i="1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Cellomics</a:t>
            </a:r>
            <a:r>
              <a:rPr lang="cs-CZ" dirty="0" smtClean="0"/>
              <a:t>  - </a:t>
            </a:r>
            <a:r>
              <a:rPr lang="cs-CZ" dirty="0" err="1" smtClean="0"/>
              <a:t>phenotype</a:t>
            </a:r>
            <a:r>
              <a:rPr lang="cs-CZ" dirty="0" smtClean="0"/>
              <a:t>/</a:t>
            </a:r>
            <a:r>
              <a:rPr lang="cs-CZ" dirty="0" err="1" smtClean="0"/>
              <a:t>functional</a:t>
            </a:r>
            <a:r>
              <a:rPr lang="cs-CZ" dirty="0" smtClean="0"/>
              <a:t> </a:t>
            </a:r>
            <a:r>
              <a:rPr lang="cs-CZ" dirty="0" err="1" smtClean="0"/>
              <a:t>responses</a:t>
            </a:r>
            <a:endParaRPr lang="cs-CZ" dirty="0" smtClean="0"/>
          </a:p>
          <a:p>
            <a:r>
              <a:rPr lang="cs-CZ" dirty="0" smtClean="0"/>
              <a:t>- DNA-</a:t>
            </a:r>
            <a:r>
              <a:rPr lang="cs-CZ" dirty="0" err="1" smtClean="0"/>
              <a:t>methylations</a:t>
            </a:r>
            <a:r>
              <a:rPr lang="cs-CZ" dirty="0" smtClean="0"/>
              <a:t> of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target</a:t>
            </a:r>
            <a:r>
              <a:rPr lang="cs-CZ" dirty="0" smtClean="0"/>
              <a:t> </a:t>
            </a:r>
            <a:r>
              <a:rPr lang="cs-CZ" dirty="0" err="1" smtClean="0"/>
              <a:t>genes</a:t>
            </a:r>
            <a:r>
              <a:rPr lang="cs-CZ" dirty="0" smtClean="0"/>
              <a:t> </a:t>
            </a:r>
            <a:endParaRPr lang="en-GB" i="1" dirty="0" smtClean="0"/>
          </a:p>
          <a:p>
            <a:pPr>
              <a:buFontTx/>
              <a:buChar char="-"/>
            </a:pPr>
            <a:r>
              <a:rPr lang="en-GB" sz="1600" dirty="0" smtClean="0"/>
              <a:t> Applications	– in vivo: human cohort study, </a:t>
            </a:r>
            <a:r>
              <a:rPr lang="en-GB" sz="1600" dirty="0" err="1" smtClean="0"/>
              <a:t>ecotox</a:t>
            </a:r>
            <a:r>
              <a:rPr lang="en-GB" sz="1600" dirty="0" smtClean="0"/>
              <a:t> model</a:t>
            </a:r>
            <a:r>
              <a:rPr lang="cs-CZ" sz="1600" dirty="0" smtClean="0"/>
              <a:t>s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		- in vitro: mechanistic investigations</a:t>
            </a:r>
            <a:endParaRPr lang="cs-CZ" sz="1600" dirty="0" smtClean="0"/>
          </a:p>
          <a:p>
            <a:r>
              <a:rPr lang="cs-CZ" dirty="0" smtClean="0">
                <a:solidFill>
                  <a:srgbClr val="00B0F0"/>
                </a:solidFill>
              </a:rPr>
              <a:t>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220072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Funding</a:t>
            </a:r>
            <a:r>
              <a:rPr lang="cs-CZ" dirty="0"/>
              <a:t>: </a:t>
            </a:r>
            <a:r>
              <a:rPr lang="cs-CZ" dirty="0" smtClean="0"/>
              <a:t>NPU, </a:t>
            </a:r>
            <a:r>
              <a:rPr lang="cs-CZ" dirty="0" err="1" smtClean="0"/>
              <a:t>RMU</a:t>
            </a:r>
            <a:r>
              <a:rPr lang="cs-CZ" dirty="0" smtClean="0"/>
              <a:t>, HBM4EU</a:t>
            </a:r>
            <a:endParaRPr lang="en-GB" i="1" dirty="0"/>
          </a:p>
        </p:txBody>
      </p:sp>
      <p:pic>
        <p:nvPicPr>
          <p:cNvPr id="10242" name="Picture 2" descr="http://openi.nlm.nih.gov/imgs/512/378/2704321/2704321_jcbn08-266f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24744"/>
            <a:ext cx="2500536" cy="1772841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301208"/>
            <a:ext cx="297762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79512" y="1052736"/>
            <a:ext cx="8892480" cy="2160240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79512" y="3356992"/>
            <a:ext cx="8892480" cy="1152128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179512" y="4653136"/>
            <a:ext cx="8892480" cy="2088232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Example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1" t="19167" r="18558" b="34035"/>
          <a:stretch>
            <a:fillRect/>
          </a:stretch>
        </p:blipFill>
        <p:spPr bwMode="auto">
          <a:xfrm>
            <a:off x="107950" y="1196975"/>
            <a:ext cx="8891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1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5714" r="25250" b="34880"/>
          <a:stretch>
            <a:fillRect/>
          </a:stretch>
        </p:blipFill>
        <p:spPr bwMode="auto">
          <a:xfrm>
            <a:off x="1187450" y="1052513"/>
            <a:ext cx="748823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Li </a:t>
            </a:r>
            <a:r>
              <a:rPr lang="cs-CZ" altLang="en-US" smtClean="0"/>
              <a:t>(</a:t>
            </a:r>
            <a:r>
              <a:rPr lang="en-US" altLang="en-US" smtClean="0"/>
              <a:t>2011</a:t>
            </a:r>
            <a:r>
              <a:rPr lang="cs-CZ" altLang="en-US" smtClean="0"/>
              <a:t>) BMC Systems Biology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2" t="19167" r="29579" b="12434"/>
          <a:stretch>
            <a:fillRect/>
          </a:stretch>
        </p:blipFill>
        <p:spPr bwMode="auto">
          <a:xfrm>
            <a:off x="107950" y="1052513"/>
            <a:ext cx="13684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195263" y="2997200"/>
            <a:ext cx="135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Conceptual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model</a:t>
            </a: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92166" name="TextovéPole 8"/>
          <p:cNvSpPr txBox="1">
            <a:spLocks noChangeArrowheads="1"/>
          </p:cNvSpPr>
          <p:nvPr/>
        </p:nvSpPr>
        <p:spPr bwMode="auto">
          <a:xfrm>
            <a:off x="6804025" y="1196975"/>
            <a:ext cx="23415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EE2 – ethinylestradiol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ER, AR atd. – receptors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VTG – vitellogenin</a:t>
            </a:r>
            <a:br>
              <a:rPr lang="cs-CZ" altLang="en-US" sz="1600">
                <a:solidFill>
                  <a:srgbClr val="FF0000"/>
                </a:solidFill>
              </a:rPr>
            </a:br>
            <a:r>
              <a:rPr lang="cs-CZ" altLang="en-US" sz="1600">
                <a:solidFill>
                  <a:srgbClr val="FF0000"/>
                </a:solidFill>
              </a:rPr>
              <a:t>(marker of toxicity)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i="1">
                <a:solidFill>
                  <a:schemeClr val="tx1"/>
                </a:solidFill>
              </a:rPr>
              <a:t>Arrows – differential</a:t>
            </a:r>
            <a:br>
              <a:rPr lang="cs-CZ" altLang="en-US" sz="1600" i="1">
                <a:solidFill>
                  <a:schemeClr val="tx1"/>
                </a:solidFill>
              </a:rPr>
            </a:br>
            <a:r>
              <a:rPr lang="cs-CZ" altLang="en-US" sz="1600" i="1">
                <a:solidFill>
                  <a:schemeClr val="tx1"/>
                </a:solidFill>
              </a:rPr>
              <a:t>equations</a:t>
            </a:r>
          </a:p>
        </p:txBody>
      </p:sp>
    </p:spTree>
    <p:extLst>
      <p:ext uri="{BB962C8B-B14F-4D97-AF65-F5344CB8AC3E}">
        <p14:creationId xmlns:p14="http://schemas.microsoft.com/office/powerpoint/2010/main" val="25579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Li </a:t>
            </a:r>
            <a:r>
              <a:rPr lang="cs-CZ" altLang="en-US" smtClean="0"/>
              <a:t>(</a:t>
            </a:r>
            <a:r>
              <a:rPr lang="en-US" altLang="en-US" smtClean="0"/>
              <a:t>2011</a:t>
            </a:r>
            <a:r>
              <a:rPr lang="cs-CZ" altLang="en-US" smtClean="0"/>
              <a:t>) BMC Systems Biology</a:t>
            </a:r>
          </a:p>
        </p:txBody>
      </p:sp>
      <p:sp>
        <p:nvSpPr>
          <p:cNvPr id="93187" name="TextovéPole 8"/>
          <p:cNvSpPr txBox="1">
            <a:spLocks noChangeArrowheads="1"/>
          </p:cNvSpPr>
          <p:nvPr/>
        </p:nvSpPr>
        <p:spPr bwMode="auto">
          <a:xfrm>
            <a:off x="6948488" y="1196975"/>
            <a:ext cx="1984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Results: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MODELLED (white)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Vs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MEASURED (grey)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i="1">
                <a:solidFill>
                  <a:srgbClr val="FF0000"/>
                </a:solidFill>
              </a:rPr>
              <a:t>…good comparable</a:t>
            </a:r>
            <a:endParaRPr lang="cs-CZ" altLang="en-US" sz="1600" i="1">
              <a:solidFill>
                <a:schemeClr val="tx1"/>
              </a:solidFill>
            </a:endParaRP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 t="22046" r="44429" b="15315"/>
          <a:stretch>
            <a:fillRect/>
          </a:stretch>
        </p:blipFill>
        <p:spPr bwMode="auto">
          <a:xfrm>
            <a:off x="2268538" y="1052513"/>
            <a:ext cx="46069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79512" y="116632"/>
            <a:ext cx="583264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00B050"/>
                </a:solidFill>
              </a:rPr>
              <a:t>Cyanobacterial</a:t>
            </a:r>
            <a:r>
              <a:rPr lang="en-GB" sz="2000" b="1" dirty="0" smtClean="0">
                <a:solidFill>
                  <a:srgbClr val="00B050"/>
                </a:solidFill>
              </a:rPr>
              <a:t> blooms </a:t>
            </a:r>
            <a:br>
              <a:rPr lang="en-GB" sz="2000" b="1" dirty="0" smtClean="0">
                <a:solidFill>
                  <a:srgbClr val="00B050"/>
                </a:solidFill>
              </a:rPr>
            </a:br>
            <a:r>
              <a:rPr lang="en-GB" sz="2000" b="1" dirty="0" smtClean="0"/>
              <a:t>and their </a:t>
            </a:r>
            <a:r>
              <a:rPr lang="en-GB" sz="2000" b="1" dirty="0" err="1" smtClean="0"/>
              <a:t>envi</a:t>
            </a:r>
            <a:r>
              <a:rPr lang="en-GB" sz="2000" b="1" dirty="0" smtClean="0"/>
              <a:t>- and health risks (</a:t>
            </a:r>
            <a:r>
              <a:rPr lang="en-GB" sz="2000" b="1" dirty="0" smtClean="0">
                <a:solidFill>
                  <a:srgbClr val="00B0F0"/>
                </a:solidFill>
              </a:rPr>
              <a:t>KH, LB, PB</a:t>
            </a:r>
            <a:r>
              <a:rPr lang="en-GB" sz="2000" dirty="0" smtClean="0"/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39952" y="1052736"/>
            <a:ext cx="4857752" cy="363176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In Vitro </a:t>
            </a:r>
            <a:r>
              <a:rPr lang="cs-CZ" b="1" dirty="0" err="1" smtClean="0">
                <a:solidFill>
                  <a:srgbClr val="00B0F0"/>
                </a:solidFill>
              </a:rPr>
              <a:t>MoA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en-GB" b="1" dirty="0" smtClean="0">
                <a:solidFill>
                  <a:srgbClr val="00B0F0"/>
                </a:solidFill>
              </a:rPr>
              <a:t>Toxicology</a:t>
            </a:r>
            <a:endParaRPr lang="cs-CZ" b="1" dirty="0" smtClean="0">
              <a:solidFill>
                <a:srgbClr val="00B0F0"/>
              </a:solidFill>
            </a:endParaRPr>
          </a:p>
          <a:p>
            <a:pPr>
              <a:buFont typeface="Arial" charset="0"/>
              <a:buChar char="•"/>
            </a:pPr>
            <a:r>
              <a:rPr lang="en-GB" dirty="0" smtClean="0"/>
              <a:t> New targets and mechanisms of </a:t>
            </a:r>
            <a:r>
              <a:rPr lang="en-GB" u="sng" dirty="0" smtClean="0"/>
              <a:t>well-recognized toxins </a:t>
            </a:r>
            <a:r>
              <a:rPr lang="en-GB" dirty="0" smtClean="0"/>
              <a:t>(MCs, CYN, </a:t>
            </a:r>
            <a:r>
              <a:rPr lang="en-GB" dirty="0" err="1" smtClean="0"/>
              <a:t>cyanoLPS</a:t>
            </a:r>
            <a:r>
              <a:rPr lang="en-GB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Immunotoxicity</a:t>
            </a:r>
            <a:endParaRPr lang="en-GB" dirty="0" smtClean="0"/>
          </a:p>
          <a:p>
            <a:pPr lvl="2">
              <a:buFont typeface="Arial" charset="0"/>
              <a:buChar char="•"/>
            </a:pPr>
            <a:r>
              <a:rPr lang="en-GB" sz="1400" dirty="0" smtClean="0"/>
              <a:t> Effects on </a:t>
            </a:r>
            <a:r>
              <a:rPr lang="en-GB" sz="1400" b="1" dirty="0" smtClean="0"/>
              <a:t>M</a:t>
            </a:r>
            <a:r>
              <a:rPr lang="el-GR" sz="1400" b="1" dirty="0" smtClean="0"/>
              <a:t>Φ</a:t>
            </a:r>
            <a:endParaRPr lang="en-GB" sz="1400" b="1" dirty="0" smtClean="0"/>
          </a:p>
          <a:p>
            <a:pPr lvl="2">
              <a:buFont typeface="Arial" charset="0"/>
              <a:buChar char="•"/>
            </a:pPr>
            <a:r>
              <a:rPr lang="en-GB" sz="1200" dirty="0" smtClean="0"/>
              <a:t> 1x </a:t>
            </a:r>
            <a:r>
              <a:rPr lang="en-GB" sz="1200" dirty="0" err="1" smtClean="0"/>
              <a:t>postdoc</a:t>
            </a:r>
            <a:r>
              <a:rPr lang="en-GB" sz="1200" dirty="0" smtClean="0"/>
              <a:t>, 1x PhD, GACR </a:t>
            </a:r>
            <a:r>
              <a:rPr lang="en-GB" sz="1200" dirty="0" err="1" smtClean="0"/>
              <a:t>postdoc</a:t>
            </a:r>
            <a:r>
              <a:rPr lang="en-GB" sz="1200" dirty="0" smtClean="0"/>
              <a:t>, </a:t>
            </a:r>
            <a:r>
              <a:rPr lang="en-GB" sz="1200" dirty="0" err="1" smtClean="0"/>
              <a:t>collab</a:t>
            </a:r>
            <a:r>
              <a:rPr lang="en-GB" sz="1200" dirty="0" smtClean="0"/>
              <a:t>. w/ IBP ASCR</a:t>
            </a:r>
            <a:endParaRPr lang="en-GB" sz="1400" dirty="0" smtClean="0"/>
          </a:p>
          <a:p>
            <a:pPr lvl="1">
              <a:buFont typeface="Arial" charset="0"/>
              <a:buChar char="•"/>
            </a:pPr>
            <a:r>
              <a:rPr lang="en-GB" dirty="0" smtClean="0"/>
              <a:t>Effects on </a:t>
            </a:r>
            <a:r>
              <a:rPr lang="en-GB" b="1" dirty="0" smtClean="0"/>
              <a:t>TLR &amp; Intestinal cells</a:t>
            </a:r>
          </a:p>
          <a:p>
            <a:pPr lvl="2">
              <a:buFont typeface="Arial" charset="0"/>
              <a:buChar char="•"/>
            </a:pPr>
            <a:r>
              <a:rPr lang="en-GB" sz="1200" dirty="0" smtClean="0"/>
              <a:t>1x </a:t>
            </a:r>
            <a:r>
              <a:rPr lang="en-GB" sz="1200" dirty="0" err="1" smtClean="0"/>
              <a:t>postdoc</a:t>
            </a:r>
            <a:r>
              <a:rPr lang="en-GB" sz="1200" dirty="0" smtClean="0"/>
              <a:t>, </a:t>
            </a:r>
            <a:r>
              <a:rPr lang="en-GB" sz="1200" dirty="0" err="1" smtClean="0"/>
              <a:t>collab</a:t>
            </a:r>
            <a:r>
              <a:rPr lang="en-GB" sz="1200" dirty="0" smtClean="0"/>
              <a:t>. w/ IBP ASCR, GACR proposal pending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Effects on </a:t>
            </a:r>
            <a:r>
              <a:rPr lang="en-GB" b="1" dirty="0" smtClean="0"/>
              <a:t>neuronal cells</a:t>
            </a:r>
          </a:p>
          <a:p>
            <a:pPr lvl="2">
              <a:buFont typeface="Arial" charset="0"/>
              <a:buChar char="•"/>
            </a:pPr>
            <a:r>
              <a:rPr lang="en-GB" sz="1400" dirty="0" smtClean="0"/>
              <a:t> human </a:t>
            </a:r>
            <a:r>
              <a:rPr lang="en-GB" sz="1400" dirty="0" err="1" smtClean="0"/>
              <a:t>iNSC</a:t>
            </a:r>
            <a:r>
              <a:rPr lang="en-GB" sz="1400" dirty="0" smtClean="0"/>
              <a:t>, </a:t>
            </a:r>
            <a:r>
              <a:rPr lang="en-GB" sz="1400" dirty="0" err="1" smtClean="0"/>
              <a:t>collab</a:t>
            </a:r>
            <a:r>
              <a:rPr lang="en-GB" sz="1400" dirty="0" smtClean="0"/>
              <a:t>. w/ Prof. Kang, Seoul </a:t>
            </a:r>
            <a:r>
              <a:rPr lang="en-GB" sz="1400" dirty="0" err="1" smtClean="0"/>
              <a:t>Natl</a:t>
            </a:r>
            <a:r>
              <a:rPr lang="en-GB" sz="1400" dirty="0" smtClean="0"/>
              <a:t> U</a:t>
            </a:r>
          </a:p>
          <a:p>
            <a:pPr lvl="2">
              <a:buFont typeface="Arial" charset="0"/>
              <a:buChar char="•"/>
            </a:pPr>
            <a:r>
              <a:rPr lang="en-GB" sz="1400" dirty="0" smtClean="0"/>
              <a:t> MCSA proposal in preparation</a:t>
            </a:r>
            <a:endParaRPr lang="cs-CZ" sz="1400" dirty="0" smtClean="0"/>
          </a:p>
          <a:p>
            <a:pPr lvl="2">
              <a:buFont typeface="Arial" charset="0"/>
              <a:buChar char="•"/>
            </a:pPr>
            <a:endParaRPr lang="en-GB" sz="1400" dirty="0" smtClean="0"/>
          </a:p>
          <a:p>
            <a:pPr>
              <a:buFont typeface="Arial" charset="0"/>
              <a:buChar char="•"/>
            </a:pPr>
            <a:r>
              <a:rPr lang="en-GB" dirty="0" smtClean="0"/>
              <a:t> </a:t>
            </a:r>
            <a:r>
              <a:rPr lang="en-US" u="sng" dirty="0" smtClean="0"/>
              <a:t>Understudied but relevant organs &amp; tissues</a:t>
            </a:r>
          </a:p>
          <a:p>
            <a:pPr lvl="1">
              <a:buFont typeface="Arial" charset="0"/>
              <a:buChar char="•"/>
            </a:pPr>
            <a:r>
              <a:rPr lang="en-US" sz="1400" dirty="0" smtClean="0"/>
              <a:t>Testicular cells, lung cells, kidney (future projects)</a:t>
            </a:r>
            <a:r>
              <a:rPr lang="cs-CZ" sz="1400" dirty="0" smtClean="0"/>
              <a:t/>
            </a:r>
            <a:br>
              <a:rPr lang="cs-CZ" sz="1400" dirty="0" smtClean="0"/>
            </a:br>
            <a:endParaRPr lang="en-GB" sz="1000" dirty="0" smtClean="0"/>
          </a:p>
        </p:txBody>
      </p:sp>
      <p:pic>
        <p:nvPicPr>
          <p:cNvPr id="6" name="Picture 266" descr="http://ohfarmersunion.org/wp-content/uploads/2013/04/algal.bloom_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373216"/>
            <a:ext cx="2395526" cy="13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949280"/>
            <a:ext cx="936104" cy="44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TextovéPole 129"/>
          <p:cNvSpPr txBox="1"/>
          <p:nvPr/>
        </p:nvSpPr>
        <p:spPr>
          <a:xfrm>
            <a:off x="4139952" y="5157192"/>
            <a:ext cx="34198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Environmental occurrence &amp; fate, </a:t>
            </a:r>
            <a:r>
              <a:rPr lang="en-US" sz="1600" b="1" dirty="0" smtClean="0"/>
              <a:t>biotransformation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403648" cy="79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Obdélník 130"/>
          <p:cNvSpPr/>
          <p:nvPr/>
        </p:nvSpPr>
        <p:spPr>
          <a:xfrm>
            <a:off x="4139952" y="5157192"/>
            <a:ext cx="4752528" cy="1512168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bdélník 131"/>
          <p:cNvSpPr/>
          <p:nvPr/>
        </p:nvSpPr>
        <p:spPr>
          <a:xfrm>
            <a:off x="6480720" y="188640"/>
            <a:ext cx="248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Funding</a:t>
            </a:r>
            <a:r>
              <a:rPr lang="cs-CZ" sz="1400" dirty="0"/>
              <a:t>: </a:t>
            </a:r>
            <a:r>
              <a:rPr lang="cs-CZ" sz="1400" dirty="0" smtClean="0"/>
              <a:t>GACR </a:t>
            </a:r>
            <a:r>
              <a:rPr lang="cs-CZ" sz="1400" dirty="0"/>
              <a:t>KH, GACR MS,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cs-CZ" sz="1400" dirty="0" smtClean="0"/>
              <a:t>GACR LB/PB, GACR OA</a:t>
            </a:r>
            <a:endParaRPr lang="en-GB" sz="1400" dirty="0"/>
          </a:p>
        </p:txBody>
      </p:sp>
      <p:sp>
        <p:nvSpPr>
          <p:cNvPr id="134" name="TextovéPole 133"/>
          <p:cNvSpPr txBox="1"/>
          <p:nvPr/>
        </p:nvSpPr>
        <p:spPr>
          <a:xfrm>
            <a:off x="179513" y="1032986"/>
            <a:ext cx="3816424" cy="3754874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 point of view:</a:t>
            </a:r>
          </a:p>
          <a:p>
            <a:r>
              <a:rPr lang="en-US" sz="1600" b="1" dirty="0" smtClean="0"/>
              <a:t>Focus on environment</a:t>
            </a:r>
            <a:r>
              <a:rPr lang="cs-CZ" sz="1600" b="1" dirty="0" smtClean="0"/>
              <a:t>, </a:t>
            </a:r>
            <a:r>
              <a:rPr lang="en-US" sz="1600" b="1" dirty="0" smtClean="0"/>
              <a:t>character of </a:t>
            </a:r>
            <a:r>
              <a:rPr lang="en-US" b="1" dirty="0" smtClean="0">
                <a:solidFill>
                  <a:srgbClr val="00B0F0"/>
                </a:solidFill>
              </a:rPr>
              <a:t>pollution in reservoirs and ponds</a:t>
            </a:r>
            <a:endParaRPr lang="en-US" sz="1600" b="1" dirty="0" smtClean="0">
              <a:solidFill>
                <a:srgbClr val="00B0F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cs-CZ" sz="1400" dirty="0" smtClean="0"/>
              <a:t>Toxicity/</a:t>
            </a:r>
            <a:r>
              <a:rPr lang="cs-CZ" sz="1400" dirty="0" err="1" smtClean="0"/>
              <a:t>sublethal</a:t>
            </a:r>
            <a:r>
              <a:rPr lang="cs-CZ" sz="1400" dirty="0" smtClean="0"/>
              <a:t> </a:t>
            </a:r>
            <a:r>
              <a:rPr lang="cs-CZ" sz="1400" dirty="0" err="1" smtClean="0"/>
              <a:t>effects</a:t>
            </a:r>
            <a:r>
              <a:rPr lang="cs-CZ" sz="1400" dirty="0" smtClean="0"/>
              <a:t>  of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individual</a:t>
            </a:r>
            <a:r>
              <a:rPr lang="cs-CZ" sz="1400" dirty="0" smtClean="0"/>
              <a:t> </a:t>
            </a:r>
            <a:r>
              <a:rPr lang="cs-CZ" sz="1400" dirty="0" err="1" smtClean="0"/>
              <a:t>bioactive</a:t>
            </a:r>
            <a:r>
              <a:rPr lang="cs-CZ" sz="1400" dirty="0" smtClean="0"/>
              <a:t> </a:t>
            </a:r>
            <a:r>
              <a:rPr lang="cs-CZ" sz="1400" dirty="0" err="1" smtClean="0"/>
              <a:t>metabolites</a:t>
            </a:r>
            <a:r>
              <a:rPr lang="cs-CZ" sz="1400" dirty="0" smtClean="0"/>
              <a:t> </a:t>
            </a:r>
            <a:r>
              <a:rPr lang="cs-CZ" sz="1400" dirty="0" err="1" smtClean="0"/>
              <a:t>produced</a:t>
            </a:r>
            <a:r>
              <a:rPr lang="cs-CZ" sz="1400" dirty="0" smtClean="0"/>
              <a:t> by </a:t>
            </a:r>
            <a:r>
              <a:rPr lang="en-US" sz="1400" dirty="0" smtClean="0"/>
              <a:t>organisms from water blooms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their</a:t>
            </a:r>
            <a:r>
              <a:rPr lang="cs-CZ" sz="1400" dirty="0" smtClean="0"/>
              <a:t> </a:t>
            </a:r>
            <a:r>
              <a:rPr lang="cs-CZ" sz="1400" dirty="0" err="1" smtClean="0"/>
              <a:t>mixtures</a:t>
            </a:r>
            <a:r>
              <a:rPr lang="cs-CZ" sz="1400" dirty="0" smtClean="0"/>
              <a:t> to </a:t>
            </a:r>
            <a:r>
              <a:rPr lang="cs-CZ" sz="1400" dirty="0" err="1" smtClean="0"/>
              <a:t>affected</a:t>
            </a:r>
            <a:r>
              <a:rPr lang="cs-CZ" sz="1400" dirty="0" smtClean="0"/>
              <a:t> </a:t>
            </a:r>
            <a:r>
              <a:rPr lang="cs-CZ" sz="1400" dirty="0" err="1" smtClean="0"/>
              <a:t>organisms</a:t>
            </a:r>
            <a:r>
              <a:rPr lang="cs-CZ" sz="1400" dirty="0" smtClean="0"/>
              <a:t>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Co-occurrence with other contaminants – possible </a:t>
            </a:r>
            <a:r>
              <a:rPr lang="cs-CZ" sz="1400" dirty="0" err="1" smtClean="0"/>
              <a:t>interactions</a:t>
            </a:r>
            <a:r>
              <a:rPr lang="cs-CZ" sz="1400" dirty="0" smtClean="0"/>
              <a:t> in </a:t>
            </a:r>
            <a:r>
              <a:rPr lang="en-US" sz="1400" dirty="0" smtClean="0"/>
              <a:t>effects</a:t>
            </a:r>
            <a:endParaRPr lang="cs-CZ" sz="1400" dirty="0" smtClean="0"/>
          </a:p>
          <a:p>
            <a:endParaRPr lang="cs-CZ" dirty="0" smtClean="0"/>
          </a:p>
          <a:p>
            <a:r>
              <a:rPr lang="en-US" sz="1200" dirty="0" smtClean="0"/>
              <a:t>Another point of view:</a:t>
            </a:r>
          </a:p>
          <a:p>
            <a:r>
              <a:rPr lang="en-US" sz="1600" b="1" dirty="0" smtClean="0"/>
              <a:t>Identification of </a:t>
            </a:r>
            <a:r>
              <a:rPr lang="en-US" b="1" dirty="0" smtClean="0">
                <a:solidFill>
                  <a:srgbClr val="00B0F0"/>
                </a:solidFill>
              </a:rPr>
              <a:t>new bioactive molecules</a:t>
            </a:r>
            <a:endParaRPr lang="en-US" sz="1600" b="1" dirty="0" smtClean="0">
              <a:solidFill>
                <a:srgbClr val="00B0F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dirty="0" err="1" smtClean="0"/>
              <a:t>Produc</a:t>
            </a:r>
            <a:r>
              <a:rPr lang="cs-CZ" sz="1400" dirty="0" smtClean="0"/>
              <a:t>t</a:t>
            </a:r>
            <a:r>
              <a:rPr lang="en-US" sz="1400" dirty="0" smtClean="0"/>
              <a:t>ion of bioactive secondary metabolites by different species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Identification through EDA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délník 38"/>
          <p:cNvSpPr/>
          <p:nvPr/>
        </p:nvSpPr>
        <p:spPr>
          <a:xfrm>
            <a:off x="4809468" y="1715058"/>
            <a:ext cx="4140522" cy="178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251356"/>
            <a:ext cx="432048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Mechanistic tox</a:t>
            </a:r>
            <a:r>
              <a:rPr lang="en-GB" sz="2400" b="1" dirty="0" smtClean="0"/>
              <a:t>icology </a:t>
            </a:r>
            <a:r>
              <a:rPr lang="en-GB" sz="2400" dirty="0" smtClean="0">
                <a:solidFill>
                  <a:srgbClr val="00B0F0"/>
                </a:solidFill>
              </a:rPr>
              <a:t>(</a:t>
            </a:r>
            <a:r>
              <a:rPr lang="en-GB" sz="2400" b="1" dirty="0" err="1" smtClean="0">
                <a:solidFill>
                  <a:srgbClr val="00B0F0"/>
                </a:solidFill>
              </a:rPr>
              <a:t>PB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IS</a:t>
            </a:r>
            <a:r>
              <a:rPr lang="en-GB" sz="2400" dirty="0" smtClean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1438" y="1052736"/>
            <a:ext cx="4356546" cy="238526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b="1" dirty="0" smtClean="0"/>
              <a:t> </a:t>
            </a:r>
            <a:r>
              <a:rPr lang="en-GB" sz="1600" b="1" dirty="0" err="1" smtClean="0"/>
              <a:t>Increas</a:t>
            </a:r>
            <a:r>
              <a:rPr lang="cs-CZ" sz="1600" b="1" dirty="0" err="1" smtClean="0"/>
              <a:t>ing</a:t>
            </a:r>
            <a:r>
              <a:rPr lang="en-GB" sz="1600" b="1" dirty="0" smtClean="0"/>
              <a:t> relevance of in vitro models</a:t>
            </a:r>
          </a:p>
          <a:p>
            <a:pPr lvl="1">
              <a:buFont typeface="Arial" charset="0"/>
              <a:buChar char="•"/>
            </a:pPr>
            <a:r>
              <a:rPr lang="en-GB" sz="1300" dirty="0" smtClean="0"/>
              <a:t>Non-cancer cell lines (</a:t>
            </a:r>
            <a:r>
              <a:rPr lang="en-GB" sz="1300" b="1" dirty="0" smtClean="0">
                <a:solidFill>
                  <a:srgbClr val="FF0000"/>
                </a:solidFill>
              </a:rPr>
              <a:t>stem cells</a:t>
            </a:r>
            <a:r>
              <a:rPr lang="en-GB" sz="1300" b="1" dirty="0" smtClean="0"/>
              <a:t>) </a:t>
            </a:r>
            <a:r>
              <a:rPr lang="en-GB" sz="1300" dirty="0" smtClean="0"/>
              <a:t>–&gt; GJIC capable</a:t>
            </a:r>
          </a:p>
          <a:p>
            <a:pPr lvl="1">
              <a:buFont typeface="Arial" charset="0"/>
              <a:buChar char="•"/>
            </a:pPr>
            <a:r>
              <a:rPr lang="en-GB" sz="1300" dirty="0" smtClean="0"/>
              <a:t>Microenvironment –&gt; </a:t>
            </a:r>
            <a:r>
              <a:rPr lang="en-GB" sz="1300" b="1" dirty="0" smtClean="0">
                <a:solidFill>
                  <a:srgbClr val="FF0000"/>
                </a:solidFill>
              </a:rPr>
              <a:t>3D cultures</a:t>
            </a:r>
            <a:r>
              <a:rPr lang="en-GB" sz="1300" dirty="0" smtClean="0"/>
              <a:t>, co-cultures</a:t>
            </a:r>
            <a:endParaRPr lang="cs-CZ" sz="1300" dirty="0" smtClean="0"/>
          </a:p>
          <a:p>
            <a:pPr lvl="1">
              <a:buFont typeface="Arial" charset="0"/>
              <a:buChar char="•"/>
            </a:pPr>
            <a:endParaRPr lang="en-GB" sz="1300" dirty="0" smtClean="0"/>
          </a:p>
          <a:p>
            <a:pPr>
              <a:buFont typeface="Arial" charset="0"/>
              <a:buChar char="•"/>
            </a:pPr>
            <a:r>
              <a:rPr lang="en-GB" sz="1600" b="1" dirty="0" smtClean="0"/>
              <a:t> Effects of chemicals on </a:t>
            </a:r>
            <a:r>
              <a:rPr lang="en-GB" sz="1600" b="1" dirty="0" smtClean="0">
                <a:solidFill>
                  <a:srgbClr val="FF0000"/>
                </a:solidFill>
              </a:rPr>
              <a:t>tissue homeostasis</a:t>
            </a:r>
          </a:p>
          <a:p>
            <a:pPr lvl="1">
              <a:buFont typeface="Arial" charset="0"/>
              <a:buChar char="•"/>
            </a:pPr>
            <a:r>
              <a:rPr lang="en-GB" sz="1300" dirty="0" smtClean="0"/>
              <a:t>Proliferation, Cell survival (Apoptosis/Necrosis), Differentiation, In Vitro Neoplastic Transformation</a:t>
            </a:r>
          </a:p>
          <a:p>
            <a:pPr lvl="1">
              <a:buFont typeface="Arial" charset="0"/>
              <a:buChar char="•"/>
            </a:pPr>
            <a:r>
              <a:rPr lang="en-GB" sz="1300" dirty="0" smtClean="0"/>
              <a:t> Gap junctional intercellular communication, </a:t>
            </a:r>
            <a:r>
              <a:rPr lang="cs-CZ" sz="1300" dirty="0" smtClean="0"/>
              <a:t/>
            </a:r>
            <a:br>
              <a:rPr lang="cs-CZ" sz="1300" dirty="0" smtClean="0"/>
            </a:br>
            <a:r>
              <a:rPr lang="cs-CZ" sz="1300" dirty="0" smtClean="0"/>
              <a:t>    </a:t>
            </a:r>
            <a:r>
              <a:rPr lang="en-GB" sz="1300" dirty="0" err="1" smtClean="0"/>
              <a:t>nongenomic</a:t>
            </a:r>
            <a:r>
              <a:rPr lang="en-GB" sz="1300" dirty="0" smtClean="0"/>
              <a:t> </a:t>
            </a:r>
            <a:r>
              <a:rPr lang="en-GB" sz="1300" dirty="0" err="1" smtClean="0"/>
              <a:t>signaling</a:t>
            </a:r>
            <a:endParaRPr lang="en-GB" sz="1300" dirty="0" smtClean="0"/>
          </a:p>
          <a:p>
            <a:pPr lvl="1">
              <a:buFont typeface="Arial" charset="0"/>
              <a:buChar char="•"/>
            </a:pPr>
            <a:r>
              <a:rPr lang="en-GB" sz="1300" dirty="0" smtClean="0"/>
              <a:t> The role of progenitor and stem cells in </a:t>
            </a:r>
            <a:r>
              <a:rPr lang="cs-CZ" sz="1300" dirty="0" smtClean="0"/>
              <a:t>  </a:t>
            </a:r>
            <a:br>
              <a:rPr lang="cs-CZ" sz="1300" dirty="0" smtClean="0"/>
            </a:br>
            <a:r>
              <a:rPr lang="cs-CZ" sz="1300" dirty="0" smtClean="0"/>
              <a:t>    </a:t>
            </a:r>
            <a:r>
              <a:rPr lang="en-GB" sz="1300" dirty="0" smtClean="0"/>
              <a:t>(</a:t>
            </a:r>
            <a:r>
              <a:rPr lang="en-GB" sz="1300" dirty="0" err="1" smtClean="0"/>
              <a:t>toxico</a:t>
            </a:r>
            <a:r>
              <a:rPr lang="en-GB" sz="1300" dirty="0" smtClean="0"/>
              <a:t>)pathologies</a:t>
            </a:r>
            <a:endParaRPr lang="en-US" sz="13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881476" y="180053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Somatic </a:t>
            </a:r>
            <a:r>
              <a:rPr lang="en-GB" sz="1600" b="1" dirty="0" smtClean="0">
                <a:solidFill>
                  <a:srgbClr val="FF0000"/>
                </a:solidFill>
              </a:rPr>
              <a:t>testicular</a:t>
            </a:r>
            <a:r>
              <a:rPr lang="en-GB" sz="1600" b="1" dirty="0" smtClean="0"/>
              <a:t> cells – </a:t>
            </a:r>
            <a:r>
              <a:rPr lang="en-GB" sz="1600" b="1" dirty="0" err="1" smtClean="0"/>
              <a:t>Leydig</a:t>
            </a:r>
            <a:r>
              <a:rPr lang="en-GB" sz="1600" b="1" dirty="0" smtClean="0"/>
              <a:t>/</a:t>
            </a:r>
            <a:r>
              <a:rPr lang="en-GB" sz="1600" b="1" dirty="0" err="1" smtClean="0"/>
              <a:t>Sertoli</a:t>
            </a:r>
            <a:endParaRPr lang="en-GB" sz="1600" b="1" dirty="0" smtClean="0"/>
          </a:p>
          <a:p>
            <a:pPr>
              <a:buFont typeface="Arial" charset="0"/>
              <a:buChar char="•"/>
            </a:pPr>
            <a:r>
              <a:rPr lang="en-GB" sz="1600" dirty="0" smtClean="0"/>
              <a:t>  Effects of contaminants on male fertility?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829741" y="311418"/>
            <a:ext cx="4120249" cy="123110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Liver</a:t>
            </a:r>
            <a:r>
              <a:rPr lang="en-GB" sz="1600" b="1" dirty="0" smtClean="0"/>
              <a:t> progenitor and adult stem cells</a:t>
            </a:r>
          </a:p>
          <a:p>
            <a:pPr>
              <a:buFont typeface="Arial" charset="0"/>
              <a:buChar char="•"/>
            </a:pPr>
            <a:r>
              <a:rPr lang="en-GB" sz="1600" dirty="0" smtClean="0"/>
              <a:t> </a:t>
            </a:r>
            <a:r>
              <a:rPr lang="en-GB" sz="1400" dirty="0" err="1" smtClean="0"/>
              <a:t>Collab</a:t>
            </a:r>
            <a:r>
              <a:rPr lang="en-GB" sz="1400" dirty="0" smtClean="0"/>
              <a:t>. w/ Prof. </a:t>
            </a:r>
            <a:r>
              <a:rPr lang="en-GB" sz="1400" dirty="0" err="1" smtClean="0"/>
              <a:t>Trosko</a:t>
            </a:r>
            <a:r>
              <a:rPr lang="en-GB" sz="1400" dirty="0" smtClean="0"/>
              <a:t>, </a:t>
            </a:r>
            <a:r>
              <a:rPr lang="en-GB" sz="1400" dirty="0" err="1" smtClean="0"/>
              <a:t>Upham</a:t>
            </a:r>
            <a:r>
              <a:rPr lang="en-GB" sz="1400" dirty="0" smtClean="0"/>
              <a:t>, MSU</a:t>
            </a:r>
          </a:p>
          <a:p>
            <a:pPr>
              <a:buFont typeface="Arial" charset="0"/>
              <a:buChar char="•"/>
            </a:pPr>
            <a:r>
              <a:rPr lang="en-GB" sz="1400" dirty="0" smtClean="0"/>
              <a:t> Connexin/</a:t>
            </a:r>
            <a:r>
              <a:rPr lang="en-GB" sz="1400" dirty="0" err="1" smtClean="0"/>
              <a:t>pannexin</a:t>
            </a:r>
            <a:r>
              <a:rPr lang="en-GB" sz="1400" dirty="0" smtClean="0"/>
              <a:t> (hemi)channels (</a:t>
            </a:r>
            <a:r>
              <a:rPr lang="en-GB" sz="1400" dirty="0" err="1" smtClean="0"/>
              <a:t>collab</a:t>
            </a:r>
            <a:r>
              <a:rPr lang="en-GB" sz="1400" dirty="0" smtClean="0"/>
              <a:t>. w/ Prof. </a:t>
            </a:r>
            <a:r>
              <a:rPr lang="en-GB" sz="1400" dirty="0" err="1" smtClean="0"/>
              <a:t>Vinken</a:t>
            </a:r>
            <a:r>
              <a:rPr lang="en-GB" sz="1400" dirty="0" smtClean="0"/>
              <a:t>, VUB)</a:t>
            </a:r>
          </a:p>
          <a:p>
            <a:pPr>
              <a:buFont typeface="Arial" charset="0"/>
              <a:buChar char="•"/>
            </a:pPr>
            <a:r>
              <a:rPr lang="en-GB" sz="1400" dirty="0" smtClean="0"/>
              <a:t> Cyanotoxins – GACR project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4829741" y="3674494"/>
            <a:ext cx="321467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Bronchial/lung</a:t>
            </a:r>
            <a:r>
              <a:rPr lang="en-GB" sz="1600" b="1" dirty="0" smtClean="0"/>
              <a:t> cells</a:t>
            </a:r>
          </a:p>
          <a:p>
            <a:pPr>
              <a:buFont typeface="Arial" charset="0"/>
              <a:buChar char="•"/>
            </a:pPr>
            <a:r>
              <a:rPr lang="en-GB" sz="1600" dirty="0" smtClean="0"/>
              <a:t> Chronic respiratory diseases, inflammation</a:t>
            </a:r>
          </a:p>
          <a:p>
            <a:pPr>
              <a:buFont typeface="Arial" charset="0"/>
              <a:buChar char="•"/>
            </a:pPr>
            <a:r>
              <a:rPr lang="en-GB" sz="1600" dirty="0" smtClean="0"/>
              <a:t>  Indoor/Outdoor Air  Contaminants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829740" y="5256589"/>
            <a:ext cx="4120249" cy="113877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Target in cancer prevention / therapy?</a:t>
            </a:r>
          </a:p>
          <a:p>
            <a:pPr marL="457200" lvl="2">
              <a:buFont typeface="Arial" charset="0"/>
              <a:buChar char="•"/>
            </a:pPr>
            <a:r>
              <a:rPr lang="en-GB" sz="1300" dirty="0" smtClean="0"/>
              <a:t>(Dietary) chemopreventive agents</a:t>
            </a:r>
          </a:p>
          <a:p>
            <a:pPr marL="457200" lvl="2">
              <a:buFont typeface="Arial" charset="0"/>
              <a:buChar char="•"/>
            </a:pPr>
            <a:r>
              <a:rPr lang="en-GB" sz="1300" dirty="0" smtClean="0"/>
              <a:t> Anticancer metabolites from cyanobacteria (</a:t>
            </a:r>
            <a:r>
              <a:rPr lang="en-GB" sz="1300" dirty="0" err="1" smtClean="0"/>
              <a:t>collab</a:t>
            </a:r>
            <a:r>
              <a:rPr lang="en-GB" sz="1300" dirty="0" smtClean="0"/>
              <a:t>. w/ Dr. </a:t>
            </a:r>
            <a:r>
              <a:rPr lang="en-GB" sz="1300" dirty="0" err="1" smtClean="0"/>
              <a:t>Hrouzek</a:t>
            </a:r>
            <a:r>
              <a:rPr lang="en-GB" sz="1300" dirty="0" smtClean="0"/>
              <a:t>, </a:t>
            </a:r>
            <a:r>
              <a:rPr lang="en-GB" sz="1300" dirty="0" err="1" smtClean="0"/>
              <a:t>Algatech</a:t>
            </a:r>
            <a:r>
              <a:rPr lang="en-GB" sz="1300" dirty="0" smtClean="0"/>
              <a:t>)</a:t>
            </a:r>
          </a:p>
          <a:p>
            <a:pPr marL="457200" lvl="2">
              <a:buFont typeface="Arial" charset="0"/>
              <a:buChar char="•"/>
            </a:pPr>
            <a:r>
              <a:rPr lang="en-GB" sz="1300" dirty="0" smtClean="0"/>
              <a:t> </a:t>
            </a:r>
            <a:r>
              <a:rPr lang="en-GB" sz="1300" dirty="0" err="1" smtClean="0"/>
              <a:t>nsPEF</a:t>
            </a:r>
            <a:r>
              <a:rPr lang="en-GB" sz="1300" dirty="0" smtClean="0"/>
              <a:t> (</a:t>
            </a:r>
            <a:r>
              <a:rPr lang="en-GB" sz="1300" dirty="0" err="1" smtClean="0"/>
              <a:t>collab</a:t>
            </a:r>
            <a:r>
              <a:rPr lang="en-GB" sz="1300" dirty="0" smtClean="0"/>
              <a:t>. w/ Prof. Kolb, INP Greifswald)</a:t>
            </a:r>
            <a:endParaRPr lang="cs-CZ" sz="13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185297" y="3573016"/>
            <a:ext cx="4386703" cy="3163180"/>
            <a:chOff x="4071934" y="3773624"/>
            <a:chExt cx="4386703" cy="3163180"/>
          </a:xfrm>
        </p:grpSpPr>
        <p:sp>
          <p:nvSpPr>
            <p:cNvPr id="8" name="TextovéPole 7"/>
            <p:cNvSpPr txBox="1"/>
            <p:nvPr/>
          </p:nvSpPr>
          <p:spPr>
            <a:xfrm>
              <a:off x="4071934" y="5090145"/>
              <a:ext cx="3429024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New methods &amp; endpoints</a:t>
              </a:r>
            </a:p>
            <a:p>
              <a:pPr>
                <a:buFont typeface="Arial" charset="0"/>
                <a:buChar char="•"/>
              </a:pPr>
              <a:r>
                <a:rPr lang="en-GB" sz="1400" dirty="0" smtClean="0"/>
                <a:t> (Semi-)</a:t>
              </a:r>
              <a:r>
                <a:rPr lang="cs-CZ" sz="1400" dirty="0" smtClean="0"/>
                <a:t> 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High Content Imaging/Analysis</a:t>
              </a:r>
            </a:p>
            <a:p>
              <a:pPr>
                <a:buFont typeface="Arial" charset="0"/>
                <a:buChar char="•"/>
              </a:pPr>
              <a:r>
                <a:rPr lang="en-GB" sz="1400" dirty="0" smtClean="0"/>
                <a:t> GJIC evaluation</a:t>
              </a:r>
            </a:p>
            <a:p>
              <a:pPr>
                <a:buFont typeface="Arial" charset="0"/>
                <a:buChar char="•"/>
              </a:pPr>
              <a:r>
                <a:rPr lang="en-GB" sz="1400" dirty="0" smtClean="0"/>
                <a:t> 3D cultures - </a:t>
              </a:r>
              <a:r>
                <a:rPr lang="en-GB" sz="1400" dirty="0" err="1" smtClean="0"/>
                <a:t>hepatospheroids</a:t>
              </a:r>
              <a:endParaRPr lang="en-GB" sz="1400" dirty="0" smtClean="0"/>
            </a:p>
            <a:p>
              <a:pPr>
                <a:buFont typeface="Arial" charset="0"/>
                <a:buChar char="•"/>
              </a:pPr>
              <a:r>
                <a:rPr lang="en-GB" sz="1400" dirty="0" smtClean="0"/>
                <a:t> apoptosis/necrosis, cell cycle, </a:t>
              </a:r>
              <a:r>
                <a:rPr lang="cs-CZ" sz="1400" dirty="0" err="1" smtClean="0"/>
                <a:t>genotox</a:t>
              </a:r>
              <a:r>
                <a:rPr lang="cs-CZ" sz="1400" dirty="0" smtClean="0"/>
                <a:t> </a:t>
              </a:r>
              <a:endParaRPr lang="en-GB" sz="1400" dirty="0" smtClean="0"/>
            </a:p>
            <a:p>
              <a:pPr>
                <a:buFont typeface="Arial" charset="0"/>
                <a:buChar char="•"/>
              </a:pPr>
              <a:r>
                <a:rPr lang="cs-CZ" sz="1400" b="1" dirty="0" smtClean="0">
                  <a:solidFill>
                    <a:srgbClr val="FF0000"/>
                  </a:solidFill>
                </a:rPr>
                <a:t/>
              </a:r>
              <a:br>
                <a:rPr lang="cs-CZ" sz="1400" b="1" dirty="0" smtClean="0">
                  <a:solidFill>
                    <a:srgbClr val="FF0000"/>
                  </a:solidFill>
                </a:rPr>
              </a:br>
              <a:r>
                <a:rPr lang="en-GB" sz="1400" b="1" dirty="0" smtClean="0">
                  <a:solidFill>
                    <a:srgbClr val="FF0000"/>
                  </a:solidFill>
                </a:rPr>
                <a:t> Metabolic markers</a:t>
              </a:r>
            </a:p>
            <a:p>
              <a:pPr>
                <a:buFont typeface="Arial" charset="0"/>
                <a:buChar char="•"/>
              </a:pPr>
              <a:r>
                <a:rPr lang="en-GB" sz="1400" b="1" dirty="0" smtClean="0">
                  <a:solidFill>
                    <a:srgbClr val="FF0000"/>
                  </a:solidFill>
                </a:rPr>
                <a:t> In Vitro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Toxicokinetics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 &amp; IVIVE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pic>
          <p:nvPicPr>
            <p:cNvPr id="10" name="obrázek 19" descr="2014_04_18_Plate1_96hrs_C1_f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 t="70866" r="48819" b="-2907"/>
            <a:stretch>
              <a:fillRect/>
            </a:stretch>
          </p:blipFill>
          <p:spPr bwMode="auto">
            <a:xfrm>
              <a:off x="7595372" y="6198667"/>
              <a:ext cx="863265" cy="542701"/>
            </a:xfrm>
            <a:prstGeom prst="rect">
              <a:avLst/>
            </a:prstGeom>
            <a:noFill/>
          </p:spPr>
        </p:pic>
        <p:pic>
          <p:nvPicPr>
            <p:cNvPr id="7180" name="Picture 12" descr="apoptoza"/>
            <p:cNvPicPr>
              <a:picLocks noChangeAspect="1" noChangeArrowheads="1"/>
            </p:cNvPicPr>
            <p:nvPr/>
          </p:nvPicPr>
          <p:blipFill>
            <a:blip r:embed="rId4" cstate="print"/>
            <a:srcRect l="6032" r="34778" b="40083"/>
            <a:stretch>
              <a:fillRect/>
            </a:stretch>
          </p:blipFill>
          <p:spPr bwMode="auto">
            <a:xfrm>
              <a:off x="7568459" y="5440220"/>
              <a:ext cx="847929" cy="575606"/>
            </a:xfrm>
            <a:prstGeom prst="rect">
              <a:avLst/>
            </a:prstGeom>
            <a:noFill/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91245" y="3773624"/>
              <a:ext cx="3362100" cy="1290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email"/>
          <a:srcRect t="16183" r="16701" b="19709"/>
          <a:stretch>
            <a:fillRect/>
          </a:stretch>
        </p:blipFill>
        <p:spPr bwMode="auto">
          <a:xfrm>
            <a:off x="8104667" y="3649774"/>
            <a:ext cx="773917" cy="56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7" cstate="email"/>
          <a:srcRect t="8333" b="25000"/>
          <a:stretch>
            <a:fillRect/>
          </a:stretch>
        </p:blipFill>
        <p:spPr bwMode="auto">
          <a:xfrm>
            <a:off x="8104667" y="4233823"/>
            <a:ext cx="773917" cy="56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00" y="2429438"/>
            <a:ext cx="1285884" cy="1000132"/>
          </a:xfrm>
          <a:prstGeom prst="rect">
            <a:avLst/>
          </a:prstGeom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446395" y="2858066"/>
            <a:ext cx="1503363" cy="554037"/>
            <a:chOff x="8649" y="9737"/>
            <a:chExt cx="2369" cy="872"/>
          </a:xfrm>
        </p:grpSpPr>
        <p:pic>
          <p:nvPicPr>
            <p:cNvPr id="43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36" y="9737"/>
              <a:ext cx="58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649" y="9737"/>
              <a:ext cx="597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804" y="9737"/>
              <a:ext cx="646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411" y="9737"/>
              <a:ext cx="607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395535" y="188640"/>
            <a:ext cx="401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Envi</a:t>
            </a:r>
            <a:r>
              <a:rPr lang="en-GB" sz="2400" b="1" dirty="0" smtClean="0">
                <a:solidFill>
                  <a:srgbClr val="00B050"/>
                </a:solidFill>
              </a:rPr>
              <a:t> tech</a:t>
            </a:r>
            <a:r>
              <a:rPr lang="en-GB" sz="2400" b="1" dirty="0" smtClean="0"/>
              <a:t>nologies (</a:t>
            </a:r>
            <a:r>
              <a:rPr lang="en-GB" sz="2400" b="1" dirty="0" smtClean="0">
                <a:solidFill>
                  <a:srgbClr val="00B0F0"/>
                </a:solidFill>
              </a:rPr>
              <a:t>MB, </a:t>
            </a:r>
            <a:r>
              <a:rPr lang="en-GB" sz="2400" b="1" dirty="0" err="1" smtClean="0">
                <a:solidFill>
                  <a:srgbClr val="00B0F0"/>
                </a:solidFill>
              </a:rPr>
              <a:t>PB</a:t>
            </a:r>
            <a:r>
              <a:rPr lang="en-GB" sz="2400" b="1" dirty="0" smtClean="0">
                <a:solidFill>
                  <a:srgbClr val="00B0F0"/>
                </a:solidFill>
              </a:rPr>
              <a:t>, LB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404507" y="836712"/>
            <a:ext cx="452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 smtClean="0">
                <a:solidFill>
                  <a:srgbClr val="0070C0"/>
                </a:solidFill>
              </a:rPr>
              <a:t>COMBATING</a:t>
            </a:r>
            <a:r>
              <a:rPr lang="cs-CZ" sz="2800" dirty="0" smtClean="0">
                <a:solidFill>
                  <a:srgbClr val="0070C0"/>
                </a:solidFill>
              </a:rPr>
              <a:t> </a:t>
            </a:r>
            <a:r>
              <a:rPr lang="cs-CZ" sz="3600" b="1" dirty="0" err="1" smtClean="0">
                <a:solidFill>
                  <a:srgbClr val="0070C0"/>
                </a:solidFill>
              </a:rPr>
              <a:t>BIOFOULING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Výsledek obrázku pro truhla mrtvého mu&amp;zcaron;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7"/>
            <a:ext cx="1847886" cy="12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truhla mrtvého mu&amp;zcaron;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99" y="1772817"/>
            <a:ext cx="1969277" cy="12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8" descr="Výsledek obrázku pro biofouling ta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31" y="1767634"/>
            <a:ext cx="2187236" cy="12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Výsledek obrázku pro biofilm chladicí v&amp;ecaron;&amp;zcaron;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47"/>
          <a:stretch/>
        </p:blipFill>
        <p:spPr bwMode="auto">
          <a:xfrm>
            <a:off x="4860033" y="3284985"/>
            <a:ext cx="2073600" cy="27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13" descr="Výsledek obrázku pro chladicí v&amp;ecaron;&amp;zcaron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2496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16" descr="Výsledek obrázku pro vým&amp;ecaron;ník tepla rodinný d&amp;uring;m šedá vo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9" descr="Výsledek obrázku pro vým&amp;ecaron;ník tepla rodinný d&amp;uring;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4" y="3409553"/>
            <a:ext cx="3340724" cy="16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41" y="492628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22" descr="Výsledek obrázku pro tanke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33" y="1767634"/>
            <a:ext cx="1751906" cy="12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395535" y="188640"/>
            <a:ext cx="401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Envi</a:t>
            </a:r>
            <a:r>
              <a:rPr lang="en-GB" sz="2400" b="1" dirty="0" smtClean="0">
                <a:solidFill>
                  <a:srgbClr val="00B050"/>
                </a:solidFill>
              </a:rPr>
              <a:t> tech</a:t>
            </a:r>
            <a:r>
              <a:rPr lang="en-GB" sz="2400" b="1" dirty="0" smtClean="0"/>
              <a:t>nologies (</a:t>
            </a:r>
            <a:r>
              <a:rPr lang="en-GB" sz="2400" b="1" dirty="0" smtClean="0">
                <a:solidFill>
                  <a:srgbClr val="00B0F0"/>
                </a:solidFill>
              </a:rPr>
              <a:t>MB, </a:t>
            </a:r>
            <a:r>
              <a:rPr lang="en-GB" sz="2400" b="1" dirty="0" err="1" smtClean="0">
                <a:solidFill>
                  <a:srgbClr val="00B0F0"/>
                </a:solidFill>
              </a:rPr>
              <a:t>PB</a:t>
            </a:r>
            <a:r>
              <a:rPr lang="en-GB" sz="2400" b="1" dirty="0" smtClean="0">
                <a:solidFill>
                  <a:srgbClr val="00B0F0"/>
                </a:solidFill>
              </a:rPr>
              <a:t>, LB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683402" y="296361"/>
            <a:ext cx="4497110" cy="4669120"/>
            <a:chOff x="4572000" y="188640"/>
            <a:chExt cx="4497110" cy="4669120"/>
          </a:xfrm>
        </p:grpSpPr>
        <p:sp>
          <p:nvSpPr>
            <p:cNvPr id="6" name="TextovéPole 5"/>
            <p:cNvSpPr txBox="1"/>
            <p:nvPr/>
          </p:nvSpPr>
          <p:spPr>
            <a:xfrm>
              <a:off x="4644008" y="188640"/>
              <a:ext cx="44251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New polymer materials </a:t>
              </a:r>
              <a:r>
                <a:rPr lang="en-GB" b="1" dirty="0" smtClean="0"/>
                <a:t>for control of aquatic microorganisms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biomedical =&gt; environmental applications?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 solutions/suspensions, antifouling</a:t>
              </a:r>
            </a:p>
            <a:p>
              <a:pPr>
                <a:buFont typeface="Arial" charset="0"/>
                <a:buChar char="•"/>
              </a:pPr>
              <a:r>
                <a:rPr lang="en-GB" sz="1600" dirty="0" smtClean="0"/>
                <a:t>Prof. Kuroda, UMICH, Prof. Ando, NAIST</a:t>
              </a:r>
            </a:p>
            <a:p>
              <a:endParaRPr lang="en-US" sz="1600" dirty="0"/>
            </a:p>
          </p:txBody>
        </p:sp>
        <p:pic>
          <p:nvPicPr>
            <p:cNvPr id="7" name="Obrázek 6" descr="C:\Users\mikula\Desktop\antimicrobial polymers.ti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2080" y="1917754"/>
              <a:ext cx="3401350" cy="151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7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0112" y="3645024"/>
              <a:ext cx="3132410" cy="1068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643438" y="1556792"/>
              <a:ext cx="421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Biomimetic</a:t>
              </a:r>
              <a:r>
                <a:rPr lang="en-GB" b="1" dirty="0" smtClean="0"/>
                <a:t> polymers</a:t>
              </a:r>
              <a:endParaRPr lang="en-US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644182" y="3419708"/>
              <a:ext cx="421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Star-shaped polymers</a:t>
              </a:r>
              <a:endParaRPr lang="en-US" dirty="0"/>
            </a:p>
          </p:txBody>
        </p:sp>
        <p:sp>
          <p:nvSpPr>
            <p:cNvPr id="2" name="Obdélník 1"/>
            <p:cNvSpPr/>
            <p:nvPr/>
          </p:nvSpPr>
          <p:spPr>
            <a:xfrm>
              <a:off x="4572000" y="188640"/>
              <a:ext cx="4282258" cy="4669120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235968" y="876755"/>
            <a:ext cx="4285636" cy="1584385"/>
            <a:chOff x="190416" y="2996743"/>
            <a:chExt cx="4285636" cy="1584385"/>
          </a:xfrm>
        </p:grpSpPr>
        <p:pic>
          <p:nvPicPr>
            <p:cNvPr id="17410" name="Picture 2" descr="http://www.pulsedpower.eu/images/proj_plasma_pe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628" y="3143248"/>
              <a:ext cx="1260234" cy="1260234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1475656" y="3166118"/>
              <a:ext cx="3000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Anti-biofouling: </a:t>
              </a:r>
              <a:br>
                <a:rPr lang="en-GB" b="1" dirty="0" smtClean="0">
                  <a:solidFill>
                    <a:srgbClr val="FF0000"/>
                  </a:solidFill>
                </a:rPr>
              </a:br>
              <a:r>
                <a:rPr lang="en-GB" b="1" dirty="0" smtClean="0"/>
                <a:t>surface plasma modifications </a:t>
              </a:r>
              <a:r>
                <a:rPr lang="cs-CZ" b="1" dirty="0" smtClean="0"/>
                <a:t/>
              </a:r>
              <a:br>
                <a:rPr lang="cs-CZ" b="1" dirty="0" smtClean="0"/>
              </a:br>
              <a:r>
                <a:rPr lang="cs-CZ" dirty="0" err="1" smtClean="0"/>
                <a:t>coop</a:t>
              </a:r>
              <a:r>
                <a:rPr lang="cs-CZ" dirty="0" smtClean="0"/>
                <a:t> </a:t>
              </a:r>
              <a:r>
                <a:rPr lang="cs-CZ" dirty="0" err="1" smtClean="0"/>
                <a:t>with</a:t>
              </a:r>
              <a:r>
                <a:rPr lang="cs-CZ" dirty="0" smtClean="0"/>
                <a:t> </a:t>
              </a:r>
              <a:r>
                <a:rPr lang="en-GB" dirty="0" smtClean="0"/>
                <a:t>MUNI</a:t>
              </a:r>
              <a:r>
                <a:rPr lang="cs-CZ" dirty="0" smtClean="0"/>
                <a:t> P</a:t>
              </a:r>
              <a:r>
                <a:rPr lang="en-GB" dirty="0" err="1" smtClean="0"/>
                <a:t>hysics</a:t>
              </a:r>
              <a:r>
                <a:rPr lang="cs-CZ" dirty="0" smtClean="0"/>
                <a:t> </a:t>
              </a:r>
              <a:r>
                <a:rPr lang="cs-CZ" dirty="0" err="1" smtClean="0"/>
                <a:t>dept</a:t>
              </a:r>
              <a:endParaRPr lang="en-GB" dirty="0" smtClean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90416" y="2996743"/>
              <a:ext cx="4228373" cy="1584385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Zástupný symbol pro obsah 3" descr="C:\Users\Eva\Desktop\Profesní\phd\projekty\TE02000011\fotokatalytické povrchy\průtočný experiment\aparatura popis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506" y="4821450"/>
            <a:ext cx="2880320" cy="177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ek 22" descr="C:\Users\Eva\Desktop\Profesní\phd\projekty\TE02000011\fotokatalytické povrchy\průtočný experiment\Ex 72 hod.JPG"/>
          <p:cNvPicPr/>
          <p:nvPr/>
        </p:nvPicPr>
        <p:blipFill>
          <a:blip r:embed="rId7" cstate="print"/>
          <a:srcRect l="18036" t="9926" r="23884"/>
          <a:stretch>
            <a:fillRect/>
          </a:stretch>
        </p:blipFill>
        <p:spPr bwMode="auto">
          <a:xfrm>
            <a:off x="884506" y="2726905"/>
            <a:ext cx="1436282" cy="185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ázek 23" descr="C:\Users\Eva\Desktop\Profesní\phd\projekty\TE02000011\fotokatalytické povrchy\průtočný experiment\F 72 hod.JPG"/>
          <p:cNvPicPr/>
          <p:nvPr/>
        </p:nvPicPr>
        <p:blipFill>
          <a:blip r:embed="rId8" cstate="print"/>
          <a:srcRect l="17354" t="6452" r="26364"/>
          <a:stretch>
            <a:fillRect/>
          </a:stretch>
        </p:blipFill>
        <p:spPr bwMode="auto">
          <a:xfrm>
            <a:off x="2415670" y="2724766"/>
            <a:ext cx="1349156" cy="185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Obrázek 27" descr="C:\Users\Eva\Desktop\Profesní\phd\projekty\TE02000011\fotokatalytické povrchy\průtočný experiment\ET fotokat povrchy kontrola měřítek\H\hrana bleach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402" y="5160403"/>
            <a:ext cx="2233766" cy="145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8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47" y="5579571"/>
            <a:ext cx="1924114" cy="11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95535" y="188640"/>
            <a:ext cx="401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Envi</a:t>
            </a:r>
            <a:r>
              <a:rPr lang="en-GB" sz="2400" b="1" dirty="0" smtClean="0">
                <a:solidFill>
                  <a:srgbClr val="00B050"/>
                </a:solidFill>
              </a:rPr>
              <a:t> tech</a:t>
            </a:r>
            <a:r>
              <a:rPr lang="en-GB" sz="2400" b="1" dirty="0" smtClean="0"/>
              <a:t>nologies (</a:t>
            </a:r>
            <a:r>
              <a:rPr lang="en-GB" sz="2400" b="1" dirty="0" smtClean="0">
                <a:solidFill>
                  <a:srgbClr val="00B0F0"/>
                </a:solidFill>
              </a:rPr>
              <a:t>MB, </a:t>
            </a:r>
            <a:r>
              <a:rPr lang="en-GB" sz="2400" b="1" dirty="0" err="1" smtClean="0">
                <a:solidFill>
                  <a:srgbClr val="00B0F0"/>
                </a:solidFill>
              </a:rPr>
              <a:t>PB</a:t>
            </a:r>
            <a:r>
              <a:rPr lang="en-GB" sz="2400" b="1" dirty="0" smtClean="0">
                <a:solidFill>
                  <a:srgbClr val="00B0F0"/>
                </a:solidFill>
              </a:rPr>
              <a:t>, LB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946543" y="1052736"/>
            <a:ext cx="3926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Reverse osmosis </a:t>
            </a:r>
            <a:r>
              <a:rPr lang="en-US" b="1" dirty="0" smtClean="0"/>
              <a:t>applications</a:t>
            </a:r>
            <a:endParaRPr lang="cs-CZ" b="1" dirty="0" smtClean="0"/>
          </a:p>
          <a:p>
            <a:pPr marL="285750" indent="-285750">
              <a:buFont typeface="Arial" charset="0"/>
              <a:buChar char="•"/>
            </a:pPr>
            <a:r>
              <a:rPr lang="cs-CZ" sz="1600" dirty="0" err="1" smtClean="0"/>
              <a:t>Industry</a:t>
            </a:r>
            <a:r>
              <a:rPr lang="cs-CZ" sz="1600" dirty="0" smtClean="0"/>
              <a:t> (</a:t>
            </a:r>
            <a:r>
              <a:rPr lang="cs-CZ" sz="1600" dirty="0" err="1" smtClean="0"/>
              <a:t>ASIO</a:t>
            </a:r>
            <a:r>
              <a:rPr lang="cs-CZ" sz="1600" dirty="0" smtClean="0"/>
              <a:t> Ltd) </a:t>
            </a:r>
            <a:r>
              <a:rPr lang="cs-CZ" sz="1600" dirty="0" err="1" smtClean="0"/>
              <a:t>cooperation</a:t>
            </a:r>
            <a:endParaRPr lang="cs-CZ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b="1" dirty="0" smtClean="0"/>
              <a:t>Toxicant </a:t>
            </a:r>
            <a:r>
              <a:rPr lang="en-GB" sz="1600" b="1" dirty="0" err="1" smtClean="0"/>
              <a:t>preconcentrations</a:t>
            </a:r>
            <a:r>
              <a:rPr lang="en-GB" sz="1600" b="1" dirty="0" smtClean="0"/>
              <a:t> </a:t>
            </a:r>
            <a:r>
              <a:rPr lang="en-GB" sz="1600" dirty="0" smtClean="0"/>
              <a:t>for instrumental and </a:t>
            </a:r>
            <a:r>
              <a:rPr lang="en-GB" sz="1600" dirty="0" err="1" smtClean="0"/>
              <a:t>bioassa</a:t>
            </a:r>
            <a:r>
              <a:rPr lang="cs-CZ" sz="1600" dirty="0" smtClean="0"/>
              <a:t>y </a:t>
            </a:r>
            <a:r>
              <a:rPr lang="cs-CZ" sz="1600" dirty="0" err="1" smtClean="0"/>
              <a:t>applications</a:t>
            </a:r>
            <a:endParaRPr lang="en-GB" sz="1600" dirty="0" smtClean="0"/>
          </a:p>
        </p:txBody>
      </p:sp>
      <p:grpSp>
        <p:nvGrpSpPr>
          <p:cNvPr id="4" name="Skupina 3"/>
          <p:cNvGrpSpPr/>
          <p:nvPr/>
        </p:nvGrpSpPr>
        <p:grpSpPr>
          <a:xfrm>
            <a:off x="291345" y="1052736"/>
            <a:ext cx="4228373" cy="2063477"/>
            <a:chOff x="3635896" y="-1039211"/>
            <a:chExt cx="4228373" cy="1930861"/>
          </a:xfrm>
        </p:grpSpPr>
        <p:sp>
          <p:nvSpPr>
            <p:cNvPr id="16" name="TextovéPole 15"/>
            <p:cNvSpPr txBox="1"/>
            <p:nvPr/>
          </p:nvSpPr>
          <p:spPr>
            <a:xfrm>
              <a:off x="3686665" y="-1039211"/>
              <a:ext cx="410616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Plasma treatment for water purification </a:t>
              </a:r>
              <a:r>
                <a:rPr lang="en-GB" b="1" dirty="0" smtClean="0"/>
                <a:t>(INP Greifswald, DE)</a:t>
              </a:r>
            </a:p>
            <a:p>
              <a:r>
                <a:rPr lang="en-GB" sz="1600" dirty="0" smtClean="0"/>
                <a:t>* </a:t>
              </a:r>
              <a:r>
                <a:rPr lang="cs-CZ" sz="1600" dirty="0" err="1" smtClean="0"/>
                <a:t>ITN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NaToxAq</a:t>
              </a:r>
              <a:endParaRPr lang="en-GB" sz="1600" dirty="0"/>
            </a:p>
          </p:txBody>
        </p:sp>
        <p:pic>
          <p:nvPicPr>
            <p:cNvPr id="17412" name="Picture 4" descr="http://www.pulsedpower.eu/images/streamer_wat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0865" y="-116462"/>
              <a:ext cx="4071966" cy="872488"/>
            </a:xfrm>
            <a:prstGeom prst="rect">
              <a:avLst/>
            </a:prstGeom>
            <a:noFill/>
          </p:spPr>
        </p:pic>
        <p:sp>
          <p:nvSpPr>
            <p:cNvPr id="15" name="Obdélník 14"/>
            <p:cNvSpPr/>
            <p:nvPr/>
          </p:nvSpPr>
          <p:spPr>
            <a:xfrm>
              <a:off x="3635896" y="-1039211"/>
              <a:ext cx="4228373" cy="1930861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bdélník 17"/>
          <p:cNvSpPr/>
          <p:nvPr/>
        </p:nvSpPr>
        <p:spPr>
          <a:xfrm>
            <a:off x="4808123" y="1052736"/>
            <a:ext cx="4228373" cy="118842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Výsledek obrázku pro plasma toxin water remov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3"/>
          <a:stretch/>
        </p:blipFill>
        <p:spPr bwMode="auto">
          <a:xfrm>
            <a:off x="216036" y="3125217"/>
            <a:ext cx="4232244" cy="22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esk 12"/>
          <p:cNvSpPr/>
          <p:nvPr/>
        </p:nvSpPr>
        <p:spPr>
          <a:xfrm>
            <a:off x="2627784" y="5471878"/>
            <a:ext cx="916663" cy="1175476"/>
          </a:xfrm>
          <a:prstGeom prst="lightningBolt">
            <a:avLst/>
          </a:prstGeom>
          <a:solidFill>
            <a:srgbClr val="FF0000">
              <a:alpha val="5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ovéPole 20"/>
          <p:cNvSpPr txBox="1"/>
          <p:nvPr/>
        </p:nvSpPr>
        <p:spPr>
          <a:xfrm>
            <a:off x="512339" y="5579571"/>
            <a:ext cx="1483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REMOVAL</a:t>
            </a:r>
            <a:r>
              <a:rPr lang="cs-CZ" dirty="0" smtClean="0"/>
              <a:t> OF </a:t>
            </a:r>
            <a:br>
              <a:rPr lang="cs-CZ" dirty="0" smtClean="0"/>
            </a:br>
            <a:r>
              <a:rPr lang="cs-CZ" dirty="0" err="1" smtClean="0"/>
              <a:t>ENDOCRINE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DISRUPTERS</a:t>
            </a:r>
            <a:endParaRPr lang="en-US" dirty="0"/>
          </a:p>
        </p:txBody>
      </p:sp>
      <p:sp>
        <p:nvSpPr>
          <p:cNvPr id="22" name="AutoShape 6" descr="Výsledek obrázku pro ethinylestradi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9" descr="Výsledek obrázku pro reverse osmos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Výsledek obrázku pro reverse osmos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35" y="2505068"/>
            <a:ext cx="3967373" cy="37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3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6280</TotalTime>
  <Words>1869</Words>
  <Application>Microsoft Office PowerPoint</Application>
  <PresentationFormat>Předvádění na obrazovce (4:3)</PresentationFormat>
  <Paragraphs>528</Paragraphs>
  <Slides>42</Slides>
  <Notes>42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Ecotoxicology at MUNI RECETOX</vt:lpstr>
      <vt:lpstr>Ecotoxicology - areas and research questions</vt:lpstr>
      <vt:lpstr>Effect-based tools (EBTs) (KH, LB)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Expozice a zdravotní rizika cytostatik pro pracovníky nemocnic</vt:lpstr>
      <vt:lpstr>Prezentace aplikace PowerPoint</vt:lpstr>
      <vt:lpstr>Prezentace aplikace PowerPoint</vt:lpstr>
      <vt:lpstr>Prezentace aplikace PowerPoint</vt:lpstr>
      <vt:lpstr>Proč studovat rizika protinádových léčiv?</vt:lpstr>
      <vt:lpstr>Prezentace aplikace PowerPoint</vt:lpstr>
      <vt:lpstr>Prezentace aplikace PowerPoint</vt:lpstr>
      <vt:lpstr>Prezentace aplikace PowerPoint</vt:lpstr>
      <vt:lpstr>Prezentace aplikace PowerPoint</vt:lpstr>
      <vt:lpstr>Zdroje expozice cytostatikům</vt:lpstr>
      <vt:lpstr>Expoziční cesty a monitoring</vt:lpstr>
      <vt:lpstr>BIOMONITORING</vt:lpstr>
      <vt:lpstr>Prezentace aplikace PowerPoint</vt:lpstr>
      <vt:lpstr>Zapojené nemocnice v ČR</vt:lpstr>
      <vt:lpstr>Výsledky – kontaminace povrchů 2008-2015</vt:lpstr>
      <vt:lpstr>Výsledky – podzim 2016</vt:lpstr>
      <vt:lpstr>Příklad – řízení rizik</vt:lpstr>
      <vt:lpstr>Příklad – cyklofosfamid (before / after – před / po zavedení nových postupů)</vt:lpstr>
      <vt:lpstr>Doporučené limity (Treshold Guidance Values)</vt:lpstr>
      <vt:lpstr>Shrnutí</vt:lpstr>
      <vt:lpstr>Prezentace aplikace PowerPoint</vt:lpstr>
      <vt:lpstr>Prezentace aplikace PowerPoint</vt:lpstr>
      <vt:lpstr>Prezentace aplikace PowerPoint</vt:lpstr>
      <vt:lpstr>Example 1 - DICLOFENAC</vt:lpstr>
      <vt:lpstr>Example 2 – AVERMECTIN-like antiparasitics</vt:lpstr>
      <vt:lpstr>Prezentace aplikace PowerPoint</vt:lpstr>
      <vt:lpstr>Adverse outcome pathways </vt:lpstr>
      <vt:lpstr>Prezentace aplikace PowerPoint</vt:lpstr>
      <vt:lpstr>PBPK models</vt:lpstr>
      <vt:lpstr>Example</vt:lpstr>
      <vt:lpstr>Li (2011) BMC Systems Biology</vt:lpstr>
      <vt:lpstr>Li (2011) BMC Systems Biology</vt:lpstr>
    </vt:vector>
  </TitlesOfParts>
  <Company>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Hlavní cíl projektu NPU „RECETOX“</dc:title>
  <dc:creator>Ludek Blaha</dc:creator>
  <cp:lastModifiedBy>Ludek Blaha</cp:lastModifiedBy>
  <cp:revision>81</cp:revision>
  <cp:lastPrinted>2016-08-17T10:13:02Z</cp:lastPrinted>
  <dcterms:created xsi:type="dcterms:W3CDTF">2013-12-28T10:36:33Z</dcterms:created>
  <dcterms:modified xsi:type="dcterms:W3CDTF">2016-11-03T10:38:46Z</dcterms:modified>
</cp:coreProperties>
</file>