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84" r:id="rId1"/>
  </p:sldMasterIdLst>
  <p:sldIdLst>
    <p:sldId id="256" r:id="rId2"/>
    <p:sldId id="281" r:id="rId3"/>
    <p:sldId id="287" r:id="rId4"/>
    <p:sldId id="286" r:id="rId5"/>
    <p:sldId id="282" r:id="rId6"/>
    <p:sldId id="289" r:id="rId7"/>
    <p:sldId id="290" r:id="rId8"/>
    <p:sldId id="329" r:id="rId9"/>
    <p:sldId id="291" r:id="rId10"/>
    <p:sldId id="267" r:id="rId11"/>
    <p:sldId id="268" r:id="rId12"/>
    <p:sldId id="288" r:id="rId13"/>
    <p:sldId id="279" r:id="rId14"/>
    <p:sldId id="292" r:id="rId15"/>
    <p:sldId id="270" r:id="rId16"/>
    <p:sldId id="277" r:id="rId17"/>
    <p:sldId id="293" r:id="rId18"/>
    <p:sldId id="294" r:id="rId19"/>
    <p:sldId id="299" r:id="rId20"/>
    <p:sldId id="298" r:id="rId21"/>
    <p:sldId id="296" r:id="rId22"/>
    <p:sldId id="297" r:id="rId23"/>
    <p:sldId id="300" r:id="rId24"/>
    <p:sldId id="301" r:id="rId25"/>
    <p:sldId id="304" r:id="rId26"/>
    <p:sldId id="302" r:id="rId27"/>
    <p:sldId id="303" r:id="rId28"/>
    <p:sldId id="305" r:id="rId29"/>
    <p:sldId id="306" r:id="rId30"/>
    <p:sldId id="308" r:id="rId31"/>
    <p:sldId id="307" r:id="rId32"/>
    <p:sldId id="310" r:id="rId33"/>
    <p:sldId id="309" r:id="rId34"/>
    <p:sldId id="311" r:id="rId35"/>
    <p:sldId id="328" r:id="rId36"/>
    <p:sldId id="326" r:id="rId37"/>
    <p:sldId id="312" r:id="rId38"/>
    <p:sldId id="313" r:id="rId39"/>
    <p:sldId id="314" r:id="rId40"/>
    <p:sldId id="316" r:id="rId41"/>
    <p:sldId id="318" r:id="rId42"/>
    <p:sldId id="319" r:id="rId43"/>
    <p:sldId id="320" r:id="rId44"/>
    <p:sldId id="321" r:id="rId45"/>
    <p:sldId id="315" r:id="rId46"/>
    <p:sldId id="317" r:id="rId47"/>
    <p:sldId id="322" r:id="rId48"/>
    <p:sldId id="323" r:id="rId49"/>
    <p:sldId id="327" r:id="rId50"/>
    <p:sldId id="325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yl s motivem 1 – zvýraznění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Styl s motivem 1 – zvýraznění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12" autoAdjust="0"/>
    <p:restoredTop sz="94660"/>
  </p:normalViewPr>
  <p:slideViewPr>
    <p:cSldViewPr>
      <p:cViewPr>
        <p:scale>
          <a:sx n="75" d="100"/>
          <a:sy n="75" d="100"/>
        </p:scale>
        <p:origin x="-2040" y="-1104"/>
      </p:cViewPr>
      <p:guideLst>
        <p:guide orient="horz" pos="1536"/>
        <p:guide orient="horz" pos="4032"/>
        <p:guide pos="288"/>
        <p:guide pos="5280"/>
        <p:guide pos="446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image" Target="../media/image14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8FE4788-56A1-4800-95BF-05D62D9423D2}" type="datetimeFigureOut">
              <a:rPr lang="en-US" smtClean="0"/>
              <a:pPr/>
              <a:t>28-Oct-16</a:t>
            </a:fld>
            <a:endParaRPr lang="en-US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2FDDB5-909C-4171-8BD9-9D156A2BA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E4788-56A1-4800-95BF-05D62D9423D2}" type="datetimeFigureOut">
              <a:rPr lang="en-US" smtClean="0"/>
              <a:pPr/>
              <a:t>28-Oct-16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FDDB5-909C-4171-8BD9-9D156A2BA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8FE4788-56A1-4800-95BF-05D62D9423D2}" type="datetimeFigureOut">
              <a:rPr lang="en-US" smtClean="0"/>
              <a:pPr/>
              <a:t>28-Oct-16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Obdélník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392FDDB5-909C-4171-8BD9-9D156A2BA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E4788-56A1-4800-95BF-05D62D9423D2}" type="datetimeFigureOut">
              <a:rPr lang="en-US" smtClean="0"/>
              <a:pPr/>
              <a:t>28-Oct-16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2FDDB5-909C-4171-8BD9-9D156A2BA4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Obdélník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E4788-56A1-4800-95BF-05D62D9423D2}" type="datetimeFigureOut">
              <a:rPr lang="en-US" smtClean="0"/>
              <a:pPr/>
              <a:t>28-Oct-16</a:t>
            </a:fld>
            <a:endParaRPr lang="en-US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392FDDB5-909C-4171-8BD9-9D156A2BA4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8FE4788-56A1-4800-95BF-05D62D9423D2}" type="datetimeFigureOut">
              <a:rPr lang="en-US" smtClean="0"/>
              <a:pPr/>
              <a:t>28-Oct-16</a:t>
            </a:fld>
            <a:endParaRPr lang="en-US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92FDDB5-909C-4171-8BD9-9D156A2BA4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8FE4788-56A1-4800-95BF-05D62D9423D2}" type="datetimeFigureOut">
              <a:rPr lang="en-US" smtClean="0"/>
              <a:pPr/>
              <a:t>28-Oct-16</a:t>
            </a:fld>
            <a:endParaRPr lang="en-US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92FDDB5-909C-4171-8BD9-9D156A2BA4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E4788-56A1-4800-95BF-05D62D9423D2}" type="datetimeFigureOut">
              <a:rPr lang="en-US" smtClean="0"/>
              <a:pPr/>
              <a:t>28-Oct-16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2FDDB5-909C-4171-8BD9-9D156A2BA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E4788-56A1-4800-95BF-05D62D9423D2}" type="datetimeFigureOut">
              <a:rPr lang="en-US" smtClean="0"/>
              <a:pPr/>
              <a:t>28-Oct-16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2FDDB5-909C-4171-8BD9-9D156A2BA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E4788-56A1-4800-95BF-05D62D9423D2}" type="datetimeFigureOut">
              <a:rPr lang="en-US" smtClean="0"/>
              <a:pPr/>
              <a:t>28-Oct-16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2FDDB5-909C-4171-8BD9-9D156A2BA4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Obdélník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Obdélník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8FE4788-56A1-4800-95BF-05D62D9423D2}" type="datetimeFigureOut">
              <a:rPr lang="en-US" smtClean="0"/>
              <a:pPr/>
              <a:t>28-Oct-16</a:t>
            </a:fld>
            <a:endParaRPr lang="en-US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392FDDB5-909C-4171-8BD9-9D156A2BA4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8FE4788-56A1-4800-95BF-05D62D9423D2}" type="datetimeFigureOut">
              <a:rPr lang="en-US" smtClean="0"/>
              <a:pPr/>
              <a:t>28-Oct-16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Obdélní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92FDDB5-909C-4171-8BD9-9D156A2BA4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2.png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youtube.com/watch?v=T4K-YrqtwZ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pa.gov/ncct/toxcast/" TargetMode="External"/><Relationship Id="rId4" Type="http://schemas.openxmlformats.org/officeDocument/2006/relationships/hyperlink" Target="http://www.epa.gov/ncct/Tox21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4.jpeg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4.jpe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63.png"/><Relationship Id="rId10" Type="http://schemas.openxmlformats.org/officeDocument/2006/relationships/image" Target="../media/image68.jpeg"/><Relationship Id="rId4" Type="http://schemas.openxmlformats.org/officeDocument/2006/relationships/image" Target="../media/image62.png"/><Relationship Id="rId9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iff"/><Relationship Id="rId3" Type="http://schemas.openxmlformats.org/officeDocument/2006/relationships/image" Target="../media/image72.tiff"/><Relationship Id="rId7" Type="http://schemas.openxmlformats.org/officeDocument/2006/relationships/image" Target="../media/image7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8.jpeg"/><Relationship Id="rId7" Type="http://schemas.openxmlformats.org/officeDocument/2006/relationships/image" Target="../media/image8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tiff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7.tiff"/><Relationship Id="rId9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7" Type="http://schemas.openxmlformats.org/officeDocument/2006/relationships/image" Target="../media/image4.jpe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urostemcell.org/stem-cell-factsheets" TargetMode="External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96.png"/><Relationship Id="rId7" Type="http://schemas.openxmlformats.org/officeDocument/2006/relationships/image" Target="../media/image100.em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emf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7" Type="http://schemas.openxmlformats.org/officeDocument/2006/relationships/image" Target="../media/image4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wmf"/><Relationship Id="rId26" Type="http://schemas.openxmlformats.org/officeDocument/2006/relationships/image" Target="../media/image29.wmf"/><Relationship Id="rId3" Type="http://schemas.openxmlformats.org/officeDocument/2006/relationships/image" Target="../media/image7.jpeg"/><Relationship Id="rId21" Type="http://schemas.openxmlformats.org/officeDocument/2006/relationships/oleObject" Target="../embeddings/oleObject1.bin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wmf"/><Relationship Id="rId25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.png"/><Relationship Id="rId20" Type="http://schemas.openxmlformats.org/officeDocument/2006/relationships/image" Target="../media/image24.wmf"/><Relationship Id="rId29" Type="http://schemas.openxmlformats.org/officeDocument/2006/relationships/image" Target="../media/image32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7.wmf"/><Relationship Id="rId32" Type="http://schemas.openxmlformats.org/officeDocument/2006/relationships/image" Target="../media/image35.jpe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6.wmf"/><Relationship Id="rId28" Type="http://schemas.openxmlformats.org/officeDocument/2006/relationships/image" Target="../media/image31.wmf"/><Relationship Id="rId10" Type="http://schemas.openxmlformats.org/officeDocument/2006/relationships/image" Target="../media/image14.jpeg"/><Relationship Id="rId19" Type="http://schemas.openxmlformats.org/officeDocument/2006/relationships/image" Target="../media/image23.wmf"/><Relationship Id="rId31" Type="http://schemas.openxmlformats.org/officeDocument/2006/relationships/image" Target="../media/image3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5.wmf"/><Relationship Id="rId27" Type="http://schemas.openxmlformats.org/officeDocument/2006/relationships/image" Target="../media/image30.wmf"/><Relationship Id="rId30" Type="http://schemas.openxmlformats.org/officeDocument/2006/relationships/image" Target="../media/image3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2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40.png"/><Relationship Id="rId4" Type="http://schemas.openxmlformats.org/officeDocument/2006/relationships/image" Target="../media/image135.png"/><Relationship Id="rId9" Type="http://schemas.openxmlformats.org/officeDocument/2006/relationships/image" Target="../media/image13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oleObject" Target="../embeddings/oleObject5.bin"/><Relationship Id="rId7" Type="http://schemas.openxmlformats.org/officeDocument/2006/relationships/image" Target="../media/image14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oleObject" Target="../embeddings/oleObject6.bin"/><Relationship Id="rId9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4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0.jpeg"/><Relationship Id="rId3" Type="http://schemas.openxmlformats.org/officeDocument/2006/relationships/image" Target="../media/image152.jpeg"/><Relationship Id="rId7" Type="http://schemas.openxmlformats.org/officeDocument/2006/relationships/image" Target="../media/image155.png"/><Relationship Id="rId12" Type="http://schemas.openxmlformats.org/officeDocument/2006/relationships/image" Target="../media/image159.png"/><Relationship Id="rId2" Type="http://schemas.openxmlformats.org/officeDocument/2006/relationships/hyperlink" Target="https://www.youtube.com/watch?v=_VyQsPbU8f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11" Type="http://schemas.openxmlformats.org/officeDocument/2006/relationships/image" Target="../media/image158.png"/><Relationship Id="rId5" Type="http://schemas.openxmlformats.org/officeDocument/2006/relationships/image" Target="../media/image153.png"/><Relationship Id="rId10" Type="http://schemas.openxmlformats.org/officeDocument/2006/relationships/image" Target="../media/image4.jpeg"/><Relationship Id="rId4" Type="http://schemas.openxmlformats.org/officeDocument/2006/relationships/hyperlink" Target="https://www.youtube.com/watch?v=6VEIFOCYjkM" TargetMode="External"/><Relationship Id="rId9" Type="http://schemas.openxmlformats.org/officeDocument/2006/relationships/image" Target="../media/image157.png"/><Relationship Id="rId14" Type="http://schemas.openxmlformats.org/officeDocument/2006/relationships/image" Target="../media/image1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13" Type="http://schemas.openxmlformats.org/officeDocument/2006/relationships/image" Target="../media/image169.emf"/><Relationship Id="rId3" Type="http://schemas.openxmlformats.org/officeDocument/2006/relationships/image" Target="../media/image137.png"/><Relationship Id="rId7" Type="http://schemas.openxmlformats.org/officeDocument/2006/relationships/image" Target="../media/image164.png"/><Relationship Id="rId12" Type="http://schemas.openxmlformats.org/officeDocument/2006/relationships/image" Target="../media/image168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11" Type="http://schemas.openxmlformats.org/officeDocument/2006/relationships/image" Target="../media/image167.png"/><Relationship Id="rId5" Type="http://schemas.openxmlformats.org/officeDocument/2006/relationships/image" Target="../media/image162.png"/><Relationship Id="rId15" Type="http://schemas.openxmlformats.org/officeDocument/2006/relationships/hyperlink" Target="http://secantox.weebly.com/" TargetMode="External"/><Relationship Id="rId10" Type="http://schemas.openxmlformats.org/officeDocument/2006/relationships/image" Target="../media/image153.png"/><Relationship Id="rId4" Type="http://schemas.openxmlformats.org/officeDocument/2006/relationships/image" Target="../media/image138.png"/><Relationship Id="rId9" Type="http://schemas.openxmlformats.org/officeDocument/2006/relationships/image" Target="../media/image166.jpeg"/><Relationship Id="rId14" Type="http://schemas.openxmlformats.org/officeDocument/2006/relationships/hyperlink" Target="http://recetox.muni.cz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RNDr. Pavel Babica, </a:t>
            </a:r>
            <a:r>
              <a:rPr lang="cs-CZ" dirty="0" err="1" smtClean="0"/>
              <a:t>Ph.D</a:t>
            </a:r>
            <a:r>
              <a:rPr lang="cs-CZ" dirty="0" smtClean="0"/>
              <a:t>.</a:t>
            </a:r>
            <a:endParaRPr lang="en-US" dirty="0" smtClean="0"/>
          </a:p>
        </p:txBody>
      </p:sp>
      <p:sp>
        <p:nvSpPr>
          <p:cNvPr id="5" name="Obdélník 4"/>
          <p:cNvSpPr/>
          <p:nvPr/>
        </p:nvSpPr>
        <p:spPr>
          <a:xfrm>
            <a:off x="1828800" y="685800"/>
            <a:ext cx="6858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dirty="0" smtClean="0"/>
              <a:t>Studium Ekotoxikologie</a:t>
            </a:r>
          </a:p>
          <a:p>
            <a:r>
              <a:rPr lang="pl-PL" sz="4400" b="1" dirty="0" smtClean="0"/>
              <a:t>na PřF MU v Brně</a:t>
            </a:r>
            <a:endParaRPr lang="cs-CZ" sz="4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900435" y="2743200"/>
            <a:ext cx="41419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E</a:t>
            </a:r>
            <a:r>
              <a:rPr lang="en-US" sz="2800" dirty="0" err="1" smtClean="0"/>
              <a:t>nvironment</a:t>
            </a:r>
            <a:r>
              <a:rPr lang="cs-CZ" sz="2800" dirty="0" err="1" smtClean="0"/>
              <a:t>ální</a:t>
            </a:r>
            <a:r>
              <a:rPr lang="cs-CZ" sz="2800" dirty="0" smtClean="0"/>
              <a:t> toxikologie </a:t>
            </a:r>
          </a:p>
          <a:p>
            <a:r>
              <a:rPr lang="cs-CZ" sz="2800" dirty="0" smtClean="0"/>
              <a:t>a </a:t>
            </a:r>
            <a:r>
              <a:rPr lang="cs-CZ" sz="2800" i="1" dirty="0" smtClean="0"/>
              <a:t>in vitro </a:t>
            </a:r>
            <a:r>
              <a:rPr lang="cs-CZ" sz="2800" dirty="0" smtClean="0"/>
              <a:t>toxikologie</a:t>
            </a: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458200" cy="5257800"/>
          </a:xfrm>
        </p:spPr>
        <p:txBody>
          <a:bodyPr>
            <a:noAutofit/>
          </a:bodyPr>
          <a:lstStyle/>
          <a:p>
            <a:pPr lvl="1">
              <a:spcBef>
                <a:spcPts val="1200"/>
              </a:spcBef>
            </a:pPr>
            <a:r>
              <a:rPr lang="en-US" sz="1700" dirty="0" err="1" smtClean="0"/>
              <a:t>Historicky</a:t>
            </a:r>
            <a:r>
              <a:rPr lang="en-US" sz="1700" dirty="0" smtClean="0"/>
              <a:t> </a:t>
            </a:r>
            <a:r>
              <a:rPr lang="cs-CZ" sz="1700" dirty="0" smtClean="0"/>
              <a:t>– objevování jedů – lov, travičství</a:t>
            </a:r>
          </a:p>
          <a:p>
            <a:pPr lvl="2">
              <a:spcBef>
                <a:spcPts val="1200"/>
              </a:spcBef>
            </a:pPr>
            <a:r>
              <a:rPr lang="cs-CZ" sz="1700" dirty="0" smtClean="0"/>
              <a:t>Starověká Indie, Řím – ochutnávači =&gt; testování toxicity</a:t>
            </a:r>
          </a:p>
          <a:p>
            <a:pPr lvl="2">
              <a:spcBef>
                <a:spcPts val="1200"/>
              </a:spcBef>
            </a:pPr>
            <a:r>
              <a:rPr lang="en-US" sz="1700" dirty="0" err="1" smtClean="0"/>
              <a:t>Kleopatra</a:t>
            </a:r>
            <a:r>
              <a:rPr lang="cs-CZ" sz="1700" dirty="0" smtClean="0"/>
              <a:t> – služebnictvo: </a:t>
            </a:r>
            <a:r>
              <a:rPr lang="en-US" sz="1700" dirty="0" err="1" smtClean="0"/>
              <a:t>rul</a:t>
            </a:r>
            <a:r>
              <a:rPr lang="cs-CZ" sz="1700" dirty="0" err="1" smtClean="0"/>
              <a:t>ík</a:t>
            </a:r>
            <a:r>
              <a:rPr lang="cs-CZ" sz="1700" dirty="0" smtClean="0"/>
              <a:t>, blín, nebo kulčiba (strychnin) </a:t>
            </a:r>
            <a:endParaRPr lang="en-US" sz="1700" dirty="0" smtClean="0"/>
          </a:p>
          <a:p>
            <a:pPr lvl="1">
              <a:spcBef>
                <a:spcPts val="1200"/>
              </a:spcBef>
            </a:pPr>
            <a:r>
              <a:rPr lang="cs-CZ" sz="1700" dirty="0" smtClean="0"/>
              <a:t>Vězni, chudina, nemocní, postižení, minority</a:t>
            </a:r>
          </a:p>
          <a:p>
            <a:pPr lvl="1">
              <a:spcBef>
                <a:spcPts val="1200"/>
              </a:spcBef>
            </a:pPr>
            <a:r>
              <a:rPr lang="cs-CZ" sz="1700" dirty="0" smtClean="0"/>
              <a:t>2. svět. válka: </a:t>
            </a:r>
            <a:r>
              <a:rPr lang="en-US" sz="1700" dirty="0" smtClean="0"/>
              <a:t>N</a:t>
            </a:r>
            <a:r>
              <a:rPr lang="cs-CZ" sz="1700" dirty="0" err="1" smtClean="0"/>
              <a:t>ěmecko</a:t>
            </a:r>
            <a:r>
              <a:rPr lang="cs-CZ" sz="1700" dirty="0" smtClean="0"/>
              <a:t>, Japonsko (Unit 731)</a:t>
            </a:r>
          </a:p>
          <a:p>
            <a:pPr lvl="1">
              <a:spcBef>
                <a:spcPts val="1200"/>
              </a:spcBef>
            </a:pPr>
            <a:r>
              <a:rPr lang="cs-CZ" sz="1700" dirty="0" smtClean="0"/>
              <a:t>USA</a:t>
            </a:r>
          </a:p>
          <a:p>
            <a:pPr lvl="2">
              <a:spcBef>
                <a:spcPts val="1200"/>
              </a:spcBef>
            </a:pPr>
            <a:r>
              <a:rPr lang="en-US" sz="1700" dirty="0" smtClean="0"/>
              <a:t>Vanderbilt</a:t>
            </a:r>
            <a:r>
              <a:rPr lang="cs-CZ" sz="1700" dirty="0" smtClean="0"/>
              <a:t> Experiment (1944-1974) – těhotné a radioaktivní železo</a:t>
            </a:r>
          </a:p>
          <a:p>
            <a:pPr lvl="2">
              <a:spcBef>
                <a:spcPts val="1200"/>
              </a:spcBef>
            </a:pPr>
            <a:r>
              <a:rPr lang="cs-CZ" sz="1700" dirty="0" smtClean="0"/>
              <a:t>Armádní pokusy ve 40. </a:t>
            </a:r>
            <a:r>
              <a:rPr lang="cs-CZ" sz="1700" dirty="0" err="1" smtClean="0"/>
              <a:t>tých</a:t>
            </a:r>
            <a:r>
              <a:rPr lang="cs-CZ" sz="1700" dirty="0" smtClean="0"/>
              <a:t> letech – lewisit, hořčičný plyn, radioaktivita (1944-1962)</a:t>
            </a:r>
          </a:p>
          <a:p>
            <a:pPr lvl="2">
              <a:spcBef>
                <a:spcPts val="1200"/>
              </a:spcBef>
            </a:pPr>
            <a:r>
              <a:rPr lang="en-US" sz="1700" dirty="0" smtClean="0"/>
              <a:t>Operation </a:t>
            </a:r>
            <a:r>
              <a:rPr lang="en-US" sz="1700" dirty="0" err="1" smtClean="0"/>
              <a:t>Whitecoat</a:t>
            </a:r>
            <a:r>
              <a:rPr lang="cs-CZ" sz="1700" dirty="0" smtClean="0"/>
              <a:t> (1954-1973) – účinky chemických a </a:t>
            </a:r>
            <a:r>
              <a:rPr lang="cs-CZ" sz="1700" dirty="0" err="1" smtClean="0"/>
              <a:t>biol</a:t>
            </a:r>
            <a:r>
              <a:rPr lang="cs-CZ" sz="1700" dirty="0" smtClean="0"/>
              <a:t>. zbraní</a:t>
            </a:r>
          </a:p>
          <a:p>
            <a:pPr lvl="2">
              <a:spcBef>
                <a:spcPts val="1200"/>
              </a:spcBef>
            </a:pPr>
            <a:r>
              <a:rPr lang="cs-CZ" sz="1700" dirty="0" smtClean="0"/>
              <a:t>CIA projekt MK-ULTRA (1947-1973) – vliv LSD na psychiku</a:t>
            </a:r>
          </a:p>
          <a:p>
            <a:pPr lvl="2">
              <a:spcBef>
                <a:spcPts val="1200"/>
              </a:spcBef>
            </a:pPr>
            <a:r>
              <a:rPr lang="cs-CZ" sz="1700" dirty="0" err="1" smtClean="0"/>
              <a:t>Holmesburg</a:t>
            </a:r>
            <a:r>
              <a:rPr lang="cs-CZ" sz="1700" dirty="0" smtClean="0"/>
              <a:t> </a:t>
            </a:r>
            <a:r>
              <a:rPr lang="cs-CZ" sz="1700" dirty="0" err="1" smtClean="0"/>
              <a:t>prison</a:t>
            </a:r>
            <a:r>
              <a:rPr lang="cs-CZ" sz="1700" dirty="0" smtClean="0"/>
              <a:t>, PA (60. léta) – testování léků, dioxinů</a:t>
            </a:r>
          </a:p>
          <a:p>
            <a:pPr lvl="1">
              <a:spcBef>
                <a:spcPts val="1200"/>
              </a:spcBef>
            </a:pPr>
            <a:r>
              <a:rPr lang="en-US" sz="1700" dirty="0" smtClean="0"/>
              <a:t>SSSR, Severn</a:t>
            </a:r>
            <a:r>
              <a:rPr lang="cs-CZ" sz="1700" dirty="0" smtClean="0"/>
              <a:t>í Korea</a:t>
            </a: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Toxikologické experimenty na lidech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8229600" cy="4800600"/>
          </a:xfrm>
        </p:spPr>
        <p:txBody>
          <a:bodyPr>
            <a:normAutofit fontScale="85000" lnSpcReduction="10000"/>
          </a:bodyPr>
          <a:lstStyle/>
          <a:p>
            <a:pPr lvl="1">
              <a:lnSpc>
                <a:spcPct val="120000"/>
              </a:lnSpc>
              <a:spcBef>
                <a:spcPts val="1200"/>
              </a:spcBef>
              <a:buNone/>
            </a:pPr>
            <a:r>
              <a:rPr lang="cs-CZ" b="1" i="1" dirty="0" smtClean="0"/>
              <a:t>Norimberský protokol 1947</a:t>
            </a:r>
            <a:endParaRPr lang="cs-CZ" b="1" dirty="0" smtClean="0"/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dirty="0" smtClean="0"/>
              <a:t>Pouze pokusy nedosažitelné jinými metodami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dirty="0" smtClean="0"/>
              <a:t>Nezpůsobovat </a:t>
            </a:r>
            <a:r>
              <a:rPr lang="en-US" dirty="0" err="1" smtClean="0"/>
              <a:t>zbytečné</a:t>
            </a:r>
            <a:r>
              <a:rPr lang="en-US" dirty="0" smtClean="0"/>
              <a:t> </a:t>
            </a:r>
            <a:r>
              <a:rPr lang="en-US" b="1" dirty="0" err="1" smtClean="0"/>
              <a:t>utrpení</a:t>
            </a:r>
            <a:r>
              <a:rPr lang="en-US" b="1" dirty="0" smtClean="0"/>
              <a:t> a </a:t>
            </a:r>
            <a:r>
              <a:rPr lang="en-US" b="1" dirty="0" err="1" smtClean="0"/>
              <a:t>zranění</a:t>
            </a:r>
            <a:endParaRPr lang="cs-CZ" b="1" dirty="0" smtClean="0"/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dirty="0" smtClean="0"/>
              <a:t>Nezpůsobovat </a:t>
            </a:r>
            <a:r>
              <a:rPr lang="en-US" dirty="0" err="1" smtClean="0"/>
              <a:t>smrt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dlouhodobém</a:t>
            </a:r>
            <a:r>
              <a:rPr lang="en-US" dirty="0" smtClean="0"/>
              <a:t> </a:t>
            </a:r>
            <a:r>
              <a:rPr lang="en-US" b="1" dirty="0" err="1" smtClean="0"/>
              <a:t>zranění</a:t>
            </a:r>
            <a:r>
              <a:rPr lang="en-US" b="1" dirty="0" smtClean="0"/>
              <a:t> </a:t>
            </a:r>
            <a:r>
              <a:rPr lang="en-US" b="1" dirty="0" err="1" smtClean="0"/>
              <a:t>či</a:t>
            </a:r>
            <a:r>
              <a:rPr lang="en-US" b="1" dirty="0" smtClean="0"/>
              <a:t> </a:t>
            </a:r>
            <a:r>
              <a:rPr lang="en-US" b="1" dirty="0" err="1" smtClean="0"/>
              <a:t>nemoc</a:t>
            </a:r>
            <a:endParaRPr lang="cs-CZ" b="1" dirty="0" smtClean="0"/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dirty="0" smtClean="0"/>
              <a:t>Pokus by měl být ukončen pokud hrozí </a:t>
            </a:r>
            <a:r>
              <a:rPr lang="en-US" b="1" dirty="0" err="1" smtClean="0"/>
              <a:t>zranění</a:t>
            </a:r>
            <a:r>
              <a:rPr lang="en-US" b="1" dirty="0" smtClean="0"/>
              <a:t>, </a:t>
            </a:r>
            <a:r>
              <a:rPr lang="en-US" b="1" dirty="0" err="1" smtClean="0"/>
              <a:t>zmrzačení</a:t>
            </a:r>
            <a:r>
              <a:rPr lang="en-US" b="1" dirty="0" smtClean="0"/>
              <a:t> </a:t>
            </a:r>
            <a:r>
              <a:rPr lang="en-US" b="1" dirty="0" err="1" smtClean="0"/>
              <a:t>či</a:t>
            </a:r>
            <a:r>
              <a:rPr lang="en-US" b="1" dirty="0" smtClean="0"/>
              <a:t> </a:t>
            </a:r>
            <a:r>
              <a:rPr lang="en-US" b="1" dirty="0" err="1" smtClean="0"/>
              <a:t>smrt</a:t>
            </a:r>
            <a:endParaRPr lang="cs-CZ" b="1" dirty="0" smtClean="0"/>
          </a:p>
          <a:p>
            <a:pPr lvl="1">
              <a:lnSpc>
                <a:spcPct val="120000"/>
              </a:lnSpc>
              <a:spcBef>
                <a:spcPts val="1200"/>
              </a:spcBef>
              <a:buNone/>
            </a:pPr>
            <a:r>
              <a:rPr lang="cs-CZ" b="1" i="1" dirty="0" smtClean="0"/>
              <a:t>WHO - </a:t>
            </a:r>
            <a:r>
              <a:rPr lang="en-US" b="1" i="1" dirty="0" err="1" smtClean="0"/>
              <a:t>Helsinská</a:t>
            </a:r>
            <a:r>
              <a:rPr lang="en-US" b="1" i="1" dirty="0" smtClean="0"/>
              <a:t> </a:t>
            </a:r>
            <a:r>
              <a:rPr lang="en-US" b="1" i="1" dirty="0" err="1" smtClean="0"/>
              <a:t>deklarace</a:t>
            </a:r>
            <a:r>
              <a:rPr lang="en-US" b="1" i="1" dirty="0" smtClean="0"/>
              <a:t> 1964, </a:t>
            </a:r>
            <a:r>
              <a:rPr lang="cs-CZ" b="1" i="1" dirty="0" smtClean="0"/>
              <a:t>USA – </a:t>
            </a:r>
            <a:r>
              <a:rPr lang="cs-CZ" b="1" i="1" dirty="0" err="1" smtClean="0"/>
              <a:t>Belmontský</a:t>
            </a:r>
            <a:r>
              <a:rPr lang="cs-CZ" b="1" i="1" dirty="0" smtClean="0"/>
              <a:t> report 1978</a:t>
            </a:r>
          </a:p>
          <a:p>
            <a:pPr lvl="1" algn="ctr">
              <a:lnSpc>
                <a:spcPct val="120000"/>
              </a:lnSpc>
              <a:spcBef>
                <a:spcPts val="1200"/>
              </a:spcBef>
              <a:buNone/>
            </a:pP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XXX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None/>
              <a:defRPr/>
            </a:pPr>
            <a:r>
              <a:rPr lang="cs-CZ" b="1" dirty="0" smtClean="0"/>
              <a:t>Toxikologie </a:t>
            </a:r>
            <a:r>
              <a:rPr lang="cs-CZ" b="1" i="1" dirty="0" smtClean="0"/>
              <a:t>– </a:t>
            </a:r>
            <a:r>
              <a:rPr lang="cs-CZ" dirty="0" smtClean="0"/>
              <a:t>zkoumá </a:t>
            </a:r>
            <a:r>
              <a:rPr lang="cs-CZ" b="1" dirty="0" smtClean="0"/>
              <a:t>škodlivé účinky</a:t>
            </a:r>
            <a:r>
              <a:rPr lang="cs-CZ" dirty="0" smtClean="0"/>
              <a:t>, schopnost látek </a:t>
            </a:r>
            <a:r>
              <a:rPr lang="cs-CZ" b="1" dirty="0" smtClean="0"/>
              <a:t>poškozovat zdraví organismu</a:t>
            </a:r>
            <a:endParaRPr lang="en-US" b="1" dirty="0" smtClean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86600" y="1581150"/>
            <a:ext cx="19050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Toxikologické experimenty na lidech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Experimentální toxikologie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458200" cy="4873752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10000"/>
              </a:lnSpc>
              <a:spcBef>
                <a:spcPts val="1200"/>
              </a:spcBef>
              <a:buNone/>
            </a:pPr>
            <a:r>
              <a:rPr lang="cs-CZ" b="1" dirty="0" smtClean="0"/>
              <a:t>Experimentální metody (prediktivní)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dirty="0" smtClean="0"/>
              <a:t>Experimenty s živými organismy – </a:t>
            </a:r>
            <a:r>
              <a:rPr lang="cs-CZ" b="1" i="1" dirty="0" smtClean="0"/>
              <a:t>in </a:t>
            </a:r>
            <a:r>
              <a:rPr lang="cs-CZ" b="1" i="1" dirty="0" err="1" smtClean="0"/>
              <a:t>vivo</a:t>
            </a:r>
            <a:endParaRPr lang="cs-CZ" b="1" i="1" dirty="0" smtClean="0"/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cs-CZ" dirty="0" smtClean="0"/>
              <a:t>Člověku blízké druhy – savci (hlodavci, prasata, primáti)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dirty="0" smtClean="0"/>
              <a:t>Experimenty s částmi živých organismů 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None/>
            </a:pPr>
            <a:r>
              <a:rPr lang="cs-CZ" b="1" i="1" dirty="0" smtClean="0"/>
              <a:t>	- </a:t>
            </a:r>
            <a:r>
              <a:rPr lang="en-US" b="1" i="1" dirty="0" smtClean="0"/>
              <a:t>ex vivo</a:t>
            </a:r>
            <a:r>
              <a:rPr lang="cs-CZ" b="1" i="1" dirty="0" smtClean="0"/>
              <a:t> </a:t>
            </a:r>
            <a:r>
              <a:rPr lang="en-US" b="1" i="1" dirty="0" smtClean="0"/>
              <a:t>&amp; in vitro</a:t>
            </a:r>
            <a:r>
              <a:rPr lang="cs-CZ" b="1" i="1" dirty="0" smtClean="0"/>
              <a:t> &amp; in </a:t>
            </a:r>
            <a:r>
              <a:rPr lang="cs-CZ" b="1" i="1" dirty="0" err="1" smtClean="0"/>
              <a:t>chemico</a:t>
            </a:r>
            <a:endParaRPr lang="cs-CZ" dirty="0" smtClean="0"/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cs-CZ" dirty="0" smtClean="0"/>
              <a:t>Izolované orgány </a:t>
            </a:r>
            <a:endParaRPr lang="en-US" dirty="0" smtClean="0"/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cs-CZ" dirty="0" smtClean="0"/>
              <a:t>Tkáňové kultury</a:t>
            </a:r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cs-CZ" dirty="0" smtClean="0"/>
              <a:t>Buněčné organely a extrakty</a:t>
            </a:r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cs-CZ" dirty="0" smtClean="0"/>
              <a:t>Purifikované </a:t>
            </a:r>
            <a:r>
              <a:rPr lang="cs-CZ" dirty="0" err="1" smtClean="0"/>
              <a:t>biomakromolekuly</a:t>
            </a:r>
            <a:endParaRPr lang="cs-CZ" dirty="0" smtClean="0"/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dirty="0" smtClean="0"/>
              <a:t>Počítačové simulace a modelování – </a:t>
            </a:r>
            <a:r>
              <a:rPr lang="cs-CZ" b="1" i="1" dirty="0" smtClean="0"/>
              <a:t>in silico</a:t>
            </a:r>
            <a:endParaRPr lang="cs-CZ" dirty="0" smtClean="0"/>
          </a:p>
          <a:p>
            <a:pPr lvl="1">
              <a:lnSpc>
                <a:spcPct val="110000"/>
              </a:lnSpc>
              <a:spcBef>
                <a:spcPts val="1200"/>
              </a:spcBef>
            </a:pPr>
            <a:endParaRPr lang="cs-CZ" dirty="0" smtClean="0"/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1524000"/>
            <a:ext cx="1676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ástupný symbol pro obsah 2"/>
          <p:cNvSpPr txBox="1">
            <a:spLocks/>
          </p:cNvSpPr>
          <p:nvPr/>
        </p:nvSpPr>
        <p:spPr>
          <a:xfrm>
            <a:off x="1371600" y="4038600"/>
            <a:ext cx="3657600" cy="259080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defTabSz="342900"/>
            <a:r>
              <a:rPr lang="cs-CZ" sz="1200" u="sng" dirty="0" smtClean="0">
                <a:latin typeface="Arial" pitchFamily="34" charset="0"/>
                <a:cs typeface="Arial" pitchFamily="34" charset="0"/>
              </a:rPr>
              <a:t>OECD TG / </a:t>
            </a:r>
            <a:r>
              <a:rPr lang="cs-CZ" sz="1200" u="sng" dirty="0" err="1" smtClean="0">
                <a:latin typeface="Arial" pitchFamily="34" charset="0"/>
                <a:cs typeface="Arial" pitchFamily="34" charset="0"/>
              </a:rPr>
              <a:t>Description</a:t>
            </a:r>
            <a:endParaRPr lang="cs-CZ" sz="1200" u="sng" dirty="0" smtClean="0">
              <a:latin typeface="Arial" pitchFamily="34" charset="0"/>
              <a:cs typeface="Arial" pitchFamily="34" charset="0"/>
            </a:endParaRPr>
          </a:p>
          <a:p>
            <a:pPr defTabSz="342900"/>
            <a:endParaRPr lang="cs-CZ" sz="1200" u="sng" dirty="0" smtClean="0">
              <a:latin typeface="Arial" pitchFamily="34" charset="0"/>
              <a:cs typeface="Arial" pitchFamily="34" charset="0"/>
            </a:endParaRPr>
          </a:p>
          <a:p>
            <a:pPr defTabSz="342900"/>
            <a:r>
              <a:rPr lang="en-US" sz="1200" dirty="0" smtClean="0">
                <a:latin typeface="Arial" pitchFamily="34" charset="0"/>
                <a:cs typeface="Arial" pitchFamily="34" charset="0"/>
              </a:rPr>
              <a:t>401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Acute oral toxicity, LD50</a:t>
            </a:r>
          </a:p>
          <a:p>
            <a:pPr defTabSz="342900"/>
            <a:r>
              <a:rPr lang="en-US" sz="1200" dirty="0" smtClean="0">
                <a:latin typeface="Arial" pitchFamily="34" charset="0"/>
                <a:cs typeface="Arial" pitchFamily="34" charset="0"/>
              </a:rPr>
              <a:t>402	Acute dermal toxicity</a:t>
            </a:r>
          </a:p>
          <a:p>
            <a:pPr defTabSz="342900"/>
            <a:r>
              <a:rPr lang="en-US" sz="1200" dirty="0" smtClean="0">
                <a:latin typeface="Arial" pitchFamily="34" charset="0"/>
                <a:cs typeface="Arial" pitchFamily="34" charset="0"/>
              </a:rPr>
              <a:t>403	Acute inhalation toxicity</a:t>
            </a:r>
          </a:p>
          <a:p>
            <a:pPr defTabSz="342900"/>
            <a:r>
              <a:rPr lang="en-US" sz="1200" dirty="0" smtClean="0">
                <a:latin typeface="Arial" pitchFamily="34" charset="0"/>
                <a:cs typeface="Arial" pitchFamily="34" charset="0"/>
              </a:rPr>
              <a:t>404	Acute dermal irritation / corrosion</a:t>
            </a:r>
          </a:p>
          <a:p>
            <a:pPr defTabSz="342900"/>
            <a:r>
              <a:rPr lang="en-US" sz="1200" dirty="0" smtClean="0">
                <a:latin typeface="Arial" pitchFamily="34" charset="0"/>
                <a:cs typeface="Arial" pitchFamily="34" charset="0"/>
              </a:rPr>
              <a:t>405	Acute eye irritation</a:t>
            </a:r>
          </a:p>
          <a:p>
            <a:pPr defTabSz="342900"/>
            <a:r>
              <a:rPr lang="en-US" sz="1200" dirty="0" smtClean="0">
                <a:latin typeface="Arial" pitchFamily="34" charset="0"/>
                <a:cs typeface="Arial" pitchFamily="34" charset="0"/>
              </a:rPr>
              <a:t>406	Skin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sensitisation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defTabSz="342900"/>
            <a:r>
              <a:rPr lang="en-US" sz="1200" dirty="0" smtClean="0">
                <a:latin typeface="Arial" pitchFamily="34" charset="0"/>
                <a:cs typeface="Arial" pitchFamily="34" charset="0"/>
              </a:rPr>
              <a:t>407	Repeat dose oral toxicity (28 days), rodents</a:t>
            </a:r>
          </a:p>
          <a:p>
            <a:pPr defTabSz="342900"/>
            <a:r>
              <a:rPr lang="en-US" sz="1200" dirty="0" smtClean="0">
                <a:latin typeface="Arial" pitchFamily="34" charset="0"/>
                <a:cs typeface="Arial" pitchFamily="34" charset="0"/>
              </a:rPr>
              <a:t>408	Repeat dose oral toxicity (90 days), rodents</a:t>
            </a:r>
          </a:p>
          <a:p>
            <a:pPr defTabSz="342900"/>
            <a:r>
              <a:rPr lang="en-US" sz="1200" dirty="0" smtClean="0">
                <a:latin typeface="Arial" pitchFamily="34" charset="0"/>
                <a:cs typeface="Arial" pitchFamily="34" charset="0"/>
              </a:rPr>
              <a:t>409	Repeat dose oral toxicity (90 days), non-rodents</a:t>
            </a:r>
          </a:p>
          <a:p>
            <a:pPr defTabSz="342900"/>
            <a:r>
              <a:rPr lang="en-US" sz="1200" dirty="0" smtClean="0">
                <a:latin typeface="Arial" pitchFamily="34" charset="0"/>
                <a:cs typeface="Arial" pitchFamily="34" charset="0"/>
              </a:rPr>
              <a:t>410	Repeat dose dermal toxicity (21/28 days), 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rodents</a:t>
            </a:r>
            <a:endParaRPr kumimoji="0" lang="cs-CZ" sz="1200" b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8600" y="4191000"/>
            <a:ext cx="914400" cy="1293019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6" name="Zástupný symbol pro obsah 2"/>
          <p:cNvSpPr txBox="1">
            <a:spLocks/>
          </p:cNvSpPr>
          <p:nvPr/>
        </p:nvSpPr>
        <p:spPr>
          <a:xfrm>
            <a:off x="457200" y="1600200"/>
            <a:ext cx="84582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1" indent="-27432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cs-CZ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Experimentální metody (prediktivní)</a:t>
            </a:r>
          </a:p>
          <a:p>
            <a:pPr marL="640080" marR="0" lvl="1" indent="-27432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cs-CZ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Experimenty s živými organismy – </a:t>
            </a:r>
            <a:r>
              <a:rPr kumimoji="0" lang="cs-CZ" sz="21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vivo</a:t>
            </a:r>
          </a:p>
          <a:p>
            <a:pPr marL="914400" marR="0" lvl="2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Wingdings"/>
              <a:buChar char=""/>
              <a:tabLst/>
              <a:defRPr/>
            </a:pPr>
            <a:r>
              <a:rPr kumimoji="0" lang="cs-CZ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Člověku blízké druhy – savci (hlodavci, prasata, primáti)</a:t>
            </a:r>
          </a:p>
          <a:p>
            <a:pPr marL="914400" marR="0" lvl="2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Wingdings"/>
              <a:buChar char=""/>
              <a:tabLst/>
              <a:defRPr/>
            </a:pPr>
            <a:r>
              <a:rPr lang="cs-CZ" sz="2100" dirty="0" smtClean="0"/>
              <a:t>Základ toxikologie ve 20. století – normované testy OECD/EU</a:t>
            </a:r>
            <a:endParaRPr kumimoji="0" lang="cs-CZ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5181600" y="4038600"/>
            <a:ext cx="3657600" cy="2819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defTabSz="342900"/>
            <a:r>
              <a:rPr lang="en-US" sz="1200" dirty="0" smtClean="0">
                <a:latin typeface="Arial" pitchFamily="34" charset="0"/>
                <a:cs typeface="Arial" pitchFamily="34" charset="0"/>
              </a:rPr>
              <a:t>411	Repeat dose dermal toxicity (90 days), rodents</a:t>
            </a:r>
          </a:p>
          <a:p>
            <a:pPr defTabSz="342900"/>
            <a:r>
              <a:rPr lang="en-US" sz="1200" dirty="0" smtClean="0">
                <a:latin typeface="Arial" pitchFamily="34" charset="0"/>
                <a:cs typeface="Arial" pitchFamily="34" charset="0"/>
              </a:rPr>
              <a:t>412	Repeat dose inhalation toxicity (28 days), 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rodents</a:t>
            </a:r>
          </a:p>
          <a:p>
            <a:pPr defTabSz="342900"/>
            <a:r>
              <a:rPr lang="en-US" sz="1200" dirty="0" smtClean="0">
                <a:latin typeface="Arial" pitchFamily="34" charset="0"/>
                <a:cs typeface="Arial" pitchFamily="34" charset="0"/>
              </a:rPr>
              <a:t>413	Repeat dose inhalation toxicity (90 days), 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rodents</a:t>
            </a:r>
          </a:p>
          <a:p>
            <a:pPr defTabSz="342900"/>
            <a:r>
              <a:rPr lang="en-US" sz="1200" dirty="0" smtClean="0">
                <a:latin typeface="Arial" pitchFamily="34" charset="0"/>
                <a:cs typeface="Arial" pitchFamily="34" charset="0"/>
              </a:rPr>
              <a:t>414	Prenatal development toxicity (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teratogenicity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342900"/>
            <a:r>
              <a:rPr lang="en-US" sz="1200" dirty="0" smtClean="0">
                <a:latin typeface="Arial" pitchFamily="34" charset="0"/>
                <a:cs typeface="Arial" pitchFamily="34" charset="0"/>
              </a:rPr>
              <a:t>415	One generation reproduction toxicity </a:t>
            </a:r>
          </a:p>
          <a:p>
            <a:pPr defTabSz="342900"/>
            <a:r>
              <a:rPr lang="en-US" sz="1200" dirty="0" smtClean="0">
                <a:latin typeface="Arial" pitchFamily="34" charset="0"/>
                <a:cs typeface="Arial" pitchFamily="34" charset="0"/>
              </a:rPr>
              <a:t>416	Two generation reproduction toxicity</a:t>
            </a:r>
          </a:p>
          <a:p>
            <a:pPr defTabSz="342900"/>
            <a:r>
              <a:rPr lang="en-US" sz="1200" dirty="0" smtClean="0">
                <a:latin typeface="Arial" pitchFamily="34" charset="0"/>
                <a:cs typeface="Arial" pitchFamily="34" charset="0"/>
              </a:rPr>
              <a:t>417	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Toxicokinetics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defTabSz="342900"/>
            <a:r>
              <a:rPr lang="en-US" sz="1200" dirty="0" smtClean="0">
                <a:latin typeface="Arial" pitchFamily="34" charset="0"/>
                <a:cs typeface="Arial" pitchFamily="34" charset="0"/>
              </a:rPr>
              <a:t>418	Delayed neurotoxicity of organophosphates 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(acute)</a:t>
            </a:r>
          </a:p>
          <a:p>
            <a:pPr defTabSz="342900"/>
            <a:r>
              <a:rPr lang="en-US" sz="1200" dirty="0" smtClean="0">
                <a:latin typeface="Arial" pitchFamily="34" charset="0"/>
                <a:cs typeface="Arial" pitchFamily="34" charset="0"/>
              </a:rPr>
              <a:t>419	Delayed neurotoxicity of organophosphates </a:t>
            </a:r>
            <a:endParaRPr lang="cs-CZ" sz="1200" dirty="0" smtClean="0">
              <a:latin typeface="Arial" pitchFamily="34" charset="0"/>
              <a:cs typeface="Arial" pitchFamily="34" charset="0"/>
            </a:endParaRPr>
          </a:p>
          <a:p>
            <a:pPr defTabSz="342900"/>
            <a:r>
              <a:rPr lang="cs-CZ" sz="1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(28 day repeat dose)</a:t>
            </a:r>
            <a:endParaRPr kumimoji="0" lang="cs-CZ" sz="1200" b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cs-CZ" dirty="0" smtClean="0"/>
              <a:t>Experimentální toxikologie</a:t>
            </a:r>
            <a:endParaRPr lang="en-US" dirty="0"/>
          </a:p>
        </p:txBody>
      </p:sp>
      <p:grpSp>
        <p:nvGrpSpPr>
          <p:cNvPr id="24" name="Skupina 23"/>
          <p:cNvGrpSpPr/>
          <p:nvPr/>
        </p:nvGrpSpPr>
        <p:grpSpPr>
          <a:xfrm>
            <a:off x="593468" y="2971800"/>
            <a:ext cx="8245732" cy="3810000"/>
            <a:chOff x="288668" y="2819400"/>
            <a:chExt cx="8245732" cy="3810000"/>
          </a:xfrm>
        </p:grpSpPr>
        <p:sp>
          <p:nvSpPr>
            <p:cNvPr id="25" name="Šipka doprava 24"/>
            <p:cNvSpPr/>
            <p:nvPr/>
          </p:nvSpPr>
          <p:spPr>
            <a:xfrm>
              <a:off x="1143000" y="2971800"/>
              <a:ext cx="5029200" cy="1035570"/>
            </a:xfrm>
            <a:prstGeom prst="rightArrow">
              <a:avLst>
                <a:gd name="adj1" fmla="val 57619"/>
                <a:gd name="adj2" fmla="val 32476"/>
              </a:avLst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lvl="0" indent="-274320" algn="ctr">
                <a:buClr>
                  <a:schemeClr val="accent1"/>
                </a:buClr>
                <a:buSzPct val="70000"/>
                <a:defRPr/>
              </a:pPr>
              <a:r>
                <a:rPr lang="cs-CZ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Etické důvody</a:t>
              </a:r>
            </a:p>
          </p:txBody>
        </p:sp>
        <p:sp>
          <p:nvSpPr>
            <p:cNvPr id="26" name="Obdélník 25"/>
            <p:cNvSpPr/>
            <p:nvPr/>
          </p:nvSpPr>
          <p:spPr>
            <a:xfrm rot="5400000" flipH="1">
              <a:off x="-802176" y="4325426"/>
              <a:ext cx="3289683" cy="1107996"/>
            </a:xfrm>
            <a:prstGeom prst="rect">
              <a:avLst/>
            </a:prstGeom>
            <a:noFill/>
            <a:scene3d>
              <a:camera prst="orthographicFront">
                <a:rot lat="0" lon="0" rev="900000"/>
              </a:camera>
              <a:lightRig rig="threePt" dir="t"/>
            </a:scene3d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cs-CZ" sz="6600" b="1" i="1" dirty="0" smtClean="0">
                  <a:ln/>
                  <a:solidFill>
                    <a:schemeClr val="accent3"/>
                  </a:solidFill>
                  <a:latin typeface="Arial" pitchFamily="34" charset="0"/>
                  <a:cs typeface="Arial" pitchFamily="34" charset="0"/>
                </a:rPr>
                <a:t>IN VIVO</a:t>
              </a:r>
              <a:endParaRPr lang="cs-CZ" sz="6600" b="1" i="1" dirty="0">
                <a:ln/>
                <a:solidFill>
                  <a:schemeClr val="accent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Obdélník 26"/>
            <p:cNvSpPr/>
            <p:nvPr/>
          </p:nvSpPr>
          <p:spPr>
            <a:xfrm rot="5400000" flipH="1">
              <a:off x="5699650" y="3715158"/>
              <a:ext cx="3730508" cy="1938992"/>
            </a:xfrm>
            <a:prstGeom prst="rect">
              <a:avLst/>
            </a:prstGeom>
            <a:noFill/>
            <a:scene3d>
              <a:camera prst="orthographicFront">
                <a:rot lat="0" lon="0" rev="900000"/>
              </a:camera>
              <a:lightRig rig="threePt" dir="t"/>
            </a:scene3d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cs-CZ" sz="6000" b="1" i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IN VITRO</a:t>
              </a:r>
            </a:p>
            <a:p>
              <a:pPr algn="ctr"/>
              <a:r>
                <a:rPr lang="en-US" sz="6000" b="1" i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IN SILICO</a:t>
              </a:r>
              <a:endParaRPr lang="cs-CZ" sz="6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Šipka doprava 27"/>
            <p:cNvSpPr/>
            <p:nvPr/>
          </p:nvSpPr>
          <p:spPr>
            <a:xfrm>
              <a:off x="1371600" y="3841230"/>
              <a:ext cx="5029200" cy="1035570"/>
            </a:xfrm>
            <a:prstGeom prst="rightArrow">
              <a:avLst>
                <a:gd name="adj1" fmla="val 57619"/>
                <a:gd name="adj2" fmla="val 32476"/>
              </a:avLst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indent="-274320" algn="ctr">
                <a:buClr>
                  <a:schemeClr val="accent1"/>
                </a:buClr>
                <a:buSzPct val="70000"/>
                <a:defRPr/>
              </a:pPr>
              <a:r>
                <a:rPr lang="cs-CZ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Relevance a spolehlivost</a:t>
              </a:r>
            </a:p>
          </p:txBody>
        </p:sp>
        <p:sp>
          <p:nvSpPr>
            <p:cNvPr id="29" name="Šipka doprava 28"/>
            <p:cNvSpPr/>
            <p:nvPr/>
          </p:nvSpPr>
          <p:spPr>
            <a:xfrm>
              <a:off x="1600200" y="4724400"/>
              <a:ext cx="5029200" cy="1035570"/>
            </a:xfrm>
            <a:prstGeom prst="rightArrow">
              <a:avLst>
                <a:gd name="adj1" fmla="val 57619"/>
                <a:gd name="adj2" fmla="val 32476"/>
              </a:avLst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lvl="0" indent="-274320" algn="ctr">
                <a:buClr>
                  <a:schemeClr val="accent1"/>
                </a:buClr>
                <a:buSzPct val="70000"/>
                <a:defRPr/>
              </a:pPr>
              <a:r>
                <a:rPr lang="cs-CZ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Pokrok v technologiích</a:t>
              </a:r>
            </a:p>
          </p:txBody>
        </p:sp>
        <p:sp>
          <p:nvSpPr>
            <p:cNvPr id="30" name="Šipka doprava 29"/>
            <p:cNvSpPr/>
            <p:nvPr/>
          </p:nvSpPr>
          <p:spPr>
            <a:xfrm>
              <a:off x="1828800" y="5593830"/>
              <a:ext cx="5029200" cy="1035570"/>
            </a:xfrm>
            <a:prstGeom prst="rightArrow">
              <a:avLst>
                <a:gd name="adj1" fmla="val 57619"/>
                <a:gd name="adj2" fmla="val 32476"/>
              </a:avLst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indent="-274320" algn="ctr">
                <a:buClr>
                  <a:schemeClr val="accent1"/>
                </a:buClr>
                <a:buSzPct val="70000"/>
                <a:defRPr/>
              </a:pPr>
              <a:r>
                <a:rPr lang="cs-CZ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Ekonomická a časová náročnost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6"/>
          <p:cNvGraphicFramePr>
            <a:graphicFrameLocks noChangeAspect="1"/>
          </p:cNvGraphicFramePr>
          <p:nvPr/>
        </p:nvGraphicFramePr>
        <p:xfrm>
          <a:off x="914400" y="2743200"/>
          <a:ext cx="6311900" cy="2843213"/>
        </p:xfrm>
        <a:graphic>
          <a:graphicData uri="http://schemas.openxmlformats.org/presentationml/2006/ole">
            <p:oleObj spid="_x0000_s7170" name="SPW 11.0 Graph" r:id="rId3" imgW="6312240" imgH="2842560" progId="">
              <p:embed/>
            </p:oleObj>
          </a:graphicData>
        </a:graphic>
      </p:graphicFrame>
      <p:grpSp>
        <p:nvGrpSpPr>
          <p:cNvPr id="5" name="Skupina 4"/>
          <p:cNvGrpSpPr/>
          <p:nvPr/>
        </p:nvGrpSpPr>
        <p:grpSpPr>
          <a:xfrm>
            <a:off x="2171700" y="3124200"/>
            <a:ext cx="3619500" cy="307777"/>
            <a:chOff x="2220511" y="3124200"/>
            <a:chExt cx="3619500" cy="307777"/>
          </a:xfrm>
        </p:grpSpPr>
        <p:sp>
          <p:nvSpPr>
            <p:cNvPr id="6" name="TextovéPole 5"/>
            <p:cNvSpPr txBox="1"/>
            <p:nvPr/>
          </p:nvSpPr>
          <p:spPr>
            <a:xfrm>
              <a:off x="2220511" y="312420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6.5%</a:t>
              </a:r>
              <a:endParaRPr lang="en-US" sz="1400" dirty="0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2944411" y="312420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7.8%</a:t>
              </a:r>
              <a:endParaRPr lang="en-US" sz="1400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3706411" y="312420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9.9%</a:t>
              </a:r>
              <a:endParaRPr lang="en-US" sz="1400" dirty="0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4495800" y="312420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8.5%</a:t>
              </a:r>
              <a:endParaRPr lang="en-US" sz="1400" dirty="0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5257800" y="312420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8.7%</a:t>
              </a:r>
              <a:endParaRPr lang="en-US" sz="1400" dirty="0"/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152400" y="6457890"/>
            <a:ext cx="853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err="1" smtClean="0"/>
              <a:t>Liebsch</a:t>
            </a:r>
            <a:r>
              <a:rPr lang="en-US" sz="1000" i="1" dirty="0" smtClean="0"/>
              <a:t> et al. 2011 Arch </a:t>
            </a:r>
            <a:r>
              <a:rPr lang="en-US" sz="1000" i="1" dirty="0" err="1" smtClean="0"/>
              <a:t>Toxicol</a:t>
            </a:r>
            <a:r>
              <a:rPr lang="cs-CZ" sz="1000" i="1" dirty="0" smtClean="0"/>
              <a:t>;</a:t>
            </a:r>
            <a:r>
              <a:rPr lang="en-US" sz="1000" i="1" dirty="0" smtClean="0"/>
              <a:t> 2</a:t>
            </a:r>
            <a:r>
              <a:rPr lang="en-US" sz="1000" i="1" baseline="30000" dirty="0" smtClean="0"/>
              <a:t>nd</a:t>
            </a:r>
            <a:r>
              <a:rPr lang="en-US" sz="1000" i="1" dirty="0" smtClean="0"/>
              <a:t>-6</a:t>
            </a:r>
            <a:r>
              <a:rPr lang="en-US" sz="1000" i="1" baseline="30000" dirty="0" smtClean="0"/>
              <a:t>th</a:t>
            </a:r>
            <a:r>
              <a:rPr lang="en-US" sz="1000" i="1" dirty="0" smtClean="0"/>
              <a:t>  Report from the Commission to the Council and the European Parliament on the Statistics on the number of animals used for experimental and other scientific purposes</a:t>
            </a:r>
            <a:endParaRPr lang="en-US" sz="1000" i="1" dirty="0"/>
          </a:p>
        </p:txBody>
      </p:sp>
      <p:graphicFrame>
        <p:nvGraphicFramePr>
          <p:cNvPr id="12" name="Object 14"/>
          <p:cNvGraphicFramePr>
            <a:graphicFrameLocks noChangeAspect="1"/>
          </p:cNvGraphicFramePr>
          <p:nvPr/>
        </p:nvGraphicFramePr>
        <p:xfrm>
          <a:off x="7162800" y="3810000"/>
          <a:ext cx="1163637" cy="581025"/>
        </p:xfrm>
        <a:graphic>
          <a:graphicData uri="http://schemas.openxmlformats.org/presentationml/2006/ole">
            <p:oleObj spid="_x0000_s7171" name="SPW 11.0 Graph" r:id="rId4" imgW="1163160" imgH="581040" progId="">
              <p:embed/>
            </p:oleObj>
          </a:graphicData>
        </a:graphic>
      </p:graphicFrame>
      <p:grpSp>
        <p:nvGrpSpPr>
          <p:cNvPr id="13" name="Skupina 12"/>
          <p:cNvGrpSpPr/>
          <p:nvPr/>
        </p:nvGrpSpPr>
        <p:grpSpPr>
          <a:xfrm>
            <a:off x="2108200" y="5410200"/>
            <a:ext cx="3696444" cy="307777"/>
            <a:chOff x="2220511" y="3124200"/>
            <a:chExt cx="3696444" cy="307777"/>
          </a:xfrm>
        </p:grpSpPr>
        <p:sp>
          <p:nvSpPr>
            <p:cNvPr id="14" name="TextovéPole 13"/>
            <p:cNvSpPr txBox="1"/>
            <p:nvPr/>
          </p:nvSpPr>
          <p:spPr>
            <a:xfrm>
              <a:off x="2220511" y="3124200"/>
              <a:ext cx="6591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 smtClean="0"/>
                <a:t>EU15</a:t>
              </a:r>
              <a:endParaRPr lang="en-US" sz="1400" dirty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2944411" y="3124200"/>
              <a:ext cx="6591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 smtClean="0"/>
                <a:t>EU15</a:t>
              </a:r>
              <a:endParaRPr lang="en-US" sz="1400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3706411" y="3124200"/>
              <a:ext cx="6591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 smtClean="0"/>
                <a:t>EU15</a:t>
              </a:r>
              <a:endParaRPr lang="en-US" sz="1400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4495800" y="3124200"/>
              <a:ext cx="6591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 smtClean="0"/>
                <a:t>EU25</a:t>
              </a:r>
              <a:endParaRPr lang="en-US" sz="1400" dirty="0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5257800" y="3124200"/>
              <a:ext cx="6591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 smtClean="0"/>
                <a:t>EU27</a:t>
              </a:r>
              <a:endParaRPr lang="en-US" sz="1400" dirty="0"/>
            </a:p>
          </p:txBody>
        </p:sp>
      </p:grpSp>
      <p:sp>
        <p:nvSpPr>
          <p:cNvPr id="19" name="Obdélník 18"/>
          <p:cNvSpPr/>
          <p:nvPr/>
        </p:nvSpPr>
        <p:spPr>
          <a:xfrm>
            <a:off x="304800" y="152400"/>
            <a:ext cx="114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chemeClr val="accent1">
                    <a:lumMod val="75000"/>
                  </a:schemeClr>
                </a:solidFill>
              </a:rPr>
              <a:t>EU 2005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381000" y="5754469"/>
            <a:ext cx="7620000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cs-CZ" dirty="0" smtClean="0"/>
              <a:t>Toxikologie ale odpovídá až za 70% těch nejbolestivějších experimentů (dávky jedů způsobující smrt atd.)</a:t>
            </a:r>
            <a:endParaRPr lang="en-US" dirty="0"/>
          </a:p>
        </p:txBody>
      </p:sp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381000"/>
            <a:ext cx="8305800" cy="230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6934200" cy="50292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Eticky kontroverzní - tlak odborné i laické veřejnosti</a:t>
            </a:r>
          </a:p>
          <a:p>
            <a:endParaRPr lang="en-US" dirty="0" smtClean="0"/>
          </a:p>
          <a:p>
            <a:r>
              <a:rPr lang="en-US" dirty="0" smtClean="0"/>
              <a:t>1959</a:t>
            </a:r>
            <a:r>
              <a:rPr lang="cs-CZ" dirty="0" smtClean="0"/>
              <a:t>:</a:t>
            </a:r>
            <a:r>
              <a:rPr lang="en-US" dirty="0" smtClean="0"/>
              <a:t> </a:t>
            </a:r>
            <a:r>
              <a:rPr lang="cs-CZ" dirty="0" err="1" smtClean="0"/>
              <a:t>Russel</a:t>
            </a:r>
            <a:r>
              <a:rPr lang="cs-CZ" dirty="0" smtClean="0"/>
              <a:t> </a:t>
            </a:r>
            <a:r>
              <a:rPr lang="en-US" dirty="0" smtClean="0"/>
              <a:t>&amp; Burch: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3Rs principle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”</a:t>
            </a:r>
            <a:endParaRPr lang="cs-CZ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Replacement</a:t>
            </a:r>
            <a:endParaRPr lang="cs-CZ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buNone/>
            </a:pPr>
            <a:r>
              <a:rPr lang="cs-CZ" dirty="0" smtClean="0"/>
              <a:t>nahrazení </a:t>
            </a:r>
            <a:r>
              <a:rPr lang="cs-CZ" i="1" dirty="0" smtClean="0"/>
              <a:t>in </a:t>
            </a:r>
            <a:r>
              <a:rPr lang="cs-CZ" i="1" dirty="0" err="1" smtClean="0"/>
              <a:t>vivo</a:t>
            </a:r>
            <a:r>
              <a:rPr lang="cs-CZ" i="1" dirty="0" smtClean="0"/>
              <a:t> </a:t>
            </a:r>
            <a:r>
              <a:rPr lang="cs-CZ" dirty="0" smtClean="0"/>
              <a:t>experimentů alternativními metodami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Reduction </a:t>
            </a:r>
            <a:endParaRPr lang="cs-CZ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buNone/>
            </a:pPr>
            <a:r>
              <a:rPr lang="cs-CZ" dirty="0" smtClean="0"/>
              <a:t>snížení počtu zvířat pro zjištění požadovaných informací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Refinement</a:t>
            </a:r>
            <a:endParaRPr lang="cs-CZ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buNone/>
            </a:pPr>
            <a:r>
              <a:rPr lang="cs-CZ" dirty="0" smtClean="0"/>
              <a:t>snížení utrpení - alternativní parametry vyhodnocení</a:t>
            </a:r>
          </a:p>
          <a:p>
            <a:endParaRPr lang="cs-CZ" dirty="0" smtClean="0"/>
          </a:p>
          <a:p>
            <a:r>
              <a:rPr lang="cs-CZ" b="1" dirty="0" err="1" smtClean="0"/>
              <a:t>Pricnip</a:t>
            </a:r>
            <a:r>
              <a:rPr lang="cs-CZ" b="1" dirty="0" smtClean="0"/>
              <a:t> 3R silně akcentován v EU </a:t>
            </a:r>
          </a:p>
          <a:p>
            <a:pPr lvl="1">
              <a:buNone/>
            </a:pPr>
            <a:r>
              <a:rPr lang="cs-CZ" dirty="0" smtClean="0"/>
              <a:t>podpora výzkumu, validace a implementace alternativních metod</a:t>
            </a: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cs-CZ" i="1" dirty="0" smtClean="0"/>
              <a:t>In vivo </a:t>
            </a:r>
            <a:r>
              <a:rPr lang="cs-CZ" dirty="0" smtClean="0"/>
              <a:t>experimenty a etika</a:t>
            </a:r>
            <a:endParaRPr lang="en-US" dirty="0"/>
          </a:p>
        </p:txBody>
      </p:sp>
      <p:pic>
        <p:nvPicPr>
          <p:cNvPr id="9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1524000"/>
            <a:ext cx="1676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2648" y="1905000"/>
            <a:ext cx="6626352" cy="449580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cs-CZ" dirty="0" smtClean="0"/>
              <a:t>Direktiva </a:t>
            </a:r>
            <a:r>
              <a:rPr lang="cs-CZ" dirty="0" smtClean="0">
                <a:solidFill>
                  <a:schemeClr val="tx2"/>
                </a:solidFill>
              </a:rPr>
              <a:t>„O</a:t>
            </a:r>
            <a:r>
              <a:rPr lang="en-US" dirty="0" smtClean="0">
                <a:solidFill>
                  <a:schemeClr val="tx2"/>
                </a:solidFill>
              </a:rPr>
              <a:t>n the protection of animals used for scientific purposes</a:t>
            </a:r>
            <a:r>
              <a:rPr lang="cs-CZ" dirty="0" smtClean="0">
                <a:solidFill>
                  <a:schemeClr val="tx2"/>
                </a:solidFill>
              </a:rPr>
              <a:t>“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cs-CZ" dirty="0" smtClean="0">
                <a:solidFill>
                  <a:schemeClr val="tx2"/>
                </a:solidFill>
              </a:rPr>
              <a:t>86</a:t>
            </a:r>
            <a:r>
              <a:rPr lang="en-US" dirty="0" smtClean="0">
                <a:solidFill>
                  <a:schemeClr val="tx2"/>
                </a:solidFill>
              </a:rPr>
              <a:t>/609/EEC </a:t>
            </a:r>
            <a:r>
              <a:rPr lang="cs-CZ" dirty="0" smtClean="0">
                <a:solidFill>
                  <a:schemeClr val="tx2"/>
                </a:solidFill>
              </a:rPr>
              <a:t>a 2010/63/EU</a:t>
            </a:r>
          </a:p>
          <a:p>
            <a:pPr>
              <a:spcBef>
                <a:spcPts val="1200"/>
              </a:spcBef>
            </a:pPr>
            <a:r>
              <a:rPr lang="cs-CZ" dirty="0" smtClean="0">
                <a:solidFill>
                  <a:schemeClr val="tx2"/>
                </a:solidFill>
              </a:rPr>
              <a:t>„</a:t>
            </a:r>
            <a:r>
              <a:rPr lang="cs-CZ" dirty="0" err="1" smtClean="0">
                <a:solidFill>
                  <a:schemeClr val="tx2"/>
                </a:solidFill>
              </a:rPr>
              <a:t>Cosmetic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Directive</a:t>
            </a:r>
            <a:r>
              <a:rPr lang="cs-CZ" dirty="0" smtClean="0">
                <a:solidFill>
                  <a:schemeClr val="tx2"/>
                </a:solidFill>
              </a:rPr>
              <a:t>“ 76/768/EEC a 1223/2009</a:t>
            </a:r>
          </a:p>
          <a:p>
            <a:r>
              <a:rPr lang="cs-CZ" dirty="0" err="1" smtClean="0">
                <a:solidFill>
                  <a:schemeClr val="tx2"/>
                </a:solidFill>
              </a:rPr>
              <a:t>Registration</a:t>
            </a:r>
            <a:r>
              <a:rPr lang="cs-CZ" dirty="0" smtClean="0">
                <a:solidFill>
                  <a:schemeClr val="tx2"/>
                </a:solidFill>
              </a:rPr>
              <a:t>, </a:t>
            </a:r>
            <a:r>
              <a:rPr lang="cs-CZ" dirty="0" err="1" smtClean="0">
                <a:solidFill>
                  <a:schemeClr val="tx2"/>
                </a:solidFill>
              </a:rPr>
              <a:t>Evaluation</a:t>
            </a:r>
            <a:r>
              <a:rPr lang="cs-CZ" dirty="0" smtClean="0">
                <a:solidFill>
                  <a:schemeClr val="tx2"/>
                </a:solidFill>
              </a:rPr>
              <a:t>, </a:t>
            </a:r>
            <a:r>
              <a:rPr lang="cs-CZ" dirty="0" err="1" smtClean="0">
                <a:solidFill>
                  <a:schemeClr val="tx2"/>
                </a:solidFill>
              </a:rPr>
              <a:t>Authorisation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and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Restriction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of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Chemicals</a:t>
            </a:r>
            <a:r>
              <a:rPr lang="cs-CZ" dirty="0" smtClean="0">
                <a:solidFill>
                  <a:schemeClr val="tx2"/>
                </a:solidFill>
              </a:rPr>
              <a:t> (</a:t>
            </a:r>
            <a:r>
              <a:rPr lang="cs-CZ" dirty="0" err="1" smtClean="0">
                <a:solidFill>
                  <a:schemeClr val="tx2"/>
                </a:solidFill>
              </a:rPr>
              <a:t>Regulation</a:t>
            </a:r>
            <a:r>
              <a:rPr lang="cs-CZ" dirty="0" smtClean="0">
                <a:solidFill>
                  <a:schemeClr val="tx2"/>
                </a:solidFill>
              </a:rPr>
              <a:t> EC No. 1907/2006) – </a:t>
            </a:r>
            <a:r>
              <a:rPr lang="cs-CZ" b="1" dirty="0" smtClean="0">
                <a:solidFill>
                  <a:schemeClr val="tx2"/>
                </a:solidFill>
              </a:rPr>
              <a:t>REACH</a:t>
            </a:r>
          </a:p>
          <a:p>
            <a:r>
              <a:rPr lang="cs-CZ" dirty="0" err="1" smtClean="0">
                <a:solidFill>
                  <a:schemeClr val="tx2"/>
                </a:solidFill>
              </a:rPr>
              <a:t>Biocides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Regulation</a:t>
            </a:r>
            <a:r>
              <a:rPr lang="cs-CZ" dirty="0" smtClean="0">
                <a:solidFill>
                  <a:schemeClr val="tx2"/>
                </a:solidFill>
              </a:rPr>
              <a:t> 528/2012</a:t>
            </a:r>
          </a:p>
          <a:p>
            <a:pPr>
              <a:spcBef>
                <a:spcPts val="1200"/>
              </a:spcBef>
            </a:pPr>
            <a:r>
              <a:rPr lang="cs-CZ" b="1" dirty="0" smtClean="0">
                <a:solidFill>
                  <a:schemeClr val="tx2"/>
                </a:solidFill>
              </a:rPr>
              <a:t>ECVAM – </a:t>
            </a:r>
            <a:r>
              <a:rPr lang="en-US" b="1" dirty="0" smtClean="0">
                <a:solidFill>
                  <a:schemeClr val="tx2"/>
                </a:solidFill>
              </a:rPr>
              <a:t>European Union Reference Laboratory for alternatives to animal testing (EURL-ECVAM)</a:t>
            </a:r>
            <a:endParaRPr lang="cs-CZ" b="1" dirty="0" smtClean="0">
              <a:solidFill>
                <a:schemeClr val="tx2"/>
              </a:solidFill>
            </a:endParaRP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cs-CZ" i="1" dirty="0" smtClean="0"/>
              <a:t>In vivo </a:t>
            </a:r>
            <a:r>
              <a:rPr lang="cs-CZ" dirty="0" smtClean="0"/>
              <a:t>experimenty a etika</a:t>
            </a:r>
            <a:endParaRPr lang="en-US" dirty="0"/>
          </a:p>
        </p:txBody>
      </p:sp>
      <p:pic>
        <p:nvPicPr>
          <p:cNvPr id="8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1524000"/>
            <a:ext cx="1676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babica\Desktop\1a504c9e-c3b9-4d8d-9b0e-3afe9d84a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9171" y="5048250"/>
            <a:ext cx="2058629" cy="1276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cs-CZ" i="1" dirty="0" smtClean="0"/>
              <a:t>In vivo </a:t>
            </a:r>
            <a:r>
              <a:rPr lang="cs-CZ" dirty="0" smtClean="0"/>
              <a:t>experimenty a spolehlivost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2593" t="28517" r="3581" b="3044"/>
          <a:stretch>
            <a:fillRect/>
          </a:stretch>
        </p:blipFill>
        <p:spPr bwMode="auto">
          <a:xfrm>
            <a:off x="952500" y="1969532"/>
            <a:ext cx="7239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ovéPole 7"/>
          <p:cNvSpPr txBox="1"/>
          <p:nvPr/>
        </p:nvSpPr>
        <p:spPr>
          <a:xfrm>
            <a:off x="0" y="1600200"/>
            <a:ext cx="9208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Cca 20-40% léků testovaných na hlodavcích vykazuje nežádoucí toxické účinky v klinických studiích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0" y="3493532"/>
            <a:ext cx="795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Cca 50% léků testovaných na hlodavcích nevykazuje požadované účinky v klinických 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6200" y="5569803"/>
            <a:ext cx="8013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Pouze 5% léčiv vstupujících do klinických studií se dostane na trh</a:t>
            </a:r>
          </a:p>
          <a:p>
            <a:r>
              <a:rPr lang="cs-CZ" sz="2400" dirty="0" smtClean="0"/>
              <a:t>Náklady na vývoj jednoho léku činí v průměru </a:t>
            </a:r>
            <a:r>
              <a:rPr lang="cs-CZ" sz="2400" u="sng" dirty="0" smtClean="0"/>
              <a:t>4 miliardy dolarů</a:t>
            </a:r>
            <a:endParaRPr lang="cs-CZ" sz="2400" u="sng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616936" y="6412468"/>
            <a:ext cx="2450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Hartung</a:t>
            </a:r>
            <a:r>
              <a:rPr lang="cs-CZ" i="1" dirty="0" smtClean="0"/>
              <a:t>, 2013, </a:t>
            </a:r>
            <a:r>
              <a:rPr lang="cs-CZ" i="1" dirty="0" err="1" smtClean="0"/>
              <a:t>Altex</a:t>
            </a:r>
            <a:r>
              <a:rPr lang="cs-CZ" i="1" dirty="0" smtClean="0"/>
              <a:t> 30</a:t>
            </a:r>
            <a:endParaRPr lang="cs-CZ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94473" y="1600200"/>
            <a:ext cx="8458200" cy="4873752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10000"/>
              </a:lnSpc>
              <a:spcBef>
                <a:spcPts val="1200"/>
              </a:spcBef>
              <a:buNone/>
            </a:pPr>
            <a:r>
              <a:rPr lang="cs-CZ" b="1" dirty="0" smtClean="0"/>
              <a:t>Experimentální metody (prediktivní)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dirty="0" smtClean="0"/>
              <a:t>Experimenty s živými organismy – </a:t>
            </a:r>
            <a:r>
              <a:rPr lang="cs-CZ" b="1" i="1" dirty="0" smtClean="0"/>
              <a:t>in </a:t>
            </a:r>
            <a:r>
              <a:rPr lang="cs-CZ" b="1" i="1" dirty="0" err="1" smtClean="0"/>
              <a:t>vivo</a:t>
            </a:r>
            <a:endParaRPr lang="cs-CZ" b="1" i="1" dirty="0" smtClean="0"/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cs-CZ" dirty="0" smtClean="0"/>
              <a:t>Člověku blízké druhy – savci (hlodavci, prasata, primáti)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dirty="0" smtClean="0"/>
              <a:t>Experimenty s částmi živých organismů 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None/>
            </a:pPr>
            <a:r>
              <a:rPr lang="cs-CZ" b="1" i="1" dirty="0" smtClean="0"/>
              <a:t>	- </a:t>
            </a:r>
            <a:r>
              <a:rPr lang="en-US" b="1" i="1" dirty="0" smtClean="0"/>
              <a:t>ex vivo</a:t>
            </a:r>
            <a:r>
              <a:rPr lang="cs-CZ" b="1" i="1" dirty="0" smtClean="0"/>
              <a:t> </a:t>
            </a:r>
            <a:r>
              <a:rPr lang="en-US" b="1" i="1" dirty="0" smtClean="0"/>
              <a:t>&amp; in vitro</a:t>
            </a:r>
            <a:r>
              <a:rPr lang="cs-CZ" b="1" i="1" dirty="0" smtClean="0"/>
              <a:t> &amp; in </a:t>
            </a:r>
            <a:r>
              <a:rPr lang="cs-CZ" b="1" i="1" dirty="0" err="1" smtClean="0"/>
              <a:t>chemico</a:t>
            </a:r>
            <a:endParaRPr lang="cs-CZ" dirty="0" smtClean="0"/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cs-CZ" dirty="0" smtClean="0"/>
              <a:t>Izolované orgány </a:t>
            </a:r>
            <a:endParaRPr lang="en-US" dirty="0" smtClean="0"/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cs-CZ" dirty="0" smtClean="0"/>
              <a:t>Tkáňové kultury</a:t>
            </a:r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cs-CZ" dirty="0" smtClean="0"/>
              <a:t>Buněčné organely a extrakty</a:t>
            </a:r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cs-CZ" dirty="0" smtClean="0"/>
              <a:t>Purifikované </a:t>
            </a:r>
            <a:r>
              <a:rPr lang="cs-CZ" dirty="0" err="1" smtClean="0"/>
              <a:t>biomakromolekuly</a:t>
            </a:r>
            <a:endParaRPr lang="cs-CZ" dirty="0" smtClean="0"/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dirty="0" smtClean="0"/>
              <a:t>Počítačové simulace a modelování – </a:t>
            </a:r>
            <a:r>
              <a:rPr lang="cs-CZ" b="1" i="1" dirty="0" smtClean="0"/>
              <a:t>in silico</a:t>
            </a:r>
            <a:endParaRPr lang="cs-CZ" dirty="0" smtClean="0"/>
          </a:p>
          <a:p>
            <a:pPr lvl="1">
              <a:lnSpc>
                <a:spcPct val="110000"/>
              </a:lnSpc>
              <a:spcBef>
                <a:spcPts val="1200"/>
              </a:spcBef>
            </a:pPr>
            <a:endParaRPr lang="cs-CZ" dirty="0" smtClean="0"/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en-US" dirty="0"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Experimentální toxikologie – 21. století</a:t>
            </a:r>
            <a:endParaRPr lang="en-US" dirty="0"/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294473" y="1600200"/>
            <a:ext cx="8458200" cy="4873752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640080" marR="0" lvl="1" indent="-27432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cs-CZ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Experimentální metody (prediktivní)</a:t>
            </a:r>
          </a:p>
          <a:p>
            <a:pPr marL="640080" marR="0" lvl="1" indent="-27432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cs-CZ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Experimenty s živými organismy – </a:t>
            </a:r>
            <a:r>
              <a:rPr kumimoji="0" lang="cs-CZ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vivo</a:t>
            </a:r>
          </a:p>
          <a:p>
            <a:pPr marL="914400" marR="0" lvl="2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Wingdings"/>
              <a:buChar char=""/>
              <a:tabLst/>
              <a:defRPr/>
            </a:pPr>
            <a:r>
              <a:rPr kumimoji="0" lang="cs-CZ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Člověku blízké druhy – savci (hlodavci, prasata, primáti)</a:t>
            </a:r>
          </a:p>
          <a:p>
            <a:pPr marL="640080" marR="0" lvl="1" indent="-27432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cs-CZ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Experimenty s částmi živých organismů </a:t>
            </a:r>
          </a:p>
          <a:p>
            <a:pPr marL="640080" marR="0" lvl="1" indent="-27432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cs-CZ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- </a:t>
            </a:r>
            <a:r>
              <a:rPr kumimoji="0" lang="en-US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 vivo</a:t>
            </a:r>
            <a:r>
              <a:rPr kumimoji="0" lang="cs-CZ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&amp; in vitro</a:t>
            </a:r>
            <a:r>
              <a:rPr kumimoji="0" lang="cs-CZ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&amp; in </a:t>
            </a:r>
            <a:r>
              <a:rPr kumimoji="0" lang="cs-CZ" sz="26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chemico</a:t>
            </a:r>
            <a:endParaRPr kumimoji="0" lang="cs-CZ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Wingdings"/>
              <a:buChar char=""/>
              <a:tabLst/>
              <a:defRPr/>
            </a:pPr>
            <a:r>
              <a:rPr kumimoji="0" lang="cs-CZ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Izolované orgány </a:t>
            </a:r>
            <a:endParaRPr kumimoji="0" lang="en-US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Wingdings"/>
              <a:buChar char=""/>
              <a:tabLst/>
              <a:defRPr/>
            </a:pPr>
            <a:r>
              <a:rPr kumimoji="0" lang="cs-CZ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Tkáňové kultury</a:t>
            </a:r>
          </a:p>
          <a:p>
            <a:pPr marL="914400" marR="0" lvl="2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Wingdings"/>
              <a:buChar char=""/>
              <a:tabLst/>
              <a:defRPr/>
            </a:pPr>
            <a:r>
              <a:rPr kumimoji="0" lang="cs-CZ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Buněčné organely a extrakty</a:t>
            </a:r>
          </a:p>
          <a:p>
            <a:pPr marL="914400" marR="0" lvl="2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Wingdings"/>
              <a:buChar char=""/>
              <a:tabLst/>
              <a:defRPr/>
            </a:pPr>
            <a:r>
              <a:rPr kumimoji="0" lang="cs-CZ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Purifikované </a:t>
            </a:r>
            <a:r>
              <a:rPr kumimoji="0" lang="cs-CZ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biomakromolekuly</a:t>
            </a:r>
            <a:endParaRPr kumimoji="0" lang="cs-CZ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cs-CZ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Počítačové simulace a modelování – </a:t>
            </a:r>
            <a:r>
              <a:rPr kumimoji="0" lang="cs-CZ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silico</a:t>
            </a:r>
            <a:endParaRPr kumimoji="0" lang="cs-CZ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endParaRPr kumimoji="0" lang="cs-CZ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323673" y="3380125"/>
            <a:ext cx="360156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2"/>
                </a:solidFill>
              </a:rPr>
              <a:t>+ použití moderních technologií</a:t>
            </a:r>
          </a:p>
          <a:p>
            <a:r>
              <a:rPr lang="cs-CZ" sz="2000" b="1" dirty="0" smtClean="0">
                <a:solidFill>
                  <a:schemeClr val="accent2"/>
                </a:solidFill>
              </a:rPr>
              <a:t>	* Buněčná biologie</a:t>
            </a:r>
          </a:p>
          <a:p>
            <a:r>
              <a:rPr lang="cs-CZ" sz="2000" b="1" dirty="0" smtClean="0">
                <a:solidFill>
                  <a:schemeClr val="accent2"/>
                </a:solidFill>
              </a:rPr>
              <a:t>	* Tkáňové kultivace</a:t>
            </a:r>
          </a:p>
          <a:p>
            <a:r>
              <a:rPr lang="cs-CZ" sz="2000" b="1" dirty="0" smtClean="0">
                <a:solidFill>
                  <a:schemeClr val="accent2"/>
                </a:solidFill>
              </a:rPr>
              <a:t>	* Molekulární biologie</a:t>
            </a:r>
          </a:p>
          <a:p>
            <a:r>
              <a:rPr lang="cs-CZ" sz="2000" b="1" dirty="0" smtClean="0">
                <a:solidFill>
                  <a:schemeClr val="accent2"/>
                </a:solidFill>
              </a:rPr>
              <a:t>	* </a:t>
            </a:r>
            <a:r>
              <a:rPr lang="cs-CZ" sz="2000" b="1" dirty="0" err="1" smtClean="0">
                <a:solidFill>
                  <a:schemeClr val="accent2"/>
                </a:solidFill>
              </a:rPr>
              <a:t>Omikové</a:t>
            </a:r>
            <a:r>
              <a:rPr lang="cs-CZ" sz="2000" b="1" dirty="0" smtClean="0">
                <a:solidFill>
                  <a:schemeClr val="accent2"/>
                </a:solidFill>
              </a:rPr>
              <a:t> metody</a:t>
            </a:r>
          </a:p>
          <a:p>
            <a:r>
              <a:rPr lang="cs-CZ" sz="2000" b="1" dirty="0" smtClean="0">
                <a:solidFill>
                  <a:schemeClr val="accent2"/>
                </a:solidFill>
              </a:rPr>
              <a:t>	* </a:t>
            </a:r>
            <a:r>
              <a:rPr lang="cs-CZ" sz="2000" b="1" dirty="0" err="1" smtClean="0">
                <a:solidFill>
                  <a:schemeClr val="accent2"/>
                </a:solidFill>
              </a:rPr>
              <a:t>Bioinformatika</a:t>
            </a:r>
            <a:endParaRPr lang="cs-CZ" sz="2000" b="1" dirty="0" smtClean="0">
              <a:solidFill>
                <a:schemeClr val="accent2"/>
              </a:solidFill>
            </a:endParaRPr>
          </a:p>
          <a:p>
            <a:r>
              <a:rPr lang="cs-CZ" sz="2000" b="1" dirty="0" smtClean="0">
                <a:solidFill>
                  <a:schemeClr val="accent2"/>
                </a:solidFill>
              </a:rPr>
              <a:t>	* Modelování</a:t>
            </a:r>
          </a:p>
          <a:p>
            <a:r>
              <a:rPr lang="cs-CZ" sz="2000" b="1" dirty="0" smtClean="0">
                <a:solidFill>
                  <a:schemeClr val="accent2"/>
                </a:solidFill>
              </a:rPr>
              <a:t>	* Miniaturizace</a:t>
            </a:r>
          </a:p>
          <a:p>
            <a:r>
              <a:rPr lang="cs-CZ" sz="2000" b="1" dirty="0" smtClean="0">
                <a:solidFill>
                  <a:schemeClr val="accent2"/>
                </a:solidFill>
              </a:rPr>
              <a:t>	* Robotizace</a:t>
            </a:r>
          </a:p>
          <a:p>
            <a:r>
              <a:rPr lang="cs-CZ" sz="2000" b="1" dirty="0" smtClean="0">
                <a:solidFill>
                  <a:schemeClr val="accent2"/>
                </a:solidFill>
              </a:rPr>
              <a:t>	</a:t>
            </a:r>
          </a:p>
          <a:p>
            <a:endParaRPr lang="cs-CZ" sz="20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765048" y="381000"/>
            <a:ext cx="8153400" cy="990600"/>
          </a:xfrm>
          <a:prstGeom prst="rect">
            <a:avLst/>
          </a:prstGeom>
        </p:spPr>
        <p:txBody>
          <a:bodyPr vert="horz" anchor="ctr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Experimentální toxikologie – 21. století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 descr="C:\Users\babica\Desktop\20183-72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00" y="3733800"/>
            <a:ext cx="4191000" cy="2782824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621980" y="1600200"/>
            <a:ext cx="5806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U.S. EPA + </a:t>
            </a:r>
            <a:r>
              <a:rPr lang="cs-CZ" sz="2400" b="1" dirty="0" err="1" smtClean="0"/>
              <a:t>National</a:t>
            </a:r>
            <a:r>
              <a:rPr lang="cs-CZ" sz="2400" b="1" dirty="0" smtClean="0"/>
              <a:t> Institute </a:t>
            </a:r>
            <a:r>
              <a:rPr lang="cs-CZ" sz="2400" b="1" dirty="0" err="1" smtClean="0"/>
              <a:t>of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Health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et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al</a:t>
            </a:r>
            <a:r>
              <a:rPr lang="cs-CZ" sz="2400" b="1" dirty="0" smtClean="0"/>
              <a:t>.</a:t>
            </a:r>
            <a:endParaRPr lang="cs-CZ" sz="2400" b="1" dirty="0"/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533400" y="2438400"/>
            <a:ext cx="6553200" cy="41910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Tox21</a:t>
            </a:r>
            <a:r>
              <a:rPr lang="en-US" sz="2400" dirty="0" smtClean="0"/>
              <a:t> - </a:t>
            </a:r>
            <a:r>
              <a:rPr lang="en-US" sz="1800" dirty="0" smtClean="0">
                <a:hlinkClick r:id="rId4"/>
              </a:rPr>
              <a:t>http://www.epa.gov/ncct/Tox21/</a:t>
            </a:r>
            <a:endParaRPr lang="en-US" sz="1800" dirty="0" smtClean="0"/>
          </a:p>
          <a:p>
            <a:pPr lvl="1"/>
            <a:r>
              <a:rPr lang="en-US" sz="2000" dirty="0" smtClean="0"/>
              <a:t>10 000 </a:t>
            </a:r>
            <a:r>
              <a:rPr lang="cs-CZ" sz="2000" dirty="0" smtClean="0"/>
              <a:t>látek testováno v 50+ různých </a:t>
            </a:r>
            <a:r>
              <a:rPr lang="cs-CZ" sz="2000" i="1" dirty="0" smtClean="0"/>
              <a:t>in vitro </a:t>
            </a:r>
            <a:r>
              <a:rPr lang="cs-CZ" sz="2000" dirty="0" smtClean="0"/>
              <a:t>testech</a:t>
            </a:r>
            <a:endParaRPr lang="en-US" sz="2000" dirty="0" smtClean="0"/>
          </a:p>
          <a:p>
            <a:r>
              <a:rPr lang="en-US" sz="2400" b="1" dirty="0" err="1" smtClean="0"/>
              <a:t>ToxCast</a:t>
            </a:r>
            <a:r>
              <a:rPr lang="en-US" sz="2400" dirty="0" smtClean="0"/>
              <a:t> - </a:t>
            </a:r>
            <a:r>
              <a:rPr lang="en-US" sz="1800" dirty="0" smtClean="0">
                <a:hlinkClick r:id="rId5"/>
              </a:rPr>
              <a:t>http://www.epa.gov/ncct/toxcast/</a:t>
            </a:r>
            <a:endParaRPr lang="en-US" sz="1800" dirty="0" smtClean="0"/>
          </a:p>
          <a:p>
            <a:pPr lvl="1"/>
            <a:r>
              <a:rPr lang="en-US" sz="2000" dirty="0" err="1" smtClean="0"/>
              <a:t>cca</a:t>
            </a:r>
            <a:r>
              <a:rPr lang="en-US" sz="2000" dirty="0" smtClean="0"/>
              <a:t> 2000 </a:t>
            </a:r>
            <a:r>
              <a:rPr lang="cs-CZ" sz="2000" dirty="0" smtClean="0"/>
              <a:t>látek</a:t>
            </a:r>
            <a:endParaRPr lang="en-US" sz="2000" dirty="0" smtClean="0"/>
          </a:p>
          <a:p>
            <a:pPr lvl="1"/>
            <a:r>
              <a:rPr lang="en-US" sz="2000" dirty="0" smtClean="0"/>
              <a:t>700+ </a:t>
            </a:r>
            <a:r>
              <a:rPr lang="cs-CZ" sz="2000" dirty="0" smtClean="0"/>
              <a:t>testů</a:t>
            </a:r>
            <a:r>
              <a:rPr lang="en-US" sz="2000" dirty="0" smtClean="0"/>
              <a:t>, 300 </a:t>
            </a:r>
            <a:r>
              <a:rPr lang="cs-CZ" sz="2000" dirty="0" smtClean="0"/>
              <a:t>signálních drah</a:t>
            </a:r>
            <a:endParaRPr lang="en-US" sz="2400" dirty="0" smtClean="0"/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Toxikologie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873752"/>
          </a:xfrm>
        </p:spPr>
        <p:txBody>
          <a:bodyPr>
            <a:normAutofit fontScale="62500" lnSpcReduction="20000"/>
          </a:bodyPr>
          <a:lstStyle/>
          <a:p>
            <a:pPr lvl="1">
              <a:lnSpc>
                <a:spcPct val="110000"/>
              </a:lnSpc>
              <a:spcBef>
                <a:spcPts val="1200"/>
              </a:spcBef>
              <a:buNone/>
            </a:pPr>
            <a:r>
              <a:rPr lang="cs-CZ" sz="3400" b="1" dirty="0" err="1" smtClean="0"/>
              <a:t>Studi</a:t>
            </a:r>
            <a:r>
              <a:rPr lang="en-US" sz="3400" b="1" dirty="0" smtClean="0"/>
              <a:t>um</a:t>
            </a:r>
            <a:r>
              <a:rPr lang="cs-CZ" sz="3400" b="1" dirty="0" smtClean="0"/>
              <a:t> škodlivých účinků chemických látek na živé organismy: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None/>
            </a:pPr>
            <a:r>
              <a:rPr lang="cs-CZ" b="1" dirty="0" smtClean="0"/>
              <a:t>symptomy, mechanismy a léčba otrav</a:t>
            </a:r>
            <a:r>
              <a:rPr lang="en-US" b="1" dirty="0" smtClean="0"/>
              <a:t>, </a:t>
            </a:r>
            <a:r>
              <a:rPr lang="cs-CZ" b="1" dirty="0" smtClean="0"/>
              <a:t>stanovení „</a:t>
            </a:r>
            <a:r>
              <a:rPr lang="en-US" b="1" dirty="0" err="1" smtClean="0"/>
              <a:t>bezpe</a:t>
            </a:r>
            <a:r>
              <a:rPr lang="cs-CZ" b="1" dirty="0" err="1" smtClean="0"/>
              <a:t>čné</a:t>
            </a:r>
            <a:r>
              <a:rPr lang="cs-CZ" b="1" dirty="0" smtClean="0"/>
              <a:t>“ dávky</a:t>
            </a:r>
            <a:endParaRPr lang="en-US" b="1" dirty="0" smtClean="0"/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dirty="0" smtClean="0"/>
              <a:t>Průmyslová toxikologie</a:t>
            </a:r>
            <a:endParaRPr lang="en-US" dirty="0" smtClean="0"/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dirty="0" smtClean="0"/>
              <a:t>Farmaceutická toxikologie</a:t>
            </a:r>
            <a:endParaRPr lang="en-US" dirty="0" smtClean="0"/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dirty="0" smtClean="0"/>
              <a:t>Toxikologie potravin</a:t>
            </a:r>
            <a:endParaRPr lang="en-US" dirty="0" smtClean="0"/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dirty="0" smtClean="0"/>
              <a:t>Klinická toxikologie</a:t>
            </a:r>
            <a:endParaRPr lang="en-US" dirty="0" smtClean="0"/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dirty="0" smtClean="0"/>
              <a:t>Soudní (forenzní) toxikologie</a:t>
            </a:r>
            <a:endParaRPr lang="en-US" dirty="0" smtClean="0"/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dirty="0" smtClean="0"/>
              <a:t>Radiační toxikologie</a:t>
            </a:r>
            <a:endParaRPr lang="en-US" dirty="0" smtClean="0"/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dirty="0" smtClean="0"/>
              <a:t>Vojenská toxikologie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b="1" dirty="0" smtClean="0"/>
              <a:t>Ekotoxikologie</a:t>
            </a:r>
            <a:endParaRPr lang="en-US" b="1" dirty="0" smtClean="0"/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b="1" dirty="0" smtClean="0"/>
              <a:t>Toxikologie životního prostředí 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None/>
            </a:pPr>
            <a:r>
              <a:rPr lang="cs-CZ" b="1" dirty="0" smtClean="0"/>
              <a:t>	(environmentální toxikologie)</a:t>
            </a:r>
            <a:endParaRPr lang="en-US" b="1" dirty="0" smtClean="0"/>
          </a:p>
          <a:p>
            <a:pPr lvl="1">
              <a:lnSpc>
                <a:spcPct val="110000"/>
              </a:lnSpc>
              <a:spcBef>
                <a:spcPts val="1200"/>
              </a:spcBef>
            </a:pPr>
            <a:endParaRPr lang="cs-CZ" i="1" dirty="0" smtClean="0"/>
          </a:p>
          <a:p>
            <a:pPr lvl="2">
              <a:lnSpc>
                <a:spcPct val="110000"/>
              </a:lnSpc>
              <a:spcBef>
                <a:spcPts val="1200"/>
              </a:spcBef>
            </a:pPr>
            <a:endParaRPr lang="cs-CZ" dirty="0" smtClean="0"/>
          </a:p>
          <a:p>
            <a:pPr lvl="2">
              <a:lnSpc>
                <a:spcPct val="110000"/>
              </a:lnSpc>
              <a:spcBef>
                <a:spcPts val="1200"/>
              </a:spcBef>
            </a:pPr>
            <a:endParaRPr lang="cs-CZ" dirty="0" smtClean="0"/>
          </a:p>
          <a:p>
            <a:pPr lvl="1">
              <a:lnSpc>
                <a:spcPct val="110000"/>
              </a:lnSpc>
              <a:spcBef>
                <a:spcPts val="1200"/>
              </a:spcBef>
            </a:pPr>
            <a:endParaRPr lang="cs-CZ" dirty="0" smtClean="0"/>
          </a:p>
          <a:p>
            <a:pPr lvl="1">
              <a:lnSpc>
                <a:spcPct val="110000"/>
              </a:lnSpc>
              <a:spcBef>
                <a:spcPts val="1200"/>
              </a:spcBef>
            </a:pPr>
            <a:endParaRPr lang="cs-CZ" dirty="0" smtClean="0"/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en-US" dirty="0"/>
          </a:p>
        </p:txBody>
      </p:sp>
      <p:pic>
        <p:nvPicPr>
          <p:cNvPr id="3074" name="Picture 2" descr="C:\Users\babica\Desktop\danger-160024_960_7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743200"/>
            <a:ext cx="2747016" cy="2057400"/>
          </a:xfrm>
          <a:prstGeom prst="rect">
            <a:avLst/>
          </a:prstGeom>
          <a:noFill/>
        </p:spPr>
      </p:pic>
      <p:grpSp>
        <p:nvGrpSpPr>
          <p:cNvPr id="9" name="Skupina 8"/>
          <p:cNvGrpSpPr/>
          <p:nvPr/>
        </p:nvGrpSpPr>
        <p:grpSpPr>
          <a:xfrm>
            <a:off x="4114800" y="4964668"/>
            <a:ext cx="3879570" cy="1576864"/>
            <a:chOff x="4114800" y="4964668"/>
            <a:chExt cx="3879570" cy="1576864"/>
          </a:xfrm>
        </p:grpSpPr>
        <p:pic>
          <p:nvPicPr>
            <p:cNvPr id="5" name="Picture 3" descr="C:\Users\babica\Desktop\recetox-new-fulltext-E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12114" y="5359400"/>
              <a:ext cx="3160286" cy="762000"/>
            </a:xfrm>
            <a:prstGeom prst="rect">
              <a:avLst/>
            </a:prstGeom>
            <a:noFill/>
          </p:spPr>
        </p:pic>
        <p:sp>
          <p:nvSpPr>
            <p:cNvPr id="6" name="Pravá složená závorka 5"/>
            <p:cNvSpPr/>
            <p:nvPr/>
          </p:nvSpPr>
          <p:spPr>
            <a:xfrm>
              <a:off x="4114800" y="5029200"/>
              <a:ext cx="228600" cy="1219200"/>
            </a:xfrm>
            <a:prstGeom prst="rightBrac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5025074" y="4964668"/>
              <a:ext cx="2061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RECETOX, </a:t>
              </a:r>
              <a:r>
                <a:rPr lang="cs-CZ" dirty="0" err="1" smtClean="0"/>
                <a:t>PřF</a:t>
              </a:r>
              <a:r>
                <a:rPr lang="cs-CZ" dirty="0" smtClean="0"/>
                <a:t>, MUNI</a:t>
              </a:r>
              <a:endParaRPr lang="cs-CZ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738350" y="6172200"/>
              <a:ext cx="3256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Bc. / Mgr. / </a:t>
              </a:r>
              <a:r>
                <a:rPr lang="cs-CZ" b="1" dirty="0" err="1" smtClean="0"/>
                <a:t>Ph.D</a:t>
              </a:r>
              <a:r>
                <a:rPr lang="cs-CZ" b="1" dirty="0" smtClean="0"/>
                <a:t>. Ekotoxikologie</a:t>
              </a:r>
              <a:endParaRPr lang="cs-CZ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2"/>
          <p:cNvSpPr txBox="1">
            <a:spLocks/>
          </p:cNvSpPr>
          <p:nvPr/>
        </p:nvSpPr>
        <p:spPr>
          <a:xfrm>
            <a:off x="294473" y="1600200"/>
            <a:ext cx="8458200" cy="4873752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640080" marR="0" lvl="1" indent="-27432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cs-CZ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Experimentální metody (prediktivní)</a:t>
            </a:r>
          </a:p>
          <a:p>
            <a:pPr marL="640080" marR="0" lvl="1" indent="-27432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cs-CZ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Experimenty s živými organismy – </a:t>
            </a:r>
            <a:r>
              <a:rPr kumimoji="0" lang="cs-CZ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vivo</a:t>
            </a:r>
          </a:p>
          <a:p>
            <a:pPr marL="914400" marR="0" lvl="2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Wingdings"/>
              <a:buChar char=""/>
              <a:tabLst/>
              <a:defRPr/>
            </a:pPr>
            <a:r>
              <a:rPr kumimoji="0" lang="cs-CZ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Člověku blízké druhy – savci (hlodavci, prasata, primáti)</a:t>
            </a:r>
          </a:p>
          <a:p>
            <a:pPr marL="640080" marR="0" lvl="1" indent="-27432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cs-CZ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Experimenty s částmi živých organismů </a:t>
            </a:r>
          </a:p>
          <a:p>
            <a:pPr marL="640080" marR="0" lvl="1" indent="-27432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cs-CZ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- </a:t>
            </a:r>
            <a:r>
              <a:rPr kumimoji="0" lang="en-US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 vivo</a:t>
            </a:r>
            <a:r>
              <a:rPr kumimoji="0" lang="cs-CZ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&amp; in vitro</a:t>
            </a:r>
            <a:r>
              <a:rPr kumimoji="0" lang="cs-CZ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&amp; in </a:t>
            </a:r>
            <a:r>
              <a:rPr kumimoji="0" lang="cs-CZ" sz="26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chemico</a:t>
            </a:r>
            <a:endParaRPr kumimoji="0" lang="cs-CZ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Wingdings"/>
              <a:buChar char=""/>
              <a:tabLst/>
              <a:defRPr/>
            </a:pPr>
            <a:r>
              <a:rPr kumimoji="0" lang="cs-CZ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Izolované orgány </a:t>
            </a:r>
            <a:endParaRPr kumimoji="0" lang="en-US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Wingdings"/>
              <a:buChar char=""/>
              <a:tabLst/>
              <a:defRPr/>
            </a:pPr>
            <a:r>
              <a:rPr kumimoji="0" lang="cs-CZ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Tkáňové kultury</a:t>
            </a:r>
          </a:p>
          <a:p>
            <a:pPr marL="914400" marR="0" lvl="2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Wingdings"/>
              <a:buChar char=""/>
              <a:tabLst/>
              <a:defRPr/>
            </a:pPr>
            <a:r>
              <a:rPr kumimoji="0" lang="cs-CZ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Buněčné organely a extrakty</a:t>
            </a:r>
          </a:p>
          <a:p>
            <a:pPr marL="914400" marR="0" lvl="2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Wingdings"/>
              <a:buChar char=""/>
              <a:tabLst/>
              <a:defRPr/>
            </a:pPr>
            <a:r>
              <a:rPr kumimoji="0" lang="cs-CZ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Purifikované </a:t>
            </a:r>
            <a:r>
              <a:rPr kumimoji="0" lang="cs-CZ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biomakromolekuly</a:t>
            </a:r>
            <a:endParaRPr kumimoji="0" lang="cs-CZ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cs-CZ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Počítačové simulace a modelování – </a:t>
            </a:r>
            <a:r>
              <a:rPr kumimoji="0" lang="cs-CZ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silico</a:t>
            </a:r>
            <a:endParaRPr kumimoji="0" lang="cs-CZ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endParaRPr kumimoji="0" lang="cs-CZ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cs-CZ" dirty="0" smtClean="0"/>
              <a:t>Experimentální toxikologie</a:t>
            </a:r>
            <a:endParaRPr lang="en-US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323673" y="3303925"/>
            <a:ext cx="360156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2"/>
                </a:solidFill>
              </a:rPr>
              <a:t>+ použití moderních technologií</a:t>
            </a:r>
          </a:p>
          <a:p>
            <a:r>
              <a:rPr lang="cs-CZ" sz="2000" b="1" dirty="0" smtClean="0">
                <a:solidFill>
                  <a:schemeClr val="accent2"/>
                </a:solidFill>
              </a:rPr>
              <a:t>	* Buněčná biologie</a:t>
            </a:r>
          </a:p>
          <a:p>
            <a:r>
              <a:rPr lang="cs-CZ" sz="2000" b="1" dirty="0" smtClean="0">
                <a:solidFill>
                  <a:schemeClr val="accent2"/>
                </a:solidFill>
              </a:rPr>
              <a:t>	* Tkáňové kultivace</a:t>
            </a:r>
          </a:p>
          <a:p>
            <a:r>
              <a:rPr lang="cs-CZ" sz="2000" b="1" dirty="0" smtClean="0">
                <a:solidFill>
                  <a:schemeClr val="accent2"/>
                </a:solidFill>
              </a:rPr>
              <a:t>	* Molekulární biologie</a:t>
            </a:r>
          </a:p>
          <a:p>
            <a:r>
              <a:rPr lang="cs-CZ" sz="2000" b="1" dirty="0" smtClean="0">
                <a:solidFill>
                  <a:schemeClr val="accent2"/>
                </a:solidFill>
              </a:rPr>
              <a:t>	* </a:t>
            </a:r>
            <a:r>
              <a:rPr lang="cs-CZ" sz="2000" b="1" dirty="0" err="1" smtClean="0">
                <a:solidFill>
                  <a:schemeClr val="accent2"/>
                </a:solidFill>
              </a:rPr>
              <a:t>Omikové</a:t>
            </a:r>
            <a:r>
              <a:rPr lang="cs-CZ" sz="2000" b="1" dirty="0" smtClean="0">
                <a:solidFill>
                  <a:schemeClr val="accent2"/>
                </a:solidFill>
              </a:rPr>
              <a:t> metody</a:t>
            </a:r>
          </a:p>
          <a:p>
            <a:r>
              <a:rPr lang="cs-CZ" sz="2000" b="1" dirty="0" smtClean="0">
                <a:solidFill>
                  <a:schemeClr val="accent2"/>
                </a:solidFill>
              </a:rPr>
              <a:t>	* </a:t>
            </a:r>
            <a:r>
              <a:rPr lang="cs-CZ" sz="2000" b="1" dirty="0" err="1" smtClean="0">
                <a:solidFill>
                  <a:schemeClr val="accent2"/>
                </a:solidFill>
              </a:rPr>
              <a:t>Bioinformatika</a:t>
            </a:r>
            <a:endParaRPr lang="cs-CZ" sz="2000" b="1" dirty="0" smtClean="0">
              <a:solidFill>
                <a:schemeClr val="accent2"/>
              </a:solidFill>
            </a:endParaRPr>
          </a:p>
          <a:p>
            <a:r>
              <a:rPr lang="cs-CZ" sz="2000" b="1" dirty="0" smtClean="0">
                <a:solidFill>
                  <a:schemeClr val="accent2"/>
                </a:solidFill>
              </a:rPr>
              <a:t>	* Modelování</a:t>
            </a:r>
          </a:p>
          <a:p>
            <a:r>
              <a:rPr lang="cs-CZ" sz="2000" b="1" dirty="0" smtClean="0">
                <a:solidFill>
                  <a:schemeClr val="accent2"/>
                </a:solidFill>
              </a:rPr>
              <a:t>	* Miniaturizace</a:t>
            </a:r>
          </a:p>
          <a:p>
            <a:r>
              <a:rPr lang="cs-CZ" sz="2000" b="1" dirty="0" smtClean="0">
                <a:solidFill>
                  <a:schemeClr val="accent2"/>
                </a:solidFill>
              </a:rPr>
              <a:t>	* Robotizace</a:t>
            </a:r>
          </a:p>
          <a:p>
            <a:r>
              <a:rPr lang="cs-CZ" sz="2000" b="1" dirty="0" smtClean="0">
                <a:solidFill>
                  <a:schemeClr val="accent2"/>
                </a:solidFill>
              </a:rPr>
              <a:t>	</a:t>
            </a:r>
          </a:p>
          <a:p>
            <a:endParaRPr lang="cs-CZ" sz="2000" b="1" dirty="0">
              <a:solidFill>
                <a:schemeClr val="accent2"/>
              </a:solidFill>
            </a:endParaRPr>
          </a:p>
        </p:txBody>
      </p:sp>
      <p:grpSp>
        <p:nvGrpSpPr>
          <p:cNvPr id="2" name="Skupina 23"/>
          <p:cNvGrpSpPr/>
          <p:nvPr/>
        </p:nvGrpSpPr>
        <p:grpSpPr>
          <a:xfrm>
            <a:off x="446873" y="2997200"/>
            <a:ext cx="8534400" cy="3860800"/>
            <a:chOff x="446873" y="2997200"/>
            <a:chExt cx="8534400" cy="3860800"/>
          </a:xfrm>
        </p:grpSpPr>
        <p:pic>
          <p:nvPicPr>
            <p:cNvPr id="15" name="Picture 3" descr="C:\Users\babica\Desktop\recetox-new-fulltext-EN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09473" y="6141447"/>
              <a:ext cx="2971800" cy="716553"/>
            </a:xfrm>
            <a:prstGeom prst="rect">
              <a:avLst/>
            </a:prstGeom>
            <a:noFill/>
          </p:spPr>
        </p:pic>
        <p:sp>
          <p:nvSpPr>
            <p:cNvPr id="18" name="Obdélník 17"/>
            <p:cNvSpPr/>
            <p:nvPr/>
          </p:nvSpPr>
          <p:spPr>
            <a:xfrm>
              <a:off x="446873" y="2997200"/>
              <a:ext cx="8534400" cy="3124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1" name="Pravoúhlá spojovací čára 20"/>
            <p:cNvCxnSpPr>
              <a:stCxn id="18" idx="2"/>
              <a:endCxn id="15" idx="1"/>
            </p:cNvCxnSpPr>
            <p:nvPr/>
          </p:nvCxnSpPr>
          <p:spPr>
            <a:xfrm rot="16200000" flipH="1">
              <a:off x="5172611" y="5662862"/>
              <a:ext cx="378324" cy="1295400"/>
            </a:xfrm>
            <a:prstGeom prst="bentConnector2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cs-CZ" dirty="0" smtClean="0"/>
              <a:t>Buněčná </a:t>
            </a:r>
            <a:r>
              <a:rPr lang="cs-CZ" i="1" dirty="0" smtClean="0"/>
              <a:t>in vitro </a:t>
            </a:r>
            <a:r>
              <a:rPr lang="cs-CZ" dirty="0" smtClean="0"/>
              <a:t>toxikologie</a:t>
            </a:r>
            <a:endParaRPr lang="en-US" dirty="0"/>
          </a:p>
        </p:txBody>
      </p:sp>
      <p:pic>
        <p:nvPicPr>
          <p:cNvPr id="6" name="Picture 3" descr="C:\Users\babica\Desktop\recetox-new-fulltext-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94525"/>
            <a:ext cx="2057400" cy="496075"/>
          </a:xfrm>
          <a:prstGeom prst="rect">
            <a:avLst/>
          </a:prstGeom>
          <a:noFill/>
        </p:spPr>
      </p:pic>
      <p:sp>
        <p:nvSpPr>
          <p:cNvPr id="9" name="Zástupný symbol pro obsah 2"/>
          <p:cNvSpPr>
            <a:spLocks noGrp="1"/>
          </p:cNvSpPr>
          <p:nvPr>
            <p:ph sz="quarter" idx="1"/>
          </p:nvPr>
        </p:nvSpPr>
        <p:spPr>
          <a:xfrm>
            <a:off x="76200" y="1676400"/>
            <a:ext cx="6400800" cy="4572000"/>
          </a:xfrm>
        </p:spPr>
        <p:txBody>
          <a:bodyPr>
            <a:normAutofit fontScale="77500" lnSpcReduction="20000"/>
          </a:bodyPr>
          <a:lstStyle/>
          <a:p>
            <a:pPr lvl="1">
              <a:lnSpc>
                <a:spcPct val="110000"/>
              </a:lnSpc>
              <a:spcBef>
                <a:spcPts val="1200"/>
              </a:spcBef>
              <a:buNone/>
            </a:pPr>
            <a:r>
              <a:rPr lang="cs-CZ" b="1" dirty="0" smtClean="0"/>
              <a:t>Primární buňky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None/>
            </a:pPr>
            <a:r>
              <a:rPr lang="cs-CZ" dirty="0" smtClean="0"/>
              <a:t>- zvířecí: mezidruhová variabilita, </a:t>
            </a:r>
            <a:r>
              <a:rPr lang="cs-CZ" u="sng" dirty="0" err="1" smtClean="0"/>
              <a:t>Hayflick</a:t>
            </a:r>
            <a:r>
              <a:rPr lang="en-US" u="sng" dirty="0" smtClean="0"/>
              <a:t> / senescence</a:t>
            </a:r>
            <a:r>
              <a:rPr lang="en-US" dirty="0" smtClean="0"/>
              <a:t>, </a:t>
            </a:r>
            <a:r>
              <a:rPr lang="cs-CZ" dirty="0" smtClean="0"/>
              <a:t>etické problémy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None/>
            </a:pPr>
            <a:r>
              <a:rPr lang="cs-CZ" dirty="0" smtClean="0"/>
              <a:t>- lidské: </a:t>
            </a:r>
            <a:r>
              <a:rPr lang="cs-CZ" u="sng" dirty="0" smtClean="0"/>
              <a:t>limitovaná dostupnost</a:t>
            </a:r>
            <a:r>
              <a:rPr lang="cs-CZ" dirty="0" smtClean="0"/>
              <a:t>, heterogenita / nízká reprodukovatelnost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None/>
            </a:pPr>
            <a:r>
              <a:rPr lang="cs-CZ" b="1" dirty="0" smtClean="0"/>
              <a:t>Permanentní buněčné linie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None/>
            </a:pPr>
            <a:r>
              <a:rPr lang="cs-CZ" dirty="0" smtClean="0"/>
              <a:t>- lidské: 1951 – </a:t>
            </a:r>
            <a:r>
              <a:rPr lang="cs-CZ" dirty="0" err="1" smtClean="0"/>
              <a:t>HeLa</a:t>
            </a:r>
            <a:r>
              <a:rPr lang="cs-CZ" dirty="0" smtClean="0"/>
              <a:t> (cervikální karcinom)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None/>
            </a:pPr>
            <a:r>
              <a:rPr lang="cs-CZ" dirty="0" smtClean="0"/>
              <a:t>- dnes dostupné desítky linií z různých orgánů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FontTx/>
              <a:buChar char="-"/>
            </a:pPr>
            <a:r>
              <a:rPr lang="cs-CZ" dirty="0" smtClean="0"/>
              <a:t>většinou </a:t>
            </a:r>
            <a:r>
              <a:rPr lang="cs-CZ" b="1" dirty="0" smtClean="0"/>
              <a:t>nádorového původu </a:t>
            </a:r>
            <a:r>
              <a:rPr lang="cs-CZ" dirty="0" smtClean="0"/>
              <a:t>– genetické a epigenetické změny, abnormální vlastnosti – abnormální odezva?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None/>
            </a:pPr>
            <a:r>
              <a:rPr lang="cs-CZ" dirty="0" smtClean="0"/>
              <a:t>	</a:t>
            </a:r>
            <a:r>
              <a:rPr lang="cs-CZ" dirty="0" smtClean="0">
                <a:solidFill>
                  <a:schemeClr val="accent2"/>
                </a:solidFill>
              </a:rPr>
              <a:t>?Relevance pro normální tkáně a orgány?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FontTx/>
              <a:buChar char="-"/>
            </a:pP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145813" y="6248400"/>
            <a:ext cx="1769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Alternativy?</a:t>
            </a:r>
            <a:endParaRPr lang="cs-CZ" sz="24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1676400"/>
            <a:ext cx="1524000" cy="241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babica\Desktop\hallmarks-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4191000"/>
            <a:ext cx="2514600" cy="2041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1257039" y="1600200"/>
            <a:ext cx="3277122" cy="5105400"/>
            <a:chOff x="1257039" y="1600200"/>
            <a:chExt cx="3277122" cy="510540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38333" t="67776" r="43334" b="25219"/>
            <a:stretch>
              <a:fillRect/>
            </a:stretch>
          </p:blipFill>
          <p:spPr bwMode="auto">
            <a:xfrm>
              <a:off x="1409439" y="4876800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28333" r="36667" b="48161"/>
            <a:stretch>
              <a:fillRect/>
            </a:stretch>
          </p:blipFill>
          <p:spPr bwMode="auto">
            <a:xfrm>
              <a:off x="1866639" y="1600200"/>
              <a:ext cx="1600200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Šipka doprava 6"/>
            <p:cNvSpPr/>
            <p:nvPr/>
          </p:nvSpPr>
          <p:spPr>
            <a:xfrm rot="8077259">
              <a:off x="1924568" y="4539129"/>
              <a:ext cx="381000" cy="10795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59999" t="67776" r="23335" b="25219"/>
            <a:stretch>
              <a:fillRect/>
            </a:stretch>
          </p:blipFill>
          <p:spPr bwMode="auto">
            <a:xfrm>
              <a:off x="2400039" y="4876800"/>
              <a:ext cx="7620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78332" t="67776" r="1669" b="25219"/>
            <a:stretch>
              <a:fillRect/>
            </a:stretch>
          </p:blipFill>
          <p:spPr bwMode="auto">
            <a:xfrm>
              <a:off x="3238239" y="4876800"/>
              <a:ext cx="9144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33333" t="77583" r="-1" b="-1400"/>
            <a:stretch>
              <a:fillRect/>
            </a:stretch>
          </p:blipFill>
          <p:spPr bwMode="auto">
            <a:xfrm>
              <a:off x="1257039" y="5410200"/>
              <a:ext cx="304800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Šipka doprava 10"/>
            <p:cNvSpPr/>
            <p:nvPr/>
          </p:nvSpPr>
          <p:spPr>
            <a:xfrm rot="5400000">
              <a:off x="2534167" y="4539129"/>
              <a:ext cx="381000" cy="10795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Šipka doprava 11"/>
            <p:cNvSpPr/>
            <p:nvPr/>
          </p:nvSpPr>
          <p:spPr>
            <a:xfrm rot="2829176">
              <a:off x="3152364" y="4529150"/>
              <a:ext cx="381000" cy="10795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Zahnutá šipka nahoru 12"/>
            <p:cNvSpPr/>
            <p:nvPr/>
          </p:nvSpPr>
          <p:spPr>
            <a:xfrm rot="7954478">
              <a:off x="1298362" y="4801543"/>
              <a:ext cx="304800" cy="228600"/>
            </a:xfrm>
            <a:prstGeom prst="curvedUp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Zahnutá šipka nahoru 13"/>
            <p:cNvSpPr/>
            <p:nvPr/>
          </p:nvSpPr>
          <p:spPr>
            <a:xfrm rot="13634650">
              <a:off x="3882824" y="4723395"/>
              <a:ext cx="304800" cy="228600"/>
            </a:xfrm>
            <a:prstGeom prst="curvedUp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Zahnutá šipka nahoru 14"/>
            <p:cNvSpPr/>
            <p:nvPr/>
          </p:nvSpPr>
          <p:spPr>
            <a:xfrm rot="13634650">
              <a:off x="2892224" y="3504196"/>
              <a:ext cx="304800" cy="228600"/>
            </a:xfrm>
            <a:prstGeom prst="curvedUp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Zahnutá šipka nahoru 15"/>
            <p:cNvSpPr/>
            <p:nvPr/>
          </p:nvSpPr>
          <p:spPr>
            <a:xfrm rot="13634650">
              <a:off x="2892225" y="2513595"/>
              <a:ext cx="304800" cy="228600"/>
            </a:xfrm>
            <a:prstGeom prst="curvedUp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3123939" y="2451100"/>
              <a:ext cx="9431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 err="1" smtClean="0">
                  <a:latin typeface="Calibri" pitchFamily="34" charset="0"/>
                  <a:cs typeface="Calibri" pitchFamily="34" charset="0"/>
                </a:rPr>
                <a:t>sebeobnova</a:t>
              </a:r>
              <a:endParaRPr lang="en-US" sz="12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3145337" y="3429000"/>
              <a:ext cx="9431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 err="1" smtClean="0">
                  <a:latin typeface="Calibri" pitchFamily="34" charset="0"/>
                  <a:cs typeface="Calibri" pitchFamily="34" charset="0"/>
                </a:rPr>
                <a:t>sebeobnova</a:t>
              </a:r>
              <a:endParaRPr lang="en-US" sz="12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3581400" y="4495800"/>
              <a:ext cx="952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alibri" pitchFamily="34" charset="0"/>
                  <a:cs typeface="Calibri" pitchFamily="34" charset="0"/>
                </a:rPr>
                <a:t>self-renewal</a:t>
              </a:r>
              <a:endParaRPr lang="en-US" sz="1200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0" name="TextovéPole 19"/>
          <p:cNvSpPr txBox="1"/>
          <p:nvPr/>
        </p:nvSpPr>
        <p:spPr>
          <a:xfrm>
            <a:off x="1295400" y="6581001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 smtClean="0">
                <a:latin typeface="Calibri" pitchFamily="34" charset="0"/>
                <a:cs typeface="Calibri" pitchFamily="34" charset="0"/>
              </a:rPr>
              <a:t>Terminálně diferencované buňky</a:t>
            </a:r>
            <a:endParaRPr lang="en-US" sz="12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1" name="Skupina 20"/>
          <p:cNvGrpSpPr/>
          <p:nvPr/>
        </p:nvGrpSpPr>
        <p:grpSpPr>
          <a:xfrm>
            <a:off x="300335" y="1676400"/>
            <a:ext cx="991293" cy="5105400"/>
            <a:chOff x="300335" y="1828800"/>
            <a:chExt cx="991293" cy="4800600"/>
          </a:xfrm>
        </p:grpSpPr>
        <p:sp>
          <p:nvSpPr>
            <p:cNvPr id="22" name="Pravoúhlý trojúhelník 21"/>
            <p:cNvSpPr/>
            <p:nvPr/>
          </p:nvSpPr>
          <p:spPr>
            <a:xfrm>
              <a:off x="304800" y="1828800"/>
              <a:ext cx="762000" cy="4800600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Pravoúhlý trojúhelník 22"/>
            <p:cNvSpPr/>
            <p:nvPr/>
          </p:nvSpPr>
          <p:spPr>
            <a:xfrm>
              <a:off x="457200" y="1828800"/>
              <a:ext cx="762000" cy="4800600"/>
            </a:xfrm>
            <a:prstGeom prst="rt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cene3d>
              <a:camera prst="orthographicFront">
                <a:rot lat="1080000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552964" y="1828800"/>
              <a:ext cx="738664" cy="4114800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cs-CZ" dirty="0" smtClean="0">
                  <a:solidFill>
                    <a:schemeClr val="accent3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Proliferační potenciál</a:t>
              </a:r>
            </a:p>
            <a:p>
              <a:r>
                <a:rPr lang="cs-CZ" dirty="0" smtClean="0">
                  <a:solidFill>
                    <a:schemeClr val="accent3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Potence</a:t>
              </a: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300335" y="4114800"/>
              <a:ext cx="461665" cy="1371600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cs-CZ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Diferenciace</a:t>
              </a:r>
            </a:p>
          </p:txBody>
        </p:sp>
      </p:grpSp>
      <p:grpSp>
        <p:nvGrpSpPr>
          <p:cNvPr id="26" name="Skupina 25"/>
          <p:cNvGrpSpPr/>
          <p:nvPr/>
        </p:nvGrpSpPr>
        <p:grpSpPr>
          <a:xfrm>
            <a:off x="4267200" y="3729335"/>
            <a:ext cx="4520841" cy="3052465"/>
            <a:chOff x="4267200" y="3729335"/>
            <a:chExt cx="4520841" cy="3052465"/>
          </a:xfrm>
        </p:grpSpPr>
        <p:sp>
          <p:nvSpPr>
            <p:cNvPr id="27" name="Obdélník 26"/>
            <p:cNvSpPr/>
            <p:nvPr/>
          </p:nvSpPr>
          <p:spPr>
            <a:xfrm>
              <a:off x="4495800" y="3733800"/>
              <a:ext cx="4267200" cy="3048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8684" t="58696" r="76427" b="34887"/>
            <a:stretch>
              <a:fillRect/>
            </a:stretch>
          </p:blipFill>
          <p:spPr bwMode="auto">
            <a:xfrm>
              <a:off x="6096000" y="3805535"/>
              <a:ext cx="5715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8684" t="58696" r="76427" b="34887"/>
            <a:stretch>
              <a:fillRect/>
            </a:stretch>
          </p:blipFill>
          <p:spPr bwMode="auto">
            <a:xfrm>
              <a:off x="6096000" y="4872335"/>
              <a:ext cx="5715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4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8684" t="58696" r="76427" b="34887"/>
            <a:stretch>
              <a:fillRect/>
            </a:stretch>
          </p:blipFill>
          <p:spPr bwMode="auto">
            <a:xfrm>
              <a:off x="6096000" y="5980331"/>
              <a:ext cx="5715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1" name="Přímá spojovací šipka 30"/>
            <p:cNvCxnSpPr/>
            <p:nvPr/>
          </p:nvCxnSpPr>
          <p:spPr>
            <a:xfrm>
              <a:off x="4267200" y="4262735"/>
              <a:ext cx="13716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Plechovka 31"/>
            <p:cNvSpPr/>
            <p:nvPr/>
          </p:nvSpPr>
          <p:spPr>
            <a:xfrm>
              <a:off x="5867400" y="4110335"/>
              <a:ext cx="1066800" cy="304800"/>
            </a:xfrm>
            <a:prstGeom prst="can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Plechovka 32"/>
            <p:cNvSpPr/>
            <p:nvPr/>
          </p:nvSpPr>
          <p:spPr>
            <a:xfrm>
              <a:off x="5867400" y="5253335"/>
              <a:ext cx="1066800" cy="304800"/>
            </a:xfrm>
            <a:prstGeom prst="can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Plechovka 33"/>
            <p:cNvSpPr/>
            <p:nvPr/>
          </p:nvSpPr>
          <p:spPr>
            <a:xfrm>
              <a:off x="5867400" y="6361331"/>
              <a:ext cx="1066800" cy="304800"/>
            </a:xfrm>
            <a:prstGeom prst="can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4419600" y="5867400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Calibri" pitchFamily="34" charset="0"/>
                  <a:cs typeface="Calibri" pitchFamily="34" charset="0"/>
                </a:rPr>
                <a:t>I</a:t>
              </a:r>
              <a:r>
                <a:rPr lang="cs-CZ" sz="1200" b="1" dirty="0" err="1" smtClean="0">
                  <a:latin typeface="Calibri" pitchFamily="34" charset="0"/>
                  <a:cs typeface="Calibri" pitchFamily="34" charset="0"/>
                </a:rPr>
                <a:t>zolace</a:t>
              </a:r>
              <a:r>
                <a:rPr lang="cs-CZ" sz="12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200" b="1" dirty="0" smtClean="0">
                  <a:latin typeface="Calibri" pitchFamily="34" charset="0"/>
                  <a:cs typeface="Calibri" pitchFamily="34" charset="0"/>
                </a:rPr>
                <a:t>&amp;</a:t>
              </a:r>
              <a:endParaRPr lang="cs-CZ" sz="1200" b="1" dirty="0" smtClean="0">
                <a:latin typeface="Calibri" pitchFamily="34" charset="0"/>
                <a:cs typeface="Calibri" pitchFamily="34" charset="0"/>
              </a:endParaRPr>
            </a:p>
            <a:p>
              <a:pPr algn="ctr"/>
              <a:r>
                <a:rPr lang="cs-CZ" sz="1200" b="1" dirty="0" err="1" smtClean="0">
                  <a:latin typeface="Calibri" pitchFamily="34" charset="0"/>
                  <a:cs typeface="Calibri" pitchFamily="34" charset="0"/>
                </a:rPr>
                <a:t>Reprogramování</a:t>
              </a:r>
              <a:endParaRPr lang="en-US" sz="1200" b="1" dirty="0" smtClean="0">
                <a:latin typeface="Calibri" pitchFamily="34" charset="0"/>
                <a:cs typeface="Calibri" pitchFamily="34" charset="0"/>
              </a:endParaRPr>
            </a:p>
            <a:p>
              <a:pPr algn="ctr"/>
              <a:r>
                <a:rPr lang="en-US" sz="1200" i="1" dirty="0" smtClean="0">
                  <a:latin typeface="Calibri" pitchFamily="34" charset="0"/>
                  <a:cs typeface="Calibri" pitchFamily="34" charset="0"/>
                </a:rPr>
                <a:t>(</a:t>
              </a:r>
              <a:r>
                <a:rPr lang="cs-CZ" sz="1200" i="1" dirty="0" smtClean="0">
                  <a:latin typeface="Calibri" pitchFamily="34" charset="0"/>
                  <a:cs typeface="Calibri" pitchFamily="34" charset="0"/>
                </a:rPr>
                <a:t>200</a:t>
              </a:r>
              <a:r>
                <a:rPr lang="en-US" sz="1200" i="1" dirty="0" smtClean="0">
                  <a:latin typeface="Calibri" pitchFamily="34" charset="0"/>
                  <a:cs typeface="Calibri" pitchFamily="34" charset="0"/>
                </a:rPr>
                <a:t>7</a:t>
              </a:r>
              <a:r>
                <a:rPr lang="cs-CZ" sz="1200" i="1" dirty="0" smtClean="0">
                  <a:latin typeface="Calibri" pitchFamily="34" charset="0"/>
                  <a:cs typeface="Calibri" pitchFamily="34" charset="0"/>
                </a:rPr>
                <a:t> - člověk</a:t>
              </a:r>
              <a:r>
                <a:rPr lang="en-US" sz="1200" i="1" dirty="0" smtClean="0">
                  <a:latin typeface="Calibri" pitchFamily="34" charset="0"/>
                  <a:cs typeface="Calibri" pitchFamily="34" charset="0"/>
                </a:rPr>
                <a:t>)</a:t>
              </a:r>
              <a:endParaRPr lang="en-US" sz="1200" i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4419600" y="3729335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 smtClean="0">
                  <a:latin typeface="Calibri" pitchFamily="34" charset="0"/>
                  <a:cs typeface="Calibri" pitchFamily="34" charset="0"/>
                </a:rPr>
                <a:t>Izolace</a:t>
              </a:r>
              <a:endParaRPr lang="en-US" sz="1200" b="1" dirty="0" smtClean="0">
                <a:latin typeface="Calibri" pitchFamily="34" charset="0"/>
                <a:cs typeface="Calibri" pitchFamily="34" charset="0"/>
              </a:endParaRPr>
            </a:p>
            <a:p>
              <a:pPr algn="ctr"/>
              <a:r>
                <a:rPr lang="en-US" sz="1200" i="1" dirty="0" smtClean="0">
                  <a:latin typeface="Calibri" pitchFamily="34" charset="0"/>
                  <a:cs typeface="Calibri" pitchFamily="34" charset="0"/>
                </a:rPr>
                <a:t>(1998</a:t>
              </a:r>
              <a:r>
                <a:rPr lang="cs-CZ" sz="1200" i="1" dirty="0" smtClean="0">
                  <a:latin typeface="Calibri" pitchFamily="34" charset="0"/>
                  <a:cs typeface="Calibri" pitchFamily="34" charset="0"/>
                </a:rPr>
                <a:t> - člověk</a:t>
              </a:r>
              <a:r>
                <a:rPr lang="en-US" sz="1200" i="1" dirty="0" smtClean="0">
                  <a:latin typeface="Calibri" pitchFamily="34" charset="0"/>
                  <a:cs typeface="Calibri" pitchFamily="34" charset="0"/>
                </a:rPr>
                <a:t>)</a:t>
              </a:r>
              <a:endParaRPr lang="en-US" sz="1200" i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6934200" y="6208931"/>
              <a:ext cx="1853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i="1" dirty="0" err="1" smtClean="0">
                  <a:latin typeface="Calibri" pitchFamily="34" charset="0"/>
                  <a:cs typeface="Calibri" pitchFamily="34" charset="0"/>
                </a:rPr>
                <a:t>Indukovan</a:t>
              </a:r>
              <a:r>
                <a:rPr lang="cs-CZ" sz="1200" b="1" i="1" dirty="0" smtClean="0">
                  <a:latin typeface="Calibri" pitchFamily="34" charset="0"/>
                  <a:cs typeface="Calibri" pitchFamily="34" charset="0"/>
                </a:rPr>
                <a:t>é </a:t>
              </a:r>
              <a:endParaRPr lang="en-US" sz="1200" b="1" i="1" dirty="0" smtClean="0">
                <a:latin typeface="Calibri" pitchFamily="34" charset="0"/>
                <a:cs typeface="Calibri" pitchFamily="34" charset="0"/>
              </a:endParaRPr>
            </a:p>
            <a:p>
              <a:pPr algn="ctr"/>
              <a:r>
                <a:rPr lang="cs-CZ" sz="1200" b="1" i="1" dirty="0" err="1" smtClean="0">
                  <a:latin typeface="Calibri" pitchFamily="34" charset="0"/>
                  <a:cs typeface="Calibri" pitchFamily="34" charset="0"/>
                </a:rPr>
                <a:t>pluripotentní</a:t>
              </a:r>
              <a:r>
                <a:rPr lang="cs-CZ" sz="1200" b="1" i="1" dirty="0" smtClean="0">
                  <a:latin typeface="Calibri" pitchFamily="34" charset="0"/>
                  <a:cs typeface="Calibri" pitchFamily="34" charset="0"/>
                </a:rPr>
                <a:t> buňky (</a:t>
              </a:r>
              <a:r>
                <a:rPr lang="cs-CZ" sz="1200" b="1" i="1" dirty="0" err="1" smtClean="0">
                  <a:latin typeface="Calibri" pitchFamily="34" charset="0"/>
                  <a:cs typeface="Calibri" pitchFamily="34" charset="0"/>
                </a:rPr>
                <a:t>iPSC</a:t>
              </a:r>
              <a:r>
                <a:rPr lang="cs-CZ" sz="1200" b="1" i="1" dirty="0" smtClean="0">
                  <a:latin typeface="Calibri" pitchFamily="34" charset="0"/>
                  <a:cs typeface="Calibri" pitchFamily="34" charset="0"/>
                </a:rPr>
                <a:t>)</a:t>
              </a:r>
              <a:endParaRPr lang="cs-CZ" sz="1200" i="1" dirty="0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4419600" y="4872335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 smtClean="0">
                  <a:latin typeface="Calibri" pitchFamily="34" charset="0"/>
                  <a:cs typeface="Calibri" pitchFamily="34" charset="0"/>
                </a:rPr>
                <a:t>Izolace</a:t>
              </a:r>
              <a:endParaRPr lang="en-US" sz="1200" b="1" dirty="0" smtClean="0">
                <a:latin typeface="Calibri" pitchFamily="34" charset="0"/>
                <a:cs typeface="Calibri" pitchFamily="34" charset="0"/>
              </a:endParaRPr>
            </a:p>
            <a:p>
              <a:pPr algn="ctr"/>
              <a:r>
                <a:rPr lang="en-US" sz="1200" i="1" dirty="0" smtClean="0">
                  <a:latin typeface="Calibri" pitchFamily="34" charset="0"/>
                  <a:cs typeface="Calibri" pitchFamily="34" charset="0"/>
                </a:rPr>
                <a:t>(1997</a:t>
              </a:r>
              <a:r>
                <a:rPr lang="cs-CZ" sz="1200" i="1" dirty="0" smtClean="0">
                  <a:latin typeface="Calibri" pitchFamily="34" charset="0"/>
                  <a:cs typeface="Calibri" pitchFamily="34" charset="0"/>
                </a:rPr>
                <a:t> - člověk</a:t>
              </a:r>
              <a:r>
                <a:rPr lang="en-US" sz="1200" i="1" dirty="0" smtClean="0">
                  <a:latin typeface="Calibri" pitchFamily="34" charset="0"/>
                  <a:cs typeface="Calibri" pitchFamily="34" charset="0"/>
                </a:rPr>
                <a:t>)</a:t>
              </a:r>
              <a:endParaRPr lang="en-US" sz="1200" i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6934200" y="3957935"/>
              <a:ext cx="15517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200" b="1" i="1" dirty="0" smtClean="0">
                  <a:latin typeface="Calibri" pitchFamily="34" charset="0"/>
                  <a:cs typeface="Calibri" pitchFamily="34" charset="0"/>
                </a:rPr>
                <a:t>Embryonální </a:t>
              </a:r>
              <a:endParaRPr lang="en-US" sz="1200" b="1" i="1" dirty="0" smtClean="0">
                <a:latin typeface="Calibri" pitchFamily="34" charset="0"/>
                <a:cs typeface="Calibri" pitchFamily="34" charset="0"/>
              </a:endParaRPr>
            </a:p>
            <a:p>
              <a:pPr algn="ctr"/>
              <a:r>
                <a:rPr lang="cs-CZ" sz="1200" b="1" i="1" dirty="0" smtClean="0">
                  <a:latin typeface="Calibri" pitchFamily="34" charset="0"/>
                  <a:cs typeface="Calibri" pitchFamily="34" charset="0"/>
                </a:rPr>
                <a:t>kmenové buňky (ESC)</a:t>
              </a:r>
              <a:endParaRPr lang="en-US" sz="1200" b="1" i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6934201" y="5100935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i="1" dirty="0" smtClean="0">
                  <a:latin typeface="Calibri" pitchFamily="34" charset="0"/>
                  <a:cs typeface="Calibri" pitchFamily="34" charset="0"/>
                </a:rPr>
                <a:t>Dospělé  (tkáňově-specifické)kmenové </a:t>
              </a:r>
              <a:endParaRPr lang="en-US" sz="1200" b="1" i="1" dirty="0" smtClean="0">
                <a:latin typeface="Calibri" pitchFamily="34" charset="0"/>
                <a:cs typeface="Calibri" pitchFamily="34" charset="0"/>
              </a:endParaRPr>
            </a:p>
            <a:p>
              <a:pPr algn="ctr"/>
              <a:r>
                <a:rPr lang="cs-CZ" sz="1200" b="1" i="1" dirty="0" smtClean="0">
                  <a:latin typeface="Calibri" pitchFamily="34" charset="0"/>
                  <a:cs typeface="Calibri" pitchFamily="34" charset="0"/>
                </a:rPr>
                <a:t>buňky</a:t>
              </a:r>
              <a:endParaRPr lang="cs-CZ" sz="1200" i="1" dirty="0" smtClean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41" name="Přímá spojovací šipka 40"/>
            <p:cNvCxnSpPr/>
            <p:nvPr/>
          </p:nvCxnSpPr>
          <p:spPr>
            <a:xfrm>
              <a:off x="4267200" y="5405735"/>
              <a:ext cx="13716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římá spojovací šipka 41"/>
            <p:cNvCxnSpPr/>
            <p:nvPr/>
          </p:nvCxnSpPr>
          <p:spPr>
            <a:xfrm>
              <a:off x="4267200" y="6513731"/>
              <a:ext cx="13716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ovéPole 42"/>
          <p:cNvSpPr txBox="1"/>
          <p:nvPr/>
        </p:nvSpPr>
        <p:spPr>
          <a:xfrm>
            <a:off x="1181100" y="5247501"/>
            <a:ext cx="32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 smtClean="0">
                <a:latin typeface="Calibri" pitchFamily="34" charset="0"/>
                <a:cs typeface="Calibri" pitchFamily="34" charset="0"/>
              </a:rPr>
              <a:t>Dospělé (tkáňově-specifické) kmenové buňky</a:t>
            </a:r>
            <a:endParaRPr lang="en-US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191000" y="1676400"/>
            <a:ext cx="4267200" cy="2057400"/>
          </a:xfrm>
        </p:spPr>
        <p:txBody>
          <a:bodyPr>
            <a:noAutofit/>
          </a:bodyPr>
          <a:lstStyle/>
          <a:p>
            <a:pPr lvl="1">
              <a:spcBef>
                <a:spcPts val="1200"/>
              </a:spcBef>
            </a:pPr>
            <a:r>
              <a:rPr lang="cs-CZ" sz="1400" dirty="0" smtClean="0"/>
              <a:t>Normální nenádorové buňky organismu</a:t>
            </a:r>
          </a:p>
          <a:p>
            <a:pPr lvl="1">
              <a:spcBef>
                <a:spcPts val="1200"/>
              </a:spcBef>
            </a:pPr>
            <a:r>
              <a:rPr lang="cs-CZ" sz="1400" dirty="0" smtClean="0"/>
              <a:t> Symetrické (</a:t>
            </a:r>
            <a:r>
              <a:rPr lang="cs-CZ" sz="1400" b="1" dirty="0" err="1" smtClean="0"/>
              <a:t>sebeobnova</a:t>
            </a:r>
            <a:r>
              <a:rPr lang="cs-CZ" sz="1400" dirty="0" smtClean="0"/>
              <a:t>) a asymetrické dělení (</a:t>
            </a:r>
            <a:r>
              <a:rPr lang="cs-CZ" sz="1400" b="1" dirty="0" smtClean="0"/>
              <a:t>diferenciace</a:t>
            </a:r>
            <a:r>
              <a:rPr lang="cs-CZ" sz="1400" dirty="0" smtClean="0"/>
              <a:t>)</a:t>
            </a:r>
          </a:p>
          <a:p>
            <a:pPr lvl="1">
              <a:spcBef>
                <a:spcPts val="1200"/>
              </a:spcBef>
            </a:pPr>
            <a:r>
              <a:rPr lang="cs-CZ" sz="1400" dirty="0" smtClean="0"/>
              <a:t>Vysoký proliferační potenciál a potence </a:t>
            </a:r>
          </a:p>
          <a:p>
            <a:pPr lvl="1">
              <a:spcBef>
                <a:spcPts val="1200"/>
              </a:spcBef>
            </a:pPr>
            <a:r>
              <a:rPr lang="cs-CZ" sz="1400" dirty="0" smtClean="0"/>
              <a:t>Vývoj protokolů pro jejich </a:t>
            </a:r>
            <a:r>
              <a:rPr lang="cs-CZ" sz="1400" i="1" dirty="0" smtClean="0"/>
              <a:t>in </a:t>
            </a:r>
            <a:r>
              <a:rPr lang="cs-CZ" sz="1400" i="1" dirty="0" err="1" smtClean="0"/>
              <a:t>vitro</a:t>
            </a:r>
            <a:r>
              <a:rPr lang="cs-CZ" sz="1400" dirty="0" smtClean="0"/>
              <a:t> diferenciaci do požadovaných typů buněk</a:t>
            </a:r>
            <a:endParaRPr lang="en-US" sz="1400" dirty="0"/>
          </a:p>
        </p:txBody>
      </p:sp>
      <p:sp>
        <p:nvSpPr>
          <p:cNvPr id="45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cs-CZ" dirty="0" smtClean="0"/>
              <a:t>Buněčná </a:t>
            </a:r>
            <a:r>
              <a:rPr lang="cs-CZ" i="1" dirty="0" smtClean="0"/>
              <a:t>in vitro </a:t>
            </a:r>
            <a:r>
              <a:rPr lang="cs-CZ" dirty="0" smtClean="0"/>
              <a:t>toxikologie</a:t>
            </a:r>
            <a:endParaRPr lang="en-US" dirty="0"/>
          </a:p>
        </p:txBody>
      </p:sp>
      <p:pic>
        <p:nvPicPr>
          <p:cNvPr id="46" name="Picture 3" descr="C:\Users\babica\Desktop\recetox-new-fulltext-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94525"/>
            <a:ext cx="2057400" cy="496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cs-CZ" dirty="0" smtClean="0"/>
              <a:t>Buněčná </a:t>
            </a:r>
            <a:r>
              <a:rPr lang="cs-CZ" i="1" dirty="0" smtClean="0"/>
              <a:t>in vitro </a:t>
            </a:r>
            <a:r>
              <a:rPr lang="cs-CZ" dirty="0" smtClean="0"/>
              <a:t>toxikologie</a:t>
            </a:r>
            <a:endParaRPr lang="en-US" dirty="0"/>
          </a:p>
        </p:txBody>
      </p:sp>
      <p:pic>
        <p:nvPicPr>
          <p:cNvPr id="5" name="Picture 3" descr="C:\Users\babica\Desktop\recetox-new-fulltext-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94525"/>
            <a:ext cx="2057400" cy="496075"/>
          </a:xfrm>
          <a:prstGeom prst="rect">
            <a:avLst/>
          </a:prstGeom>
          <a:noFill/>
        </p:spPr>
      </p:pic>
      <p:grpSp>
        <p:nvGrpSpPr>
          <p:cNvPr id="6" name="Skupina 5"/>
          <p:cNvGrpSpPr/>
          <p:nvPr/>
        </p:nvGrpSpPr>
        <p:grpSpPr>
          <a:xfrm>
            <a:off x="1600200" y="1595279"/>
            <a:ext cx="6007100" cy="5262721"/>
            <a:chOff x="1600200" y="1595279"/>
            <a:chExt cx="6007100" cy="5262721"/>
          </a:xfrm>
        </p:grpSpPr>
        <p:sp>
          <p:nvSpPr>
            <p:cNvPr id="7" name="TextovéPole 6"/>
            <p:cNvSpPr txBox="1"/>
            <p:nvPr/>
          </p:nvSpPr>
          <p:spPr>
            <a:xfrm>
              <a:off x="5257800" y="1595279"/>
              <a:ext cx="21336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b="1" dirty="0" smtClean="0">
                  <a:latin typeface="Calibri" pitchFamily="34" charset="0"/>
                  <a:cs typeface="Calibri" pitchFamily="34" charset="0"/>
                </a:rPr>
                <a:t>Fibroblasty dárce </a:t>
              </a:r>
              <a:r>
                <a:rPr lang="en-US" sz="1000" b="1" dirty="0" smtClean="0">
                  <a:latin typeface="Calibri" pitchFamily="34" charset="0"/>
                  <a:cs typeface="Calibri" pitchFamily="34" charset="0"/>
                </a:rPr>
                <a:t>/ </a:t>
              </a:r>
              <a:r>
                <a:rPr lang="en-US" sz="1000" b="1" dirty="0" err="1" smtClean="0">
                  <a:latin typeface="Calibri" pitchFamily="34" charset="0"/>
                  <a:cs typeface="Calibri" pitchFamily="34" charset="0"/>
                </a:rPr>
                <a:t>pacienta</a:t>
              </a:r>
              <a:endParaRPr lang="en-US" sz="1000" b="1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0000" t="5293" r="3535" b="49590"/>
            <a:stretch>
              <a:fillRect/>
            </a:stretch>
          </p:blipFill>
          <p:spPr bwMode="auto">
            <a:xfrm>
              <a:off x="5270500" y="1790700"/>
              <a:ext cx="2336800" cy="2273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525" t="19912" r="58081" b="49590"/>
            <a:stretch>
              <a:fillRect/>
            </a:stretch>
          </p:blipFill>
          <p:spPr bwMode="auto">
            <a:xfrm>
              <a:off x="3498850" y="2654300"/>
              <a:ext cx="1981200" cy="153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55954"/>
            <a:stretch>
              <a:fillRect/>
            </a:stretch>
          </p:blipFill>
          <p:spPr bwMode="auto">
            <a:xfrm>
              <a:off x="2057400" y="4638675"/>
              <a:ext cx="5029200" cy="2219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525" t="1764" r="58081" b="49590"/>
            <a:stretch>
              <a:fillRect/>
            </a:stretch>
          </p:blipFill>
          <p:spPr bwMode="auto">
            <a:xfrm>
              <a:off x="1600200" y="1676400"/>
              <a:ext cx="1981200" cy="245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4293" t="35791" r="67424" b="49590"/>
            <a:stretch>
              <a:fillRect/>
            </a:stretch>
          </p:blipFill>
          <p:spPr bwMode="auto">
            <a:xfrm>
              <a:off x="3581400" y="3401060"/>
              <a:ext cx="1422400" cy="73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38600" y="1981200"/>
              <a:ext cx="838200" cy="550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ovéPole 13"/>
            <p:cNvSpPr txBox="1"/>
            <p:nvPr/>
          </p:nvSpPr>
          <p:spPr>
            <a:xfrm>
              <a:off x="1905000" y="1595279"/>
              <a:ext cx="9906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b="1" dirty="0" smtClean="0">
                  <a:latin typeface="Calibri" pitchFamily="34" charset="0"/>
                  <a:cs typeface="Calibri" pitchFamily="34" charset="0"/>
                </a:rPr>
                <a:t>Blastocysta</a:t>
              </a:r>
              <a:endParaRPr lang="en-US" sz="10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3810000" y="1595279"/>
              <a:ext cx="11430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b="1" dirty="0" smtClean="0">
                  <a:latin typeface="Calibri" pitchFamily="34" charset="0"/>
                  <a:cs typeface="Calibri" pitchFamily="34" charset="0"/>
                </a:rPr>
                <a:t>Jaterní biopsie</a:t>
              </a:r>
              <a:endParaRPr lang="en-US" sz="10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6572250" y="2457450"/>
              <a:ext cx="91440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err="1" smtClean="0">
                  <a:latin typeface="Calibri" pitchFamily="34" charset="0"/>
                  <a:cs typeface="Calibri" pitchFamily="34" charset="0"/>
                </a:rPr>
                <a:t>Reprogramov</a:t>
              </a:r>
              <a:r>
                <a:rPr lang="cs-CZ" sz="800" b="1" dirty="0" err="1" smtClean="0">
                  <a:latin typeface="Calibri" pitchFamily="34" charset="0"/>
                  <a:cs typeface="Calibri" pitchFamily="34" charset="0"/>
                </a:rPr>
                <a:t>ání</a:t>
              </a:r>
              <a:endParaRPr lang="en-US" sz="8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5429250" y="3131979"/>
              <a:ext cx="19050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b="1" dirty="0" smtClean="0">
                  <a:latin typeface="Calibri" pitchFamily="34" charset="0"/>
                  <a:cs typeface="Calibri" pitchFamily="34" charset="0"/>
                </a:rPr>
                <a:t>Indukované </a:t>
              </a:r>
              <a:r>
                <a:rPr lang="cs-CZ" sz="1000" b="1" dirty="0" err="1" smtClean="0">
                  <a:latin typeface="Calibri" pitchFamily="34" charset="0"/>
                  <a:cs typeface="Calibri" pitchFamily="34" charset="0"/>
                </a:rPr>
                <a:t>pluripotentní</a:t>
              </a:r>
              <a:r>
                <a:rPr lang="cs-CZ" sz="1000" b="1" dirty="0" smtClean="0">
                  <a:latin typeface="Calibri" pitchFamily="34" charset="0"/>
                  <a:cs typeface="Calibri" pitchFamily="34" charset="0"/>
                </a:rPr>
                <a:t> buňky</a:t>
              </a:r>
              <a:endParaRPr lang="en-US" sz="10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3490911" y="3200400"/>
              <a:ext cx="17526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b="1" dirty="0" smtClean="0">
                  <a:latin typeface="Calibri" pitchFamily="34" charset="0"/>
                  <a:cs typeface="Calibri" pitchFamily="34" charset="0"/>
                </a:rPr>
                <a:t>Dospělé kmenové buňky</a:t>
              </a:r>
              <a:endParaRPr lang="en-US" sz="10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1600200" y="3177540"/>
              <a:ext cx="17526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b="1" dirty="0" smtClean="0">
                  <a:latin typeface="Calibri" pitchFamily="34" charset="0"/>
                  <a:cs typeface="Calibri" pitchFamily="34" charset="0"/>
                </a:rPr>
                <a:t>Embryonální kmenové buňky</a:t>
              </a:r>
              <a:endParaRPr lang="en-US" sz="10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3505200" y="4419600"/>
              <a:ext cx="175260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800" b="1" dirty="0" smtClean="0">
                  <a:latin typeface="Calibri" pitchFamily="34" charset="0"/>
                  <a:cs typeface="Calibri" pitchFamily="34" charset="0"/>
                </a:rPr>
                <a:t>Hepatocyte-</a:t>
              </a:r>
              <a:r>
                <a:rPr lang="cs-CZ" sz="800" b="1" dirty="0" err="1" smtClean="0">
                  <a:latin typeface="Calibri" pitchFamily="34" charset="0"/>
                  <a:cs typeface="Calibri" pitchFamily="34" charset="0"/>
                </a:rPr>
                <a:t>like</a:t>
              </a:r>
              <a:r>
                <a:rPr lang="cs-CZ" sz="8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cs-CZ" sz="800" b="1" dirty="0" err="1" smtClean="0">
                  <a:latin typeface="Calibri" pitchFamily="34" charset="0"/>
                  <a:cs typeface="Calibri" pitchFamily="34" charset="0"/>
                </a:rPr>
                <a:t>cells</a:t>
              </a:r>
              <a:endParaRPr lang="en-US" sz="8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21" name="Přímá spojovací šipka 20"/>
            <p:cNvCxnSpPr/>
            <p:nvPr/>
          </p:nvCxnSpPr>
          <p:spPr>
            <a:xfrm>
              <a:off x="2895600" y="4343400"/>
              <a:ext cx="53340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ovací šipka 21"/>
            <p:cNvCxnSpPr/>
            <p:nvPr/>
          </p:nvCxnSpPr>
          <p:spPr>
            <a:xfrm flipH="1">
              <a:off x="5410200" y="4267200"/>
              <a:ext cx="457200" cy="4572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ovací šipka 22"/>
            <p:cNvCxnSpPr/>
            <p:nvPr/>
          </p:nvCxnSpPr>
          <p:spPr>
            <a:xfrm>
              <a:off x="4305300" y="4216400"/>
              <a:ext cx="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Zástupný symbol pro obsah 2"/>
          <p:cNvSpPr txBox="1">
            <a:spLocks/>
          </p:cNvSpPr>
          <p:nvPr/>
        </p:nvSpPr>
        <p:spPr>
          <a:xfrm>
            <a:off x="6934200" y="6096000"/>
            <a:ext cx="2209800" cy="609600"/>
          </a:xfrm>
          <a:prstGeom prst="rect">
            <a:avLst/>
          </a:prstGeom>
        </p:spPr>
        <p:txBody>
          <a:bodyPr vert="horz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0" marR="0" lvl="1" indent="-27432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1400" i="1" dirty="0" smtClean="0"/>
              <a:t>	</a:t>
            </a:r>
            <a:r>
              <a:rPr lang="en-US" sz="1400" i="1" dirty="0" err="1" smtClean="0"/>
              <a:t>Upraveno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dle</a:t>
            </a:r>
            <a:r>
              <a:rPr lang="en-US" sz="1400" i="1" dirty="0" smtClean="0"/>
              <a:t> </a:t>
            </a:r>
            <a:r>
              <a:rPr kumimoji="0" lang="cs-CZ" sz="140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Greenhough</a:t>
            </a:r>
            <a:r>
              <a:rPr kumimoji="0" lang="cs-CZ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2010, </a:t>
            </a:r>
            <a:r>
              <a:rPr kumimoji="0" lang="cs-CZ" sz="140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Toxicology</a:t>
            </a:r>
            <a:r>
              <a:rPr kumimoji="0" lang="cs-CZ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278</a:t>
            </a:r>
            <a:endParaRPr kumimoji="0" lang="cs-CZ" sz="1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cs-CZ" dirty="0" smtClean="0"/>
              <a:t>Buněčná </a:t>
            </a:r>
            <a:r>
              <a:rPr lang="cs-CZ" i="1" dirty="0" smtClean="0"/>
              <a:t>in vitro </a:t>
            </a:r>
            <a:r>
              <a:rPr lang="cs-CZ" dirty="0" smtClean="0"/>
              <a:t>toxikologie</a:t>
            </a:r>
            <a:endParaRPr lang="en-US" dirty="0"/>
          </a:p>
        </p:txBody>
      </p:sp>
      <p:pic>
        <p:nvPicPr>
          <p:cNvPr id="7" name="Picture 3" descr="C:\Users\babica\Desktop\recetox-new-fulltext-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94525"/>
            <a:ext cx="2057400" cy="496075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514600"/>
            <a:ext cx="5181307" cy="388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ovéPole 8"/>
          <p:cNvSpPr txBox="1"/>
          <p:nvPr/>
        </p:nvSpPr>
        <p:spPr>
          <a:xfrm>
            <a:off x="152400" y="1752600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Lidské dospělé jaterní kmenové buňky</a:t>
            </a:r>
          </a:p>
          <a:p>
            <a:r>
              <a:rPr lang="cs-CZ" b="1" dirty="0" smtClean="0"/>
              <a:t>HL1-1 &amp; HL1-hT1</a:t>
            </a:r>
            <a:endParaRPr lang="cs-CZ" b="1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3302" y="1676400"/>
            <a:ext cx="3356024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7" name="Skupina 26"/>
          <p:cNvGrpSpPr/>
          <p:nvPr/>
        </p:nvGrpSpPr>
        <p:grpSpPr>
          <a:xfrm>
            <a:off x="5638800" y="4191000"/>
            <a:ext cx="2971800" cy="2514600"/>
            <a:chOff x="1597061" y="1671929"/>
            <a:chExt cx="3051139" cy="3979571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0079" t="37178" r="38078" b="57151"/>
            <a:stretch/>
          </p:blipFill>
          <p:spPr>
            <a:xfrm>
              <a:off x="2632076" y="2921000"/>
              <a:ext cx="2016124" cy="660400"/>
            </a:xfrm>
            <a:prstGeom prst="rect">
              <a:avLst/>
            </a:prstGeom>
          </p:spPr>
        </p:pic>
        <p:pic>
          <p:nvPicPr>
            <p:cNvPr id="15" name="Obrázek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9692" t="32175" r="38710" b="62928"/>
            <a:stretch/>
          </p:blipFill>
          <p:spPr>
            <a:xfrm>
              <a:off x="2639870" y="4381499"/>
              <a:ext cx="2008330" cy="571501"/>
            </a:xfrm>
            <a:prstGeom prst="rect">
              <a:avLst/>
            </a:prstGeom>
          </p:spPr>
        </p:pic>
        <p:pic>
          <p:nvPicPr>
            <p:cNvPr id="19" name="Obrázek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5676" t="34531" r="72651" b="60102"/>
            <a:stretch/>
          </p:blipFill>
          <p:spPr>
            <a:xfrm>
              <a:off x="2639870" y="5029200"/>
              <a:ext cx="2008330" cy="622300"/>
            </a:xfrm>
            <a:prstGeom prst="rect">
              <a:avLst/>
            </a:prstGeom>
          </p:spPr>
        </p:pic>
        <p:pic>
          <p:nvPicPr>
            <p:cNvPr id="22" name="Obrázek 21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8899" t="39017" r="39192" b="55308"/>
            <a:stretch/>
          </p:blipFill>
          <p:spPr>
            <a:xfrm>
              <a:off x="2632075" y="2222500"/>
              <a:ext cx="2016125" cy="647699"/>
            </a:xfrm>
            <a:prstGeom prst="rect">
              <a:avLst/>
            </a:prstGeom>
          </p:spPr>
        </p:pic>
        <p:pic>
          <p:nvPicPr>
            <p:cNvPr id="23" name="Obrázek 22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5053" t="40065" r="73355" b="54600"/>
            <a:stretch/>
          </p:blipFill>
          <p:spPr>
            <a:xfrm>
              <a:off x="2642845" y="3645296"/>
              <a:ext cx="2005355" cy="621904"/>
            </a:xfrm>
            <a:prstGeom prst="rect">
              <a:avLst/>
            </a:prstGeom>
          </p:spPr>
        </p:pic>
        <p:sp>
          <p:nvSpPr>
            <p:cNvPr id="11" name="TextovéPole 10"/>
            <p:cNvSpPr txBox="1"/>
            <p:nvPr/>
          </p:nvSpPr>
          <p:spPr>
            <a:xfrm>
              <a:off x="1614486" y="3073811"/>
              <a:ext cx="408488" cy="389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dirty="0" smtClean="0">
                  <a:latin typeface="Calibri" panose="020F0502020204030204" pitchFamily="34" charset="0"/>
                </a:rPr>
                <a:t>VIM</a:t>
              </a:r>
              <a:endParaRPr lang="cs-CZ" sz="1000" dirty="0"/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1614045" y="4497974"/>
              <a:ext cx="543443" cy="389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dirty="0" smtClean="0">
                  <a:latin typeface="Calibri" panose="020F0502020204030204" pitchFamily="34" charset="0"/>
                </a:rPr>
                <a:t>CD105</a:t>
              </a:r>
              <a:endParaRPr lang="cs-CZ" sz="1000" dirty="0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1597061" y="5171073"/>
              <a:ext cx="475965" cy="389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dirty="0" smtClean="0">
                  <a:latin typeface="Calibri" panose="020F0502020204030204" pitchFamily="34" charset="0"/>
                </a:rPr>
                <a:t>CD73</a:t>
              </a:r>
              <a:endParaRPr lang="cs-CZ" sz="1000" dirty="0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1597061" y="3773315"/>
              <a:ext cx="467737" cy="389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dirty="0">
                  <a:latin typeface="Calibri" panose="020F0502020204030204" pitchFamily="34" charset="0"/>
                </a:rPr>
                <a:t>THY1</a:t>
              </a:r>
              <a:endParaRPr lang="cs-CZ" sz="1000" dirty="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600252" y="2259008"/>
              <a:ext cx="574713" cy="389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000" dirty="0">
                  <a:latin typeface="Calibri" panose="020F0502020204030204" pitchFamily="34" charset="0"/>
                </a:rPr>
                <a:t>β</a:t>
              </a:r>
              <a:r>
                <a:rPr lang="cs-CZ" sz="1000" dirty="0">
                  <a:latin typeface="Calibri" panose="020F0502020204030204" pitchFamily="34" charset="0"/>
                </a:rPr>
                <a:t>-</a:t>
              </a:r>
              <a:r>
                <a:rPr lang="cs-CZ" sz="1000" dirty="0" err="1">
                  <a:latin typeface="Calibri" panose="020F0502020204030204" pitchFamily="34" charset="0"/>
                </a:rPr>
                <a:t>Actin</a:t>
              </a:r>
              <a:endParaRPr lang="cs-CZ" sz="1000" dirty="0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2634938" y="1671935"/>
              <a:ext cx="660295" cy="633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dirty="0"/>
                <a:t>HL1-hT1 </a:t>
              </a:r>
            </a:p>
            <a:p>
              <a:r>
                <a:rPr lang="cs-CZ" sz="1000" dirty="0" smtClean="0"/>
                <a:t>p13</a:t>
              </a:r>
              <a:endParaRPr lang="cs-CZ" sz="1000" dirty="0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3307677" y="1671935"/>
              <a:ext cx="660295" cy="633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dirty="0"/>
                <a:t>HL1-hT1 </a:t>
              </a:r>
            </a:p>
            <a:p>
              <a:r>
                <a:rPr lang="cs-CZ" sz="1000" dirty="0" smtClean="0"/>
                <a:t>p55</a:t>
              </a:r>
              <a:endParaRPr lang="cs-CZ" sz="1000" dirty="0"/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3972753" y="1671929"/>
              <a:ext cx="545089" cy="633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dirty="0"/>
                <a:t>HL1-1 </a:t>
              </a:r>
            </a:p>
            <a:p>
              <a:r>
                <a:rPr lang="cs-CZ" sz="1000" dirty="0" smtClean="0"/>
                <a:t>p2</a:t>
              </a:r>
              <a:endParaRPr lang="cs-CZ" sz="1000" dirty="0"/>
            </a:p>
          </p:txBody>
        </p:sp>
      </p:grpSp>
      <p:graphicFrame>
        <p:nvGraphicFramePr>
          <p:cNvPr id="11268" name="Object 267"/>
          <p:cNvGraphicFramePr>
            <a:graphicFrameLocks noChangeAspect="1"/>
          </p:cNvGraphicFramePr>
          <p:nvPr/>
        </p:nvGraphicFramePr>
        <p:xfrm>
          <a:off x="76200" y="2362200"/>
          <a:ext cx="5477630" cy="4419600"/>
        </p:xfrm>
        <a:graphic>
          <a:graphicData uri="http://schemas.openxmlformats.org/presentationml/2006/ole">
            <p:oleObj spid="_x0000_s11268" name="SPW 12.0 Graph" r:id="rId11" imgW="4286121" imgH="3667048" progId="SigmaPlotGraphicObjec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cs-CZ" dirty="0" smtClean="0"/>
              <a:t>Buněčná </a:t>
            </a:r>
            <a:r>
              <a:rPr lang="cs-CZ" i="1" dirty="0" smtClean="0"/>
              <a:t>in vitro </a:t>
            </a:r>
            <a:r>
              <a:rPr lang="cs-CZ" dirty="0" smtClean="0"/>
              <a:t>toxikologie</a:t>
            </a:r>
            <a:endParaRPr lang="en-US" dirty="0"/>
          </a:p>
        </p:txBody>
      </p:sp>
      <p:pic>
        <p:nvPicPr>
          <p:cNvPr id="5" name="Picture 3" descr="C:\Users\babica\Desktop\recetox-new-fulltext-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94525"/>
            <a:ext cx="2057400" cy="496075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1905000"/>
            <a:ext cx="5562599" cy="392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ovéPole 7"/>
          <p:cNvSpPr txBox="1"/>
          <p:nvPr/>
        </p:nvSpPr>
        <p:spPr>
          <a:xfrm>
            <a:off x="152400" y="1752600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Sledování buněčných odpovědí v reálném čase</a:t>
            </a:r>
          </a:p>
          <a:p>
            <a:endParaRPr lang="cs-CZ" b="1" dirty="0" smtClean="0"/>
          </a:p>
          <a:p>
            <a:r>
              <a:rPr lang="cs-CZ" b="1" dirty="0" smtClean="0"/>
              <a:t>Real </a:t>
            </a:r>
            <a:r>
              <a:rPr lang="cs-CZ" b="1" dirty="0" err="1" smtClean="0"/>
              <a:t>Time</a:t>
            </a:r>
            <a:r>
              <a:rPr lang="cs-CZ" b="1" dirty="0" smtClean="0"/>
              <a:t> </a:t>
            </a:r>
            <a:r>
              <a:rPr lang="cs-CZ" b="1" dirty="0" err="1" smtClean="0"/>
              <a:t>Impedimetric</a:t>
            </a:r>
            <a:r>
              <a:rPr lang="cs-CZ" b="1" dirty="0" smtClean="0"/>
              <a:t> </a:t>
            </a:r>
            <a:r>
              <a:rPr lang="cs-CZ" b="1" dirty="0" err="1" smtClean="0"/>
              <a:t>Analysis</a:t>
            </a:r>
            <a:endParaRPr lang="cs-CZ" b="1" dirty="0"/>
          </a:p>
        </p:txBody>
      </p:sp>
      <p:pic>
        <p:nvPicPr>
          <p:cNvPr id="12291" name="Picture 3" descr="C:\Users\babica\Desktop\RTCA-SP-300x22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657600"/>
            <a:ext cx="2857500" cy="2171700"/>
          </a:xfrm>
          <a:prstGeom prst="rect">
            <a:avLst/>
          </a:prstGeom>
          <a:noFill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1864709"/>
            <a:ext cx="5523833" cy="392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cs-CZ" dirty="0" smtClean="0"/>
              <a:t>Buněčná </a:t>
            </a:r>
            <a:r>
              <a:rPr lang="cs-CZ" i="1" dirty="0" smtClean="0"/>
              <a:t>in vitro </a:t>
            </a:r>
            <a:r>
              <a:rPr lang="cs-CZ" dirty="0" smtClean="0"/>
              <a:t>toxikologie</a:t>
            </a:r>
            <a:endParaRPr lang="en-US" dirty="0"/>
          </a:p>
        </p:txBody>
      </p:sp>
      <p:pic>
        <p:nvPicPr>
          <p:cNvPr id="6" name="Picture 3" descr="C:\Users\babica\Desktop\recetox-new-fulltext-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94525"/>
            <a:ext cx="2057400" cy="496075"/>
          </a:xfrm>
          <a:prstGeom prst="rect">
            <a:avLst/>
          </a:prstGeom>
          <a:noFill/>
        </p:spPr>
      </p:pic>
      <p:pic>
        <p:nvPicPr>
          <p:cNvPr id="72" name="Obrázek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000" b="20000"/>
          <a:stretch/>
        </p:blipFill>
        <p:spPr>
          <a:xfrm>
            <a:off x="2188200" y="3048000"/>
            <a:ext cx="1872000" cy="1872000"/>
          </a:xfrm>
          <a:prstGeom prst="rect">
            <a:avLst/>
          </a:prstGeom>
        </p:spPr>
      </p:pic>
      <p:pic>
        <p:nvPicPr>
          <p:cNvPr id="73" name="Obrázek 7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000" b="20000"/>
          <a:stretch/>
        </p:blipFill>
        <p:spPr>
          <a:xfrm>
            <a:off x="2188200" y="4953000"/>
            <a:ext cx="1872000" cy="1872000"/>
          </a:xfrm>
          <a:prstGeom prst="rect">
            <a:avLst/>
          </a:prstGeom>
        </p:spPr>
      </p:pic>
      <p:sp>
        <p:nvSpPr>
          <p:cNvPr id="74" name="TextovéPole 73"/>
          <p:cNvSpPr txBox="1"/>
          <p:nvPr/>
        </p:nvSpPr>
        <p:spPr>
          <a:xfrm rot="16200000">
            <a:off x="1317155" y="3915490"/>
            <a:ext cx="14219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70C0"/>
                </a:solidFill>
              </a:rPr>
              <a:t>DAPI</a:t>
            </a:r>
            <a:r>
              <a:rPr lang="cs-CZ" sz="1000" dirty="0" smtClean="0"/>
              <a:t>/</a:t>
            </a:r>
            <a:r>
              <a:rPr lang="cs-CZ" sz="1000" b="1" dirty="0" smtClean="0">
                <a:solidFill>
                  <a:srgbClr val="00B050"/>
                </a:solidFill>
              </a:rPr>
              <a:t>FOXA2</a:t>
            </a:r>
            <a:r>
              <a:rPr lang="cs-CZ" sz="1000" dirty="0" smtClean="0"/>
              <a:t>/</a:t>
            </a:r>
            <a:r>
              <a:rPr lang="cs-CZ" sz="1000" b="1" dirty="0" smtClean="0">
                <a:solidFill>
                  <a:srgbClr val="C00000"/>
                </a:solidFill>
              </a:rPr>
              <a:t>HNF4a</a:t>
            </a:r>
          </a:p>
        </p:txBody>
      </p:sp>
      <p:sp>
        <p:nvSpPr>
          <p:cNvPr id="75" name="TextovéPole 74"/>
          <p:cNvSpPr txBox="1"/>
          <p:nvPr/>
        </p:nvSpPr>
        <p:spPr>
          <a:xfrm rot="16200000">
            <a:off x="1417645" y="5744290"/>
            <a:ext cx="1220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B050"/>
                </a:solidFill>
              </a:rPr>
              <a:t>FOXA2</a:t>
            </a:r>
            <a:r>
              <a:rPr lang="cs-CZ" sz="1000" dirty="0" smtClean="0"/>
              <a:t>/</a:t>
            </a:r>
            <a:r>
              <a:rPr lang="cs-CZ" sz="1000" b="1" dirty="0" smtClean="0">
                <a:solidFill>
                  <a:srgbClr val="C00000"/>
                </a:solidFill>
              </a:rPr>
              <a:t>HNF4a</a:t>
            </a:r>
          </a:p>
        </p:txBody>
      </p:sp>
      <p:sp>
        <p:nvSpPr>
          <p:cNvPr id="98" name="TextovéPole 97"/>
          <p:cNvSpPr txBox="1"/>
          <p:nvPr/>
        </p:nvSpPr>
        <p:spPr>
          <a:xfrm rot="16200000">
            <a:off x="3856044" y="3915489"/>
            <a:ext cx="1220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70C0"/>
                </a:solidFill>
              </a:rPr>
              <a:t>DAPI</a:t>
            </a:r>
            <a:r>
              <a:rPr lang="cs-CZ" sz="1000" dirty="0" smtClean="0"/>
              <a:t>/</a:t>
            </a:r>
            <a:r>
              <a:rPr lang="cs-CZ" sz="1000" b="1" dirty="0" smtClean="0">
                <a:solidFill>
                  <a:srgbClr val="00B050"/>
                </a:solidFill>
              </a:rPr>
              <a:t>AFP</a:t>
            </a:r>
            <a:r>
              <a:rPr lang="cs-CZ" sz="1000" dirty="0" smtClean="0"/>
              <a:t>/</a:t>
            </a:r>
            <a:r>
              <a:rPr lang="cs-CZ" sz="1000" b="1" dirty="0" smtClean="0">
                <a:solidFill>
                  <a:srgbClr val="C00000"/>
                </a:solidFill>
              </a:rPr>
              <a:t>HNF4a</a:t>
            </a:r>
          </a:p>
        </p:txBody>
      </p:sp>
      <p:sp>
        <p:nvSpPr>
          <p:cNvPr id="99" name="TextovéPole 98"/>
          <p:cNvSpPr txBox="1"/>
          <p:nvPr/>
        </p:nvSpPr>
        <p:spPr>
          <a:xfrm rot="16200000">
            <a:off x="3856044" y="5744289"/>
            <a:ext cx="1220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B050"/>
                </a:solidFill>
              </a:rPr>
              <a:t>AFP</a:t>
            </a:r>
            <a:r>
              <a:rPr lang="cs-CZ" sz="1000" dirty="0" smtClean="0"/>
              <a:t>/</a:t>
            </a:r>
            <a:r>
              <a:rPr lang="cs-CZ" sz="1000" b="1" dirty="0" smtClean="0">
                <a:solidFill>
                  <a:srgbClr val="C00000"/>
                </a:solidFill>
              </a:rPr>
              <a:t>HNF4a</a:t>
            </a:r>
          </a:p>
        </p:txBody>
      </p:sp>
      <p:pic>
        <p:nvPicPr>
          <p:cNvPr id="101" name="Obrázek 10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000" b="20000"/>
          <a:stretch/>
        </p:blipFill>
        <p:spPr>
          <a:xfrm>
            <a:off x="4648200" y="3048000"/>
            <a:ext cx="1872000" cy="1872000"/>
          </a:xfrm>
          <a:prstGeom prst="rect">
            <a:avLst/>
          </a:prstGeom>
        </p:spPr>
      </p:pic>
      <p:pic>
        <p:nvPicPr>
          <p:cNvPr id="102" name="Obrázek 10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000" b="20000"/>
          <a:stretch/>
        </p:blipFill>
        <p:spPr>
          <a:xfrm>
            <a:off x="4626600" y="4953000"/>
            <a:ext cx="1872000" cy="1872000"/>
          </a:xfrm>
          <a:prstGeom prst="rect">
            <a:avLst/>
          </a:prstGeom>
        </p:spPr>
      </p:pic>
      <p:pic>
        <p:nvPicPr>
          <p:cNvPr id="103" name="Obrázek 10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000" b="20000"/>
          <a:stretch/>
        </p:blipFill>
        <p:spPr>
          <a:xfrm>
            <a:off x="7043400" y="4953000"/>
            <a:ext cx="1872000" cy="1872000"/>
          </a:xfrm>
          <a:prstGeom prst="rect">
            <a:avLst/>
          </a:prstGeom>
        </p:spPr>
      </p:pic>
      <p:pic>
        <p:nvPicPr>
          <p:cNvPr id="104" name="Obrázek 10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000" b="20000"/>
          <a:stretch/>
        </p:blipFill>
        <p:spPr>
          <a:xfrm>
            <a:off x="7043400" y="3048000"/>
            <a:ext cx="1872000" cy="1872000"/>
          </a:xfrm>
          <a:prstGeom prst="rect">
            <a:avLst/>
          </a:prstGeom>
        </p:spPr>
      </p:pic>
      <p:sp>
        <p:nvSpPr>
          <p:cNvPr id="105" name="TextovéPole 104"/>
          <p:cNvSpPr txBox="1"/>
          <p:nvPr/>
        </p:nvSpPr>
        <p:spPr>
          <a:xfrm rot="16200000">
            <a:off x="6295530" y="3799583"/>
            <a:ext cx="1220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70C0"/>
                </a:solidFill>
              </a:rPr>
              <a:t>DAPI</a:t>
            </a:r>
            <a:r>
              <a:rPr lang="cs-CZ" sz="1000" dirty="0" smtClean="0"/>
              <a:t>/</a:t>
            </a:r>
            <a:r>
              <a:rPr lang="cs-CZ" sz="1000" b="1" dirty="0" smtClean="0">
                <a:solidFill>
                  <a:srgbClr val="00B050"/>
                </a:solidFill>
              </a:rPr>
              <a:t>ALB</a:t>
            </a:r>
            <a:r>
              <a:rPr lang="cs-CZ" sz="1000" dirty="0" smtClean="0"/>
              <a:t>/</a:t>
            </a:r>
            <a:r>
              <a:rPr lang="cs-CZ" sz="1000" b="1" dirty="0" smtClean="0">
                <a:solidFill>
                  <a:srgbClr val="C00000"/>
                </a:solidFill>
              </a:rPr>
              <a:t>OATP</a:t>
            </a:r>
          </a:p>
        </p:txBody>
      </p:sp>
      <p:sp>
        <p:nvSpPr>
          <p:cNvPr id="106" name="TextovéPole 105"/>
          <p:cNvSpPr txBox="1"/>
          <p:nvPr/>
        </p:nvSpPr>
        <p:spPr>
          <a:xfrm rot="16200000">
            <a:off x="6468368" y="5744289"/>
            <a:ext cx="8730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B050"/>
                </a:solidFill>
              </a:rPr>
              <a:t>ALB</a:t>
            </a:r>
            <a:r>
              <a:rPr lang="cs-CZ" sz="1000" dirty="0" smtClean="0"/>
              <a:t>/</a:t>
            </a:r>
            <a:r>
              <a:rPr lang="cs-CZ" sz="1000" b="1" dirty="0" smtClean="0">
                <a:solidFill>
                  <a:srgbClr val="C00000"/>
                </a:solidFill>
              </a:rPr>
              <a:t>OATP</a:t>
            </a:r>
          </a:p>
        </p:txBody>
      </p:sp>
      <p:sp>
        <p:nvSpPr>
          <p:cNvPr id="108" name="TextovéPole 107"/>
          <p:cNvSpPr txBox="1"/>
          <p:nvPr/>
        </p:nvSpPr>
        <p:spPr>
          <a:xfrm>
            <a:off x="76200" y="1600200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Hepatocytární</a:t>
            </a:r>
            <a:r>
              <a:rPr lang="cs-CZ" b="1" dirty="0" smtClean="0"/>
              <a:t> diferenciace </a:t>
            </a:r>
            <a:r>
              <a:rPr lang="cs-CZ" b="1" dirty="0" err="1" smtClean="0"/>
              <a:t>hESCs</a:t>
            </a:r>
            <a:r>
              <a:rPr lang="cs-CZ" b="1" dirty="0" smtClean="0"/>
              <a:t> </a:t>
            </a:r>
            <a:r>
              <a:rPr lang="cs-CZ" dirty="0" smtClean="0"/>
              <a:t>(spolupráce s Lékařskou fakultou)</a:t>
            </a:r>
          </a:p>
        </p:txBody>
      </p:sp>
      <p:grpSp>
        <p:nvGrpSpPr>
          <p:cNvPr id="109" name="Skupina 108"/>
          <p:cNvGrpSpPr/>
          <p:nvPr/>
        </p:nvGrpSpPr>
        <p:grpSpPr>
          <a:xfrm>
            <a:off x="2224510" y="1600200"/>
            <a:ext cx="6995690" cy="1079118"/>
            <a:chOff x="-119643" y="3024667"/>
            <a:chExt cx="6995690" cy="1079118"/>
          </a:xfrm>
        </p:grpSpPr>
        <p:cxnSp>
          <p:nvCxnSpPr>
            <p:cNvPr id="110" name="Přímá spojnice 73"/>
            <p:cNvCxnSpPr/>
            <p:nvPr/>
          </p:nvCxnSpPr>
          <p:spPr>
            <a:xfrm>
              <a:off x="231838" y="3441502"/>
              <a:ext cx="5735835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Přímá spojnice 74"/>
            <p:cNvCxnSpPr/>
            <p:nvPr/>
          </p:nvCxnSpPr>
          <p:spPr>
            <a:xfrm>
              <a:off x="212788" y="3358374"/>
              <a:ext cx="0" cy="252000"/>
            </a:xfrm>
            <a:prstGeom prst="line">
              <a:avLst/>
            </a:prstGeom>
            <a:ln w="762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Přímá spojnice 75"/>
            <p:cNvCxnSpPr/>
            <p:nvPr/>
          </p:nvCxnSpPr>
          <p:spPr>
            <a:xfrm>
              <a:off x="1658653" y="3358374"/>
              <a:ext cx="0" cy="252000"/>
            </a:xfrm>
            <a:prstGeom prst="line">
              <a:avLst/>
            </a:prstGeom>
            <a:ln w="762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Přímá spojnice 76"/>
            <p:cNvCxnSpPr/>
            <p:nvPr/>
          </p:nvCxnSpPr>
          <p:spPr>
            <a:xfrm>
              <a:off x="3094993" y="3358374"/>
              <a:ext cx="0" cy="252000"/>
            </a:xfrm>
            <a:prstGeom prst="line">
              <a:avLst/>
            </a:prstGeom>
            <a:ln w="762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Přímá spojnice 77"/>
            <p:cNvCxnSpPr/>
            <p:nvPr/>
          </p:nvCxnSpPr>
          <p:spPr>
            <a:xfrm>
              <a:off x="4535520" y="3358374"/>
              <a:ext cx="0" cy="252000"/>
            </a:xfrm>
            <a:prstGeom prst="line">
              <a:avLst/>
            </a:prstGeom>
            <a:ln w="762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Přímá spojnice 78"/>
            <p:cNvCxnSpPr/>
            <p:nvPr/>
          </p:nvCxnSpPr>
          <p:spPr>
            <a:xfrm>
              <a:off x="5967673" y="3358374"/>
              <a:ext cx="0" cy="252000"/>
            </a:xfrm>
            <a:prstGeom prst="line">
              <a:avLst/>
            </a:prstGeom>
            <a:ln w="762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ovéPole 115"/>
            <p:cNvSpPr txBox="1"/>
            <p:nvPr/>
          </p:nvSpPr>
          <p:spPr>
            <a:xfrm>
              <a:off x="-39240" y="3024667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D0</a:t>
              </a:r>
              <a:endParaRPr lang="cs-CZ" b="1" dirty="0"/>
            </a:p>
          </p:txBody>
        </p:sp>
        <p:sp>
          <p:nvSpPr>
            <p:cNvPr id="117" name="Obdélník 116"/>
            <p:cNvSpPr/>
            <p:nvPr/>
          </p:nvSpPr>
          <p:spPr>
            <a:xfrm>
              <a:off x="1439062" y="3030263"/>
              <a:ext cx="4523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smtClean="0"/>
                <a:t>D5</a:t>
              </a:r>
              <a:endParaRPr lang="cs-CZ" b="1"/>
            </a:p>
          </p:txBody>
        </p:sp>
        <p:sp>
          <p:nvSpPr>
            <p:cNvPr id="118" name="Obdélník 117"/>
            <p:cNvSpPr/>
            <p:nvPr/>
          </p:nvSpPr>
          <p:spPr>
            <a:xfrm>
              <a:off x="2816891" y="3024667"/>
              <a:ext cx="5741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D10</a:t>
              </a:r>
              <a:endParaRPr lang="cs-CZ" b="1" dirty="0"/>
            </a:p>
          </p:txBody>
        </p:sp>
        <p:sp>
          <p:nvSpPr>
            <p:cNvPr id="119" name="Obdélník 118"/>
            <p:cNvSpPr/>
            <p:nvPr/>
          </p:nvSpPr>
          <p:spPr>
            <a:xfrm>
              <a:off x="4253231" y="3024667"/>
              <a:ext cx="5741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D15</a:t>
              </a:r>
              <a:endParaRPr lang="cs-CZ" b="1" dirty="0"/>
            </a:p>
          </p:txBody>
        </p:sp>
        <p:sp>
          <p:nvSpPr>
            <p:cNvPr id="120" name="Obdélník 119"/>
            <p:cNvSpPr/>
            <p:nvPr/>
          </p:nvSpPr>
          <p:spPr>
            <a:xfrm>
              <a:off x="5693758" y="3024667"/>
              <a:ext cx="5741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smtClean="0"/>
                <a:t>D20</a:t>
              </a:r>
              <a:endParaRPr lang="cs-CZ" b="1"/>
            </a:p>
          </p:txBody>
        </p:sp>
        <p:sp>
          <p:nvSpPr>
            <p:cNvPr id="121" name="TextovéPole 120"/>
            <p:cNvSpPr txBox="1"/>
            <p:nvPr/>
          </p:nvSpPr>
          <p:spPr>
            <a:xfrm>
              <a:off x="758653" y="3699119"/>
              <a:ext cx="180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 err="1"/>
                <a:t>d</a:t>
              </a:r>
              <a:r>
                <a:rPr lang="cs-CZ" sz="1200" b="1" dirty="0" err="1" smtClean="0"/>
                <a:t>efinitive</a:t>
              </a:r>
              <a:r>
                <a:rPr lang="cs-CZ" sz="1200" b="1" dirty="0" smtClean="0"/>
                <a:t> endoderm</a:t>
              </a:r>
              <a:endParaRPr lang="cs-CZ" sz="1200" b="1" dirty="0"/>
            </a:p>
          </p:txBody>
        </p:sp>
        <p:sp>
          <p:nvSpPr>
            <p:cNvPr id="122" name="TextovéPole 121"/>
            <p:cNvSpPr txBox="1"/>
            <p:nvPr/>
          </p:nvSpPr>
          <p:spPr>
            <a:xfrm>
              <a:off x="2194993" y="3642120"/>
              <a:ext cx="180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 err="1"/>
                <a:t>h</a:t>
              </a:r>
              <a:r>
                <a:rPr lang="cs-CZ" sz="1200" b="1" dirty="0" err="1" smtClean="0"/>
                <a:t>epatic</a:t>
              </a:r>
              <a:r>
                <a:rPr lang="cs-CZ" sz="1200" b="1" dirty="0" smtClean="0"/>
                <a:t> </a:t>
              </a:r>
              <a:r>
                <a:rPr lang="cs-CZ" sz="1200" b="1" dirty="0" err="1" smtClean="0"/>
                <a:t>progenitors</a:t>
              </a:r>
              <a:r>
                <a:rPr lang="cs-CZ" sz="1200" b="1" dirty="0" smtClean="0"/>
                <a:t>/</a:t>
              </a:r>
              <a:br>
                <a:rPr lang="cs-CZ" sz="1200" b="1" dirty="0" smtClean="0"/>
              </a:br>
              <a:r>
                <a:rPr lang="cs-CZ" sz="1200" b="1" dirty="0" err="1" smtClean="0"/>
                <a:t>hepatic</a:t>
              </a:r>
              <a:r>
                <a:rPr lang="cs-CZ" sz="1200" b="1" dirty="0" smtClean="0"/>
                <a:t> endoderm</a:t>
              </a:r>
              <a:endParaRPr lang="cs-CZ" sz="1200" b="1" dirty="0"/>
            </a:p>
          </p:txBody>
        </p:sp>
        <p:sp>
          <p:nvSpPr>
            <p:cNvPr id="123" name="TextovéPole 122"/>
            <p:cNvSpPr txBox="1"/>
            <p:nvPr/>
          </p:nvSpPr>
          <p:spPr>
            <a:xfrm>
              <a:off x="3693181" y="3657406"/>
              <a:ext cx="180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 err="1" smtClean="0"/>
                <a:t>immature</a:t>
              </a:r>
              <a:r>
                <a:rPr lang="cs-CZ" sz="1200" b="1" dirty="0" smtClean="0"/>
                <a:t> </a:t>
              </a:r>
              <a:r>
                <a:rPr lang="cs-CZ" sz="1200" b="1" dirty="0" err="1" smtClean="0"/>
                <a:t>hepatocytes</a:t>
              </a:r>
              <a:endParaRPr lang="cs-CZ" sz="1200" b="1" dirty="0"/>
            </a:p>
          </p:txBody>
        </p:sp>
        <p:sp>
          <p:nvSpPr>
            <p:cNvPr id="124" name="TextovéPole 123"/>
            <p:cNvSpPr txBox="1"/>
            <p:nvPr/>
          </p:nvSpPr>
          <p:spPr>
            <a:xfrm>
              <a:off x="5076047" y="3672692"/>
              <a:ext cx="180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 err="1" smtClean="0"/>
                <a:t>hepatocytes</a:t>
              </a:r>
              <a:endParaRPr lang="cs-CZ" sz="1200" b="1" dirty="0"/>
            </a:p>
          </p:txBody>
        </p:sp>
        <p:sp>
          <p:nvSpPr>
            <p:cNvPr id="125" name="TextovéPole 124"/>
            <p:cNvSpPr txBox="1"/>
            <p:nvPr/>
          </p:nvSpPr>
          <p:spPr>
            <a:xfrm>
              <a:off x="-119643" y="3409869"/>
              <a:ext cx="21367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500" dirty="0" smtClean="0"/>
                <a:t>SOX 17; FOXA2</a:t>
              </a:r>
              <a:endParaRPr lang="cs-CZ" sz="1500" dirty="0"/>
            </a:p>
          </p:txBody>
        </p:sp>
        <p:sp>
          <p:nvSpPr>
            <p:cNvPr id="126" name="TextovéPole 125"/>
            <p:cNvSpPr txBox="1"/>
            <p:nvPr/>
          </p:nvSpPr>
          <p:spPr>
            <a:xfrm>
              <a:off x="1335442" y="3421751"/>
              <a:ext cx="21367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500" dirty="0" smtClean="0"/>
                <a:t>FOXA2; HNF4</a:t>
              </a:r>
              <a:r>
                <a:rPr lang="el-GR" sz="1500" dirty="0" smtClean="0"/>
                <a:t>α</a:t>
              </a:r>
              <a:endParaRPr lang="cs-CZ" sz="1500" dirty="0"/>
            </a:p>
          </p:txBody>
        </p:sp>
        <p:sp>
          <p:nvSpPr>
            <p:cNvPr id="127" name="TextovéPole 126"/>
            <p:cNvSpPr txBox="1"/>
            <p:nvPr/>
          </p:nvSpPr>
          <p:spPr>
            <a:xfrm>
              <a:off x="2762562" y="3421751"/>
              <a:ext cx="21367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500" dirty="0" smtClean="0"/>
                <a:t>HNF4</a:t>
              </a:r>
              <a:r>
                <a:rPr lang="el-GR" sz="1500" dirty="0" smtClean="0"/>
                <a:t>α</a:t>
              </a:r>
              <a:r>
                <a:rPr lang="cs-CZ" sz="1500" dirty="0" smtClean="0"/>
                <a:t>; AFP</a:t>
              </a:r>
              <a:endParaRPr lang="cs-CZ" sz="1500" dirty="0"/>
            </a:p>
          </p:txBody>
        </p:sp>
        <p:sp>
          <p:nvSpPr>
            <p:cNvPr id="128" name="TextovéPole 127"/>
            <p:cNvSpPr txBox="1"/>
            <p:nvPr/>
          </p:nvSpPr>
          <p:spPr>
            <a:xfrm>
              <a:off x="4198901" y="3437037"/>
              <a:ext cx="21367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500" dirty="0" smtClean="0"/>
                <a:t>ALB</a:t>
              </a:r>
              <a:endParaRPr lang="cs-CZ" sz="15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Skupina 31"/>
          <p:cNvGrpSpPr/>
          <p:nvPr/>
        </p:nvGrpSpPr>
        <p:grpSpPr>
          <a:xfrm>
            <a:off x="2224510" y="1600200"/>
            <a:ext cx="6995690" cy="1079118"/>
            <a:chOff x="-119643" y="3024667"/>
            <a:chExt cx="6995690" cy="1079118"/>
          </a:xfrm>
        </p:grpSpPr>
        <p:cxnSp>
          <p:nvCxnSpPr>
            <p:cNvPr id="33" name="Přímá spojnice 73"/>
            <p:cNvCxnSpPr/>
            <p:nvPr/>
          </p:nvCxnSpPr>
          <p:spPr>
            <a:xfrm>
              <a:off x="231838" y="3441502"/>
              <a:ext cx="5735835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římá spojnice 74"/>
            <p:cNvCxnSpPr/>
            <p:nvPr/>
          </p:nvCxnSpPr>
          <p:spPr>
            <a:xfrm>
              <a:off x="212788" y="3358374"/>
              <a:ext cx="0" cy="252000"/>
            </a:xfrm>
            <a:prstGeom prst="line">
              <a:avLst/>
            </a:prstGeom>
            <a:ln w="762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75"/>
            <p:cNvCxnSpPr/>
            <p:nvPr/>
          </p:nvCxnSpPr>
          <p:spPr>
            <a:xfrm>
              <a:off x="1658653" y="3358374"/>
              <a:ext cx="0" cy="252000"/>
            </a:xfrm>
            <a:prstGeom prst="line">
              <a:avLst/>
            </a:prstGeom>
            <a:ln w="762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římá spojnice 76"/>
            <p:cNvCxnSpPr/>
            <p:nvPr/>
          </p:nvCxnSpPr>
          <p:spPr>
            <a:xfrm>
              <a:off x="3094993" y="3358374"/>
              <a:ext cx="0" cy="252000"/>
            </a:xfrm>
            <a:prstGeom prst="line">
              <a:avLst/>
            </a:prstGeom>
            <a:ln w="762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77"/>
            <p:cNvCxnSpPr/>
            <p:nvPr/>
          </p:nvCxnSpPr>
          <p:spPr>
            <a:xfrm>
              <a:off x="4535520" y="3358374"/>
              <a:ext cx="0" cy="252000"/>
            </a:xfrm>
            <a:prstGeom prst="line">
              <a:avLst/>
            </a:prstGeom>
            <a:ln w="762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nice 78"/>
            <p:cNvCxnSpPr/>
            <p:nvPr/>
          </p:nvCxnSpPr>
          <p:spPr>
            <a:xfrm>
              <a:off x="5967673" y="3358374"/>
              <a:ext cx="0" cy="252000"/>
            </a:xfrm>
            <a:prstGeom prst="line">
              <a:avLst/>
            </a:prstGeom>
            <a:ln w="762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ovéPole 38"/>
            <p:cNvSpPr txBox="1"/>
            <p:nvPr/>
          </p:nvSpPr>
          <p:spPr>
            <a:xfrm>
              <a:off x="-39240" y="3024667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D0</a:t>
              </a:r>
              <a:endParaRPr lang="cs-CZ" b="1" dirty="0"/>
            </a:p>
          </p:txBody>
        </p:sp>
        <p:sp>
          <p:nvSpPr>
            <p:cNvPr id="40" name="Obdélník 39"/>
            <p:cNvSpPr/>
            <p:nvPr/>
          </p:nvSpPr>
          <p:spPr>
            <a:xfrm>
              <a:off x="1439062" y="3030263"/>
              <a:ext cx="4523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smtClean="0"/>
                <a:t>D5</a:t>
              </a:r>
              <a:endParaRPr lang="cs-CZ" b="1"/>
            </a:p>
          </p:txBody>
        </p:sp>
        <p:sp>
          <p:nvSpPr>
            <p:cNvPr id="41" name="Obdélník 40"/>
            <p:cNvSpPr/>
            <p:nvPr/>
          </p:nvSpPr>
          <p:spPr>
            <a:xfrm>
              <a:off x="2816891" y="3024667"/>
              <a:ext cx="5741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D10</a:t>
              </a:r>
              <a:endParaRPr lang="cs-CZ" b="1" dirty="0"/>
            </a:p>
          </p:txBody>
        </p:sp>
        <p:sp>
          <p:nvSpPr>
            <p:cNvPr id="42" name="Obdélník 41"/>
            <p:cNvSpPr/>
            <p:nvPr/>
          </p:nvSpPr>
          <p:spPr>
            <a:xfrm>
              <a:off x="4253231" y="3024667"/>
              <a:ext cx="5741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D15</a:t>
              </a:r>
              <a:endParaRPr lang="cs-CZ" b="1" dirty="0"/>
            </a:p>
          </p:txBody>
        </p:sp>
        <p:sp>
          <p:nvSpPr>
            <p:cNvPr id="43" name="Obdélník 42"/>
            <p:cNvSpPr/>
            <p:nvPr/>
          </p:nvSpPr>
          <p:spPr>
            <a:xfrm>
              <a:off x="5693758" y="3024667"/>
              <a:ext cx="5741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smtClean="0"/>
                <a:t>D20</a:t>
              </a:r>
              <a:endParaRPr lang="cs-CZ" b="1"/>
            </a:p>
          </p:txBody>
        </p:sp>
        <p:sp>
          <p:nvSpPr>
            <p:cNvPr id="44" name="TextovéPole 43"/>
            <p:cNvSpPr txBox="1"/>
            <p:nvPr/>
          </p:nvSpPr>
          <p:spPr>
            <a:xfrm>
              <a:off x="758653" y="3699119"/>
              <a:ext cx="180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 err="1"/>
                <a:t>d</a:t>
              </a:r>
              <a:r>
                <a:rPr lang="cs-CZ" sz="1200" b="1" dirty="0" err="1" smtClean="0"/>
                <a:t>efinitive</a:t>
              </a:r>
              <a:r>
                <a:rPr lang="cs-CZ" sz="1200" b="1" dirty="0" smtClean="0"/>
                <a:t> endoderm</a:t>
              </a:r>
              <a:endParaRPr lang="cs-CZ" sz="1200" b="1" dirty="0"/>
            </a:p>
          </p:txBody>
        </p:sp>
        <p:sp>
          <p:nvSpPr>
            <p:cNvPr id="45" name="TextovéPole 44"/>
            <p:cNvSpPr txBox="1"/>
            <p:nvPr/>
          </p:nvSpPr>
          <p:spPr>
            <a:xfrm>
              <a:off x="2194993" y="3642120"/>
              <a:ext cx="180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 err="1"/>
                <a:t>h</a:t>
              </a:r>
              <a:r>
                <a:rPr lang="cs-CZ" sz="1200" b="1" dirty="0" err="1" smtClean="0"/>
                <a:t>epatic</a:t>
              </a:r>
              <a:r>
                <a:rPr lang="cs-CZ" sz="1200" b="1" dirty="0" smtClean="0"/>
                <a:t> </a:t>
              </a:r>
              <a:r>
                <a:rPr lang="cs-CZ" sz="1200" b="1" dirty="0" err="1" smtClean="0"/>
                <a:t>progenitors</a:t>
              </a:r>
              <a:r>
                <a:rPr lang="cs-CZ" sz="1200" b="1" dirty="0" smtClean="0"/>
                <a:t>/</a:t>
              </a:r>
              <a:br>
                <a:rPr lang="cs-CZ" sz="1200" b="1" dirty="0" smtClean="0"/>
              </a:br>
              <a:r>
                <a:rPr lang="cs-CZ" sz="1200" b="1" dirty="0" err="1" smtClean="0"/>
                <a:t>hepatic</a:t>
              </a:r>
              <a:r>
                <a:rPr lang="cs-CZ" sz="1200" b="1" dirty="0" smtClean="0"/>
                <a:t> endoderm</a:t>
              </a:r>
              <a:endParaRPr lang="cs-CZ" sz="1200" b="1" dirty="0"/>
            </a:p>
          </p:txBody>
        </p:sp>
        <p:sp>
          <p:nvSpPr>
            <p:cNvPr id="46" name="TextovéPole 45"/>
            <p:cNvSpPr txBox="1"/>
            <p:nvPr/>
          </p:nvSpPr>
          <p:spPr>
            <a:xfrm>
              <a:off x="3693181" y="3657406"/>
              <a:ext cx="180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 err="1" smtClean="0"/>
                <a:t>immature</a:t>
              </a:r>
              <a:r>
                <a:rPr lang="cs-CZ" sz="1200" b="1" dirty="0" smtClean="0"/>
                <a:t> </a:t>
              </a:r>
              <a:r>
                <a:rPr lang="cs-CZ" sz="1200" b="1" dirty="0" err="1" smtClean="0"/>
                <a:t>hepatocytes</a:t>
              </a:r>
              <a:endParaRPr lang="cs-CZ" sz="1200" b="1" dirty="0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5076047" y="3672692"/>
              <a:ext cx="180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 err="1" smtClean="0"/>
                <a:t>hepatocytes</a:t>
              </a:r>
              <a:endParaRPr lang="cs-CZ" sz="1200" b="1" dirty="0"/>
            </a:p>
          </p:txBody>
        </p:sp>
        <p:sp>
          <p:nvSpPr>
            <p:cNvPr id="48" name="TextovéPole 47"/>
            <p:cNvSpPr txBox="1"/>
            <p:nvPr/>
          </p:nvSpPr>
          <p:spPr>
            <a:xfrm>
              <a:off x="-119643" y="3409869"/>
              <a:ext cx="21367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500" dirty="0" smtClean="0"/>
                <a:t>SOX 17; FOXA2</a:t>
              </a:r>
              <a:endParaRPr lang="cs-CZ" sz="1500" dirty="0"/>
            </a:p>
          </p:txBody>
        </p:sp>
        <p:sp>
          <p:nvSpPr>
            <p:cNvPr id="49" name="TextovéPole 48"/>
            <p:cNvSpPr txBox="1"/>
            <p:nvPr/>
          </p:nvSpPr>
          <p:spPr>
            <a:xfrm>
              <a:off x="1335442" y="3421751"/>
              <a:ext cx="21367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500" dirty="0" smtClean="0"/>
                <a:t>FOXA2; HNF4</a:t>
              </a:r>
              <a:r>
                <a:rPr lang="el-GR" sz="1500" dirty="0" smtClean="0"/>
                <a:t>α</a:t>
              </a:r>
              <a:endParaRPr lang="cs-CZ" sz="1500" dirty="0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2762562" y="3421751"/>
              <a:ext cx="21367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500" dirty="0" smtClean="0"/>
                <a:t>HNF4</a:t>
              </a:r>
              <a:r>
                <a:rPr lang="el-GR" sz="1500" dirty="0" smtClean="0"/>
                <a:t>α</a:t>
              </a:r>
              <a:r>
                <a:rPr lang="cs-CZ" sz="1500" dirty="0" smtClean="0"/>
                <a:t>; AFP</a:t>
              </a:r>
              <a:endParaRPr lang="cs-CZ" sz="1500" dirty="0"/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4198901" y="3437037"/>
              <a:ext cx="21367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500" dirty="0" smtClean="0"/>
                <a:t>ALB</a:t>
              </a:r>
              <a:endParaRPr lang="cs-CZ" sz="1500" dirty="0"/>
            </a:p>
          </p:txBody>
        </p:sp>
      </p:grpSp>
      <p:sp>
        <p:nvSpPr>
          <p:cNvPr id="52" name="TextovéPole 51"/>
          <p:cNvSpPr txBox="1"/>
          <p:nvPr/>
        </p:nvSpPr>
        <p:spPr>
          <a:xfrm>
            <a:off x="76200" y="1600200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Hepatocytární</a:t>
            </a:r>
            <a:r>
              <a:rPr lang="cs-CZ" b="1" dirty="0" smtClean="0"/>
              <a:t> diferenciace </a:t>
            </a:r>
            <a:r>
              <a:rPr lang="cs-CZ" b="1" dirty="0" err="1" smtClean="0"/>
              <a:t>hESCs</a:t>
            </a:r>
            <a:r>
              <a:rPr lang="cs-CZ" b="1" dirty="0" smtClean="0"/>
              <a:t> </a:t>
            </a:r>
            <a:r>
              <a:rPr lang="cs-CZ" dirty="0" smtClean="0"/>
              <a:t>(spolupráce s Lékařskou fakultou)</a:t>
            </a:r>
          </a:p>
        </p:txBody>
      </p:sp>
      <p:sp>
        <p:nvSpPr>
          <p:cNvPr id="53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cs-CZ" dirty="0" smtClean="0"/>
              <a:t>Buněčná </a:t>
            </a:r>
            <a:r>
              <a:rPr lang="cs-CZ" i="1" dirty="0" smtClean="0"/>
              <a:t>in vitro </a:t>
            </a:r>
            <a:r>
              <a:rPr lang="cs-CZ" dirty="0" smtClean="0"/>
              <a:t>toxikologie</a:t>
            </a:r>
            <a:endParaRPr lang="en-US" dirty="0"/>
          </a:p>
        </p:txBody>
      </p:sp>
      <p:pic>
        <p:nvPicPr>
          <p:cNvPr id="54" name="Picture 3" descr="C:\Users\babica\Desktop\recetox-new-fulltext-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94525"/>
            <a:ext cx="2057400" cy="496075"/>
          </a:xfrm>
          <a:prstGeom prst="rect">
            <a:avLst/>
          </a:prstGeom>
          <a:noFill/>
        </p:spPr>
      </p:pic>
      <p:pic>
        <p:nvPicPr>
          <p:cNvPr id="56" name="Obrázek 5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306" t="21990" r="11324" b="25517"/>
          <a:stretch/>
        </p:blipFill>
        <p:spPr>
          <a:xfrm>
            <a:off x="4986000" y="5029200"/>
            <a:ext cx="1872000" cy="1872000"/>
          </a:xfrm>
          <a:prstGeom prst="rect">
            <a:avLst/>
          </a:prstGeom>
        </p:spPr>
      </p:pic>
      <p:pic>
        <p:nvPicPr>
          <p:cNvPr id="58" name="Obrázek 5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000" b="20000"/>
          <a:stretch/>
        </p:blipFill>
        <p:spPr>
          <a:xfrm>
            <a:off x="4986000" y="3048000"/>
            <a:ext cx="1872000" cy="1872000"/>
          </a:xfrm>
          <a:prstGeom prst="rect">
            <a:avLst/>
          </a:prstGeom>
        </p:spPr>
      </p:pic>
      <p:sp>
        <p:nvSpPr>
          <p:cNvPr id="61" name="TextovéPole 60"/>
          <p:cNvSpPr txBox="1"/>
          <p:nvPr/>
        </p:nvSpPr>
        <p:spPr>
          <a:xfrm>
            <a:off x="5479611" y="2800576"/>
            <a:ext cx="7428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/>
              <a:t>CTRL</a:t>
            </a:r>
            <a:endParaRPr lang="cs-CZ" sz="1500" dirty="0"/>
          </a:p>
        </p:txBody>
      </p:sp>
      <p:sp>
        <p:nvSpPr>
          <p:cNvPr id="64" name="TextovéPole 63"/>
          <p:cNvSpPr txBox="1"/>
          <p:nvPr/>
        </p:nvSpPr>
        <p:spPr>
          <a:xfrm>
            <a:off x="7339423" y="2800576"/>
            <a:ext cx="1271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MC-LR 10uM</a:t>
            </a:r>
            <a:endParaRPr lang="cs-CZ" sz="1200" dirty="0"/>
          </a:p>
        </p:txBody>
      </p:sp>
      <p:sp>
        <p:nvSpPr>
          <p:cNvPr id="65" name="Šipka doprava 64"/>
          <p:cNvSpPr/>
          <p:nvPr/>
        </p:nvSpPr>
        <p:spPr>
          <a:xfrm rot="18347301">
            <a:off x="2056312" y="2624828"/>
            <a:ext cx="105902" cy="45719"/>
          </a:xfrm>
          <a:prstGeom prst="rightArrow">
            <a:avLst>
              <a:gd name="adj1" fmla="val 16778"/>
              <a:gd name="adj2" fmla="val 970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8" name="Obrázek 6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542" t="19305" r="32088" b="28202"/>
          <a:stretch/>
        </p:blipFill>
        <p:spPr>
          <a:xfrm>
            <a:off x="6967200" y="5029200"/>
            <a:ext cx="1872000" cy="1872000"/>
          </a:xfrm>
          <a:prstGeom prst="rect">
            <a:avLst/>
          </a:prstGeom>
        </p:spPr>
      </p:pic>
      <p:pic>
        <p:nvPicPr>
          <p:cNvPr id="73" name="Obrázek 7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000" b="20000"/>
          <a:stretch/>
        </p:blipFill>
        <p:spPr>
          <a:xfrm>
            <a:off x="6967200" y="3048000"/>
            <a:ext cx="1872000" cy="1872000"/>
          </a:xfrm>
          <a:prstGeom prst="rect">
            <a:avLst/>
          </a:prstGeom>
        </p:spPr>
      </p:pic>
      <p:sp>
        <p:nvSpPr>
          <p:cNvPr id="75" name="Šipka doprava 74"/>
          <p:cNvSpPr/>
          <p:nvPr/>
        </p:nvSpPr>
        <p:spPr>
          <a:xfrm rot="1025799">
            <a:off x="3442854" y="1753529"/>
            <a:ext cx="105902" cy="45719"/>
          </a:xfrm>
          <a:prstGeom prst="rightArrow">
            <a:avLst>
              <a:gd name="adj1" fmla="val 16778"/>
              <a:gd name="adj2" fmla="val 970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6" name="Šipka doprava 75"/>
          <p:cNvSpPr/>
          <p:nvPr/>
        </p:nvSpPr>
        <p:spPr>
          <a:xfrm rot="13455243">
            <a:off x="5761536" y="1562201"/>
            <a:ext cx="105902" cy="45719"/>
          </a:xfrm>
          <a:prstGeom prst="rightArrow">
            <a:avLst>
              <a:gd name="adj1" fmla="val 16778"/>
              <a:gd name="adj2" fmla="val 970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7" name="Obrázek 7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679" t="17636" r="15828" b="12372"/>
          <a:stretch/>
        </p:blipFill>
        <p:spPr>
          <a:xfrm rot="16200000">
            <a:off x="609600" y="4986000"/>
            <a:ext cx="1872000" cy="1872000"/>
          </a:xfrm>
          <a:prstGeom prst="rect">
            <a:avLst/>
          </a:prstGeom>
        </p:spPr>
      </p:pic>
      <p:pic>
        <p:nvPicPr>
          <p:cNvPr id="78" name="Obrázek 7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000" b="20000"/>
          <a:stretch/>
        </p:blipFill>
        <p:spPr>
          <a:xfrm>
            <a:off x="609600" y="3048000"/>
            <a:ext cx="1872000" cy="1872000"/>
          </a:xfrm>
          <a:prstGeom prst="rect">
            <a:avLst/>
          </a:prstGeom>
        </p:spPr>
      </p:pic>
      <p:pic>
        <p:nvPicPr>
          <p:cNvPr id="81" name="Obrázek 8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000" b="20000"/>
          <a:stretch/>
        </p:blipFill>
        <p:spPr>
          <a:xfrm>
            <a:off x="2590800" y="3048000"/>
            <a:ext cx="1872000" cy="1872000"/>
          </a:xfrm>
          <a:prstGeom prst="rect">
            <a:avLst/>
          </a:prstGeom>
        </p:spPr>
      </p:pic>
      <p:pic>
        <p:nvPicPr>
          <p:cNvPr id="82" name="Obrázek 8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666" t="27593" r="841" b="2415"/>
          <a:stretch/>
        </p:blipFill>
        <p:spPr>
          <a:xfrm rot="16200000">
            <a:off x="2590800" y="5029200"/>
            <a:ext cx="1872000" cy="1872000"/>
          </a:xfrm>
          <a:prstGeom prst="rect">
            <a:avLst/>
          </a:prstGeom>
        </p:spPr>
      </p:pic>
      <p:sp>
        <p:nvSpPr>
          <p:cNvPr id="83" name="TextovéPole 82"/>
          <p:cNvSpPr txBox="1"/>
          <p:nvPr/>
        </p:nvSpPr>
        <p:spPr>
          <a:xfrm>
            <a:off x="1143000" y="2801035"/>
            <a:ext cx="7428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/>
              <a:t>CTRL</a:t>
            </a:r>
            <a:endParaRPr lang="cs-CZ" sz="1500" dirty="0"/>
          </a:p>
        </p:txBody>
      </p:sp>
      <p:sp>
        <p:nvSpPr>
          <p:cNvPr id="84" name="TextovéPole 83"/>
          <p:cNvSpPr txBox="1"/>
          <p:nvPr/>
        </p:nvSpPr>
        <p:spPr>
          <a:xfrm>
            <a:off x="3002812" y="2801035"/>
            <a:ext cx="1271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MC-LR 10uM</a:t>
            </a:r>
            <a:endParaRPr lang="cs-CZ" sz="1200" dirty="0"/>
          </a:p>
        </p:txBody>
      </p:sp>
      <p:sp>
        <p:nvSpPr>
          <p:cNvPr id="85" name="TextovéPole 84"/>
          <p:cNvSpPr txBox="1"/>
          <p:nvPr/>
        </p:nvSpPr>
        <p:spPr>
          <a:xfrm rot="16200000">
            <a:off x="4295622" y="3799583"/>
            <a:ext cx="1220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70C0"/>
                </a:solidFill>
              </a:rPr>
              <a:t>DAPI</a:t>
            </a:r>
            <a:r>
              <a:rPr lang="cs-CZ" sz="1000" dirty="0" smtClean="0"/>
              <a:t>/</a:t>
            </a:r>
            <a:r>
              <a:rPr lang="cs-CZ" sz="1000" b="1" dirty="0" smtClean="0">
                <a:solidFill>
                  <a:srgbClr val="00B050"/>
                </a:solidFill>
              </a:rPr>
              <a:t>ALB</a:t>
            </a:r>
            <a:r>
              <a:rPr lang="cs-CZ" sz="1000" dirty="0" smtClean="0"/>
              <a:t>/</a:t>
            </a:r>
            <a:r>
              <a:rPr lang="cs-CZ" sz="1000" b="1" dirty="0" smtClean="0">
                <a:solidFill>
                  <a:srgbClr val="C00000"/>
                </a:solidFill>
              </a:rPr>
              <a:t>OATP</a:t>
            </a:r>
          </a:p>
        </p:txBody>
      </p:sp>
      <p:sp>
        <p:nvSpPr>
          <p:cNvPr id="86" name="TextovéPole 85"/>
          <p:cNvSpPr txBox="1"/>
          <p:nvPr/>
        </p:nvSpPr>
        <p:spPr>
          <a:xfrm>
            <a:off x="2209800" y="2678668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D10</a:t>
            </a:r>
            <a:endParaRPr lang="cs-CZ" b="1" dirty="0"/>
          </a:p>
        </p:txBody>
      </p:sp>
      <p:sp>
        <p:nvSpPr>
          <p:cNvPr id="87" name="TextovéPole 86"/>
          <p:cNvSpPr txBox="1"/>
          <p:nvPr/>
        </p:nvSpPr>
        <p:spPr>
          <a:xfrm>
            <a:off x="6629400" y="2667000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D20</a:t>
            </a:r>
            <a:endParaRPr lang="cs-CZ" b="1" dirty="0"/>
          </a:p>
        </p:txBody>
      </p:sp>
      <p:sp>
        <p:nvSpPr>
          <p:cNvPr id="55" name="TextovéPole 54"/>
          <p:cNvSpPr txBox="1"/>
          <p:nvPr/>
        </p:nvSpPr>
        <p:spPr>
          <a:xfrm rot="16200000">
            <a:off x="-106356" y="3762222"/>
            <a:ext cx="1220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B050"/>
                </a:solidFill>
              </a:rPr>
              <a:t>FOXA2</a:t>
            </a:r>
            <a:r>
              <a:rPr lang="cs-CZ" sz="1000" dirty="0" smtClean="0"/>
              <a:t>/</a:t>
            </a:r>
            <a:r>
              <a:rPr lang="cs-CZ" sz="1000" b="1" dirty="0" smtClean="0">
                <a:solidFill>
                  <a:srgbClr val="C00000"/>
                </a:solidFill>
              </a:rPr>
              <a:t>HNF4a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Skupina 44"/>
          <p:cNvGrpSpPr/>
          <p:nvPr/>
        </p:nvGrpSpPr>
        <p:grpSpPr>
          <a:xfrm>
            <a:off x="1257039" y="1600200"/>
            <a:ext cx="3277122" cy="5105400"/>
            <a:chOff x="1257039" y="1600200"/>
            <a:chExt cx="3277122" cy="5105400"/>
          </a:xfrm>
        </p:grpSpPr>
        <p:pic>
          <p:nvPicPr>
            <p:cNvPr id="4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38333" t="67776" r="43334" b="25219"/>
            <a:stretch>
              <a:fillRect/>
            </a:stretch>
          </p:blipFill>
          <p:spPr bwMode="auto">
            <a:xfrm>
              <a:off x="1409439" y="4876800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28333" r="36667" b="48161"/>
            <a:stretch>
              <a:fillRect/>
            </a:stretch>
          </p:blipFill>
          <p:spPr bwMode="auto">
            <a:xfrm>
              <a:off x="1866639" y="1600200"/>
              <a:ext cx="1600200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Šipka doprava 47"/>
            <p:cNvSpPr/>
            <p:nvPr/>
          </p:nvSpPr>
          <p:spPr>
            <a:xfrm rot="8077259">
              <a:off x="1924568" y="4539129"/>
              <a:ext cx="381000" cy="10795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59999" t="67776" r="23335" b="25219"/>
            <a:stretch>
              <a:fillRect/>
            </a:stretch>
          </p:blipFill>
          <p:spPr bwMode="auto">
            <a:xfrm>
              <a:off x="2400039" y="4876800"/>
              <a:ext cx="7620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78332" t="67776" r="1669" b="25219"/>
            <a:stretch>
              <a:fillRect/>
            </a:stretch>
          </p:blipFill>
          <p:spPr bwMode="auto">
            <a:xfrm>
              <a:off x="3238239" y="4876800"/>
              <a:ext cx="9144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33333" t="77583" r="-1" b="-1400"/>
            <a:stretch>
              <a:fillRect/>
            </a:stretch>
          </p:blipFill>
          <p:spPr bwMode="auto">
            <a:xfrm>
              <a:off x="1257039" y="5410200"/>
              <a:ext cx="304800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Šipka doprava 51"/>
            <p:cNvSpPr/>
            <p:nvPr/>
          </p:nvSpPr>
          <p:spPr>
            <a:xfrm rot="5400000">
              <a:off x="2534167" y="4539129"/>
              <a:ext cx="381000" cy="10795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Šipka doprava 52"/>
            <p:cNvSpPr/>
            <p:nvPr/>
          </p:nvSpPr>
          <p:spPr>
            <a:xfrm rot="2829176">
              <a:off x="3152364" y="4529150"/>
              <a:ext cx="381000" cy="10795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Zahnutá šipka nahoru 53"/>
            <p:cNvSpPr/>
            <p:nvPr/>
          </p:nvSpPr>
          <p:spPr>
            <a:xfrm rot="7954478">
              <a:off x="1298362" y="4801543"/>
              <a:ext cx="304800" cy="228600"/>
            </a:xfrm>
            <a:prstGeom prst="curvedUp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Zahnutá šipka nahoru 54"/>
            <p:cNvSpPr/>
            <p:nvPr/>
          </p:nvSpPr>
          <p:spPr>
            <a:xfrm rot="13634650">
              <a:off x="3882824" y="4723395"/>
              <a:ext cx="304800" cy="228600"/>
            </a:xfrm>
            <a:prstGeom prst="curvedUp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Zahnutá šipka nahoru 55"/>
            <p:cNvSpPr/>
            <p:nvPr/>
          </p:nvSpPr>
          <p:spPr>
            <a:xfrm rot="13634650">
              <a:off x="2892224" y="3504196"/>
              <a:ext cx="304800" cy="228600"/>
            </a:xfrm>
            <a:prstGeom prst="curvedUp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Zahnutá šipka nahoru 56"/>
            <p:cNvSpPr/>
            <p:nvPr/>
          </p:nvSpPr>
          <p:spPr>
            <a:xfrm rot="13634650">
              <a:off x="2892225" y="2513595"/>
              <a:ext cx="304800" cy="228600"/>
            </a:xfrm>
            <a:prstGeom prst="curvedUp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TextovéPole 57"/>
            <p:cNvSpPr txBox="1"/>
            <p:nvPr/>
          </p:nvSpPr>
          <p:spPr>
            <a:xfrm>
              <a:off x="3123939" y="2451100"/>
              <a:ext cx="9431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 err="1" smtClean="0">
                  <a:latin typeface="Calibri" pitchFamily="34" charset="0"/>
                  <a:cs typeface="Calibri" pitchFamily="34" charset="0"/>
                </a:rPr>
                <a:t>sebeobnova</a:t>
              </a:r>
              <a:endParaRPr lang="en-US" sz="12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9" name="TextovéPole 58"/>
            <p:cNvSpPr txBox="1"/>
            <p:nvPr/>
          </p:nvSpPr>
          <p:spPr>
            <a:xfrm>
              <a:off x="3145337" y="3429000"/>
              <a:ext cx="9431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 err="1" smtClean="0">
                  <a:latin typeface="Calibri" pitchFamily="34" charset="0"/>
                  <a:cs typeface="Calibri" pitchFamily="34" charset="0"/>
                </a:rPr>
                <a:t>sebeobnova</a:t>
              </a:r>
              <a:endParaRPr lang="en-US" sz="12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3581400" y="4495800"/>
              <a:ext cx="9527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alibri" pitchFamily="34" charset="0"/>
                  <a:cs typeface="Calibri" pitchFamily="34" charset="0"/>
                </a:rPr>
                <a:t>self-renewal</a:t>
              </a:r>
              <a:endParaRPr lang="en-US" sz="1200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61" name="TextovéPole 60"/>
          <p:cNvSpPr txBox="1"/>
          <p:nvPr/>
        </p:nvSpPr>
        <p:spPr>
          <a:xfrm>
            <a:off x="1295400" y="6581001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 smtClean="0">
                <a:latin typeface="Calibri" pitchFamily="34" charset="0"/>
                <a:cs typeface="Calibri" pitchFamily="34" charset="0"/>
              </a:rPr>
              <a:t>Terminálně diferencované buňky</a:t>
            </a:r>
            <a:endParaRPr lang="en-US" sz="12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62" name="Skupina 61"/>
          <p:cNvGrpSpPr/>
          <p:nvPr/>
        </p:nvGrpSpPr>
        <p:grpSpPr>
          <a:xfrm>
            <a:off x="300335" y="1676400"/>
            <a:ext cx="991293" cy="5105400"/>
            <a:chOff x="300335" y="1828800"/>
            <a:chExt cx="991293" cy="4800600"/>
          </a:xfrm>
        </p:grpSpPr>
        <p:sp>
          <p:nvSpPr>
            <p:cNvPr id="63" name="Pravoúhlý trojúhelník 62"/>
            <p:cNvSpPr/>
            <p:nvPr/>
          </p:nvSpPr>
          <p:spPr>
            <a:xfrm>
              <a:off x="304800" y="1828800"/>
              <a:ext cx="762000" cy="4800600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Pravoúhlý trojúhelník 63"/>
            <p:cNvSpPr/>
            <p:nvPr/>
          </p:nvSpPr>
          <p:spPr>
            <a:xfrm>
              <a:off x="457200" y="1828800"/>
              <a:ext cx="762000" cy="4800600"/>
            </a:xfrm>
            <a:prstGeom prst="rt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cene3d>
              <a:camera prst="orthographicFront">
                <a:rot lat="1080000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TextovéPole 64"/>
            <p:cNvSpPr txBox="1"/>
            <p:nvPr/>
          </p:nvSpPr>
          <p:spPr>
            <a:xfrm>
              <a:off x="552964" y="1828800"/>
              <a:ext cx="738664" cy="4114800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cs-CZ" dirty="0" smtClean="0">
                  <a:solidFill>
                    <a:schemeClr val="accent3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Proliferační potenciál</a:t>
              </a:r>
            </a:p>
            <a:p>
              <a:r>
                <a:rPr lang="cs-CZ" dirty="0" smtClean="0">
                  <a:solidFill>
                    <a:schemeClr val="accent3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Potence</a:t>
              </a:r>
            </a:p>
          </p:txBody>
        </p:sp>
        <p:sp>
          <p:nvSpPr>
            <p:cNvPr id="66" name="TextovéPole 65"/>
            <p:cNvSpPr txBox="1"/>
            <p:nvPr/>
          </p:nvSpPr>
          <p:spPr>
            <a:xfrm>
              <a:off x="300335" y="4114800"/>
              <a:ext cx="461665" cy="1371600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cs-CZ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Diferenciace</a:t>
              </a:r>
            </a:p>
          </p:txBody>
        </p:sp>
      </p:grpSp>
      <p:sp>
        <p:nvSpPr>
          <p:cNvPr id="84" name="TextovéPole 83"/>
          <p:cNvSpPr txBox="1"/>
          <p:nvPr/>
        </p:nvSpPr>
        <p:spPr>
          <a:xfrm>
            <a:off x="1181100" y="5247501"/>
            <a:ext cx="32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 smtClean="0">
                <a:latin typeface="Calibri" pitchFamily="34" charset="0"/>
                <a:cs typeface="Calibri" pitchFamily="34" charset="0"/>
              </a:rPr>
              <a:t>Dospělé (tkáňově-specifické) kmenové buňky</a:t>
            </a:r>
            <a:endParaRPr lang="en-US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6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cs-CZ" dirty="0" smtClean="0"/>
              <a:t>Buněčná </a:t>
            </a:r>
            <a:r>
              <a:rPr lang="cs-CZ" i="1" dirty="0" smtClean="0"/>
              <a:t>in vitro </a:t>
            </a:r>
            <a:r>
              <a:rPr lang="cs-CZ" dirty="0" smtClean="0"/>
              <a:t>toxikologie</a:t>
            </a:r>
            <a:endParaRPr lang="en-US" dirty="0"/>
          </a:p>
        </p:txBody>
      </p:sp>
      <p:grpSp>
        <p:nvGrpSpPr>
          <p:cNvPr id="93" name="Skupina 92"/>
          <p:cNvGrpSpPr/>
          <p:nvPr/>
        </p:nvGrpSpPr>
        <p:grpSpPr>
          <a:xfrm>
            <a:off x="4572000" y="5146941"/>
            <a:ext cx="4222882" cy="1477328"/>
            <a:chOff x="4572000" y="5334000"/>
            <a:chExt cx="4222882" cy="1477328"/>
          </a:xfrm>
        </p:grpSpPr>
        <p:sp>
          <p:nvSpPr>
            <p:cNvPr id="88" name="Šipka doprava 87"/>
            <p:cNvSpPr/>
            <p:nvPr/>
          </p:nvSpPr>
          <p:spPr>
            <a:xfrm rot="10800000">
              <a:off x="4572000" y="5791200"/>
              <a:ext cx="906116" cy="727341"/>
            </a:xfrm>
            <a:prstGeom prst="rightArrow">
              <a:avLst/>
            </a:prstGeom>
            <a:solidFill>
              <a:schemeClr val="accent1"/>
            </a:solidFill>
            <a:ln w="381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9" name="TextovéPole 88"/>
            <p:cNvSpPr txBox="1"/>
            <p:nvPr/>
          </p:nvSpPr>
          <p:spPr>
            <a:xfrm>
              <a:off x="5715000" y="5334000"/>
              <a:ext cx="307988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Efekty na diferencované buňky:</a:t>
              </a:r>
            </a:p>
            <a:p>
              <a:r>
                <a:rPr lang="cs-CZ" dirty="0" smtClean="0"/>
                <a:t>	</a:t>
              </a:r>
              <a:r>
                <a:rPr lang="cs-CZ" dirty="0" err="1" smtClean="0"/>
                <a:t>Hepatocyty</a:t>
              </a:r>
              <a:endParaRPr lang="cs-CZ" dirty="0" smtClean="0"/>
            </a:p>
            <a:p>
              <a:r>
                <a:rPr lang="cs-CZ" dirty="0" smtClean="0"/>
                <a:t>	Neurony</a:t>
              </a:r>
            </a:p>
            <a:p>
              <a:r>
                <a:rPr lang="cs-CZ" dirty="0" smtClean="0"/>
                <a:t>	</a:t>
              </a:r>
              <a:r>
                <a:rPr lang="cs-CZ" dirty="0" err="1" smtClean="0"/>
                <a:t>Kardiomyocyty</a:t>
              </a:r>
              <a:endParaRPr lang="cs-CZ" dirty="0" smtClean="0"/>
            </a:p>
            <a:p>
              <a:r>
                <a:rPr lang="cs-CZ" dirty="0" smtClean="0"/>
                <a:t>	…</a:t>
              </a:r>
              <a:endParaRPr lang="cs-CZ" dirty="0"/>
            </a:p>
          </p:txBody>
        </p:sp>
      </p:grpSp>
      <p:grpSp>
        <p:nvGrpSpPr>
          <p:cNvPr id="92" name="Skupina 91"/>
          <p:cNvGrpSpPr/>
          <p:nvPr/>
        </p:nvGrpSpPr>
        <p:grpSpPr>
          <a:xfrm>
            <a:off x="4495800" y="2133600"/>
            <a:ext cx="3744250" cy="727341"/>
            <a:chOff x="4495800" y="2320659"/>
            <a:chExt cx="3744250" cy="727341"/>
          </a:xfrm>
        </p:grpSpPr>
        <p:sp>
          <p:nvSpPr>
            <p:cNvPr id="90" name="TextovéPole 89"/>
            <p:cNvSpPr txBox="1"/>
            <p:nvPr/>
          </p:nvSpPr>
          <p:spPr>
            <a:xfrm>
              <a:off x="5715000" y="2489200"/>
              <a:ext cx="2525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Efekty na kmenové buňky</a:t>
              </a:r>
              <a:endParaRPr lang="cs-CZ" dirty="0"/>
            </a:p>
          </p:txBody>
        </p:sp>
        <p:sp>
          <p:nvSpPr>
            <p:cNvPr id="91" name="Šipka doprava 90"/>
            <p:cNvSpPr/>
            <p:nvPr/>
          </p:nvSpPr>
          <p:spPr>
            <a:xfrm rot="10800000">
              <a:off x="4495800" y="2320659"/>
              <a:ext cx="906116" cy="727341"/>
            </a:xfrm>
            <a:prstGeom prst="rightArrow">
              <a:avLst/>
            </a:prstGeom>
            <a:solidFill>
              <a:schemeClr val="accent1"/>
            </a:solidFill>
            <a:ln w="381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94" name="Skupina 93"/>
          <p:cNvGrpSpPr/>
          <p:nvPr/>
        </p:nvGrpSpPr>
        <p:grpSpPr>
          <a:xfrm>
            <a:off x="4495800" y="3622941"/>
            <a:ext cx="3109461" cy="727341"/>
            <a:chOff x="4495800" y="2320659"/>
            <a:chExt cx="3109461" cy="727341"/>
          </a:xfrm>
        </p:grpSpPr>
        <p:sp>
          <p:nvSpPr>
            <p:cNvPr id="95" name="TextovéPole 94"/>
            <p:cNvSpPr txBox="1"/>
            <p:nvPr/>
          </p:nvSpPr>
          <p:spPr>
            <a:xfrm>
              <a:off x="5715000" y="2489200"/>
              <a:ext cx="1890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Efekty diferenciaci</a:t>
              </a:r>
              <a:endParaRPr lang="cs-CZ" dirty="0"/>
            </a:p>
          </p:txBody>
        </p:sp>
        <p:sp>
          <p:nvSpPr>
            <p:cNvPr id="96" name="Šipka doprava 95"/>
            <p:cNvSpPr/>
            <p:nvPr/>
          </p:nvSpPr>
          <p:spPr>
            <a:xfrm rot="10800000">
              <a:off x="4495800" y="2320659"/>
              <a:ext cx="906116" cy="727341"/>
            </a:xfrm>
            <a:prstGeom prst="rightArrow">
              <a:avLst/>
            </a:prstGeom>
            <a:solidFill>
              <a:schemeClr val="accent1"/>
            </a:solidFill>
            <a:ln w="381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97" name="Picture 3" descr="C:\Users\babica\Desktop\recetox-new-fulltext-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94525"/>
            <a:ext cx="2057400" cy="496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/>
          <p:nvPr/>
        </p:nvGrpSpPr>
        <p:grpSpPr>
          <a:xfrm>
            <a:off x="2555776" y="404664"/>
            <a:ext cx="5551884" cy="2518300"/>
            <a:chOff x="2555776" y="404664"/>
            <a:chExt cx="5551884" cy="2518300"/>
          </a:xfrm>
        </p:grpSpPr>
        <p:pic>
          <p:nvPicPr>
            <p:cNvPr id="5" name="Picture 7" descr="C:\Users\babica\Desktop\20140418-Opinion-1.jpg"/>
            <p:cNvPicPr>
              <a:picLocks noChangeAspect="1" noChangeArrowheads="1"/>
            </p:cNvPicPr>
            <p:nvPr/>
          </p:nvPicPr>
          <p:blipFill rotWithShape="1">
            <a:blip r:embed="rId2"/>
            <a:srcRect t="6613"/>
            <a:stretch/>
          </p:blipFill>
          <p:spPr bwMode="auto">
            <a:xfrm>
              <a:off x="2555776" y="404664"/>
              <a:ext cx="5551884" cy="2518300"/>
            </a:xfrm>
            <a:prstGeom prst="rect">
              <a:avLst/>
            </a:prstGeom>
            <a:noFill/>
          </p:spPr>
        </p:pic>
        <p:sp>
          <p:nvSpPr>
            <p:cNvPr id="6" name="Rectangle 15"/>
            <p:cNvSpPr/>
            <p:nvPr/>
          </p:nvSpPr>
          <p:spPr>
            <a:xfrm>
              <a:off x="2579712" y="404664"/>
              <a:ext cx="4008511" cy="471581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8" descr="C:\Users\babica\Desktop\643987580af4d27c91830e3a033b00c9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5448" y="3429000"/>
            <a:ext cx="5462736" cy="2449325"/>
          </a:xfrm>
          <a:prstGeom prst="rect">
            <a:avLst/>
          </a:prstGeom>
          <a:noFill/>
        </p:spPr>
      </p:pic>
      <p:sp>
        <p:nvSpPr>
          <p:cNvPr id="8" name="Šipka doprava 7"/>
          <p:cNvSpPr/>
          <p:nvPr/>
        </p:nvSpPr>
        <p:spPr>
          <a:xfrm>
            <a:off x="8237884" y="1189491"/>
            <a:ext cx="906116" cy="727341"/>
          </a:xfrm>
          <a:prstGeom prst="rightArrow">
            <a:avLst/>
          </a:prstGeom>
          <a:solidFill>
            <a:schemeClr val="accent1"/>
          </a:solidFill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9"/>
          <p:cNvSpPr txBox="1"/>
          <p:nvPr/>
        </p:nvSpPr>
        <p:spPr bwMode="auto">
          <a:xfrm>
            <a:off x="2904938" y="44624"/>
            <a:ext cx="3384376" cy="60016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200" b="1" dirty="0" smtClean="0"/>
              <a:t>Prenatal development</a:t>
            </a:r>
            <a:endParaRPr lang="cs-CZ" sz="2200" b="1" dirty="0" smtClean="0"/>
          </a:p>
        </p:txBody>
      </p:sp>
      <p:pic>
        <p:nvPicPr>
          <p:cNvPr id="10" name="Picture 2" descr="http://images.wisegeek.com/human-fetal-developmen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669" b="59114"/>
          <a:stretch/>
        </p:blipFill>
        <p:spPr bwMode="auto">
          <a:xfrm>
            <a:off x="35496" y="1751588"/>
            <a:ext cx="2544217" cy="5252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"/>
          <p:cNvSpPr txBox="1"/>
          <p:nvPr/>
        </p:nvSpPr>
        <p:spPr bwMode="auto">
          <a:xfrm>
            <a:off x="24618" y="627748"/>
            <a:ext cx="1451038" cy="49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Single cell</a:t>
            </a:r>
          </a:p>
        </p:txBody>
      </p:sp>
      <p:sp>
        <p:nvSpPr>
          <p:cNvPr id="12" name="Šipka doprava 4"/>
          <p:cNvSpPr/>
          <p:nvPr/>
        </p:nvSpPr>
        <p:spPr>
          <a:xfrm>
            <a:off x="253309" y="4149080"/>
            <a:ext cx="906116" cy="727341"/>
          </a:xfrm>
          <a:prstGeom prst="rightArrow">
            <a:avLst/>
          </a:prstGeom>
          <a:solidFill>
            <a:schemeClr val="accent1"/>
          </a:solidFill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Straight Arrow Connector 3"/>
          <p:cNvCxnSpPr/>
          <p:nvPr/>
        </p:nvCxnSpPr>
        <p:spPr>
          <a:xfrm>
            <a:off x="253309" y="1092270"/>
            <a:ext cx="0" cy="57154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2"/>
          <p:cNvSpPr txBox="1"/>
          <p:nvPr/>
        </p:nvSpPr>
        <p:spPr bwMode="auto">
          <a:xfrm>
            <a:off x="4283321" y="6112506"/>
            <a:ext cx="3817071" cy="49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200 cell types, 37.2 x10</a:t>
            </a:r>
            <a:r>
              <a:rPr lang="en-US" sz="2000" b="1" baseline="30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12</a:t>
            </a: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cells</a:t>
            </a:r>
          </a:p>
        </p:txBody>
      </p:sp>
      <p:cxnSp>
        <p:nvCxnSpPr>
          <p:cNvPr id="15" name="Straight Arrow Connector 18"/>
          <p:cNvCxnSpPr/>
          <p:nvPr/>
        </p:nvCxnSpPr>
        <p:spPr>
          <a:xfrm flipV="1">
            <a:off x="4139305" y="6037958"/>
            <a:ext cx="0" cy="57154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9"/>
          <p:cNvSpPr txBox="1"/>
          <p:nvPr/>
        </p:nvSpPr>
        <p:spPr bwMode="auto">
          <a:xfrm>
            <a:off x="2915816" y="2636912"/>
            <a:ext cx="3384376" cy="60016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200" b="1" dirty="0" smtClean="0"/>
              <a:t>Postnatal development</a:t>
            </a:r>
            <a:endParaRPr lang="cs-CZ" sz="2200" b="1" dirty="0" smtClean="0"/>
          </a:p>
        </p:txBody>
      </p:sp>
      <p:sp>
        <p:nvSpPr>
          <p:cNvPr id="17" name="TextBox 17"/>
          <p:cNvSpPr txBox="1"/>
          <p:nvPr/>
        </p:nvSpPr>
        <p:spPr bwMode="auto">
          <a:xfrm>
            <a:off x="4931393" y="6525344"/>
            <a:ext cx="3102131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000" i="1" dirty="0"/>
              <a:t>(</a:t>
            </a:r>
            <a:r>
              <a:rPr lang="en-US" sz="1000" i="1" dirty="0" err="1" smtClean="0"/>
              <a:t>Bianconi</a:t>
            </a:r>
            <a:r>
              <a:rPr lang="en-US" sz="1000" i="1" dirty="0" smtClean="0"/>
              <a:t> et al., 2013, Annals of Human Biology 40)</a:t>
            </a:r>
          </a:p>
        </p:txBody>
      </p:sp>
      <p:grpSp>
        <p:nvGrpSpPr>
          <p:cNvPr id="18" name="Group 6"/>
          <p:cNvGrpSpPr/>
          <p:nvPr/>
        </p:nvGrpSpPr>
        <p:grpSpPr>
          <a:xfrm>
            <a:off x="6251755" y="3097991"/>
            <a:ext cx="2968445" cy="3139321"/>
            <a:chOff x="6175555" y="3097991"/>
            <a:chExt cx="2860941" cy="3139321"/>
          </a:xfrm>
        </p:grpSpPr>
        <p:sp>
          <p:nvSpPr>
            <p:cNvPr id="19" name="Obdélník 11"/>
            <p:cNvSpPr>
              <a:spLocks noChangeArrowheads="1"/>
            </p:cNvSpPr>
            <p:nvPr/>
          </p:nvSpPr>
          <p:spPr bwMode="auto">
            <a:xfrm>
              <a:off x="6689547" y="3097991"/>
              <a:ext cx="2346949" cy="3139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b="1" dirty="0" smtClean="0">
                  <a:solidFill>
                    <a:sysClr val="windowText" lastClr="000000"/>
                  </a:solidFill>
                  <a:sym typeface="Symbol" pitchFamily="18" charset="2"/>
                </a:rPr>
                <a:t>Healthy or Sick ?</a:t>
              </a:r>
              <a:endParaRPr lang="en-US" sz="1200" b="1" dirty="0">
                <a:solidFill>
                  <a:sysClr val="windowText" lastClr="000000"/>
                </a:solidFill>
                <a:sym typeface="Symbol" pitchFamily="18" charset="2"/>
              </a:endParaRPr>
            </a:p>
            <a:p>
              <a:pPr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n-US" sz="1200" dirty="0" smtClean="0">
                  <a:solidFill>
                    <a:sysClr val="windowText" lastClr="000000"/>
                  </a:solidFill>
                  <a:sym typeface="Symbol" pitchFamily="18" charset="2"/>
                </a:rPr>
                <a:t>Diabetes</a:t>
              </a:r>
            </a:p>
            <a:p>
              <a:pPr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n-US" sz="1200" dirty="0" smtClean="0">
                  <a:solidFill>
                    <a:sysClr val="windowText" lastClr="000000"/>
                  </a:solidFill>
                  <a:sym typeface="Symbol" pitchFamily="18" charset="2"/>
                </a:rPr>
                <a:t>Cardiovascular diseases</a:t>
              </a:r>
            </a:p>
            <a:p>
              <a:pPr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n-US" sz="1200" dirty="0" smtClean="0">
                  <a:solidFill>
                    <a:sysClr val="windowText" lastClr="000000"/>
                  </a:solidFill>
                  <a:sym typeface="Symbol" pitchFamily="18" charset="2"/>
                </a:rPr>
                <a:t>Obesity</a:t>
              </a:r>
            </a:p>
            <a:p>
              <a:pPr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n-US" sz="1200" dirty="0" smtClean="0">
                  <a:solidFill>
                    <a:sysClr val="windowText" lastClr="000000"/>
                  </a:solidFill>
                  <a:sym typeface="Symbol" pitchFamily="18" charset="2"/>
                </a:rPr>
                <a:t>Cancer</a:t>
              </a:r>
            </a:p>
            <a:p>
              <a:pPr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n-US" sz="1200" dirty="0" smtClean="0">
                  <a:solidFill>
                    <a:sysClr val="windowText" lastClr="000000"/>
                  </a:solidFill>
                  <a:sym typeface="Symbol" pitchFamily="18" charset="2"/>
                </a:rPr>
                <a:t>Immune </a:t>
              </a:r>
              <a:r>
                <a:rPr lang="en-US" sz="1200" dirty="0">
                  <a:solidFill>
                    <a:sysClr val="windowText" lastClr="000000"/>
                  </a:solidFill>
                  <a:sym typeface="Symbol" pitchFamily="18" charset="2"/>
                </a:rPr>
                <a:t>system disorders</a:t>
              </a:r>
            </a:p>
            <a:p>
              <a:pPr>
                <a:lnSpc>
                  <a:spcPct val="150000"/>
                </a:lnSpc>
              </a:pPr>
              <a:r>
                <a:rPr lang="en-US" sz="1200" dirty="0" smtClean="0">
                  <a:solidFill>
                    <a:sysClr val="windowText" lastClr="000000"/>
                  </a:solidFill>
                  <a:sym typeface="Symbol" pitchFamily="18" charset="2"/>
                </a:rPr>
                <a:t>(Asthma</a:t>
              </a:r>
              <a:r>
                <a:rPr lang="en-US" sz="1200" dirty="0">
                  <a:solidFill>
                    <a:sysClr val="windowText" lastClr="000000"/>
                  </a:solidFill>
                  <a:sym typeface="Symbol" pitchFamily="18" charset="2"/>
                </a:rPr>
                <a:t>, </a:t>
              </a:r>
              <a:r>
                <a:rPr lang="en-US" sz="1200" dirty="0" smtClean="0">
                  <a:solidFill>
                    <a:sysClr val="windowText" lastClr="000000"/>
                  </a:solidFill>
                  <a:sym typeface="Symbol" pitchFamily="18" charset="2"/>
                </a:rPr>
                <a:t>Allergies, IBDs)</a:t>
              </a:r>
              <a:endParaRPr lang="en-US" sz="1200" dirty="0">
                <a:solidFill>
                  <a:sysClr val="windowText" lastClr="000000"/>
                </a:solidFill>
                <a:sym typeface="Symbol" pitchFamily="18" charset="2"/>
              </a:endParaRPr>
            </a:p>
            <a:p>
              <a:pPr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n-US" sz="1200" dirty="0" smtClean="0">
                  <a:solidFill>
                    <a:sysClr val="windowText" lastClr="000000"/>
                  </a:solidFill>
                  <a:sym typeface="Symbol" pitchFamily="18" charset="2"/>
                </a:rPr>
                <a:t>Pervasive Developmental Disorders</a:t>
              </a:r>
              <a:endParaRPr lang="en-US" sz="1200" dirty="0">
                <a:solidFill>
                  <a:sysClr val="windowText" lastClr="000000"/>
                </a:solidFill>
                <a:sym typeface="Symbol" pitchFamily="18" charset="2"/>
              </a:endParaRPr>
            </a:p>
            <a:p>
              <a:pPr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n-US" sz="1200" dirty="0">
                  <a:solidFill>
                    <a:sysClr val="windowText" lastClr="000000"/>
                  </a:solidFill>
                  <a:sym typeface="Symbol" pitchFamily="18" charset="2"/>
                </a:rPr>
                <a:t>Neurodegenerative disorders</a:t>
              </a:r>
            </a:p>
            <a:p>
              <a:pPr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n-US" sz="1200" dirty="0" smtClean="0">
                  <a:solidFill>
                    <a:sysClr val="windowText" lastClr="000000"/>
                  </a:solidFill>
                  <a:sym typeface="Symbol" pitchFamily="18" charset="2"/>
                </a:rPr>
                <a:t>Male Infertility</a:t>
              </a:r>
            </a:p>
          </p:txBody>
        </p:sp>
        <p:sp>
          <p:nvSpPr>
            <p:cNvPr id="20" name="Right Brace 71"/>
            <p:cNvSpPr/>
            <p:nvPr/>
          </p:nvSpPr>
          <p:spPr>
            <a:xfrm>
              <a:off x="6175555" y="3603970"/>
              <a:ext cx="288032" cy="2133601"/>
            </a:xfrm>
            <a:prstGeom prst="rightBrace">
              <a:avLst/>
            </a:prstGeom>
            <a:ln w="34925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2050" y="401474"/>
            <a:ext cx="6819900" cy="605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 bwMode="auto">
          <a:xfrm>
            <a:off x="381000" y="2082492"/>
            <a:ext cx="4191000" cy="370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400" b="1" dirty="0" smtClean="0"/>
              <a:t>Postnatal</a:t>
            </a:r>
            <a:r>
              <a:rPr lang="cs-CZ" sz="1400" b="1" dirty="0" smtClean="0"/>
              <a:t>ní vývoj a dospělost</a:t>
            </a:r>
            <a:r>
              <a:rPr lang="en-US" sz="1400" b="1" dirty="0" smtClean="0"/>
              <a:t>: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400" b="1" dirty="0" smtClean="0"/>
              <a:t> </a:t>
            </a:r>
            <a:r>
              <a:rPr lang="cs-CZ" sz="1400" dirty="0" smtClean="0"/>
              <a:t>Dospělé (somatické, tkáňově specifické) kmenové buňky - tvorba tkání, jejich vývoj, funkce, regenerace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endParaRPr lang="en-US" sz="1400" b="1" dirty="0" smtClean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cs-CZ" sz="1400" b="1" dirty="0" smtClean="0"/>
              <a:t>Tkáňová </a:t>
            </a:r>
            <a:r>
              <a:rPr lang="cs-CZ" sz="1400" b="1" dirty="0" err="1" smtClean="0"/>
              <a:t>homeostáza</a:t>
            </a:r>
            <a:r>
              <a:rPr lang="en-US" sz="1400" b="1" dirty="0" smtClean="0"/>
              <a:t>: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1400" dirty="0" smtClean="0"/>
              <a:t> Udržování ustáleného stavu uvnitř tkáně zahrnující kontrolu buněčné proliferace, diferenciace, smrti a kontrolu metabolických funkcí</a:t>
            </a:r>
            <a:r>
              <a:rPr lang="en-US" sz="1400" dirty="0" smtClean="0"/>
              <a:t> </a:t>
            </a:r>
            <a:endParaRPr lang="cs-CZ" sz="1400" dirty="0" smtClean="0"/>
          </a:p>
          <a:p>
            <a:pPr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1400" dirty="0" smtClean="0"/>
              <a:t> </a:t>
            </a:r>
            <a:r>
              <a:rPr lang="en-US" sz="1400" dirty="0" smtClean="0"/>
              <a:t>Dynamic</a:t>
            </a:r>
            <a:r>
              <a:rPr lang="cs-CZ" sz="1400" dirty="0" err="1" smtClean="0"/>
              <a:t>ká</a:t>
            </a:r>
            <a:r>
              <a:rPr lang="en-US" sz="1400" dirty="0" smtClean="0"/>
              <a:t> </a:t>
            </a:r>
            <a:r>
              <a:rPr lang="cs-CZ" sz="1400" dirty="0" smtClean="0"/>
              <a:t>k</a:t>
            </a:r>
            <a:r>
              <a:rPr lang="en-US" sz="1400" dirty="0" err="1" smtClean="0"/>
              <a:t>ontrol</a:t>
            </a:r>
            <a:r>
              <a:rPr lang="cs-CZ" sz="1400" dirty="0" smtClean="0"/>
              <a:t>a</a:t>
            </a:r>
            <a:r>
              <a:rPr lang="en-US" sz="1400" dirty="0" smtClean="0"/>
              <a:t> </a:t>
            </a:r>
            <a:r>
              <a:rPr lang="cs-CZ" sz="1400" dirty="0" smtClean="0"/>
              <a:t>aktivity dospělých (</a:t>
            </a:r>
            <a:r>
              <a:rPr lang="en-US" sz="1400" dirty="0" smtClean="0"/>
              <a:t>somatic</a:t>
            </a:r>
            <a:r>
              <a:rPr lang="cs-CZ" sz="1400" dirty="0" err="1" smtClean="0"/>
              <a:t>kých</a:t>
            </a:r>
            <a:r>
              <a:rPr lang="cs-CZ" sz="1400" dirty="0" smtClean="0"/>
              <a:t>)</a:t>
            </a:r>
            <a:r>
              <a:rPr lang="en-US" sz="1400" dirty="0" smtClean="0"/>
              <a:t> </a:t>
            </a:r>
            <a:r>
              <a:rPr lang="cs-CZ" sz="1400" dirty="0" err="1" smtClean="0"/>
              <a:t>kměnových</a:t>
            </a:r>
            <a:r>
              <a:rPr lang="cs-CZ" sz="1400" dirty="0" smtClean="0"/>
              <a:t> buněk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4724400" y="2286000"/>
            <a:ext cx="3962400" cy="3048000"/>
            <a:chOff x="1901952" y="2667000"/>
            <a:chExt cx="5918760" cy="38862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01952" y="2667000"/>
              <a:ext cx="5337048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7" name="Přímá spojovací šipka 6"/>
            <p:cNvCxnSpPr/>
            <p:nvPr/>
          </p:nvCxnSpPr>
          <p:spPr>
            <a:xfrm rot="10800000">
              <a:off x="6705600" y="3733800"/>
              <a:ext cx="609600" cy="3048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ovéPole 7"/>
            <p:cNvSpPr txBox="1"/>
            <p:nvPr/>
          </p:nvSpPr>
          <p:spPr bwMode="auto">
            <a:xfrm>
              <a:off x="6910134" y="4114799"/>
              <a:ext cx="910578" cy="294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en-US" sz="1000" dirty="0" smtClean="0">
                  <a:latin typeface="Calibri" pitchFamily="34" charset="0"/>
                </a:rPr>
                <a:t>Cell death</a:t>
              </a:r>
              <a:endParaRPr lang="cs-CZ" sz="1000" dirty="0" smtClean="0">
                <a:latin typeface="Calibri" pitchFamily="34" charset="0"/>
              </a:endParaRPr>
            </a:p>
          </p:txBody>
        </p:sp>
        <p:sp>
          <p:nvSpPr>
            <p:cNvPr id="9" name="TextovéPole 8"/>
            <p:cNvSpPr txBox="1"/>
            <p:nvPr/>
          </p:nvSpPr>
          <p:spPr bwMode="auto">
            <a:xfrm>
              <a:off x="5257798" y="4525089"/>
              <a:ext cx="1538512" cy="2943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en-US" sz="1000" dirty="0" smtClean="0">
                  <a:latin typeface="Calibri" pitchFamily="34" charset="0"/>
                </a:rPr>
                <a:t>Stem cell division</a:t>
              </a:r>
              <a:endParaRPr lang="cs-CZ" sz="1000" dirty="0" smtClean="0">
                <a:latin typeface="Calibri" pitchFamily="34" charset="0"/>
              </a:endParaRPr>
            </a:p>
          </p:txBody>
        </p:sp>
        <p:sp>
          <p:nvSpPr>
            <p:cNvPr id="10" name="TextovéPole 9"/>
            <p:cNvSpPr txBox="1"/>
            <p:nvPr/>
          </p:nvSpPr>
          <p:spPr bwMode="auto">
            <a:xfrm>
              <a:off x="2952750" y="4410075"/>
              <a:ext cx="1295399" cy="2639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en-US" sz="1000" dirty="0" smtClean="0">
                  <a:latin typeface="Calibri" pitchFamily="34" charset="0"/>
                </a:rPr>
                <a:t>Differentiation</a:t>
              </a:r>
              <a:endParaRPr lang="cs-CZ" sz="1000" dirty="0" smtClean="0">
                <a:latin typeface="Calibri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 bwMode="auto">
            <a:xfrm>
              <a:off x="4314945" y="5943600"/>
              <a:ext cx="1676399" cy="5582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en-US" sz="1000" dirty="0" smtClean="0">
                  <a:latin typeface="Calibri" pitchFamily="34" charset="0"/>
                </a:rPr>
                <a:t>Transient-amplification</a:t>
              </a:r>
              <a:endParaRPr lang="cs-CZ" sz="1000" dirty="0" smtClean="0">
                <a:latin typeface="Calibri" pitchFamily="34" charset="0"/>
              </a:endParaRPr>
            </a:p>
          </p:txBody>
        </p:sp>
      </p:grpSp>
      <p:sp>
        <p:nvSpPr>
          <p:cNvPr id="12" name="TextovéPole 11"/>
          <p:cNvSpPr txBox="1"/>
          <p:nvPr/>
        </p:nvSpPr>
        <p:spPr bwMode="auto">
          <a:xfrm>
            <a:off x="5562600" y="1828800"/>
            <a:ext cx="1973617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400" b="1" dirty="0" smtClean="0"/>
              <a:t>Homeostatic balance</a:t>
            </a:r>
            <a:endParaRPr lang="cs-CZ" sz="1400" b="1" dirty="0" smtClean="0"/>
          </a:p>
        </p:txBody>
      </p:sp>
      <p:sp>
        <p:nvSpPr>
          <p:cNvPr id="13" name="TextovéPole 12"/>
          <p:cNvSpPr txBox="1"/>
          <p:nvPr/>
        </p:nvSpPr>
        <p:spPr bwMode="auto">
          <a:xfrm>
            <a:off x="4724400" y="5486400"/>
            <a:ext cx="43434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400" i="1" dirty="0" smtClean="0"/>
              <a:t>In humans … it has been estimated that each of us eradicate and, in parallel, generate a mass of cells equal to almost our entire body weight each year.</a:t>
            </a:r>
            <a:endParaRPr lang="cs-CZ" sz="1400" i="1" dirty="0" smtClean="0"/>
          </a:p>
        </p:txBody>
      </p:sp>
      <p:sp>
        <p:nvSpPr>
          <p:cNvPr id="14" name="TextovéPole 13"/>
          <p:cNvSpPr txBox="1"/>
          <p:nvPr/>
        </p:nvSpPr>
        <p:spPr bwMode="auto">
          <a:xfrm>
            <a:off x="5440181" y="6553200"/>
            <a:ext cx="2948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000" i="1" dirty="0" err="1" smtClean="0"/>
              <a:t>Pelletieri</a:t>
            </a:r>
            <a:r>
              <a:rPr lang="en-US" sz="1000" i="1" dirty="0" smtClean="0"/>
              <a:t> et al.,2007, </a:t>
            </a:r>
            <a:r>
              <a:rPr lang="cs-CZ" sz="1000" i="1" dirty="0" err="1" smtClean="0"/>
              <a:t>Annual</a:t>
            </a:r>
            <a:r>
              <a:rPr lang="cs-CZ" sz="1000" i="1" dirty="0" smtClean="0"/>
              <a:t> </a:t>
            </a:r>
            <a:r>
              <a:rPr lang="cs-CZ" sz="1000" i="1" dirty="0" err="1" smtClean="0"/>
              <a:t>Review</a:t>
            </a:r>
            <a:r>
              <a:rPr lang="cs-CZ" sz="1000" i="1" dirty="0" smtClean="0"/>
              <a:t> </a:t>
            </a:r>
            <a:r>
              <a:rPr lang="cs-CZ" sz="1000" i="1" dirty="0" err="1" smtClean="0"/>
              <a:t>of</a:t>
            </a:r>
            <a:r>
              <a:rPr lang="cs-CZ" sz="1000" i="1" dirty="0" smtClean="0"/>
              <a:t> </a:t>
            </a:r>
            <a:r>
              <a:rPr lang="cs-CZ" sz="1000" i="1" dirty="0" err="1" smtClean="0"/>
              <a:t>Genetics</a:t>
            </a:r>
            <a:endParaRPr lang="cs-CZ" sz="1000" i="1" dirty="0" smtClean="0"/>
          </a:p>
        </p:txBody>
      </p:sp>
      <p:sp>
        <p:nvSpPr>
          <p:cNvPr id="15" name="Nadpis 2"/>
          <p:cNvSpPr>
            <a:spLocks noGrp="1"/>
          </p:cNvSpPr>
          <p:nvPr>
            <p:ph type="title"/>
          </p:nvPr>
        </p:nvSpPr>
        <p:spPr>
          <a:xfrm>
            <a:off x="2057400" y="76200"/>
            <a:ext cx="5029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800" dirty="0" smtClean="0"/>
              <a:t>Kmenové buňky a tkáňová </a:t>
            </a:r>
            <a:r>
              <a:rPr lang="cs-CZ" sz="2800" dirty="0" err="1" smtClean="0"/>
              <a:t>homeostáza</a:t>
            </a:r>
            <a:r>
              <a:rPr lang="cs-CZ" sz="2800" dirty="0" smtClean="0"/>
              <a:t> v chronických onemocněních a toxicitě?</a:t>
            </a:r>
            <a:endParaRPr lang="cs-CZ" sz="2800" dirty="0"/>
          </a:p>
        </p:txBody>
      </p:sp>
      <p:grpSp>
        <p:nvGrpSpPr>
          <p:cNvPr id="16" name="Skupina 15"/>
          <p:cNvGrpSpPr/>
          <p:nvPr/>
        </p:nvGrpSpPr>
        <p:grpSpPr>
          <a:xfrm>
            <a:off x="3962400" y="2286000"/>
            <a:ext cx="4887720" cy="2971800"/>
            <a:chOff x="3962400" y="2286000"/>
            <a:chExt cx="4887720" cy="2971800"/>
          </a:xfrm>
        </p:grpSpPr>
        <p:pic>
          <p:nvPicPr>
            <p:cNvPr id="17" name="Obrázek 1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62400" y="3360278"/>
              <a:ext cx="468120" cy="449722"/>
            </a:xfrm>
            <a:prstGeom prst="rect">
              <a:avLst/>
            </a:prstGeom>
            <a:effectLst/>
          </p:spPr>
        </p:pic>
        <p:pic>
          <p:nvPicPr>
            <p:cNvPr id="18" name="Obrázek 17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82000" y="4808078"/>
              <a:ext cx="468120" cy="449722"/>
            </a:xfrm>
            <a:prstGeom prst="rect">
              <a:avLst/>
            </a:prstGeom>
            <a:effectLst/>
          </p:spPr>
        </p:pic>
        <p:pic>
          <p:nvPicPr>
            <p:cNvPr id="19" name="Obrázek 1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82000" y="2286000"/>
              <a:ext cx="468120" cy="449722"/>
            </a:xfrm>
            <a:prstGeom prst="rect">
              <a:avLst/>
            </a:prstGeom>
            <a:effectLst/>
          </p:spPr>
        </p:pic>
        <p:pic>
          <p:nvPicPr>
            <p:cNvPr id="20" name="Obrázek 1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38999" y="4724400"/>
              <a:ext cx="468120" cy="449722"/>
            </a:xfrm>
            <a:prstGeom prst="rect">
              <a:avLst/>
            </a:prstGeom>
            <a:effectLst/>
          </p:spPr>
        </p:pic>
        <p:sp>
          <p:nvSpPr>
            <p:cNvPr id="21" name="Šipka nahoru 20"/>
            <p:cNvSpPr/>
            <p:nvPr/>
          </p:nvSpPr>
          <p:spPr>
            <a:xfrm rot="12706847" flipH="1">
              <a:off x="8330900" y="2766193"/>
              <a:ext cx="214182" cy="445650"/>
            </a:xfrm>
            <a:prstGeom prst="upArrow">
              <a:avLst/>
            </a:prstGeom>
            <a:solidFill>
              <a:srgbClr val="FF0000"/>
            </a:solidFill>
            <a:ln w="381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Šipka nahoru 21"/>
            <p:cNvSpPr/>
            <p:nvPr/>
          </p:nvSpPr>
          <p:spPr>
            <a:xfrm rot="18350547" flipH="1">
              <a:off x="8061046" y="4513124"/>
              <a:ext cx="214182" cy="445650"/>
            </a:xfrm>
            <a:prstGeom prst="upArrow">
              <a:avLst/>
            </a:prstGeom>
            <a:solidFill>
              <a:srgbClr val="FF0000"/>
            </a:solidFill>
            <a:ln w="381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Šipka nahoru 22"/>
            <p:cNvSpPr/>
            <p:nvPr/>
          </p:nvSpPr>
          <p:spPr>
            <a:xfrm rot="19044934" flipH="1">
              <a:off x="6980539" y="4341247"/>
              <a:ext cx="214182" cy="445650"/>
            </a:xfrm>
            <a:prstGeom prst="upArrow">
              <a:avLst/>
            </a:prstGeom>
            <a:solidFill>
              <a:srgbClr val="FF0000"/>
            </a:solidFill>
            <a:ln w="381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Šipka nahoru 23"/>
            <p:cNvSpPr/>
            <p:nvPr/>
          </p:nvSpPr>
          <p:spPr>
            <a:xfrm rot="5400000" flipH="1">
              <a:off x="4611534" y="3313266"/>
              <a:ext cx="214182" cy="445650"/>
            </a:xfrm>
            <a:prstGeom prst="upArrow">
              <a:avLst/>
            </a:prstGeom>
            <a:solidFill>
              <a:srgbClr val="FF0000"/>
            </a:solidFill>
            <a:ln w="381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5" name="Picture 3" descr="C:\Users\babica\Desktop\recetox-new-fulltext-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494525"/>
            <a:ext cx="2057400" cy="496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4965" b="33894"/>
          <a:stretch/>
        </p:blipFill>
        <p:spPr>
          <a:xfrm>
            <a:off x="0" y="1050632"/>
            <a:ext cx="4860032" cy="2397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647" y="1152022"/>
            <a:ext cx="3898055" cy="16047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49080"/>
            <a:ext cx="6504935" cy="2236243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2426" y="5024387"/>
            <a:ext cx="3201574" cy="1304637"/>
          </a:xfrm>
          <a:prstGeom prst="rect">
            <a:avLst/>
          </a:prstGeom>
        </p:spPr>
      </p:pic>
      <p:sp>
        <p:nvSpPr>
          <p:cNvPr id="9" name="Rectangle 2"/>
          <p:cNvSpPr/>
          <p:nvPr/>
        </p:nvSpPr>
        <p:spPr>
          <a:xfrm>
            <a:off x="1619672" y="6453336"/>
            <a:ext cx="581439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hlinkClick r:id="rId6"/>
              </a:rPr>
              <a:t>http://</a:t>
            </a:r>
            <a:r>
              <a:rPr lang="en-US" b="1" dirty="0" err="1" smtClean="0">
                <a:hlinkClick r:id="rId6"/>
              </a:rPr>
              <a:t>www.eurostemcell.org</a:t>
            </a:r>
            <a:r>
              <a:rPr lang="en-US" b="1" dirty="0" smtClean="0">
                <a:hlinkClick r:id="rId6"/>
              </a:rPr>
              <a:t>/stem-cell-factsheets</a:t>
            </a:r>
            <a:endParaRPr lang="cs-CZ" b="1" dirty="0" smtClean="0"/>
          </a:p>
        </p:txBody>
      </p:sp>
      <p:sp>
        <p:nvSpPr>
          <p:cNvPr id="11" name="Nadpis 2"/>
          <p:cNvSpPr txBox="1">
            <a:spLocks/>
          </p:cNvSpPr>
          <p:nvPr/>
        </p:nvSpPr>
        <p:spPr>
          <a:xfrm>
            <a:off x="2057400" y="76200"/>
            <a:ext cx="5029200" cy="1143000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Kmenové buňky a tkáňová homeostáza v chronických onemocněních a toxicitě?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3" descr="C:\Users\babica\Desktop\recetox-new-fulltext-E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494525"/>
            <a:ext cx="2057400" cy="496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2"/>
          <p:cNvSpPr>
            <a:spLocks noGrp="1"/>
          </p:cNvSpPr>
          <p:nvPr>
            <p:ph type="title"/>
          </p:nvPr>
        </p:nvSpPr>
        <p:spPr>
          <a:xfrm>
            <a:off x="2057400" y="76200"/>
            <a:ext cx="5029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800" dirty="0" smtClean="0"/>
              <a:t>Mezibuněčná komunikace mezerovými spoji – klíčový mechanismus homeostatické kontroly</a:t>
            </a:r>
            <a:endParaRPr lang="cs-CZ" sz="2800" dirty="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219200"/>
            <a:ext cx="4424362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79388" y="1828800"/>
            <a:ext cx="4762500" cy="452596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0000" marR="0" lvl="0" indent="-3200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cs-CZ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Gap </a:t>
            </a:r>
            <a:r>
              <a:rPr kumimoji="0" lang="cs-CZ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junction</a:t>
            </a:r>
            <a:r>
              <a:rPr kumimoji="0" lang="cs-CZ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mezerové spoje</a:t>
            </a:r>
          </a:p>
          <a:p>
            <a:pPr marL="360000" marR="0" lvl="0" indent="-3200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cs-CZ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Propojení buněk ve tkáních a zajištění výměny metabolitů a signálních molekul:</a:t>
            </a:r>
          </a:p>
          <a:p>
            <a:pPr marL="360000" marR="0" lvl="0" indent="-3200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60000"/>
              <a:buFontTx/>
              <a:buNone/>
              <a:tabLst/>
              <a:defRPr/>
            </a:pPr>
            <a:r>
              <a:rPr kumimoji="0" lang="cs-CZ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GJIC – gap junctional </a:t>
            </a:r>
            <a:r>
              <a:rPr kumimoji="0" lang="cs-CZ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intercelllular</a:t>
            </a:r>
            <a:r>
              <a:rPr kumimoji="0" lang="cs-CZ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communication</a:t>
            </a:r>
            <a:endParaRPr kumimoji="0" lang="cs-CZ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0" indent="-3200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cs-CZ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Koordinované chování buněk a rovnováha proliferace / diferenciace / </a:t>
            </a:r>
            <a:r>
              <a:rPr kumimoji="0" lang="cs-CZ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apoptózy</a:t>
            </a: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0" indent="-3200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cs-CZ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Narušení GJIC –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  <a:r>
              <a:rPr kumimoji="0" lang="cs-CZ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abnormální chování buněk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  <a:r>
              <a:rPr kumimoji="0" lang="cs-CZ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onemocnění</a:t>
            </a:r>
          </a:p>
          <a:p>
            <a:pPr marL="360000" marR="0" lvl="0" indent="-3200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3" descr="C:\Users\babica\Desktop\recetox-new-fulltext-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94525"/>
            <a:ext cx="2057400" cy="496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325688"/>
            <a:ext cx="1944687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1624652" y="1989138"/>
            <a:ext cx="8137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sz="1600" b="1" i="1" dirty="0"/>
              <a:t>kontrola</a:t>
            </a:r>
            <a:endParaRPr lang="en-US" sz="1600" b="1" i="1" dirty="0"/>
          </a:p>
        </p:txBody>
      </p:sp>
      <p:grpSp>
        <p:nvGrpSpPr>
          <p:cNvPr id="49" name="Skupina 48"/>
          <p:cNvGrpSpPr/>
          <p:nvPr/>
        </p:nvGrpSpPr>
        <p:grpSpPr>
          <a:xfrm>
            <a:off x="3625850" y="2009775"/>
            <a:ext cx="1960562" cy="1798638"/>
            <a:chOff x="3625850" y="2009775"/>
            <a:chExt cx="1960562" cy="1798638"/>
          </a:xfrm>
        </p:grpSpPr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25850" y="2325688"/>
              <a:ext cx="1960562" cy="148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Text Box 12"/>
            <p:cNvSpPr txBox="1">
              <a:spLocks noChangeArrowheads="1"/>
            </p:cNvSpPr>
            <p:nvPr/>
          </p:nvSpPr>
          <p:spPr bwMode="auto">
            <a:xfrm>
              <a:off x="3744833" y="2009775"/>
              <a:ext cx="174156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 b="1" i="1" dirty="0"/>
                <a:t>1-methylanthracene</a:t>
              </a:r>
            </a:p>
          </p:txBody>
        </p:sp>
      </p:grpSp>
      <p:grpSp>
        <p:nvGrpSpPr>
          <p:cNvPr id="50" name="Skupina 49"/>
          <p:cNvGrpSpPr/>
          <p:nvPr/>
        </p:nvGrpSpPr>
        <p:grpSpPr>
          <a:xfrm>
            <a:off x="6096000" y="1733550"/>
            <a:ext cx="1939925" cy="2063750"/>
            <a:chOff x="6096000" y="1733550"/>
            <a:chExt cx="1939925" cy="2063750"/>
          </a:xfrm>
        </p:grpSpPr>
        <p:pic>
          <p:nvPicPr>
            <p:cNvPr id="29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0" y="2316163"/>
              <a:ext cx="1939925" cy="1481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2" name="Text Box 13"/>
            <p:cNvSpPr txBox="1">
              <a:spLocks noChangeArrowheads="1"/>
            </p:cNvSpPr>
            <p:nvPr/>
          </p:nvSpPr>
          <p:spPr bwMode="auto">
            <a:xfrm>
              <a:off x="6240383" y="1733550"/>
              <a:ext cx="174156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 b="1" i="1" dirty="0"/>
                <a:t>Resveratrol+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 b="1" i="1" dirty="0"/>
                <a:t>1-methylanthracene</a:t>
              </a:r>
            </a:p>
          </p:txBody>
        </p:sp>
      </p:grpSp>
      <p:grpSp>
        <p:nvGrpSpPr>
          <p:cNvPr id="51" name="Skupina 50"/>
          <p:cNvGrpSpPr/>
          <p:nvPr/>
        </p:nvGrpSpPr>
        <p:grpSpPr>
          <a:xfrm>
            <a:off x="533400" y="4017963"/>
            <a:ext cx="2459037" cy="2306637"/>
            <a:chOff x="533400" y="4017963"/>
            <a:chExt cx="2459037" cy="2306637"/>
          </a:xfrm>
        </p:grpSpPr>
        <p:pic>
          <p:nvPicPr>
            <p:cNvPr id="42" name="Picture 23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3400" y="4419600"/>
              <a:ext cx="2459037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Text Box 11"/>
            <p:cNvSpPr txBox="1">
              <a:spLocks noChangeArrowheads="1"/>
            </p:cNvSpPr>
            <p:nvPr/>
          </p:nvSpPr>
          <p:spPr bwMode="auto">
            <a:xfrm>
              <a:off x="1308819" y="4017963"/>
              <a:ext cx="81374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sz="1600" b="1" i="1" dirty="0"/>
                <a:t>kontrola</a:t>
              </a:r>
              <a:endParaRPr lang="en-US" sz="1600" b="1" i="1" dirty="0"/>
            </a:p>
          </p:txBody>
        </p:sp>
      </p:grpSp>
      <p:grpSp>
        <p:nvGrpSpPr>
          <p:cNvPr id="52" name="Skupina 51"/>
          <p:cNvGrpSpPr/>
          <p:nvPr/>
        </p:nvGrpSpPr>
        <p:grpSpPr>
          <a:xfrm>
            <a:off x="3309255" y="4038600"/>
            <a:ext cx="2525489" cy="2286000"/>
            <a:chOff x="3309255" y="4038600"/>
            <a:chExt cx="2525489" cy="2286000"/>
          </a:xfrm>
        </p:grpSpPr>
        <p:pic>
          <p:nvPicPr>
            <p:cNvPr id="34" name="Picture 12"/>
            <p:cNvPicPr>
              <a:picLocks noChangeAspect="1" noChangeArrowheads="1"/>
            </p:cNvPicPr>
            <p:nvPr/>
          </p:nvPicPr>
          <p:blipFill>
            <a:blip r:embed="rId6"/>
            <a:srcRect t="12500" r="22368" b="9375"/>
            <a:stretch>
              <a:fillRect/>
            </a:stretch>
          </p:blipFill>
          <p:spPr bwMode="auto">
            <a:xfrm>
              <a:off x="3309255" y="4419600"/>
              <a:ext cx="2525489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Text Box 12"/>
            <p:cNvSpPr txBox="1">
              <a:spLocks noChangeArrowheads="1"/>
            </p:cNvSpPr>
            <p:nvPr/>
          </p:nvSpPr>
          <p:spPr bwMode="auto">
            <a:xfrm>
              <a:off x="3962400" y="4038600"/>
              <a:ext cx="115993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sz="1600" b="1" i="1" dirty="0" smtClean="0"/>
                <a:t>Ras-</a:t>
              </a:r>
              <a:r>
                <a:rPr lang="cs-CZ" sz="1600" b="1" i="1" dirty="0" err="1" smtClean="0"/>
                <a:t>onkogen</a:t>
              </a:r>
              <a:endParaRPr lang="en-US" sz="1600" b="1" i="1" dirty="0"/>
            </a:p>
          </p:txBody>
        </p:sp>
      </p:grpSp>
      <p:grpSp>
        <p:nvGrpSpPr>
          <p:cNvPr id="53" name="Skupina 52"/>
          <p:cNvGrpSpPr/>
          <p:nvPr/>
        </p:nvGrpSpPr>
        <p:grpSpPr>
          <a:xfrm>
            <a:off x="6096000" y="4038600"/>
            <a:ext cx="2490150" cy="2286000"/>
            <a:chOff x="6096000" y="4038600"/>
            <a:chExt cx="2490150" cy="2286000"/>
          </a:xfrm>
        </p:grpSpPr>
        <p:pic>
          <p:nvPicPr>
            <p:cNvPr id="40" name="Picture 11"/>
            <p:cNvPicPr>
              <a:picLocks noChangeAspect="1" noChangeArrowheads="1"/>
            </p:cNvPicPr>
            <p:nvPr/>
          </p:nvPicPr>
          <p:blipFill>
            <a:blip r:embed="rId7"/>
            <a:srcRect l="21594" t="12805" b="7163"/>
            <a:stretch>
              <a:fillRect/>
            </a:stretch>
          </p:blipFill>
          <p:spPr bwMode="auto">
            <a:xfrm>
              <a:off x="6096000" y="4419600"/>
              <a:ext cx="249015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Text Box 13"/>
            <p:cNvSpPr txBox="1">
              <a:spLocks noChangeArrowheads="1"/>
            </p:cNvSpPr>
            <p:nvPr/>
          </p:nvSpPr>
          <p:spPr bwMode="auto">
            <a:xfrm>
              <a:off x="6248400" y="4038600"/>
              <a:ext cx="220066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sz="1600" b="1" i="1" dirty="0" smtClean="0"/>
                <a:t>Ras-</a:t>
              </a:r>
              <a:r>
                <a:rPr lang="cs-CZ" sz="1600" b="1" i="1" dirty="0" err="1" smtClean="0"/>
                <a:t>onkogen</a:t>
              </a:r>
              <a:r>
                <a:rPr lang="cs-CZ" sz="1600" b="1" i="1" dirty="0" smtClean="0"/>
                <a:t> + Metformin</a:t>
              </a:r>
              <a:endParaRPr lang="en-US" sz="1600" b="1" i="1" dirty="0"/>
            </a:p>
          </p:txBody>
        </p:sp>
      </p:grpSp>
      <p:sp>
        <p:nvSpPr>
          <p:cNvPr id="47" name="Nadpis 2"/>
          <p:cNvSpPr>
            <a:spLocks noGrp="1"/>
          </p:cNvSpPr>
          <p:nvPr>
            <p:ph type="title"/>
          </p:nvPr>
        </p:nvSpPr>
        <p:spPr>
          <a:xfrm>
            <a:off x="2057400" y="76200"/>
            <a:ext cx="5029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800" dirty="0" smtClean="0"/>
              <a:t>Mezibuněčná komunikace mezerovými spoji – klíčový mechanismus homeostatické kontroly</a:t>
            </a:r>
            <a:endParaRPr lang="cs-CZ" sz="2800" dirty="0"/>
          </a:p>
        </p:txBody>
      </p:sp>
      <p:pic>
        <p:nvPicPr>
          <p:cNvPr id="48" name="Picture 3" descr="C:\Users\babica\Desktop\recetox-new-fulltext-E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4200" y="494525"/>
            <a:ext cx="2057400" cy="496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ousměrná vodorovná šipka 3"/>
          <p:cNvSpPr/>
          <p:nvPr/>
        </p:nvSpPr>
        <p:spPr>
          <a:xfrm rot="3373608">
            <a:off x="301527" y="3639298"/>
            <a:ext cx="3043246" cy="533400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 bwMode="auto">
          <a:xfrm>
            <a:off x="152400" y="1481773"/>
            <a:ext cx="16450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cs-CZ" sz="16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Animal</a:t>
            </a:r>
            <a:r>
              <a:rPr lang="cs-CZ" sz="16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6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models</a:t>
            </a:r>
            <a:endParaRPr lang="cs-CZ" sz="1600" b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/>
          <a:srcRect l="23646" t="37500" r="45900" b="29167"/>
          <a:stretch>
            <a:fillRect/>
          </a:stretch>
        </p:blipFill>
        <p:spPr bwMode="auto">
          <a:xfrm>
            <a:off x="304800" y="1938973"/>
            <a:ext cx="1065312" cy="65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 bwMode="auto">
          <a:xfrm>
            <a:off x="1828800" y="1412776"/>
            <a:ext cx="3379067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 </a:t>
            </a:r>
            <a:r>
              <a:rPr lang="cs-CZ" sz="1400" dirty="0" smtClean="0">
                <a:solidFill>
                  <a:schemeClr val="accent1"/>
                </a:solidFill>
              </a:rPr>
              <a:t>Vysoce komplexní</a:t>
            </a:r>
            <a:endParaRPr lang="en-US" sz="1400" dirty="0" smtClean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 Limit</a:t>
            </a:r>
            <a:r>
              <a:rPr lang="cs-CZ" sz="1400" dirty="0" err="1" smtClean="0">
                <a:solidFill>
                  <a:schemeClr val="accent1"/>
                </a:solidFill>
              </a:rPr>
              <a:t>ovaná</a:t>
            </a:r>
            <a:r>
              <a:rPr lang="en-US" sz="1400" dirty="0" smtClean="0">
                <a:solidFill>
                  <a:schemeClr val="accent1"/>
                </a:solidFill>
              </a:rPr>
              <a:t> </a:t>
            </a:r>
            <a:r>
              <a:rPr lang="cs-CZ" sz="1400" dirty="0" smtClean="0">
                <a:solidFill>
                  <a:schemeClr val="accent1"/>
                </a:solidFill>
              </a:rPr>
              <a:t>dostupnost </a:t>
            </a:r>
            <a:r>
              <a:rPr lang="en-US" sz="1400" dirty="0" smtClean="0">
                <a:solidFill>
                  <a:schemeClr val="accent1"/>
                </a:solidFill>
              </a:rPr>
              <a:t>(3R, </a:t>
            </a:r>
            <a:r>
              <a:rPr lang="cs-CZ" sz="1400" dirty="0" smtClean="0">
                <a:solidFill>
                  <a:schemeClr val="accent1"/>
                </a:solidFill>
              </a:rPr>
              <a:t>efektivita, cena</a:t>
            </a:r>
            <a:r>
              <a:rPr lang="en-US" sz="1400" dirty="0" smtClean="0">
                <a:solidFill>
                  <a:schemeClr val="accent1"/>
                </a:solidFill>
              </a:rPr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 </a:t>
            </a:r>
            <a:r>
              <a:rPr lang="cs-CZ" sz="1400" dirty="0" smtClean="0">
                <a:solidFill>
                  <a:schemeClr val="accent1"/>
                </a:solidFill>
              </a:rPr>
              <a:t>Rozdílnost od lidského organismu</a:t>
            </a:r>
          </a:p>
        </p:txBody>
      </p:sp>
      <p:pic>
        <p:nvPicPr>
          <p:cNvPr id="8" name="Obrázek 7" descr="T75 Flask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9480" y="5601950"/>
            <a:ext cx="1314450" cy="105156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 bwMode="auto">
          <a:xfrm>
            <a:off x="2123728" y="5253825"/>
            <a:ext cx="17027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cs-CZ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2D cell </a:t>
            </a:r>
            <a:r>
              <a:rPr lang="cs-CZ" sz="1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cultures</a:t>
            </a:r>
            <a:endParaRPr lang="cs-CZ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 bwMode="auto">
          <a:xfrm>
            <a:off x="3769682" y="4797152"/>
            <a:ext cx="361062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C00000"/>
                </a:solidFill>
              </a:rPr>
              <a:t> </a:t>
            </a:r>
            <a:r>
              <a:rPr lang="cs-CZ" sz="1400" dirty="0" smtClean="0">
                <a:solidFill>
                  <a:srgbClr val="C00000"/>
                </a:solidFill>
              </a:rPr>
              <a:t>Vysoká proliferační rychlost, uniformita</a:t>
            </a:r>
            <a:endParaRPr lang="en-US" sz="1400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cs-CZ" sz="1400" dirty="0" smtClean="0">
                <a:solidFill>
                  <a:srgbClr val="C00000"/>
                </a:solidFill>
              </a:rPr>
              <a:t>Nefyziologická 3D </a:t>
            </a:r>
            <a:r>
              <a:rPr lang="cs-CZ" sz="1400" dirty="0" err="1" smtClean="0">
                <a:solidFill>
                  <a:srgbClr val="C00000"/>
                </a:solidFill>
              </a:rPr>
              <a:t>cytoarchitektura</a:t>
            </a:r>
            <a:endParaRPr lang="en-US" sz="1400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cs-CZ" sz="1400" dirty="0" smtClean="0">
                <a:solidFill>
                  <a:srgbClr val="C00000"/>
                </a:solidFill>
              </a:rPr>
              <a:t>Minimum interakcí buňka-buňka / </a:t>
            </a:r>
            <a:r>
              <a:rPr lang="cs-CZ" sz="1400" dirty="0" err="1" smtClean="0">
                <a:solidFill>
                  <a:srgbClr val="C00000"/>
                </a:solidFill>
              </a:rPr>
              <a:t>buňka</a:t>
            </a:r>
            <a:r>
              <a:rPr lang="cs-CZ" sz="1400" dirty="0" smtClean="0">
                <a:solidFill>
                  <a:srgbClr val="C00000"/>
                </a:solidFill>
              </a:rPr>
              <a:t>-ECM</a:t>
            </a:r>
            <a:endParaRPr lang="en-US" sz="1400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C00000"/>
                </a:solidFill>
              </a:rPr>
              <a:t> </a:t>
            </a:r>
            <a:r>
              <a:rPr lang="cs-CZ" sz="1400" dirty="0" smtClean="0">
                <a:solidFill>
                  <a:srgbClr val="C00000"/>
                </a:solidFill>
              </a:rPr>
              <a:t>Nádorové buněčné linie</a:t>
            </a:r>
            <a:endParaRPr lang="en-US" sz="1400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C00000"/>
                </a:solidFill>
              </a:rPr>
              <a:t> </a:t>
            </a:r>
            <a:r>
              <a:rPr lang="cs-CZ" sz="1400" dirty="0" smtClean="0">
                <a:solidFill>
                  <a:srgbClr val="C00000"/>
                </a:solidFill>
              </a:rPr>
              <a:t>Nedostatečně rekapitulují funkce normálních tkání a orgánů</a:t>
            </a:r>
          </a:p>
        </p:txBody>
      </p:sp>
      <p:grpSp>
        <p:nvGrpSpPr>
          <p:cNvPr id="20" name="Skupina 19"/>
          <p:cNvGrpSpPr/>
          <p:nvPr/>
        </p:nvGrpSpPr>
        <p:grpSpPr>
          <a:xfrm>
            <a:off x="1007893" y="2667000"/>
            <a:ext cx="8063557" cy="2031325"/>
            <a:chOff x="1007893" y="2667000"/>
            <a:chExt cx="8063557" cy="2031325"/>
          </a:xfrm>
        </p:grpSpPr>
        <p:pic>
          <p:nvPicPr>
            <p:cNvPr id="12" name="Obrázek 11" descr="image.axd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648" y="3521001"/>
              <a:ext cx="911200" cy="700087"/>
            </a:xfrm>
            <a:prstGeom prst="rect">
              <a:avLst/>
            </a:prstGeom>
          </p:spPr>
        </p:pic>
        <p:grpSp>
          <p:nvGrpSpPr>
            <p:cNvPr id="17" name="Skupina 16"/>
            <p:cNvGrpSpPr/>
            <p:nvPr/>
          </p:nvGrpSpPr>
          <p:grpSpPr>
            <a:xfrm>
              <a:off x="1007893" y="2667000"/>
              <a:ext cx="8063557" cy="2031325"/>
              <a:chOff x="1007893" y="2667000"/>
              <a:chExt cx="8063557" cy="2031325"/>
            </a:xfrm>
          </p:grpSpPr>
          <p:sp>
            <p:nvSpPr>
              <p:cNvPr id="11" name="TextovéPole 10"/>
              <p:cNvSpPr txBox="1"/>
              <p:nvPr/>
            </p:nvSpPr>
            <p:spPr bwMode="auto">
              <a:xfrm>
                <a:off x="1007893" y="3068960"/>
                <a:ext cx="170271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cs-CZ" sz="1600" b="1" dirty="0" smtClean="0">
                    <a:solidFill>
                      <a:schemeClr val="accent4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3D cell </a:t>
                </a:r>
                <a:r>
                  <a:rPr lang="cs-CZ" sz="1600" b="1" dirty="0" err="1" smtClean="0">
                    <a:solidFill>
                      <a:schemeClr val="accent4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cultures</a:t>
                </a:r>
                <a:endParaRPr lang="cs-CZ" sz="1600" b="1" dirty="0" smtClean="0">
                  <a:solidFill>
                    <a:schemeClr val="accent4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6" name="Skupina 15"/>
              <p:cNvGrpSpPr/>
              <p:nvPr/>
            </p:nvGrpSpPr>
            <p:grpSpPr>
              <a:xfrm>
                <a:off x="2831976" y="2667000"/>
                <a:ext cx="6239474" cy="2031325"/>
                <a:chOff x="2831976" y="2667000"/>
                <a:chExt cx="6239474" cy="2031325"/>
              </a:xfrm>
            </p:grpSpPr>
            <p:sp>
              <p:nvSpPr>
                <p:cNvPr id="13" name="TextovéPole 12"/>
                <p:cNvSpPr txBox="1"/>
                <p:nvPr/>
              </p:nvSpPr>
              <p:spPr bwMode="auto">
                <a:xfrm>
                  <a:off x="2831976" y="2667000"/>
                  <a:ext cx="5700464" cy="20313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0"/>
                    </a:spcBef>
                    <a:buFont typeface="Arial" charset="0"/>
                    <a:buChar char="•"/>
                  </a:pPr>
                  <a:r>
                    <a:rPr lang="en-US" sz="1400" dirty="0" smtClean="0">
                      <a:solidFill>
                        <a:schemeClr val="accent4">
                          <a:lumMod val="50000"/>
                        </a:schemeClr>
                      </a:solidFill>
                    </a:rPr>
                    <a:t> </a:t>
                  </a:r>
                  <a:r>
                    <a:rPr lang="cs-CZ" sz="1400" dirty="0" smtClean="0">
                      <a:solidFill>
                        <a:schemeClr val="accent4">
                          <a:lumMod val="50000"/>
                        </a:schemeClr>
                      </a:solidFill>
                    </a:rPr>
                    <a:t>Lépe napodobují </a:t>
                  </a:r>
                  <a:r>
                    <a:rPr lang="en-US" sz="1400" i="1" dirty="0" smtClean="0">
                      <a:solidFill>
                        <a:schemeClr val="accent4">
                          <a:lumMod val="50000"/>
                        </a:schemeClr>
                      </a:solidFill>
                    </a:rPr>
                    <a:t>in vivo </a:t>
                  </a:r>
                  <a:r>
                    <a:rPr lang="cs-CZ" sz="1400" dirty="0" smtClean="0">
                      <a:solidFill>
                        <a:schemeClr val="accent4">
                          <a:lumMod val="50000"/>
                        </a:schemeClr>
                      </a:solidFill>
                    </a:rPr>
                    <a:t>mikroprostředí</a:t>
                  </a:r>
                  <a:endParaRPr lang="en-US" sz="1400" dirty="0" smtClean="0">
                    <a:solidFill>
                      <a:schemeClr val="accent4">
                        <a:lumMod val="50000"/>
                      </a:schemeClr>
                    </a:solidFill>
                  </a:endParaRPr>
                </a:p>
                <a:p>
                  <a:pPr>
                    <a:lnSpc>
                      <a:spcPct val="150000"/>
                    </a:lnSpc>
                    <a:spcBef>
                      <a:spcPts val="0"/>
                    </a:spcBef>
                    <a:buFont typeface="Arial" charset="0"/>
                    <a:buChar char="•"/>
                  </a:pPr>
                  <a:r>
                    <a:rPr lang="en-US" sz="1400" dirty="0">
                      <a:solidFill>
                        <a:schemeClr val="accent4">
                          <a:lumMod val="50000"/>
                        </a:schemeClr>
                      </a:solidFill>
                    </a:rPr>
                    <a:t> </a:t>
                  </a:r>
                  <a:r>
                    <a:rPr lang="cs-CZ" sz="1400" dirty="0" smtClean="0">
                      <a:solidFill>
                        <a:schemeClr val="accent4">
                          <a:lumMod val="50000"/>
                        </a:schemeClr>
                      </a:solidFill>
                    </a:rPr>
                    <a:t>Gradienty O2/CO2, živin, proliferace</a:t>
                  </a:r>
                  <a:endParaRPr lang="en-US" sz="1400" dirty="0" smtClean="0">
                    <a:solidFill>
                      <a:schemeClr val="accent4">
                        <a:lumMod val="50000"/>
                      </a:schemeClr>
                    </a:solidFill>
                  </a:endParaRPr>
                </a:p>
                <a:p>
                  <a:pPr>
                    <a:lnSpc>
                      <a:spcPct val="150000"/>
                    </a:lnSpc>
                    <a:spcBef>
                      <a:spcPts val="0"/>
                    </a:spcBef>
                    <a:buFont typeface="Arial" charset="0"/>
                    <a:buChar char="•"/>
                  </a:pPr>
                  <a:r>
                    <a:rPr lang="en-US" sz="1400" dirty="0" smtClean="0">
                      <a:solidFill>
                        <a:schemeClr val="accent4">
                          <a:lumMod val="50000"/>
                        </a:schemeClr>
                      </a:solidFill>
                    </a:rPr>
                    <a:t> 3D </a:t>
                  </a:r>
                  <a:r>
                    <a:rPr lang="cs-CZ" sz="1400" dirty="0" smtClean="0">
                      <a:solidFill>
                        <a:schemeClr val="accent4">
                          <a:lumMod val="50000"/>
                        </a:schemeClr>
                      </a:solidFill>
                    </a:rPr>
                    <a:t>morfologie / polarizace buněk</a:t>
                  </a:r>
                  <a:endParaRPr lang="en-US" sz="1400" dirty="0" smtClean="0">
                    <a:solidFill>
                      <a:schemeClr val="accent4">
                        <a:lumMod val="50000"/>
                      </a:schemeClr>
                    </a:solidFill>
                  </a:endParaRPr>
                </a:p>
                <a:p>
                  <a:pPr>
                    <a:lnSpc>
                      <a:spcPct val="150000"/>
                    </a:lnSpc>
                    <a:spcBef>
                      <a:spcPts val="0"/>
                    </a:spcBef>
                    <a:buFont typeface="Arial" charset="0"/>
                    <a:buChar char="•"/>
                  </a:pPr>
                  <a:r>
                    <a:rPr lang="cs-CZ" sz="1400" dirty="0" smtClean="0">
                      <a:solidFill>
                        <a:schemeClr val="accent4">
                          <a:lumMod val="50000"/>
                        </a:schemeClr>
                      </a:solidFill>
                    </a:rPr>
                    <a:t> Interakce buňka-buňka / </a:t>
                  </a:r>
                  <a:r>
                    <a:rPr lang="cs-CZ" sz="1400" dirty="0" err="1" smtClean="0">
                      <a:solidFill>
                        <a:schemeClr val="accent4">
                          <a:lumMod val="50000"/>
                        </a:schemeClr>
                      </a:solidFill>
                    </a:rPr>
                    <a:t>buňka</a:t>
                  </a:r>
                  <a:r>
                    <a:rPr lang="cs-CZ" sz="1400" dirty="0" smtClean="0">
                      <a:solidFill>
                        <a:schemeClr val="accent4">
                          <a:lumMod val="50000"/>
                        </a:schemeClr>
                      </a:solidFill>
                    </a:rPr>
                    <a:t>-ECM</a:t>
                  </a:r>
                  <a:r>
                    <a:rPr lang="en-US" sz="1400" dirty="0" smtClean="0">
                      <a:solidFill>
                        <a:schemeClr val="accent4">
                          <a:lumMod val="50000"/>
                        </a:schemeClr>
                      </a:solidFill>
                    </a:rPr>
                    <a:t> </a:t>
                  </a:r>
                  <a:endParaRPr lang="cs-CZ" sz="1400" dirty="0" smtClean="0">
                    <a:solidFill>
                      <a:schemeClr val="accent4">
                        <a:lumMod val="50000"/>
                      </a:schemeClr>
                    </a:solidFill>
                  </a:endParaRPr>
                </a:p>
                <a:p>
                  <a:pPr>
                    <a:lnSpc>
                      <a:spcPct val="150000"/>
                    </a:lnSpc>
                    <a:spcBef>
                      <a:spcPts val="0"/>
                    </a:spcBef>
                    <a:buFont typeface="Arial" charset="0"/>
                    <a:buChar char="•"/>
                  </a:pPr>
                  <a:r>
                    <a:rPr lang="cs-CZ" sz="1400" dirty="0" smtClean="0">
                      <a:solidFill>
                        <a:schemeClr val="accent4">
                          <a:lumMod val="50000"/>
                        </a:schemeClr>
                      </a:solidFill>
                    </a:rPr>
                    <a:t> Lépe napodobují funkce normálních tkání a orgánů</a:t>
                  </a:r>
                  <a:endParaRPr lang="en-US" sz="1400" dirty="0" smtClean="0">
                    <a:solidFill>
                      <a:schemeClr val="accent4">
                        <a:lumMod val="50000"/>
                      </a:schemeClr>
                    </a:solidFill>
                  </a:endParaRPr>
                </a:p>
                <a:p>
                  <a:pPr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1400" b="1" dirty="0" smtClean="0">
                      <a:solidFill>
                        <a:schemeClr val="accent4">
                          <a:lumMod val="50000"/>
                        </a:schemeClr>
                      </a:solidFill>
                    </a:rPr>
                    <a:t>=&gt; </a:t>
                  </a:r>
                  <a:r>
                    <a:rPr lang="cs-CZ" sz="1400" b="1" dirty="0" smtClean="0">
                      <a:solidFill>
                        <a:schemeClr val="accent4">
                          <a:lumMod val="50000"/>
                        </a:schemeClr>
                      </a:solidFill>
                    </a:rPr>
                    <a:t>Lepší fyziologická / </a:t>
                  </a:r>
                  <a:r>
                    <a:rPr lang="cs-CZ" sz="1400" b="1" i="1" dirty="0" smtClean="0">
                      <a:solidFill>
                        <a:schemeClr val="accent4">
                          <a:lumMod val="50000"/>
                        </a:schemeClr>
                      </a:solidFill>
                    </a:rPr>
                    <a:t>in vivo</a:t>
                  </a:r>
                  <a:r>
                    <a:rPr lang="cs-CZ" sz="1400" b="1" dirty="0" smtClean="0">
                      <a:solidFill>
                        <a:schemeClr val="accent4">
                          <a:lumMod val="50000"/>
                        </a:schemeClr>
                      </a:solidFill>
                    </a:rPr>
                    <a:t> relevance</a:t>
                  </a:r>
                </a:p>
              </p:txBody>
            </p:sp>
            <p:pic>
              <p:nvPicPr>
                <p:cNvPr id="14" name="Picture 7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7380311" y="2924944"/>
                  <a:ext cx="1691139" cy="1189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8061" y="5237830"/>
            <a:ext cx="1691139" cy="121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Nadpis 2"/>
          <p:cNvSpPr>
            <a:spLocks noGrp="1"/>
          </p:cNvSpPr>
          <p:nvPr>
            <p:ph type="title"/>
          </p:nvPr>
        </p:nvSpPr>
        <p:spPr>
          <a:xfrm>
            <a:off x="2057400" y="76200"/>
            <a:ext cx="5029200" cy="1143000"/>
          </a:xfrm>
        </p:spPr>
        <p:txBody>
          <a:bodyPr>
            <a:normAutofit/>
          </a:bodyPr>
          <a:lstStyle/>
          <a:p>
            <a:pPr algn="ctr"/>
            <a:r>
              <a:rPr lang="cs-CZ" sz="2800" dirty="0" smtClean="0"/>
              <a:t>3D </a:t>
            </a:r>
            <a:r>
              <a:rPr lang="cs-CZ" sz="2800" i="1" dirty="0" smtClean="0"/>
              <a:t>in vitro </a:t>
            </a:r>
            <a:r>
              <a:rPr lang="cs-CZ" sz="2800" dirty="0" smtClean="0"/>
              <a:t>kultivace</a:t>
            </a:r>
            <a:endParaRPr lang="cs-CZ" sz="2800" dirty="0"/>
          </a:p>
        </p:txBody>
      </p:sp>
      <p:pic>
        <p:nvPicPr>
          <p:cNvPr id="19" name="Picture 3" descr="C:\Users\babica\Desktop\recetox-new-fulltext-E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494525"/>
            <a:ext cx="2057400" cy="496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2399" y="1909762"/>
            <a:ext cx="204597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968116"/>
            <a:ext cx="2954655" cy="228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12645" y="1905000"/>
            <a:ext cx="4897755" cy="193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648075" y="4128135"/>
            <a:ext cx="4886325" cy="189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715000" y="6477000"/>
            <a:ext cx="3429000" cy="381000"/>
          </a:xfrm>
        </p:spPr>
        <p:txBody>
          <a:bodyPr>
            <a:noAutofit/>
          </a:bodyPr>
          <a:lstStyle/>
          <a:p>
            <a:pPr algn="r">
              <a:spcBef>
                <a:spcPct val="20000"/>
              </a:spcBef>
              <a:buNone/>
            </a:pPr>
            <a:r>
              <a:rPr lang="cs-CZ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Pampaloni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et al., 2007, Nature Reviews 8)</a:t>
            </a:r>
          </a:p>
          <a:p>
            <a:pPr algn="r">
              <a:spcBef>
                <a:spcPct val="20000"/>
              </a:spcBef>
              <a:buNone/>
            </a:pPr>
            <a:endParaRPr lang="en-US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9515" y="2514602"/>
            <a:ext cx="1915885" cy="114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2"/>
          <p:cNvSpPr>
            <a:spLocks noGrp="1"/>
          </p:cNvSpPr>
          <p:nvPr>
            <p:ph type="title"/>
          </p:nvPr>
        </p:nvSpPr>
        <p:spPr>
          <a:xfrm>
            <a:off x="2057400" y="76200"/>
            <a:ext cx="5029200" cy="1143000"/>
          </a:xfrm>
        </p:spPr>
        <p:txBody>
          <a:bodyPr>
            <a:normAutofit/>
          </a:bodyPr>
          <a:lstStyle/>
          <a:p>
            <a:pPr algn="ctr"/>
            <a:r>
              <a:rPr lang="cs-CZ" sz="2800" dirty="0" smtClean="0"/>
              <a:t>3D </a:t>
            </a:r>
            <a:r>
              <a:rPr lang="cs-CZ" sz="2800" i="1" dirty="0" smtClean="0"/>
              <a:t>in vitro </a:t>
            </a:r>
            <a:r>
              <a:rPr lang="cs-CZ" sz="2800" dirty="0" smtClean="0"/>
              <a:t>kultivace</a:t>
            </a: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2109782"/>
            <a:ext cx="4470064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 b="32030"/>
          <a:stretch>
            <a:fillRect/>
          </a:stretch>
        </p:blipFill>
        <p:spPr bwMode="auto">
          <a:xfrm>
            <a:off x="4648200" y="2514600"/>
            <a:ext cx="4429573" cy="33956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6" name="Nadpis 2"/>
          <p:cNvSpPr>
            <a:spLocks noGrp="1"/>
          </p:cNvSpPr>
          <p:nvPr>
            <p:ph type="title"/>
          </p:nvPr>
        </p:nvSpPr>
        <p:spPr>
          <a:xfrm>
            <a:off x="2057400" y="76200"/>
            <a:ext cx="5029200" cy="1143000"/>
          </a:xfrm>
        </p:spPr>
        <p:txBody>
          <a:bodyPr>
            <a:normAutofit/>
          </a:bodyPr>
          <a:lstStyle/>
          <a:p>
            <a:pPr algn="ctr"/>
            <a:r>
              <a:rPr lang="cs-CZ" sz="2800" dirty="0" smtClean="0"/>
              <a:t>3D </a:t>
            </a:r>
            <a:r>
              <a:rPr lang="cs-CZ" sz="2800" i="1" dirty="0" smtClean="0"/>
              <a:t>in vitro </a:t>
            </a:r>
            <a:r>
              <a:rPr lang="cs-CZ" sz="2800" dirty="0" smtClean="0"/>
              <a:t>kultivace</a:t>
            </a:r>
            <a:r>
              <a:rPr lang="en-US" sz="2800" dirty="0" smtClean="0"/>
              <a:t> &amp; </a:t>
            </a:r>
            <a:r>
              <a:rPr lang="en-US" sz="2800" dirty="0" err="1" smtClean="0"/>
              <a:t>kmenov</a:t>
            </a:r>
            <a:r>
              <a:rPr lang="cs-CZ" sz="2800" dirty="0" smtClean="0"/>
              <a:t>é buňky</a:t>
            </a:r>
            <a:endParaRPr lang="cs-CZ" sz="28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124200" y="1600200"/>
            <a:ext cx="3489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smtClean="0"/>
              <a:t>In vitro </a:t>
            </a:r>
            <a:r>
              <a:rPr lang="cs-CZ" b="1" dirty="0" smtClean="0"/>
              <a:t>kultury lidských organoidů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2399" y="1909762"/>
            <a:ext cx="204597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968116"/>
            <a:ext cx="2954655" cy="228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12645" y="1905000"/>
            <a:ext cx="4897755" cy="193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648075" y="4128135"/>
            <a:ext cx="4886325" cy="189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715000" y="6477000"/>
            <a:ext cx="3429000" cy="381000"/>
          </a:xfrm>
        </p:spPr>
        <p:txBody>
          <a:bodyPr>
            <a:noAutofit/>
          </a:bodyPr>
          <a:lstStyle/>
          <a:p>
            <a:pPr algn="r">
              <a:spcBef>
                <a:spcPct val="20000"/>
              </a:spcBef>
              <a:buNone/>
            </a:pPr>
            <a:r>
              <a:rPr lang="cs-CZ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Pampaloni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et al., 2007, Nature Reviews 8)</a:t>
            </a:r>
          </a:p>
          <a:p>
            <a:pPr algn="r">
              <a:spcBef>
                <a:spcPct val="20000"/>
              </a:spcBef>
              <a:buNone/>
            </a:pPr>
            <a:endParaRPr lang="en-US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9515" y="2514602"/>
            <a:ext cx="1915885" cy="114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2"/>
          <p:cNvSpPr>
            <a:spLocks noGrp="1"/>
          </p:cNvSpPr>
          <p:nvPr>
            <p:ph type="title"/>
          </p:nvPr>
        </p:nvSpPr>
        <p:spPr>
          <a:xfrm>
            <a:off x="2057400" y="76200"/>
            <a:ext cx="5029200" cy="1143000"/>
          </a:xfrm>
        </p:spPr>
        <p:txBody>
          <a:bodyPr>
            <a:normAutofit/>
          </a:bodyPr>
          <a:lstStyle/>
          <a:p>
            <a:pPr algn="ctr"/>
            <a:r>
              <a:rPr lang="cs-CZ" sz="2800" dirty="0" smtClean="0"/>
              <a:t>3D </a:t>
            </a:r>
            <a:r>
              <a:rPr lang="cs-CZ" sz="2800" i="1" dirty="0" smtClean="0"/>
              <a:t>in vitro </a:t>
            </a:r>
            <a:r>
              <a:rPr lang="cs-CZ" sz="2800" dirty="0" smtClean="0"/>
              <a:t>kultivace</a:t>
            </a:r>
            <a:endParaRPr lang="cs-CZ" sz="2800" dirty="0"/>
          </a:p>
        </p:txBody>
      </p:sp>
      <p:sp>
        <p:nvSpPr>
          <p:cNvPr id="11" name="Elipsa 10"/>
          <p:cNvSpPr/>
          <p:nvPr/>
        </p:nvSpPr>
        <p:spPr>
          <a:xfrm>
            <a:off x="1981200" y="1600200"/>
            <a:ext cx="3048000" cy="2590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7"/>
          <p:cNvSpPr txBox="1">
            <a:spLocks noChangeArrowheads="1"/>
          </p:cNvSpPr>
          <p:nvPr/>
        </p:nvSpPr>
        <p:spPr bwMode="auto">
          <a:xfrm>
            <a:off x="1677193" y="2438400"/>
            <a:ext cx="439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NF</a:t>
            </a:r>
          </a:p>
        </p:txBody>
      </p:sp>
      <p:sp>
        <p:nvSpPr>
          <p:cNvPr id="17" name="TextovéPole 8"/>
          <p:cNvSpPr txBox="1">
            <a:spLocks noChangeArrowheads="1"/>
          </p:cNvSpPr>
          <p:nvPr/>
        </p:nvSpPr>
        <p:spPr bwMode="auto">
          <a:xfrm>
            <a:off x="5182393" y="2362200"/>
            <a:ext cx="487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MF</a:t>
            </a:r>
          </a:p>
        </p:txBody>
      </p:sp>
      <p:sp>
        <p:nvSpPr>
          <p:cNvPr id="18" name="TextovéPole 9"/>
          <p:cNvSpPr txBox="1">
            <a:spLocks noChangeArrowheads="1"/>
          </p:cNvSpPr>
          <p:nvPr/>
        </p:nvSpPr>
        <p:spPr bwMode="auto">
          <a:xfrm>
            <a:off x="1296193" y="5181600"/>
            <a:ext cx="825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NF/MF</a:t>
            </a:r>
          </a:p>
        </p:txBody>
      </p:sp>
      <p:sp>
        <p:nvSpPr>
          <p:cNvPr id="19" name="TextovéPole 10"/>
          <p:cNvSpPr txBox="1">
            <a:spLocks noChangeArrowheads="1"/>
          </p:cNvSpPr>
          <p:nvPr/>
        </p:nvSpPr>
        <p:spPr bwMode="auto">
          <a:xfrm>
            <a:off x="5182393" y="5257800"/>
            <a:ext cx="409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PF</a:t>
            </a:r>
          </a:p>
        </p:txBody>
      </p:sp>
      <p:pic>
        <p:nvPicPr>
          <p:cNvPr id="20" name="Picture 2" descr="C:\Users\Andy\Documents\Osobne\IC\FIRMA\IC letaky a prezentacie\RECETOX testovani HL a WB\DiOC PI Maly konfokal Morphology kit\HL\HL NF d1_01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0593" y="1524000"/>
            <a:ext cx="2590007" cy="259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C:\Users\Andy\Documents\Osobne\IC\FIRMA\IC letaky a prezentacie\RECETOX testovani HL a WB\DiOC PI Maly konfokal Morphology kit\HL\PF\HL PF d1_0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993" y="4191000"/>
            <a:ext cx="2590007" cy="259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993" y="1524000"/>
            <a:ext cx="2590006" cy="259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0593" y="4191000"/>
            <a:ext cx="2590007" cy="259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16"/>
          <p:cNvSpPr txBox="1"/>
          <p:nvPr/>
        </p:nvSpPr>
        <p:spPr bwMode="auto">
          <a:xfrm>
            <a:off x="0" y="1524000"/>
            <a:ext cx="1952201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1400" dirty="0" smtClean="0"/>
              <a:t>Lidské dospělé jaterní kmenové buňky HL1-hT1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1400" dirty="0" smtClean="0"/>
              <a:t>a </a:t>
            </a:r>
            <a:r>
              <a:rPr lang="cs-CZ" sz="1400" dirty="0" err="1" smtClean="0"/>
              <a:t>Inomatrix</a:t>
            </a:r>
            <a:r>
              <a:rPr lang="cs-CZ" sz="1400" dirty="0" smtClean="0"/>
              <a:t> </a:t>
            </a:r>
            <a:r>
              <a:rPr lang="cs-CZ" sz="1400" dirty="0" err="1" smtClean="0"/>
              <a:t>Scaffolds</a:t>
            </a:r>
            <a:endParaRPr lang="cs-CZ" sz="1400" dirty="0" smtClean="0"/>
          </a:p>
        </p:txBody>
      </p:sp>
      <p:sp>
        <p:nvSpPr>
          <p:cNvPr id="31" name="Nadpis 2"/>
          <p:cNvSpPr>
            <a:spLocks noGrp="1"/>
          </p:cNvSpPr>
          <p:nvPr>
            <p:ph type="title"/>
          </p:nvPr>
        </p:nvSpPr>
        <p:spPr>
          <a:xfrm>
            <a:off x="2057400" y="76200"/>
            <a:ext cx="5029200" cy="1143000"/>
          </a:xfrm>
        </p:spPr>
        <p:txBody>
          <a:bodyPr>
            <a:normAutofit/>
          </a:bodyPr>
          <a:lstStyle/>
          <a:p>
            <a:pPr algn="ctr"/>
            <a:r>
              <a:rPr lang="cs-CZ" sz="2800" dirty="0" smtClean="0"/>
              <a:t>3D </a:t>
            </a:r>
            <a:r>
              <a:rPr lang="cs-CZ" sz="2800" i="1" dirty="0" smtClean="0"/>
              <a:t>in vitro </a:t>
            </a:r>
            <a:r>
              <a:rPr lang="cs-CZ" sz="2800" dirty="0" smtClean="0"/>
              <a:t>kultivace</a:t>
            </a:r>
            <a:endParaRPr lang="cs-CZ" sz="2800" dirty="0"/>
          </a:p>
        </p:txBody>
      </p:sp>
      <p:pic>
        <p:nvPicPr>
          <p:cNvPr id="32" name="Picture 3" descr="C:\Users\babica\Desktop\recetox-new-fulltext-E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494525"/>
            <a:ext cx="2057400" cy="496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2399" y="1909762"/>
            <a:ext cx="204597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968116"/>
            <a:ext cx="2954655" cy="228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12645" y="1905000"/>
            <a:ext cx="4897755" cy="193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648075" y="4128135"/>
            <a:ext cx="4886325" cy="189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715000" y="6477000"/>
            <a:ext cx="3429000" cy="381000"/>
          </a:xfrm>
        </p:spPr>
        <p:txBody>
          <a:bodyPr>
            <a:noAutofit/>
          </a:bodyPr>
          <a:lstStyle/>
          <a:p>
            <a:pPr algn="r">
              <a:spcBef>
                <a:spcPct val="20000"/>
              </a:spcBef>
              <a:buNone/>
            </a:pPr>
            <a:r>
              <a:rPr lang="cs-CZ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Pampaloni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et al., 2007, Nature Reviews 8)</a:t>
            </a:r>
          </a:p>
          <a:p>
            <a:pPr algn="r">
              <a:spcBef>
                <a:spcPct val="20000"/>
              </a:spcBef>
              <a:buNone/>
            </a:pPr>
            <a:endParaRPr lang="en-US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9515" y="2514602"/>
            <a:ext cx="1915885" cy="114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2"/>
          <p:cNvSpPr>
            <a:spLocks noGrp="1"/>
          </p:cNvSpPr>
          <p:nvPr>
            <p:ph type="title"/>
          </p:nvPr>
        </p:nvSpPr>
        <p:spPr>
          <a:xfrm>
            <a:off x="2057400" y="76200"/>
            <a:ext cx="5029200" cy="1143000"/>
          </a:xfrm>
        </p:spPr>
        <p:txBody>
          <a:bodyPr>
            <a:normAutofit/>
          </a:bodyPr>
          <a:lstStyle/>
          <a:p>
            <a:pPr algn="ctr"/>
            <a:r>
              <a:rPr lang="cs-CZ" sz="2800" dirty="0" smtClean="0"/>
              <a:t>3D </a:t>
            </a:r>
            <a:r>
              <a:rPr lang="cs-CZ" sz="2800" i="1" dirty="0" smtClean="0"/>
              <a:t>in vitro </a:t>
            </a:r>
            <a:r>
              <a:rPr lang="cs-CZ" sz="2800" dirty="0" smtClean="0"/>
              <a:t>kultivace</a:t>
            </a:r>
            <a:endParaRPr lang="cs-CZ" sz="2800" dirty="0"/>
          </a:p>
        </p:txBody>
      </p:sp>
      <p:sp>
        <p:nvSpPr>
          <p:cNvPr id="11" name="Elipsa 10"/>
          <p:cNvSpPr/>
          <p:nvPr/>
        </p:nvSpPr>
        <p:spPr>
          <a:xfrm>
            <a:off x="-152400" y="3657600"/>
            <a:ext cx="3505200" cy="2895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Environmentální toxikologie</a:t>
            </a:r>
            <a:endParaRPr lang="cs-CZ" dirty="0"/>
          </a:p>
        </p:txBody>
      </p:sp>
      <p:pic>
        <p:nvPicPr>
          <p:cNvPr id="4" name="Picture 1103" descr="so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6788" y="2279650"/>
            <a:ext cx="2122487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04" descr="factory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6938" y="1398588"/>
            <a:ext cx="2363787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05" descr="city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97225" y="1498600"/>
            <a:ext cx="16351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06" descr="Traktor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6475" y="2217738"/>
            <a:ext cx="99377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1107"/>
          <p:cNvGrpSpPr>
            <a:grpSpLocks/>
          </p:cNvGrpSpPr>
          <p:nvPr/>
        </p:nvGrpSpPr>
        <p:grpSpPr bwMode="auto">
          <a:xfrm>
            <a:off x="2306638" y="2690813"/>
            <a:ext cx="1998662" cy="384175"/>
            <a:chOff x="2492" y="1848"/>
            <a:chExt cx="1012" cy="1152"/>
          </a:xfrm>
        </p:grpSpPr>
        <p:sp>
          <p:nvSpPr>
            <p:cNvPr id="9" name="Freeform 1108"/>
            <p:cNvSpPr>
              <a:spLocks/>
            </p:cNvSpPr>
            <p:nvPr/>
          </p:nvSpPr>
          <p:spPr bwMode="auto">
            <a:xfrm>
              <a:off x="2544" y="1872"/>
              <a:ext cx="960" cy="1104"/>
            </a:xfrm>
            <a:custGeom>
              <a:avLst/>
              <a:gdLst>
                <a:gd name="T0" fmla="*/ 624 w 960"/>
                <a:gd name="T1" fmla="*/ 0 h 1104"/>
                <a:gd name="T2" fmla="*/ 0 w 960"/>
                <a:gd name="T3" fmla="*/ 912 h 1104"/>
                <a:gd name="T4" fmla="*/ 672 w 960"/>
                <a:gd name="T5" fmla="*/ 1104 h 1104"/>
                <a:gd name="T6" fmla="*/ 960 w 960"/>
                <a:gd name="T7" fmla="*/ 48 h 1104"/>
                <a:gd name="T8" fmla="*/ 624 w 960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0"/>
                <a:gd name="T16" fmla="*/ 0 h 1104"/>
                <a:gd name="T17" fmla="*/ 960 w 960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0" h="1104">
                  <a:moveTo>
                    <a:pt x="624" y="0"/>
                  </a:moveTo>
                  <a:lnTo>
                    <a:pt x="0" y="912"/>
                  </a:lnTo>
                  <a:lnTo>
                    <a:pt x="672" y="1104"/>
                  </a:lnTo>
                  <a:lnTo>
                    <a:pt x="960" y="48"/>
                  </a:lnTo>
                  <a:lnTo>
                    <a:pt x="624" y="0"/>
                  </a:lnTo>
                  <a:close/>
                </a:path>
              </a:pathLst>
            </a:custGeom>
            <a:gradFill rotWithShape="0">
              <a:gsLst>
                <a:gs pos="0">
                  <a:srgbClr val="C0C0C0"/>
                </a:gs>
                <a:gs pos="100000">
                  <a:srgbClr val="595959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pic>
          <p:nvPicPr>
            <p:cNvPr id="10" name="Picture 1109" descr="road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492" y="1848"/>
              <a:ext cx="1010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1110" descr="truck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74963" y="2320925"/>
            <a:ext cx="992187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11" descr="PLANE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200" y="1773238"/>
            <a:ext cx="10287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délník 11"/>
          <p:cNvSpPr>
            <a:spLocks noChangeArrowheads="1"/>
          </p:cNvSpPr>
          <p:nvPr/>
        </p:nvSpPr>
        <p:spPr bwMode="auto">
          <a:xfrm>
            <a:off x="5562600" y="4134177"/>
            <a:ext cx="3581400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 smtClean="0">
                <a:solidFill>
                  <a:sysClr val="windowText" lastClr="000000"/>
                </a:solidFill>
                <a:sym typeface="Symbol" pitchFamily="18" charset="2"/>
              </a:rPr>
              <a:t>Chronická onemocnění</a:t>
            </a:r>
            <a:endParaRPr lang="en-US" b="1" dirty="0">
              <a:solidFill>
                <a:sysClr val="windowText" lastClr="000000"/>
              </a:solidFill>
              <a:sym typeface="Symbol" pitchFamily="18" charset="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600" dirty="0" smtClean="0">
                <a:solidFill>
                  <a:sysClr val="windowText" lastClr="000000"/>
                </a:solidFill>
                <a:sym typeface="Symbol" pitchFamily="18" charset="2"/>
              </a:rPr>
              <a:t> Rakovina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600" dirty="0" smtClean="0">
                <a:solidFill>
                  <a:sysClr val="windowText" lastClr="000000"/>
                </a:solidFill>
                <a:sym typeface="Symbol" pitchFamily="18" charset="2"/>
              </a:rPr>
              <a:t> Chronická onemocnění dýchacího traktu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600" dirty="0" smtClean="0">
                <a:solidFill>
                  <a:sysClr val="windowText" lastClr="000000"/>
                </a:solidFill>
                <a:sym typeface="Symbol" pitchFamily="18" charset="2"/>
              </a:rPr>
              <a:t> Autoimunitní onemocnění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600" dirty="0" smtClean="0">
                <a:solidFill>
                  <a:sysClr val="windowText" lastClr="000000"/>
                </a:solidFill>
                <a:sym typeface="Symbol" pitchFamily="18" charset="2"/>
              </a:rPr>
              <a:t> Poruchy plodnosti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600" dirty="0" smtClean="0">
                <a:solidFill>
                  <a:sysClr val="windowText" lastClr="000000"/>
                </a:solidFill>
                <a:sym typeface="Symbol" pitchFamily="18" charset="2"/>
              </a:rPr>
              <a:t> </a:t>
            </a:r>
            <a:r>
              <a:rPr lang="cs-CZ" sz="1600" dirty="0" err="1" smtClean="0">
                <a:solidFill>
                  <a:sysClr val="windowText" lastClr="000000"/>
                </a:solidFill>
                <a:sym typeface="Symbol" pitchFamily="18" charset="2"/>
              </a:rPr>
              <a:t>Neurodegenrativní</a:t>
            </a:r>
            <a:r>
              <a:rPr lang="cs-CZ" sz="1600" dirty="0" smtClean="0">
                <a:solidFill>
                  <a:sysClr val="windowText" lastClr="000000"/>
                </a:solidFill>
                <a:sym typeface="Symbol" pitchFamily="18" charset="2"/>
              </a:rPr>
              <a:t> a </a:t>
            </a:r>
            <a:r>
              <a:rPr lang="cs-CZ" sz="1600" dirty="0" err="1" smtClean="0">
                <a:solidFill>
                  <a:sysClr val="windowText" lastClr="000000"/>
                </a:solidFill>
                <a:sym typeface="Symbol" pitchFamily="18" charset="2"/>
              </a:rPr>
              <a:t>neurovývojové</a:t>
            </a:r>
            <a:r>
              <a:rPr lang="cs-CZ" sz="1600" dirty="0" smtClean="0">
                <a:solidFill>
                  <a:sysClr val="windowText" lastClr="000000"/>
                </a:solidFill>
                <a:sym typeface="Symbol" pitchFamily="18" charset="2"/>
              </a:rPr>
              <a:t> poruchy</a:t>
            </a:r>
            <a:endParaRPr lang="en-US" sz="1600" dirty="0" smtClean="0">
              <a:solidFill>
                <a:sysClr val="windowText" lastClr="000000"/>
              </a:solidFill>
              <a:sym typeface="Symbol" pitchFamily="18" charset="2"/>
            </a:endParaRPr>
          </a:p>
        </p:txBody>
      </p:sp>
      <p:sp>
        <p:nvSpPr>
          <p:cNvPr id="14" name="Pravá jednoduchá závorka 13"/>
          <p:cNvSpPr/>
          <p:nvPr/>
        </p:nvSpPr>
        <p:spPr>
          <a:xfrm flipH="1">
            <a:off x="5372098" y="1676400"/>
            <a:ext cx="114301" cy="4738688"/>
          </a:xfrm>
          <a:prstGeom prst="rightBracket">
            <a:avLst/>
          </a:prstGeom>
          <a:ln w="34925" cmpd="sng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5" name="Picture 2" descr="Family-Silhouette-clip-ar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25" y="3289300"/>
            <a:ext cx="1500188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http://clipartist.net/RSS/openclipart.org/2012/October/cloud-1979px.png"/>
          <p:cNvPicPr>
            <a:picLocks noChangeAspect="1" noChangeArrowheads="1"/>
          </p:cNvPicPr>
          <p:nvPr/>
        </p:nvPicPr>
        <p:blipFill>
          <a:blip r:embed="rId11"/>
          <a:srcRect l="6772" t="16930" r="5191" b="28893"/>
          <a:stretch>
            <a:fillRect/>
          </a:stretch>
        </p:blipFill>
        <p:spPr bwMode="auto">
          <a:xfrm>
            <a:off x="1447800" y="1371600"/>
            <a:ext cx="822325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 descr="http://img.tesco.com/todayattesco/images/green/big-blue-horizons/tap-illustration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1438" y="2860675"/>
            <a:ext cx="1071562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 descr="http://nurseweb.villanova.edu/womenwithdisabilities/other/food.gif"/>
          <p:cNvPicPr>
            <a:picLocks noChangeAspect="1" noChangeArrowheads="1"/>
          </p:cNvPicPr>
          <p:nvPr/>
        </p:nvPicPr>
        <p:blipFill>
          <a:blip r:embed="rId13"/>
          <a:srcRect t="13725" r="9251" b="31059"/>
          <a:stretch>
            <a:fillRect/>
          </a:stretch>
        </p:blipFill>
        <p:spPr bwMode="auto">
          <a:xfrm>
            <a:off x="398463" y="5289550"/>
            <a:ext cx="2101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 descr="http://images.neopets.com/items/gro_fyora_shampoo.gif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14313" y="407511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bdélník 10"/>
          <p:cNvSpPr>
            <a:spLocks noChangeArrowheads="1"/>
          </p:cNvSpPr>
          <p:nvPr/>
        </p:nvSpPr>
        <p:spPr bwMode="auto">
          <a:xfrm>
            <a:off x="0" y="1524000"/>
            <a:ext cx="14287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dirty="0" smtClean="0">
                <a:sym typeface="Symbol" pitchFamily="18" charset="2"/>
              </a:rPr>
              <a:t>Vzduch</a:t>
            </a:r>
            <a:endParaRPr lang="en-US" sz="1600" dirty="0">
              <a:sym typeface="Symbol" pitchFamily="18" charset="2"/>
            </a:endParaRPr>
          </a:p>
        </p:txBody>
      </p:sp>
      <p:sp>
        <p:nvSpPr>
          <p:cNvPr id="21" name="Obdélník 10"/>
          <p:cNvSpPr>
            <a:spLocks noChangeArrowheads="1"/>
          </p:cNvSpPr>
          <p:nvPr/>
        </p:nvSpPr>
        <p:spPr bwMode="auto">
          <a:xfrm>
            <a:off x="-142875" y="3575050"/>
            <a:ext cx="14287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600" dirty="0" smtClean="0">
                <a:sym typeface="Symbol" pitchFamily="18" charset="2"/>
              </a:rPr>
              <a:t>Voda</a:t>
            </a:r>
            <a:endParaRPr lang="en-US" sz="1600" dirty="0">
              <a:sym typeface="Symbol" pitchFamily="18" charset="2"/>
            </a:endParaRPr>
          </a:p>
        </p:txBody>
      </p:sp>
      <p:sp>
        <p:nvSpPr>
          <p:cNvPr id="22" name="Obdélník 10"/>
          <p:cNvSpPr>
            <a:spLocks noChangeArrowheads="1"/>
          </p:cNvSpPr>
          <p:nvPr/>
        </p:nvSpPr>
        <p:spPr bwMode="auto">
          <a:xfrm>
            <a:off x="1571625" y="2432050"/>
            <a:ext cx="14287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600" dirty="0" smtClean="0">
                <a:solidFill>
                  <a:schemeClr val="bg1"/>
                </a:solidFill>
                <a:sym typeface="Symbol" pitchFamily="18" charset="2"/>
              </a:rPr>
              <a:t>Půda</a:t>
            </a:r>
            <a:endParaRPr lang="en-US" sz="1600" dirty="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23" name="Obdélník 10"/>
          <p:cNvSpPr>
            <a:spLocks noChangeArrowheads="1"/>
          </p:cNvSpPr>
          <p:nvPr/>
        </p:nvSpPr>
        <p:spPr bwMode="auto">
          <a:xfrm>
            <a:off x="2362200" y="5833646"/>
            <a:ext cx="10810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dirty="0" smtClean="0">
                <a:sym typeface="Symbol" pitchFamily="18" charset="2"/>
              </a:rPr>
              <a:t>Potraviny</a:t>
            </a:r>
            <a:endParaRPr lang="en-US" sz="1600" dirty="0">
              <a:sym typeface="Symbol" pitchFamily="18" charset="2"/>
            </a:endParaRPr>
          </a:p>
        </p:txBody>
      </p:sp>
      <p:sp>
        <p:nvSpPr>
          <p:cNvPr id="24" name="Obdélník 10"/>
          <p:cNvSpPr>
            <a:spLocks noChangeArrowheads="1"/>
          </p:cNvSpPr>
          <p:nvPr/>
        </p:nvSpPr>
        <p:spPr bwMode="auto">
          <a:xfrm>
            <a:off x="3071813" y="6218238"/>
            <a:ext cx="17859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600" dirty="0" smtClean="0">
                <a:sym typeface="Symbol" pitchFamily="18" charset="2"/>
              </a:rPr>
              <a:t>Farmaka</a:t>
            </a:r>
            <a:endParaRPr lang="en-US" sz="1600" dirty="0">
              <a:sym typeface="Symbol" pitchFamily="18" charset="2"/>
            </a:endParaRPr>
          </a:p>
        </p:txBody>
      </p:sp>
      <p:sp>
        <p:nvSpPr>
          <p:cNvPr id="25" name="Obousměrná vodorovná šipka 24"/>
          <p:cNvSpPr/>
          <p:nvPr/>
        </p:nvSpPr>
        <p:spPr>
          <a:xfrm>
            <a:off x="3857625" y="3898900"/>
            <a:ext cx="1428750" cy="642938"/>
          </a:xfrm>
          <a:prstGeom prst="leftRightArrow">
            <a:avLst/>
          </a:prstGeom>
          <a:noFill/>
          <a:ln w="34925" cmpd="sng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???</a:t>
            </a:r>
            <a:endParaRPr lang="cs-CZ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Šipka dolů 25"/>
          <p:cNvSpPr/>
          <p:nvPr/>
        </p:nvSpPr>
        <p:spPr>
          <a:xfrm rot="16200000">
            <a:off x="1362075" y="3557588"/>
            <a:ext cx="369888" cy="665162"/>
          </a:xfrm>
          <a:prstGeom prst="downArrow">
            <a:avLst/>
          </a:prstGeom>
          <a:noFill/>
          <a:ln w="34925" cmpd="sng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7" name="Šipka dolů 26"/>
          <p:cNvSpPr/>
          <p:nvPr/>
        </p:nvSpPr>
        <p:spPr>
          <a:xfrm rot="13479891">
            <a:off x="1538288" y="4465638"/>
            <a:ext cx="368300" cy="665162"/>
          </a:xfrm>
          <a:prstGeom prst="downArrow">
            <a:avLst/>
          </a:prstGeom>
          <a:noFill/>
          <a:ln w="34925" cmpd="sng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8" name="Šipka dolů 27"/>
          <p:cNvSpPr/>
          <p:nvPr/>
        </p:nvSpPr>
        <p:spPr>
          <a:xfrm rot="8290484">
            <a:off x="3532188" y="4756150"/>
            <a:ext cx="369887" cy="665163"/>
          </a:xfrm>
          <a:prstGeom prst="downArrow">
            <a:avLst/>
          </a:prstGeom>
          <a:noFill/>
          <a:ln w="34925" cmpd="sng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9" name="Šipka dolů 28"/>
          <p:cNvSpPr/>
          <p:nvPr/>
        </p:nvSpPr>
        <p:spPr>
          <a:xfrm rot="10800000">
            <a:off x="2487613" y="4946650"/>
            <a:ext cx="369887" cy="665163"/>
          </a:xfrm>
          <a:prstGeom prst="downArrow">
            <a:avLst/>
          </a:prstGeom>
          <a:noFill/>
          <a:ln w="34925" cmpd="sng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0" name="Šipka dolů 29"/>
          <p:cNvSpPr/>
          <p:nvPr/>
        </p:nvSpPr>
        <p:spPr>
          <a:xfrm rot="18743831">
            <a:off x="1828800" y="2738438"/>
            <a:ext cx="369888" cy="665162"/>
          </a:xfrm>
          <a:prstGeom prst="downArrow">
            <a:avLst/>
          </a:prstGeom>
          <a:noFill/>
          <a:ln w="34925" cmpd="sng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1" name="Obdélník 10"/>
          <p:cNvSpPr>
            <a:spLocks noChangeArrowheads="1"/>
          </p:cNvSpPr>
          <p:nvPr/>
        </p:nvSpPr>
        <p:spPr bwMode="auto">
          <a:xfrm>
            <a:off x="-214313" y="5003800"/>
            <a:ext cx="17859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600" dirty="0" smtClean="0">
                <a:sym typeface="Symbol" pitchFamily="18" charset="2"/>
              </a:rPr>
              <a:t>Kosmetické přípravky</a:t>
            </a:r>
            <a:endParaRPr lang="en-US" sz="1600" dirty="0">
              <a:sym typeface="Symbol" pitchFamily="18" charset="2"/>
            </a:endParaRPr>
          </a:p>
        </p:txBody>
      </p:sp>
      <p:pic>
        <p:nvPicPr>
          <p:cNvPr id="32" name="Picture 23" descr="http://www.clker.com/cliparts/0/5/1/1/11949850711909146976smoke_nicu_buculei_02.svg.hi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457700" y="2646363"/>
            <a:ext cx="6143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Šipka dolů 32"/>
          <p:cNvSpPr/>
          <p:nvPr/>
        </p:nvSpPr>
        <p:spPr>
          <a:xfrm rot="2791410">
            <a:off x="3827463" y="2962275"/>
            <a:ext cx="369887" cy="665163"/>
          </a:xfrm>
          <a:prstGeom prst="downArrow">
            <a:avLst/>
          </a:prstGeom>
          <a:noFill/>
          <a:ln w="34925" cmpd="sng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4" name="Picture 25" descr="http://blog.23andme.com/wp-content/uploads/2010/11/cartoon-pills-300x284.pn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75" y="5289550"/>
            <a:ext cx="11938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8688" y="4127500"/>
            <a:ext cx="10541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143000" y="3341688"/>
            <a:ext cx="966788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4925" y="2286000"/>
            <a:ext cx="100965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357438" y="6127750"/>
            <a:ext cx="100488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9" name="Object 5"/>
          <p:cNvGraphicFramePr>
            <a:graphicFrameLocks noChangeAspect="1"/>
          </p:cNvGraphicFramePr>
          <p:nvPr/>
        </p:nvGraphicFramePr>
        <p:xfrm>
          <a:off x="4000500" y="4699000"/>
          <a:ext cx="785813" cy="469900"/>
        </p:xfrm>
        <a:graphic>
          <a:graphicData uri="http://schemas.openxmlformats.org/presentationml/2006/ole">
            <p:oleObj spid="_x0000_s2050" name="ChemSketch" r:id="rId21" imgW="1780032" imgH="1088136" progId="ACD.ChemSketch.20">
              <p:embed/>
            </p:oleObj>
          </a:graphicData>
        </a:graphic>
      </p:graphicFrame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743200" y="3023394"/>
            <a:ext cx="486982" cy="40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0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4071938" y="3556000"/>
            <a:ext cx="71755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12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4429125" y="3055938"/>
            <a:ext cx="71755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643438" y="1912938"/>
            <a:ext cx="608012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33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1571625" y="4984750"/>
            <a:ext cx="8572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34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2857500" y="5127625"/>
            <a:ext cx="773113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35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914400" y="6372225"/>
            <a:ext cx="1141413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Obdélník 11"/>
          <p:cNvSpPr>
            <a:spLocks noChangeArrowheads="1"/>
          </p:cNvSpPr>
          <p:nvPr/>
        </p:nvSpPr>
        <p:spPr bwMode="auto">
          <a:xfrm>
            <a:off x="5715000" y="1672767"/>
            <a:ext cx="3286125" cy="46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 smtClean="0">
                <a:sym typeface="Symbol" pitchFamily="18" charset="2"/>
              </a:rPr>
              <a:t>Akutní efekty</a:t>
            </a:r>
            <a:endParaRPr lang="en-US" sz="1600" b="1" dirty="0">
              <a:solidFill>
                <a:schemeClr val="tx2"/>
              </a:solidFill>
              <a:sym typeface="Symbol" pitchFamily="18" charset="2"/>
            </a:endParaRPr>
          </a:p>
        </p:txBody>
      </p:sp>
      <p:pic>
        <p:nvPicPr>
          <p:cNvPr id="48" name="Picture 4" descr="http://r1.emsworld.com/files/base/image/EMSR/2014/03/16x9/640x360/drinking-ce0314_11323328.jpg"/>
          <p:cNvPicPr>
            <a:picLocks noChangeAspect="1" noChangeArrowheads="1"/>
          </p:cNvPicPr>
          <p:nvPr/>
        </p:nvPicPr>
        <p:blipFill>
          <a:blip r:embed="rId29" cstate="print"/>
          <a:srcRect l="9091" r="9091"/>
          <a:stretch>
            <a:fillRect/>
          </a:stretch>
        </p:blipFill>
        <p:spPr bwMode="auto">
          <a:xfrm>
            <a:off x="7391400" y="1824502"/>
            <a:ext cx="1281546" cy="881063"/>
          </a:xfrm>
          <a:prstGeom prst="rect">
            <a:avLst/>
          </a:prstGeom>
          <a:noFill/>
        </p:spPr>
      </p:pic>
      <p:pic>
        <p:nvPicPr>
          <p:cNvPr id="49" name="Picture 7" descr="C:\Users\babica\Desktop\1405787885.jpg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943600" y="2205502"/>
            <a:ext cx="1297553" cy="838200"/>
          </a:xfrm>
          <a:prstGeom prst="rect">
            <a:avLst/>
          </a:prstGeom>
          <a:noFill/>
        </p:spPr>
      </p:pic>
      <p:pic>
        <p:nvPicPr>
          <p:cNvPr id="50" name="Picture 8" descr="C:\Users\babica\Desktop\1429773044004.jp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7391400" y="2967502"/>
            <a:ext cx="1311243" cy="735988"/>
          </a:xfrm>
          <a:prstGeom prst="rect">
            <a:avLst/>
          </a:prstGeom>
          <a:noFill/>
        </p:spPr>
      </p:pic>
      <p:pic>
        <p:nvPicPr>
          <p:cNvPr id="51" name="Picture 9" descr="C:\Users\babica\Desktop\20120107-171945.jp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5715000" y="3196102"/>
            <a:ext cx="1305643" cy="842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resources.rndsystems.com/images/site/pseudocolored-organoi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39" y="2362200"/>
            <a:ext cx="3247285" cy="32472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2439141"/>
            <a:ext cx="1691139" cy="118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4009285"/>
            <a:ext cx="1691139" cy="121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Nadpis 2"/>
          <p:cNvSpPr txBox="1">
            <a:spLocks/>
          </p:cNvSpPr>
          <p:nvPr/>
        </p:nvSpPr>
        <p:spPr>
          <a:xfrm>
            <a:off x="2057400" y="76200"/>
            <a:ext cx="50292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3D </a:t>
            </a:r>
            <a:r>
              <a:rPr kumimoji="0" lang="cs-CZ" sz="2800" b="0" i="1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 vitro </a:t>
            </a:r>
            <a:r>
              <a:rPr kumimoji="0" lang="cs-CZ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kultivace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3" descr="C:\Users\babica\Desktop\recetox-new-fulltext-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494525"/>
            <a:ext cx="2057400" cy="496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 bwMode="auto">
          <a:xfrm>
            <a:off x="152400" y="1703219"/>
            <a:ext cx="364195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1400" b="1" dirty="0" smtClean="0"/>
              <a:t>Dospělé lidské jaterní kmenové buňky </a:t>
            </a:r>
            <a:r>
              <a:rPr lang="en-US" sz="1400" b="1" dirty="0" smtClean="0"/>
              <a:t>HL1hT1</a:t>
            </a:r>
            <a:endParaRPr lang="cs-CZ" sz="1400" b="1" dirty="0" smtClean="0"/>
          </a:p>
        </p:txBody>
      </p:sp>
      <p:pic>
        <p:nvPicPr>
          <p:cNvPr id="5" name="Picture 12" descr="F:\christmas work\3D\SV\2015_06_22_spheroids_different_cell_density\2015_06_23_24hrs\B4_2000_cells\SNAP-155129-0278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30000" contrast="40000"/>
          </a:blip>
          <a:srcRect l="49955" t="18518" b="22222"/>
          <a:stretch>
            <a:fillRect/>
          </a:stretch>
        </p:blipFill>
        <p:spPr bwMode="auto">
          <a:xfrm>
            <a:off x="914400" y="2387600"/>
            <a:ext cx="1374093" cy="1219200"/>
          </a:xfrm>
          <a:prstGeom prst="rect">
            <a:avLst/>
          </a:prstGeom>
          <a:noFill/>
        </p:spPr>
      </p:pic>
      <p:pic>
        <p:nvPicPr>
          <p:cNvPr id="6" name="Picture 13" descr="F:\christmas work\3D\SV\2015_06_22_spheroids_different_cell_density\2015_06_26_96hrs\B4_2000_cells\SNAP-135908-0279.jpg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30000" contrast="40000"/>
          </a:blip>
          <a:srcRect l="24977" t="40741" r="27843"/>
          <a:stretch>
            <a:fillRect/>
          </a:stretch>
        </p:blipFill>
        <p:spPr bwMode="auto">
          <a:xfrm>
            <a:off x="2438400" y="2387600"/>
            <a:ext cx="1295400" cy="1219200"/>
          </a:xfrm>
          <a:prstGeom prst="rect">
            <a:avLst/>
          </a:prstGeom>
          <a:noFill/>
        </p:spPr>
      </p:pic>
      <p:pic>
        <p:nvPicPr>
          <p:cNvPr id="7" name="Picture 14" descr="F:\christmas work\3D\SV\2015_06_22_spheroids_different_cell_density\2015_06_29_168hrs\B4_2000_cells\SNAP-102830-0275.jpg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30000" contrast="40000"/>
          </a:blip>
          <a:srcRect l="5461" t="18253" r="48118" b="23337"/>
          <a:stretch>
            <a:fillRect/>
          </a:stretch>
        </p:blipFill>
        <p:spPr bwMode="auto">
          <a:xfrm>
            <a:off x="3886200" y="2387600"/>
            <a:ext cx="1295400" cy="1219200"/>
          </a:xfrm>
          <a:prstGeom prst="rect">
            <a:avLst/>
          </a:prstGeom>
          <a:noFill/>
        </p:spPr>
      </p:pic>
      <p:pic>
        <p:nvPicPr>
          <p:cNvPr id="8" name="Picture 15" descr="F:\christmas work\3D\SV\2015_06_22_spheroids_different_cell_density\2015_07_03_264hrs\B4_2000_cells\SNAP-095453-0276.jpg"/>
          <p:cNvPicPr>
            <a:picLocks noChangeAspect="1" noChangeArrowheads="1"/>
          </p:cNvPicPr>
          <p:nvPr/>
        </p:nvPicPr>
        <p:blipFill>
          <a:blip r:embed="rId5" cstate="print">
            <a:grayscl/>
            <a:lum bright="30000" contrast="40000"/>
          </a:blip>
          <a:srcRect l="24250" t="32391" r="29943" b="10025"/>
          <a:stretch>
            <a:fillRect/>
          </a:stretch>
        </p:blipFill>
        <p:spPr bwMode="auto">
          <a:xfrm>
            <a:off x="5334000" y="2387600"/>
            <a:ext cx="1295400" cy="1219200"/>
          </a:xfrm>
          <a:prstGeom prst="rect">
            <a:avLst/>
          </a:prstGeom>
          <a:noFill/>
        </p:spPr>
      </p:pic>
      <p:pic>
        <p:nvPicPr>
          <p:cNvPr id="9" name="Picture 16" descr="F:\christmas work\3D\SV\2015_06_22_spheroids_different_cell_density\2015_07_07_360hrs\B4_2000_cells\SNAP-153955-0275.jpg"/>
          <p:cNvPicPr>
            <a:picLocks noChangeAspect="1" noChangeArrowheads="1"/>
          </p:cNvPicPr>
          <p:nvPr/>
        </p:nvPicPr>
        <p:blipFill>
          <a:blip r:embed="rId6" cstate="print">
            <a:grayscl/>
            <a:lum bright="30000" contrast="40000"/>
          </a:blip>
          <a:srcRect l="41629" t="25926" r="11192" b="14814"/>
          <a:stretch>
            <a:fillRect/>
          </a:stretch>
        </p:blipFill>
        <p:spPr bwMode="auto">
          <a:xfrm>
            <a:off x="6781800" y="2387600"/>
            <a:ext cx="1295400" cy="1219200"/>
          </a:xfrm>
          <a:prstGeom prst="rect">
            <a:avLst/>
          </a:prstGeom>
          <a:noFill/>
        </p:spPr>
      </p:pic>
      <p:pic>
        <p:nvPicPr>
          <p:cNvPr id="10" name="Picture 13" descr="F:\christmas work\3D\HepG2\2015_07_13\24hrs_2015_07_14\B4\SNAP-092321-0071.jpg"/>
          <p:cNvPicPr>
            <a:picLocks noChangeAspect="1" noChangeArrowheads="1"/>
          </p:cNvPicPr>
          <p:nvPr/>
        </p:nvPicPr>
        <p:blipFill>
          <a:blip r:embed="rId7" cstate="print">
            <a:grayscl/>
            <a:lum bright="20000" contrast="30000"/>
          </a:blip>
          <a:srcRect l="38854" t="18518" r="11191" b="22223"/>
          <a:stretch>
            <a:fillRect/>
          </a:stretch>
        </p:blipFill>
        <p:spPr bwMode="auto">
          <a:xfrm>
            <a:off x="914400" y="4419600"/>
            <a:ext cx="1371600" cy="1219200"/>
          </a:xfrm>
          <a:prstGeom prst="rect">
            <a:avLst/>
          </a:prstGeom>
          <a:noFill/>
        </p:spPr>
      </p:pic>
      <p:pic>
        <p:nvPicPr>
          <p:cNvPr id="11" name="Picture 14" descr="F:\christmas work\3D\HepG2\2015_07_13\96hrs_2015_07_17\B4\SNAP-074023-0070.jpg"/>
          <p:cNvPicPr>
            <a:picLocks noChangeAspect="1" noChangeArrowheads="1"/>
          </p:cNvPicPr>
          <p:nvPr/>
        </p:nvPicPr>
        <p:blipFill>
          <a:blip r:embed="rId8" cstate="print">
            <a:grayscl/>
            <a:lum bright="20000" contrast="30000"/>
          </a:blip>
          <a:srcRect l="11101" t="25926" r="41720" b="14815"/>
          <a:stretch>
            <a:fillRect/>
          </a:stretch>
        </p:blipFill>
        <p:spPr bwMode="auto">
          <a:xfrm>
            <a:off x="2438400" y="4419600"/>
            <a:ext cx="1295400" cy="1219200"/>
          </a:xfrm>
          <a:prstGeom prst="rect">
            <a:avLst/>
          </a:prstGeom>
          <a:noFill/>
        </p:spPr>
      </p:pic>
      <p:pic>
        <p:nvPicPr>
          <p:cNvPr id="12" name="Picture 15" descr="F:\christmas work\3D\HepG2\2015_07_13\2015_07_20\B4\SNAP-093911-0076.jpg"/>
          <p:cNvPicPr>
            <a:picLocks noChangeAspect="1" noChangeArrowheads="1"/>
          </p:cNvPicPr>
          <p:nvPr/>
        </p:nvPicPr>
        <p:blipFill>
          <a:blip r:embed="rId9" cstate="print">
            <a:grayscl/>
            <a:lum bright="20000" contrast="30000"/>
          </a:blip>
          <a:srcRect l="26944" t="17995" r="27249" b="24421"/>
          <a:stretch>
            <a:fillRect/>
          </a:stretch>
        </p:blipFill>
        <p:spPr bwMode="auto">
          <a:xfrm>
            <a:off x="3886200" y="4419600"/>
            <a:ext cx="1295400" cy="1219200"/>
          </a:xfrm>
          <a:prstGeom prst="rect">
            <a:avLst/>
          </a:prstGeom>
          <a:noFill/>
        </p:spPr>
      </p:pic>
      <p:pic>
        <p:nvPicPr>
          <p:cNvPr id="13" name="Picture 16" descr="F:\christmas work\3D\HepG2\2015_07_13\2015_07_24\B4\SNAP-084007-0070.jpg"/>
          <p:cNvPicPr>
            <a:picLocks noChangeAspect="1" noChangeArrowheads="1"/>
          </p:cNvPicPr>
          <p:nvPr/>
        </p:nvPicPr>
        <p:blipFill>
          <a:blip r:embed="rId10" cstate="print">
            <a:grayscl/>
            <a:lum bright="20000" contrast="30000"/>
          </a:blip>
          <a:srcRect l="22202" t="25926" r="30619" b="14815"/>
          <a:stretch>
            <a:fillRect/>
          </a:stretch>
        </p:blipFill>
        <p:spPr bwMode="auto">
          <a:xfrm>
            <a:off x="5334000" y="4419600"/>
            <a:ext cx="1295400" cy="1219200"/>
          </a:xfrm>
          <a:prstGeom prst="rect">
            <a:avLst/>
          </a:prstGeom>
          <a:noFill/>
        </p:spPr>
      </p:pic>
      <p:pic>
        <p:nvPicPr>
          <p:cNvPr id="14" name="Picture 17" descr="F:\christmas work\3D\HepG2\2015_07_13\2015_07_27\B4\SNAP-122643-0070.jpg"/>
          <p:cNvPicPr>
            <a:picLocks noChangeAspect="1" noChangeArrowheads="1"/>
          </p:cNvPicPr>
          <p:nvPr/>
        </p:nvPicPr>
        <p:blipFill>
          <a:blip r:embed="rId11" cstate="print">
            <a:grayscl/>
            <a:lum bright="20000" contrast="30000"/>
          </a:blip>
          <a:srcRect l="16652" t="22222" r="36169" b="18519"/>
          <a:stretch>
            <a:fillRect/>
          </a:stretch>
        </p:blipFill>
        <p:spPr bwMode="auto">
          <a:xfrm>
            <a:off x="6781800" y="4419600"/>
            <a:ext cx="1295400" cy="1219200"/>
          </a:xfrm>
          <a:prstGeom prst="rect">
            <a:avLst/>
          </a:prstGeom>
          <a:noFill/>
        </p:spPr>
      </p:pic>
      <p:sp>
        <p:nvSpPr>
          <p:cNvPr id="15" name="TextovéPole 14"/>
          <p:cNvSpPr txBox="1"/>
          <p:nvPr/>
        </p:nvSpPr>
        <p:spPr bwMode="auto">
          <a:xfrm>
            <a:off x="152400" y="3699302"/>
            <a:ext cx="312989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400" b="1" dirty="0" smtClean="0"/>
              <a:t>HepG2 </a:t>
            </a:r>
            <a:r>
              <a:rPr lang="cs-CZ" sz="1400" b="1" dirty="0" smtClean="0"/>
              <a:t>lidský </a:t>
            </a:r>
            <a:r>
              <a:rPr lang="cs-CZ" sz="1400" b="1" dirty="0" err="1" smtClean="0"/>
              <a:t>hepatocelulární</a:t>
            </a:r>
            <a:r>
              <a:rPr lang="cs-CZ" sz="1400" b="1" dirty="0" smtClean="0"/>
              <a:t> karcinom</a:t>
            </a:r>
          </a:p>
        </p:txBody>
      </p:sp>
      <p:sp>
        <p:nvSpPr>
          <p:cNvPr id="16" name="TextBox 2"/>
          <p:cNvSpPr txBox="1"/>
          <p:nvPr/>
        </p:nvSpPr>
        <p:spPr>
          <a:xfrm>
            <a:off x="1262050" y="2154238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24hrs</a:t>
            </a:r>
            <a:endParaRPr lang="en-IN" sz="1200" dirty="0"/>
          </a:p>
        </p:txBody>
      </p:sp>
      <p:sp>
        <p:nvSpPr>
          <p:cNvPr id="17" name="TextBox 3"/>
          <p:cNvSpPr txBox="1"/>
          <p:nvPr/>
        </p:nvSpPr>
        <p:spPr>
          <a:xfrm>
            <a:off x="2743200" y="2159000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96hrs</a:t>
            </a:r>
            <a:endParaRPr lang="en-IN" sz="1200" dirty="0"/>
          </a:p>
        </p:txBody>
      </p:sp>
      <p:sp>
        <p:nvSpPr>
          <p:cNvPr id="18" name="TextBox 4"/>
          <p:cNvSpPr txBox="1"/>
          <p:nvPr/>
        </p:nvSpPr>
        <p:spPr>
          <a:xfrm>
            <a:off x="4267200" y="2159000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168hrs</a:t>
            </a:r>
            <a:endParaRPr lang="en-IN" sz="1200" dirty="0"/>
          </a:p>
        </p:txBody>
      </p:sp>
      <p:sp>
        <p:nvSpPr>
          <p:cNvPr id="19" name="TextBox 5"/>
          <p:cNvSpPr txBox="1"/>
          <p:nvPr/>
        </p:nvSpPr>
        <p:spPr>
          <a:xfrm>
            <a:off x="5715000" y="2159000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264hrs</a:t>
            </a:r>
            <a:endParaRPr lang="en-IN" sz="1200" dirty="0"/>
          </a:p>
        </p:txBody>
      </p:sp>
      <p:sp>
        <p:nvSpPr>
          <p:cNvPr id="20" name="TextBox 6"/>
          <p:cNvSpPr txBox="1"/>
          <p:nvPr/>
        </p:nvSpPr>
        <p:spPr>
          <a:xfrm>
            <a:off x="7162800" y="2159000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360hrs</a:t>
            </a:r>
            <a:endParaRPr lang="en-IN" sz="1200" dirty="0"/>
          </a:p>
        </p:txBody>
      </p:sp>
      <p:sp>
        <p:nvSpPr>
          <p:cNvPr id="21" name="TextBox 2"/>
          <p:cNvSpPr txBox="1"/>
          <p:nvPr/>
        </p:nvSpPr>
        <p:spPr>
          <a:xfrm>
            <a:off x="1257300" y="4163239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24hrs</a:t>
            </a:r>
            <a:endParaRPr lang="en-IN" sz="1200" dirty="0"/>
          </a:p>
        </p:txBody>
      </p:sp>
      <p:sp>
        <p:nvSpPr>
          <p:cNvPr id="22" name="TextBox 3"/>
          <p:cNvSpPr txBox="1"/>
          <p:nvPr/>
        </p:nvSpPr>
        <p:spPr>
          <a:xfrm>
            <a:off x="2738450" y="4168001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96hrs</a:t>
            </a:r>
            <a:endParaRPr lang="en-IN" sz="1200" dirty="0"/>
          </a:p>
        </p:txBody>
      </p:sp>
      <p:sp>
        <p:nvSpPr>
          <p:cNvPr id="23" name="TextBox 4"/>
          <p:cNvSpPr txBox="1"/>
          <p:nvPr/>
        </p:nvSpPr>
        <p:spPr>
          <a:xfrm>
            <a:off x="4262450" y="416800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168hrs</a:t>
            </a:r>
            <a:endParaRPr lang="en-IN" sz="1200" dirty="0"/>
          </a:p>
        </p:txBody>
      </p:sp>
      <p:sp>
        <p:nvSpPr>
          <p:cNvPr id="24" name="TextBox 5"/>
          <p:cNvSpPr txBox="1"/>
          <p:nvPr/>
        </p:nvSpPr>
        <p:spPr>
          <a:xfrm>
            <a:off x="5710250" y="416800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264hrs</a:t>
            </a:r>
            <a:endParaRPr lang="en-IN" sz="1200" dirty="0"/>
          </a:p>
        </p:txBody>
      </p:sp>
      <p:sp>
        <p:nvSpPr>
          <p:cNvPr id="25" name="TextBox 6"/>
          <p:cNvSpPr txBox="1"/>
          <p:nvPr/>
        </p:nvSpPr>
        <p:spPr>
          <a:xfrm>
            <a:off x="7158050" y="416800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360hrs</a:t>
            </a:r>
            <a:endParaRPr lang="en-IN" sz="1200" dirty="0"/>
          </a:p>
        </p:txBody>
      </p:sp>
      <p:sp>
        <p:nvSpPr>
          <p:cNvPr id="26" name="TextovéPole 25"/>
          <p:cNvSpPr txBox="1"/>
          <p:nvPr/>
        </p:nvSpPr>
        <p:spPr bwMode="auto">
          <a:xfrm>
            <a:off x="3657600" y="6096000"/>
            <a:ext cx="1845377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400" dirty="0" smtClean="0"/>
              <a:t>(2000 cells/spheroid)</a:t>
            </a:r>
            <a:endParaRPr lang="cs-CZ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4563665"/>
            <a:ext cx="1906145" cy="191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F:\christmas work\CEITEC\IMG_20150812_095727.jpg"/>
          <p:cNvPicPr>
            <a:picLocks noChangeAspect="1" noChangeArrowheads="1"/>
          </p:cNvPicPr>
          <p:nvPr/>
        </p:nvPicPr>
        <p:blipFill>
          <a:blip r:embed="rId3" cstate="print"/>
          <a:srcRect l="4663" t="13632" r="14231" b="14615"/>
          <a:stretch>
            <a:fillRect/>
          </a:stretch>
        </p:blipFill>
        <p:spPr bwMode="auto">
          <a:xfrm>
            <a:off x="449576" y="1752600"/>
            <a:ext cx="3215648" cy="2133600"/>
          </a:xfrm>
          <a:prstGeom prst="rect">
            <a:avLst/>
          </a:prstGeom>
          <a:noFill/>
        </p:spPr>
      </p:pic>
      <p:pic>
        <p:nvPicPr>
          <p:cNvPr id="6" name="Picture 41"/>
          <p:cNvPicPr/>
          <p:nvPr/>
        </p:nvPicPr>
        <p:blipFill>
          <a:blip r:embed="rId4" cstate="print"/>
          <a:srcRect l="1443" r="12766" b="10208"/>
          <a:stretch>
            <a:fillRect/>
          </a:stretch>
        </p:blipFill>
        <p:spPr bwMode="auto">
          <a:xfrm>
            <a:off x="5715000" y="4572000"/>
            <a:ext cx="2819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1676400"/>
            <a:ext cx="352213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Nadpis 2"/>
          <p:cNvSpPr>
            <a:spLocks noGrp="1"/>
          </p:cNvSpPr>
          <p:nvPr>
            <p:ph type="title"/>
          </p:nvPr>
        </p:nvSpPr>
        <p:spPr>
          <a:xfrm>
            <a:off x="2057400" y="76200"/>
            <a:ext cx="5029200" cy="1143000"/>
          </a:xfrm>
        </p:spPr>
        <p:txBody>
          <a:bodyPr>
            <a:normAutofit/>
          </a:bodyPr>
          <a:lstStyle/>
          <a:p>
            <a:pPr algn="ctr"/>
            <a:r>
              <a:rPr lang="cs-CZ" sz="2800" dirty="0" smtClean="0"/>
              <a:t>3D </a:t>
            </a:r>
            <a:r>
              <a:rPr lang="cs-CZ" sz="2800" i="1" dirty="0" smtClean="0"/>
              <a:t>in vitro </a:t>
            </a:r>
            <a:r>
              <a:rPr lang="cs-CZ" sz="2800" dirty="0" smtClean="0"/>
              <a:t>kultivace</a:t>
            </a:r>
            <a:endParaRPr lang="cs-CZ" sz="2800" dirty="0"/>
          </a:p>
        </p:txBody>
      </p:sp>
      <p:pic>
        <p:nvPicPr>
          <p:cNvPr id="12" name="Picture 3" descr="C:\Users\babica\Desktop\recetox-new-fulltext-E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494525"/>
            <a:ext cx="2057400" cy="496075"/>
          </a:xfrm>
          <a:prstGeom prst="rect">
            <a:avLst/>
          </a:prstGeom>
          <a:noFill/>
        </p:spPr>
      </p:pic>
      <p:cxnSp>
        <p:nvCxnSpPr>
          <p:cNvPr id="13" name="Pravoúhlá spojovací čára 16"/>
          <p:cNvCxnSpPr>
            <a:stCxn id="5" idx="1"/>
            <a:endCxn id="17410" idx="1"/>
          </p:cNvCxnSpPr>
          <p:nvPr/>
        </p:nvCxnSpPr>
        <p:spPr>
          <a:xfrm rot="10800000" flipH="1" flipV="1">
            <a:off x="449576" y="2819400"/>
            <a:ext cx="83824" cy="2713038"/>
          </a:xfrm>
          <a:prstGeom prst="bentConnector3">
            <a:avLst>
              <a:gd name="adj1" fmla="val -272714"/>
            </a:avLst>
          </a:prstGeom>
          <a:ln w="381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ravoúhlá spojovací čára 16"/>
          <p:cNvCxnSpPr/>
          <p:nvPr/>
        </p:nvCxnSpPr>
        <p:spPr>
          <a:xfrm rot="16200000" flipH="1">
            <a:off x="5606532" y="5029486"/>
            <a:ext cx="1588" cy="2895027"/>
          </a:xfrm>
          <a:prstGeom prst="bentConnector3">
            <a:avLst>
              <a:gd name="adj1" fmla="val 14395466"/>
            </a:avLst>
          </a:prstGeom>
          <a:ln w="381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ravoúhlá spojovací čára 16"/>
          <p:cNvCxnSpPr/>
          <p:nvPr/>
        </p:nvCxnSpPr>
        <p:spPr>
          <a:xfrm flipH="1" flipV="1">
            <a:off x="8328279" y="2895600"/>
            <a:ext cx="135467" cy="2628900"/>
          </a:xfrm>
          <a:prstGeom prst="bentConnector3">
            <a:avLst>
              <a:gd name="adj1" fmla="val -168750"/>
            </a:avLst>
          </a:prstGeom>
          <a:ln w="381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C:\Users\babica\Desktop\zeiss-z1-scope-pix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4648200"/>
            <a:ext cx="2427307" cy="1768475"/>
          </a:xfrm>
          <a:prstGeom prst="rect">
            <a:avLst/>
          </a:prstGeom>
          <a:noFill/>
        </p:spPr>
      </p:pic>
      <p:cxnSp>
        <p:nvCxnSpPr>
          <p:cNvPr id="28" name="Pravoúhlá spojovací čára 16"/>
          <p:cNvCxnSpPr/>
          <p:nvPr/>
        </p:nvCxnSpPr>
        <p:spPr>
          <a:xfrm rot="5400000" flipH="1" flipV="1">
            <a:off x="2875442" y="3364624"/>
            <a:ext cx="84535" cy="2482619"/>
          </a:xfrm>
          <a:prstGeom prst="bentConnector3">
            <a:avLst>
              <a:gd name="adj1" fmla="val 370421"/>
            </a:avLst>
          </a:prstGeom>
          <a:ln w="381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l="7138" t="4759" b="6412"/>
          <a:stretch>
            <a:fillRect/>
          </a:stretch>
        </p:blipFill>
        <p:spPr bwMode="auto">
          <a:xfrm>
            <a:off x="5105400" y="1963837"/>
            <a:ext cx="151352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3348" b="4098"/>
          <a:stretch>
            <a:fillRect/>
          </a:stretch>
        </p:blipFill>
        <p:spPr bwMode="auto">
          <a:xfrm>
            <a:off x="7013728" y="1963837"/>
            <a:ext cx="1492851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710" y="1963837"/>
            <a:ext cx="1479286" cy="148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 l="6486" t="47721" r="82251" b="41442"/>
          <a:stretch>
            <a:fillRect/>
          </a:stretch>
        </p:blipFill>
        <p:spPr bwMode="auto">
          <a:xfrm>
            <a:off x="3276600" y="3643322"/>
            <a:ext cx="149950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/>
          <a:srcRect l="10043" t="44526" r="79170" b="44818"/>
          <a:stretch>
            <a:fillRect/>
          </a:stretch>
        </p:blipFill>
        <p:spPr bwMode="auto">
          <a:xfrm>
            <a:off x="7010400" y="3643322"/>
            <a:ext cx="149950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/>
          <a:srcRect l="13835" t="45649" r="75943" b="44481"/>
          <a:stretch>
            <a:fillRect/>
          </a:stretch>
        </p:blipFill>
        <p:spPr bwMode="auto">
          <a:xfrm>
            <a:off x="5112408" y="3643322"/>
            <a:ext cx="149950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ovéPole 9"/>
          <p:cNvSpPr txBox="1"/>
          <p:nvPr/>
        </p:nvSpPr>
        <p:spPr bwMode="auto">
          <a:xfrm>
            <a:off x="3445906" y="1509722"/>
            <a:ext cx="1059906" cy="380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400" dirty="0" err="1" smtClean="0"/>
              <a:t>Alamar</a:t>
            </a:r>
            <a:r>
              <a:rPr lang="en-US" sz="1400" dirty="0" smtClean="0"/>
              <a:t> Blue</a:t>
            </a:r>
            <a:endParaRPr lang="cs-CZ" sz="1400" dirty="0" smtClean="0"/>
          </a:p>
        </p:txBody>
      </p:sp>
      <p:sp>
        <p:nvSpPr>
          <p:cNvPr id="11" name="TextovéPole 10"/>
          <p:cNvSpPr txBox="1"/>
          <p:nvPr/>
        </p:nvSpPr>
        <p:spPr bwMode="auto">
          <a:xfrm>
            <a:off x="5361063" y="1509722"/>
            <a:ext cx="892809" cy="380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400" dirty="0" smtClean="0"/>
              <a:t>CFDA-AM</a:t>
            </a:r>
            <a:endParaRPr lang="cs-CZ" sz="1400" dirty="0" smtClean="0"/>
          </a:p>
        </p:txBody>
      </p:sp>
      <p:sp>
        <p:nvSpPr>
          <p:cNvPr id="12" name="TextovéPole 11"/>
          <p:cNvSpPr txBox="1"/>
          <p:nvPr/>
        </p:nvSpPr>
        <p:spPr bwMode="auto">
          <a:xfrm>
            <a:off x="7295924" y="1509722"/>
            <a:ext cx="928459" cy="380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400" dirty="0" err="1" smtClean="0"/>
              <a:t>Brightfield</a:t>
            </a:r>
            <a:endParaRPr lang="cs-CZ" sz="1400" dirty="0" smtClean="0"/>
          </a:p>
        </p:txBody>
      </p:sp>
      <p:sp>
        <p:nvSpPr>
          <p:cNvPr id="13" name="Nadpis 2"/>
          <p:cNvSpPr>
            <a:spLocks noGrp="1"/>
          </p:cNvSpPr>
          <p:nvPr>
            <p:ph type="title"/>
          </p:nvPr>
        </p:nvSpPr>
        <p:spPr>
          <a:xfrm>
            <a:off x="2057400" y="76200"/>
            <a:ext cx="5029200" cy="1143000"/>
          </a:xfrm>
        </p:spPr>
        <p:txBody>
          <a:bodyPr>
            <a:normAutofit/>
          </a:bodyPr>
          <a:lstStyle/>
          <a:p>
            <a:pPr algn="ctr"/>
            <a:r>
              <a:rPr lang="cs-CZ" sz="2800" dirty="0" smtClean="0"/>
              <a:t>3D </a:t>
            </a:r>
            <a:r>
              <a:rPr lang="cs-CZ" sz="2800" i="1" dirty="0" smtClean="0"/>
              <a:t>in vitro </a:t>
            </a:r>
            <a:r>
              <a:rPr lang="cs-CZ" sz="2800" dirty="0" smtClean="0"/>
              <a:t>kultivace</a:t>
            </a:r>
            <a:endParaRPr lang="cs-CZ" sz="2800" dirty="0"/>
          </a:p>
        </p:txBody>
      </p:sp>
      <p:pic>
        <p:nvPicPr>
          <p:cNvPr id="14" name="Picture 3" descr="C:\Users\babica\Desktop\recetox-new-fulltext-E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4200" y="494525"/>
            <a:ext cx="2057400" cy="496075"/>
          </a:xfrm>
          <a:prstGeom prst="rect">
            <a:avLst/>
          </a:prstGeom>
          <a:noFill/>
        </p:spPr>
      </p:pic>
      <p:sp>
        <p:nvSpPr>
          <p:cNvPr id="15" name="TextovéPole 14"/>
          <p:cNvSpPr txBox="1"/>
          <p:nvPr/>
        </p:nvSpPr>
        <p:spPr>
          <a:xfrm>
            <a:off x="3702832" y="5276671"/>
            <a:ext cx="50601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b="1" dirty="0" err="1" smtClean="0"/>
              <a:t>Viabilita</a:t>
            </a:r>
            <a:endParaRPr lang="cs-CZ" b="1" dirty="0" smtClean="0"/>
          </a:p>
          <a:p>
            <a:pPr lvl="1"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cs-CZ" b="1" dirty="0" smtClean="0"/>
              <a:t>Genová exprese </a:t>
            </a:r>
            <a:r>
              <a:rPr lang="cs-CZ" dirty="0" smtClean="0"/>
              <a:t>– PCR / </a:t>
            </a:r>
            <a:r>
              <a:rPr lang="cs-CZ" dirty="0" err="1" smtClean="0"/>
              <a:t>qPCR</a:t>
            </a:r>
            <a:endParaRPr lang="cs-CZ" dirty="0" smtClean="0"/>
          </a:p>
          <a:p>
            <a:pPr lvl="2"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cs-CZ" b="1" dirty="0" smtClean="0"/>
              <a:t>Aktivita proteinů </a:t>
            </a:r>
            <a:r>
              <a:rPr lang="cs-CZ" dirty="0" smtClean="0"/>
              <a:t>– Western </a:t>
            </a:r>
            <a:r>
              <a:rPr lang="cs-CZ" dirty="0" err="1" smtClean="0"/>
              <a:t>blotting</a:t>
            </a:r>
            <a:r>
              <a:rPr lang="cs-CZ" dirty="0" smtClean="0"/>
              <a:t>, ICC</a:t>
            </a:r>
          </a:p>
          <a:p>
            <a:pPr lvl="3"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cs-CZ" b="1" dirty="0" smtClean="0"/>
              <a:t>Metabolismus</a:t>
            </a:r>
            <a:r>
              <a:rPr lang="cs-CZ" dirty="0" smtClean="0"/>
              <a:t> – LC-MS</a:t>
            </a:r>
            <a:endParaRPr lang="cs-C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9"/>
          <a:srcRect l="38584" t="34279" r="29802" b="26128"/>
          <a:stretch>
            <a:fillRect/>
          </a:stretch>
        </p:blipFill>
        <p:spPr bwMode="auto">
          <a:xfrm>
            <a:off x="457201" y="4191000"/>
            <a:ext cx="2194587" cy="2072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10"/>
          <a:srcRect l="30681" t="27948" r="37706" b="32461"/>
          <a:stretch>
            <a:fillRect/>
          </a:stretch>
        </p:blipFill>
        <p:spPr bwMode="auto">
          <a:xfrm>
            <a:off x="457200" y="1905000"/>
            <a:ext cx="2194518" cy="2072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009116632"/>
              </p:ext>
            </p:extLst>
          </p:nvPr>
        </p:nvGraphicFramePr>
        <p:xfrm>
          <a:off x="4860032" y="908720"/>
          <a:ext cx="4781122" cy="3797933"/>
        </p:xfrm>
        <a:graphic>
          <a:graphicData uri="http://schemas.openxmlformats.org/presentationml/2006/ole">
            <p:oleObj spid="_x0000_s13314" r:id="rId3" imgW="5372047" imgH="4267341" progId="">
              <p:embed/>
            </p:oleObj>
          </a:graphicData>
        </a:graphic>
      </p:graphicFrame>
      <p:sp>
        <p:nvSpPr>
          <p:cNvPr id="5" name="Rectangle 7"/>
          <p:cNvSpPr/>
          <p:nvPr/>
        </p:nvSpPr>
        <p:spPr>
          <a:xfrm>
            <a:off x="5111680" y="1008112"/>
            <a:ext cx="4367756" cy="620688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18"/>
          <p:cNvSpPr/>
          <p:nvPr/>
        </p:nvSpPr>
        <p:spPr>
          <a:xfrm>
            <a:off x="8280032" y="980728"/>
            <a:ext cx="1199404" cy="3605145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15"/>
          <p:cNvSpPr txBox="1"/>
          <p:nvPr/>
        </p:nvSpPr>
        <p:spPr bwMode="auto">
          <a:xfrm>
            <a:off x="5658716" y="4293096"/>
            <a:ext cx="864096" cy="3231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000" dirty="0" smtClean="0"/>
              <a:t>Vehicle</a:t>
            </a:r>
          </a:p>
        </p:txBody>
      </p:sp>
      <p:sp>
        <p:nvSpPr>
          <p:cNvPr id="8" name="TextBox 13"/>
          <p:cNvSpPr txBox="1"/>
          <p:nvPr/>
        </p:nvSpPr>
        <p:spPr bwMode="auto">
          <a:xfrm>
            <a:off x="6407824" y="4465913"/>
            <a:ext cx="1944217" cy="2946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000" dirty="0" smtClean="0"/>
              <a:t>Concentration (µM)</a:t>
            </a:r>
          </a:p>
        </p:txBody>
      </p:sp>
      <p:grpSp>
        <p:nvGrpSpPr>
          <p:cNvPr id="9" name="Group 21"/>
          <p:cNvGrpSpPr/>
          <p:nvPr/>
        </p:nvGrpSpPr>
        <p:grpSpPr>
          <a:xfrm>
            <a:off x="107504" y="1289656"/>
            <a:ext cx="4270616" cy="3384004"/>
            <a:chOff x="107504" y="1289656"/>
            <a:chExt cx="4270616" cy="3384004"/>
          </a:xfrm>
        </p:grpSpPr>
        <p:graphicFrame>
          <p:nvGraphicFramePr>
            <p:cNvPr id="10" name="Object 1"/>
            <p:cNvGraphicFramePr>
              <a:graphicFrameLocks noChangeAspect="1"/>
            </p:cNvGraphicFramePr>
            <p:nvPr/>
          </p:nvGraphicFramePr>
          <p:xfrm>
            <a:off x="107504" y="1289656"/>
            <a:ext cx="4270616" cy="3384004"/>
          </p:xfrm>
          <a:graphic>
            <a:graphicData uri="http://schemas.openxmlformats.org/presentationml/2006/ole">
              <p:oleObj spid="_x0000_s13315" r:id="rId4" imgW="5410365" imgH="4305397" progId="">
                <p:embed/>
              </p:oleObj>
            </a:graphicData>
          </a:graphic>
        </p:graphicFrame>
        <p:sp>
          <p:nvSpPr>
            <p:cNvPr id="11" name="Rectangle 20"/>
            <p:cNvSpPr/>
            <p:nvPr/>
          </p:nvSpPr>
          <p:spPr>
            <a:xfrm>
              <a:off x="802852" y="1313443"/>
              <a:ext cx="3481116" cy="387365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0"/>
          <p:cNvSpPr txBox="1"/>
          <p:nvPr/>
        </p:nvSpPr>
        <p:spPr bwMode="auto">
          <a:xfrm>
            <a:off x="5470511" y="1081907"/>
            <a:ext cx="298992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400" b="1" dirty="0" smtClean="0"/>
              <a:t>3D spheroids (</a:t>
            </a:r>
            <a:r>
              <a:rPr lang="en-US" sz="1400" b="1" dirty="0" err="1" smtClean="0"/>
              <a:t>Alamar</a:t>
            </a:r>
            <a:r>
              <a:rPr lang="en-US" sz="1400" b="1" dirty="0" smtClean="0"/>
              <a:t> Blue, 96 h)</a:t>
            </a:r>
          </a:p>
        </p:txBody>
      </p:sp>
      <p:sp>
        <p:nvSpPr>
          <p:cNvPr id="13" name="TextBox 11"/>
          <p:cNvSpPr txBox="1"/>
          <p:nvPr/>
        </p:nvSpPr>
        <p:spPr bwMode="auto">
          <a:xfrm>
            <a:off x="1862831" y="4465911"/>
            <a:ext cx="1281120" cy="2946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000" dirty="0" smtClean="0"/>
              <a:t>Concentration (µM)</a:t>
            </a:r>
          </a:p>
        </p:txBody>
      </p:sp>
      <p:sp>
        <p:nvSpPr>
          <p:cNvPr id="14" name="TextBox 14"/>
          <p:cNvSpPr txBox="1"/>
          <p:nvPr/>
        </p:nvSpPr>
        <p:spPr bwMode="auto">
          <a:xfrm>
            <a:off x="554066" y="4329971"/>
            <a:ext cx="864096" cy="3231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000" dirty="0" smtClean="0"/>
              <a:t>Vehicle</a:t>
            </a:r>
          </a:p>
        </p:txBody>
      </p:sp>
      <p:sp>
        <p:nvSpPr>
          <p:cNvPr id="15" name="TextBox 9"/>
          <p:cNvSpPr txBox="1"/>
          <p:nvPr/>
        </p:nvSpPr>
        <p:spPr bwMode="auto">
          <a:xfrm>
            <a:off x="1387353" y="1081907"/>
            <a:ext cx="2074607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400" b="1" dirty="0" smtClean="0"/>
              <a:t>2D culture (NRU, 96 h)</a:t>
            </a:r>
          </a:p>
        </p:txBody>
      </p:sp>
      <p:pic>
        <p:nvPicPr>
          <p:cNvPr id="16" name="Obrázek 262" descr="C:\Users\Sabina\Desktop\2015_10_12_MC-LR\2015_10_23_264hrs\A2_MC-LR_10_uM\SNAP-135901-0050.jpg"/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177" t="35585" r="26689" b="17567"/>
          <a:stretch/>
        </p:blipFill>
        <p:spPr bwMode="auto">
          <a:xfrm>
            <a:off x="7681768" y="5959540"/>
            <a:ext cx="850623" cy="8538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7" name="Obrázek 256" descr="C:\Users\Sabina\Desktop\2015_10_12_MC-LR\2015_10_19_168hrs\A5_Naive\SNAP-122135-0593.jpg"/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610" t="37537" r="44255" b="15615"/>
          <a:stretch/>
        </p:blipFill>
        <p:spPr bwMode="auto">
          <a:xfrm>
            <a:off x="5665496" y="5015791"/>
            <a:ext cx="850647" cy="8499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8" name="Obrázek 259" descr="C:\Users\Sabina\Desktop\2015_10_12_MC-LR\2015_10_19_168hrs\A2_MC-LR_10_uM\SNAP-121345-0472.jpg"/>
          <p:cNvPicPr>
            <a:picLocks noChangeAspect="1"/>
          </p:cNvPicPr>
          <p:nvPr/>
        </p:nvPicPr>
        <p:blipFill rotWithShape="1">
          <a:blip r:embed="rId7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695" t="29730" r="29167" b="23422"/>
          <a:stretch/>
        </p:blipFill>
        <p:spPr bwMode="auto">
          <a:xfrm>
            <a:off x="7699558" y="5034160"/>
            <a:ext cx="850720" cy="8538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9" name="Obrázek 261" descr="C:\Users\Sabina\Desktop\2015_10_12_MC-LR\2015_10_23_264hrs\A5_Naive\SNAP-140636-0167.jpg"/>
          <p:cNvPicPr>
            <a:picLocks noChangeAspect="1"/>
          </p:cNvPicPr>
          <p:nvPr/>
        </p:nvPicPr>
        <p:blipFill rotWithShape="1">
          <a:blip r:embed="rId8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275" t="32581" r="27589" b="20574"/>
          <a:stretch/>
        </p:blipFill>
        <p:spPr bwMode="auto">
          <a:xfrm>
            <a:off x="5665428" y="5959595"/>
            <a:ext cx="850672" cy="8537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0" name="TextBox 26"/>
          <p:cNvSpPr txBox="1"/>
          <p:nvPr/>
        </p:nvSpPr>
        <p:spPr bwMode="auto">
          <a:xfrm>
            <a:off x="7307348" y="5269887"/>
            <a:ext cx="36099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en-US" sz="1000" dirty="0" smtClean="0"/>
              <a:t>0 h</a:t>
            </a:r>
          </a:p>
        </p:txBody>
      </p:sp>
      <p:sp>
        <p:nvSpPr>
          <p:cNvPr id="21" name="TextBox 27"/>
          <p:cNvSpPr txBox="1"/>
          <p:nvPr/>
        </p:nvSpPr>
        <p:spPr bwMode="auto">
          <a:xfrm>
            <a:off x="7236816" y="6202179"/>
            <a:ext cx="43152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en-US" sz="1000" dirty="0" smtClean="0"/>
              <a:t>96 h</a:t>
            </a:r>
          </a:p>
        </p:txBody>
      </p:sp>
      <p:sp>
        <p:nvSpPr>
          <p:cNvPr id="22" name="TextBox 28"/>
          <p:cNvSpPr txBox="1"/>
          <p:nvPr/>
        </p:nvSpPr>
        <p:spPr bwMode="auto">
          <a:xfrm>
            <a:off x="5878410" y="4718544"/>
            <a:ext cx="410690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000" dirty="0" err="1" smtClean="0"/>
              <a:t>Veh</a:t>
            </a:r>
            <a:endParaRPr lang="en-US" sz="1000" dirty="0" smtClean="0"/>
          </a:p>
        </p:txBody>
      </p:sp>
      <p:sp>
        <p:nvSpPr>
          <p:cNvPr id="23" name="TextBox 29"/>
          <p:cNvSpPr txBox="1"/>
          <p:nvPr/>
        </p:nvSpPr>
        <p:spPr bwMode="auto">
          <a:xfrm>
            <a:off x="7774026" y="4718544"/>
            <a:ext cx="542136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000" dirty="0"/>
              <a:t>10 µM</a:t>
            </a:r>
            <a:endParaRPr lang="en-US" sz="1000" dirty="0" smtClean="0"/>
          </a:p>
        </p:txBody>
      </p:sp>
      <p:sp>
        <p:nvSpPr>
          <p:cNvPr id="24" name="TextBox 30"/>
          <p:cNvSpPr txBox="1"/>
          <p:nvPr/>
        </p:nvSpPr>
        <p:spPr bwMode="auto">
          <a:xfrm>
            <a:off x="5291123" y="5269887"/>
            <a:ext cx="36099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en-US" sz="1000" dirty="0" smtClean="0"/>
              <a:t>0 h</a:t>
            </a:r>
          </a:p>
        </p:txBody>
      </p:sp>
      <p:sp>
        <p:nvSpPr>
          <p:cNvPr id="25" name="TextBox 31"/>
          <p:cNvSpPr txBox="1"/>
          <p:nvPr/>
        </p:nvSpPr>
        <p:spPr bwMode="auto">
          <a:xfrm>
            <a:off x="5220592" y="6202179"/>
            <a:ext cx="43152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en-US" sz="1000" dirty="0" smtClean="0"/>
              <a:t>96 h</a:t>
            </a:r>
          </a:p>
        </p:txBody>
      </p:sp>
      <p:sp>
        <p:nvSpPr>
          <p:cNvPr id="26" name="TextBox 36"/>
          <p:cNvSpPr txBox="1"/>
          <p:nvPr/>
        </p:nvSpPr>
        <p:spPr bwMode="auto">
          <a:xfrm>
            <a:off x="4139952" y="5498648"/>
            <a:ext cx="123944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400" dirty="0" smtClean="0"/>
              <a:t>4000 cell/</a:t>
            </a:r>
            <a:r>
              <a:rPr lang="en-US" sz="1400" dirty="0" err="1" smtClean="0"/>
              <a:t>sph</a:t>
            </a:r>
            <a:endParaRPr lang="en-US" sz="1400" dirty="0" smtClean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400" dirty="0" smtClean="0"/>
              <a:t>168 h old</a:t>
            </a:r>
          </a:p>
        </p:txBody>
      </p:sp>
      <p:sp>
        <p:nvSpPr>
          <p:cNvPr id="27" name="Nadpis 2"/>
          <p:cNvSpPr>
            <a:spLocks noGrp="1"/>
          </p:cNvSpPr>
          <p:nvPr>
            <p:ph type="title"/>
          </p:nvPr>
        </p:nvSpPr>
        <p:spPr>
          <a:xfrm>
            <a:off x="2057400" y="76200"/>
            <a:ext cx="5029200" cy="1143000"/>
          </a:xfrm>
        </p:spPr>
        <p:txBody>
          <a:bodyPr>
            <a:normAutofit/>
          </a:bodyPr>
          <a:lstStyle/>
          <a:p>
            <a:pPr algn="ctr"/>
            <a:r>
              <a:rPr lang="cs-CZ" sz="2800" dirty="0" smtClean="0"/>
              <a:t>3D </a:t>
            </a:r>
            <a:r>
              <a:rPr lang="cs-CZ" sz="2800" i="1" dirty="0" smtClean="0"/>
              <a:t>in vitro </a:t>
            </a:r>
            <a:r>
              <a:rPr lang="cs-CZ" sz="2800" dirty="0" smtClean="0"/>
              <a:t>kultivace</a:t>
            </a:r>
            <a:endParaRPr lang="cs-CZ" sz="2800" dirty="0"/>
          </a:p>
        </p:txBody>
      </p:sp>
      <p:pic>
        <p:nvPicPr>
          <p:cNvPr id="28" name="Picture 3" descr="C:\Users\babica\Desktop\recetox-new-fulltext-E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494525"/>
            <a:ext cx="2057400" cy="496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2399" y="1909762"/>
            <a:ext cx="204597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968116"/>
            <a:ext cx="2954655" cy="228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12645" y="1905000"/>
            <a:ext cx="4897755" cy="193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648075" y="4128135"/>
            <a:ext cx="4886325" cy="189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715000" y="6477000"/>
            <a:ext cx="3429000" cy="381000"/>
          </a:xfrm>
        </p:spPr>
        <p:txBody>
          <a:bodyPr>
            <a:noAutofit/>
          </a:bodyPr>
          <a:lstStyle/>
          <a:p>
            <a:pPr algn="r">
              <a:spcBef>
                <a:spcPct val="20000"/>
              </a:spcBef>
              <a:buNone/>
            </a:pPr>
            <a:r>
              <a:rPr lang="cs-CZ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Pampaloni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et al., 2007, Nature Reviews 8)</a:t>
            </a:r>
          </a:p>
          <a:p>
            <a:pPr algn="r">
              <a:spcBef>
                <a:spcPct val="20000"/>
              </a:spcBef>
              <a:buNone/>
            </a:pPr>
            <a:endParaRPr lang="en-US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9515" y="2514602"/>
            <a:ext cx="1915885" cy="114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2"/>
          <p:cNvSpPr>
            <a:spLocks noGrp="1"/>
          </p:cNvSpPr>
          <p:nvPr>
            <p:ph type="title"/>
          </p:nvPr>
        </p:nvSpPr>
        <p:spPr>
          <a:xfrm>
            <a:off x="2057400" y="76200"/>
            <a:ext cx="5029200" cy="1143000"/>
          </a:xfrm>
        </p:spPr>
        <p:txBody>
          <a:bodyPr>
            <a:normAutofit/>
          </a:bodyPr>
          <a:lstStyle/>
          <a:p>
            <a:pPr algn="ctr"/>
            <a:r>
              <a:rPr lang="cs-CZ" sz="2800" dirty="0" smtClean="0"/>
              <a:t>3D </a:t>
            </a:r>
            <a:r>
              <a:rPr lang="cs-CZ" sz="2800" i="1" dirty="0" smtClean="0"/>
              <a:t>in vitro </a:t>
            </a:r>
            <a:r>
              <a:rPr lang="cs-CZ" sz="2800" dirty="0" smtClean="0"/>
              <a:t>kultivace</a:t>
            </a:r>
            <a:endParaRPr lang="cs-CZ" sz="2800" dirty="0"/>
          </a:p>
        </p:txBody>
      </p:sp>
      <p:sp>
        <p:nvSpPr>
          <p:cNvPr id="11" name="Elipsa 10"/>
          <p:cNvSpPr/>
          <p:nvPr/>
        </p:nvSpPr>
        <p:spPr>
          <a:xfrm>
            <a:off x="6705600" y="2209800"/>
            <a:ext cx="2438400" cy="1905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2057400" y="76200"/>
            <a:ext cx="5029200" cy="1143000"/>
          </a:xfrm>
        </p:spPr>
        <p:txBody>
          <a:bodyPr>
            <a:normAutofit/>
          </a:bodyPr>
          <a:lstStyle/>
          <a:p>
            <a:pPr algn="ctr"/>
            <a:r>
              <a:rPr lang="cs-CZ" sz="2800" dirty="0" smtClean="0"/>
              <a:t>3D </a:t>
            </a:r>
            <a:r>
              <a:rPr lang="cs-CZ" sz="2800" i="1" dirty="0" smtClean="0"/>
              <a:t>in vitro </a:t>
            </a:r>
            <a:r>
              <a:rPr lang="cs-CZ" sz="2800" dirty="0" smtClean="0"/>
              <a:t>kultivace</a:t>
            </a:r>
            <a:endParaRPr lang="cs-CZ" sz="2800" dirty="0"/>
          </a:p>
        </p:txBody>
      </p:sp>
      <p:pic>
        <p:nvPicPr>
          <p:cNvPr id="5" name="Picture 3" descr="C:\Users\babica\Desktop\recetox-new-fulltext-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94525"/>
            <a:ext cx="2057400" cy="496075"/>
          </a:xfrm>
          <a:prstGeom prst="rect">
            <a:avLst/>
          </a:prstGeom>
          <a:noFill/>
        </p:spPr>
      </p:pic>
      <p:pic>
        <p:nvPicPr>
          <p:cNvPr id="6" name="Picture 29"/>
          <p:cNvPicPr>
            <a:picLocks noChangeAspect="1" noChangeArrowheads="1"/>
          </p:cNvPicPr>
          <p:nvPr/>
        </p:nvPicPr>
        <p:blipFill>
          <a:blip r:embed="rId3"/>
          <a:srcRect l="28421" t="9827" r="5028" b="19171"/>
          <a:stretch>
            <a:fillRect/>
          </a:stretch>
        </p:blipFill>
        <p:spPr bwMode="auto">
          <a:xfrm>
            <a:off x="228600" y="3810000"/>
            <a:ext cx="3766591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6" descr="screen_shot_2012-09-25_at_103901_am1348533578501"/>
          <p:cNvPicPr>
            <a:picLocks noChangeAspect="1" noChangeArrowheads="1"/>
          </p:cNvPicPr>
          <p:nvPr/>
        </p:nvPicPr>
        <p:blipFill>
          <a:blip r:embed="rId4"/>
          <a:srcRect l="2908"/>
          <a:stretch>
            <a:fillRect/>
          </a:stretch>
        </p:blipFill>
        <p:spPr bwMode="auto">
          <a:xfrm>
            <a:off x="4159250" y="2171700"/>
            <a:ext cx="45275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0" y="1600200"/>
            <a:ext cx="434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Polarizace buněk a tvorba epiteliálních vrstev</a:t>
            </a:r>
          </a:p>
          <a:p>
            <a:r>
              <a:rPr lang="cs-CZ" dirty="0" smtClean="0"/>
              <a:t>	- střevo</a:t>
            </a:r>
          </a:p>
          <a:p>
            <a:pPr lvl="2">
              <a:buFontTx/>
              <a:buChar char="-"/>
            </a:pPr>
            <a:r>
              <a:rPr lang="cs-CZ" dirty="0" smtClean="0"/>
              <a:t> ledviny</a:t>
            </a:r>
          </a:p>
          <a:p>
            <a:pPr lvl="2">
              <a:buFontTx/>
              <a:buChar char="-"/>
            </a:pPr>
            <a:r>
              <a:rPr lang="cs-CZ" dirty="0" smtClean="0"/>
              <a:t> plíce</a:t>
            </a:r>
          </a:p>
          <a:p>
            <a:pPr marL="0" lvl="2"/>
            <a:r>
              <a:rPr lang="cs-CZ" dirty="0" smtClean="0"/>
              <a:t>Kokultivace různých buněčných typů</a:t>
            </a:r>
          </a:p>
          <a:p>
            <a:pPr marL="0" lvl="2"/>
            <a:r>
              <a:rPr lang="cs-CZ" dirty="0" smtClean="0"/>
              <a:t>	- Epiteliální buňky a makrofágy</a:t>
            </a:r>
          </a:p>
          <a:p>
            <a:pPr marL="0" lvl="2"/>
            <a:r>
              <a:rPr lang="cs-CZ" dirty="0" smtClean="0"/>
              <a:t>	- </a:t>
            </a:r>
            <a:r>
              <a:rPr lang="cs-CZ" dirty="0" err="1" smtClean="0"/>
              <a:t>Leydigovy</a:t>
            </a:r>
            <a:r>
              <a:rPr lang="cs-CZ" dirty="0" smtClean="0"/>
              <a:t> a </a:t>
            </a:r>
            <a:r>
              <a:rPr lang="cs-CZ" dirty="0" err="1" smtClean="0"/>
              <a:t>Sertoliho</a:t>
            </a:r>
            <a:r>
              <a:rPr lang="cs-CZ" dirty="0" smtClean="0"/>
              <a:t> buňky</a:t>
            </a:r>
          </a:p>
          <a:p>
            <a:pPr lvl="2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2399" y="1909762"/>
            <a:ext cx="204597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968116"/>
            <a:ext cx="2954655" cy="228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12645" y="1905000"/>
            <a:ext cx="4897755" cy="193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648075" y="4128135"/>
            <a:ext cx="4886325" cy="189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715000" y="6477000"/>
            <a:ext cx="3429000" cy="381000"/>
          </a:xfrm>
        </p:spPr>
        <p:txBody>
          <a:bodyPr>
            <a:noAutofit/>
          </a:bodyPr>
          <a:lstStyle/>
          <a:p>
            <a:pPr algn="r">
              <a:spcBef>
                <a:spcPct val="20000"/>
              </a:spcBef>
              <a:buNone/>
            </a:pPr>
            <a:r>
              <a:rPr lang="cs-CZ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Pampaloni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et al., 2007, Nature Reviews 8)</a:t>
            </a:r>
          </a:p>
          <a:p>
            <a:pPr algn="r">
              <a:spcBef>
                <a:spcPct val="20000"/>
              </a:spcBef>
              <a:buNone/>
            </a:pPr>
            <a:endParaRPr lang="en-US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9515" y="2514602"/>
            <a:ext cx="1915885" cy="114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Nadpis 2"/>
          <p:cNvSpPr txBox="1">
            <a:spLocks/>
          </p:cNvSpPr>
          <p:nvPr/>
        </p:nvSpPr>
        <p:spPr>
          <a:xfrm>
            <a:off x="2057400" y="76200"/>
            <a:ext cx="50292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3D </a:t>
            </a:r>
            <a:r>
              <a:rPr kumimoji="0" lang="cs-CZ" sz="2800" b="0" i="1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 vitro </a:t>
            </a:r>
            <a:r>
              <a:rPr kumimoji="0" lang="cs-CZ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kultivace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3" descr="C:\Users\babica\Desktop\recetox-new-fulltext-E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494525"/>
            <a:ext cx="2057400" cy="496075"/>
          </a:xfrm>
          <a:prstGeom prst="rect">
            <a:avLst/>
          </a:prstGeom>
          <a:noFill/>
        </p:spPr>
      </p:pic>
      <p:sp>
        <p:nvSpPr>
          <p:cNvPr id="16" name="Elipsa 15"/>
          <p:cNvSpPr/>
          <p:nvPr/>
        </p:nvSpPr>
        <p:spPr>
          <a:xfrm>
            <a:off x="3505200" y="3886200"/>
            <a:ext cx="5410200" cy="2667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2057400" y="76200"/>
            <a:ext cx="5029200" cy="1143000"/>
          </a:xfrm>
        </p:spPr>
        <p:txBody>
          <a:bodyPr>
            <a:normAutofit/>
          </a:bodyPr>
          <a:lstStyle/>
          <a:p>
            <a:pPr algn="ctr"/>
            <a:r>
              <a:rPr lang="cs-CZ" sz="2800" dirty="0" smtClean="0"/>
              <a:t>3D </a:t>
            </a:r>
            <a:r>
              <a:rPr lang="cs-CZ" sz="2800" i="1" dirty="0" smtClean="0"/>
              <a:t>in vitro </a:t>
            </a:r>
            <a:r>
              <a:rPr lang="cs-CZ" sz="2800" dirty="0" smtClean="0"/>
              <a:t>modely</a:t>
            </a:r>
            <a:endParaRPr lang="cs-CZ" sz="2800" dirty="0"/>
          </a:p>
        </p:txBody>
      </p:sp>
      <p:pic>
        <p:nvPicPr>
          <p:cNvPr id="5" name="Picture 3" descr="C:\Users\babica\Desktop\recetox-new-fulltext-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94525"/>
            <a:ext cx="2057400" cy="496075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152400" y="1905000"/>
            <a:ext cx="4433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Elektrický dermatom na přípravu kožních štěpů</a:t>
            </a:r>
            <a:endParaRPr lang="cs-CZ" dirty="0"/>
          </a:p>
        </p:txBody>
      </p:sp>
      <p:pic>
        <p:nvPicPr>
          <p:cNvPr id="15362" name="Picture 2" descr="C:\Users\babica\Desktop\thumb-xxxx10_1_600x838.jpg"/>
          <p:cNvPicPr>
            <a:picLocks noChangeAspect="1" noChangeArrowheads="1"/>
          </p:cNvPicPr>
          <p:nvPr/>
        </p:nvPicPr>
        <p:blipFill>
          <a:blip r:embed="rId3"/>
          <a:srcRect t="21201"/>
          <a:stretch>
            <a:fillRect/>
          </a:stretch>
        </p:blipFill>
        <p:spPr bwMode="auto">
          <a:xfrm>
            <a:off x="609600" y="2286000"/>
            <a:ext cx="3669601" cy="4038600"/>
          </a:xfrm>
          <a:prstGeom prst="rect">
            <a:avLst/>
          </a:prstGeom>
          <a:noFill/>
        </p:spPr>
      </p:pic>
      <p:pic>
        <p:nvPicPr>
          <p:cNvPr id="15363" name="Picture 3" descr="C:\Users\babica\Desktop\get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8216" y="2514600"/>
            <a:ext cx="3588584" cy="1981200"/>
          </a:xfrm>
          <a:prstGeom prst="rect">
            <a:avLst/>
          </a:prstGeom>
          <a:noFill/>
        </p:spPr>
      </p:pic>
      <p:pic>
        <p:nvPicPr>
          <p:cNvPr id="15364" name="Picture 4" descr="C:\Users\babica\Desktop\fontal-visionmicroett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3810000"/>
            <a:ext cx="1522047" cy="2427288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4876800" y="1905000"/>
            <a:ext cx="4139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Zařízení na měření prostupu látek přes kůži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babica\Desktop\epMotion-5075-VAC_with-PC-controller_2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962400"/>
            <a:ext cx="3886617" cy="2362200"/>
          </a:xfrm>
          <a:prstGeom prst="rect">
            <a:avLst/>
          </a:prstGeom>
          <a:noFill/>
        </p:spPr>
      </p:pic>
      <p:pic>
        <p:nvPicPr>
          <p:cNvPr id="5" name="Picture 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2133600"/>
            <a:ext cx="416742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5439980"/>
            <a:ext cx="1082040" cy="8084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4525580"/>
            <a:ext cx="1082040" cy="80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86400" y="5439980"/>
            <a:ext cx="1082040" cy="8084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4525580"/>
            <a:ext cx="1082040" cy="80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Nadpis 2"/>
          <p:cNvSpPr>
            <a:spLocks noGrp="1"/>
          </p:cNvSpPr>
          <p:nvPr>
            <p:ph type="title"/>
          </p:nvPr>
        </p:nvSpPr>
        <p:spPr>
          <a:xfrm>
            <a:off x="2057400" y="76200"/>
            <a:ext cx="5029200" cy="1143000"/>
          </a:xfrm>
        </p:spPr>
        <p:txBody>
          <a:bodyPr>
            <a:normAutofit/>
          </a:bodyPr>
          <a:lstStyle/>
          <a:p>
            <a:pPr algn="ctr"/>
            <a:r>
              <a:rPr lang="cs-CZ" sz="2800" dirty="0" err="1" smtClean="0"/>
              <a:t>High</a:t>
            </a:r>
            <a:r>
              <a:rPr lang="cs-CZ" sz="2800" dirty="0" smtClean="0"/>
              <a:t>-</a:t>
            </a:r>
            <a:r>
              <a:rPr lang="cs-CZ" sz="2800" dirty="0" err="1" smtClean="0"/>
              <a:t>throughput</a:t>
            </a:r>
            <a:r>
              <a:rPr lang="cs-CZ" sz="2800" dirty="0" smtClean="0"/>
              <a:t> / </a:t>
            </a:r>
            <a:r>
              <a:rPr lang="cs-CZ" sz="2800" dirty="0" err="1" smtClean="0"/>
              <a:t>High</a:t>
            </a:r>
            <a:r>
              <a:rPr lang="cs-CZ" sz="2800" dirty="0" smtClean="0"/>
              <a:t> </a:t>
            </a:r>
            <a:r>
              <a:rPr lang="cs-CZ" sz="2800" dirty="0" err="1" smtClean="0"/>
              <a:t>content</a:t>
            </a:r>
            <a:r>
              <a:rPr lang="cs-CZ" sz="2800" dirty="0" smtClean="0"/>
              <a:t> </a:t>
            </a:r>
            <a:r>
              <a:rPr lang="cs-CZ" sz="2800" dirty="0" err="1" smtClean="0"/>
              <a:t>analysis</a:t>
            </a:r>
            <a:endParaRPr lang="cs-CZ" sz="2800" dirty="0"/>
          </a:p>
        </p:txBody>
      </p:sp>
      <p:pic>
        <p:nvPicPr>
          <p:cNvPr id="11" name="Picture 3" descr="C:\Users\babica\Desktop\recetox-new-fulltext-E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34200" y="494525"/>
            <a:ext cx="2057400" cy="496075"/>
          </a:xfrm>
          <a:prstGeom prst="rect">
            <a:avLst/>
          </a:prstGeom>
          <a:noFill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86600" y="5410200"/>
            <a:ext cx="2019128" cy="92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86600" y="4495800"/>
            <a:ext cx="1787649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Pravoúhlá spojovací čára 16"/>
          <p:cNvCxnSpPr>
            <a:stCxn id="16386" idx="0"/>
            <a:endCxn id="21" idx="1"/>
          </p:cNvCxnSpPr>
          <p:nvPr/>
        </p:nvCxnSpPr>
        <p:spPr>
          <a:xfrm rot="5400000" flipH="1" flipV="1">
            <a:off x="1639595" y="3163596"/>
            <a:ext cx="1331119" cy="266491"/>
          </a:xfrm>
          <a:prstGeom prst="bentConnector2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ázek 20" descr="plate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8400" y="1752600"/>
            <a:ext cx="1757362" cy="1757362"/>
          </a:xfrm>
          <a:prstGeom prst="rect">
            <a:avLst/>
          </a:prstGeom>
        </p:spPr>
      </p:pic>
      <p:cxnSp>
        <p:nvCxnSpPr>
          <p:cNvPr id="24" name="Pravoúhlá spojovací čára 16"/>
          <p:cNvCxnSpPr>
            <a:stCxn id="21" idx="3"/>
            <a:endCxn id="5" idx="0"/>
          </p:cNvCxnSpPr>
          <p:nvPr/>
        </p:nvCxnSpPr>
        <p:spPr>
          <a:xfrm flipV="1">
            <a:off x="4195762" y="2133600"/>
            <a:ext cx="2536152" cy="497681"/>
          </a:xfrm>
          <a:prstGeom prst="bentConnector4">
            <a:avLst>
              <a:gd name="adj1" fmla="val 8920"/>
              <a:gd name="adj2" fmla="val 163796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ravoúhlá spojovací čára 16"/>
          <p:cNvCxnSpPr>
            <a:stCxn id="5" idx="2"/>
            <a:endCxn id="7" idx="0"/>
          </p:cNvCxnSpPr>
          <p:nvPr/>
        </p:nvCxnSpPr>
        <p:spPr>
          <a:xfrm rot="5400000">
            <a:off x="5412277" y="3205943"/>
            <a:ext cx="791780" cy="1847494"/>
          </a:xfrm>
          <a:prstGeom prst="bentConnector3">
            <a:avLst>
              <a:gd name="adj1" fmla="val 50000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ravoúhlá spojovací čára 16"/>
          <p:cNvCxnSpPr>
            <a:stCxn id="5" idx="2"/>
            <a:endCxn id="16388" idx="0"/>
          </p:cNvCxnSpPr>
          <p:nvPr/>
        </p:nvCxnSpPr>
        <p:spPr>
          <a:xfrm rot="16200000" flipH="1">
            <a:off x="6975169" y="3490544"/>
            <a:ext cx="762000" cy="1248511"/>
          </a:xfrm>
          <a:prstGeom prst="bentConnector3">
            <a:avLst>
              <a:gd name="adj1" fmla="val 50000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 descr="C:\Users\babica\Desktop\20183-7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1" y="1905000"/>
            <a:ext cx="1676400" cy="1113130"/>
          </a:xfrm>
          <a:prstGeom prst="rect">
            <a:avLst/>
          </a:prstGeom>
          <a:noFill/>
        </p:spPr>
      </p:pic>
      <p:grpSp>
        <p:nvGrpSpPr>
          <p:cNvPr id="41" name="Skupina 40"/>
          <p:cNvGrpSpPr/>
          <p:nvPr/>
        </p:nvGrpSpPr>
        <p:grpSpPr>
          <a:xfrm>
            <a:off x="457200" y="1600200"/>
            <a:ext cx="1066800" cy="1828800"/>
            <a:chOff x="457200" y="1600200"/>
            <a:chExt cx="1066800" cy="1828800"/>
          </a:xfrm>
        </p:grpSpPr>
        <p:cxnSp>
          <p:nvCxnSpPr>
            <p:cNvPr id="37" name="Přímá spojovací čára 36"/>
            <p:cNvCxnSpPr/>
            <p:nvPr/>
          </p:nvCxnSpPr>
          <p:spPr>
            <a:xfrm rot="5400000" flipH="1" flipV="1">
              <a:off x="38100" y="2095500"/>
              <a:ext cx="1828800" cy="838200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ovací čára 37"/>
            <p:cNvCxnSpPr/>
            <p:nvPr/>
          </p:nvCxnSpPr>
          <p:spPr>
            <a:xfrm rot="16200000" flipV="1">
              <a:off x="114300" y="1943100"/>
              <a:ext cx="1752600" cy="1066800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výzkumu toxikologie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1258824" y="1828800"/>
            <a:ext cx="2054352" cy="609600"/>
          </a:xfrm>
        </p:spPr>
        <p:txBody>
          <a:bodyPr/>
          <a:lstStyle/>
          <a:p>
            <a:pPr algn="ctr">
              <a:buNone/>
            </a:pPr>
            <a:r>
              <a:rPr lang="cs-CZ" dirty="0" smtClean="0"/>
              <a:t>Pozorování</a:t>
            </a:r>
            <a:endParaRPr lang="cs-CZ" dirty="0"/>
          </a:p>
        </p:txBody>
      </p:sp>
      <p:sp>
        <p:nvSpPr>
          <p:cNvPr id="5" name="Zástupný symbol pro obsah 3"/>
          <p:cNvSpPr txBox="1">
            <a:spLocks/>
          </p:cNvSpPr>
          <p:nvPr/>
        </p:nvSpPr>
        <p:spPr>
          <a:xfrm>
            <a:off x="5830824" y="1828800"/>
            <a:ext cx="2054352" cy="609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cs-CZ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Experiment</a:t>
            </a:r>
            <a:endParaRPr kumimoji="0" lang="cs-CZ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 descr="C:\Users\babica\Desktop\374be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0" y="2743200"/>
            <a:ext cx="3429000" cy="2287787"/>
          </a:xfrm>
          <a:prstGeom prst="rect">
            <a:avLst/>
          </a:prstGeom>
          <a:noFill/>
        </p:spPr>
      </p:pic>
      <p:pic>
        <p:nvPicPr>
          <p:cNvPr id="4099" name="Picture 3" descr="C:\Users\babica\Desktop\systematic-observation-psychology_62ca7bb505ed13ff.jpg"/>
          <p:cNvPicPr>
            <a:picLocks noChangeAspect="1" noChangeArrowheads="1"/>
          </p:cNvPicPr>
          <p:nvPr/>
        </p:nvPicPr>
        <p:blipFill>
          <a:blip r:embed="rId3"/>
          <a:srcRect l="6721" r="6721"/>
          <a:stretch>
            <a:fillRect/>
          </a:stretch>
        </p:blipFill>
        <p:spPr bwMode="auto">
          <a:xfrm>
            <a:off x="533400" y="2743200"/>
            <a:ext cx="3505200" cy="22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a 3"/>
          <p:cNvSpPr/>
          <p:nvPr/>
        </p:nvSpPr>
        <p:spPr>
          <a:xfrm>
            <a:off x="2495550" y="2285992"/>
            <a:ext cx="2871768" cy="160020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Elipsa 4"/>
          <p:cNvSpPr/>
          <p:nvPr/>
        </p:nvSpPr>
        <p:spPr>
          <a:xfrm>
            <a:off x="3690918" y="2285992"/>
            <a:ext cx="2654982" cy="1600200"/>
          </a:xfrm>
          <a:prstGeom prst="ellipse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Elipsa 5"/>
          <p:cNvSpPr/>
          <p:nvPr/>
        </p:nvSpPr>
        <p:spPr>
          <a:xfrm>
            <a:off x="2495550" y="2924140"/>
            <a:ext cx="2871768" cy="1600200"/>
          </a:xfrm>
          <a:prstGeom prst="ellips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Elipsa 6"/>
          <p:cNvSpPr/>
          <p:nvPr/>
        </p:nvSpPr>
        <p:spPr>
          <a:xfrm>
            <a:off x="3767118" y="2924140"/>
            <a:ext cx="2654982" cy="1600200"/>
          </a:xfrm>
          <a:prstGeom prst="ellipse">
            <a:avLst/>
          </a:prstGeom>
          <a:solidFill>
            <a:schemeClr val="accent6">
              <a:lumMod val="60000"/>
              <a:lumOff val="40000"/>
              <a:alpha val="49804"/>
            </a:schemeClr>
          </a:solidFill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 bwMode="auto">
          <a:xfrm>
            <a:off x="2195735" y="1857364"/>
            <a:ext cx="17354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400" b="1" dirty="0" smtClean="0"/>
              <a:t>Stem cell-based models</a:t>
            </a:r>
            <a:endParaRPr lang="cs-CZ" sz="1400" b="1" dirty="0" smtClean="0"/>
          </a:p>
        </p:txBody>
      </p:sp>
      <p:sp>
        <p:nvSpPr>
          <p:cNvPr id="9" name="TextovéPole 8"/>
          <p:cNvSpPr txBox="1"/>
          <p:nvPr/>
        </p:nvSpPr>
        <p:spPr bwMode="auto">
          <a:xfrm>
            <a:off x="4323199" y="1762772"/>
            <a:ext cx="27491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400" b="1" dirty="0" smtClean="0"/>
              <a:t>Homeostasis relevant endpoints in HTS / HCA </a:t>
            </a:r>
            <a:endParaRPr lang="cs-CZ" sz="1400" b="1" dirty="0" smtClean="0"/>
          </a:p>
        </p:txBody>
      </p:sp>
      <p:sp>
        <p:nvSpPr>
          <p:cNvPr id="10" name="TextovéPole 9"/>
          <p:cNvSpPr txBox="1"/>
          <p:nvPr/>
        </p:nvSpPr>
        <p:spPr bwMode="auto">
          <a:xfrm>
            <a:off x="2285984" y="4572008"/>
            <a:ext cx="221457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400" b="1" dirty="0" smtClean="0"/>
              <a:t>Physiologically relevant </a:t>
            </a:r>
            <a:r>
              <a:rPr lang="en-US" sz="1400" b="1" i="1" dirty="0" smtClean="0"/>
              <a:t>in vitro </a:t>
            </a:r>
            <a:r>
              <a:rPr lang="en-US" sz="1400" b="1" dirty="0" smtClean="0"/>
              <a:t>models</a:t>
            </a:r>
          </a:p>
          <a:p>
            <a:pPr algn="ctr">
              <a:spcBef>
                <a:spcPts val="0"/>
              </a:spcBef>
            </a:pPr>
            <a:r>
              <a:rPr lang="en-US" sz="1400" b="1" dirty="0" smtClean="0"/>
              <a:t>QIVIVE</a:t>
            </a:r>
            <a:endParaRPr lang="cs-CZ" sz="1400" b="1" dirty="0" smtClean="0"/>
          </a:p>
        </p:txBody>
      </p:sp>
      <p:sp>
        <p:nvSpPr>
          <p:cNvPr id="11" name="TextovéPole 10"/>
          <p:cNvSpPr txBox="1"/>
          <p:nvPr/>
        </p:nvSpPr>
        <p:spPr bwMode="auto">
          <a:xfrm>
            <a:off x="4567728" y="4572008"/>
            <a:ext cx="25760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400" b="1" dirty="0" smtClean="0"/>
              <a:t>Toxicity testing &amp; drug screening</a:t>
            </a:r>
            <a:endParaRPr lang="cs-CZ" sz="1400" b="1" dirty="0" smtClean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/>
          <a:srcRect l="6486" t="47721" r="82251" b="41442"/>
          <a:stretch>
            <a:fillRect/>
          </a:stretch>
        </p:blipFill>
        <p:spPr bwMode="auto">
          <a:xfrm flipH="1">
            <a:off x="150586" y="5715000"/>
            <a:ext cx="11049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/>
          <a:srcRect l="10043" t="44526" r="79170" b="44818"/>
          <a:stretch>
            <a:fillRect/>
          </a:stretch>
        </p:blipFill>
        <p:spPr bwMode="auto">
          <a:xfrm flipH="1">
            <a:off x="2628900" y="5715000"/>
            <a:ext cx="11049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/>
          <a:srcRect l="13835" t="45649" r="75943" b="44481"/>
          <a:stretch>
            <a:fillRect/>
          </a:stretch>
        </p:blipFill>
        <p:spPr bwMode="auto">
          <a:xfrm flipH="1">
            <a:off x="1390650" y="5715000"/>
            <a:ext cx="11049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6" y="3760787"/>
            <a:ext cx="1344612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928662" y="247323"/>
            <a:ext cx="1244280" cy="93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50754" y="723082"/>
            <a:ext cx="1422705" cy="1062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 descr="KI 6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496" r="2201" b="59111"/>
          <a:stretch/>
        </p:blipFill>
        <p:spPr bwMode="auto">
          <a:xfrm>
            <a:off x="7464312" y="1442458"/>
            <a:ext cx="1628888" cy="10704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eshop.eppendorfna.com/upload/productView/Eppendorf_epMotion_5075_LH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82820" y="-166588"/>
            <a:ext cx="1412312" cy="1412312"/>
          </a:xfrm>
          <a:prstGeom prst="rect">
            <a:avLst/>
          </a:prstGeom>
          <a:noFill/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01228" y="34811"/>
            <a:ext cx="2886075" cy="110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7" descr="C:\Users\Andy\Documents\Osobne\IC\FIRMA\IC letaky a prezentacie\RECETOX testovani HL a WB\DiOC PI Maly konfokal Morphology kit\sklo\WB d1 60x_01(2).t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6" y="2114235"/>
            <a:ext cx="1344612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http://www.moleculardevices.com/sites/default/files/products/acuityxpress-fig1a2_45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5357826"/>
            <a:ext cx="3064845" cy="13349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3881" y="4071942"/>
            <a:ext cx="1770120" cy="1191814"/>
          </a:xfrm>
          <a:prstGeom prst="rect">
            <a:avLst/>
          </a:prstGeom>
        </p:spPr>
      </p:pic>
      <p:sp>
        <p:nvSpPr>
          <p:cNvPr id="24" name="TextovéPole 23"/>
          <p:cNvSpPr txBox="1"/>
          <p:nvPr/>
        </p:nvSpPr>
        <p:spPr>
          <a:xfrm>
            <a:off x="1600200" y="289560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chemeClr val="accent1"/>
                </a:solidFill>
                <a:hlinkClick r:id="rId14"/>
              </a:rPr>
              <a:t>http://recetox.muni.cz</a:t>
            </a:r>
            <a:endParaRPr lang="cs-CZ" sz="2400" dirty="0" smtClean="0">
              <a:solidFill>
                <a:schemeClr val="accent1"/>
              </a:solidFill>
            </a:endParaRPr>
          </a:p>
          <a:p>
            <a:pPr algn="ctr"/>
            <a:r>
              <a:rPr lang="cs-CZ" sz="2400" dirty="0" smtClean="0">
                <a:solidFill>
                  <a:schemeClr val="accent1"/>
                </a:solidFill>
                <a:hlinkClick r:id="rId15"/>
              </a:rPr>
              <a:t>http://secantox.weebly.com</a:t>
            </a:r>
            <a:endParaRPr lang="cs-CZ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výzkumu toxikologie</a:t>
            </a:r>
            <a:endParaRPr lang="en-US" dirty="0"/>
          </a:p>
        </p:txBody>
      </p:sp>
      <p:pic>
        <p:nvPicPr>
          <p:cNvPr id="5122" name="Picture 2" descr="C:\Users\babica\Desktop\british-countrysi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971800"/>
            <a:ext cx="3429000" cy="1941671"/>
          </a:xfrm>
          <a:prstGeom prst="rect">
            <a:avLst/>
          </a:prstGeom>
          <a:noFill/>
        </p:spPr>
      </p:pic>
      <p:pic>
        <p:nvPicPr>
          <p:cNvPr id="5123" name="Picture 3" descr="C:\Users\babica\Desktop\industrial_E008753-720x3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971800"/>
            <a:ext cx="4195482" cy="1981200"/>
          </a:xfrm>
          <a:prstGeom prst="rect">
            <a:avLst/>
          </a:prstGeom>
          <a:noFill/>
        </p:spPr>
      </p:pic>
      <p:sp>
        <p:nvSpPr>
          <p:cNvPr id="9" name="Zástupný symbol pro obsah 3"/>
          <p:cNvSpPr txBox="1">
            <a:spLocks/>
          </p:cNvSpPr>
          <p:nvPr/>
        </p:nvSpPr>
        <p:spPr>
          <a:xfrm>
            <a:off x="609600" y="1828800"/>
            <a:ext cx="2054352" cy="609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cs-CZ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Pozorování</a:t>
            </a:r>
            <a:endParaRPr kumimoji="0" lang="cs-CZ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09600" y="2438400"/>
            <a:ext cx="5950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Epidemiologické studie: </a:t>
            </a:r>
            <a:r>
              <a:rPr lang="cs-CZ" b="1" dirty="0" smtClean="0"/>
              <a:t>Case-</a:t>
            </a:r>
            <a:r>
              <a:rPr lang="cs-CZ" b="1" dirty="0" err="1" smtClean="0"/>
              <a:t>control</a:t>
            </a:r>
            <a:r>
              <a:rPr lang="cs-CZ" b="1" dirty="0" smtClean="0"/>
              <a:t> </a:t>
            </a:r>
            <a:r>
              <a:rPr lang="cs-CZ" b="1" dirty="0" err="1" smtClean="0"/>
              <a:t>studies</a:t>
            </a:r>
            <a:r>
              <a:rPr lang="cs-CZ" b="1" dirty="0" smtClean="0"/>
              <a:t> </a:t>
            </a:r>
            <a:r>
              <a:rPr lang="cs-CZ" dirty="0" smtClean="0"/>
              <a:t>(případ-kontrola)</a:t>
            </a:r>
            <a:endParaRPr lang="cs-CZ" dirty="0"/>
          </a:p>
        </p:txBody>
      </p:sp>
      <p:pic>
        <p:nvPicPr>
          <p:cNvPr id="25601" name="Picture 1" descr="C:\Users\babica\Desktop\2048x1365.jpg"/>
          <p:cNvPicPr>
            <a:picLocks noChangeAspect="1" noChangeArrowheads="1"/>
          </p:cNvPicPr>
          <p:nvPr/>
        </p:nvPicPr>
        <p:blipFill>
          <a:blip r:embed="rId4" cstate="print"/>
          <a:srcRect t="16484"/>
          <a:stretch>
            <a:fillRect/>
          </a:stretch>
        </p:blipFill>
        <p:spPr bwMode="auto">
          <a:xfrm>
            <a:off x="1295400" y="5181600"/>
            <a:ext cx="2600960" cy="1447800"/>
          </a:xfrm>
          <a:prstGeom prst="rect">
            <a:avLst/>
          </a:prstGeom>
          <a:noFill/>
        </p:spPr>
      </p:pic>
      <p:pic>
        <p:nvPicPr>
          <p:cNvPr id="25602" name="Picture 2" descr="C:\Users\babica\Desktop\Healthy_People_2020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5181600"/>
            <a:ext cx="3429000" cy="1449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babica\Desktop\NEW children_linedup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000516"/>
            <a:ext cx="7772400" cy="2990567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výzkumu toxikologie</a:t>
            </a:r>
            <a:endParaRPr lang="en-US" dirty="0"/>
          </a:p>
        </p:txBody>
      </p:sp>
      <p:sp>
        <p:nvSpPr>
          <p:cNvPr id="9" name="Zástupný symbol pro obsah 3"/>
          <p:cNvSpPr txBox="1">
            <a:spLocks/>
          </p:cNvSpPr>
          <p:nvPr/>
        </p:nvSpPr>
        <p:spPr>
          <a:xfrm>
            <a:off x="609600" y="1828800"/>
            <a:ext cx="2054352" cy="609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cs-CZ" sz="2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Pozorování</a:t>
            </a:r>
            <a:endParaRPr kumimoji="0" lang="cs-CZ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09600" y="2438400"/>
            <a:ext cx="760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Epidemiologické studie: </a:t>
            </a:r>
            <a:r>
              <a:rPr lang="cs-CZ" b="1" dirty="0" err="1" smtClean="0"/>
              <a:t>Longitudinal</a:t>
            </a:r>
            <a:r>
              <a:rPr lang="cs-CZ" b="1" dirty="0" smtClean="0"/>
              <a:t> </a:t>
            </a:r>
            <a:r>
              <a:rPr lang="cs-CZ" b="1" dirty="0" err="1" smtClean="0"/>
              <a:t>studies</a:t>
            </a:r>
            <a:r>
              <a:rPr lang="cs-CZ" b="1" dirty="0" smtClean="0"/>
              <a:t> </a:t>
            </a:r>
            <a:r>
              <a:rPr lang="cs-CZ" dirty="0" smtClean="0"/>
              <a:t>(dlouhodobé opakované sledování)</a:t>
            </a:r>
            <a:endParaRPr lang="cs-CZ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152400" y="2895600"/>
            <a:ext cx="8839200" cy="3776721"/>
            <a:chOff x="304800" y="3081278"/>
            <a:chExt cx="8839200" cy="3776721"/>
          </a:xfrm>
          <a:solidFill>
            <a:schemeClr val="bg1"/>
          </a:solidFill>
        </p:grpSpPr>
        <p:sp>
          <p:nvSpPr>
            <p:cNvPr id="8" name="TextovéPole 7"/>
            <p:cNvSpPr txBox="1"/>
            <p:nvPr/>
          </p:nvSpPr>
          <p:spPr>
            <a:xfrm>
              <a:off x="304800" y="3081278"/>
              <a:ext cx="8763000" cy="36933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Evropská longitudinální studie těhotenství a dětství </a:t>
              </a:r>
              <a:r>
                <a:rPr lang="cs-CZ" b="1" dirty="0" smtClean="0"/>
                <a:t>ELSPAC</a:t>
              </a:r>
              <a:r>
                <a:rPr lang="cs-CZ" dirty="0" smtClean="0"/>
                <a:t> </a:t>
              </a:r>
            </a:p>
            <a:p>
              <a:r>
                <a:rPr lang="cs-CZ" dirty="0" smtClean="0"/>
                <a:t>(</a:t>
              </a:r>
              <a:r>
                <a:rPr lang="cs-CZ" dirty="0" err="1" smtClean="0"/>
                <a:t>European</a:t>
              </a:r>
              <a:r>
                <a:rPr lang="cs-CZ" dirty="0" smtClean="0"/>
                <a:t> </a:t>
              </a:r>
              <a:r>
                <a:rPr lang="cs-CZ" dirty="0" err="1" smtClean="0"/>
                <a:t>Longitudinal</a:t>
              </a:r>
              <a:r>
                <a:rPr lang="cs-CZ" dirty="0" smtClean="0"/>
                <a:t> Study </a:t>
              </a:r>
              <a:r>
                <a:rPr lang="cs-CZ" dirty="0" err="1" smtClean="0"/>
                <a:t>of</a:t>
              </a:r>
              <a:r>
                <a:rPr lang="cs-CZ" dirty="0" smtClean="0"/>
                <a:t> </a:t>
              </a:r>
              <a:r>
                <a:rPr lang="cs-CZ" dirty="0" err="1" smtClean="0"/>
                <a:t>Pregnancy</a:t>
              </a:r>
              <a:r>
                <a:rPr lang="cs-CZ" dirty="0" smtClean="0"/>
                <a:t> </a:t>
              </a:r>
              <a:r>
                <a:rPr lang="cs-CZ" dirty="0" err="1" smtClean="0"/>
                <a:t>and</a:t>
              </a:r>
              <a:r>
                <a:rPr lang="cs-CZ" dirty="0" smtClean="0"/>
                <a:t> </a:t>
              </a:r>
              <a:r>
                <a:rPr lang="cs-CZ" dirty="0" err="1" smtClean="0"/>
                <a:t>Childhood</a:t>
              </a:r>
              <a:r>
                <a:rPr lang="cs-CZ" dirty="0" smtClean="0"/>
                <a:t>) </a:t>
              </a:r>
            </a:p>
            <a:p>
              <a:r>
                <a:rPr lang="cs-CZ" dirty="0" smtClean="0"/>
                <a:t> - 6 evropských zemí, v ČR sledováno od </a:t>
              </a:r>
              <a:r>
                <a:rPr lang="cs-CZ" dirty="0" err="1" smtClean="0"/>
                <a:t>poč</a:t>
              </a:r>
              <a:r>
                <a:rPr lang="cs-CZ" dirty="0" smtClean="0"/>
                <a:t>. 90 let 5 738 dětí </a:t>
              </a:r>
            </a:p>
            <a:p>
              <a:r>
                <a:rPr lang="cs-CZ" dirty="0" smtClean="0"/>
                <a:t>narozených v Brně a 1 851 dětí narozených ve Znojmě od těhotenství </a:t>
              </a:r>
            </a:p>
            <a:p>
              <a:r>
                <a:rPr lang="cs-CZ" dirty="0" smtClean="0"/>
                <a:t>matky do dospělosti</a:t>
              </a:r>
            </a:p>
            <a:p>
              <a:endParaRPr lang="cs-CZ" dirty="0" smtClean="0"/>
            </a:p>
            <a:p>
              <a:r>
                <a:rPr lang="cs-CZ" b="1" dirty="0" smtClean="0"/>
                <a:t>CELSPAC: TNG - </a:t>
              </a:r>
              <a:r>
                <a:rPr lang="cs-CZ" b="1" dirty="0" err="1" smtClean="0"/>
                <a:t>The</a:t>
              </a:r>
              <a:r>
                <a:rPr lang="cs-CZ" b="1" dirty="0" smtClean="0"/>
                <a:t> </a:t>
              </a:r>
              <a:r>
                <a:rPr lang="cs-CZ" b="1" dirty="0" err="1" smtClean="0"/>
                <a:t>Next</a:t>
              </a:r>
              <a:r>
                <a:rPr lang="cs-CZ" b="1" dirty="0" smtClean="0"/>
                <a:t> </a:t>
              </a:r>
              <a:r>
                <a:rPr lang="cs-CZ" b="1" dirty="0" err="1" smtClean="0"/>
                <a:t>Generation</a:t>
              </a:r>
              <a:endParaRPr lang="cs-CZ" b="1" dirty="0" smtClean="0"/>
            </a:p>
            <a:p>
              <a:r>
                <a:rPr lang="cs-CZ" dirty="0" smtClean="0"/>
                <a:t>- Těhotné ženy/matky - děti</a:t>
              </a:r>
            </a:p>
            <a:p>
              <a:pPr>
                <a:buFontTx/>
                <a:buChar char="-"/>
              </a:pPr>
              <a:r>
                <a:rPr lang="cs-CZ" dirty="0" smtClean="0"/>
                <a:t> Životní styl, kouření, výživa, </a:t>
              </a:r>
              <a:r>
                <a:rPr lang="cs-CZ" dirty="0" err="1" smtClean="0"/>
                <a:t>socioekomické</a:t>
              </a:r>
              <a:r>
                <a:rPr lang="cs-CZ" dirty="0" smtClean="0"/>
                <a:t> faktory</a:t>
              </a:r>
            </a:p>
            <a:p>
              <a:pPr>
                <a:buFontTx/>
                <a:buChar char="-"/>
              </a:pPr>
              <a:r>
                <a:rPr lang="cs-CZ" dirty="0" smtClean="0"/>
                <a:t> Interní a externí expozice</a:t>
              </a:r>
            </a:p>
            <a:p>
              <a:pPr>
                <a:buFontTx/>
                <a:buChar char="-"/>
              </a:pPr>
              <a:r>
                <a:rPr lang="cs-CZ" dirty="0" smtClean="0"/>
                <a:t> Zdravotní stav (odběry krve, tkání – </a:t>
              </a:r>
              <a:r>
                <a:rPr lang="cs-CZ" dirty="0" err="1" smtClean="0"/>
                <a:t>BioBanka</a:t>
              </a:r>
              <a:r>
                <a:rPr lang="cs-CZ" dirty="0" smtClean="0"/>
                <a:t>)</a:t>
              </a:r>
            </a:p>
            <a:p>
              <a:pPr>
                <a:buFontTx/>
                <a:buChar char="-"/>
              </a:pPr>
              <a:endParaRPr lang="cs-CZ" dirty="0" smtClean="0"/>
            </a:p>
            <a:p>
              <a:r>
                <a:rPr lang="cs-CZ" b="1" dirty="0" smtClean="0"/>
                <a:t>EHBMI: </a:t>
              </a:r>
              <a:r>
                <a:rPr lang="cs-CZ" b="1" dirty="0" err="1" smtClean="0"/>
                <a:t>European</a:t>
              </a:r>
              <a:r>
                <a:rPr lang="cs-CZ" b="1" dirty="0" smtClean="0"/>
                <a:t> </a:t>
              </a:r>
              <a:r>
                <a:rPr lang="cs-CZ" b="1" dirty="0" err="1" smtClean="0"/>
                <a:t>Human</a:t>
              </a:r>
              <a:r>
                <a:rPr lang="cs-CZ" b="1" dirty="0" smtClean="0"/>
                <a:t> </a:t>
              </a:r>
              <a:r>
                <a:rPr lang="cs-CZ" b="1" dirty="0" err="1" smtClean="0"/>
                <a:t>Biomonitoring</a:t>
              </a:r>
              <a:r>
                <a:rPr lang="cs-CZ" b="1" dirty="0" smtClean="0"/>
                <a:t> </a:t>
              </a:r>
              <a:r>
                <a:rPr lang="cs-CZ" b="1" dirty="0" err="1" smtClean="0"/>
                <a:t>Initiative</a:t>
              </a:r>
              <a:endParaRPr lang="cs-CZ" b="1" dirty="0" smtClean="0"/>
            </a:p>
          </p:txBody>
        </p:sp>
        <p:pic>
          <p:nvPicPr>
            <p:cNvPr id="6146" name="Picture 2" descr="C:\Users\babica\Desktop\databaze-elspac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0" y="3200400"/>
              <a:ext cx="1905000" cy="24193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147" name="Picture 3" descr="C:\Users\babica\Desktop\recetox-new-fulltext-EN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72200" y="6141446"/>
              <a:ext cx="2971800" cy="716553"/>
            </a:xfrm>
            <a:prstGeom prst="rect">
              <a:avLst/>
            </a:prstGeom>
            <a:grpFill/>
          </p:spPr>
        </p:pic>
        <p:sp>
          <p:nvSpPr>
            <p:cNvPr id="10" name="TextovéPole 9"/>
            <p:cNvSpPr txBox="1"/>
            <p:nvPr/>
          </p:nvSpPr>
          <p:spPr>
            <a:xfrm>
              <a:off x="7086600" y="5638800"/>
              <a:ext cx="150932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www.</a:t>
              </a:r>
              <a:r>
                <a:rPr lang="cs-CZ" dirty="0" err="1" smtClean="0"/>
                <a:t>elspac.cz</a:t>
              </a:r>
              <a:endParaRPr lang="cs-CZ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výzkumu toxikologie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1258824" y="1828800"/>
            <a:ext cx="2054352" cy="609600"/>
          </a:xfrm>
        </p:spPr>
        <p:txBody>
          <a:bodyPr/>
          <a:lstStyle/>
          <a:p>
            <a:pPr algn="ctr">
              <a:buNone/>
            </a:pPr>
            <a:r>
              <a:rPr lang="cs-CZ" dirty="0" smtClean="0"/>
              <a:t>Pozorování</a:t>
            </a:r>
            <a:endParaRPr lang="cs-CZ" dirty="0"/>
          </a:p>
        </p:txBody>
      </p:sp>
      <p:sp>
        <p:nvSpPr>
          <p:cNvPr id="5" name="Zástupný symbol pro obsah 3"/>
          <p:cNvSpPr txBox="1">
            <a:spLocks/>
          </p:cNvSpPr>
          <p:nvPr/>
        </p:nvSpPr>
        <p:spPr>
          <a:xfrm>
            <a:off x="5830824" y="1828800"/>
            <a:ext cx="2054352" cy="609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cs-CZ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Experiment</a:t>
            </a:r>
            <a:endParaRPr kumimoji="0" lang="cs-CZ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 descr="C:\Users\babica\Desktop\374be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0" y="2743200"/>
            <a:ext cx="3429000" cy="2287787"/>
          </a:xfrm>
          <a:prstGeom prst="rect">
            <a:avLst/>
          </a:prstGeom>
          <a:noFill/>
        </p:spPr>
      </p:pic>
      <p:pic>
        <p:nvPicPr>
          <p:cNvPr id="4099" name="Picture 3" descr="C:\Users\babica\Desktop\systematic-observation-psychology_62ca7bb505ed13ff.jpg"/>
          <p:cNvPicPr>
            <a:picLocks noChangeAspect="1" noChangeArrowheads="1"/>
          </p:cNvPicPr>
          <p:nvPr/>
        </p:nvPicPr>
        <p:blipFill>
          <a:blip r:embed="rId3"/>
          <a:srcRect l="6721" r="6721"/>
          <a:stretch>
            <a:fillRect/>
          </a:stretch>
        </p:blipFill>
        <p:spPr bwMode="auto">
          <a:xfrm>
            <a:off x="533400" y="2743200"/>
            <a:ext cx="3505200" cy="22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výzkumu toxikologie</a:t>
            </a:r>
            <a:endParaRPr lang="en-US" dirty="0"/>
          </a:p>
        </p:txBody>
      </p:sp>
      <p:sp>
        <p:nvSpPr>
          <p:cNvPr id="8" name="Zástupný symbol pro obsah 3"/>
          <p:cNvSpPr txBox="1">
            <a:spLocks/>
          </p:cNvSpPr>
          <p:nvPr/>
        </p:nvSpPr>
        <p:spPr>
          <a:xfrm>
            <a:off x="609600" y="1828800"/>
            <a:ext cx="2054352" cy="609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cs-CZ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Experiment</a:t>
            </a:r>
            <a:endParaRPr kumimoji="0" lang="cs-CZ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0" y="274320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2733709" y="1981200"/>
            <a:ext cx="5800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účinky na člověka – experimenty na lidech?</a:t>
            </a:r>
            <a:endParaRPr lang="cs-CZ" sz="2400" b="1" dirty="0"/>
          </a:p>
        </p:txBody>
      </p:sp>
      <p:pic>
        <p:nvPicPr>
          <p:cNvPr id="11" name="Picture 3"/>
          <p:cNvPicPr>
            <a:picLocks noChangeArrowheads="1"/>
          </p:cNvPicPr>
          <p:nvPr/>
        </p:nvPicPr>
        <p:blipFill>
          <a:blip r:embed="rId3" cstate="print"/>
          <a:srcRect l="11200" r="13600"/>
          <a:stretch>
            <a:fillRect/>
          </a:stretch>
        </p:blipFill>
        <p:spPr bwMode="auto">
          <a:xfrm>
            <a:off x="5905500" y="2743200"/>
            <a:ext cx="1905000" cy="142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obsah 3"/>
          <p:cNvSpPr txBox="1">
            <a:spLocks/>
          </p:cNvSpPr>
          <p:nvPr/>
        </p:nvSpPr>
        <p:spPr>
          <a:xfrm>
            <a:off x="1066800" y="4267200"/>
            <a:ext cx="2398776" cy="914400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cs-CZ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Relevantní, cílový</a:t>
            </a:r>
          </a:p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lang="cs-CZ" sz="2900" dirty="0" smtClean="0"/>
              <a:t>Organismus </a:t>
            </a:r>
            <a:r>
              <a:rPr lang="cs-CZ" sz="2900" dirty="0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</a:t>
            </a:r>
            <a:endParaRPr kumimoji="0" lang="cs-CZ" sz="29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Zástupný symbol pro obsah 3"/>
          <p:cNvSpPr txBox="1">
            <a:spLocks/>
          </p:cNvSpPr>
          <p:nvPr/>
        </p:nvSpPr>
        <p:spPr>
          <a:xfrm>
            <a:off x="5658612" y="4343400"/>
            <a:ext cx="2398776" cy="914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cs-CZ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Eticky nepřijatelné </a:t>
            </a:r>
            <a:r>
              <a:rPr kumimoji="0" lang="cs-CZ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</a:t>
            </a:r>
            <a:r>
              <a:rPr kumimoji="0" lang="cs-CZ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cs-CZ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791200" y="4394200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Dnes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án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lnDef>
      <a:spPr>
        <a:ln w="38100"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1815</TotalTime>
  <Words>1768</Words>
  <Application>Microsoft Office PowerPoint</Application>
  <PresentationFormat>Předvádění na obrazovce (4:3)</PresentationFormat>
  <Paragraphs>499</Paragraphs>
  <Slides>50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50</vt:i4>
      </vt:variant>
    </vt:vector>
  </HeadingPairs>
  <TitlesOfParts>
    <vt:vector size="54" baseType="lpstr">
      <vt:lpstr>Medián</vt:lpstr>
      <vt:lpstr>ChemSketch</vt:lpstr>
      <vt:lpstr>SPW 11.0 Graph</vt:lpstr>
      <vt:lpstr>SPW 12.0 Graph</vt:lpstr>
      <vt:lpstr>Snímek 1</vt:lpstr>
      <vt:lpstr>Toxikologie</vt:lpstr>
      <vt:lpstr>Snímek 3</vt:lpstr>
      <vt:lpstr>Environmentální toxikologie</vt:lpstr>
      <vt:lpstr>Metody výzkumu toxikologie</vt:lpstr>
      <vt:lpstr>Metody výzkumu toxikologie</vt:lpstr>
      <vt:lpstr>Metody výzkumu toxikologie</vt:lpstr>
      <vt:lpstr>Metody výzkumu toxikologie</vt:lpstr>
      <vt:lpstr>Metody výzkumu toxikologie</vt:lpstr>
      <vt:lpstr>Toxikologické experimenty na lidech</vt:lpstr>
      <vt:lpstr>Toxikologické experimenty na lidech</vt:lpstr>
      <vt:lpstr>Experimentální toxikologie</vt:lpstr>
      <vt:lpstr>Experimentální toxikologie</vt:lpstr>
      <vt:lpstr>Snímek 14</vt:lpstr>
      <vt:lpstr>In vivo experimenty a etika</vt:lpstr>
      <vt:lpstr>In vivo experimenty a etika</vt:lpstr>
      <vt:lpstr>In vivo experimenty a spolehlivost</vt:lpstr>
      <vt:lpstr>Experimentální toxikologie – 21. století</vt:lpstr>
      <vt:lpstr>Snímek 19</vt:lpstr>
      <vt:lpstr>Experimentální toxikologie</vt:lpstr>
      <vt:lpstr>Buněčná in vitro toxikologie</vt:lpstr>
      <vt:lpstr>Buněčná in vitro toxikologie</vt:lpstr>
      <vt:lpstr>Buněčná in vitro toxikologie</vt:lpstr>
      <vt:lpstr>Buněčná in vitro toxikologie</vt:lpstr>
      <vt:lpstr>Buněčná in vitro toxikologie</vt:lpstr>
      <vt:lpstr>Buněčná in vitro toxikologie</vt:lpstr>
      <vt:lpstr>Buněčná in vitro toxikologie</vt:lpstr>
      <vt:lpstr>Buněčná in vitro toxikologie</vt:lpstr>
      <vt:lpstr>Snímek 29</vt:lpstr>
      <vt:lpstr>Kmenové buňky a tkáňová homeostáza v chronických onemocněních a toxicitě?</vt:lpstr>
      <vt:lpstr>Snímek 31</vt:lpstr>
      <vt:lpstr>Mezibuněčná komunikace mezerovými spoji – klíčový mechanismus homeostatické kontroly</vt:lpstr>
      <vt:lpstr>Mezibuněčná komunikace mezerovými spoji – klíčový mechanismus homeostatické kontroly</vt:lpstr>
      <vt:lpstr>3D in vitro kultivace</vt:lpstr>
      <vt:lpstr>3D in vitro kultivace</vt:lpstr>
      <vt:lpstr>3D in vitro kultivace &amp; kmenové buňky</vt:lpstr>
      <vt:lpstr>3D in vitro kultivace</vt:lpstr>
      <vt:lpstr>3D in vitro kultivace</vt:lpstr>
      <vt:lpstr>3D in vitro kultivace</vt:lpstr>
      <vt:lpstr>Snímek 40</vt:lpstr>
      <vt:lpstr>Snímek 41</vt:lpstr>
      <vt:lpstr>3D in vitro kultivace</vt:lpstr>
      <vt:lpstr>3D in vitro kultivace</vt:lpstr>
      <vt:lpstr>3D in vitro kultivace</vt:lpstr>
      <vt:lpstr>3D in vitro kultivace</vt:lpstr>
      <vt:lpstr>3D in vitro kultivace</vt:lpstr>
      <vt:lpstr>Snímek 47</vt:lpstr>
      <vt:lpstr>3D in vitro modely</vt:lpstr>
      <vt:lpstr>High-throughput / High content analysis</vt:lpstr>
      <vt:lpstr>Snímek 50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Pavel</dc:creator>
  <cp:lastModifiedBy>babica</cp:lastModifiedBy>
  <cp:revision>169</cp:revision>
  <dcterms:created xsi:type="dcterms:W3CDTF">2011-10-02T12:40:47Z</dcterms:created>
  <dcterms:modified xsi:type="dcterms:W3CDTF">2016-10-28T07:58:47Z</dcterms:modified>
</cp:coreProperties>
</file>