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49" r:id="rId1"/>
  </p:sldMasterIdLst>
  <p:notesMasterIdLst>
    <p:notesMasterId r:id="rId54"/>
  </p:notesMasterIdLst>
  <p:handoutMasterIdLst>
    <p:handoutMasterId r:id="rId55"/>
  </p:handoutMasterIdLst>
  <p:sldIdLst>
    <p:sldId id="382" r:id="rId2"/>
    <p:sldId id="435" r:id="rId3"/>
    <p:sldId id="444" r:id="rId4"/>
    <p:sldId id="446" r:id="rId5"/>
    <p:sldId id="383" r:id="rId6"/>
    <p:sldId id="447" r:id="rId7"/>
    <p:sldId id="448" r:id="rId8"/>
    <p:sldId id="385" r:id="rId9"/>
    <p:sldId id="386" r:id="rId10"/>
    <p:sldId id="438" r:id="rId11"/>
    <p:sldId id="455" r:id="rId12"/>
    <p:sldId id="439" r:id="rId13"/>
    <p:sldId id="384" r:id="rId14"/>
    <p:sldId id="412" r:id="rId15"/>
    <p:sldId id="414" r:id="rId16"/>
    <p:sldId id="443" r:id="rId17"/>
    <p:sldId id="415" r:id="rId18"/>
    <p:sldId id="416" r:id="rId19"/>
    <p:sldId id="419" r:id="rId20"/>
    <p:sldId id="456" r:id="rId21"/>
    <p:sldId id="464" r:id="rId22"/>
    <p:sldId id="465" r:id="rId23"/>
    <p:sldId id="466" r:id="rId24"/>
    <p:sldId id="440" r:id="rId25"/>
    <p:sldId id="441" r:id="rId26"/>
    <p:sldId id="449" r:id="rId27"/>
    <p:sldId id="417" r:id="rId28"/>
    <p:sldId id="418" r:id="rId29"/>
    <p:sldId id="420" r:id="rId30"/>
    <p:sldId id="421" r:id="rId31"/>
    <p:sldId id="422" r:id="rId32"/>
    <p:sldId id="424" r:id="rId33"/>
    <p:sldId id="425" r:id="rId34"/>
    <p:sldId id="426" r:id="rId35"/>
    <p:sldId id="467" r:id="rId36"/>
    <p:sldId id="423" r:id="rId37"/>
    <p:sldId id="457" r:id="rId38"/>
    <p:sldId id="472" r:id="rId39"/>
    <p:sldId id="459" r:id="rId40"/>
    <p:sldId id="471" r:id="rId41"/>
    <p:sldId id="451" r:id="rId42"/>
    <p:sldId id="462" r:id="rId43"/>
    <p:sldId id="463" r:id="rId44"/>
    <p:sldId id="452" r:id="rId45"/>
    <p:sldId id="442" r:id="rId46"/>
    <p:sldId id="473" r:id="rId47"/>
    <p:sldId id="474" r:id="rId48"/>
    <p:sldId id="475" r:id="rId49"/>
    <p:sldId id="468" r:id="rId50"/>
    <p:sldId id="469" r:id="rId51"/>
    <p:sldId id="470" r:id="rId52"/>
    <p:sldId id="430" r:id="rId53"/>
  </p:sldIdLst>
  <p:sldSz cx="9144000" cy="6858000" type="screen4x3"/>
  <p:notesSz cx="6781800" cy="9926638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2272" y="-7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1750" y="0"/>
            <a:ext cx="293846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95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38463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95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1750" y="9428163"/>
            <a:ext cx="2938463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78ACB990-4F47-4D90-A1D8-C78FDA70835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92057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3338" y="0"/>
            <a:ext cx="2938462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9638" y="744538"/>
            <a:ext cx="4964112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714875"/>
            <a:ext cx="4972050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3846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3338" y="9429750"/>
            <a:ext cx="2938462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9F69177A-ECAB-494B-8A30-F906A9592FC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88642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829BFD9-20CC-48BB-8824-6EDB90C2A600}" type="slidenum">
              <a:rPr lang="cs-CZ" altLang="cs-CZ" sz="1200" smtClean="0"/>
              <a:pPr eaLnBrk="1" hangingPunct="1"/>
              <a:t>49</a:t>
            </a:fld>
            <a:endParaRPr lang="cs-CZ" altLang="cs-CZ" sz="1200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AEAB245-20FE-4FCA-BCA8-2C85144989FA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32" name="Obdélník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Obdélník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Obdélník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Obdélník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Obdélník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56" name="Obdélník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Obdélník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Obdélník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Obdélník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0C9F978-C547-4AE7-84D0-EC492028C5D7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5C6FA3D-3AF8-4DEB-98BE-64708D7CC9C6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37629D1-CB77-43CD-9796-9356EC21DD71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Volný tvar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Volný tvar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Volný tvar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Volný tvar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Volný tvar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Volný tvar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Volný tvar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Volný tvar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Volný tvar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Volný tvar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Volný tvar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Volný tvar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Volný tvar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Volný tvar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Volný tvar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20B17B5-E1F1-4423-8E2F-35CA1E41CAC0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Obdélník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Obdélník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Obdélník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277FEDD-1B76-4A62-A325-8DC7C362BB66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délník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0DAE105-7C37-4616-A32F-5929A29BA878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16" name="Obdélník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Obdélník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Obdélník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Obdélník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Obdélník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Obdélník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Obdélník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Obdélník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Obdélník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E484CDE-4847-4894-B125-3064F8110BCF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74925B2-B1BB-4551-80FD-71CE756A12BC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014F4E1-8457-47F9-9D32-A4535A360A12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Přímá spojnice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Skupina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Přímá spojnice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nice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cs-CZ" smtClean="0"/>
              <a:t>Kliknutím na ikonu přidáte obrázek.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grpSp>
        <p:nvGrpSpPr>
          <p:cNvPr id="14" name="Skupina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Přímá spojnice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Skupina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Přímá spojnice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Přímá spojnice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římá spojnice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pPr>
              <a:defRPr/>
            </a:pPr>
            <a:fld id="{B710420C-BFE1-457A-BF0E-13D5A1046504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000">
              <a:schemeClr val="bg1">
                <a:shade val="90000"/>
                <a:satMod val="375000"/>
              </a:schemeClr>
            </a:gs>
            <a:gs pos="100000">
              <a:schemeClr val="bg2">
                <a:tint val="88000"/>
                <a:satMod val="40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Obdélník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Obdélník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Obdélník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Obdélník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B19140AD-9EDA-451A-9461-3DA62774B090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Dokumenty\P&#344;EDN&#193;&#352;KY\&#218;vod%20do%20SB\C-elegans-responding-to-a-touch-stimulus%5bwww.savevid.com%5d.mp4" TargetMode="Externa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7"/>
          <p:cNvSpPr txBox="1">
            <a:spLocks noChangeArrowheads="1"/>
          </p:cNvSpPr>
          <p:nvPr/>
        </p:nvSpPr>
        <p:spPr bwMode="auto">
          <a:xfrm>
            <a:off x="-630238" y="457200"/>
            <a:ext cx="9666288" cy="499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2" algn="ctr"/>
            <a:r>
              <a:rPr lang="cs-CZ" altLang="cs-CZ" sz="3200" dirty="0">
                <a:solidFill>
                  <a:srgbClr val="FFC000"/>
                </a:solidFill>
              </a:rPr>
              <a:t>Laboratoř </a:t>
            </a:r>
            <a:r>
              <a:rPr lang="cs-CZ" altLang="cs-CZ" sz="3200" dirty="0" err="1">
                <a:solidFill>
                  <a:srgbClr val="FFC000"/>
                </a:solidFill>
              </a:rPr>
              <a:t>neuroetologie</a:t>
            </a:r>
            <a:r>
              <a:rPr lang="cs-CZ" altLang="cs-CZ" sz="3200" dirty="0">
                <a:solidFill>
                  <a:srgbClr val="FFC000"/>
                </a:solidFill>
              </a:rPr>
              <a:t> a smyslové fyziologie hmyzu</a:t>
            </a:r>
          </a:p>
          <a:p>
            <a:pPr lvl="2" algn="ctr"/>
            <a:endParaRPr lang="en-US" altLang="cs-CZ" sz="3000" dirty="0">
              <a:solidFill>
                <a:schemeClr val="tx2"/>
              </a:solidFill>
            </a:endParaRPr>
          </a:p>
          <a:p>
            <a:pPr algn="ctr">
              <a:spcBef>
                <a:spcPct val="50000"/>
              </a:spcBef>
            </a:pPr>
            <a:endParaRPr lang="en-US" altLang="cs-CZ" sz="3000" dirty="0">
              <a:solidFill>
                <a:schemeClr val="tx2"/>
              </a:solidFill>
            </a:endParaRPr>
          </a:p>
          <a:p>
            <a:pPr algn="ctr">
              <a:spcBef>
                <a:spcPct val="50000"/>
              </a:spcBef>
            </a:pPr>
            <a:endParaRPr lang="en-US" altLang="cs-CZ" sz="3000" dirty="0">
              <a:solidFill>
                <a:schemeClr val="tx2"/>
              </a:solidFill>
            </a:endParaRPr>
          </a:p>
          <a:p>
            <a:pPr algn="ctr">
              <a:spcBef>
                <a:spcPct val="50000"/>
              </a:spcBef>
            </a:pPr>
            <a:endParaRPr lang="en-US" altLang="cs-CZ" sz="3000" dirty="0">
              <a:solidFill>
                <a:schemeClr val="tx2"/>
              </a:solidFill>
            </a:endParaRPr>
          </a:p>
          <a:p>
            <a:pPr algn="ctr">
              <a:spcBef>
                <a:spcPct val="50000"/>
              </a:spcBef>
            </a:pPr>
            <a:endParaRPr lang="en-US" altLang="cs-CZ" sz="3000" dirty="0">
              <a:solidFill>
                <a:schemeClr val="tx2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altLang="cs-CZ" sz="2600" dirty="0">
                <a:solidFill>
                  <a:schemeClr val="tx2"/>
                </a:solidFill>
              </a:rPr>
              <a:t>              </a:t>
            </a:r>
            <a:r>
              <a:rPr lang="cs-CZ" altLang="cs-CZ" sz="3200" dirty="0">
                <a:solidFill>
                  <a:schemeClr val="tx2"/>
                </a:solidFill>
              </a:rPr>
              <a:t>Martin Vácha</a:t>
            </a:r>
          </a:p>
        </p:txBody>
      </p:sp>
      <p:graphicFrame>
        <p:nvGraphicFramePr>
          <p:cNvPr id="7171" name="Object 9"/>
          <p:cNvGraphicFramePr>
            <a:graphicFrameLocks noChangeAspect="1"/>
          </p:cNvGraphicFramePr>
          <p:nvPr/>
        </p:nvGraphicFramePr>
        <p:xfrm>
          <a:off x="250825" y="1844675"/>
          <a:ext cx="4176713" cy="2786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2" name="Image" r:id="rId3" imgW="7200000" imgH="4800000" progId="Photoshop.Image.6">
                  <p:embed/>
                </p:oleObj>
              </mc:Choice>
              <mc:Fallback>
                <p:oleObj name="Image" r:id="rId3" imgW="7200000" imgH="4800000" progId="Photoshop.Image.6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844675"/>
                        <a:ext cx="4176713" cy="278606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76250"/>
            <a:ext cx="3516313" cy="31400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076700"/>
            <a:ext cx="4665662" cy="25590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2" name="Text Box 6"/>
          <p:cNvSpPr txBox="1">
            <a:spLocks noChangeArrowheads="1"/>
          </p:cNvSpPr>
          <p:nvPr/>
        </p:nvSpPr>
        <p:spPr bwMode="auto">
          <a:xfrm>
            <a:off x="179388" y="1195388"/>
            <a:ext cx="5219699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altLang="cs-CZ" sz="2400" dirty="0"/>
              <a:t>Neurální základ prostorové orientace</a:t>
            </a:r>
          </a:p>
          <a:p>
            <a:r>
              <a:rPr lang="cs-CZ" altLang="cs-CZ" sz="2400" dirty="0"/>
              <a:t>Place </a:t>
            </a:r>
            <a:r>
              <a:rPr lang="cs-CZ" altLang="cs-CZ" sz="2400" dirty="0" err="1"/>
              <a:t>cells</a:t>
            </a:r>
            <a:r>
              <a:rPr lang="cs-CZ" altLang="cs-CZ" sz="2400" dirty="0"/>
              <a:t> – tzv. místní buňky</a:t>
            </a:r>
          </a:p>
          <a:p>
            <a:r>
              <a:rPr lang="cs-CZ" altLang="cs-CZ" sz="2400" dirty="0"/>
              <a:t>Navigace a </a:t>
            </a:r>
            <a:r>
              <a:rPr lang="cs-CZ" altLang="cs-CZ" sz="2400" dirty="0" smtClean="0"/>
              <a:t>paměť</a:t>
            </a:r>
          </a:p>
          <a:p>
            <a:r>
              <a:rPr lang="cs-CZ" altLang="cs-CZ" sz="2400" dirty="0" smtClean="0"/>
              <a:t>Nobelova cena - 2014</a:t>
            </a:r>
            <a:endParaRPr lang="cs-CZ" altLang="cs-CZ" sz="2400" dirty="0"/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425" y="4076700"/>
            <a:ext cx="3786188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012160" y="6165304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Analýza obrazu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2636838"/>
            <a:ext cx="8524875" cy="378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5" name="Text Box 6"/>
          <p:cNvSpPr txBox="1">
            <a:spLocks noChangeArrowheads="1"/>
          </p:cNvSpPr>
          <p:nvPr/>
        </p:nvSpPr>
        <p:spPr bwMode="auto">
          <a:xfrm>
            <a:off x="179388" y="1195388"/>
            <a:ext cx="52197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altLang="cs-CZ" sz="2400"/>
              <a:t>Neurální základ prostorové orientace</a:t>
            </a:r>
          </a:p>
          <a:p>
            <a:r>
              <a:rPr lang="cs-CZ" altLang="cs-CZ" sz="2400"/>
              <a:t>Navigace a paměť</a:t>
            </a:r>
          </a:p>
        </p:txBody>
      </p:sp>
      <p:pic>
        <p:nvPicPr>
          <p:cNvPr id="18436" name="Picture 4" descr="http://scienceblogs.com/clock/wp-content/blogs.dir/458/files/2012/04/i-d8b195ca98df75c381f966753abaf02c-drosophil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300" y="333375"/>
            <a:ext cx="238125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250825" y="692150"/>
            <a:ext cx="4695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altLang="cs-CZ" sz="2400"/>
              <a:t>Neurální základ časové orientace</a:t>
            </a:r>
          </a:p>
        </p:txBody>
      </p:sp>
      <p:pic>
        <p:nvPicPr>
          <p:cNvPr id="19459" name="Picture 8" descr="Drosophila%20Kopf%2014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513" y="454025"/>
            <a:ext cx="2667000" cy="266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10" descr="circadian cvrček"/>
          <p:cNvPicPr>
            <a:picLocks noChangeAspect="1" noChangeArrowheads="1"/>
          </p:cNvPicPr>
          <p:nvPr/>
        </p:nvPicPr>
        <p:blipFill>
          <a:blip r:embed="rId3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300"/>
          <a:stretch>
            <a:fillRect/>
          </a:stretch>
        </p:blipFill>
        <p:spPr bwMode="auto">
          <a:xfrm>
            <a:off x="4572000" y="3122613"/>
            <a:ext cx="3995738" cy="35385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" t="46710" r="51686" b="5528"/>
          <a:stretch>
            <a:fillRect/>
          </a:stretch>
        </p:blipFill>
        <p:spPr bwMode="auto">
          <a:xfrm>
            <a:off x="468313" y="3860800"/>
            <a:ext cx="3311525" cy="264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13" descr="figure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628775"/>
            <a:ext cx="3600450" cy="20955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5"/>
          <p:cNvSpPr txBox="1">
            <a:spLocks noChangeArrowheads="1"/>
          </p:cNvSpPr>
          <p:nvPr/>
        </p:nvSpPr>
        <p:spPr bwMode="auto">
          <a:xfrm>
            <a:off x="303213" y="2095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cs-CZ" altLang="cs-CZ" sz="2400">
              <a:latin typeface="Times New Roman" pitchFamily="18" charset="0"/>
            </a:endParaRPr>
          </a:p>
        </p:txBody>
      </p:sp>
      <p:sp>
        <p:nvSpPr>
          <p:cNvPr id="14339" name="Text Box 6"/>
          <p:cNvSpPr txBox="1">
            <a:spLocks noChangeArrowheads="1"/>
          </p:cNvSpPr>
          <p:nvPr/>
        </p:nvSpPr>
        <p:spPr bwMode="auto">
          <a:xfrm>
            <a:off x="376238" y="134938"/>
            <a:ext cx="5070475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altLang="cs-CZ" sz="2400">
                <a:solidFill>
                  <a:schemeClr val="tx2"/>
                </a:solidFill>
              </a:rPr>
              <a:t>Hmyz jako modelový systém:</a:t>
            </a:r>
          </a:p>
          <a:p>
            <a:endParaRPr lang="cs-CZ" altLang="cs-CZ" sz="2400">
              <a:solidFill>
                <a:schemeClr val="tx2"/>
              </a:solidFill>
            </a:endParaRPr>
          </a:p>
          <a:p>
            <a:pPr>
              <a:buFontTx/>
              <a:buChar char="•"/>
            </a:pPr>
            <a:r>
              <a:rPr lang="cs-CZ" altLang="cs-CZ" sz="2400">
                <a:solidFill>
                  <a:schemeClr val="tx2"/>
                </a:solidFill>
              </a:rPr>
              <a:t>mimořádné smyslové schopnosti</a:t>
            </a:r>
          </a:p>
          <a:p>
            <a:pPr>
              <a:buFontTx/>
              <a:buChar char="•"/>
            </a:pPr>
            <a:r>
              <a:rPr lang="cs-CZ" altLang="cs-CZ" sz="2400">
                <a:solidFill>
                  <a:schemeClr val="tx2"/>
                </a:solidFill>
              </a:rPr>
              <a:t>jednoduchý a přístupný nervový sst</a:t>
            </a:r>
          </a:p>
          <a:p>
            <a:pPr>
              <a:buFontTx/>
              <a:buChar char="•"/>
            </a:pPr>
            <a:r>
              <a:rPr lang="cs-CZ" altLang="cs-CZ" sz="2400">
                <a:solidFill>
                  <a:schemeClr val="tx2"/>
                </a:solidFill>
              </a:rPr>
              <a:t>řada druhů geneticky definována…</a:t>
            </a:r>
          </a:p>
          <a:p>
            <a:endParaRPr lang="cs-CZ" altLang="cs-CZ" sz="2400">
              <a:solidFill>
                <a:schemeClr val="tx2"/>
              </a:solidFill>
            </a:endParaRPr>
          </a:p>
        </p:txBody>
      </p:sp>
      <p:pic>
        <p:nvPicPr>
          <p:cNvPr id="14341" name="Picture 8" descr="Oči hmyz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0"/>
            <a:ext cx="3060700" cy="345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9" descr="drosophila flight simulator"/>
          <p:cNvPicPr>
            <a:picLocks noChangeAspect="1" noChangeArrowheads="1"/>
          </p:cNvPicPr>
          <p:nvPr/>
        </p:nvPicPr>
        <p:blipFill>
          <a:blip r:embed="rId3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3130550"/>
            <a:ext cx="4746625" cy="37274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04864"/>
            <a:ext cx="3417962" cy="294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8" descr="medi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4941888"/>
            <a:ext cx="2641600" cy="162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4"/>
          <p:cNvSpPr txBox="1">
            <a:spLocks noChangeArrowheads="1"/>
          </p:cNvSpPr>
          <p:nvPr/>
        </p:nvSpPr>
        <p:spPr bwMode="auto">
          <a:xfrm>
            <a:off x="2195513" y="333375"/>
            <a:ext cx="4373562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785" tIns="47893" rIns="95785" bIns="47893">
            <a:spAutoFit/>
          </a:bodyPr>
          <a:lstStyle>
            <a:lvl1pPr defTabSz="958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58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58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58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58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cs-CZ" sz="2400" b="1"/>
              <a:t>Kompasová orientace - </a:t>
            </a:r>
          </a:p>
          <a:p>
            <a:pPr algn="ctr"/>
            <a:r>
              <a:rPr lang="en-US" altLang="cs-CZ" sz="2400" b="1"/>
              <a:t>magnetický smysl živočichů.</a:t>
            </a:r>
            <a:endParaRPr lang="en-US" altLang="cs-CZ" sz="2400"/>
          </a:p>
          <a:p>
            <a:pPr algn="ctr"/>
            <a:endParaRPr lang="en-US" altLang="cs-CZ" sz="2400"/>
          </a:p>
        </p:txBody>
      </p:sp>
      <p:pic>
        <p:nvPicPr>
          <p:cNvPr id="2048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587500"/>
            <a:ext cx="4752975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8" descr="1190281481-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413" y="765175"/>
            <a:ext cx="2160587" cy="2046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10" descr="ANd9GcS-wDkZqqB1fqblH1jjACxVDU8ilrdPPY77ltqQK1HaP_YFLla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708275"/>
            <a:ext cx="249555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7" name="AutoShape 12" descr="9k="/>
          <p:cNvSpPr>
            <a:spLocks noChangeAspect="1" noChangeArrowheads="1"/>
          </p:cNvSpPr>
          <p:nvPr/>
        </p:nvSpPr>
        <p:spPr bwMode="auto">
          <a:xfrm>
            <a:off x="3619500" y="2795588"/>
            <a:ext cx="19050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0488" name="AutoShape 14" descr="9k="/>
          <p:cNvSpPr>
            <a:spLocks noChangeAspect="1" noChangeArrowheads="1"/>
          </p:cNvSpPr>
          <p:nvPr/>
        </p:nvSpPr>
        <p:spPr bwMode="auto">
          <a:xfrm>
            <a:off x="3619500" y="2795588"/>
            <a:ext cx="19050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20489" name="Picture 16" descr="ANd9GcRJd3FKXmAsc8IsOoAJK4OZDcbHH-qaGNnMMUn7k5KGIruwijzQy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5" y="3933825"/>
            <a:ext cx="2619375" cy="1743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20" descr="Drosophila%20melanogast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868863"/>
            <a:ext cx="2649538" cy="1766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4"/>
          <p:cNvSpPr txBox="1">
            <a:spLocks noChangeArrowheads="1"/>
          </p:cNvSpPr>
          <p:nvPr/>
        </p:nvSpPr>
        <p:spPr bwMode="auto">
          <a:xfrm>
            <a:off x="0" y="692150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altLang="cs-CZ" sz="2400" b="1">
                <a:solidFill>
                  <a:schemeClr val="tx2"/>
                </a:solidFill>
              </a:rPr>
              <a:t>Cíl:</a:t>
            </a:r>
            <a:r>
              <a:rPr lang="cs-CZ" altLang="cs-CZ" sz="2400">
                <a:solidFill>
                  <a:schemeClr val="tx2"/>
                </a:solidFill>
              </a:rPr>
              <a:t> pochopení molekulárního principu a lokalizace receptoru kompasového smyslu hmyzu.</a:t>
            </a:r>
          </a:p>
        </p:txBody>
      </p:sp>
      <p:pic>
        <p:nvPicPr>
          <p:cNvPr id="21507" name="Picture 5" descr="compass1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2746375"/>
            <a:ext cx="2878137" cy="2519363"/>
          </a:xfrm>
          <a:prstGeom prst="rect">
            <a:avLst/>
          </a:prstGeom>
          <a:blipFill dpi="0" rotWithShape="0">
            <a:blip r:embed="rId3">
              <a:lum contrast="18000"/>
            </a:blip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6" descr="fly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1557338"/>
            <a:ext cx="3024188" cy="2787650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96"/>
          <a:stretch>
            <a:fillRect/>
          </a:stretch>
        </p:blipFill>
        <p:spPr bwMode="auto">
          <a:xfrm>
            <a:off x="4679950" y="3905250"/>
            <a:ext cx="4464050" cy="2951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0" y="4762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altLang="cs-CZ" sz="2400" dirty="0" smtClean="0">
                <a:solidFill>
                  <a:schemeClr val="tx2"/>
                </a:solidFill>
              </a:rPr>
              <a:t>Můžou </a:t>
            </a:r>
            <a:r>
              <a:rPr lang="cs-CZ" altLang="cs-CZ" sz="2400" dirty="0">
                <a:solidFill>
                  <a:schemeClr val="tx2"/>
                </a:solidFill>
              </a:rPr>
              <a:t>zvířata magnetické pole vidět?  A co přesně vidí?</a:t>
            </a:r>
          </a:p>
        </p:txBody>
      </p:sp>
      <p:pic>
        <p:nvPicPr>
          <p:cNvPr id="22531" name="Picture 7" descr="1031343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3" r="31575"/>
          <a:stretch>
            <a:fillRect/>
          </a:stretch>
        </p:blipFill>
        <p:spPr bwMode="auto">
          <a:xfrm>
            <a:off x="0" y="2552700"/>
            <a:ext cx="3163888" cy="4305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052513"/>
            <a:ext cx="5873750" cy="488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4"/>
          <p:cNvSpPr txBox="1">
            <a:spLocks noChangeArrowheads="1"/>
          </p:cNvSpPr>
          <p:nvPr/>
        </p:nvSpPr>
        <p:spPr bwMode="auto">
          <a:xfrm>
            <a:off x="0" y="692150"/>
            <a:ext cx="9144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altLang="cs-CZ" sz="2400" dirty="0">
                <a:solidFill>
                  <a:schemeClr val="tx2"/>
                </a:solidFill>
              </a:rPr>
              <a:t>Podařilo se nám zavést laboratorní testy </a:t>
            </a:r>
            <a:r>
              <a:rPr lang="cs-CZ" altLang="cs-CZ" sz="2400" dirty="0" err="1">
                <a:solidFill>
                  <a:schemeClr val="tx2"/>
                </a:solidFill>
              </a:rPr>
              <a:t>magnetorecepčního</a:t>
            </a:r>
            <a:r>
              <a:rPr lang="cs-CZ" altLang="cs-CZ" sz="2400" dirty="0">
                <a:solidFill>
                  <a:schemeClr val="tx2"/>
                </a:solidFill>
              </a:rPr>
              <a:t> chování u hmyzu. </a:t>
            </a:r>
          </a:p>
          <a:p>
            <a:r>
              <a:rPr lang="cs-CZ" altLang="cs-CZ" sz="2400" dirty="0">
                <a:solidFill>
                  <a:schemeClr val="tx2"/>
                </a:solidFill>
              </a:rPr>
              <a:t>Díky tomu aplikujeme: </a:t>
            </a:r>
          </a:p>
          <a:p>
            <a:pPr>
              <a:buFont typeface="Wingdings" pitchFamily="2" charset="2"/>
              <a:buChar char="§"/>
            </a:pPr>
            <a:r>
              <a:rPr lang="cs-CZ" altLang="cs-CZ" sz="2400" dirty="0">
                <a:solidFill>
                  <a:schemeClr val="tx2"/>
                </a:solidFill>
              </a:rPr>
              <a:t>Metody funkční genetiky (</a:t>
            </a:r>
            <a:r>
              <a:rPr lang="cs-CZ" altLang="cs-CZ" sz="2400" dirty="0" err="1">
                <a:solidFill>
                  <a:schemeClr val="tx2"/>
                </a:solidFill>
              </a:rPr>
              <a:t>knockoutovaní</a:t>
            </a:r>
            <a:r>
              <a:rPr lang="cs-CZ" altLang="cs-CZ" sz="2400" dirty="0">
                <a:solidFill>
                  <a:schemeClr val="tx2"/>
                </a:solidFill>
              </a:rPr>
              <a:t> jedinci, vypnutí určitých vytypovaných </a:t>
            </a:r>
            <a:r>
              <a:rPr lang="cs-CZ" altLang="cs-CZ" sz="2400" dirty="0" smtClean="0">
                <a:solidFill>
                  <a:schemeClr val="tx2"/>
                </a:solidFill>
              </a:rPr>
              <a:t>genů, </a:t>
            </a:r>
            <a:r>
              <a:rPr lang="cs-CZ" altLang="cs-CZ" sz="2400" dirty="0" err="1" smtClean="0">
                <a:solidFill>
                  <a:schemeClr val="tx2"/>
                </a:solidFill>
              </a:rPr>
              <a:t>RNAi</a:t>
            </a:r>
            <a:r>
              <a:rPr lang="cs-CZ" altLang="cs-CZ" sz="2400" dirty="0" smtClean="0">
                <a:solidFill>
                  <a:schemeClr val="tx2"/>
                </a:solidFill>
              </a:rPr>
              <a:t>, </a:t>
            </a:r>
            <a:r>
              <a:rPr lang="cs-CZ" altLang="cs-CZ" sz="2400" dirty="0" err="1" smtClean="0">
                <a:solidFill>
                  <a:schemeClr val="tx2"/>
                </a:solidFill>
              </a:rPr>
              <a:t>crispr</a:t>
            </a:r>
            <a:r>
              <a:rPr lang="cs-CZ" altLang="cs-CZ" sz="2400" dirty="0" smtClean="0">
                <a:solidFill>
                  <a:schemeClr val="tx2"/>
                </a:solidFill>
              </a:rPr>
              <a:t>)</a:t>
            </a:r>
            <a:endParaRPr lang="cs-CZ" altLang="cs-CZ" sz="2400" dirty="0">
              <a:solidFill>
                <a:schemeClr val="tx2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cs-CZ" altLang="cs-CZ" sz="2400" dirty="0">
                <a:solidFill>
                  <a:schemeClr val="tx2"/>
                </a:solidFill>
              </a:rPr>
              <a:t>Fyzikální faktory (parametry světla a magnetického pole)</a:t>
            </a:r>
          </a:p>
        </p:txBody>
      </p:sp>
      <p:pic>
        <p:nvPicPr>
          <p:cNvPr id="23555" name="Picture 6" descr="NeuroBlacksbur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500438"/>
            <a:ext cx="4249738" cy="3187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0" y="692150"/>
            <a:ext cx="9144000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altLang="cs-CZ" sz="2400" b="1" dirty="0">
                <a:solidFill>
                  <a:schemeClr val="tx2"/>
                </a:solidFill>
              </a:rPr>
              <a:t>Metody práce:</a:t>
            </a:r>
            <a:r>
              <a:rPr lang="cs-CZ" altLang="cs-CZ" sz="2400" dirty="0">
                <a:solidFill>
                  <a:schemeClr val="tx2"/>
                </a:solidFill>
              </a:rPr>
              <a:t> Sledujeme </a:t>
            </a:r>
            <a:r>
              <a:rPr lang="cs-CZ" altLang="cs-CZ" sz="2400" dirty="0" smtClean="0">
                <a:solidFill>
                  <a:schemeClr val="tx2"/>
                </a:solidFill>
              </a:rPr>
              <a:t>pohybovou aktivitu </a:t>
            </a:r>
            <a:r>
              <a:rPr lang="cs-CZ" altLang="cs-CZ" sz="2400" dirty="0" err="1">
                <a:solidFill>
                  <a:schemeClr val="tx2"/>
                </a:solidFill>
              </a:rPr>
              <a:t>rusa</a:t>
            </a:r>
            <a:r>
              <a:rPr lang="cs-CZ" altLang="cs-CZ" sz="2400" dirty="0">
                <a:solidFill>
                  <a:schemeClr val="tx2"/>
                </a:solidFill>
              </a:rPr>
              <a:t> </a:t>
            </a:r>
            <a:r>
              <a:rPr lang="cs-CZ" altLang="cs-CZ" sz="2400" dirty="0" smtClean="0">
                <a:solidFill>
                  <a:schemeClr val="tx2"/>
                </a:solidFill>
              </a:rPr>
              <a:t>domácího (</a:t>
            </a:r>
            <a:r>
              <a:rPr lang="cs-CZ" altLang="cs-CZ" sz="2400" i="1" dirty="0" smtClean="0">
                <a:solidFill>
                  <a:schemeClr val="tx2"/>
                </a:solidFill>
              </a:rPr>
              <a:t>Blatella </a:t>
            </a:r>
            <a:r>
              <a:rPr lang="cs-CZ" altLang="cs-CZ" sz="2400" i="1" dirty="0" err="1" smtClean="0">
                <a:solidFill>
                  <a:schemeClr val="tx2"/>
                </a:solidFill>
              </a:rPr>
              <a:t>germanica</a:t>
            </a:r>
            <a:r>
              <a:rPr lang="cs-CZ" altLang="cs-CZ" sz="2400" dirty="0" smtClean="0">
                <a:solidFill>
                  <a:schemeClr val="tx2"/>
                </a:solidFill>
              </a:rPr>
              <a:t>), švába </a:t>
            </a:r>
            <a:r>
              <a:rPr lang="cs-CZ" altLang="cs-CZ" sz="2400" dirty="0">
                <a:solidFill>
                  <a:schemeClr val="tx2"/>
                </a:solidFill>
              </a:rPr>
              <a:t>amerického (</a:t>
            </a:r>
            <a:r>
              <a:rPr lang="cs-CZ" altLang="cs-CZ" sz="2400" i="1" dirty="0" err="1">
                <a:solidFill>
                  <a:schemeClr val="tx2"/>
                </a:solidFill>
              </a:rPr>
              <a:t>Periplaneta</a:t>
            </a:r>
            <a:r>
              <a:rPr lang="cs-CZ" altLang="cs-CZ" sz="2400" i="1" dirty="0">
                <a:solidFill>
                  <a:schemeClr val="tx2"/>
                </a:solidFill>
              </a:rPr>
              <a:t> </a:t>
            </a:r>
            <a:r>
              <a:rPr lang="cs-CZ" altLang="cs-CZ" sz="2400" i="1" dirty="0" err="1">
                <a:solidFill>
                  <a:schemeClr val="tx2"/>
                </a:solidFill>
              </a:rPr>
              <a:t>americana</a:t>
            </a:r>
            <a:r>
              <a:rPr lang="cs-CZ" altLang="cs-CZ" sz="2400" dirty="0" smtClean="0">
                <a:solidFill>
                  <a:schemeClr val="tx2"/>
                </a:solidFill>
              </a:rPr>
              <a:t>), </a:t>
            </a:r>
            <a:r>
              <a:rPr lang="cs-CZ" altLang="cs-CZ" sz="2400" dirty="0" err="1" smtClean="0">
                <a:solidFill>
                  <a:schemeClr val="tx2"/>
                </a:solidFill>
              </a:rPr>
              <a:t>růměnice</a:t>
            </a:r>
            <a:r>
              <a:rPr lang="cs-CZ" altLang="cs-CZ" sz="2400" dirty="0" smtClean="0">
                <a:solidFill>
                  <a:schemeClr val="tx2"/>
                </a:solidFill>
              </a:rPr>
              <a:t>. </a:t>
            </a:r>
            <a:r>
              <a:rPr lang="cs-CZ" altLang="cs-CZ" sz="2400" dirty="0">
                <a:solidFill>
                  <a:schemeClr val="tx2"/>
                </a:solidFill>
              </a:rPr>
              <a:t>Laboratoř je vybavena </a:t>
            </a:r>
            <a:r>
              <a:rPr lang="cs-CZ" altLang="cs-CZ" sz="2400" dirty="0" err="1">
                <a:solidFill>
                  <a:schemeClr val="tx2"/>
                </a:solidFill>
              </a:rPr>
              <a:t>videosystémy</a:t>
            </a:r>
            <a:r>
              <a:rPr lang="cs-CZ" altLang="cs-CZ" sz="2400" dirty="0">
                <a:solidFill>
                  <a:schemeClr val="tx2"/>
                </a:solidFill>
              </a:rPr>
              <a:t> (kamera, PC) pro záznam a vyhodnocování orientačního chování.</a:t>
            </a:r>
            <a:r>
              <a:rPr lang="cs-CZ" altLang="cs-CZ" sz="2400" dirty="0">
                <a:latin typeface="Times New Roman" pitchFamily="18" charset="0"/>
              </a:rPr>
              <a:t> </a:t>
            </a:r>
            <a:r>
              <a:rPr lang="cs-CZ" altLang="cs-CZ" sz="2400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24579" name="Picture 6" descr="periplanet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852738"/>
            <a:ext cx="4392613" cy="2755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0" name="Text Box 9"/>
          <p:cNvSpPr txBox="1">
            <a:spLocks noChangeArrowheads="1"/>
          </p:cNvSpPr>
          <p:nvPr/>
        </p:nvSpPr>
        <p:spPr bwMode="auto">
          <a:xfrm>
            <a:off x="303213" y="5576888"/>
            <a:ext cx="2470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i="1" dirty="0" err="1">
                <a:solidFill>
                  <a:schemeClr val="tx2"/>
                </a:solidFill>
              </a:rPr>
              <a:t>Periplaneta</a:t>
            </a:r>
            <a:r>
              <a:rPr lang="cs-CZ" altLang="cs-CZ" i="1" dirty="0">
                <a:solidFill>
                  <a:schemeClr val="tx2"/>
                </a:solidFill>
              </a:rPr>
              <a:t> </a:t>
            </a:r>
            <a:r>
              <a:rPr lang="cs-CZ" altLang="cs-CZ" i="1" dirty="0" err="1">
                <a:solidFill>
                  <a:schemeClr val="tx2"/>
                </a:solidFill>
              </a:rPr>
              <a:t>americana</a:t>
            </a:r>
            <a:endParaRPr lang="cs-CZ" altLang="cs-CZ" i="1" dirty="0">
              <a:solidFill>
                <a:schemeClr val="tx2"/>
              </a:solidFill>
            </a:endParaRPr>
          </a:p>
        </p:txBody>
      </p:sp>
      <p:sp>
        <p:nvSpPr>
          <p:cNvPr id="24581" name="Text Box 10"/>
          <p:cNvSpPr txBox="1">
            <a:spLocks noChangeArrowheads="1"/>
          </p:cNvSpPr>
          <p:nvPr/>
        </p:nvSpPr>
        <p:spPr bwMode="auto">
          <a:xfrm>
            <a:off x="5978962" y="4523253"/>
            <a:ext cx="20826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i="1" dirty="0" err="1" smtClean="0">
                <a:solidFill>
                  <a:schemeClr val="tx2"/>
                </a:solidFill>
              </a:rPr>
              <a:t>Blatella</a:t>
            </a:r>
            <a:r>
              <a:rPr lang="cs-CZ" altLang="cs-CZ" i="1" dirty="0" smtClean="0">
                <a:solidFill>
                  <a:schemeClr val="tx2"/>
                </a:solidFill>
              </a:rPr>
              <a:t> germanica</a:t>
            </a:r>
            <a:endParaRPr lang="cs-CZ" altLang="cs-CZ" i="1" dirty="0">
              <a:solidFill>
                <a:schemeClr val="tx2"/>
              </a:solidFill>
            </a:endParaRPr>
          </a:p>
        </p:txBody>
      </p:sp>
      <p:pic>
        <p:nvPicPr>
          <p:cNvPr id="8194" name="Picture 2" descr="http://vereskspb.narod.ru/blattella_germanic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" t="19082" b="11101"/>
          <a:stretch/>
        </p:blipFill>
        <p:spPr bwMode="auto">
          <a:xfrm>
            <a:off x="5364088" y="2846685"/>
            <a:ext cx="3243452" cy="1734443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Výsledek obrázku pro pyrrhocoris apteru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1" t="13124" r="24590" b="27634"/>
          <a:stretch/>
        </p:blipFill>
        <p:spPr bwMode="auto">
          <a:xfrm rot="10800000" flipV="1">
            <a:off x="4929805" y="4975052"/>
            <a:ext cx="2666530" cy="182447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2379662" y="6381328"/>
            <a:ext cx="218521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i="1" dirty="0" err="1" smtClean="0">
                <a:solidFill>
                  <a:schemeClr val="tx2"/>
                </a:solidFill>
              </a:rPr>
              <a:t>Pyrhocorris</a:t>
            </a:r>
            <a:r>
              <a:rPr lang="cs-CZ" altLang="cs-CZ" i="1" dirty="0" smtClean="0">
                <a:solidFill>
                  <a:schemeClr val="tx2"/>
                </a:solidFill>
              </a:rPr>
              <a:t> </a:t>
            </a:r>
            <a:r>
              <a:rPr lang="cs-CZ" altLang="cs-CZ" i="1" dirty="0" err="1" smtClean="0">
                <a:solidFill>
                  <a:schemeClr val="tx2"/>
                </a:solidFill>
              </a:rPr>
              <a:t>apterus</a:t>
            </a:r>
            <a:endParaRPr lang="cs-CZ" altLang="cs-CZ" i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Lab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7"/>
          <a:stretch>
            <a:fillRect/>
          </a:stretch>
        </p:blipFill>
        <p:spPr bwMode="auto">
          <a:xfrm>
            <a:off x="3678238" y="-1588"/>
            <a:ext cx="5465762" cy="6859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215900" y="692150"/>
            <a:ext cx="3348038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altLang="cs-CZ" sz="2400" dirty="0">
                <a:solidFill>
                  <a:schemeClr val="tx2"/>
                </a:solidFill>
              </a:rPr>
              <a:t>Základním typem experimentu je sledování směru pohybu v kruhové aréně.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/>
          <p:cNvSpPr txBox="1">
            <a:spLocks noChangeArrowheads="1"/>
          </p:cNvSpPr>
          <p:nvPr/>
        </p:nvSpPr>
        <p:spPr bwMode="auto">
          <a:xfrm>
            <a:off x="323850" y="908050"/>
            <a:ext cx="8480425" cy="544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altLang="cs-CZ" sz="3200" b="1" dirty="0"/>
              <a:t>Proč hmyz a ostatní bezobratlí?</a:t>
            </a:r>
          </a:p>
          <a:p>
            <a:pPr>
              <a:buFontTx/>
              <a:buChar char="•"/>
            </a:pPr>
            <a:r>
              <a:rPr lang="cs-CZ" altLang="cs-CZ" sz="2400" dirty="0"/>
              <a:t>Hospodářský význam</a:t>
            </a:r>
          </a:p>
          <a:p>
            <a:pPr>
              <a:buFontTx/>
              <a:buChar char="•"/>
            </a:pPr>
            <a:r>
              <a:rPr lang="cs-CZ" altLang="cs-CZ" sz="2400" dirty="0"/>
              <a:t>Relativně snadný chov</a:t>
            </a:r>
          </a:p>
          <a:p>
            <a:pPr>
              <a:buFontTx/>
              <a:buChar char="•"/>
            </a:pPr>
            <a:r>
              <a:rPr lang="cs-CZ" altLang="cs-CZ" sz="2400" dirty="0"/>
              <a:t>Rychlý generační cyklus</a:t>
            </a:r>
          </a:p>
          <a:p>
            <a:pPr>
              <a:buFontTx/>
              <a:buChar char="•"/>
            </a:pPr>
            <a:r>
              <a:rPr lang="cs-CZ" altLang="cs-CZ" sz="2400" dirty="0"/>
              <a:t>Přečtený genom</a:t>
            </a:r>
          </a:p>
          <a:p>
            <a:pPr>
              <a:buFontTx/>
              <a:buChar char="•"/>
            </a:pPr>
            <a:r>
              <a:rPr lang="cs-CZ" altLang="cs-CZ" sz="2400" dirty="0"/>
              <a:t>Nervový a smyslový systém</a:t>
            </a:r>
          </a:p>
          <a:p>
            <a:pPr>
              <a:buFontTx/>
              <a:buChar char="•"/>
            </a:pPr>
            <a:endParaRPr lang="cs-CZ" altLang="cs-CZ" sz="2400" dirty="0"/>
          </a:p>
          <a:p>
            <a:pPr>
              <a:buFontTx/>
              <a:buChar char="•"/>
            </a:pPr>
            <a:endParaRPr lang="cs-CZ" altLang="cs-CZ" sz="2400" dirty="0"/>
          </a:p>
          <a:p>
            <a:pPr>
              <a:buFontTx/>
              <a:buChar char="•"/>
            </a:pPr>
            <a:endParaRPr lang="cs-CZ" altLang="cs-CZ" sz="2400" dirty="0"/>
          </a:p>
          <a:p>
            <a:pPr>
              <a:buFontTx/>
              <a:buChar char="•"/>
            </a:pPr>
            <a:endParaRPr lang="cs-CZ" altLang="cs-CZ" sz="2400" dirty="0"/>
          </a:p>
          <a:p>
            <a:pPr>
              <a:buFontTx/>
              <a:buChar char="•"/>
            </a:pPr>
            <a:endParaRPr lang="cs-CZ" altLang="cs-CZ" sz="2400" dirty="0"/>
          </a:p>
          <a:p>
            <a:pPr>
              <a:buFontTx/>
              <a:buChar char="•"/>
            </a:pPr>
            <a:endParaRPr lang="cs-CZ" altLang="cs-CZ" sz="2400" dirty="0"/>
          </a:p>
          <a:p>
            <a:pPr>
              <a:buFontTx/>
              <a:buChar char="•"/>
            </a:pPr>
            <a:endParaRPr lang="cs-CZ" altLang="cs-CZ" sz="2400" dirty="0"/>
          </a:p>
          <a:p>
            <a:pPr>
              <a:buFontTx/>
              <a:buChar char="•"/>
            </a:pPr>
            <a:r>
              <a:rPr lang="cs-CZ" altLang="cs-CZ" sz="3200" b="1" dirty="0"/>
              <a:t>Cenné a využívané modelové organismy</a:t>
            </a:r>
            <a:endParaRPr lang="cs-CZ" altLang="cs-CZ" sz="2400" dirty="0"/>
          </a:p>
        </p:txBody>
      </p:sp>
      <p:pic>
        <p:nvPicPr>
          <p:cNvPr id="8195" name="Picture 8" descr="WormFly-7789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492375"/>
            <a:ext cx="3810000" cy="28956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-2282"/>
            <a:ext cx="51435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15900" y="692150"/>
            <a:ext cx="334803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altLang="cs-CZ" sz="2400" dirty="0" smtClean="0">
                <a:solidFill>
                  <a:schemeClr val="tx2"/>
                </a:solidFill>
              </a:rPr>
              <a:t>Stínění proti hluku, vibracím, elektromagnetickému smogu je důležité.</a:t>
            </a:r>
            <a:endParaRPr lang="cs-CZ" altLang="cs-CZ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19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07737" y="852095"/>
            <a:ext cx="6816759" cy="51125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15900" y="692150"/>
            <a:ext cx="334803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altLang="cs-CZ" sz="2400" dirty="0" smtClean="0">
                <a:solidFill>
                  <a:schemeClr val="tx2"/>
                </a:solidFill>
              </a:rPr>
              <a:t>Nové laboratoře v kampusu.</a:t>
            </a:r>
            <a:endParaRPr lang="cs-CZ" altLang="cs-CZ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62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54509" y="857246"/>
            <a:ext cx="6858004" cy="514350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0033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82502" y="864850"/>
            <a:ext cx="6858003" cy="514350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887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IMG_2146b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052513"/>
            <a:ext cx="5834062" cy="5556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3107" name="Rectangle 3"/>
          <p:cNvSpPr>
            <a:spLocks noChangeArrowheads="1"/>
          </p:cNvSpPr>
          <p:nvPr/>
        </p:nvSpPr>
        <p:spPr bwMode="auto">
          <a:xfrm>
            <a:off x="539750" y="692150"/>
            <a:ext cx="2447925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cs-CZ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Trénink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IMG_2159b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0"/>
            <a:ext cx="5535612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4131" name="Rectangle 3"/>
          <p:cNvSpPr>
            <a:spLocks noChangeArrowheads="1"/>
          </p:cNvSpPr>
          <p:nvPr/>
        </p:nvSpPr>
        <p:spPr bwMode="auto">
          <a:xfrm>
            <a:off x="611188" y="765175"/>
            <a:ext cx="1414462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cs-CZ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Test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 descr="IMG_497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7" descr="aréna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Oval 8"/>
          <p:cNvSpPr>
            <a:spLocks noChangeArrowheads="1"/>
          </p:cNvSpPr>
          <p:nvPr/>
        </p:nvSpPr>
        <p:spPr bwMode="auto">
          <a:xfrm>
            <a:off x="4713288" y="3200400"/>
            <a:ext cx="492125" cy="5334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aréna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Oval 5"/>
          <p:cNvSpPr>
            <a:spLocks noChangeArrowheads="1"/>
          </p:cNvSpPr>
          <p:nvPr/>
        </p:nvSpPr>
        <p:spPr bwMode="auto">
          <a:xfrm>
            <a:off x="4184650" y="2806700"/>
            <a:ext cx="492125" cy="5334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 descr="aréna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Oval 6"/>
          <p:cNvSpPr>
            <a:spLocks noChangeArrowheads="1"/>
          </p:cNvSpPr>
          <p:nvPr/>
        </p:nvSpPr>
        <p:spPr bwMode="auto">
          <a:xfrm>
            <a:off x="2627313" y="2781300"/>
            <a:ext cx="492125" cy="5334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" name="TextovéPole 1"/>
          <p:cNvSpPr txBox="1"/>
          <p:nvPr/>
        </p:nvSpPr>
        <p:spPr>
          <a:xfrm>
            <a:off x="611560" y="764704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Analýza obrazu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ChangeArrowheads="1"/>
          </p:cNvSpPr>
          <p:nvPr/>
        </p:nvSpPr>
        <p:spPr bwMode="auto">
          <a:xfrm>
            <a:off x="611188" y="1195388"/>
            <a:ext cx="8532812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cs-CZ" sz="2400" u="sng">
                <a:effectLst>
                  <a:outerShdw blurRad="38100" dist="38100" dir="2700000" algn="tl">
                    <a:srgbClr val="000000"/>
                  </a:outerShdw>
                </a:effectLst>
              </a:rPr>
              <a:t>Neuroetologie</a:t>
            </a:r>
            <a:r>
              <a:rPr lang="cs-CZ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 (behaviorální neurobiologie):</a:t>
            </a: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cs-CZ" sz="24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/>
            </a:pPr>
            <a:r>
              <a:rPr lang="cs-CZ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Syntéza etologie a neurobiologie (60.l)</a:t>
            </a: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/>
            </a:pPr>
            <a:r>
              <a:rPr lang="cs-CZ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Neurální podstata chování</a:t>
            </a: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/>
            </a:pPr>
            <a:r>
              <a:rPr lang="cs-CZ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Nástroj řešení otázek neurofyziologie sledováním chování</a:t>
            </a:r>
          </a:p>
        </p:txBody>
      </p:sp>
      <p:grpSp>
        <p:nvGrpSpPr>
          <p:cNvPr id="2" name="Skupina 1"/>
          <p:cNvGrpSpPr/>
          <p:nvPr/>
        </p:nvGrpSpPr>
        <p:grpSpPr>
          <a:xfrm>
            <a:off x="179388" y="4292600"/>
            <a:ext cx="8785225" cy="1582738"/>
            <a:chOff x="179388" y="4292600"/>
            <a:chExt cx="8785225" cy="1582738"/>
          </a:xfrm>
        </p:grpSpPr>
        <p:sp>
          <p:nvSpPr>
            <p:cNvPr id="9219" name="Rectangle 3"/>
            <p:cNvSpPr>
              <a:spLocks noChangeArrowheads="1"/>
            </p:cNvSpPr>
            <p:nvPr/>
          </p:nvSpPr>
          <p:spPr bwMode="auto">
            <a:xfrm>
              <a:off x="3424238" y="4292600"/>
              <a:ext cx="2232025" cy="1582738"/>
            </a:xfrm>
            <a:prstGeom prst="rect">
              <a:avLst/>
            </a:prstGeom>
            <a:pattFill prst="wdUpDiag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9220" name="AutoShape 4"/>
            <p:cNvSpPr>
              <a:spLocks noChangeArrowheads="1"/>
            </p:cNvSpPr>
            <p:nvPr/>
          </p:nvSpPr>
          <p:spPr bwMode="auto">
            <a:xfrm>
              <a:off x="1984375" y="4867275"/>
              <a:ext cx="1368425" cy="504825"/>
            </a:xfrm>
            <a:prstGeom prst="rightArrow">
              <a:avLst>
                <a:gd name="adj1" fmla="val 50000"/>
                <a:gd name="adj2" fmla="val 677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9221" name="AutoShape 5"/>
            <p:cNvSpPr>
              <a:spLocks noChangeArrowheads="1"/>
            </p:cNvSpPr>
            <p:nvPr/>
          </p:nvSpPr>
          <p:spPr bwMode="auto">
            <a:xfrm>
              <a:off x="5727700" y="4867275"/>
              <a:ext cx="1368425" cy="504825"/>
            </a:xfrm>
            <a:prstGeom prst="rightArrow">
              <a:avLst>
                <a:gd name="adj1" fmla="val 50000"/>
                <a:gd name="adj2" fmla="val 677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9222" name="Text Box 6"/>
            <p:cNvSpPr txBox="1">
              <a:spLocks noChangeArrowheads="1"/>
            </p:cNvSpPr>
            <p:nvPr/>
          </p:nvSpPr>
          <p:spPr bwMode="auto">
            <a:xfrm>
              <a:off x="7140575" y="4797425"/>
              <a:ext cx="1824038" cy="519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cs-CZ" sz="2800" b="1"/>
                <a:t>CHOVÁNÍ</a:t>
              </a:r>
            </a:p>
          </p:txBody>
        </p:sp>
        <p:sp>
          <p:nvSpPr>
            <p:cNvPr id="9223" name="Text Box 7"/>
            <p:cNvSpPr txBox="1">
              <a:spLocks noChangeArrowheads="1"/>
            </p:cNvSpPr>
            <p:nvPr/>
          </p:nvSpPr>
          <p:spPr bwMode="auto">
            <a:xfrm>
              <a:off x="179388" y="4854575"/>
              <a:ext cx="1665287" cy="519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cs-CZ" sz="2800" b="1"/>
                <a:t>PODNĚT</a:t>
              </a:r>
            </a:p>
          </p:txBody>
        </p:sp>
        <p:sp>
          <p:nvSpPr>
            <p:cNvPr id="9224" name="Text Box 8"/>
            <p:cNvSpPr txBox="1">
              <a:spLocks noChangeArrowheads="1"/>
            </p:cNvSpPr>
            <p:nvPr/>
          </p:nvSpPr>
          <p:spPr bwMode="auto">
            <a:xfrm>
              <a:off x="3635375" y="4810125"/>
              <a:ext cx="1882775" cy="519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cs-CZ" sz="2800" b="1" dirty="0"/>
                <a:t>ŽIVOČICH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6" descr="C200506011300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0"/>
            <a:ext cx="687705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Line 7"/>
          <p:cNvSpPr>
            <a:spLocks noChangeShapeType="1"/>
          </p:cNvSpPr>
          <p:nvPr/>
        </p:nvSpPr>
        <p:spPr bwMode="auto">
          <a:xfrm>
            <a:off x="1844675" y="2914650"/>
            <a:ext cx="5611813" cy="1430338"/>
          </a:xfrm>
          <a:prstGeom prst="line">
            <a:avLst/>
          </a:prstGeom>
          <a:noFill/>
          <a:ln w="19050">
            <a:solidFill>
              <a:srgbClr val="FA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C200506011301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0"/>
            <a:ext cx="687705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Line 5"/>
          <p:cNvSpPr>
            <a:spLocks noChangeShapeType="1"/>
          </p:cNvSpPr>
          <p:nvPr/>
        </p:nvSpPr>
        <p:spPr bwMode="auto">
          <a:xfrm>
            <a:off x="1844675" y="2914650"/>
            <a:ext cx="5611813" cy="1430338"/>
          </a:xfrm>
          <a:prstGeom prst="line">
            <a:avLst/>
          </a:prstGeom>
          <a:noFill/>
          <a:ln w="19050">
            <a:solidFill>
              <a:srgbClr val="FA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4820" name="Line 6"/>
          <p:cNvSpPr>
            <a:spLocks noChangeShapeType="1"/>
          </p:cNvSpPr>
          <p:nvPr/>
        </p:nvSpPr>
        <p:spPr bwMode="auto">
          <a:xfrm flipV="1">
            <a:off x="3348038" y="2997200"/>
            <a:ext cx="4752975" cy="3168650"/>
          </a:xfrm>
          <a:prstGeom prst="line">
            <a:avLst/>
          </a:prstGeom>
          <a:noFill/>
          <a:ln w="19050">
            <a:solidFill>
              <a:srgbClr val="FA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4821" name="AutoShape 7"/>
          <p:cNvSpPr>
            <a:spLocks noChangeArrowheads="1"/>
          </p:cNvSpPr>
          <p:nvPr/>
        </p:nvSpPr>
        <p:spPr bwMode="auto">
          <a:xfrm rot="-1072061">
            <a:off x="6011863" y="3573463"/>
            <a:ext cx="647700" cy="5048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noFill/>
          <a:ln w="28575">
            <a:solidFill>
              <a:srgbClr val="FA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4822" name="Text Box 8"/>
          <p:cNvSpPr txBox="1">
            <a:spLocks noChangeArrowheads="1"/>
          </p:cNvSpPr>
          <p:nvPr/>
        </p:nvSpPr>
        <p:spPr bwMode="auto">
          <a:xfrm>
            <a:off x="6011863" y="3254375"/>
            <a:ext cx="6635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cs-CZ" b="1">
                <a:solidFill>
                  <a:srgbClr val="FA0000"/>
                </a:solidFill>
              </a:rPr>
              <a:t>&gt;</a:t>
            </a:r>
            <a:r>
              <a:rPr lang="cs-CZ" altLang="cs-CZ" b="1">
                <a:solidFill>
                  <a:srgbClr val="FA0000"/>
                </a:solidFill>
              </a:rPr>
              <a:t>15°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C200506011302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0"/>
            <a:ext cx="687705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C200506011303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0"/>
            <a:ext cx="687705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D200506011313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0"/>
            <a:ext cx="687705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152" y="5720"/>
            <a:ext cx="7704856" cy="6753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1" y="949370"/>
            <a:ext cx="1043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Analýza obrazu</a:t>
            </a:r>
          </a:p>
          <a:p>
            <a:endParaRPr lang="cs-CZ" dirty="0"/>
          </a:p>
          <a:p>
            <a:r>
              <a:rPr lang="cs-CZ" dirty="0" smtClean="0"/>
              <a:t>automat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7291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ext Box 6"/>
          <p:cNvSpPr txBox="1">
            <a:spLocks noChangeArrowheads="1"/>
          </p:cNvSpPr>
          <p:nvPr/>
        </p:nvSpPr>
        <p:spPr bwMode="auto">
          <a:xfrm>
            <a:off x="755650" y="187325"/>
            <a:ext cx="27606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/>
              <a:t>Cirkulární statistika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87" y="915987"/>
            <a:ext cx="6467251" cy="5247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15900" y="692150"/>
            <a:ext cx="33480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altLang="cs-CZ" sz="2400" dirty="0" smtClean="0">
                <a:solidFill>
                  <a:schemeClr val="tx2"/>
                </a:solidFill>
              </a:rPr>
              <a:t>Nejen laboratoř…</a:t>
            </a:r>
            <a:endParaRPr lang="cs-CZ" altLang="cs-CZ" sz="2400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357" y="18306"/>
            <a:ext cx="64257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07504" y="2420888"/>
            <a:ext cx="201689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 smtClean="0"/>
              <a:t>Arthropoda</a:t>
            </a:r>
            <a:r>
              <a:rPr lang="cs-CZ" sz="2400" dirty="0" smtClean="0"/>
              <a:t>,</a:t>
            </a:r>
          </a:p>
          <a:p>
            <a:r>
              <a:rPr lang="cs-CZ" sz="2400" dirty="0" err="1" smtClean="0"/>
              <a:t>Malacostraca</a:t>
            </a:r>
            <a:endParaRPr lang="cs-CZ" sz="2400" dirty="0" smtClean="0"/>
          </a:p>
          <a:p>
            <a:r>
              <a:rPr lang="cs-CZ" sz="2400" dirty="0" err="1" smtClean="0"/>
              <a:t>Amphipoda</a:t>
            </a:r>
            <a:endParaRPr lang="cs-CZ" sz="2400" dirty="0" smtClean="0"/>
          </a:p>
          <a:p>
            <a:endParaRPr lang="cs-CZ" sz="2400" dirty="0" smtClean="0"/>
          </a:p>
          <a:p>
            <a:r>
              <a:rPr lang="cs-CZ" sz="2400" dirty="0" smtClean="0"/>
              <a:t>Blešivci</a:t>
            </a:r>
          </a:p>
          <a:p>
            <a:r>
              <a:rPr lang="cs-CZ" sz="2400" dirty="0" smtClean="0"/>
              <a:t>Antarktidy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6445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  <p:sp>
        <p:nvSpPr>
          <p:cNvPr id="3" name="Vývojový diagram: řazení 2"/>
          <p:cNvSpPr/>
          <p:nvPr/>
        </p:nvSpPr>
        <p:spPr>
          <a:xfrm rot="2122700">
            <a:off x="1854812" y="2610195"/>
            <a:ext cx="576064" cy="3384376"/>
          </a:xfrm>
          <a:prstGeom prst="flowChartSor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213206" y="2371179"/>
            <a:ext cx="4507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b="1" dirty="0" smtClean="0">
                <a:solidFill>
                  <a:srgbClr val="FFFF00"/>
                </a:solidFill>
              </a:rPr>
              <a:t>S</a:t>
            </a:r>
            <a:endParaRPr lang="cs-CZ" sz="4400" b="1" dirty="0">
              <a:solidFill>
                <a:srgbClr val="FFFF00"/>
              </a:solidFill>
            </a:endParaRPr>
          </a:p>
        </p:txBody>
      </p:sp>
      <p:cxnSp>
        <p:nvCxnSpPr>
          <p:cNvPr id="5" name="Přímá spojnice se šipkou 4"/>
          <p:cNvCxnSpPr/>
          <p:nvPr/>
        </p:nvCxnSpPr>
        <p:spPr>
          <a:xfrm>
            <a:off x="2781158" y="4509120"/>
            <a:ext cx="864096" cy="540060"/>
          </a:xfrm>
          <a:prstGeom prst="straightConnector1">
            <a:avLst/>
          </a:prstGeom>
          <a:ln w="6985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2142844" y="625166"/>
            <a:ext cx="52180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>
                <a:solidFill>
                  <a:schemeClr val="bg1"/>
                </a:solidFill>
              </a:rPr>
              <a:t>Pláž na Lachmanově mysu 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517119" y="3917662"/>
            <a:ext cx="56197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b="1" dirty="0" smtClean="0">
                <a:solidFill>
                  <a:srgbClr val="FFFF00"/>
                </a:solidFill>
              </a:rPr>
              <a:t>Y- osa azimut 50-90°</a:t>
            </a:r>
            <a:endParaRPr lang="cs-CZ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68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1015167" y="332778"/>
            <a:ext cx="19006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err="1" smtClean="0"/>
              <a:t>Vrtulovna</a:t>
            </a:r>
            <a:endParaRPr lang="cs-CZ" sz="32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04576" y="1155796"/>
            <a:ext cx="6847638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19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ChangeArrowheads="1"/>
          </p:cNvSpPr>
          <p:nvPr/>
        </p:nvSpPr>
        <p:spPr bwMode="auto">
          <a:xfrm>
            <a:off x="323850" y="908050"/>
            <a:ext cx="8532813" cy="51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cs-CZ" sz="2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cs-CZ" sz="2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cs-CZ" sz="2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cs-CZ" sz="2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cs-CZ" sz="2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cs-CZ" sz="2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cs-CZ" sz="2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Neuroetologie</a:t>
            </a:r>
            <a:r>
              <a:rPr lang="cs-CZ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se ptá: co se mohu dozvědět o funkci nervových drah a sítí studiem chování?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cs-CZ" sz="2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cs-CZ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Chování je často prvním upozorněním na fyziologickou funkci. Např. reflexní reakce, rytmy aktivity atd.   </a:t>
            </a: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3424238" y="1268413"/>
            <a:ext cx="2232025" cy="1582737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0244" name="AutoShape 4"/>
          <p:cNvSpPr>
            <a:spLocks noChangeArrowheads="1"/>
          </p:cNvSpPr>
          <p:nvPr/>
        </p:nvSpPr>
        <p:spPr bwMode="auto">
          <a:xfrm>
            <a:off x="1984375" y="1843088"/>
            <a:ext cx="1368425" cy="504825"/>
          </a:xfrm>
          <a:prstGeom prst="rightArrow">
            <a:avLst>
              <a:gd name="adj1" fmla="val 50000"/>
              <a:gd name="adj2" fmla="val 677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0245" name="AutoShape 5"/>
          <p:cNvSpPr>
            <a:spLocks noChangeArrowheads="1"/>
          </p:cNvSpPr>
          <p:nvPr/>
        </p:nvSpPr>
        <p:spPr bwMode="auto">
          <a:xfrm>
            <a:off x="5727700" y="1843088"/>
            <a:ext cx="1368425" cy="504825"/>
          </a:xfrm>
          <a:prstGeom prst="rightArrow">
            <a:avLst>
              <a:gd name="adj1" fmla="val 50000"/>
              <a:gd name="adj2" fmla="val 677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7140575" y="1773238"/>
            <a:ext cx="18240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800" b="1"/>
              <a:t>CHOVÁNÍ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179388" y="1830388"/>
            <a:ext cx="16652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800" b="1"/>
              <a:t>PODNĚT</a:t>
            </a: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3635375" y="1785938"/>
            <a:ext cx="18827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800" b="1"/>
              <a:t>ŽIVOČICH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19166" y="1157050"/>
            <a:ext cx="6858000" cy="4536505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015167" y="332778"/>
            <a:ext cx="19006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err="1" smtClean="0"/>
              <a:t>Vrtulovna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8532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1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404813"/>
            <a:ext cx="8229600" cy="4525962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b="1" dirty="0" smtClean="0">
                <a:latin typeface="Arial" charset="0"/>
              </a:rPr>
              <a:t>Dosavadní granty</a:t>
            </a:r>
            <a:r>
              <a:rPr lang="cs-CZ" dirty="0" smtClean="0">
                <a:latin typeface="Arial" charset="0"/>
              </a:rPr>
              <a:t>: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cs-CZ" dirty="0" smtClean="0">
                <a:latin typeface="Arial" charset="0"/>
              </a:rPr>
              <a:t>Ověření </a:t>
            </a:r>
            <a:r>
              <a:rPr lang="cs-CZ" dirty="0" err="1" smtClean="0">
                <a:latin typeface="Arial" charset="0"/>
              </a:rPr>
              <a:t>magnetorecepce</a:t>
            </a:r>
            <a:r>
              <a:rPr lang="cs-CZ" dirty="0" smtClean="0">
                <a:latin typeface="Arial" charset="0"/>
              </a:rPr>
              <a:t> potemníka moučného. GAČR 2001-2003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cs-CZ" dirty="0" smtClean="0">
                <a:latin typeface="Arial" charset="0"/>
              </a:rPr>
              <a:t>Analýza </a:t>
            </a:r>
            <a:r>
              <a:rPr lang="cs-CZ" dirty="0" err="1" smtClean="0">
                <a:latin typeface="Arial" charset="0"/>
              </a:rPr>
              <a:t>magnetorecepčního</a:t>
            </a:r>
            <a:r>
              <a:rPr lang="cs-CZ" dirty="0" smtClean="0">
                <a:latin typeface="Arial" charset="0"/>
              </a:rPr>
              <a:t> chování laboratorních druhů hmyzu. GAČR 2005-2008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cs-CZ" dirty="0" smtClean="0">
                <a:latin typeface="Arial" charset="0"/>
              </a:rPr>
              <a:t>Neurální podstata </a:t>
            </a:r>
            <a:r>
              <a:rPr lang="cs-CZ" dirty="0" err="1" smtClean="0">
                <a:latin typeface="Arial" charset="0"/>
              </a:rPr>
              <a:t>magnetorecepce</a:t>
            </a:r>
            <a:r>
              <a:rPr lang="cs-CZ" dirty="0" smtClean="0">
                <a:latin typeface="Arial" charset="0"/>
              </a:rPr>
              <a:t> hmyzu. GAČR 2007-2010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cs-CZ" dirty="0">
                <a:latin typeface="Arial" pitchFamily="34" charset="0"/>
                <a:cs typeface="Arial" pitchFamily="34" charset="0"/>
              </a:rPr>
              <a:t>Fyziologická a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funkčně </a:t>
            </a:r>
            <a:r>
              <a:rPr lang="cs-CZ" dirty="0">
                <a:latin typeface="Arial" pitchFamily="34" charset="0"/>
                <a:cs typeface="Arial" pitchFamily="34" charset="0"/>
              </a:rPr>
              <a:t>genetická analýza magnetorecepce na hmyzím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modelu GAČR 2013-2015.</a:t>
            </a:r>
            <a:endParaRPr lang="cs-CZ" dirty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cs-CZ" dirty="0" smtClean="0">
                <a:latin typeface="Arial" charset="0"/>
              </a:rPr>
              <a:t>Spolupráce s Molekulární chronobiologickou </a:t>
            </a:r>
            <a:r>
              <a:rPr lang="cs-CZ" dirty="0" err="1" smtClean="0">
                <a:latin typeface="Arial" charset="0"/>
              </a:rPr>
              <a:t>lab</a:t>
            </a:r>
            <a:r>
              <a:rPr lang="cs-CZ" dirty="0" smtClean="0">
                <a:latin typeface="Arial" charset="0"/>
              </a:rPr>
              <a:t>. ČB, </a:t>
            </a:r>
            <a:r>
              <a:rPr lang="cs-CZ" dirty="0" err="1" smtClean="0">
                <a:latin typeface="Arial" charset="0"/>
              </a:rPr>
              <a:t>Marburg</a:t>
            </a:r>
            <a:r>
              <a:rPr lang="cs-CZ" dirty="0" smtClean="0">
                <a:latin typeface="Arial" charset="0"/>
              </a:rPr>
              <a:t>, Oxford, Lund,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080825-cows-map-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178050"/>
            <a:ext cx="6048375" cy="4203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6133" name="Rectangle 5"/>
          <p:cNvSpPr>
            <a:spLocks/>
          </p:cNvSpPr>
          <p:nvPr/>
        </p:nvSpPr>
        <p:spPr bwMode="auto">
          <a:xfrm>
            <a:off x="468313" y="1412875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r>
              <a:rPr lang="cs-CZ" sz="3200">
                <a:effectLst>
                  <a:outerShdw blurRad="38100" dist="38100" dir="2700000" algn="tl">
                    <a:srgbClr val="010199"/>
                  </a:outerShdw>
                </a:effectLst>
              </a:rPr>
              <a:t>Alignment of breeding cattle</a:t>
            </a:r>
          </a:p>
        </p:txBody>
      </p: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107950" y="6597650"/>
            <a:ext cx="90043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900">
                <a:cs typeface="Arial" charset="0"/>
              </a:rPr>
              <a:t>Begall S, Cerveny J, Neef J, Vojtiech O, Burda H. Alignment in grazing and resting cattle and deer: What herdsmen and hunters have never noticed. PNAS 2008;105:13451-5.</a:t>
            </a:r>
          </a:p>
        </p:txBody>
      </p:sp>
      <p:sp>
        <p:nvSpPr>
          <p:cNvPr id="176135" name="Rectangle 7"/>
          <p:cNvSpPr>
            <a:spLocks noChangeArrowheads="1"/>
          </p:cNvSpPr>
          <p:nvPr/>
        </p:nvSpPr>
        <p:spPr bwMode="auto">
          <a:xfrm>
            <a:off x="395288" y="115888"/>
            <a:ext cx="8424862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r>
              <a:rPr lang="cs-CZ" sz="3200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	</a:t>
            </a:r>
            <a:r>
              <a:rPr lang="cs-CZ" sz="3200" dirty="0" smtClean="0">
                <a:effectLst>
                  <a:outerShdw blurRad="38100" dist="38100" dir="2700000" algn="tl">
                    <a:srgbClr val="010199"/>
                  </a:outerShdw>
                </a:effectLst>
              </a:rPr>
              <a:t>Výjimečně stačí sedět u PC</a:t>
            </a:r>
            <a:r>
              <a:rPr lang="cs-CZ" sz="3200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			</a:t>
            </a:r>
          </a:p>
        </p:txBody>
      </p:sp>
      <p:pic>
        <p:nvPicPr>
          <p:cNvPr id="6" name="Picture 11" descr="http://topnews.in/usa/files/Catt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023865"/>
            <a:ext cx="3791080" cy="251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08815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 external file that holds a picture, illustration, etc.&#10;Object name is zpq9990847130001.jpg Object name is zpq999084713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8" r="67049" b="20587"/>
          <a:stretch>
            <a:fillRect/>
          </a:stretch>
        </p:blipFill>
        <p:spPr bwMode="auto">
          <a:xfrm>
            <a:off x="4860032" y="2564904"/>
            <a:ext cx="3792910" cy="3904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07950" y="6597650"/>
            <a:ext cx="90043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900">
                <a:cs typeface="Arial" charset="0"/>
              </a:rPr>
              <a:t>Begall S, Cerveny J, Neef J, Vojtiech O, Burda H. Alignment in grazing and resting cattle and deer: What herdsmen and hunters have never noticed. PNAS 2008;105:13451-5.</a:t>
            </a:r>
          </a:p>
        </p:txBody>
      </p:sp>
      <p:pic>
        <p:nvPicPr>
          <p:cNvPr id="5" name="Picture 11" descr="http://topnews.in/usa/files/Catt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023865"/>
            <a:ext cx="3791080" cy="251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95288" y="115888"/>
            <a:ext cx="8424862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r>
              <a:rPr lang="cs-CZ" sz="3200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	</a:t>
            </a:r>
            <a:r>
              <a:rPr lang="cs-CZ" sz="3200" dirty="0" smtClean="0">
                <a:effectLst>
                  <a:outerShdw blurRad="38100" dist="38100" dir="2700000" algn="tl">
                    <a:srgbClr val="010199"/>
                  </a:outerShdw>
                </a:effectLst>
              </a:rPr>
              <a:t>Výjimečně stačí sedět u PC</a:t>
            </a:r>
            <a:r>
              <a:rPr lang="cs-CZ" sz="3200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99319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5"/>
          <p:cNvSpPr txBox="1">
            <a:spLocks noChangeArrowheads="1"/>
          </p:cNvSpPr>
          <p:nvPr/>
        </p:nvSpPr>
        <p:spPr bwMode="auto">
          <a:xfrm>
            <a:off x="1311275" y="1073150"/>
            <a:ext cx="3740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Heslo „magnetoreception“ na WOS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" t="15648" r="12557" b="6666"/>
          <a:stretch/>
        </p:blipFill>
        <p:spPr bwMode="auto">
          <a:xfrm>
            <a:off x="20588" y="1614062"/>
            <a:ext cx="9123412" cy="4622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0" dirty="0" smtClean="0">
                <a:latin typeface="Arial" charset="0"/>
              </a:rPr>
              <a:t>Otázky budoucího výzkumu:</a:t>
            </a:r>
          </a:p>
        </p:txBody>
      </p:sp>
      <p:sp>
        <p:nvSpPr>
          <p:cNvPr id="3051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2800" dirty="0" smtClean="0">
                <a:latin typeface="Arial" charset="0"/>
              </a:rPr>
              <a:t>Jak ovlivňuje biologické systémy radiofrekvenční pole ?</a:t>
            </a:r>
          </a:p>
          <a:p>
            <a:pPr eaLnBrk="1" hangingPunct="1">
              <a:defRPr/>
            </a:pPr>
            <a:r>
              <a:rPr lang="cs-CZ" sz="2800" dirty="0" smtClean="0">
                <a:latin typeface="Arial" charset="0"/>
              </a:rPr>
              <a:t>Vidí zvířata pozici severu zrakem a jak ?</a:t>
            </a:r>
          </a:p>
          <a:p>
            <a:pPr eaLnBrk="1" hangingPunct="1">
              <a:defRPr/>
            </a:pPr>
            <a:r>
              <a:rPr lang="cs-CZ" sz="2800" dirty="0" smtClean="0">
                <a:latin typeface="Arial" charset="0"/>
              </a:rPr>
              <a:t>Jak magnetické pole mění rytmus spánku a bdění ?</a:t>
            </a:r>
          </a:p>
          <a:p>
            <a:pPr>
              <a:defRPr/>
            </a:pPr>
            <a:r>
              <a:rPr lang="cs-CZ" sz="2800" dirty="0" smtClean="0">
                <a:latin typeface="Arial" charset="0"/>
              </a:rPr>
              <a:t>Jsou i </a:t>
            </a:r>
            <a:r>
              <a:rPr lang="cs-CZ" sz="2800" dirty="0">
                <a:latin typeface="Arial" charset="0"/>
              </a:rPr>
              <a:t>ostatní (</a:t>
            </a:r>
            <a:r>
              <a:rPr lang="cs-CZ" sz="2800" dirty="0" err="1">
                <a:latin typeface="Arial" charset="0"/>
              </a:rPr>
              <a:t>nekompasové</a:t>
            </a:r>
            <a:r>
              <a:rPr lang="cs-CZ" sz="2800" dirty="0">
                <a:latin typeface="Arial" charset="0"/>
              </a:rPr>
              <a:t>) funkce </a:t>
            </a:r>
            <a:r>
              <a:rPr lang="cs-CZ" sz="2800" dirty="0" smtClean="0">
                <a:latin typeface="Arial" charset="0"/>
              </a:rPr>
              <a:t>živočichů citlivé na magnetické pole ?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cs-CZ" sz="2800" dirty="0" smtClean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2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91"/>
          <a:stretch/>
        </p:blipFill>
        <p:spPr bwMode="auto">
          <a:xfrm>
            <a:off x="395536" y="1129599"/>
            <a:ext cx="8396772" cy="52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481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0" dirty="0" smtClean="0">
                <a:latin typeface="Arial" charset="0"/>
              </a:rPr>
              <a:t>Vítán je ten, kdo:</a:t>
            </a:r>
          </a:p>
        </p:txBody>
      </p:sp>
      <p:sp>
        <p:nvSpPr>
          <p:cNvPr id="305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2800" dirty="0" smtClean="0">
                <a:latin typeface="Arial" charset="0"/>
              </a:rPr>
              <a:t>se neštítí </a:t>
            </a:r>
            <a:r>
              <a:rPr lang="cs-CZ" sz="2800" dirty="0" smtClean="0">
                <a:latin typeface="Arial" charset="0"/>
              </a:rPr>
              <a:t>hmyzu a fyziky</a:t>
            </a:r>
            <a:endParaRPr lang="cs-CZ" sz="2800" dirty="0" smtClean="0">
              <a:latin typeface="Arial" charset="0"/>
            </a:endParaRPr>
          </a:p>
          <a:p>
            <a:pPr eaLnBrk="1" hangingPunct="1">
              <a:defRPr/>
            </a:pPr>
            <a:r>
              <a:rPr lang="cs-CZ" sz="2800" dirty="0" smtClean="0">
                <a:latin typeface="Arial" charset="0"/>
              </a:rPr>
              <a:t>přitahuje ho nervový systém, chování a smysly</a:t>
            </a:r>
          </a:p>
          <a:p>
            <a:pPr eaLnBrk="1" hangingPunct="1">
              <a:defRPr/>
            </a:pPr>
            <a:r>
              <a:rPr lang="cs-CZ" sz="2800" dirty="0" smtClean="0">
                <a:latin typeface="Arial" charset="0"/>
              </a:rPr>
              <a:t>se nebojí dennodenní rutiny</a:t>
            </a:r>
          </a:p>
          <a:p>
            <a:pPr eaLnBrk="1" hangingPunct="1">
              <a:defRPr/>
            </a:pPr>
            <a:r>
              <a:rPr lang="cs-CZ" sz="2800" dirty="0" smtClean="0">
                <a:latin typeface="Arial" charset="0"/>
              </a:rPr>
              <a:t>umí se srovnat s tím, že aplikace zatím nevidíme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cs-CZ" sz="2800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07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990600"/>
            <a:ext cx="7467600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dirty="0" smtClean="0"/>
              <a:t>Podmínky zápočtu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371600" y="1784350"/>
            <a:ext cx="7772400" cy="4572000"/>
          </a:xfrm>
        </p:spPr>
        <p:txBody>
          <a:bodyPr/>
          <a:lstStyle/>
          <a:p>
            <a:pPr lvl="1" eaLnBrk="1" hangingPunct="1"/>
            <a:r>
              <a:rPr lang="cs-CZ" altLang="cs-CZ" dirty="0" smtClean="0"/>
              <a:t>9 a více účastí, dle podpisů na prezenčních listinách</a:t>
            </a:r>
          </a:p>
          <a:p>
            <a:pPr lvl="1"/>
            <a:r>
              <a:rPr lang="cs-CZ" altLang="cs-CZ" dirty="0" smtClean="0">
                <a:solidFill>
                  <a:srgbClr val="FF0000"/>
                </a:solidFill>
              </a:rPr>
              <a:t>POZOR NOVÉ</a:t>
            </a:r>
            <a:r>
              <a:rPr lang="cs-CZ" altLang="cs-CZ" dirty="0" smtClean="0"/>
              <a:t>: Seminární práce - </a:t>
            </a:r>
            <a:r>
              <a:rPr lang="cs-CZ" dirty="0"/>
              <a:t>zpracování krátké literární rešerše na téma: </a:t>
            </a:r>
            <a:r>
              <a:rPr lang="cs-CZ" i="1" dirty="0"/>
              <a:t>Výzkumný projekt mého potenciálního zaměření.</a:t>
            </a:r>
            <a:endParaRPr lang="cs-CZ" altLang="cs-CZ" i="1" dirty="0" smtClean="0"/>
          </a:p>
          <a:p>
            <a:pPr lvl="1" eaLnBrk="1" hangingPunct="1"/>
            <a:r>
              <a:rPr lang="cs-CZ" altLang="cs-CZ" dirty="0" smtClean="0"/>
              <a:t>zápočty uděluje garant oboru Speciální biologie, Doc. RNDr. Martin Vácha, Ph.D. (</a:t>
            </a:r>
            <a:r>
              <a:rPr lang="cs-CZ" altLang="cs-CZ" sz="2400" dirty="0" err="1" smtClean="0"/>
              <a:t>vacha</a:t>
            </a:r>
            <a:r>
              <a:rPr lang="en-US" altLang="cs-CZ" sz="2400" dirty="0" smtClean="0"/>
              <a:t>@sci.muni.cz</a:t>
            </a:r>
            <a:r>
              <a:rPr lang="cs-CZ" altLang="cs-CZ" sz="2400" dirty="0" smtClean="0"/>
              <a:t>)</a:t>
            </a:r>
          </a:p>
          <a:p>
            <a:pPr lvl="1" eaLnBrk="1" hangingPunct="1"/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80600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611188" y="546100"/>
            <a:ext cx="8292655" cy="600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altLang="cs-CZ" sz="3200" b="1" dirty="0">
                <a:solidFill>
                  <a:schemeClr val="tx2"/>
                </a:solidFill>
              </a:rPr>
              <a:t>Co je to neuroetologie?</a:t>
            </a:r>
          </a:p>
          <a:p>
            <a:r>
              <a:rPr lang="cs-CZ" altLang="cs-CZ" sz="3200" dirty="0">
                <a:solidFill>
                  <a:schemeClr val="tx2"/>
                </a:solidFill>
              </a:rPr>
              <a:t>Problémy neurofyziologie se často zkoumají </a:t>
            </a:r>
          </a:p>
          <a:p>
            <a:r>
              <a:rPr lang="cs-CZ" altLang="cs-CZ" sz="3200" dirty="0">
                <a:solidFill>
                  <a:schemeClr val="tx2"/>
                </a:solidFill>
              </a:rPr>
              <a:t>sledováním chování:</a:t>
            </a:r>
          </a:p>
          <a:p>
            <a:endParaRPr lang="cs-CZ" altLang="cs-CZ" sz="3200" dirty="0">
              <a:solidFill>
                <a:schemeClr val="tx2"/>
              </a:solidFill>
            </a:endParaRPr>
          </a:p>
          <a:p>
            <a:pPr>
              <a:buFontTx/>
              <a:buChar char="•"/>
            </a:pPr>
            <a:r>
              <a:rPr lang="cs-CZ" altLang="cs-CZ" sz="3200" dirty="0" smtClean="0">
                <a:solidFill>
                  <a:schemeClr val="tx2"/>
                </a:solidFill>
              </a:rPr>
              <a:t>Řízení a poruchy pohybu</a:t>
            </a:r>
            <a:endParaRPr lang="cs-CZ" altLang="cs-CZ" sz="3200" dirty="0">
              <a:solidFill>
                <a:schemeClr val="tx2"/>
              </a:solidFill>
            </a:endParaRPr>
          </a:p>
          <a:p>
            <a:pPr>
              <a:buFontTx/>
              <a:buChar char="•"/>
            </a:pPr>
            <a:r>
              <a:rPr lang="cs-CZ" altLang="cs-CZ" sz="3200" dirty="0">
                <a:solidFill>
                  <a:schemeClr val="tx2"/>
                </a:solidFill>
              </a:rPr>
              <a:t>Cirkadiánní rytmy</a:t>
            </a:r>
          </a:p>
          <a:p>
            <a:pPr>
              <a:buFontTx/>
              <a:buChar char="•"/>
            </a:pPr>
            <a:r>
              <a:rPr lang="cs-CZ" altLang="cs-CZ" sz="3200" dirty="0">
                <a:solidFill>
                  <a:schemeClr val="tx2"/>
                </a:solidFill>
              </a:rPr>
              <a:t>Smyslové </a:t>
            </a:r>
            <a:r>
              <a:rPr lang="cs-CZ" altLang="cs-CZ" sz="3200" dirty="0" smtClean="0">
                <a:solidFill>
                  <a:schemeClr val="tx2"/>
                </a:solidFill>
              </a:rPr>
              <a:t>schopnosti, účinky repelentů</a:t>
            </a:r>
            <a:endParaRPr lang="cs-CZ" altLang="cs-CZ" sz="3200" dirty="0">
              <a:solidFill>
                <a:schemeClr val="tx2"/>
              </a:solidFill>
            </a:endParaRPr>
          </a:p>
          <a:p>
            <a:pPr>
              <a:buFontTx/>
              <a:buChar char="•"/>
            </a:pPr>
            <a:r>
              <a:rPr lang="cs-CZ" altLang="cs-CZ" sz="3200" dirty="0">
                <a:solidFill>
                  <a:schemeClr val="tx2"/>
                </a:solidFill>
              </a:rPr>
              <a:t>Orientace a navigace živočichů</a:t>
            </a:r>
          </a:p>
          <a:p>
            <a:pPr>
              <a:buFontTx/>
              <a:buChar char="•"/>
            </a:pPr>
            <a:r>
              <a:rPr lang="cs-CZ" altLang="cs-CZ" sz="3200" dirty="0">
                <a:solidFill>
                  <a:schemeClr val="tx2"/>
                </a:solidFill>
              </a:rPr>
              <a:t>Působení drog a farmak</a:t>
            </a:r>
          </a:p>
          <a:p>
            <a:pPr>
              <a:buFontTx/>
              <a:buChar char="•"/>
            </a:pPr>
            <a:r>
              <a:rPr lang="cs-CZ" altLang="cs-CZ" sz="3200" dirty="0">
                <a:solidFill>
                  <a:schemeClr val="tx2"/>
                </a:solidFill>
              </a:rPr>
              <a:t>Agresivita</a:t>
            </a:r>
          </a:p>
          <a:p>
            <a:pPr>
              <a:buFontTx/>
              <a:buChar char="•"/>
            </a:pPr>
            <a:r>
              <a:rPr lang="cs-CZ" altLang="cs-CZ" sz="3200" dirty="0">
                <a:solidFill>
                  <a:schemeClr val="tx2"/>
                </a:solidFill>
              </a:rPr>
              <a:t>Stárnutí</a:t>
            </a:r>
          </a:p>
          <a:p>
            <a:pPr>
              <a:buFontTx/>
              <a:buChar char="•"/>
            </a:pPr>
            <a:r>
              <a:rPr lang="cs-CZ" altLang="cs-CZ" sz="3200" dirty="0">
                <a:solidFill>
                  <a:schemeClr val="tx2"/>
                </a:solidFill>
              </a:rPr>
              <a:t>Paměť a učení 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990600"/>
            <a:ext cx="7467600" cy="762000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 spc="-100" baseline="0">
                <a:solidFill>
                  <a:schemeClr val="tx2">
                    <a:satMod val="200000"/>
                  </a:schemeClr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 fontAlgn="auto">
              <a:spcAft>
                <a:spcPts val="0"/>
              </a:spcAft>
            </a:pPr>
            <a:r>
              <a:rPr lang="cs-CZ" altLang="cs-CZ" dirty="0" smtClean="0"/>
              <a:t>Seminární práce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371600" y="178435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11480" indent="-342900" algn="l" rtl="0" eaLnBrk="1" latinLnBrk="0" hangingPunct="1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575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/>
              <a:buChar char="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1872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3"/>
              <a:buChar char="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1" fontAlgn="auto">
              <a:spcAft>
                <a:spcPts val="0"/>
              </a:spcAft>
            </a:pPr>
            <a:r>
              <a:rPr lang="cs-CZ" altLang="cs-CZ" dirty="0" smtClean="0"/>
              <a:t>Smysl: učit se formulovat, zvykat si na vědecký text, příprava na specializaci</a:t>
            </a:r>
          </a:p>
          <a:p>
            <a:pPr lvl="1" fontAlgn="auto">
              <a:spcAft>
                <a:spcPts val="0"/>
              </a:spcAft>
            </a:pPr>
            <a:r>
              <a:rPr lang="cs-CZ" altLang="cs-CZ" dirty="0" smtClean="0"/>
              <a:t>Volba tématu podle prezentací nebo nabízených směrů</a:t>
            </a:r>
          </a:p>
          <a:p>
            <a:pPr lvl="1" fontAlgn="auto">
              <a:spcAft>
                <a:spcPts val="0"/>
              </a:spcAft>
            </a:pPr>
            <a:r>
              <a:rPr lang="cs-CZ" altLang="cs-CZ" dirty="0" smtClean="0">
                <a:solidFill>
                  <a:srgbClr val="FF0000"/>
                </a:solidFill>
              </a:rPr>
              <a:t>POZOR: nedává žádný nárok na přijetí do daného směru nebo na Vámi zvolené téma!</a:t>
            </a:r>
          </a:p>
          <a:p>
            <a:pPr lvl="1" fontAlgn="auto">
              <a:spcAft>
                <a:spcPts val="0"/>
              </a:spcAft>
            </a:pPr>
            <a:r>
              <a:rPr lang="cs-CZ" altLang="cs-CZ" dirty="0" smtClean="0"/>
              <a:t>Na 3 strany včetně použité literatury (anglické, odborné články - tj</a:t>
            </a:r>
            <a:r>
              <a:rPr lang="cs-CZ" altLang="cs-CZ" dirty="0"/>
              <a:t>. časopisy</a:t>
            </a:r>
            <a:r>
              <a:rPr lang="cs-CZ" altLang="cs-CZ" dirty="0" smtClean="0"/>
              <a:t>)</a:t>
            </a:r>
          </a:p>
          <a:p>
            <a:pPr lvl="1" fontAlgn="auto">
              <a:spcAft>
                <a:spcPts val="0"/>
              </a:spcAft>
            </a:pPr>
            <a:r>
              <a:rPr lang="cs-CZ" altLang="cs-CZ" dirty="0" smtClean="0"/>
              <a:t>Z domu přes VPN (virtuální privátní síť MU) – vidíte texty předplacených časopisů</a:t>
            </a:r>
          </a:p>
          <a:p>
            <a:pPr lvl="1" fontAlgn="auto">
              <a:spcAft>
                <a:spcPts val="0"/>
              </a:spcAft>
            </a:pPr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166221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990600"/>
            <a:ext cx="7467600" cy="762000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 spc="-100" baseline="0">
                <a:solidFill>
                  <a:schemeClr val="tx2">
                    <a:satMod val="200000"/>
                  </a:schemeClr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 fontAlgn="auto">
              <a:spcAft>
                <a:spcPts val="0"/>
              </a:spcAft>
            </a:pPr>
            <a:r>
              <a:rPr lang="cs-CZ" altLang="cs-CZ" dirty="0" smtClean="0"/>
              <a:t>Seminární práce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371600" y="178435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11480" indent="-342900" algn="l" rtl="0" eaLnBrk="1" latinLnBrk="0" hangingPunct="1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575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/>
              <a:buChar char="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1872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3"/>
              <a:buChar char="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1" fontAlgn="auto">
              <a:spcAft>
                <a:spcPts val="0"/>
              </a:spcAft>
            </a:pPr>
            <a:r>
              <a:rPr lang="cs-CZ" altLang="cs-CZ" dirty="0" smtClean="0"/>
              <a:t>Struktura: 1) Úvod </a:t>
            </a:r>
            <a:r>
              <a:rPr lang="cs-CZ" altLang="cs-CZ" dirty="0"/>
              <a:t>do problematiky a popis současného </a:t>
            </a:r>
            <a:r>
              <a:rPr lang="cs-CZ" altLang="cs-CZ" dirty="0" smtClean="0"/>
              <a:t>stavu (1,5 strany). 2) Definice problému a navržení řešení, </a:t>
            </a:r>
            <a:r>
              <a:rPr lang="cs-CZ" altLang="cs-CZ" dirty="0"/>
              <a:t>cíl </a:t>
            </a:r>
            <a:r>
              <a:rPr lang="cs-CZ" altLang="cs-CZ" dirty="0" smtClean="0"/>
              <a:t>práce </a:t>
            </a:r>
            <a:r>
              <a:rPr lang="cs-CZ" altLang="cs-CZ" dirty="0"/>
              <a:t>(odstavec</a:t>
            </a:r>
            <a:r>
              <a:rPr lang="cs-CZ" altLang="cs-CZ" dirty="0" smtClean="0"/>
              <a:t>) 3) metoda řešení a </a:t>
            </a:r>
            <a:r>
              <a:rPr lang="cs-CZ" altLang="cs-CZ" dirty="0"/>
              <a:t>očekávaný </a:t>
            </a:r>
            <a:r>
              <a:rPr lang="cs-CZ" altLang="cs-CZ" dirty="0" smtClean="0"/>
              <a:t>výsledek </a:t>
            </a:r>
            <a:r>
              <a:rPr lang="cs-CZ" altLang="cs-CZ" dirty="0"/>
              <a:t>(odstavec) </a:t>
            </a:r>
            <a:r>
              <a:rPr lang="cs-CZ" altLang="cs-CZ" dirty="0" smtClean="0"/>
              <a:t>4) Jaký </a:t>
            </a:r>
            <a:r>
              <a:rPr lang="cs-CZ" altLang="cs-CZ" dirty="0"/>
              <a:t>závěr z předpokládaného výsledku </a:t>
            </a:r>
            <a:r>
              <a:rPr lang="cs-CZ" altLang="cs-CZ" dirty="0" smtClean="0"/>
              <a:t>plyne </a:t>
            </a:r>
            <a:r>
              <a:rPr lang="cs-CZ" altLang="cs-CZ" dirty="0"/>
              <a:t>(odstavec) </a:t>
            </a:r>
            <a:r>
              <a:rPr lang="cs-CZ" altLang="cs-CZ" dirty="0" smtClean="0"/>
              <a:t>5) Literatura (0,5 strany)</a:t>
            </a:r>
          </a:p>
          <a:p>
            <a:pPr lvl="1" fontAlgn="auto">
              <a:spcAft>
                <a:spcPts val="0"/>
              </a:spcAft>
            </a:pPr>
            <a:r>
              <a:rPr lang="cs-CZ" altLang="cs-CZ" dirty="0" smtClean="0"/>
              <a:t>Do 3.1.2017 poslat do </a:t>
            </a:r>
            <a:r>
              <a:rPr lang="cs-CZ" altLang="cs-CZ" dirty="0" err="1" smtClean="0"/>
              <a:t>Odevzdávárny</a:t>
            </a:r>
            <a:endParaRPr lang="cs-CZ" altLang="cs-CZ" dirty="0" smtClean="0"/>
          </a:p>
          <a:p>
            <a:pPr lvl="1" fontAlgn="auto">
              <a:spcAft>
                <a:spcPts val="0"/>
              </a:spcAft>
            </a:pPr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29602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IMG_1303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80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981075"/>
            <a:ext cx="5976938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mtClean="0">
                <a:latin typeface="Arial" charset="0"/>
              </a:rPr>
              <a:t>Děkuji za pozornost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ChangeArrowheads="1"/>
          </p:cNvSpPr>
          <p:nvPr/>
        </p:nvSpPr>
        <p:spPr bwMode="auto">
          <a:xfrm>
            <a:off x="250825" y="404813"/>
            <a:ext cx="8532813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609600" indent="-6096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cs-CZ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Podmiňování jako klíč k funkci NS a smyslů</a:t>
            </a:r>
          </a:p>
          <a:p>
            <a:pPr marL="609600" indent="-609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cs-CZ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Vytvoření podmíněného spojení je důkazem plasticity NS a základem paměti a učení.</a:t>
            </a:r>
          </a:p>
          <a:p>
            <a:pPr marL="609600" indent="-609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cs-CZ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1267" name="Picture 3" descr="učení v laboratoři"/>
          <p:cNvPicPr>
            <a:picLocks noChangeAspect="1" noChangeArrowheads="1"/>
          </p:cNvPicPr>
          <p:nvPr/>
        </p:nvPicPr>
        <p:blipFill>
          <a:blip r:embed="rId2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492375"/>
            <a:ext cx="5343525" cy="412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971550" y="2852738"/>
            <a:ext cx="2279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I.P. Pavlov</a:t>
            </a:r>
          </a:p>
          <a:p>
            <a:pPr eaLnBrk="1" hangingPunct="1"/>
            <a:r>
              <a:rPr lang="cs-CZ" altLang="cs-CZ"/>
              <a:t>Nobelova cena 1904</a:t>
            </a:r>
          </a:p>
        </p:txBody>
      </p:sp>
      <p:pic>
        <p:nvPicPr>
          <p:cNvPr id="11269" name="Picture 5" descr="pavlov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500438"/>
            <a:ext cx="1323975" cy="1876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ChangeArrowheads="1"/>
          </p:cNvSpPr>
          <p:nvPr/>
        </p:nvSpPr>
        <p:spPr bwMode="auto">
          <a:xfrm>
            <a:off x="250825" y="404813"/>
            <a:ext cx="8532813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609600" indent="-6096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cs-CZ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Podmiňování jako klíč k funkci NS a smyslů</a:t>
            </a:r>
          </a:p>
          <a:p>
            <a:pPr marL="609600" indent="-609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cs-CZ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Vytvoření podmíněného spojení je důkazem plasticity NS a základem paměti a učení.</a:t>
            </a:r>
          </a:p>
          <a:p>
            <a:pPr marL="609600" indent="-609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cs-CZ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2291" name="Picture 3" descr="učení vč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76475"/>
            <a:ext cx="4125913" cy="41767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2195513" y="3003550"/>
            <a:ext cx="2279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K. von Frish</a:t>
            </a:r>
          </a:p>
          <a:p>
            <a:pPr eaLnBrk="1" hangingPunct="1"/>
            <a:r>
              <a:rPr lang="cs-CZ" altLang="cs-CZ"/>
              <a:t>Nobelova cena 1973</a:t>
            </a:r>
          </a:p>
        </p:txBody>
      </p:sp>
      <p:pic>
        <p:nvPicPr>
          <p:cNvPr id="12293" name="Picture 5" descr="karl_von_fris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813" y="3644900"/>
            <a:ext cx="1276350" cy="1800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908175"/>
            <a:ext cx="5329238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158750" y="350838"/>
            <a:ext cx="7845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altLang="cs-CZ" sz="2400">
                <a:solidFill>
                  <a:schemeClr val="tx2"/>
                </a:solidFill>
              </a:rPr>
              <a:t>Behaviorální test doprovází studium nervového systému </a:t>
            </a:r>
          </a:p>
        </p:txBody>
      </p:sp>
      <p:pic>
        <p:nvPicPr>
          <p:cNvPr id="2" name="C-elegans-responding-to-a-touch-stimulus[www.savevid.com]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15595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076700"/>
            <a:ext cx="3554413" cy="2665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113"/>
            <a:ext cx="9144000" cy="19177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663575" y="639763"/>
            <a:ext cx="58801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altLang="cs-CZ" sz="2400">
                <a:solidFill>
                  <a:schemeClr val="tx2"/>
                </a:solidFill>
              </a:rPr>
              <a:t>Molekulární podstata čichu – hmyzí model</a:t>
            </a:r>
          </a:p>
          <a:p>
            <a:r>
              <a:rPr lang="cs-CZ" altLang="cs-CZ" sz="2400">
                <a:solidFill>
                  <a:schemeClr val="tx2"/>
                </a:solidFill>
              </a:rPr>
              <a:t>Nobelova cena 2004</a:t>
            </a:r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103688"/>
            <a:ext cx="4716463" cy="2581275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tiv pro přednášky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Motiv pro přednášky</Template>
  <TotalTime>1319</TotalTime>
  <Words>817</Words>
  <Application>Microsoft Office PowerPoint</Application>
  <PresentationFormat>Předvádění na obrazovce (4:3)</PresentationFormat>
  <Paragraphs>149</Paragraphs>
  <Slides>52</Slides>
  <Notes>1</Notes>
  <HiddenSlides>0</HiddenSlides>
  <MMClips>1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52</vt:i4>
      </vt:variant>
    </vt:vector>
  </HeadingPairs>
  <TitlesOfParts>
    <vt:vector size="54" baseType="lpstr">
      <vt:lpstr>Motiv pro přednášky</vt:lpstr>
      <vt:lpstr>Image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Otázky budoucího výzkumu:</vt:lpstr>
      <vt:lpstr>Prezentace aplikace PowerPoint</vt:lpstr>
      <vt:lpstr>Prezentace aplikace PowerPoint</vt:lpstr>
      <vt:lpstr>Vítán je ten, kdo:</vt:lpstr>
      <vt:lpstr>Podmínky zápočtu</vt:lpstr>
      <vt:lpstr>Prezentace aplikace PowerPoint</vt:lpstr>
      <vt:lpstr>Prezentace aplikace PowerPoint</vt:lpstr>
      <vt:lpstr>Děkuji za pozornost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skarab</dc:creator>
  <cp:lastModifiedBy>vacha</cp:lastModifiedBy>
  <cp:revision>89</cp:revision>
  <dcterms:created xsi:type="dcterms:W3CDTF">2004-06-14T14:45:39Z</dcterms:created>
  <dcterms:modified xsi:type="dcterms:W3CDTF">2016-12-15T13:35:09Z</dcterms:modified>
</cp:coreProperties>
</file>