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8" r:id="rId2"/>
    <p:sldId id="408" r:id="rId3"/>
    <p:sldId id="439" r:id="rId4"/>
    <p:sldId id="269" r:id="rId5"/>
    <p:sldId id="407" r:id="rId6"/>
    <p:sldId id="277" r:id="rId7"/>
    <p:sldId id="410" r:id="rId8"/>
    <p:sldId id="411" r:id="rId9"/>
    <p:sldId id="511" r:id="rId10"/>
    <p:sldId id="512" r:id="rId11"/>
    <p:sldId id="513" r:id="rId12"/>
    <p:sldId id="413" r:id="rId13"/>
    <p:sldId id="409" r:id="rId14"/>
    <p:sldId id="414" r:id="rId15"/>
    <p:sldId id="415" r:id="rId16"/>
    <p:sldId id="412" r:id="rId17"/>
    <p:sldId id="416" r:id="rId18"/>
    <p:sldId id="417" r:id="rId19"/>
    <p:sldId id="406" r:id="rId20"/>
    <p:sldId id="419" r:id="rId21"/>
    <p:sldId id="514" r:id="rId22"/>
    <p:sldId id="515" r:id="rId23"/>
    <p:sldId id="516" r:id="rId24"/>
    <p:sldId id="420" r:id="rId25"/>
    <p:sldId id="421" r:id="rId26"/>
    <p:sldId id="422" r:id="rId27"/>
    <p:sldId id="423" r:id="rId28"/>
    <p:sldId id="424" r:id="rId29"/>
    <p:sldId id="425" r:id="rId30"/>
    <p:sldId id="276" r:id="rId31"/>
    <p:sldId id="426" r:id="rId32"/>
    <p:sldId id="433" r:id="rId33"/>
    <p:sldId id="428" r:id="rId34"/>
    <p:sldId id="429" r:id="rId35"/>
    <p:sldId id="430" r:id="rId36"/>
    <p:sldId id="431" r:id="rId37"/>
    <p:sldId id="432" r:id="rId38"/>
    <p:sldId id="434" r:id="rId39"/>
    <p:sldId id="435" r:id="rId40"/>
    <p:sldId id="436" r:id="rId41"/>
    <p:sldId id="437" r:id="rId42"/>
    <p:sldId id="443" r:id="rId43"/>
    <p:sldId id="438" r:id="rId44"/>
    <p:sldId id="440" r:id="rId45"/>
    <p:sldId id="490" r:id="rId46"/>
    <p:sldId id="510" r:id="rId47"/>
    <p:sldId id="464" r:id="rId48"/>
    <p:sldId id="467" r:id="rId49"/>
    <p:sldId id="453" r:id="rId50"/>
    <p:sldId id="452" r:id="rId51"/>
    <p:sldId id="454" r:id="rId52"/>
    <p:sldId id="457" r:id="rId53"/>
    <p:sldId id="458" r:id="rId54"/>
    <p:sldId id="468" r:id="rId55"/>
    <p:sldId id="463" r:id="rId56"/>
    <p:sldId id="469" r:id="rId57"/>
    <p:sldId id="470" r:id="rId58"/>
    <p:sldId id="471" r:id="rId59"/>
    <p:sldId id="473" r:id="rId60"/>
    <p:sldId id="478" r:id="rId61"/>
    <p:sldId id="477" r:id="rId62"/>
    <p:sldId id="479" r:id="rId63"/>
    <p:sldId id="480" r:id="rId64"/>
    <p:sldId id="481" r:id="rId65"/>
    <p:sldId id="482" r:id="rId66"/>
    <p:sldId id="483" r:id="rId67"/>
    <p:sldId id="484" r:id="rId68"/>
    <p:sldId id="486" r:id="rId69"/>
    <p:sldId id="487" r:id="rId70"/>
    <p:sldId id="489" r:id="rId71"/>
    <p:sldId id="472" r:id="rId72"/>
    <p:sldId id="491" r:id="rId73"/>
    <p:sldId id="492" r:id="rId74"/>
    <p:sldId id="493" r:id="rId75"/>
    <p:sldId id="496" r:id="rId76"/>
    <p:sldId id="503" r:id="rId77"/>
    <p:sldId id="498" r:id="rId78"/>
    <p:sldId id="499" r:id="rId79"/>
    <p:sldId id="500" r:id="rId80"/>
    <p:sldId id="504" r:id="rId81"/>
    <p:sldId id="506" r:id="rId82"/>
    <p:sldId id="507" r:id="rId83"/>
    <p:sldId id="508" r:id="rId84"/>
    <p:sldId id="509" r:id="rId85"/>
    <p:sldId id="400" r:id="rId86"/>
    <p:sldId id="398" r:id="rId87"/>
    <p:sldId id="399" r:id="rId88"/>
    <p:sldId id="401" r:id="rId8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4" autoAdjust="0"/>
    <p:restoredTop sz="85515" autoAdjust="0"/>
  </p:normalViewPr>
  <p:slideViewPr>
    <p:cSldViewPr>
      <p:cViewPr>
        <p:scale>
          <a:sx n="50" d="100"/>
          <a:sy n="50" d="100"/>
        </p:scale>
        <p:origin x="-72" y="-9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1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0A7DF-2C77-4B14-A619-5A9CDC1B05B1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BBE24-4695-4743-B24D-BED81F218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01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164D71-E770-46DA-ABDC-6D73EEC38735}" type="slidenum">
              <a:rPr lang="cs-CZ" altLang="en-US" sz="120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cs-CZ" altLang="en-US" sz="1200">
              <a:latin typeface="Arial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59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59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139741-CB48-4F93-A0FE-8BC5FC05E411}" type="slidenum">
              <a:rPr lang="cs-CZ" altLang="en-US" smtClean="0">
                <a:latin typeface="Times New Roman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cs-CZ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978D2-90DB-4942-8C2B-2EB5E6146BA7}" type="slidenum">
              <a:rPr lang="cs-CZ" altLang="en-US"/>
              <a:pPr/>
              <a:t>38</a:t>
            </a:fld>
            <a:endParaRPr lang="cs-CZ" alt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68" y="4343183"/>
            <a:ext cx="5487064" cy="4114364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B4A02-7FD7-4B80-847E-D8283F3B7854}" type="slidenum">
              <a:rPr lang="cs-CZ" altLang="en-US"/>
              <a:pPr/>
              <a:t>39</a:t>
            </a:fld>
            <a:endParaRPr lang="cs-CZ" alt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68" y="4343183"/>
            <a:ext cx="5487064" cy="4114364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72A56-D618-430E-B770-AA702D302798}" type="slidenum">
              <a:rPr lang="cs-CZ" altLang="en-US"/>
              <a:pPr/>
              <a:t>40</a:t>
            </a:fld>
            <a:endParaRPr lang="cs-CZ" altLang="en-US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68" y="4343183"/>
            <a:ext cx="5487064" cy="4114364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7B26F9-1C90-467E-AA1F-9531490F22A5}" type="slidenum">
              <a:rPr lang="cs-CZ" altLang="en-US"/>
              <a:pPr/>
              <a:t>41</a:t>
            </a:fld>
            <a:endParaRPr lang="cs-CZ" alt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68" y="4343183"/>
            <a:ext cx="5487064" cy="4114364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BC20A-F3F7-4955-A10B-5912371DE17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5AC47-E452-4161-A1AB-9D8EC23446AB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3761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5AC47-E452-4161-A1AB-9D8EC23446AB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3761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5AC47-E452-4161-A1AB-9D8EC23446AB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3761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5AC47-E452-4161-A1AB-9D8EC23446AB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3761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BC20A-F3F7-4955-A10B-5912371DE170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D09943-DD8D-4257-A658-4F1BDB187EC2}" type="slidenum">
              <a:rPr lang="cs-CZ" altLang="en-US" sz="120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cs-CZ" alt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BC20A-F3F7-4955-A10B-5912371DE170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BC20A-F3F7-4955-A10B-5912371DE170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7218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BC20A-F3F7-4955-A10B-5912371DE170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7218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72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34F053A3-F4B1-4DA2-8965-2BFD044FC2FE}" type="slidenum">
              <a:rPr lang="en-US" altLang="en-US"/>
              <a:pPr eaLnBrk="1" hangingPunct="1"/>
              <a:t>73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44815D6D-0D9A-4DCF-B82F-1A9C2B9C50C0}" type="slidenum">
              <a:rPr lang="en-US" altLang="en-US"/>
              <a:pPr eaLnBrk="1" hangingPunct="1"/>
              <a:t>74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31F2CE84-B9DC-42D2-BA75-0B2284E01A97}" type="slidenum">
              <a:rPr lang="en-US" altLang="en-US"/>
              <a:pPr eaLnBrk="1" hangingPunct="1"/>
              <a:t>75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19D8B-1BB5-4AFD-B037-F11070CE33DF}" type="slidenum">
              <a:rPr lang="cs-CZ" smtClean="0"/>
              <a:pPr/>
              <a:t>76</a:t>
            </a:fld>
            <a:endParaRPr lang="cs-CZ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6B6A7C0C-E7A1-4427-8D25-23E3C2C837D4}" type="slidenum">
              <a:rPr lang="en-US" altLang="en-US"/>
              <a:pPr eaLnBrk="1" hangingPunct="1"/>
              <a:t>77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5175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1813"/>
            <a:ext cx="5483225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 sz="1400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BB1018F5-E467-470F-A5EF-18C17A0839BD}" type="slidenum">
              <a:rPr lang="en-US" altLang="en-US"/>
              <a:pPr eaLnBrk="1" hangingPunct="1"/>
              <a:t>79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1522"/>
            <a:ext cx="5030018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27" y="4341522"/>
            <a:ext cx="5483946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B579-8F27-4074-8B86-ECA27861D9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2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9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0" descr="recetox-cerna-kulate-CZ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582613"/>
            <a:ext cx="8270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1" descr="logo_mu_cerne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571500"/>
            <a:ext cx="8556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2" descr="logo_sci-black.gif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1500"/>
            <a:ext cx="84613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E84C0-618F-4C72-A1EF-8542DDC85E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57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C354-5C08-4074-A9C4-AC31E5EA98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659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0C8B0-CD70-498C-8E6C-29669B04D0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38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B5B79-393A-4862-847D-1DA916DF94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24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A9DDB-A9CC-43A6-9ACE-E70C08A572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2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9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0" descr="recetox-cerna-kulate-CZ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582613"/>
            <a:ext cx="8270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1" descr="logo_mu_cerne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571500"/>
            <a:ext cx="8556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2" descr="logo_sci-black.gif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1500"/>
            <a:ext cx="84613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DDF75-2C53-4D86-8A6F-5076A3216A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64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2D049-9C85-49B2-8728-815578157C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40CF8-B9DB-4FC0-8786-9E3CA1027F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29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E4C50-964A-4FF7-AAEA-ADDD049338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18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CC72-E5C2-432A-852A-AEC917A23B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729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098CF-A543-419A-9EC1-2B8662B7C8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52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50391-F12F-466F-B6E2-12B52328E3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7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0BA635-0C38-42A1-BE93-D7C8966A82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17" descr="recetox-cerna-kulate-CZ.gif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6292850"/>
            <a:ext cx="4699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Obrázek 19" descr="logo_mu_cerne.gi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6286500"/>
            <a:ext cx="4905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Obrázek 20" descr="logo_sci-black.gif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6286500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9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9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3.jpeg"/><Relationship Id="rId5" Type="http://schemas.openxmlformats.org/officeDocument/2006/relationships/image" Target="../media/image92.emf"/><Relationship Id="rId4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5.emf"/><Relationship Id="rId4" Type="http://schemas.openxmlformats.org/officeDocument/2006/relationships/oleObject" Target="../embeddings/oleObject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0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25.jpeg"/><Relationship Id="rId4" Type="http://schemas.openxmlformats.org/officeDocument/2006/relationships/image" Target="../media/image109.jpeg"/><Relationship Id="rId9" Type="http://schemas.openxmlformats.org/officeDocument/2006/relationships/image" Target="../media/image2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hyperlink" Target="http://www.tukkk.fi/mediagroup/Pictures/EU%20Flag.jpg" TargetMode="External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08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9.jpeg"/><Relationship Id="rId9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opkb.org/aopwiki/index.php/Main_Page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3" Type="http://schemas.openxmlformats.org/officeDocument/2006/relationships/hyperlink" Target="http://www.oecd.org/home/0,3675,en_2649_201185_1_1_1_1_1,00.html" TargetMode="External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hyperlink" Target="http://www.tukkk.fi/mediagroup/Pictures/EU%20Flag.jpg" TargetMode="External"/><Relationship Id="rId4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ctrTitle"/>
          </p:nvPr>
        </p:nvSpPr>
        <p:spPr bwMode="auto">
          <a:xfrm>
            <a:off x="323528" y="2204865"/>
            <a:ext cx="8495356" cy="129614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4000" b="1" dirty="0" err="1" smtClean="0">
                <a:solidFill>
                  <a:schemeClr val="tx1"/>
                </a:solidFill>
              </a:rPr>
              <a:t>Assessment</a:t>
            </a:r>
            <a:r>
              <a:rPr lang="cs-CZ" altLang="en-US" sz="4000" b="1" dirty="0" smtClean="0">
                <a:solidFill>
                  <a:schemeClr val="tx1"/>
                </a:solidFill>
              </a:rPr>
              <a:t> </a:t>
            </a:r>
            <a:r>
              <a:rPr lang="cs-CZ" altLang="en-US" sz="4000" b="1" dirty="0" smtClean="0">
                <a:solidFill>
                  <a:schemeClr val="tx1"/>
                </a:solidFill>
              </a:rPr>
              <a:t>of </a:t>
            </a:r>
            <a:r>
              <a:rPr lang="cs-CZ" altLang="en-US" sz="4000" b="1" dirty="0" err="1" smtClean="0">
                <a:solidFill>
                  <a:schemeClr val="tx1"/>
                </a:solidFill>
              </a:rPr>
              <a:t>toxic</a:t>
            </a:r>
            <a:r>
              <a:rPr lang="cs-CZ" altLang="en-US" sz="4000" b="1" dirty="0" smtClean="0">
                <a:solidFill>
                  <a:schemeClr val="tx1"/>
                </a:solidFill>
              </a:rPr>
              <a:t> </a:t>
            </a:r>
            <a:r>
              <a:rPr lang="cs-CZ" altLang="en-US" sz="4000" b="1" dirty="0" err="1" smtClean="0">
                <a:solidFill>
                  <a:schemeClr val="tx1"/>
                </a:solidFill>
              </a:rPr>
              <a:t>effects</a:t>
            </a:r>
            <a:endParaRPr lang="cs-CZ" alt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4339" name="Podnadpis 2"/>
          <p:cNvSpPr>
            <a:spLocks noGrp="1"/>
          </p:cNvSpPr>
          <p:nvPr>
            <p:ph type="subTitle" idx="1"/>
          </p:nvPr>
        </p:nvSpPr>
        <p:spPr>
          <a:xfrm>
            <a:off x="900113" y="4005064"/>
            <a:ext cx="7343775" cy="720080"/>
          </a:xfrm>
        </p:spPr>
        <p:txBody>
          <a:bodyPr/>
          <a:lstStyle/>
          <a:p>
            <a:pPr eaLnBrk="1" hangingPunct="1"/>
            <a:r>
              <a:rPr lang="en-US" altLang="en-US" sz="2000" b="1" dirty="0" err="1" smtClean="0"/>
              <a:t>Lud</a:t>
            </a:r>
            <a:r>
              <a:rPr lang="cs-CZ" altLang="en-US" sz="2000" b="1" dirty="0" err="1" smtClean="0"/>
              <a:t>ek</a:t>
            </a:r>
            <a:r>
              <a:rPr lang="cs-CZ" altLang="en-US" sz="2000" b="1" dirty="0" smtClean="0"/>
              <a:t> Blaha</a:t>
            </a:r>
            <a:r>
              <a:rPr lang="en-GB" altLang="en-US" sz="2000" b="1" dirty="0" smtClean="0"/>
              <a:t> </a:t>
            </a:r>
            <a:r>
              <a:rPr lang="cs-CZ" altLang="en-US" sz="2000" b="1" dirty="0" smtClean="0"/>
              <a:t>et al.</a:t>
            </a:r>
          </a:p>
          <a:p>
            <a:pPr eaLnBrk="1" hangingPunct="1"/>
            <a:endParaRPr lang="cs-CZ" altLang="en-US" sz="2000" dirty="0"/>
          </a:p>
          <a:p>
            <a:pPr eaLnBrk="1" hangingPunct="1"/>
            <a:endParaRPr lang="cs-CZ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1400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1"/>
                </a:solidFill>
              </a:rPr>
              <a:t>Who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wants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the</a:t>
            </a:r>
            <a:r>
              <a:rPr lang="cs-CZ" dirty="0" smtClean="0">
                <a:solidFill>
                  <a:schemeClr val="tx1"/>
                </a:solidFill>
              </a:rPr>
              <a:t> toxicity </a:t>
            </a:r>
            <a:r>
              <a:rPr lang="cs-CZ" dirty="0" err="1" smtClean="0">
                <a:solidFill>
                  <a:schemeClr val="tx1"/>
                </a:solidFill>
              </a:rPr>
              <a:t>assessment</a:t>
            </a:r>
            <a:r>
              <a:rPr lang="cs-CZ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62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Výsledek obrázku pro government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0169" name="Picture 9" descr="Výsledek obrázku pro government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62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195348"/>
              </p:ext>
            </p:extLst>
          </p:nvPr>
        </p:nvGraphicFramePr>
        <p:xfrm>
          <a:off x="179512" y="4112488"/>
          <a:ext cx="8836025" cy="2700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744"/>
                <a:gridCol w="2726406"/>
                <a:gridCol w="4408875"/>
              </a:tblGrid>
              <a:tr h="5040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Researcher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Government</a:t>
                      </a:r>
                      <a:endParaRPr 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To </a:t>
                      </a:r>
                      <a:r>
                        <a:rPr lang="cs-CZ" dirty="0" err="1" smtClean="0"/>
                        <a:t>understand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with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err="1" smtClean="0"/>
                        <a:t>joy</a:t>
                      </a:r>
                      <a:r>
                        <a:rPr lang="cs-CZ" dirty="0" smtClean="0"/>
                        <a:t>!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To </a:t>
                      </a:r>
                      <a:r>
                        <a:rPr lang="cs-CZ" dirty="0" err="1" smtClean="0"/>
                        <a:t>survive</a:t>
                      </a:r>
                      <a:r>
                        <a:rPr lang="cs-CZ" dirty="0" smtClean="0"/>
                        <a:t> (</a:t>
                      </a:r>
                      <a:r>
                        <a:rPr lang="cs-CZ" dirty="0" err="1" smtClean="0"/>
                        <a:t>law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or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jail</a:t>
                      </a:r>
                      <a:r>
                        <a:rPr lang="cs-CZ" dirty="0" smtClean="0"/>
                        <a:t>?</a:t>
                      </a:r>
                      <a:r>
                        <a:rPr lang="cs-CZ" baseline="0" dirty="0" smtClean="0"/>
                        <a:t> </a:t>
                      </a:r>
                      <a:r>
                        <a:rPr lang="en-US" baseline="0" dirty="0" smtClean="0"/>
                        <a:t>$$ </a:t>
                      </a:r>
                      <a:r>
                        <a:rPr lang="cs-CZ" baseline="0" dirty="0" err="1" smtClean="0"/>
                        <a:t>or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hunger</a:t>
                      </a:r>
                      <a:r>
                        <a:rPr lang="cs-CZ" baseline="0" dirty="0" smtClean="0"/>
                        <a:t>?)</a:t>
                      </a:r>
                      <a:endParaRPr 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Approach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Why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rules</a:t>
                      </a:r>
                      <a:r>
                        <a:rPr lang="cs-CZ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Strict</a:t>
                      </a:r>
                      <a:r>
                        <a:rPr lang="cs-CZ" dirty="0" smtClean="0"/>
                        <a:t> and </a:t>
                      </a:r>
                      <a:r>
                        <a:rPr lang="cs-CZ" dirty="0" err="1" smtClean="0"/>
                        <a:t>tough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err="1" smtClean="0"/>
                        <a:t>rules</a:t>
                      </a:r>
                      <a:r>
                        <a:rPr lang="cs-CZ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endParaRPr lang="cs-CZ" dirty="0" smtClean="0"/>
                    </a:p>
                    <a:p>
                      <a:endParaRPr lang="cs-CZ" dirty="0" smtClean="0"/>
                    </a:p>
                    <a:p>
                      <a:endParaRPr lang="cs-CZ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5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1"/>
                </a:solidFill>
              </a:rPr>
              <a:t>Who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wants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the</a:t>
            </a:r>
            <a:r>
              <a:rPr lang="cs-CZ" dirty="0" smtClean="0">
                <a:solidFill>
                  <a:schemeClr val="tx1"/>
                </a:solidFill>
              </a:rPr>
              <a:t> toxicity </a:t>
            </a:r>
            <a:r>
              <a:rPr lang="cs-CZ" dirty="0" err="1" smtClean="0">
                <a:solidFill>
                  <a:schemeClr val="tx1"/>
                </a:solidFill>
              </a:rPr>
              <a:t>assessment</a:t>
            </a:r>
            <a:r>
              <a:rPr lang="cs-CZ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62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Výsledek obrázku pro government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0169" name="Picture 9" descr="Výsledek obrázku pro government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62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200814"/>
              </p:ext>
            </p:extLst>
          </p:nvPr>
        </p:nvGraphicFramePr>
        <p:xfrm>
          <a:off x="179512" y="4112488"/>
          <a:ext cx="8836025" cy="2700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744"/>
                <a:gridCol w="2726406"/>
                <a:gridCol w="4408875"/>
              </a:tblGrid>
              <a:tr h="5040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Researcher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Government</a:t>
                      </a:r>
                      <a:endParaRPr 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To </a:t>
                      </a:r>
                      <a:r>
                        <a:rPr lang="cs-CZ" dirty="0" err="1" smtClean="0"/>
                        <a:t>understand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with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err="1" smtClean="0"/>
                        <a:t>joy</a:t>
                      </a:r>
                      <a:r>
                        <a:rPr lang="cs-CZ" dirty="0" smtClean="0"/>
                        <a:t>!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To </a:t>
                      </a:r>
                      <a:r>
                        <a:rPr lang="cs-CZ" dirty="0" err="1" smtClean="0"/>
                        <a:t>survive</a:t>
                      </a:r>
                      <a:r>
                        <a:rPr lang="cs-CZ" dirty="0" smtClean="0"/>
                        <a:t> (</a:t>
                      </a:r>
                      <a:r>
                        <a:rPr lang="cs-CZ" dirty="0" err="1" smtClean="0"/>
                        <a:t>law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or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jail</a:t>
                      </a:r>
                      <a:r>
                        <a:rPr lang="cs-CZ" dirty="0" smtClean="0"/>
                        <a:t>?</a:t>
                      </a:r>
                      <a:r>
                        <a:rPr lang="cs-CZ" baseline="0" dirty="0" smtClean="0"/>
                        <a:t> </a:t>
                      </a:r>
                      <a:r>
                        <a:rPr lang="en-US" baseline="0" dirty="0" smtClean="0"/>
                        <a:t>$$ </a:t>
                      </a:r>
                      <a:r>
                        <a:rPr lang="cs-CZ" baseline="0" dirty="0" err="1" smtClean="0"/>
                        <a:t>or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hunger</a:t>
                      </a:r>
                      <a:r>
                        <a:rPr lang="cs-CZ" baseline="0" dirty="0" smtClean="0"/>
                        <a:t>?)</a:t>
                      </a:r>
                      <a:endParaRPr 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Approach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Why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rules</a:t>
                      </a:r>
                      <a:r>
                        <a:rPr lang="cs-CZ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Strict</a:t>
                      </a:r>
                      <a:r>
                        <a:rPr lang="cs-CZ" dirty="0" smtClean="0"/>
                        <a:t> and </a:t>
                      </a:r>
                      <a:r>
                        <a:rPr lang="cs-CZ" dirty="0" err="1" smtClean="0"/>
                        <a:t>tough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err="1" smtClean="0"/>
                        <a:t>rules</a:t>
                      </a:r>
                      <a:r>
                        <a:rPr lang="cs-CZ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Stakeholders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Any</a:t>
                      </a:r>
                      <a:r>
                        <a:rPr lang="cs-CZ" dirty="0" smtClean="0"/>
                        <a:t>? </a:t>
                      </a:r>
                      <a:br>
                        <a:rPr lang="cs-CZ" dirty="0" smtClean="0"/>
                      </a:br>
                      <a:r>
                        <a:rPr lang="cs-CZ" dirty="0" smtClean="0"/>
                        <a:t>(… </a:t>
                      </a:r>
                      <a:r>
                        <a:rPr lang="cs-CZ" dirty="0" err="1" smtClean="0"/>
                        <a:t>other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scientists</a:t>
                      </a:r>
                      <a:r>
                        <a:rPr lang="cs-CZ" dirty="0" smtClean="0"/>
                        <a:t>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Many!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b="1" dirty="0" err="1" smtClean="0"/>
                        <a:t>Businesses</a:t>
                      </a:r>
                      <a:r>
                        <a:rPr lang="cs-CZ" baseline="0" dirty="0" smtClean="0"/>
                        <a:t> … </a:t>
                      </a:r>
                      <a:r>
                        <a:rPr lang="cs-CZ" baseline="0" dirty="0" err="1" smtClean="0"/>
                        <a:t>providing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jobs</a:t>
                      </a:r>
                      <a:endParaRPr lang="cs-CZ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b="1" baseline="0" dirty="0" err="1" smtClean="0"/>
                        <a:t>People</a:t>
                      </a:r>
                      <a:r>
                        <a:rPr lang="cs-CZ" baseline="0" dirty="0" smtClean="0"/>
                        <a:t> … </a:t>
                      </a:r>
                      <a:r>
                        <a:rPr lang="cs-CZ" baseline="0" dirty="0" err="1" smtClean="0"/>
                        <a:t>wanting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jobs</a:t>
                      </a:r>
                      <a:r>
                        <a:rPr lang="cs-CZ" baseline="0" dirty="0" smtClean="0"/>
                        <a:t> but </a:t>
                      </a:r>
                      <a:r>
                        <a:rPr lang="cs-CZ" baseline="0" dirty="0" err="1" smtClean="0"/>
                        <a:t>also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health</a:t>
                      </a:r>
                      <a:r>
                        <a:rPr lang="cs-CZ" baseline="0" dirty="0" smtClean="0"/>
                        <a:t>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6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21208" y="2620732"/>
            <a:ext cx="16536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b="1" dirty="0" err="1" smtClean="0">
                <a:solidFill>
                  <a:schemeClr val="tx1"/>
                </a:solidFill>
                <a:latin typeface="Verdana" pitchFamily="34" charset="0"/>
              </a:rPr>
              <a:t>Ethinylestradiol</a:t>
            </a:r>
            <a:r>
              <a:rPr lang="cs-CZ" altLang="en-US" sz="1200" b="1" dirty="0" smtClean="0">
                <a:solidFill>
                  <a:schemeClr val="tx1"/>
                </a:solidFill>
                <a:latin typeface="Verdana" pitchFamily="34" charset="0"/>
              </a:rPr>
              <a:t> (EE2)</a:t>
            </a:r>
            <a:endParaRPr lang="cs-CZ" altLang="en-US" sz="1200" b="1" dirty="0">
              <a:solidFill>
                <a:schemeClr val="tx1"/>
              </a:solidFill>
              <a:latin typeface="Verdana" pitchFamily="34" charset="0"/>
            </a:endParaRPr>
          </a:p>
        </p:txBody>
      </p:sp>
      <p:grpSp>
        <p:nvGrpSpPr>
          <p:cNvPr id="41987" name="Group 9"/>
          <p:cNvGrpSpPr>
            <a:grpSpLocks/>
          </p:cNvGrpSpPr>
          <p:nvPr/>
        </p:nvGrpSpPr>
        <p:grpSpPr bwMode="auto">
          <a:xfrm>
            <a:off x="350838" y="1439863"/>
            <a:ext cx="1981200" cy="1155700"/>
            <a:chOff x="3936" y="1392"/>
            <a:chExt cx="1248" cy="728"/>
          </a:xfrm>
        </p:grpSpPr>
        <p:pic>
          <p:nvPicPr>
            <p:cNvPr id="4199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6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8" name="TextovéPole 14"/>
          <p:cNvSpPr txBox="1">
            <a:spLocks noChangeArrowheads="1"/>
          </p:cNvSpPr>
          <p:nvPr/>
        </p:nvSpPr>
        <p:spPr bwMode="auto">
          <a:xfrm>
            <a:off x="1532115" y="3524692"/>
            <a:ext cx="122180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 smtClean="0">
                <a:solidFill>
                  <a:schemeClr val="tx1"/>
                </a:solidFill>
              </a:rPr>
              <a:t>Estrogen</a:t>
            </a:r>
            <a:br>
              <a:rPr lang="en-US" altLang="en-US" sz="1800" b="1" dirty="0" smtClean="0">
                <a:solidFill>
                  <a:schemeClr val="tx1"/>
                </a:solidFill>
              </a:rPr>
            </a:br>
            <a:r>
              <a:rPr lang="en-US" altLang="en-US" sz="1800" b="1" dirty="0" smtClean="0">
                <a:solidFill>
                  <a:schemeClr val="tx1"/>
                </a:solidFill>
              </a:rPr>
              <a:t>receptor</a:t>
            </a:r>
            <a:r>
              <a:rPr lang="cs-CZ" altLang="en-US" sz="1600" dirty="0" smtClean="0">
                <a:solidFill>
                  <a:schemeClr val="tx1"/>
                </a:solidFill>
              </a:rPr>
              <a:t>?</a:t>
            </a:r>
            <a:br>
              <a:rPr lang="cs-CZ" altLang="en-US" sz="1600" dirty="0" smtClean="0">
                <a:solidFill>
                  <a:schemeClr val="tx1"/>
                </a:solidFill>
              </a:rPr>
            </a:br>
            <a:r>
              <a:rPr lang="cs-CZ" altLang="en-US" sz="1600" dirty="0" smtClean="0">
                <a:solidFill>
                  <a:schemeClr val="tx1"/>
                </a:solidFill>
              </a:rPr>
              <a:t>in </a:t>
            </a:r>
            <a:r>
              <a:rPr lang="cs-CZ" altLang="en-US" sz="1600" dirty="0" err="1" smtClean="0">
                <a:solidFill>
                  <a:schemeClr val="tx1"/>
                </a:solidFill>
              </a:rPr>
              <a:t>fish</a:t>
            </a:r>
            <a:r>
              <a:rPr lang="cs-CZ" altLang="en-US" sz="1600" dirty="0" smtClean="0">
                <a:solidFill>
                  <a:schemeClr val="tx1"/>
                </a:solidFill>
              </a:rPr>
              <a:t>?</a:t>
            </a:r>
            <a:br>
              <a:rPr lang="cs-CZ" altLang="en-US" sz="1600" dirty="0" smtClean="0">
                <a:solidFill>
                  <a:schemeClr val="tx1"/>
                </a:solidFill>
              </a:rPr>
            </a:br>
            <a:r>
              <a:rPr lang="cs-CZ" altLang="en-US" sz="1600" dirty="0" err="1" smtClean="0">
                <a:solidFill>
                  <a:schemeClr val="tx1"/>
                </a:solidFill>
              </a:rPr>
              <a:t>snails</a:t>
            </a:r>
            <a:r>
              <a:rPr lang="cs-CZ" altLang="en-US" sz="1600" dirty="0" smtClean="0">
                <a:solidFill>
                  <a:schemeClr val="tx1"/>
                </a:solidFill>
              </a:rPr>
              <a:t>?</a:t>
            </a:r>
            <a:br>
              <a:rPr lang="cs-CZ" altLang="en-US" sz="1600" dirty="0" smtClean="0">
                <a:solidFill>
                  <a:schemeClr val="tx1"/>
                </a:solidFill>
              </a:rPr>
            </a:br>
            <a:r>
              <a:rPr lang="cs-CZ" altLang="en-US" sz="1600" dirty="0" err="1" smtClean="0">
                <a:solidFill>
                  <a:schemeClr val="tx1"/>
                </a:solidFill>
              </a:rPr>
              <a:t>rabbits</a:t>
            </a:r>
            <a:r>
              <a:rPr lang="cs-CZ" altLang="en-US" sz="1600" dirty="0" smtClean="0">
                <a:solidFill>
                  <a:schemeClr val="tx1"/>
                </a:solidFill>
              </a:rPr>
              <a:t>?</a:t>
            </a:r>
            <a:endParaRPr lang="cs-CZ" altLang="en-US" sz="16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>
            <a:spLocks noChangeArrowheads="1"/>
          </p:cNvSpPr>
          <p:nvPr/>
        </p:nvSpPr>
        <p:spPr bwMode="auto">
          <a:xfrm>
            <a:off x="5742563" y="3573016"/>
            <a:ext cx="206979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 smtClean="0">
                <a:solidFill>
                  <a:schemeClr val="tx1"/>
                </a:solidFill>
              </a:rPr>
              <a:t>More </a:t>
            </a:r>
            <a:r>
              <a:rPr lang="cs-CZ" altLang="en-US" sz="1800" b="1" dirty="0" err="1" smtClean="0">
                <a:solidFill>
                  <a:schemeClr val="tx1"/>
                </a:solidFill>
              </a:rPr>
              <a:t>proteins</a:t>
            </a:r>
            <a:r>
              <a:rPr lang="cs-CZ" altLang="en-US" sz="1800" b="1" dirty="0" smtClean="0">
                <a:solidFill>
                  <a:schemeClr val="tx1"/>
                </a:solidFill>
              </a:rPr>
              <a:t>?</a:t>
            </a:r>
            <a:br>
              <a:rPr lang="cs-CZ" altLang="en-US" sz="1800" b="1" dirty="0" smtClean="0">
                <a:solidFill>
                  <a:schemeClr val="tx1"/>
                </a:solidFill>
              </a:rPr>
            </a:br>
            <a:r>
              <a:rPr lang="cs-CZ" altLang="en-US" sz="1800" dirty="0" err="1" smtClean="0">
                <a:solidFill>
                  <a:schemeClr val="tx1"/>
                </a:solidFill>
              </a:rPr>
              <a:t>yolk</a:t>
            </a:r>
            <a:r>
              <a:rPr lang="cs-CZ" altLang="en-US" sz="1800" dirty="0" smtClean="0">
                <a:solidFill>
                  <a:schemeClr val="tx1"/>
                </a:solidFill>
              </a:rPr>
              <a:t>? </a:t>
            </a:r>
            <a:r>
              <a:rPr lang="cs-CZ" altLang="en-US" sz="1800" dirty="0" err="1" smtClean="0">
                <a:solidFill>
                  <a:schemeClr val="tx1"/>
                </a:solidFill>
              </a:rPr>
              <a:t>vitellogenin</a:t>
            </a:r>
            <a:r>
              <a:rPr lang="cs-CZ" altLang="en-US" sz="1800" dirty="0" smtClean="0">
                <a:solidFill>
                  <a:schemeClr val="tx1"/>
                </a:solidFill>
              </a:rPr>
              <a:t>?</a:t>
            </a:r>
            <a:br>
              <a:rPr lang="cs-CZ" altLang="en-US" sz="1800" dirty="0" smtClean="0">
                <a:solidFill>
                  <a:schemeClr val="tx1"/>
                </a:solidFill>
              </a:rPr>
            </a:br>
            <a:r>
              <a:rPr lang="cs-CZ" altLang="en-US" sz="1800" dirty="0" smtClean="0">
                <a:solidFill>
                  <a:schemeClr val="tx1"/>
                </a:solidFill>
              </a:rPr>
              <a:t>her2neu?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 smtClean="0">
                <a:solidFill>
                  <a:schemeClr val="tx1"/>
                </a:solidFill>
              </a:rPr>
              <a:t>cyp19a?</a:t>
            </a: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en-US" sz="1800" dirty="0">
              <a:solidFill>
                <a:schemeClr val="tx1"/>
              </a:solidFill>
            </a:endParaRPr>
          </a:p>
        </p:txBody>
      </p:sp>
      <p:sp>
        <p:nvSpPr>
          <p:cNvPr id="18" name="Šipka doprava 17"/>
          <p:cNvSpPr/>
          <p:nvPr/>
        </p:nvSpPr>
        <p:spPr>
          <a:xfrm>
            <a:off x="4983963" y="3626762"/>
            <a:ext cx="719138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4983963" y="5265390"/>
            <a:ext cx="720725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5938842" y="5301208"/>
            <a:ext cx="20441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 err="1" smtClean="0">
                <a:solidFill>
                  <a:schemeClr val="tx1"/>
                </a:solidFill>
              </a:rPr>
              <a:t>Adverse</a:t>
            </a:r>
            <a:r>
              <a:rPr lang="cs-CZ" altLang="en-US" sz="1800" b="1" dirty="0" smtClean="0">
                <a:solidFill>
                  <a:schemeClr val="tx1"/>
                </a:solidFill>
              </a:rPr>
              <a:t> </a:t>
            </a:r>
            <a:r>
              <a:rPr lang="cs-CZ" altLang="en-US" sz="1800" b="1" dirty="0" err="1" smtClean="0">
                <a:solidFill>
                  <a:schemeClr val="tx1"/>
                </a:solidFill>
              </a:rPr>
              <a:t>effects</a:t>
            </a:r>
            <a:r>
              <a:rPr lang="cs-CZ" altLang="en-US" sz="1800" b="1" dirty="0" smtClean="0">
                <a:solidFill>
                  <a:schemeClr val="tx1"/>
                </a:solidFill>
              </a:rPr>
              <a:t>?</a:t>
            </a:r>
            <a:br>
              <a:rPr lang="cs-CZ" altLang="en-US" sz="1800" b="1" dirty="0" smtClean="0">
                <a:solidFill>
                  <a:schemeClr val="tx1"/>
                </a:solidFill>
              </a:rPr>
            </a:br>
            <a:r>
              <a:rPr lang="cs-CZ" altLang="en-US" sz="1800" dirty="0" err="1" smtClean="0">
                <a:solidFill>
                  <a:schemeClr val="tx1"/>
                </a:solidFill>
              </a:rPr>
              <a:t>Death</a:t>
            </a:r>
            <a:r>
              <a:rPr lang="cs-CZ" altLang="en-US" sz="1800" dirty="0" smtClean="0">
                <a:solidFill>
                  <a:schemeClr val="tx1"/>
                </a:solidFill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 smtClean="0">
                <a:solidFill>
                  <a:schemeClr val="tx1"/>
                </a:solidFill>
              </a:rPr>
              <a:t>Infertility?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 err="1" smtClean="0">
                <a:solidFill>
                  <a:schemeClr val="tx1"/>
                </a:solidFill>
              </a:rPr>
              <a:t>Hyperactivity</a:t>
            </a:r>
            <a:r>
              <a:rPr lang="cs-CZ" altLang="en-US" sz="1800" dirty="0" smtClean="0">
                <a:solidFill>
                  <a:schemeClr val="tx1"/>
                </a:solidFill>
              </a:rPr>
              <a:t>?</a:t>
            </a:r>
            <a:endParaRPr lang="cs-CZ" altLang="en-US" sz="1800" dirty="0">
              <a:solidFill>
                <a:schemeClr val="tx1"/>
              </a:solidFill>
            </a:endParaRPr>
          </a:p>
        </p:txBody>
      </p:sp>
      <p:sp>
        <p:nvSpPr>
          <p:cNvPr id="4199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dirty="0" err="1" smtClean="0">
                <a:solidFill>
                  <a:schemeClr val="tx1"/>
                </a:solidFill>
              </a:rPr>
              <a:t>Scientific</a:t>
            </a:r>
            <a:r>
              <a:rPr lang="cs-CZ" altLang="en-US" sz="3000" dirty="0" smtClean="0">
                <a:solidFill>
                  <a:schemeClr val="tx1"/>
                </a:solidFill>
              </a:rPr>
              <a:t> </a:t>
            </a:r>
            <a:r>
              <a:rPr lang="cs-CZ" altLang="en-US" sz="3000" dirty="0" err="1" smtClean="0">
                <a:solidFill>
                  <a:schemeClr val="tx1"/>
                </a:solidFill>
              </a:rPr>
              <a:t>approach</a:t>
            </a:r>
            <a:r>
              <a:rPr lang="cs-CZ" altLang="en-US" sz="3000" dirty="0" smtClean="0">
                <a:solidFill>
                  <a:schemeClr val="tx1"/>
                </a:solidFill>
              </a:rPr>
              <a:t> – EE2 (part 1/2)</a:t>
            </a:r>
            <a:endParaRPr lang="nl-NL" altLang="en-US" sz="3000" dirty="0" smtClean="0">
              <a:solidFill>
                <a:schemeClr val="tx1"/>
              </a:solidFill>
            </a:endParaRPr>
          </a:p>
        </p:txBody>
      </p:sp>
      <p:pic>
        <p:nvPicPr>
          <p:cNvPr id="223234" name="Picture 2" descr="http://www.leggilo.net/wp-content/uploads/2012/07/yasmin-drospirenone-ethinylestradiol__1982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07" y="2276872"/>
            <a:ext cx="1253133" cy="86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36" name="Picture 4" descr="http://www.sfreporter.com/santafe/imgs/media.images/2761/08.25.10-FemFish-cover.wide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" t="29409" r="358" b="6308"/>
          <a:stretch/>
        </p:blipFill>
        <p:spPr bwMode="auto">
          <a:xfrm>
            <a:off x="4039544" y="1391214"/>
            <a:ext cx="168193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ipka dolů 2"/>
          <p:cNvSpPr/>
          <p:nvPr/>
        </p:nvSpPr>
        <p:spPr>
          <a:xfrm rot="16200000">
            <a:off x="6445101" y="1655854"/>
            <a:ext cx="432048" cy="577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ovéPole 21"/>
          <p:cNvSpPr txBox="1"/>
          <p:nvPr/>
        </p:nvSpPr>
        <p:spPr>
          <a:xfrm>
            <a:off x="7095838" y="1651633"/>
            <a:ext cx="1723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2. </a:t>
            </a:r>
            <a:r>
              <a:rPr lang="cs-CZ" dirty="0" err="1" smtClean="0">
                <a:solidFill>
                  <a:srgbClr val="C00000"/>
                </a:solidFill>
              </a:rPr>
              <a:t>Hypotheses</a:t>
            </a:r>
            <a:r>
              <a:rPr lang="cs-CZ" dirty="0">
                <a:solidFill>
                  <a:srgbClr val="C00000"/>
                </a:solidFill>
              </a:rPr>
              <a:t>!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67970" y="105273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1. </a:t>
            </a:r>
            <a:r>
              <a:rPr lang="cs-CZ" dirty="0" err="1" smtClean="0">
                <a:solidFill>
                  <a:srgbClr val="C00000"/>
                </a:solidFill>
              </a:rPr>
              <a:t>Problem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definition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Šipka doprava 29"/>
          <p:cNvSpPr/>
          <p:nvPr/>
        </p:nvSpPr>
        <p:spPr>
          <a:xfrm>
            <a:off x="534580" y="3671922"/>
            <a:ext cx="719138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1475656" y="5157192"/>
            <a:ext cx="167225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 smtClean="0">
                <a:solidFill>
                  <a:schemeClr val="tx1"/>
                </a:solidFill>
              </a:rPr>
              <a:t>More cell </a:t>
            </a:r>
            <a:br>
              <a:rPr lang="cs-CZ" altLang="en-US" sz="1800" b="1" dirty="0" smtClean="0">
                <a:solidFill>
                  <a:schemeClr val="tx1"/>
                </a:solidFill>
              </a:rPr>
            </a:br>
            <a:r>
              <a:rPr lang="cs-CZ" altLang="en-US" sz="1800" b="1" dirty="0" err="1" smtClean="0">
                <a:solidFill>
                  <a:schemeClr val="tx1"/>
                </a:solidFill>
              </a:rPr>
              <a:t>proliferation</a:t>
            </a:r>
            <a:r>
              <a:rPr lang="cs-CZ" altLang="en-US" sz="1800" b="1" dirty="0" smtClean="0">
                <a:solidFill>
                  <a:schemeClr val="tx1"/>
                </a:solidFill>
              </a:rPr>
              <a:t>?</a:t>
            </a:r>
            <a:br>
              <a:rPr lang="cs-CZ" altLang="en-US" sz="1800" b="1" dirty="0" smtClean="0">
                <a:solidFill>
                  <a:schemeClr val="tx1"/>
                </a:solidFill>
              </a:rPr>
            </a:br>
            <a:r>
              <a:rPr lang="cs-CZ" altLang="en-US" sz="1800" dirty="0" err="1" smtClean="0">
                <a:solidFill>
                  <a:schemeClr val="tx1"/>
                </a:solidFill>
              </a:rPr>
              <a:t>cancer</a:t>
            </a:r>
            <a:r>
              <a:rPr lang="cs-CZ" altLang="en-US" sz="1800" dirty="0" smtClean="0">
                <a:solidFill>
                  <a:schemeClr val="tx1"/>
                </a:solidFill>
              </a:rPr>
              <a:t>? gut?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 smtClean="0">
                <a:solidFill>
                  <a:schemeClr val="tx1"/>
                </a:solidFill>
              </a:rPr>
              <a:t>stem cell?</a:t>
            </a: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en-US" sz="1800" dirty="0">
              <a:solidFill>
                <a:schemeClr val="tx1"/>
              </a:solidFill>
            </a:endParaRPr>
          </a:p>
        </p:txBody>
      </p:sp>
      <p:sp>
        <p:nvSpPr>
          <p:cNvPr id="32" name="Šipka doprava 31"/>
          <p:cNvSpPr/>
          <p:nvPr/>
        </p:nvSpPr>
        <p:spPr>
          <a:xfrm>
            <a:off x="547385" y="5253329"/>
            <a:ext cx="719138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23238" name="Picture 6" descr="Výsledek obrázku pro cyp1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812360" y="2619980"/>
            <a:ext cx="1164014" cy="9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655" y="3676068"/>
            <a:ext cx="1237234" cy="12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1" name="Picture 9" descr="Výsledek obrázku pro caco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03" y="5493900"/>
            <a:ext cx="859482" cy="8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44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59" y="4192568"/>
            <a:ext cx="753139" cy="71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4" descr="Výsledek obrázku pro rabbi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3247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50592"/>
            <a:ext cx="971922" cy="69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https://www-pls.llnl.gov/data/assets/images/science_and_technology/life_sciences/cancer_diet/kulp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728" y="3392554"/>
            <a:ext cx="899676" cy="92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50" name="Picture 1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2" r="21311"/>
          <a:stretch/>
        </p:blipFill>
        <p:spPr bwMode="auto">
          <a:xfrm>
            <a:off x="7819862" y="5762304"/>
            <a:ext cx="999526" cy="73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3131840" y="1944779"/>
            <a:ext cx="6894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62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17" grpId="0"/>
      <p:bldP spid="18" grpId="0" animBg="1"/>
      <p:bldP spid="19" grpId="0" animBg="1"/>
      <p:bldP spid="20" grpId="0"/>
      <p:bldP spid="3" grpId="0" animBg="1"/>
      <p:bldP spid="22" grpId="0"/>
      <p:bldP spid="30" grpId="0" animBg="1"/>
      <p:bldP spid="31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1490" y="1096736"/>
            <a:ext cx="64927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 err="1">
                <a:solidFill>
                  <a:schemeClr val="tx1"/>
                </a:solidFill>
                <a:latin typeface="Verdana" pitchFamily="34" charset="0"/>
              </a:rPr>
              <a:t>Kidd</a:t>
            </a:r>
            <a:r>
              <a:rPr lang="cs-CZ" altLang="en-US" sz="1400" dirty="0">
                <a:solidFill>
                  <a:schemeClr val="tx1"/>
                </a:solidFill>
                <a:latin typeface="Verdana" pitchFamily="34" charset="0"/>
              </a:rPr>
              <a:t>, </a:t>
            </a:r>
            <a:r>
              <a:rPr lang="cs-CZ" altLang="en-US" sz="1400" dirty="0" err="1">
                <a:solidFill>
                  <a:schemeClr val="tx1"/>
                </a:solidFill>
                <a:latin typeface="Verdana" pitchFamily="34" charset="0"/>
              </a:rPr>
              <a:t>K.A</a:t>
            </a:r>
            <a:r>
              <a:rPr lang="cs-CZ" altLang="en-US" sz="1400" dirty="0">
                <a:solidFill>
                  <a:schemeClr val="tx1"/>
                </a:solidFill>
                <a:latin typeface="Verdana" pitchFamily="34" charset="0"/>
              </a:rPr>
              <a:t>. et al. 2007. </a:t>
            </a:r>
            <a:r>
              <a:rPr lang="cs-CZ" altLang="en-US" sz="1400" b="1" dirty="0" err="1">
                <a:solidFill>
                  <a:srgbClr val="FF0000"/>
                </a:solidFill>
                <a:latin typeface="Verdana" pitchFamily="34" charset="0"/>
              </a:rPr>
              <a:t>Collapse</a:t>
            </a:r>
            <a:r>
              <a:rPr lang="cs-CZ" altLang="en-US" sz="1400" b="1" dirty="0">
                <a:solidFill>
                  <a:srgbClr val="FF0000"/>
                </a:solidFill>
                <a:latin typeface="Verdana" pitchFamily="34" charset="0"/>
              </a:rPr>
              <a:t> of a </a:t>
            </a:r>
            <a:r>
              <a:rPr lang="cs-CZ" altLang="en-US" sz="1400" b="1" dirty="0" err="1">
                <a:solidFill>
                  <a:srgbClr val="FF0000"/>
                </a:solidFill>
                <a:latin typeface="Verdana" pitchFamily="34" charset="0"/>
              </a:rPr>
              <a:t>fish</a:t>
            </a:r>
            <a:r>
              <a:rPr lang="cs-CZ" altLang="en-US" sz="14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cs-CZ" altLang="en-US" sz="1400" b="1" dirty="0" err="1">
                <a:solidFill>
                  <a:srgbClr val="FF0000"/>
                </a:solidFill>
                <a:latin typeface="Verdana" pitchFamily="34" charset="0"/>
              </a:rPr>
              <a:t>population</a:t>
            </a:r>
            <a:r>
              <a:rPr lang="cs-CZ" altLang="en-US" sz="14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/>
                </a:solidFill>
                <a:latin typeface="Verdana" pitchFamily="34" charset="0"/>
              </a:rPr>
              <a:t>following</a:t>
            </a:r>
            <a:r>
              <a:rPr lang="cs-CZ" altLang="en-US" sz="14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/>
                </a:solidFill>
                <a:latin typeface="Verdana" pitchFamily="34" charset="0"/>
              </a:rPr>
              <a:t>exposure</a:t>
            </a:r>
            <a:r>
              <a:rPr lang="cs-CZ" altLang="en-US" sz="1400" dirty="0">
                <a:solidFill>
                  <a:schemeClr val="tx1"/>
                </a:solidFill>
                <a:latin typeface="Verdana" pitchFamily="34" charset="0"/>
              </a:rPr>
              <a:t> to </a:t>
            </a:r>
            <a:r>
              <a:rPr lang="cs-CZ" altLang="en-US" sz="1400" b="1" dirty="0">
                <a:solidFill>
                  <a:srgbClr val="FF0000"/>
                </a:solidFill>
                <a:latin typeface="Verdana" pitchFamily="34" charset="0"/>
              </a:rPr>
              <a:t>a </a:t>
            </a:r>
            <a:r>
              <a:rPr lang="cs-CZ" altLang="en-US" sz="1400" b="1" dirty="0" err="1">
                <a:solidFill>
                  <a:srgbClr val="FF0000"/>
                </a:solidFill>
                <a:latin typeface="Verdana" pitchFamily="34" charset="0"/>
              </a:rPr>
              <a:t>synthetic</a:t>
            </a:r>
            <a:r>
              <a:rPr lang="cs-CZ" altLang="en-US" sz="1400" b="1" dirty="0">
                <a:solidFill>
                  <a:srgbClr val="FF0000"/>
                </a:solidFill>
                <a:latin typeface="Verdana" pitchFamily="34" charset="0"/>
              </a:rPr>
              <a:t> estrogen</a:t>
            </a:r>
            <a:r>
              <a:rPr lang="cs-CZ" altLang="en-US" sz="140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cs-CZ" altLang="en-US" sz="1400" i="1" dirty="0" err="1">
                <a:solidFill>
                  <a:schemeClr val="tx1"/>
                </a:solidFill>
                <a:latin typeface="Verdana" pitchFamily="34" charset="0"/>
              </a:rPr>
              <a:t>Proceedings</a:t>
            </a:r>
            <a:r>
              <a:rPr lang="cs-CZ" altLang="en-US" sz="1400" i="1" dirty="0">
                <a:solidFill>
                  <a:schemeClr val="tx1"/>
                </a:solidFill>
                <a:latin typeface="Verdana" pitchFamily="34" charset="0"/>
              </a:rPr>
              <a:t> of </a:t>
            </a:r>
            <a:r>
              <a:rPr lang="cs-CZ" altLang="en-US" sz="1400" i="1" dirty="0" err="1">
                <a:solidFill>
                  <a:schemeClr val="tx1"/>
                </a:solidFill>
                <a:latin typeface="Verdana" pitchFamily="34" charset="0"/>
              </a:rPr>
              <a:t>the</a:t>
            </a:r>
            <a:r>
              <a:rPr lang="cs-CZ" altLang="en-US" sz="1400" i="1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cs-CZ" altLang="en-US" sz="1400" i="1" dirty="0" err="1">
                <a:solidFill>
                  <a:schemeClr val="tx1"/>
                </a:solidFill>
                <a:latin typeface="Verdana" pitchFamily="34" charset="0"/>
              </a:rPr>
              <a:t>National</a:t>
            </a:r>
            <a:r>
              <a:rPr lang="cs-CZ" altLang="en-US" sz="1400" i="1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cs-CZ" altLang="en-US" sz="1400" i="1" dirty="0" err="1">
                <a:solidFill>
                  <a:schemeClr val="tx1"/>
                </a:solidFill>
                <a:latin typeface="Verdana" pitchFamily="34" charset="0"/>
              </a:rPr>
              <a:t>Academy</a:t>
            </a:r>
            <a:r>
              <a:rPr lang="cs-CZ" altLang="en-US" sz="1400" i="1" dirty="0">
                <a:solidFill>
                  <a:schemeClr val="tx1"/>
                </a:solidFill>
                <a:latin typeface="Verdana" pitchFamily="34" charset="0"/>
              </a:rPr>
              <a:t> of </a:t>
            </a:r>
            <a:r>
              <a:rPr lang="cs-CZ" altLang="en-US" sz="1400" i="1" dirty="0" err="1">
                <a:solidFill>
                  <a:schemeClr val="tx1"/>
                </a:solidFill>
                <a:latin typeface="Verdana" pitchFamily="34" charset="0"/>
              </a:rPr>
              <a:t>Sciences</a:t>
            </a:r>
            <a:r>
              <a:rPr lang="cs-CZ" altLang="en-US" sz="1400" i="1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cs-CZ" altLang="en-US" sz="1400" dirty="0">
                <a:solidFill>
                  <a:schemeClr val="tx1"/>
                </a:solidFill>
                <a:latin typeface="Verdana" pitchFamily="34" charset="0"/>
              </a:rPr>
              <a:t>104(21):8897-8901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46482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8738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293" y="2025650"/>
            <a:ext cx="2667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0" y="2025650"/>
            <a:ext cx="2072301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887913" y="3581400"/>
            <a:ext cx="410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Controls        +Ethinylestradiol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239000" y="1524000"/>
            <a:ext cx="1468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5 ng</a:t>
            </a:r>
            <a:r>
              <a:rPr lang="en-US" altLang="en-US" sz="1800" b="1">
                <a:solidFill>
                  <a:schemeClr val="tx1"/>
                </a:solidFill>
                <a:latin typeface="Verdana" pitchFamily="34" charset="0"/>
              </a:rPr>
              <a:t>/L </a:t>
            </a: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(!)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7 years</a:t>
            </a:r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6248400" y="2209800"/>
            <a:ext cx="1981200" cy="1155700"/>
            <a:chOff x="3936" y="1392"/>
            <a:chExt cx="1248" cy="728"/>
          </a:xfrm>
        </p:grpSpPr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9144000" cy="654050"/>
          </a:xfrm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dirty="0" err="1" smtClean="0">
                <a:solidFill>
                  <a:schemeClr val="tx1"/>
                </a:solidFill>
              </a:rPr>
              <a:t>Scientific</a:t>
            </a:r>
            <a:r>
              <a:rPr lang="cs-CZ" altLang="en-US" sz="3000" dirty="0" smtClean="0">
                <a:solidFill>
                  <a:schemeClr val="tx1"/>
                </a:solidFill>
              </a:rPr>
              <a:t> </a:t>
            </a:r>
            <a:r>
              <a:rPr lang="cs-CZ" altLang="en-US" sz="3000" dirty="0" err="1" smtClean="0">
                <a:solidFill>
                  <a:schemeClr val="tx1"/>
                </a:solidFill>
              </a:rPr>
              <a:t>approach</a:t>
            </a:r>
            <a:r>
              <a:rPr lang="cs-CZ" altLang="en-US" sz="3000" dirty="0" smtClean="0">
                <a:solidFill>
                  <a:schemeClr val="tx1"/>
                </a:solidFill>
              </a:rPr>
              <a:t> – EE2 (part 2/2)</a:t>
            </a:r>
            <a:endParaRPr lang="nl-NL" altLang="en-US" sz="3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0" y="332656"/>
            <a:ext cx="9144000" cy="633264"/>
          </a:xfrm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BE" altLang="en-US" dirty="0" smtClean="0">
                <a:solidFill>
                  <a:schemeClr val="tx1"/>
                </a:solidFill>
              </a:rPr>
              <a:t>Regulator</a:t>
            </a:r>
            <a:r>
              <a:rPr lang="cs-CZ" altLang="en-US" dirty="0" smtClean="0">
                <a:solidFill>
                  <a:schemeClr val="tx1"/>
                </a:solidFill>
              </a:rPr>
              <a:t>y </a:t>
            </a:r>
            <a:r>
              <a:rPr lang="cs-CZ" altLang="en-US" dirty="0" err="1" smtClean="0">
                <a:solidFill>
                  <a:schemeClr val="tx1"/>
                </a:solidFill>
              </a:rPr>
              <a:t>approach</a:t>
            </a:r>
            <a:r>
              <a:rPr lang="cs-CZ" altLang="en-US" dirty="0" smtClean="0">
                <a:solidFill>
                  <a:schemeClr val="tx1"/>
                </a:solidFill>
              </a:rPr>
              <a:t>: r</a:t>
            </a:r>
            <a:r>
              <a:rPr lang="nl-BE" altLang="en-US" dirty="0" smtClean="0">
                <a:solidFill>
                  <a:schemeClr val="tx1"/>
                </a:solidFill>
              </a:rPr>
              <a:t>isk</a:t>
            </a:r>
            <a:r>
              <a:rPr lang="cs-CZ" altLang="en-US" dirty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assessment</a:t>
            </a:r>
            <a:r>
              <a:rPr lang="cs-CZ" altLang="en-US" dirty="0" smtClean="0">
                <a:solidFill>
                  <a:schemeClr val="tx1"/>
                </a:solidFill>
              </a:rPr>
              <a:t> and management</a:t>
            </a:r>
            <a:endParaRPr lang="nl-NL" altLang="en-US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2028825" y="3140968"/>
            <a:ext cx="2543175" cy="1397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66565" name="Rectangle 8"/>
          <p:cNvSpPr>
            <a:spLocks noChangeArrowheads="1"/>
          </p:cNvSpPr>
          <p:nvPr/>
        </p:nvSpPr>
        <p:spPr bwMode="auto">
          <a:xfrm>
            <a:off x="84138" y="2204864"/>
            <a:ext cx="2579687" cy="8064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66566" name="Rectangle 9"/>
          <p:cNvSpPr>
            <a:spLocks noChangeArrowheads="1"/>
          </p:cNvSpPr>
          <p:nvPr/>
        </p:nvSpPr>
        <p:spPr bwMode="auto">
          <a:xfrm>
            <a:off x="3908425" y="2204864"/>
            <a:ext cx="2501900" cy="8445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66567" name="Rectangle 10"/>
          <p:cNvSpPr>
            <a:spLocks noChangeArrowheads="1"/>
          </p:cNvSpPr>
          <p:nvPr/>
        </p:nvSpPr>
        <p:spPr bwMode="auto">
          <a:xfrm>
            <a:off x="2111375" y="1268760"/>
            <a:ext cx="2435225" cy="87788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1624013" y="1506463"/>
            <a:ext cx="34131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00" tIns="50800" rIns="101600" bIns="50800">
            <a:spAutoFit/>
          </a:bodyPr>
          <a:lstStyle/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nl-BE" b="1" dirty="0" smtClean="0">
                <a:solidFill>
                  <a:schemeClr val="tx2"/>
                </a:solidFill>
              </a:rPr>
              <a:t>Hazard</a:t>
            </a:r>
            <a:endParaRPr lang="nl-BE" b="1" dirty="0">
              <a:solidFill>
                <a:schemeClr val="tx2"/>
              </a:solidFill>
            </a:endParaRPr>
          </a:p>
        </p:txBody>
      </p:sp>
      <p:sp>
        <p:nvSpPr>
          <p:cNvPr id="197644" name="Rectangle 12"/>
          <p:cNvSpPr>
            <a:spLocks noChangeArrowheads="1"/>
          </p:cNvSpPr>
          <p:nvPr/>
        </p:nvSpPr>
        <p:spPr bwMode="auto">
          <a:xfrm>
            <a:off x="-36513" y="2276872"/>
            <a:ext cx="2741613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00" tIns="50800" rIns="101600" bIns="50800">
            <a:spAutoFit/>
          </a:bodyPr>
          <a:lstStyle/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nl-BE" b="1" dirty="0">
                <a:solidFill>
                  <a:schemeClr val="tx2"/>
                </a:solidFill>
              </a:rPr>
              <a:t>Exposure</a:t>
            </a:r>
            <a:r>
              <a:rPr lang="nl-BE" dirty="0">
                <a:solidFill>
                  <a:schemeClr val="tx2"/>
                </a:solidFill>
              </a:rPr>
              <a:t> </a:t>
            </a:r>
            <a:r>
              <a:rPr lang="nl-BE" dirty="0" smtClean="0"/>
              <a:t>assessment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Dose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nl-BE" dirty="0"/>
              <a:t>PEC</a:t>
            </a:r>
            <a:r>
              <a:rPr lang="cs-CZ" dirty="0"/>
              <a:t>)</a:t>
            </a:r>
            <a:endParaRPr lang="nl-BE" dirty="0"/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3707904" y="2247548"/>
            <a:ext cx="2909887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00" tIns="50800" rIns="101600" bIns="50800">
            <a:spAutoFit/>
          </a:bodyPr>
          <a:lstStyle/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nl-BE" b="1" dirty="0">
                <a:solidFill>
                  <a:schemeClr val="tx2"/>
                </a:solidFill>
              </a:rPr>
              <a:t>Effect</a:t>
            </a:r>
            <a:r>
              <a:rPr lang="nl-BE" dirty="0">
                <a:solidFill>
                  <a:schemeClr val="tx2"/>
                </a:solidFill>
              </a:rPr>
              <a:t> </a:t>
            </a:r>
            <a:r>
              <a:rPr lang="nl-BE" dirty="0"/>
              <a:t>assessment </a:t>
            </a: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3869283" y="2518544"/>
            <a:ext cx="25749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00" tIns="50800" rIns="101600" bIns="50800">
            <a:spAutoFit/>
          </a:bodyPr>
          <a:lstStyle/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cs-CZ" b="1" dirty="0" err="1"/>
              <a:t>TDI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nl-BE" dirty="0"/>
              <a:t>PNEC</a:t>
            </a:r>
            <a:r>
              <a:rPr lang="cs-CZ" dirty="0"/>
              <a:t>)</a:t>
            </a:r>
            <a:endParaRPr lang="nl-BE" dirty="0"/>
          </a:p>
        </p:txBody>
      </p:sp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1259632" y="3342952"/>
            <a:ext cx="4019550" cy="110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00" tIns="50800" rIns="101600" bIns="50800">
            <a:spAutoFit/>
          </a:bodyPr>
          <a:lstStyle/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nl-BE" b="1" dirty="0">
                <a:solidFill>
                  <a:schemeClr val="tx2"/>
                </a:solidFill>
              </a:rPr>
              <a:t>Risk</a:t>
            </a:r>
            <a:r>
              <a:rPr lang="nl-BE" dirty="0"/>
              <a:t> characterisation</a:t>
            </a:r>
          </a:p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cs-CZ" dirty="0" err="1"/>
              <a:t>RQ</a:t>
            </a:r>
            <a:r>
              <a:rPr lang="nl-BE" dirty="0"/>
              <a:t> </a:t>
            </a:r>
            <a:r>
              <a:rPr lang="cs-CZ" dirty="0"/>
              <a:t>= Dose / </a:t>
            </a:r>
            <a:r>
              <a:rPr lang="cs-CZ" dirty="0" err="1"/>
              <a:t>TDI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nl-BE" dirty="0"/>
              <a:t>PEC</a:t>
            </a:r>
            <a:r>
              <a:rPr lang="cs-CZ" dirty="0"/>
              <a:t> </a:t>
            </a:r>
            <a:r>
              <a:rPr lang="nl-BE" dirty="0"/>
              <a:t>/</a:t>
            </a:r>
            <a:r>
              <a:rPr lang="cs-CZ" dirty="0"/>
              <a:t> </a:t>
            </a:r>
            <a:r>
              <a:rPr lang="nl-BE" dirty="0"/>
              <a:t>PNEC</a:t>
            </a:r>
            <a:r>
              <a:rPr lang="cs-CZ" dirty="0"/>
              <a:t>)</a:t>
            </a:r>
            <a:endParaRPr lang="nl-BE" dirty="0"/>
          </a:p>
        </p:txBody>
      </p:sp>
      <p:sp>
        <p:nvSpPr>
          <p:cNvPr id="66573" name="Freeform 16"/>
          <p:cNvSpPr>
            <a:spLocks/>
          </p:cNvSpPr>
          <p:nvPr/>
        </p:nvSpPr>
        <p:spPr bwMode="auto">
          <a:xfrm>
            <a:off x="1316038" y="1621185"/>
            <a:ext cx="763587" cy="526043"/>
          </a:xfrm>
          <a:custGeom>
            <a:avLst/>
            <a:gdLst>
              <a:gd name="T0" fmla="*/ 2147483647 w 469"/>
              <a:gd name="T1" fmla="*/ 0 h 445"/>
              <a:gd name="T2" fmla="*/ 0 w 469"/>
              <a:gd name="T3" fmla="*/ 0 h 445"/>
              <a:gd name="T4" fmla="*/ 0 w 469"/>
              <a:gd name="T5" fmla="*/ 2147483647 h 445"/>
              <a:gd name="T6" fmla="*/ 0 60000 65536"/>
              <a:gd name="T7" fmla="*/ 0 60000 65536"/>
              <a:gd name="T8" fmla="*/ 0 60000 65536"/>
              <a:gd name="T9" fmla="*/ 0 w 469"/>
              <a:gd name="T10" fmla="*/ 0 h 445"/>
              <a:gd name="T11" fmla="*/ 469 w 469"/>
              <a:gd name="T12" fmla="*/ 445 h 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9" h="445">
                <a:moveTo>
                  <a:pt x="468" y="0"/>
                </a:moveTo>
                <a:lnTo>
                  <a:pt x="0" y="0"/>
                </a:lnTo>
                <a:lnTo>
                  <a:pt x="0" y="444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4" name="Freeform 17"/>
          <p:cNvSpPr>
            <a:spLocks/>
          </p:cNvSpPr>
          <p:nvPr/>
        </p:nvSpPr>
        <p:spPr bwMode="auto">
          <a:xfrm>
            <a:off x="4573588" y="1583086"/>
            <a:ext cx="744537" cy="564142"/>
          </a:xfrm>
          <a:custGeom>
            <a:avLst/>
            <a:gdLst>
              <a:gd name="T0" fmla="*/ 0 w 469"/>
              <a:gd name="T1" fmla="*/ 0 h 445"/>
              <a:gd name="T2" fmla="*/ 2147483647 w 469"/>
              <a:gd name="T3" fmla="*/ 0 h 445"/>
              <a:gd name="T4" fmla="*/ 2147483647 w 469"/>
              <a:gd name="T5" fmla="*/ 2147483647 h 445"/>
              <a:gd name="T6" fmla="*/ 0 60000 65536"/>
              <a:gd name="T7" fmla="*/ 0 60000 65536"/>
              <a:gd name="T8" fmla="*/ 0 60000 65536"/>
              <a:gd name="T9" fmla="*/ 0 w 469"/>
              <a:gd name="T10" fmla="*/ 0 h 445"/>
              <a:gd name="T11" fmla="*/ 469 w 469"/>
              <a:gd name="T12" fmla="*/ 445 h 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9" h="445">
                <a:moveTo>
                  <a:pt x="0" y="0"/>
                </a:moveTo>
                <a:lnTo>
                  <a:pt x="468" y="0"/>
                </a:lnTo>
                <a:lnTo>
                  <a:pt x="468" y="444"/>
                </a:lnTo>
              </a:path>
            </a:pathLst>
          </a:custGeom>
          <a:noFill/>
          <a:ln w="28575" cap="rnd" cmpd="sng">
            <a:solidFill>
              <a:srgbClr val="33CC33"/>
            </a:solidFill>
            <a:prstDash val="solid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5" name="Freeform 18"/>
          <p:cNvSpPr>
            <a:spLocks/>
          </p:cNvSpPr>
          <p:nvPr/>
        </p:nvSpPr>
        <p:spPr bwMode="auto">
          <a:xfrm>
            <a:off x="1316038" y="3006477"/>
            <a:ext cx="649287" cy="649287"/>
          </a:xfrm>
          <a:custGeom>
            <a:avLst/>
            <a:gdLst>
              <a:gd name="T0" fmla="*/ 0 w 409"/>
              <a:gd name="T1" fmla="*/ 0 h 409"/>
              <a:gd name="T2" fmla="*/ 2147483647 w 409"/>
              <a:gd name="T3" fmla="*/ 2147483647 h 409"/>
              <a:gd name="T4" fmla="*/ 0 60000 65536"/>
              <a:gd name="T5" fmla="*/ 0 60000 65536"/>
              <a:gd name="T6" fmla="*/ 0 w 409"/>
              <a:gd name="T7" fmla="*/ 0 h 409"/>
              <a:gd name="T8" fmla="*/ 409 w 409"/>
              <a:gd name="T9" fmla="*/ 409 h 4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9" h="409">
                <a:moveTo>
                  <a:pt x="0" y="0"/>
                </a:moveTo>
                <a:lnTo>
                  <a:pt x="408" y="408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435769" y="4609976"/>
            <a:ext cx="2376487" cy="1511301"/>
            <a:chOff x="204" y="2888"/>
            <a:chExt cx="1497" cy="952"/>
          </a:xfrm>
        </p:grpSpPr>
        <p:grpSp>
          <p:nvGrpSpPr>
            <p:cNvPr id="66581" name="Group 20"/>
            <p:cNvGrpSpPr>
              <a:grpSpLocks/>
            </p:cNvGrpSpPr>
            <p:nvPr/>
          </p:nvGrpSpPr>
          <p:grpSpPr bwMode="auto">
            <a:xfrm>
              <a:off x="204" y="2888"/>
              <a:ext cx="723" cy="952"/>
              <a:chOff x="5232" y="1726"/>
              <a:chExt cx="636" cy="1577"/>
            </a:xfrm>
          </p:grpSpPr>
          <p:pic>
            <p:nvPicPr>
              <p:cNvPr id="66585" name="Picture 21" descr="pe03020_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2256"/>
                <a:ext cx="636" cy="1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586" name="Text Box 22"/>
              <p:cNvSpPr txBox="1">
                <a:spLocks noChangeArrowheads="1"/>
              </p:cNvSpPr>
              <p:nvPr/>
            </p:nvSpPr>
            <p:spPr bwMode="auto">
              <a:xfrm>
                <a:off x="5328" y="1726"/>
                <a:ext cx="480" cy="353"/>
              </a:xfrm>
              <a:prstGeom prst="rect">
                <a:avLst/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3200">
                    <a:solidFill>
                      <a:srgbClr val="818184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800">
                    <a:solidFill>
                      <a:srgbClr val="818184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2400">
                    <a:solidFill>
                      <a:srgbClr val="818184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000">
                    <a:solidFill>
                      <a:srgbClr val="818184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en-US" sz="1600" dirty="0" err="1" smtClean="0">
                    <a:solidFill>
                      <a:schemeClr val="tx1"/>
                    </a:solidFill>
                    <a:latin typeface="Tahoma" charset="0"/>
                  </a:rPr>
                  <a:t>RQ</a:t>
                </a:r>
                <a:r>
                  <a:rPr lang="cs-CZ" altLang="en-US" sz="1600" dirty="0" smtClean="0">
                    <a:solidFill>
                      <a:schemeClr val="tx1"/>
                    </a:solidFill>
                    <a:latin typeface="Tahoma" charset="0"/>
                  </a:rPr>
                  <a:t> </a:t>
                </a:r>
                <a:r>
                  <a:rPr lang="fr-BE" altLang="en-US" sz="1600" dirty="0" smtClean="0">
                    <a:solidFill>
                      <a:schemeClr val="tx1"/>
                    </a:solidFill>
                    <a:latin typeface="Tahoma" charset="0"/>
                  </a:rPr>
                  <a:t>&lt; </a:t>
                </a:r>
                <a:r>
                  <a:rPr lang="fr-BE" altLang="en-US" sz="1600" dirty="0">
                    <a:solidFill>
                      <a:schemeClr val="tx1"/>
                    </a:solidFill>
                    <a:latin typeface="Tahoma" charset="0"/>
                  </a:rPr>
                  <a:t>1</a:t>
                </a:r>
                <a:endParaRPr lang="en-GB" altLang="en-US" sz="1600" dirty="0">
                  <a:solidFill>
                    <a:schemeClr val="tx1"/>
                  </a:solidFill>
                  <a:latin typeface="Tahoma" charset="0"/>
                </a:endParaRPr>
              </a:p>
            </p:txBody>
          </p:sp>
        </p:grpSp>
        <p:grpSp>
          <p:nvGrpSpPr>
            <p:cNvPr id="66582" name="Group 23"/>
            <p:cNvGrpSpPr>
              <a:grpSpLocks/>
            </p:cNvGrpSpPr>
            <p:nvPr/>
          </p:nvGrpSpPr>
          <p:grpSpPr bwMode="auto">
            <a:xfrm>
              <a:off x="975" y="2888"/>
              <a:ext cx="726" cy="950"/>
              <a:chOff x="3840" y="1725"/>
              <a:chExt cx="673" cy="1585"/>
            </a:xfrm>
          </p:grpSpPr>
          <p:pic>
            <p:nvPicPr>
              <p:cNvPr id="66583" name="Picture 24" descr="pe03019_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208"/>
                <a:ext cx="673" cy="1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365" name="Text Box 25"/>
              <p:cNvSpPr txBox="1">
                <a:spLocks noChangeArrowheads="1"/>
              </p:cNvSpPr>
              <p:nvPr/>
            </p:nvSpPr>
            <p:spPr bwMode="auto">
              <a:xfrm>
                <a:off x="3918" y="1725"/>
                <a:ext cx="545" cy="356"/>
              </a:xfrm>
              <a:prstGeom prst="rect">
                <a:avLst/>
              </a:prstGeom>
              <a:solidFill>
                <a:srgbClr val="FF5050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cs-CZ" sz="1600" dirty="0" err="1" smtClean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Tahoma" pitchFamily="34" charset="0"/>
                  </a:rPr>
                  <a:t>RQ</a:t>
                </a:r>
                <a:r>
                  <a:rPr lang="cs-CZ" sz="1600" dirty="0" smtClean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Tahoma" pitchFamily="34" charset="0"/>
                  </a:rPr>
                  <a:t> </a:t>
                </a:r>
                <a:r>
                  <a:rPr lang="fr-BE" sz="1600" dirty="0" smtClean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Tahoma" pitchFamily="34" charset="0"/>
                  </a:rPr>
                  <a:t>&gt; </a:t>
                </a:r>
                <a:r>
                  <a:rPr lang="fr-BE" sz="16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Tahoma" pitchFamily="34" charset="0"/>
                  </a:rPr>
                  <a:t>1</a:t>
                </a:r>
                <a:endParaRPr lang="en-GB" sz="16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Tahoma" pitchFamily="34" charset="0"/>
                </a:endParaRPr>
              </a:p>
            </p:txBody>
          </p:sp>
        </p:grpSp>
      </p:grpSp>
      <p:grpSp>
        <p:nvGrpSpPr>
          <p:cNvPr id="2" name="Skupina 1"/>
          <p:cNvGrpSpPr/>
          <p:nvPr/>
        </p:nvGrpSpPr>
        <p:grpSpPr>
          <a:xfrm>
            <a:off x="2798295" y="5453233"/>
            <a:ext cx="2626891" cy="845074"/>
            <a:chOff x="2798295" y="5453233"/>
            <a:chExt cx="2626891" cy="845074"/>
          </a:xfrm>
        </p:grpSpPr>
        <p:sp>
          <p:nvSpPr>
            <p:cNvPr id="66576" name="Freeform 19"/>
            <p:cNvSpPr>
              <a:spLocks/>
            </p:cNvSpPr>
            <p:nvPr/>
          </p:nvSpPr>
          <p:spPr bwMode="auto">
            <a:xfrm rot="13488050">
              <a:off x="2798295" y="5453233"/>
              <a:ext cx="649288" cy="649287"/>
            </a:xfrm>
            <a:custGeom>
              <a:avLst/>
              <a:gdLst>
                <a:gd name="T0" fmla="*/ 2147483647 w 409"/>
                <a:gd name="T1" fmla="*/ 0 h 409"/>
                <a:gd name="T2" fmla="*/ 0 w 409"/>
                <a:gd name="T3" fmla="*/ 2147483647 h 409"/>
                <a:gd name="T4" fmla="*/ 0 60000 65536"/>
                <a:gd name="T5" fmla="*/ 0 60000 65536"/>
                <a:gd name="T6" fmla="*/ 0 w 409"/>
                <a:gd name="T7" fmla="*/ 0 h 409"/>
                <a:gd name="T8" fmla="*/ 409 w 409"/>
                <a:gd name="T9" fmla="*/ 409 h 4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" h="409">
                  <a:moveTo>
                    <a:pt x="408" y="0"/>
                  </a:moveTo>
                  <a:lnTo>
                    <a:pt x="0" y="408"/>
                  </a:lnTo>
                </a:path>
              </a:pathLst>
            </a:custGeom>
            <a:noFill/>
            <a:ln w="28575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3121724" y="5937944"/>
              <a:ext cx="2303462" cy="36036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Arial" charset="0"/>
                  <a:cs typeface="Arial" charset="0"/>
                </a:rPr>
                <a:t>Risk  </a:t>
              </a:r>
              <a:r>
                <a:rPr lang="en-US" b="1" dirty="0">
                  <a:solidFill>
                    <a:schemeClr val="tx2"/>
                  </a:solidFill>
                  <a:latin typeface="Arial" charset="0"/>
                  <a:cs typeface="Arial" charset="0"/>
                </a:rPr>
                <a:t>management</a:t>
              </a:r>
              <a:endParaRPr lang="cs-CZ" b="1" dirty="0">
                <a:solidFill>
                  <a:schemeClr val="tx2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0" name="Freeform 18"/>
          <p:cNvSpPr>
            <a:spLocks/>
          </p:cNvSpPr>
          <p:nvPr/>
        </p:nvSpPr>
        <p:spPr bwMode="auto">
          <a:xfrm flipH="1">
            <a:off x="4655136" y="3061433"/>
            <a:ext cx="662989" cy="649287"/>
          </a:xfrm>
          <a:custGeom>
            <a:avLst/>
            <a:gdLst>
              <a:gd name="T0" fmla="*/ 0 w 409"/>
              <a:gd name="T1" fmla="*/ 0 h 409"/>
              <a:gd name="T2" fmla="*/ 2147483647 w 409"/>
              <a:gd name="T3" fmla="*/ 2147483647 h 409"/>
              <a:gd name="T4" fmla="*/ 0 60000 65536"/>
              <a:gd name="T5" fmla="*/ 0 60000 65536"/>
              <a:gd name="T6" fmla="*/ 0 w 409"/>
              <a:gd name="T7" fmla="*/ 0 h 409"/>
              <a:gd name="T8" fmla="*/ 409 w 409"/>
              <a:gd name="T9" fmla="*/ 409 h 4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9" h="409">
                <a:moveTo>
                  <a:pt x="0" y="0"/>
                </a:moveTo>
                <a:lnTo>
                  <a:pt x="408" y="408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24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2028825" y="3140968"/>
            <a:ext cx="2543175" cy="1397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66565" name="Rectangle 8"/>
          <p:cNvSpPr>
            <a:spLocks noChangeArrowheads="1"/>
          </p:cNvSpPr>
          <p:nvPr/>
        </p:nvSpPr>
        <p:spPr bwMode="auto">
          <a:xfrm>
            <a:off x="84138" y="2204864"/>
            <a:ext cx="2579687" cy="8064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66566" name="Rectangle 9"/>
          <p:cNvSpPr>
            <a:spLocks noChangeArrowheads="1"/>
          </p:cNvSpPr>
          <p:nvPr/>
        </p:nvSpPr>
        <p:spPr bwMode="auto">
          <a:xfrm>
            <a:off x="3908425" y="2204864"/>
            <a:ext cx="2501900" cy="8445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66567" name="Rectangle 10"/>
          <p:cNvSpPr>
            <a:spLocks noChangeArrowheads="1"/>
          </p:cNvSpPr>
          <p:nvPr/>
        </p:nvSpPr>
        <p:spPr bwMode="auto">
          <a:xfrm>
            <a:off x="2111375" y="1268760"/>
            <a:ext cx="2435225" cy="87788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/>
          </a:p>
        </p:txBody>
      </p:sp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1624013" y="1506463"/>
            <a:ext cx="34131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00" tIns="50800" rIns="101600" bIns="50800">
            <a:spAutoFit/>
          </a:bodyPr>
          <a:lstStyle/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nl-BE" b="1" dirty="0" smtClean="0">
                <a:solidFill>
                  <a:schemeClr val="tx2"/>
                </a:solidFill>
              </a:rPr>
              <a:t>Hazard</a:t>
            </a:r>
            <a:endParaRPr lang="nl-BE" b="1" dirty="0">
              <a:solidFill>
                <a:schemeClr val="tx2"/>
              </a:solidFill>
            </a:endParaRPr>
          </a:p>
        </p:txBody>
      </p:sp>
      <p:sp>
        <p:nvSpPr>
          <p:cNvPr id="197644" name="Rectangle 12"/>
          <p:cNvSpPr>
            <a:spLocks noChangeArrowheads="1"/>
          </p:cNvSpPr>
          <p:nvPr/>
        </p:nvSpPr>
        <p:spPr bwMode="auto">
          <a:xfrm>
            <a:off x="-36513" y="2276872"/>
            <a:ext cx="2741613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00" tIns="50800" rIns="101600" bIns="50800">
            <a:spAutoFit/>
          </a:bodyPr>
          <a:lstStyle/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nl-BE" b="1" dirty="0">
                <a:solidFill>
                  <a:schemeClr val="tx2"/>
                </a:solidFill>
              </a:rPr>
              <a:t>Exposure</a:t>
            </a:r>
            <a:r>
              <a:rPr lang="nl-BE" dirty="0">
                <a:solidFill>
                  <a:schemeClr val="tx2"/>
                </a:solidFill>
              </a:rPr>
              <a:t> </a:t>
            </a:r>
            <a:r>
              <a:rPr lang="nl-BE" dirty="0" smtClean="0"/>
              <a:t>assessment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Dose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nl-BE" dirty="0"/>
              <a:t>PEC</a:t>
            </a:r>
            <a:r>
              <a:rPr lang="cs-CZ" dirty="0"/>
              <a:t>)</a:t>
            </a:r>
            <a:endParaRPr lang="nl-BE" dirty="0"/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3707904" y="2247548"/>
            <a:ext cx="2909887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00" tIns="50800" rIns="101600" bIns="50800">
            <a:spAutoFit/>
          </a:bodyPr>
          <a:lstStyle/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nl-BE" b="1" dirty="0">
                <a:solidFill>
                  <a:schemeClr val="tx2"/>
                </a:solidFill>
              </a:rPr>
              <a:t>Effect</a:t>
            </a:r>
            <a:r>
              <a:rPr lang="nl-BE" dirty="0">
                <a:solidFill>
                  <a:schemeClr val="tx2"/>
                </a:solidFill>
              </a:rPr>
              <a:t> </a:t>
            </a:r>
            <a:r>
              <a:rPr lang="nl-BE" dirty="0"/>
              <a:t>assessment </a:t>
            </a: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3869283" y="2518544"/>
            <a:ext cx="2574925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00" tIns="50800" rIns="101600" bIns="50800">
            <a:spAutoFit/>
          </a:bodyPr>
          <a:lstStyle/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cs-CZ" b="1" dirty="0" err="1"/>
              <a:t>TDI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nl-BE" dirty="0" smtClean="0"/>
              <a:t>PNEC</a:t>
            </a:r>
            <a:r>
              <a:rPr lang="cs-CZ" dirty="0" smtClean="0"/>
              <a:t>)</a:t>
            </a:r>
            <a:endParaRPr lang="nl-BE" dirty="0"/>
          </a:p>
        </p:txBody>
      </p:sp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1259632" y="3342952"/>
            <a:ext cx="4019550" cy="110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600" tIns="50800" rIns="101600" bIns="50800">
            <a:spAutoFit/>
          </a:bodyPr>
          <a:lstStyle/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nl-BE" b="1" dirty="0">
                <a:solidFill>
                  <a:schemeClr val="tx2"/>
                </a:solidFill>
              </a:rPr>
              <a:t>Risk</a:t>
            </a:r>
            <a:r>
              <a:rPr lang="nl-BE" dirty="0"/>
              <a:t> characterisation</a:t>
            </a:r>
          </a:p>
          <a:p>
            <a:pPr algn="ctr" defTabSz="1006475" eaLnBrk="0" hangingPunct="0">
              <a:spcBef>
                <a:spcPct val="50000"/>
              </a:spcBef>
              <a:defRPr/>
            </a:pPr>
            <a:r>
              <a:rPr lang="cs-CZ" dirty="0" err="1"/>
              <a:t>RQ</a:t>
            </a:r>
            <a:r>
              <a:rPr lang="nl-BE" dirty="0"/>
              <a:t> </a:t>
            </a:r>
            <a:r>
              <a:rPr lang="cs-CZ" dirty="0"/>
              <a:t>= Dose / </a:t>
            </a:r>
            <a:r>
              <a:rPr lang="cs-CZ" dirty="0" err="1"/>
              <a:t>TDI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nl-BE" dirty="0"/>
              <a:t>PEC</a:t>
            </a:r>
            <a:r>
              <a:rPr lang="cs-CZ" dirty="0"/>
              <a:t> </a:t>
            </a:r>
            <a:r>
              <a:rPr lang="nl-BE" dirty="0"/>
              <a:t>/</a:t>
            </a:r>
            <a:r>
              <a:rPr lang="cs-CZ" dirty="0"/>
              <a:t> </a:t>
            </a:r>
            <a:r>
              <a:rPr lang="nl-BE" dirty="0"/>
              <a:t>PNEC</a:t>
            </a:r>
            <a:r>
              <a:rPr lang="cs-CZ" dirty="0"/>
              <a:t>)</a:t>
            </a:r>
            <a:endParaRPr lang="nl-BE" dirty="0"/>
          </a:p>
        </p:txBody>
      </p:sp>
      <p:sp>
        <p:nvSpPr>
          <p:cNvPr id="66573" name="Freeform 16"/>
          <p:cNvSpPr>
            <a:spLocks/>
          </p:cNvSpPr>
          <p:nvPr/>
        </p:nvSpPr>
        <p:spPr bwMode="auto">
          <a:xfrm>
            <a:off x="1316038" y="1621185"/>
            <a:ext cx="763587" cy="526043"/>
          </a:xfrm>
          <a:custGeom>
            <a:avLst/>
            <a:gdLst>
              <a:gd name="T0" fmla="*/ 2147483647 w 469"/>
              <a:gd name="T1" fmla="*/ 0 h 445"/>
              <a:gd name="T2" fmla="*/ 0 w 469"/>
              <a:gd name="T3" fmla="*/ 0 h 445"/>
              <a:gd name="T4" fmla="*/ 0 w 469"/>
              <a:gd name="T5" fmla="*/ 2147483647 h 445"/>
              <a:gd name="T6" fmla="*/ 0 60000 65536"/>
              <a:gd name="T7" fmla="*/ 0 60000 65536"/>
              <a:gd name="T8" fmla="*/ 0 60000 65536"/>
              <a:gd name="T9" fmla="*/ 0 w 469"/>
              <a:gd name="T10" fmla="*/ 0 h 445"/>
              <a:gd name="T11" fmla="*/ 469 w 469"/>
              <a:gd name="T12" fmla="*/ 445 h 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9" h="445">
                <a:moveTo>
                  <a:pt x="468" y="0"/>
                </a:moveTo>
                <a:lnTo>
                  <a:pt x="0" y="0"/>
                </a:lnTo>
                <a:lnTo>
                  <a:pt x="0" y="444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4" name="Freeform 17"/>
          <p:cNvSpPr>
            <a:spLocks/>
          </p:cNvSpPr>
          <p:nvPr/>
        </p:nvSpPr>
        <p:spPr bwMode="auto">
          <a:xfrm>
            <a:off x="4573588" y="1583086"/>
            <a:ext cx="744537" cy="564142"/>
          </a:xfrm>
          <a:custGeom>
            <a:avLst/>
            <a:gdLst>
              <a:gd name="T0" fmla="*/ 0 w 469"/>
              <a:gd name="T1" fmla="*/ 0 h 445"/>
              <a:gd name="T2" fmla="*/ 2147483647 w 469"/>
              <a:gd name="T3" fmla="*/ 0 h 445"/>
              <a:gd name="T4" fmla="*/ 2147483647 w 469"/>
              <a:gd name="T5" fmla="*/ 2147483647 h 445"/>
              <a:gd name="T6" fmla="*/ 0 60000 65536"/>
              <a:gd name="T7" fmla="*/ 0 60000 65536"/>
              <a:gd name="T8" fmla="*/ 0 60000 65536"/>
              <a:gd name="T9" fmla="*/ 0 w 469"/>
              <a:gd name="T10" fmla="*/ 0 h 445"/>
              <a:gd name="T11" fmla="*/ 469 w 469"/>
              <a:gd name="T12" fmla="*/ 445 h 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9" h="445">
                <a:moveTo>
                  <a:pt x="0" y="0"/>
                </a:moveTo>
                <a:lnTo>
                  <a:pt x="468" y="0"/>
                </a:lnTo>
                <a:lnTo>
                  <a:pt x="468" y="444"/>
                </a:lnTo>
              </a:path>
            </a:pathLst>
          </a:custGeom>
          <a:noFill/>
          <a:ln w="28575" cap="rnd" cmpd="sng">
            <a:solidFill>
              <a:srgbClr val="33CC33"/>
            </a:solidFill>
            <a:prstDash val="solid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5" name="Freeform 18"/>
          <p:cNvSpPr>
            <a:spLocks/>
          </p:cNvSpPr>
          <p:nvPr/>
        </p:nvSpPr>
        <p:spPr bwMode="auto">
          <a:xfrm>
            <a:off x="1316038" y="3006477"/>
            <a:ext cx="649287" cy="649287"/>
          </a:xfrm>
          <a:custGeom>
            <a:avLst/>
            <a:gdLst>
              <a:gd name="T0" fmla="*/ 0 w 409"/>
              <a:gd name="T1" fmla="*/ 0 h 409"/>
              <a:gd name="T2" fmla="*/ 2147483647 w 409"/>
              <a:gd name="T3" fmla="*/ 2147483647 h 409"/>
              <a:gd name="T4" fmla="*/ 0 60000 65536"/>
              <a:gd name="T5" fmla="*/ 0 60000 65536"/>
              <a:gd name="T6" fmla="*/ 0 w 409"/>
              <a:gd name="T7" fmla="*/ 0 h 409"/>
              <a:gd name="T8" fmla="*/ 409 w 409"/>
              <a:gd name="T9" fmla="*/ 409 h 4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9" h="409">
                <a:moveTo>
                  <a:pt x="0" y="0"/>
                </a:moveTo>
                <a:lnTo>
                  <a:pt x="408" y="408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18"/>
          <p:cNvSpPr>
            <a:spLocks/>
          </p:cNvSpPr>
          <p:nvPr/>
        </p:nvSpPr>
        <p:spPr bwMode="auto">
          <a:xfrm flipH="1">
            <a:off x="4655136" y="3061433"/>
            <a:ext cx="662989" cy="649287"/>
          </a:xfrm>
          <a:custGeom>
            <a:avLst/>
            <a:gdLst>
              <a:gd name="T0" fmla="*/ 0 w 409"/>
              <a:gd name="T1" fmla="*/ 0 h 409"/>
              <a:gd name="T2" fmla="*/ 2147483647 w 409"/>
              <a:gd name="T3" fmla="*/ 2147483647 h 409"/>
              <a:gd name="T4" fmla="*/ 0 60000 65536"/>
              <a:gd name="T5" fmla="*/ 0 60000 65536"/>
              <a:gd name="T6" fmla="*/ 0 w 409"/>
              <a:gd name="T7" fmla="*/ 0 h 409"/>
              <a:gd name="T8" fmla="*/ 409 w 409"/>
              <a:gd name="T9" fmla="*/ 409 h 4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9" h="409">
                <a:moveTo>
                  <a:pt x="0" y="0"/>
                </a:moveTo>
                <a:lnTo>
                  <a:pt x="408" y="408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6156176" y="1159520"/>
            <a:ext cx="283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§ </a:t>
            </a:r>
            <a:r>
              <a:rPr lang="en-US" dirty="0" smtClean="0"/>
              <a:t>EU Directive 98/83/EC</a:t>
            </a:r>
            <a:endParaRPr lang="cs-CZ" dirty="0" smtClean="0"/>
          </a:p>
          <a:p>
            <a:r>
              <a:rPr lang="cs-CZ" dirty="0" smtClean="0"/>
              <a:t>(in </a:t>
            </a:r>
            <a:r>
              <a:rPr lang="cs-CZ" dirty="0" err="1" smtClean="0"/>
              <a:t>addition</a:t>
            </a:r>
            <a:r>
              <a:rPr lang="cs-CZ" dirty="0" smtClean="0"/>
              <a:t> to </a:t>
            </a:r>
            <a:r>
              <a:rPr lang="cs-CZ" dirty="0" err="1" smtClean="0"/>
              <a:t>others</a:t>
            </a:r>
            <a:r>
              <a:rPr lang="cs-CZ" dirty="0" smtClean="0"/>
              <a:t>) </a:t>
            </a:r>
            <a:br>
              <a:rPr lang="cs-CZ" dirty="0" smtClean="0"/>
            </a:br>
            <a:r>
              <a:rPr lang="cs-CZ" dirty="0" smtClean="0">
                <a:solidFill>
                  <a:schemeClr val="tx2"/>
                </a:solidFill>
              </a:rPr>
              <a:t>pesticide in </a:t>
            </a:r>
            <a:r>
              <a:rPr lang="cs-CZ" dirty="0" err="1" smtClean="0">
                <a:solidFill>
                  <a:schemeClr val="tx2"/>
                </a:solidFill>
              </a:rPr>
              <a:t>drinking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water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13369" y="3769876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2"/>
                </a:solidFill>
              </a:rPr>
              <a:t>DW</a:t>
            </a:r>
            <a:r>
              <a:rPr lang="cs-CZ" sz="1400" dirty="0" smtClean="0">
                <a:solidFill>
                  <a:schemeClr val="tx2"/>
                </a:solidFill>
              </a:rPr>
              <a:t> in city of Bruno … </a:t>
            </a:r>
            <a:br>
              <a:rPr lang="cs-CZ" sz="1400" dirty="0" smtClean="0">
                <a:solidFill>
                  <a:schemeClr val="tx2"/>
                </a:solidFill>
              </a:rPr>
            </a:br>
            <a:r>
              <a:rPr lang="cs-CZ" sz="1400" dirty="0" smtClean="0">
                <a:solidFill>
                  <a:schemeClr val="tx2"/>
                </a:solidFill>
              </a:rPr>
              <a:t>atrazine 0.15 </a:t>
            </a:r>
            <a:r>
              <a:rPr lang="cs-CZ" sz="1400" dirty="0" smtClean="0">
                <a:solidFill>
                  <a:schemeClr val="tx2"/>
                </a:solidFill>
                <a:latin typeface="Symbol" panose="05050102010706020507" pitchFamily="18" charset="2"/>
              </a:rPr>
              <a:t>m</a:t>
            </a:r>
            <a:r>
              <a:rPr lang="cs-CZ" sz="1400" dirty="0" smtClean="0">
                <a:solidFill>
                  <a:schemeClr val="tx2"/>
                </a:solidFill>
              </a:rPr>
              <a:t>g/L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AutoShape 2" descr="Výsledek obrázku pro hpl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1" y="3239351"/>
            <a:ext cx="534548" cy="47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Výsledek obrázku pro mouse toxicit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73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792" y="3169345"/>
            <a:ext cx="877136" cy="86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lů 5"/>
          <p:cNvSpPr/>
          <p:nvPr/>
        </p:nvSpPr>
        <p:spPr>
          <a:xfrm>
            <a:off x="7956376" y="2247548"/>
            <a:ext cx="360040" cy="8018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7575795" y="3169345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No pesticide</a:t>
            </a:r>
            <a:br>
              <a:rPr lang="cs-CZ" dirty="0" smtClean="0"/>
            </a:br>
            <a:r>
              <a:rPr lang="cs-CZ" dirty="0" smtClean="0"/>
              <a:t>in </a:t>
            </a:r>
            <a:r>
              <a:rPr lang="cs-CZ" dirty="0" err="1" smtClean="0"/>
              <a:t>DW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&gt;0.1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g/L</a:t>
            </a:r>
            <a:endParaRPr lang="en-US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435769" y="4609976"/>
            <a:ext cx="8632423" cy="1936902"/>
            <a:chOff x="435769" y="4609976"/>
            <a:chExt cx="8632423" cy="1936902"/>
          </a:xfrm>
        </p:grpSpPr>
        <p:grpSp>
          <p:nvGrpSpPr>
            <p:cNvPr id="9" name="Skupina 8"/>
            <p:cNvGrpSpPr/>
            <p:nvPr/>
          </p:nvGrpSpPr>
          <p:grpSpPr>
            <a:xfrm>
              <a:off x="435769" y="4609976"/>
              <a:ext cx="4989417" cy="1688331"/>
              <a:chOff x="435769" y="4609976"/>
              <a:chExt cx="4989417" cy="1688331"/>
            </a:xfrm>
          </p:grpSpPr>
          <p:sp>
            <p:nvSpPr>
              <p:cNvPr id="66576" name="Freeform 19"/>
              <p:cNvSpPr>
                <a:spLocks/>
              </p:cNvSpPr>
              <p:nvPr/>
            </p:nvSpPr>
            <p:spPr bwMode="auto">
              <a:xfrm rot="13488050">
                <a:off x="2798295" y="5453233"/>
                <a:ext cx="649288" cy="649287"/>
              </a:xfrm>
              <a:custGeom>
                <a:avLst/>
                <a:gdLst>
                  <a:gd name="T0" fmla="*/ 2147483647 w 409"/>
                  <a:gd name="T1" fmla="*/ 0 h 409"/>
                  <a:gd name="T2" fmla="*/ 0 w 409"/>
                  <a:gd name="T3" fmla="*/ 2147483647 h 409"/>
                  <a:gd name="T4" fmla="*/ 0 60000 65536"/>
                  <a:gd name="T5" fmla="*/ 0 60000 65536"/>
                  <a:gd name="T6" fmla="*/ 0 w 409"/>
                  <a:gd name="T7" fmla="*/ 0 h 409"/>
                  <a:gd name="T8" fmla="*/ 409 w 409"/>
                  <a:gd name="T9" fmla="*/ 409 h 40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09" h="409">
                    <a:moveTo>
                      <a:pt x="408" y="0"/>
                    </a:moveTo>
                    <a:lnTo>
                      <a:pt x="0" y="408"/>
                    </a:ln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" name="Group 26"/>
              <p:cNvGrpSpPr>
                <a:grpSpLocks/>
              </p:cNvGrpSpPr>
              <p:nvPr/>
            </p:nvGrpSpPr>
            <p:grpSpPr bwMode="auto">
              <a:xfrm>
                <a:off x="435769" y="4609976"/>
                <a:ext cx="2376487" cy="1511301"/>
                <a:chOff x="204" y="2888"/>
                <a:chExt cx="1497" cy="952"/>
              </a:xfrm>
            </p:grpSpPr>
            <p:grpSp>
              <p:nvGrpSpPr>
                <p:cNvPr id="66581" name="Group 20"/>
                <p:cNvGrpSpPr>
                  <a:grpSpLocks/>
                </p:cNvGrpSpPr>
                <p:nvPr/>
              </p:nvGrpSpPr>
              <p:grpSpPr bwMode="auto">
                <a:xfrm>
                  <a:off x="204" y="2888"/>
                  <a:ext cx="723" cy="952"/>
                  <a:chOff x="5232" y="1726"/>
                  <a:chExt cx="636" cy="1577"/>
                </a:xfrm>
              </p:grpSpPr>
              <p:pic>
                <p:nvPicPr>
                  <p:cNvPr id="66585" name="Picture 21" descr="pe03020_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32" y="2256"/>
                    <a:ext cx="636" cy="10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6586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28" y="1726"/>
                    <a:ext cx="480" cy="353"/>
                  </a:xfrm>
                  <a:prstGeom prst="rect">
                    <a:avLst/>
                  </a:prstGeom>
                  <a:solidFill>
                    <a:srgbClr val="99FF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Font typeface="Arial" charset="0"/>
                      <a:buChar char="•"/>
                      <a:defRPr sz="3200">
                        <a:solidFill>
                          <a:srgbClr val="818184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Font typeface="Arial" charset="0"/>
                      <a:buChar char="–"/>
                      <a:defRPr sz="2800">
                        <a:solidFill>
                          <a:srgbClr val="818184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Font typeface="Arial" charset="0"/>
                      <a:buChar char="•"/>
                      <a:defRPr sz="2400">
                        <a:solidFill>
                          <a:srgbClr val="818184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Font typeface="Arial" charset="0"/>
                      <a:buChar char="–"/>
                      <a:defRPr sz="2000">
                        <a:solidFill>
                          <a:srgbClr val="818184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Font typeface="Arial" charset="0"/>
                      <a:buChar char="»"/>
                      <a:defRPr sz="2000">
                        <a:solidFill>
                          <a:srgbClr val="818184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Font typeface="Arial" charset="0"/>
                      <a:buChar char="»"/>
                      <a:defRPr sz="2000">
                        <a:solidFill>
                          <a:srgbClr val="818184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Font typeface="Arial" charset="0"/>
                      <a:buChar char="»"/>
                      <a:defRPr sz="2000">
                        <a:solidFill>
                          <a:srgbClr val="818184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Font typeface="Arial" charset="0"/>
                      <a:buChar char="»"/>
                      <a:defRPr sz="2000">
                        <a:solidFill>
                          <a:srgbClr val="818184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1"/>
                      </a:buClr>
                      <a:buFont typeface="Arial" charset="0"/>
                      <a:buChar char="»"/>
                      <a:defRPr sz="2000">
                        <a:solidFill>
                          <a:srgbClr val="818184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r>
                      <a:rPr lang="cs-CZ" altLang="en-US" sz="1600" dirty="0" err="1" smtClean="0">
                        <a:solidFill>
                          <a:schemeClr val="tx1"/>
                        </a:solidFill>
                        <a:latin typeface="Tahoma" charset="0"/>
                      </a:rPr>
                      <a:t>RQ</a:t>
                    </a:r>
                    <a:r>
                      <a:rPr lang="cs-CZ" altLang="en-US" sz="1600" dirty="0" smtClean="0">
                        <a:solidFill>
                          <a:schemeClr val="tx1"/>
                        </a:solidFill>
                        <a:latin typeface="Tahoma" charset="0"/>
                      </a:rPr>
                      <a:t> </a:t>
                    </a:r>
                    <a:r>
                      <a:rPr lang="fr-BE" altLang="en-US" sz="1600" dirty="0" smtClean="0">
                        <a:solidFill>
                          <a:schemeClr val="tx1"/>
                        </a:solidFill>
                        <a:latin typeface="Tahoma" charset="0"/>
                      </a:rPr>
                      <a:t>&lt; </a:t>
                    </a:r>
                    <a:r>
                      <a:rPr lang="fr-BE" altLang="en-US" sz="1600" dirty="0">
                        <a:solidFill>
                          <a:schemeClr val="tx1"/>
                        </a:solidFill>
                        <a:latin typeface="Tahoma" charset="0"/>
                      </a:rPr>
                      <a:t>1</a:t>
                    </a:r>
                    <a:endParaRPr lang="en-GB" altLang="en-US" sz="1600" dirty="0">
                      <a:solidFill>
                        <a:schemeClr val="tx1"/>
                      </a:solidFill>
                      <a:latin typeface="Tahoma" charset="0"/>
                    </a:endParaRPr>
                  </a:p>
                </p:txBody>
              </p:sp>
            </p:grpSp>
            <p:grpSp>
              <p:nvGrpSpPr>
                <p:cNvPr id="66582" name="Group 23"/>
                <p:cNvGrpSpPr>
                  <a:grpSpLocks/>
                </p:cNvGrpSpPr>
                <p:nvPr/>
              </p:nvGrpSpPr>
              <p:grpSpPr bwMode="auto">
                <a:xfrm>
                  <a:off x="975" y="2888"/>
                  <a:ext cx="726" cy="950"/>
                  <a:chOff x="3840" y="1725"/>
                  <a:chExt cx="673" cy="1585"/>
                </a:xfrm>
              </p:grpSpPr>
              <p:pic>
                <p:nvPicPr>
                  <p:cNvPr id="66583" name="Picture 24" descr="pe03019_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0" y="2208"/>
                    <a:ext cx="673" cy="1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7365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18" y="1725"/>
                    <a:ext cx="545" cy="356"/>
                  </a:xfrm>
                  <a:prstGeom prst="rect">
                    <a:avLst/>
                  </a:prstGeom>
                  <a:solidFill>
                    <a:srgbClr val="FF5050"/>
                  </a:solidFill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cs-CZ" sz="1600" dirty="0" err="1" smtClean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Tahoma" pitchFamily="34" charset="0"/>
                      </a:rPr>
                      <a:t>RQ</a:t>
                    </a:r>
                    <a:r>
                      <a:rPr lang="cs-CZ" sz="1600" dirty="0" smtClean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Tahoma" pitchFamily="34" charset="0"/>
                      </a:rPr>
                      <a:t> </a:t>
                    </a:r>
                    <a:r>
                      <a:rPr lang="fr-BE" sz="1600" dirty="0" smtClean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Tahoma" pitchFamily="34" charset="0"/>
                      </a:rPr>
                      <a:t>&gt; </a:t>
                    </a:r>
                    <a:r>
                      <a:rPr lang="fr-BE" sz="16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Tahoma" pitchFamily="34" charset="0"/>
                      </a:rPr>
                      <a:t>1</a:t>
                    </a:r>
                    <a:endParaRPr lang="en-GB" sz="1600" dirty="0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atin typeface="Tahoma" pitchFamily="34" charset="0"/>
                    </a:endParaRPr>
                  </a:p>
                </p:txBody>
              </p:sp>
            </p:grpSp>
          </p:grpSp>
          <p:sp>
            <p:nvSpPr>
              <p:cNvPr id="29" name="Obdélník 28"/>
              <p:cNvSpPr/>
              <p:nvPr/>
            </p:nvSpPr>
            <p:spPr>
              <a:xfrm>
                <a:off x="3121724" y="5937944"/>
                <a:ext cx="2303462" cy="36036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Arial" charset="0"/>
                    <a:cs typeface="Arial" charset="0"/>
                  </a:rPr>
                  <a:t>Risk  </a:t>
                </a:r>
                <a:r>
                  <a:rPr lang="en-US" b="1" dirty="0">
                    <a:solidFill>
                      <a:schemeClr val="tx2"/>
                    </a:solidFill>
                    <a:latin typeface="Arial" charset="0"/>
                    <a:cs typeface="Arial" charset="0"/>
                  </a:rPr>
                  <a:t>management</a:t>
                </a:r>
                <a:endParaRPr lang="cs-CZ" b="1" dirty="0">
                  <a:solidFill>
                    <a:schemeClr val="tx2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8" name="TextovéPole 7"/>
            <p:cNvSpPr txBox="1"/>
            <p:nvPr/>
          </p:nvSpPr>
          <p:spPr>
            <a:xfrm>
              <a:off x="4057416" y="4700218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RQ</a:t>
              </a:r>
              <a:r>
                <a:rPr lang="cs-CZ" dirty="0" smtClean="0"/>
                <a:t> = 0.15/0.1 = </a:t>
              </a:r>
              <a:r>
                <a:rPr lang="cs-CZ" b="1" dirty="0" smtClean="0">
                  <a:solidFill>
                    <a:schemeClr val="tx2"/>
                  </a:solidFill>
                </a:rPr>
                <a:t>1.5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cxnSp>
          <p:nvCxnSpPr>
            <p:cNvPr id="10" name="Přímá spojnice se šipkou 9"/>
            <p:cNvCxnSpPr/>
            <p:nvPr/>
          </p:nvCxnSpPr>
          <p:spPr>
            <a:xfrm>
              <a:off x="5580112" y="5117896"/>
              <a:ext cx="576064" cy="4759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ovéPole 10"/>
            <p:cNvSpPr txBox="1"/>
            <p:nvPr/>
          </p:nvSpPr>
          <p:spPr>
            <a:xfrm>
              <a:off x="6156176" y="5069550"/>
              <a:ext cx="291201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err="1" smtClean="0"/>
                <a:t>DWTP</a:t>
              </a:r>
              <a:r>
                <a:rPr lang="cs-CZ" b="1" dirty="0" smtClean="0"/>
                <a:t> </a:t>
              </a:r>
              <a:r>
                <a:rPr lang="cs-CZ" b="1" dirty="0" err="1" smtClean="0"/>
                <a:t>company</a:t>
              </a:r>
              <a:r>
                <a:rPr lang="cs-CZ" b="1" dirty="0" smtClean="0"/>
                <a:t/>
              </a:r>
              <a:br>
                <a:rPr lang="cs-CZ" b="1" dirty="0" smtClean="0"/>
              </a:br>
              <a:r>
                <a:rPr lang="en-US" dirty="0" smtClean="0"/>
                <a:t>$$</a:t>
              </a:r>
              <a:r>
                <a:rPr lang="cs-CZ" dirty="0" smtClean="0"/>
                <a:t> </a:t>
              </a:r>
              <a:r>
                <a:rPr lang="cs-CZ" dirty="0" err="1" smtClean="0"/>
                <a:t>for</a:t>
              </a:r>
              <a:r>
                <a:rPr lang="cs-CZ" dirty="0" smtClean="0"/>
                <a:t> penalty</a:t>
              </a:r>
            </a:p>
            <a:p>
              <a:r>
                <a:rPr lang="en-US" dirty="0" smtClean="0"/>
                <a:t>$$</a:t>
              </a:r>
              <a:r>
                <a:rPr lang="cs-CZ" dirty="0" smtClean="0"/>
                <a:t> </a:t>
              </a:r>
              <a:r>
                <a:rPr lang="cs-CZ" dirty="0" err="1" smtClean="0"/>
                <a:t>for</a:t>
              </a:r>
              <a:r>
                <a:rPr lang="cs-CZ" dirty="0" smtClean="0"/>
                <a:t> </a:t>
              </a:r>
              <a:r>
                <a:rPr lang="cs-CZ" dirty="0" err="1" smtClean="0"/>
                <a:t>DWTP</a:t>
              </a:r>
              <a:r>
                <a:rPr lang="cs-CZ" dirty="0" smtClean="0"/>
                <a:t> </a:t>
              </a:r>
              <a:r>
                <a:rPr lang="cs-CZ" dirty="0" err="1" smtClean="0"/>
                <a:t>improvement</a:t>
              </a:r>
              <a:r>
                <a:rPr lang="cs-CZ" dirty="0" smtClean="0"/>
                <a:t/>
              </a:r>
              <a:br>
                <a:rPr lang="cs-CZ" dirty="0" smtClean="0"/>
              </a:br>
              <a:r>
                <a:rPr lang="en-US" dirty="0" smtClean="0"/>
                <a:t>$$</a:t>
              </a:r>
              <a:r>
                <a:rPr lang="cs-CZ" dirty="0" smtClean="0"/>
                <a:t> </a:t>
              </a:r>
              <a:r>
                <a:rPr lang="en-US" dirty="0" smtClean="0"/>
                <a:t>lobbying to affect</a:t>
              </a:r>
              <a:br>
                <a:rPr lang="en-US" dirty="0" smtClean="0"/>
              </a:br>
              <a:r>
                <a:rPr lang="en-US" dirty="0" smtClean="0"/>
                <a:t>     legislation</a:t>
              </a:r>
              <a:endParaRPr lang="en-US" dirty="0"/>
            </a:p>
          </p:txBody>
        </p:sp>
        <p:pic>
          <p:nvPicPr>
            <p:cNvPr id="227336" name="Picture 8" descr="Výsledek obrázku pro jai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532" y="4818943"/>
              <a:ext cx="774883" cy="774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0" y="332656"/>
            <a:ext cx="9144000" cy="633264"/>
          </a:xfrm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BE" altLang="en-US" dirty="0" smtClean="0">
                <a:solidFill>
                  <a:schemeClr val="tx1"/>
                </a:solidFill>
              </a:rPr>
              <a:t>Regulator</a:t>
            </a:r>
            <a:r>
              <a:rPr lang="cs-CZ" altLang="en-US" dirty="0" smtClean="0">
                <a:solidFill>
                  <a:schemeClr val="tx1"/>
                </a:solidFill>
              </a:rPr>
              <a:t>y </a:t>
            </a:r>
            <a:r>
              <a:rPr lang="cs-CZ" altLang="en-US" dirty="0" err="1" smtClean="0">
                <a:solidFill>
                  <a:schemeClr val="tx1"/>
                </a:solidFill>
              </a:rPr>
              <a:t>approach</a:t>
            </a:r>
            <a:r>
              <a:rPr lang="cs-CZ" altLang="en-US" dirty="0" smtClean="0">
                <a:solidFill>
                  <a:schemeClr val="tx1"/>
                </a:solidFill>
              </a:rPr>
              <a:t>: r</a:t>
            </a:r>
            <a:r>
              <a:rPr lang="nl-BE" altLang="en-US" dirty="0" smtClean="0">
                <a:solidFill>
                  <a:schemeClr val="tx1"/>
                </a:solidFill>
              </a:rPr>
              <a:t>isk</a:t>
            </a:r>
            <a:r>
              <a:rPr lang="cs-CZ" altLang="en-US" dirty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assessment</a:t>
            </a:r>
            <a:r>
              <a:rPr lang="cs-CZ" altLang="en-US" dirty="0" smtClean="0">
                <a:solidFill>
                  <a:schemeClr val="tx1"/>
                </a:solidFill>
              </a:rPr>
              <a:t> and management</a:t>
            </a:r>
            <a:endParaRPr lang="nl-NL" altLang="en-US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52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5" grpId="0" animBg="1"/>
      <p:bldP spid="2" grpId="0"/>
      <p:bldP spid="27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Summa</a:t>
            </a:r>
            <a:r>
              <a:rPr lang="cs-CZ" dirty="0" err="1" smtClean="0">
                <a:solidFill>
                  <a:schemeClr val="tx1"/>
                </a:solidFill>
              </a:rPr>
              <a:t>ry</a:t>
            </a:r>
            <a:r>
              <a:rPr lang="cs-CZ" dirty="0" smtClean="0">
                <a:solidFill>
                  <a:schemeClr val="tx1"/>
                </a:solidFill>
              </a:rPr>
              <a:t> on </a:t>
            </a:r>
            <a:r>
              <a:rPr lang="cs-CZ" b="1" dirty="0" err="1" smtClean="0">
                <a:solidFill>
                  <a:srgbClr val="C00000"/>
                </a:solidFill>
              </a:rPr>
              <a:t>Who</a:t>
            </a:r>
            <a:r>
              <a:rPr lang="cs-CZ" b="1" dirty="0" smtClean="0">
                <a:solidFill>
                  <a:srgbClr val="C00000"/>
                </a:solidFill>
              </a:rPr>
              <a:t>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24744"/>
            <a:ext cx="6768752" cy="518457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dirty="0" smtClean="0">
                <a:solidFill>
                  <a:schemeClr val="tx2"/>
                </a:solidFill>
              </a:rPr>
              <a:t>Toxicity </a:t>
            </a:r>
            <a:r>
              <a:rPr lang="cs-CZ" dirty="0" err="1" smtClean="0">
                <a:solidFill>
                  <a:schemeClr val="tx2"/>
                </a:solidFill>
              </a:rPr>
              <a:t>assessment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/>
              <a:t>depends</a:t>
            </a:r>
            <a:r>
              <a:rPr lang="cs-CZ" dirty="0" smtClean="0"/>
              <a:t> on </a:t>
            </a:r>
            <a:r>
              <a:rPr lang="cs-CZ" dirty="0" err="1" smtClean="0"/>
              <a:t>goal</a:t>
            </a:r>
            <a:endParaRPr lang="cs-CZ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dirty="0" err="1" smtClean="0"/>
              <a:t>approaches</a:t>
            </a:r>
            <a:r>
              <a:rPr lang="cs-CZ" dirty="0" smtClean="0"/>
              <a:t>, </a:t>
            </a:r>
            <a:r>
              <a:rPr lang="cs-CZ" dirty="0" err="1" smtClean="0"/>
              <a:t>standardization</a:t>
            </a:r>
            <a:r>
              <a:rPr lang="cs-CZ" dirty="0" smtClean="0"/>
              <a:t>, </a:t>
            </a:r>
            <a:r>
              <a:rPr lang="cs-CZ" dirty="0" err="1" smtClean="0"/>
              <a:t>demands</a:t>
            </a:r>
            <a:r>
              <a:rPr lang="cs-CZ" dirty="0" smtClean="0"/>
              <a:t> on </a:t>
            </a:r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etc</a:t>
            </a:r>
            <a:endParaRPr lang="cs-CZ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dirty="0" smtClean="0">
                <a:solidFill>
                  <a:schemeClr val="accent2"/>
                </a:solidFill>
              </a:rPr>
              <a:t>Science </a:t>
            </a:r>
            <a:r>
              <a:rPr lang="cs-CZ" dirty="0" err="1" smtClean="0">
                <a:solidFill>
                  <a:schemeClr val="accent2"/>
                </a:solidFill>
              </a:rPr>
              <a:t>vs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err="1" smtClean="0">
                <a:solidFill>
                  <a:schemeClr val="accent2"/>
                </a:solidFill>
              </a:rPr>
              <a:t>Regulatory</a:t>
            </a:r>
            <a:r>
              <a:rPr lang="cs-CZ" dirty="0" smtClean="0">
                <a:solidFill>
                  <a:schemeClr val="accent2"/>
                </a:solidFill>
              </a:rPr>
              <a:t>/business reality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are </a:t>
            </a:r>
            <a:r>
              <a:rPr lang="cs-CZ" dirty="0" err="1" smtClean="0"/>
              <a:t>different</a:t>
            </a:r>
            <a:r>
              <a:rPr lang="cs-CZ" dirty="0" smtClean="0"/>
              <a:t> </a:t>
            </a:r>
            <a:r>
              <a:rPr lang="cs-CZ" dirty="0" err="1" smtClean="0"/>
              <a:t>worlds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chemeClr val="tx2"/>
                </a:solidFill>
              </a:rPr>
              <a:t>specific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requirements</a:t>
            </a:r>
            <a:endParaRPr lang="cs-CZ" dirty="0" smtClean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dirty="0" smtClean="0"/>
              <a:t>(</a:t>
            </a:r>
            <a:r>
              <a:rPr lang="cs-CZ" dirty="0" err="1" smtClean="0"/>
              <a:t>Eco</a:t>
            </a:r>
            <a:r>
              <a:rPr lang="cs-CZ" dirty="0" smtClean="0"/>
              <a:t>)</a:t>
            </a:r>
            <a:r>
              <a:rPr lang="cs-CZ" dirty="0" err="1" smtClean="0"/>
              <a:t>Toxicological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chemeClr val="tx2"/>
                </a:solidFill>
              </a:rPr>
              <a:t>research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is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exciting</a:t>
            </a:r>
            <a:r>
              <a:rPr lang="cs-CZ" dirty="0" smtClean="0">
                <a:solidFill>
                  <a:schemeClr val="tx2"/>
                </a:solidFill>
              </a:rPr>
              <a:t> and </a:t>
            </a:r>
            <a:r>
              <a:rPr lang="cs-CZ" dirty="0" err="1" smtClean="0">
                <a:solidFill>
                  <a:schemeClr val="tx2"/>
                </a:solidFill>
              </a:rPr>
              <a:t>important</a:t>
            </a:r>
            <a:r>
              <a:rPr lang="cs-CZ" dirty="0" smtClean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relevant</a:t>
            </a:r>
            <a:r>
              <a:rPr lang="cs-CZ" dirty="0" smtClean="0"/>
              <a:t> (and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accepted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society / </a:t>
            </a:r>
            <a:r>
              <a:rPr lang="cs-CZ" dirty="0" err="1" smtClean="0"/>
              <a:t>polititans</a:t>
            </a:r>
            <a:r>
              <a:rPr lang="cs-CZ" dirty="0" smtClean="0"/>
              <a:t>)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results</a:t>
            </a:r>
            <a:r>
              <a:rPr lang="cs-CZ" dirty="0" smtClean="0"/>
              <a:t> </a:t>
            </a:r>
            <a:r>
              <a:rPr lang="cs-CZ" dirty="0" err="1" smtClean="0"/>
              <a:t>continuously</a:t>
            </a:r>
            <a:r>
              <a:rPr lang="cs-CZ" dirty="0" smtClean="0"/>
              <a:t> </a:t>
            </a:r>
            <a:r>
              <a:rPr lang="cs-CZ" dirty="0" err="1" smtClean="0"/>
              <a:t>improve</a:t>
            </a:r>
            <a:r>
              <a:rPr lang="cs-CZ" dirty="0" smtClean="0"/>
              <a:t> </a:t>
            </a:r>
            <a:r>
              <a:rPr lang="cs-CZ" dirty="0" err="1" smtClean="0"/>
              <a:t>quality</a:t>
            </a:r>
            <a:r>
              <a:rPr lang="cs-CZ" dirty="0" smtClean="0"/>
              <a:t> of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dirty="0" smtClean="0">
                <a:solidFill>
                  <a:schemeClr val="tx2"/>
                </a:solidFill>
              </a:rPr>
              <a:t>Risk </a:t>
            </a:r>
            <a:r>
              <a:rPr lang="cs-CZ" dirty="0" err="1" smtClean="0">
                <a:solidFill>
                  <a:schemeClr val="tx2"/>
                </a:solidFill>
              </a:rPr>
              <a:t>assessment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concept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/>
              <a:t>integrates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central</a:t>
            </a:r>
            <a:r>
              <a:rPr lang="cs-CZ" dirty="0" smtClean="0"/>
              <a:t> to </a:t>
            </a:r>
            <a:r>
              <a:rPr lang="cs-CZ" dirty="0" err="1" smtClean="0"/>
              <a:t>decision</a:t>
            </a:r>
            <a:r>
              <a:rPr lang="cs-CZ" dirty="0" smtClean="0"/>
              <a:t> </a:t>
            </a:r>
            <a:r>
              <a:rPr lang="cs-CZ" dirty="0" err="1" smtClean="0"/>
              <a:t>making</a:t>
            </a:r>
            <a:endParaRPr lang="cs-CZ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dirty="0" err="1" smtClean="0"/>
              <a:t>Integrates</a:t>
            </a:r>
            <a:r>
              <a:rPr lang="cs-CZ" dirty="0" smtClean="0"/>
              <a:t> </a:t>
            </a:r>
            <a:r>
              <a:rPr lang="cs-CZ" dirty="0" err="1" smtClean="0"/>
              <a:t>eco</a:t>
            </a:r>
            <a:r>
              <a:rPr lang="cs-CZ" dirty="0" smtClean="0"/>
              <a:t>/toxicity </a:t>
            </a:r>
            <a:r>
              <a:rPr lang="cs-CZ" dirty="0" err="1" smtClean="0"/>
              <a:t>testing</a:t>
            </a:r>
            <a:r>
              <a:rPr lang="cs-CZ" dirty="0" smtClean="0"/>
              <a:t> (= „</a:t>
            </a:r>
            <a:r>
              <a:rPr lang="cs-CZ" dirty="0" err="1" smtClean="0"/>
              <a:t>effect</a:t>
            </a:r>
            <a:r>
              <a:rPr lang="cs-CZ" dirty="0" smtClean="0"/>
              <a:t>“ </a:t>
            </a:r>
            <a:r>
              <a:rPr lang="cs-CZ" dirty="0" err="1" smtClean="0"/>
              <a:t>assessment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dose-response </a:t>
            </a:r>
            <a:r>
              <a:rPr lang="cs-CZ" dirty="0" err="1" smtClean="0"/>
              <a:t>assessment</a:t>
            </a:r>
            <a:r>
              <a:rPr lang="cs-CZ" dirty="0"/>
              <a:t>)</a:t>
            </a:r>
            <a:endParaRPr lang="cs-CZ" dirty="0" smtClean="0"/>
          </a:p>
        </p:txBody>
      </p:sp>
      <p:sp>
        <p:nvSpPr>
          <p:cNvPr id="3" name="AutoShape 2" descr="Výsledek obrázku pro eu la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68760"/>
            <a:ext cx="1836978" cy="103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5" name="Picture 5" descr="Výsledek obrázku pro in vitro toxic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659" y="2924944"/>
            <a:ext cx="1836978" cy="71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4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67544" y="188640"/>
            <a:ext cx="633670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When</a:t>
            </a:r>
            <a:r>
              <a:rPr lang="cs-CZ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cs-CZ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cs-CZ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</a:t>
            </a:r>
            <a:endParaRPr lang="cs-CZ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059832" y="1844824"/>
            <a:ext cx="58817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400" dirty="0" smtClean="0"/>
          </a:p>
          <a:p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assessment</a:t>
            </a:r>
            <a:r>
              <a:rPr lang="cs-CZ" sz="2400" dirty="0" smtClean="0"/>
              <a:t> of toxicity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needed</a:t>
            </a:r>
            <a:r>
              <a:rPr lang="cs-CZ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cs-CZ" sz="2400" dirty="0" smtClean="0"/>
          </a:p>
          <a:p>
            <a:endParaRPr lang="en-US" sz="2400" b="1" dirty="0"/>
          </a:p>
        </p:txBody>
      </p:sp>
      <p:sp>
        <p:nvSpPr>
          <p:cNvPr id="4" name="Obdélník 3"/>
          <p:cNvSpPr/>
          <p:nvPr/>
        </p:nvSpPr>
        <p:spPr>
          <a:xfrm>
            <a:off x="433264" y="4104605"/>
            <a:ext cx="63367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</a:t>
            </a:r>
            <a:endParaRPr lang="cs-CZ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48064" y="4509120"/>
            <a:ext cx="604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 smtClean="0"/>
          </a:p>
          <a:p>
            <a:r>
              <a:rPr lang="cs-CZ" sz="2400" dirty="0" smtClean="0"/>
              <a:t>to </a:t>
            </a:r>
            <a:r>
              <a:rPr lang="cs-CZ" sz="2400" dirty="0" err="1" smtClean="0"/>
              <a:t>assess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toxicity</a:t>
            </a:r>
            <a:r>
              <a:rPr lang="cs-CZ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cs-CZ" sz="2400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365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accent2"/>
                </a:solidFill>
              </a:rPr>
              <a:t>When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&amp; w</a:t>
            </a:r>
            <a:r>
              <a:rPr lang="cs-CZ" dirty="0" err="1" smtClean="0">
                <a:solidFill>
                  <a:schemeClr val="accent2"/>
                </a:solidFill>
              </a:rPr>
              <a:t>here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the</a:t>
            </a:r>
            <a:r>
              <a:rPr lang="cs-CZ" dirty="0" smtClean="0">
                <a:solidFill>
                  <a:schemeClr val="tx1"/>
                </a:solidFill>
              </a:rPr>
              <a:t> toxicity </a:t>
            </a:r>
            <a:r>
              <a:rPr lang="cs-CZ" dirty="0" err="1" smtClean="0">
                <a:solidFill>
                  <a:schemeClr val="tx1"/>
                </a:solidFill>
              </a:rPr>
              <a:t>assessment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is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needed</a:t>
            </a:r>
            <a:r>
              <a:rPr lang="cs-CZ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62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Výsledek obrázku pro government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0169" name="Picture 9" descr="Výsledek obrázku pro government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62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11692" y="4077072"/>
            <a:ext cx="24482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An</a:t>
            </a:r>
            <a:r>
              <a:rPr lang="cs-CZ" sz="2000" b="1" dirty="0" err="1" smtClean="0">
                <a:solidFill>
                  <a:schemeClr val="tx2"/>
                </a:solidFill>
              </a:rPr>
              <a:t>ytime</a:t>
            </a:r>
            <a:r>
              <a:rPr lang="cs-CZ" sz="2000" b="1" dirty="0">
                <a:solidFill>
                  <a:schemeClr val="tx2"/>
                </a:solidFill>
              </a:rPr>
              <a:t>!</a:t>
            </a:r>
            <a:r>
              <a:rPr lang="cs-CZ" sz="2000" b="1" dirty="0" smtClean="0">
                <a:solidFill>
                  <a:schemeClr val="tx2"/>
                </a:solidFill>
              </a:rPr>
              <a:t/>
            </a:r>
            <a:br>
              <a:rPr lang="cs-CZ" sz="2000" b="1" dirty="0" smtClean="0">
                <a:solidFill>
                  <a:schemeClr val="tx2"/>
                </a:solidFill>
              </a:rPr>
            </a:br>
            <a:endParaRPr lang="cs-CZ" sz="2000" b="1" dirty="0" smtClean="0">
              <a:solidFill>
                <a:schemeClr val="tx2"/>
              </a:solidFill>
            </a:endParaRPr>
          </a:p>
          <a:p>
            <a:pPr algn="ctr"/>
            <a:r>
              <a:rPr lang="cs-CZ" sz="2000" dirty="0" smtClean="0"/>
              <a:t>… </a:t>
            </a:r>
            <a:r>
              <a:rPr lang="cs-CZ" sz="2000" dirty="0" err="1" smtClean="0"/>
              <a:t>depending</a:t>
            </a:r>
            <a:r>
              <a:rPr lang="cs-CZ" sz="2000" dirty="0" smtClean="0"/>
              <a:t> on </a:t>
            </a:r>
            <a:r>
              <a:rPr lang="cs-CZ" sz="2000" dirty="0" err="1" smtClean="0"/>
              <a:t>researcher</a:t>
            </a:r>
            <a:r>
              <a:rPr lang="en-US" sz="2000" dirty="0" smtClean="0"/>
              <a:t>’s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budget</a:t>
            </a:r>
            <a:endParaRPr lang="en-US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83522" y="4077072"/>
            <a:ext cx="28168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As the law s</a:t>
            </a:r>
            <a:r>
              <a:rPr lang="cs-CZ" sz="2000" b="1" dirty="0" err="1" smtClean="0">
                <a:solidFill>
                  <a:schemeClr val="tx2"/>
                </a:solidFill>
              </a:rPr>
              <a:t>ays</a:t>
            </a:r>
            <a:r>
              <a:rPr lang="cs-CZ" sz="2000" b="1" dirty="0" smtClean="0">
                <a:solidFill>
                  <a:schemeClr val="tx2"/>
                </a:solidFill>
              </a:rPr>
              <a:t>!</a:t>
            </a:r>
          </a:p>
          <a:p>
            <a:pPr algn="ctr"/>
            <a:endParaRPr lang="cs-CZ" sz="2000" b="1" dirty="0" smtClean="0">
              <a:solidFill>
                <a:schemeClr val="tx2"/>
              </a:solidFill>
            </a:endParaRPr>
          </a:p>
          <a:p>
            <a:pPr algn="ctr"/>
            <a:r>
              <a:rPr lang="cs-CZ" sz="2000" dirty="0" smtClean="0"/>
              <a:t>… </a:t>
            </a:r>
            <a:r>
              <a:rPr lang="cs-CZ" sz="2000" dirty="0" err="1" smtClean="0"/>
              <a:t>what</a:t>
            </a:r>
            <a:r>
              <a:rPr lang="cs-CZ" sz="2000" dirty="0" smtClean="0"/>
              <a:t> are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endParaRPr lang="en-US" sz="2000" dirty="0" smtClean="0"/>
          </a:p>
          <a:p>
            <a:pPr algn="r"/>
            <a:r>
              <a:rPr lang="cs-CZ" sz="2000" dirty="0" err="1" smtClean="0"/>
              <a:t>law</a:t>
            </a:r>
            <a:r>
              <a:rPr lang="cs-CZ" sz="2000" dirty="0" smtClean="0"/>
              <a:t>(s)?      </a:t>
            </a:r>
            <a:r>
              <a:rPr lang="cs-CZ" sz="3000" dirty="0" smtClean="0">
                <a:sym typeface="Wingdings" panose="05000000000000000000" pitchFamily="2" charset="2"/>
              </a:rPr>
              <a:t>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4510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6"/>
          <p:cNvGrpSpPr>
            <a:grpSpLocks/>
          </p:cNvGrpSpPr>
          <p:nvPr/>
        </p:nvGrpSpPr>
        <p:grpSpPr bwMode="auto">
          <a:xfrm>
            <a:off x="5482525" y="476250"/>
            <a:ext cx="2042223" cy="3254085"/>
            <a:chOff x="5482244" y="476672"/>
            <a:chExt cx="2042084" cy="3253963"/>
          </a:xfrm>
        </p:grpSpPr>
        <p:sp>
          <p:nvSpPr>
            <p:cNvPr id="7" name="Volný tvar 6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TextovéPole 46"/>
            <p:cNvSpPr txBox="1">
              <a:spLocks noChangeArrowheads="1"/>
            </p:cNvSpPr>
            <p:nvPr/>
          </p:nvSpPr>
          <p:spPr bwMode="auto">
            <a:xfrm rot="18218989">
              <a:off x="5105228" y="3076639"/>
              <a:ext cx="1031012" cy="276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 dirty="0" err="1" smtClean="0">
                  <a:solidFill>
                    <a:srgbClr val="00B050"/>
                  </a:solidFill>
                </a:rPr>
                <a:t>MIXTURES</a:t>
              </a:r>
              <a:r>
                <a:rPr lang="cs-CZ" sz="1200" b="1" dirty="0" smtClean="0">
                  <a:solidFill>
                    <a:srgbClr val="00B050"/>
                  </a:solidFill>
                </a:rPr>
                <a:t>!</a:t>
              </a:r>
              <a:endParaRPr lang="en-GB" sz="12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Skupina 58"/>
          <p:cNvGrpSpPr>
            <a:grpSpLocks/>
          </p:cNvGrpSpPr>
          <p:nvPr/>
        </p:nvGrpSpPr>
        <p:grpSpPr bwMode="auto">
          <a:xfrm>
            <a:off x="2124075" y="3284984"/>
            <a:ext cx="4984671" cy="1261710"/>
            <a:chOff x="2124752" y="3559688"/>
            <a:chExt cx="4984711" cy="1261826"/>
          </a:xfrm>
        </p:grpSpPr>
        <p:pic>
          <p:nvPicPr>
            <p:cNvPr id="11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61489" y="4149646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Levá složená závorka 11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3" name="Skupina 54"/>
          <p:cNvGrpSpPr>
            <a:grpSpLocks/>
          </p:cNvGrpSpPr>
          <p:nvPr/>
        </p:nvGrpSpPr>
        <p:grpSpPr bwMode="auto">
          <a:xfrm>
            <a:off x="3708400" y="260350"/>
            <a:ext cx="4029704" cy="3240942"/>
            <a:chOff x="3707905" y="260648"/>
            <a:chExt cx="4029626" cy="3240888"/>
          </a:xfrm>
        </p:grpSpPr>
        <p:sp>
          <p:nvSpPr>
            <p:cNvPr id="14" name="Levá složená závorka 13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1869387" cy="3108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cs-CZ" sz="1400" dirty="0" smtClean="0"/>
                <a:t> </a:t>
              </a:r>
              <a:r>
                <a:rPr lang="cs-CZ" sz="1400" dirty="0" err="1" smtClean="0"/>
                <a:t>Industrial</a:t>
              </a:r>
              <a:r>
                <a:rPr lang="cs-CZ" sz="1400" dirty="0" smtClean="0"/>
                <a:t> </a:t>
              </a:r>
              <a:r>
                <a:rPr lang="cs-CZ" sz="1400" dirty="0" err="1" smtClean="0"/>
                <a:t>chemicals</a:t>
              </a:r>
              <a:endParaRPr lang="cs-CZ" sz="1400" dirty="0"/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 smtClean="0"/>
                <a:t> </a:t>
              </a:r>
              <a:r>
                <a:rPr lang="cs-CZ" sz="1400" dirty="0" err="1" smtClean="0"/>
                <a:t>Cosmetics</a:t>
              </a:r>
              <a:r>
                <a:rPr lang="cs-CZ" sz="1400" dirty="0"/>
                <a:t/>
              </a:r>
              <a:br>
                <a:rPr lang="cs-CZ" sz="1400" dirty="0"/>
              </a:b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 smtClean="0"/>
                <a:t> PPP (</a:t>
              </a:r>
              <a:r>
                <a:rPr lang="cs-CZ" sz="1400" dirty="0" err="1" smtClean="0"/>
                <a:t>pesticides</a:t>
              </a:r>
              <a:r>
                <a:rPr lang="cs-CZ" sz="1400" dirty="0" smtClean="0"/>
                <a:t>)</a:t>
              </a:r>
              <a:r>
                <a:rPr lang="cs-CZ" sz="1400" dirty="0"/>
                <a:t/>
              </a:r>
              <a:br>
                <a:rPr lang="cs-CZ" sz="1400" dirty="0"/>
              </a:b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 smtClean="0"/>
                <a:t> </a:t>
              </a:r>
              <a:r>
                <a:rPr lang="cs-CZ" sz="1400" dirty="0" err="1" smtClean="0"/>
                <a:t>Biocides</a:t>
              </a:r>
              <a:r>
                <a:rPr lang="cs-CZ" sz="1400" dirty="0" smtClean="0"/>
                <a:t> </a:t>
              </a:r>
              <a:endParaRPr lang="cs-CZ" sz="1400" dirty="0"/>
            </a:p>
            <a:p>
              <a:pPr>
                <a:buFont typeface="Arial" pitchFamily="34" charset="0"/>
                <a:buChar char="•"/>
              </a:pPr>
              <a:endParaRPr lang="cs-CZ" sz="1400" dirty="0" smtClean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 </a:t>
              </a:r>
              <a:r>
                <a:rPr lang="cs-CZ" sz="1400" dirty="0" err="1" smtClean="0"/>
                <a:t>Human</a:t>
              </a:r>
              <a:r>
                <a:rPr lang="cs-CZ" sz="1400" dirty="0" smtClean="0"/>
                <a:t> </a:t>
              </a:r>
              <a:br>
                <a:rPr lang="cs-CZ" sz="1400" dirty="0" smtClean="0"/>
              </a:br>
              <a:r>
                <a:rPr lang="cs-CZ" sz="1400" dirty="0" smtClean="0"/>
                <a:t>  </a:t>
              </a:r>
              <a:r>
                <a:rPr lang="cs-CZ" sz="1400" dirty="0" err="1" smtClean="0"/>
                <a:t>pharmaceuticals</a:t>
              </a:r>
              <a:r>
                <a:rPr lang="cs-CZ" sz="1400" dirty="0" smtClean="0"/>
                <a:t> </a:t>
              </a:r>
              <a:endParaRPr lang="cs-CZ" sz="1400" dirty="0"/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 smtClean="0"/>
                <a:t> </a:t>
              </a:r>
              <a:r>
                <a:rPr lang="cs-CZ" sz="1400" dirty="0" err="1" smtClean="0"/>
                <a:t>Veterinary</a:t>
              </a:r>
              <a:r>
                <a:rPr lang="cs-CZ" sz="1400" dirty="0" smtClean="0"/>
                <a:t/>
              </a:r>
              <a:br>
                <a:rPr lang="cs-CZ" sz="1400" dirty="0" smtClean="0"/>
              </a:br>
              <a:r>
                <a:rPr lang="cs-CZ" sz="1400" dirty="0" smtClean="0"/>
                <a:t>   </a:t>
              </a:r>
              <a:r>
                <a:rPr lang="cs-CZ" sz="1400" dirty="0" err="1" smtClean="0"/>
                <a:t>pharmaceuticals</a:t>
              </a:r>
              <a:endParaRPr lang="cs-CZ" sz="1400" dirty="0"/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</p:txBody>
        </p:sp>
      </p:grpSp>
      <p:sp>
        <p:nvSpPr>
          <p:cNvPr id="16" name="TextovéPole 15"/>
          <p:cNvSpPr txBox="1">
            <a:spLocks noChangeArrowheads="1"/>
          </p:cNvSpPr>
          <p:nvPr/>
        </p:nvSpPr>
        <p:spPr bwMode="auto">
          <a:xfrm>
            <a:off x="6012160" y="44450"/>
            <a:ext cx="1861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 dirty="0" err="1" smtClean="0">
                <a:solidFill>
                  <a:srgbClr val="00B050"/>
                </a:solidFill>
              </a:rPr>
              <a:t>Chemical</a:t>
            </a:r>
            <a:r>
              <a:rPr lang="cs-CZ" sz="1200" b="1" dirty="0" smtClean="0">
                <a:solidFill>
                  <a:srgbClr val="00B050"/>
                </a:solidFill>
              </a:rPr>
              <a:t> </a:t>
            </a:r>
            <a:r>
              <a:rPr lang="cs-CZ" sz="1200" b="1" dirty="0" err="1" smtClean="0">
                <a:solidFill>
                  <a:srgbClr val="00B050"/>
                </a:solidFill>
              </a:rPr>
              <a:t>laws</a:t>
            </a:r>
            <a:r>
              <a:rPr lang="cs-CZ" sz="1200" b="1" dirty="0" smtClean="0">
                <a:solidFill>
                  <a:srgbClr val="00B050"/>
                </a:solidFill>
              </a:rPr>
              <a:t> („</a:t>
            </a:r>
            <a:r>
              <a:rPr lang="cs-CZ" sz="1200" b="1" dirty="0" err="1">
                <a:solidFill>
                  <a:srgbClr val="00B050"/>
                </a:solidFill>
              </a:rPr>
              <a:t>bulk</a:t>
            </a:r>
            <a:r>
              <a:rPr lang="cs-CZ" sz="1200" b="1" dirty="0">
                <a:solidFill>
                  <a:srgbClr val="00B050"/>
                </a:solidFill>
              </a:rPr>
              <a:t>“)</a:t>
            </a:r>
            <a:endParaRPr lang="en-GB" sz="1200" b="1" dirty="0">
              <a:solidFill>
                <a:srgbClr val="00B050"/>
              </a:solidFill>
            </a:endParaRPr>
          </a:p>
        </p:txBody>
      </p:sp>
      <p:grpSp>
        <p:nvGrpSpPr>
          <p:cNvPr id="17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18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19" name="Levá složená závorka 18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0" name="Skupina 57"/>
          <p:cNvGrpSpPr>
            <a:grpSpLocks/>
          </p:cNvGrpSpPr>
          <p:nvPr/>
        </p:nvGrpSpPr>
        <p:grpSpPr bwMode="auto">
          <a:xfrm>
            <a:off x="144463" y="44450"/>
            <a:ext cx="8928100" cy="3744590"/>
            <a:chOff x="1685562" y="45195"/>
            <a:chExt cx="7278926" cy="3744538"/>
          </a:xfrm>
        </p:grpSpPr>
        <p:sp>
          <p:nvSpPr>
            <p:cNvPr id="21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2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 dirty="0">
                  <a:solidFill>
                    <a:schemeClr val="tx2"/>
                  </a:solidFill>
                </a:rPr>
                <a:t>PPP</a:t>
              </a:r>
              <a:br>
                <a:rPr lang="cs-CZ" sz="1400" b="1" dirty="0">
                  <a:solidFill>
                    <a:schemeClr val="tx2"/>
                  </a:solidFill>
                </a:rPr>
              </a:br>
              <a:r>
                <a:rPr lang="cs-CZ" sz="1400" dirty="0">
                  <a:solidFill>
                    <a:schemeClr val="tx2"/>
                  </a:solidFill>
                </a:rPr>
                <a:t>(</a:t>
              </a:r>
              <a:r>
                <a:rPr lang="cs-CZ" sz="1400" dirty="0" err="1">
                  <a:solidFill>
                    <a:schemeClr val="tx2"/>
                  </a:solidFill>
                </a:rPr>
                <a:t>EFSA</a:t>
              </a:r>
              <a:r>
                <a:rPr lang="cs-CZ" sz="1400" dirty="0">
                  <a:solidFill>
                    <a:schemeClr val="tx2"/>
                  </a:solidFill>
                </a:rPr>
                <a:t>)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23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  <a:endParaRPr lang="cs-CZ" sz="1400" b="1" dirty="0">
                <a:solidFill>
                  <a:schemeClr val="tx2"/>
                </a:solidFill>
              </a:endParaRPr>
            </a:p>
            <a:p>
              <a:pPr algn="ctr"/>
              <a:r>
                <a:rPr lang="cs-CZ" sz="1400" dirty="0">
                  <a:solidFill>
                    <a:schemeClr val="tx2"/>
                  </a:solidFill>
                </a:rPr>
                <a:t>(EMA)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1685562" y="45195"/>
              <a:ext cx="7278926" cy="374453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5" name="TextovéPole 26"/>
            <p:cNvSpPr txBox="1">
              <a:spLocks noChangeArrowheads="1"/>
            </p:cNvSpPr>
            <p:nvPr/>
          </p:nvSpPr>
          <p:spPr bwMode="auto">
            <a:xfrm>
              <a:off x="829195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 dirty="0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26" name="Skupina 65"/>
          <p:cNvGrpSpPr>
            <a:grpSpLocks/>
          </p:cNvGrpSpPr>
          <p:nvPr/>
        </p:nvGrpSpPr>
        <p:grpSpPr bwMode="auto">
          <a:xfrm>
            <a:off x="3016251" y="3789364"/>
            <a:ext cx="6054724" cy="3140870"/>
            <a:chOff x="3014456" y="4077072"/>
            <a:chExt cx="6057249" cy="2855887"/>
          </a:xfrm>
        </p:grpSpPr>
        <p:sp>
          <p:nvSpPr>
            <p:cNvPr id="27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 dirty="0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29" name="TextovéPole 45"/>
            <p:cNvSpPr txBox="1">
              <a:spLocks noChangeArrowheads="1"/>
            </p:cNvSpPr>
            <p:nvPr/>
          </p:nvSpPr>
          <p:spPr bwMode="auto">
            <a:xfrm>
              <a:off x="7452320" y="4834078"/>
              <a:ext cx="1466782" cy="2098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 dirty="0" err="1">
                  <a:solidFill>
                    <a:schemeClr val="tx2"/>
                  </a:solidFill>
                </a:rPr>
                <a:t>WFD</a:t>
              </a:r>
              <a:r>
                <a:rPr lang="cs-CZ" sz="1200" b="1" dirty="0">
                  <a:solidFill>
                    <a:schemeClr val="tx2"/>
                  </a:solidFill>
                </a:rPr>
                <a:t> – </a:t>
              </a:r>
              <a:r>
                <a:rPr lang="cs-CZ" sz="1200" b="1" dirty="0" err="1" smtClean="0">
                  <a:solidFill>
                    <a:schemeClr val="tx2"/>
                  </a:solidFill>
                </a:rPr>
                <a:t>surface</a:t>
              </a:r>
              <a:r>
                <a:rPr lang="cs-CZ" sz="1200" b="1" dirty="0" smtClean="0">
                  <a:solidFill>
                    <a:schemeClr val="tx2"/>
                  </a:solidFill>
                </a:rPr>
                <a:t> w.</a:t>
              </a:r>
              <a:endParaRPr lang="cs-CZ" sz="1200" b="1" dirty="0">
                <a:solidFill>
                  <a:schemeClr val="tx2"/>
                </a:solidFill>
              </a:endParaRPr>
            </a:p>
            <a:p>
              <a:r>
                <a:rPr lang="cs-CZ" sz="1200" b="1" dirty="0" err="1">
                  <a:solidFill>
                    <a:schemeClr val="tx2"/>
                  </a:solidFill>
                </a:rPr>
                <a:t>GWD</a:t>
              </a:r>
              <a:r>
                <a:rPr lang="cs-CZ" sz="1200" b="1" dirty="0">
                  <a:solidFill>
                    <a:schemeClr val="tx2"/>
                  </a:solidFill>
                </a:rPr>
                <a:t> – </a:t>
              </a:r>
              <a:r>
                <a:rPr lang="cs-CZ" sz="1200" b="1" dirty="0" err="1" smtClean="0">
                  <a:solidFill>
                    <a:schemeClr val="tx2"/>
                  </a:solidFill>
                </a:rPr>
                <a:t>ground</a:t>
              </a:r>
              <a:r>
                <a:rPr lang="cs-CZ" sz="1200" b="1" dirty="0" smtClean="0">
                  <a:solidFill>
                    <a:schemeClr val="tx2"/>
                  </a:solidFill>
                </a:rPr>
                <a:t> w.</a:t>
              </a:r>
              <a:endParaRPr lang="cs-CZ" sz="1200" b="1" dirty="0">
                <a:solidFill>
                  <a:schemeClr val="tx2"/>
                </a:solidFill>
              </a:endParaRPr>
            </a:p>
            <a:p>
              <a:endParaRPr lang="cs-CZ" sz="1200" b="1" dirty="0">
                <a:solidFill>
                  <a:schemeClr val="tx2"/>
                </a:solidFill>
              </a:endParaRPr>
            </a:p>
            <a:p>
              <a:r>
                <a:rPr lang="en-US" sz="1200" b="1" dirty="0" smtClean="0">
                  <a:solidFill>
                    <a:schemeClr val="tx2"/>
                  </a:solidFill>
                </a:rPr>
                <a:t>Air </a:t>
              </a:r>
              <a:r>
                <a:rPr lang="en-US" sz="1200" b="1" dirty="0" err="1" smtClean="0">
                  <a:solidFill>
                    <a:schemeClr val="tx2"/>
                  </a:solidFill>
                </a:rPr>
                <a:t>qualit</a:t>
              </a:r>
              <a:r>
                <a:rPr lang="cs-CZ" sz="1200" b="1" dirty="0" smtClean="0">
                  <a:solidFill>
                    <a:schemeClr val="tx2"/>
                  </a:solidFill>
                </a:rPr>
                <a:t>y</a:t>
              </a:r>
            </a:p>
            <a:p>
              <a:endParaRPr lang="cs-CZ" sz="1200" b="1" dirty="0" smtClean="0">
                <a:solidFill>
                  <a:schemeClr val="tx2"/>
                </a:solidFill>
              </a:endParaRPr>
            </a:p>
            <a:p>
              <a:r>
                <a:rPr lang="cs-CZ" sz="1200" b="1" dirty="0" smtClean="0">
                  <a:solidFill>
                    <a:schemeClr val="tx2"/>
                  </a:solidFill>
                </a:rPr>
                <a:t>Food and </a:t>
              </a:r>
              <a:r>
                <a:rPr lang="cs-CZ" sz="1200" b="1" dirty="0" err="1" smtClean="0">
                  <a:solidFill>
                    <a:schemeClr val="tx2"/>
                  </a:solidFill>
                </a:rPr>
                <a:t>feed</a:t>
              </a:r>
              <a:endParaRPr lang="cs-CZ" sz="1200" b="1" dirty="0">
                <a:solidFill>
                  <a:schemeClr val="tx2"/>
                </a:solidFill>
              </a:endParaRPr>
            </a:p>
            <a:p>
              <a:endParaRPr lang="en-US" sz="1200" b="1" dirty="0" smtClean="0">
                <a:solidFill>
                  <a:schemeClr val="tx2"/>
                </a:solidFill>
              </a:endParaRPr>
            </a:p>
            <a:p>
              <a:r>
                <a:rPr lang="cs-CZ" sz="1200" b="1" dirty="0" err="1" smtClean="0">
                  <a:solidFill>
                    <a:schemeClr val="tx2"/>
                  </a:solidFill>
                </a:rPr>
                <a:t>Soil</a:t>
              </a:r>
              <a:r>
                <a:rPr lang="cs-CZ" sz="1200" b="1" dirty="0" smtClean="0">
                  <a:solidFill>
                    <a:schemeClr val="tx2"/>
                  </a:solidFill>
                </a:rPr>
                <a:t> </a:t>
              </a:r>
              <a:r>
                <a:rPr lang="en-US" sz="1200" b="1" dirty="0" smtClean="0">
                  <a:solidFill>
                    <a:schemeClr val="tx2"/>
                  </a:solidFill>
                </a:rPr>
                <a:t>&amp; Sediments</a:t>
              </a:r>
            </a:p>
            <a:p>
              <a:r>
                <a:rPr lang="cs-CZ" sz="1200" b="1" dirty="0" smtClean="0">
                  <a:solidFill>
                    <a:schemeClr val="tx2"/>
                  </a:solidFill>
                </a:rPr>
                <a:t/>
              </a:r>
              <a:br>
                <a:rPr lang="cs-CZ" sz="1200" b="1" dirty="0" smtClean="0">
                  <a:solidFill>
                    <a:schemeClr val="tx2"/>
                  </a:solidFill>
                </a:rPr>
              </a:br>
              <a:r>
                <a:rPr lang="en-US" sz="1200" b="1" dirty="0" smtClean="0">
                  <a:solidFill>
                    <a:schemeClr val="tx2"/>
                  </a:solidFill>
                </a:rPr>
                <a:t>Wastes</a:t>
              </a:r>
              <a:endParaRPr lang="cs-CZ" sz="1200" b="1" dirty="0" smtClean="0">
                <a:solidFill>
                  <a:schemeClr val="tx2"/>
                </a:solidFill>
              </a:endParaRPr>
            </a:p>
            <a:p>
              <a:endParaRPr lang="cs-CZ" sz="1200" b="1" dirty="0">
                <a:solidFill>
                  <a:schemeClr val="tx2"/>
                </a:solidFill>
              </a:endParaRPr>
            </a:p>
            <a:p>
              <a:endParaRPr lang="en-GB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3014456" y="4148507"/>
              <a:ext cx="6057249" cy="257488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0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3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" name="Skupina 64"/>
          <p:cNvGrpSpPr>
            <a:grpSpLocks/>
          </p:cNvGrpSpPr>
          <p:nvPr/>
        </p:nvGrpSpPr>
        <p:grpSpPr bwMode="auto">
          <a:xfrm>
            <a:off x="3336361" y="4001508"/>
            <a:ext cx="3816920" cy="2609683"/>
            <a:chOff x="3275856" y="3429000"/>
            <a:chExt cx="3816995" cy="2609438"/>
          </a:xfrm>
        </p:grpSpPr>
        <p:grpSp>
          <p:nvGrpSpPr>
            <p:cNvPr id="37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995" cy="2609438"/>
              <a:chOff x="3275856" y="3429000"/>
              <a:chExt cx="3816995" cy="2609438"/>
            </a:xfrm>
          </p:grpSpPr>
          <p:grpSp>
            <p:nvGrpSpPr>
              <p:cNvPr id="41" name="Skupina 15"/>
              <p:cNvGrpSpPr>
                <a:grpSpLocks/>
              </p:cNvGrpSpPr>
              <p:nvPr/>
            </p:nvGrpSpPr>
            <p:grpSpPr bwMode="auto">
              <a:xfrm>
                <a:off x="3275856" y="4029250"/>
                <a:ext cx="3816995" cy="2009188"/>
                <a:chOff x="683568" y="4101258"/>
                <a:chExt cx="3816995" cy="2009188"/>
              </a:xfrm>
            </p:grpSpPr>
            <p:pic>
              <p:nvPicPr>
                <p:cNvPr id="52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4139" y="4101258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53" name="Skupina 52"/>
                <p:cNvGrpSpPr/>
                <p:nvPr/>
              </p:nvGrpSpPr>
              <p:grpSpPr>
                <a:xfrm>
                  <a:off x="683568" y="4481668"/>
                  <a:ext cx="900100" cy="1611628"/>
                  <a:chOff x="683568" y="4481668"/>
                  <a:chExt cx="900100" cy="1611628"/>
                </a:xfrm>
                <a:solidFill>
                  <a:schemeClr val="bg1"/>
                </a:solidFill>
              </p:grpSpPr>
              <p:sp>
                <p:nvSpPr>
                  <p:cNvPr id="54" name="Obdélník 53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55" name="Obdélník 54"/>
                  <p:cNvSpPr/>
                  <p:nvPr/>
                </p:nvSpPr>
                <p:spPr>
                  <a:xfrm>
                    <a:off x="719573" y="4481668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56" name="Obdélník 55"/>
                  <p:cNvSpPr/>
                  <p:nvPr/>
                </p:nvSpPr>
                <p:spPr>
                  <a:xfrm>
                    <a:off x="863588" y="4742317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42" name="Skupina 30"/>
              <p:cNvGrpSpPr>
                <a:grpSpLocks/>
              </p:cNvGrpSpPr>
              <p:nvPr/>
            </p:nvGrpSpPr>
            <p:grpSpPr bwMode="auto">
              <a:xfrm>
                <a:off x="4644308" y="4451418"/>
                <a:ext cx="2447973" cy="270420"/>
                <a:chOff x="4644308" y="4379410"/>
                <a:chExt cx="2447973" cy="270420"/>
              </a:xfrm>
            </p:grpSpPr>
            <p:sp>
              <p:nvSpPr>
                <p:cNvPr id="50" name="Volný tvar 49"/>
                <p:cNvSpPr/>
                <p:nvPr/>
              </p:nvSpPr>
              <p:spPr>
                <a:xfrm>
                  <a:off x="4644308" y="4451411"/>
                  <a:ext cx="2189206" cy="198419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51" name="Volný tvar 50"/>
                <p:cNvSpPr/>
                <p:nvPr/>
              </p:nvSpPr>
              <p:spPr>
                <a:xfrm>
                  <a:off x="4903076" y="437941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43" name="TextovéPole 42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4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ovéPole 46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48" name="TextovéPole 47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38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9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0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35" name="TextovéPole 53"/>
          <p:cNvSpPr txBox="1">
            <a:spLocks noChangeArrowheads="1"/>
          </p:cNvSpPr>
          <p:nvPr/>
        </p:nvSpPr>
        <p:spPr bwMode="auto">
          <a:xfrm>
            <a:off x="252305" y="4221088"/>
            <a:ext cx="214109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 err="1" smtClean="0"/>
              <a:t>Two</a:t>
            </a:r>
            <a:r>
              <a:rPr lang="cs-CZ" sz="1600" b="1" dirty="0" smtClean="0"/>
              <a:t> </a:t>
            </a:r>
            <a:r>
              <a:rPr lang="en-GB" sz="1600" b="1" dirty="0" smtClean="0">
                <a:solidFill>
                  <a:schemeClr val="tx2"/>
                </a:solidFill>
              </a:rPr>
              <a:t>§§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/>
              <a:t>approaches</a:t>
            </a:r>
            <a:r>
              <a:rPr lang="cs-CZ" sz="1600" b="1" dirty="0" smtClean="0"/>
              <a:t>:</a:t>
            </a:r>
          </a:p>
          <a:p>
            <a:endParaRPr lang="cs-CZ" sz="1600" b="1" dirty="0" smtClean="0"/>
          </a:p>
          <a:p>
            <a:pPr marL="342900" indent="-342900">
              <a:buFont typeface="Wingdings"/>
              <a:buChar char="Ø"/>
            </a:pPr>
            <a:r>
              <a:rPr lang="cs-CZ" sz="1600" dirty="0" err="1" smtClean="0"/>
              <a:t>Prospective</a:t>
            </a:r>
            <a:r>
              <a:rPr lang="cs-CZ" sz="1600" dirty="0" smtClean="0"/>
              <a:t> </a:t>
            </a:r>
            <a:br>
              <a:rPr lang="cs-CZ" sz="1600" dirty="0" smtClean="0"/>
            </a:br>
            <a:r>
              <a:rPr lang="cs-CZ" sz="1600" dirty="0" smtClean="0"/>
              <a:t>(c</a:t>
            </a:r>
            <a:r>
              <a:rPr lang="en-US" sz="1600" dirty="0" err="1" smtClean="0"/>
              <a:t>hemicals</a:t>
            </a:r>
            <a:r>
              <a:rPr lang="cs-CZ" sz="1600" dirty="0" smtClean="0"/>
              <a:t>…)</a:t>
            </a:r>
          </a:p>
          <a:p>
            <a:pPr marL="342900" indent="-342900">
              <a:buFont typeface="Wingdings"/>
              <a:buChar char="Ø"/>
            </a:pPr>
            <a:endParaRPr lang="en-US" sz="1600" dirty="0" smtClean="0"/>
          </a:p>
          <a:p>
            <a:pPr marL="342900" indent="-342900">
              <a:buFont typeface="Wingdings"/>
              <a:buChar char="Ø"/>
            </a:pPr>
            <a:r>
              <a:rPr lang="cs-CZ" sz="1600" dirty="0" err="1" smtClean="0"/>
              <a:t>Retrospective</a:t>
            </a:r>
            <a:r>
              <a:rPr lang="cs-CZ" sz="1600" dirty="0" smtClean="0"/>
              <a:t> </a:t>
            </a:r>
            <a:br>
              <a:rPr lang="cs-CZ" sz="1600" dirty="0" smtClean="0"/>
            </a:br>
            <a:r>
              <a:rPr lang="cs-CZ" sz="1600" dirty="0" smtClean="0"/>
              <a:t>(</a:t>
            </a:r>
            <a:r>
              <a:rPr lang="cs-CZ" sz="1600" dirty="0" err="1" smtClean="0"/>
              <a:t>mixtures</a:t>
            </a:r>
            <a:r>
              <a:rPr lang="cs-CZ" sz="1600" dirty="0" smtClean="0"/>
              <a:t> …)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7269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1"/>
                </a:solidFill>
              </a:rPr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1124744"/>
            <a:ext cx="8496944" cy="4752528"/>
          </a:xfrm>
        </p:spPr>
        <p:txBody>
          <a:bodyPr>
            <a:normAutofit fontScale="70000" lnSpcReduction="20000"/>
          </a:bodyPr>
          <a:lstStyle/>
          <a:p>
            <a:endParaRPr lang="cs-CZ" dirty="0" smtClean="0"/>
          </a:p>
          <a:p>
            <a:r>
              <a:rPr lang="cs-CZ" b="1" dirty="0" err="1" smtClean="0">
                <a:solidFill>
                  <a:srgbClr val="C00000"/>
                </a:solidFill>
              </a:rPr>
              <a:t>Why</a:t>
            </a:r>
            <a:r>
              <a:rPr lang="cs-CZ" dirty="0" smtClean="0"/>
              <a:t>			toxicity </a:t>
            </a:r>
            <a:r>
              <a:rPr lang="cs-CZ" dirty="0" err="1" smtClean="0"/>
              <a:t>assessment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err="1" smtClean="0">
                <a:solidFill>
                  <a:srgbClr val="C00000"/>
                </a:solidFill>
              </a:rPr>
              <a:t>Who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dirty="0" smtClean="0"/>
              <a:t>			</a:t>
            </a:r>
            <a:r>
              <a:rPr lang="cs-CZ" dirty="0" err="1" smtClean="0"/>
              <a:t>wants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assessment</a:t>
            </a:r>
            <a:endParaRPr lang="cs-CZ" dirty="0" smtClean="0"/>
          </a:p>
          <a:p>
            <a:endParaRPr lang="cs-CZ" b="1" dirty="0" smtClean="0">
              <a:solidFill>
                <a:srgbClr val="C00000"/>
              </a:solidFill>
            </a:endParaRPr>
          </a:p>
          <a:p>
            <a:r>
              <a:rPr lang="cs-CZ" b="1" dirty="0" err="1" smtClean="0">
                <a:solidFill>
                  <a:srgbClr val="C00000"/>
                </a:solidFill>
              </a:rPr>
              <a:t>When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Where</a:t>
            </a:r>
            <a:r>
              <a:rPr lang="cs-CZ" dirty="0" smtClean="0"/>
              <a:t>			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assessment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needed</a:t>
            </a:r>
            <a:endParaRPr lang="cs-CZ" dirty="0" smtClean="0"/>
          </a:p>
          <a:p>
            <a:endParaRPr lang="cs-CZ" b="1" dirty="0" smtClean="0">
              <a:solidFill>
                <a:srgbClr val="C00000"/>
              </a:solidFill>
            </a:endParaRPr>
          </a:p>
          <a:p>
            <a:r>
              <a:rPr lang="cs-CZ" b="1" dirty="0" err="1" smtClean="0">
                <a:solidFill>
                  <a:srgbClr val="C00000"/>
                </a:solidFill>
              </a:rPr>
              <a:t>What</a:t>
            </a:r>
            <a:r>
              <a:rPr lang="cs-CZ" dirty="0" smtClean="0"/>
              <a:t> 			to </a:t>
            </a:r>
            <a:r>
              <a:rPr lang="cs-CZ" dirty="0" err="1" smtClean="0"/>
              <a:t>assess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toxicity</a:t>
            </a:r>
          </a:p>
          <a:p>
            <a:endParaRPr lang="cs-CZ" dirty="0" smtClean="0"/>
          </a:p>
          <a:p>
            <a:r>
              <a:rPr lang="cs-CZ" b="1" dirty="0" err="1" smtClean="0">
                <a:solidFill>
                  <a:srgbClr val="C00000"/>
                </a:solidFill>
              </a:rPr>
              <a:t>How</a:t>
            </a:r>
            <a:r>
              <a:rPr lang="cs-CZ" dirty="0" smtClean="0"/>
              <a:t> 			to </a:t>
            </a:r>
            <a:r>
              <a:rPr lang="cs-CZ" dirty="0" err="1" smtClean="0"/>
              <a:t>assess</a:t>
            </a:r>
            <a:r>
              <a:rPr lang="cs-CZ" dirty="0" smtClean="0"/>
              <a:t> toxicity</a:t>
            </a:r>
          </a:p>
          <a:p>
            <a:endParaRPr lang="cs-CZ" dirty="0" smtClean="0"/>
          </a:p>
          <a:p>
            <a:endParaRPr lang="cs-CZ" b="1" dirty="0" smtClean="0">
              <a:solidFill>
                <a:srgbClr val="C00000"/>
              </a:solidFill>
            </a:endParaRPr>
          </a:p>
          <a:p>
            <a:r>
              <a:rPr lang="cs-CZ" b="1" dirty="0" err="1" smtClean="0">
                <a:solidFill>
                  <a:srgbClr val="C00000"/>
                </a:solidFill>
              </a:rPr>
              <a:t>What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if</a:t>
            </a:r>
            <a:r>
              <a:rPr lang="cs-CZ" b="1" dirty="0" smtClean="0">
                <a:solidFill>
                  <a:srgbClr val="C00000"/>
                </a:solidFill>
              </a:rPr>
              <a:t> not 		</a:t>
            </a:r>
            <a:r>
              <a:rPr lang="cs-CZ" dirty="0" smtClean="0"/>
              <a:t>do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need</a:t>
            </a:r>
            <a:r>
              <a:rPr lang="cs-CZ" dirty="0" smtClean="0"/>
              <a:t> </a:t>
            </a:r>
            <a:r>
              <a:rPr lang="cs-CZ" dirty="0" err="1" smtClean="0"/>
              <a:t>tests</a:t>
            </a:r>
            <a:r>
              <a:rPr lang="cs-CZ" dirty="0" smtClean="0"/>
              <a:t>? </a:t>
            </a:r>
            <a:r>
              <a:rPr lang="cs-CZ" dirty="0" err="1" smtClean="0"/>
              <a:t>alternatives</a:t>
            </a:r>
            <a:r>
              <a:rPr lang="cs-CZ" dirty="0" smtClean="0"/>
              <a:t> …</a:t>
            </a:r>
          </a:p>
        </p:txBody>
      </p:sp>
      <p:sp>
        <p:nvSpPr>
          <p:cNvPr id="3" name="Obdélník 2"/>
          <p:cNvSpPr/>
          <p:nvPr/>
        </p:nvSpPr>
        <p:spPr>
          <a:xfrm>
            <a:off x="7740352" y="4239086"/>
            <a:ext cx="118392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1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cs-CZ" sz="1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27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accent2"/>
                </a:solidFill>
              </a:rPr>
              <a:t>What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to </a:t>
            </a:r>
            <a:r>
              <a:rPr lang="cs-CZ" dirty="0" err="1" smtClean="0">
                <a:solidFill>
                  <a:schemeClr val="tx1"/>
                </a:solidFill>
              </a:rPr>
              <a:t>assess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for</a:t>
            </a:r>
            <a:r>
              <a:rPr lang="cs-CZ" dirty="0" smtClean="0">
                <a:solidFill>
                  <a:schemeClr val="tx1"/>
                </a:solidFill>
              </a:rPr>
              <a:t> toxicity?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31" y="1021911"/>
            <a:ext cx="822913" cy="8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Výsledek obrázku pro government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0169" name="Picture 9" descr="Výsledek obrázku pro governmen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037973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028" y="420057"/>
            <a:ext cx="1770114" cy="150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165052"/>
              </p:ext>
            </p:extLst>
          </p:nvPr>
        </p:nvGraphicFramePr>
        <p:xfrm>
          <a:off x="307972" y="2019665"/>
          <a:ext cx="8728523" cy="418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489"/>
                <a:gridCol w="4246530"/>
                <a:gridCol w="3221504"/>
              </a:tblGrid>
              <a:tr h="370840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Current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research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topics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As</a:t>
                      </a:r>
                      <a:r>
                        <a:rPr lang="en-US" baseline="0" dirty="0" smtClean="0"/>
                        <a:t> required b</a:t>
                      </a:r>
                      <a:r>
                        <a:rPr lang="cs-CZ" baseline="0" dirty="0" smtClean="0"/>
                        <a:t>y </a:t>
                      </a:r>
                      <a:r>
                        <a:rPr lang="cs-CZ" baseline="0" dirty="0" err="1" smtClean="0"/>
                        <a:t>law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b="1" dirty="0" err="1" smtClean="0"/>
                        <a:t>Individual</a:t>
                      </a:r>
                      <a:r>
                        <a:rPr lang="cs-CZ" sz="1200" b="1" baseline="0" dirty="0" smtClean="0"/>
                        <a:t> </a:t>
                      </a:r>
                      <a:r>
                        <a:rPr lang="cs-CZ" sz="1200" b="1" baseline="0" dirty="0" err="1" smtClean="0"/>
                        <a:t>chemicals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 smtClean="0"/>
                        <a:t>Engineered</a:t>
                      </a:r>
                      <a:r>
                        <a:rPr lang="cs-CZ" sz="1600" dirty="0" smtClean="0"/>
                        <a:t> </a:t>
                      </a: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nanomaterials</a:t>
                      </a:r>
                      <a:r>
                        <a:rPr lang="cs-CZ" sz="1600" dirty="0" smtClean="0"/>
                        <a:t>/</a:t>
                      </a:r>
                      <a:r>
                        <a:rPr lang="cs-CZ" sz="1600" dirty="0" err="1" smtClean="0"/>
                        <a:t>particles</a:t>
                      </a:r>
                      <a:endParaRPr lang="cs-CZ" sz="1600" dirty="0" smtClean="0"/>
                    </a:p>
                    <a:p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Ecological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effects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0" baseline="0" dirty="0" smtClean="0">
                          <a:solidFill>
                            <a:schemeClr val="dk1"/>
                          </a:solidFill>
                        </a:rPr>
                        <a:t>(</a:t>
                      </a:r>
                      <a:r>
                        <a:rPr lang="cs-CZ" sz="1600" b="0" baseline="0" dirty="0" err="1" smtClean="0">
                          <a:solidFill>
                            <a:schemeClr val="dk1"/>
                          </a:solidFill>
                        </a:rPr>
                        <a:t>e.g</a:t>
                      </a:r>
                      <a:r>
                        <a:rPr lang="cs-CZ" sz="1600" b="0" baseline="0" dirty="0" smtClean="0">
                          <a:solidFill>
                            <a:schemeClr val="dk1"/>
                          </a:solidFill>
                        </a:rPr>
                        <a:t>. o</a:t>
                      </a:r>
                      <a:r>
                        <a:rPr lang="cs-CZ" sz="1600" baseline="0" dirty="0" smtClean="0"/>
                        <a:t>f </a:t>
                      </a:r>
                      <a:r>
                        <a:rPr lang="cs-CZ" sz="1600" baseline="0" dirty="0" err="1" smtClean="0"/>
                        <a:t>p</a:t>
                      </a:r>
                      <a:r>
                        <a:rPr lang="cs-CZ" sz="1600" dirty="0" err="1" smtClean="0"/>
                        <a:t>harmaceuticals</a:t>
                      </a:r>
                      <a:r>
                        <a:rPr lang="cs-CZ" sz="16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Endocrine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disruption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en-US" sz="1600" baseline="0" dirty="0" smtClean="0"/>
                        <a:t>&amp; 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</a:rPr>
                        <a:t>chronic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aseline="0" dirty="0" smtClean="0"/>
                        <a:t>diseases</a:t>
                      </a:r>
                      <a:endParaRPr lang="en-US" sz="1600" dirty="0" smtClean="0"/>
                    </a:p>
                    <a:p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Industr</a:t>
                      </a:r>
                      <a:r>
                        <a:rPr lang="cs-CZ" sz="1600" dirty="0" smtClean="0"/>
                        <a:t>y </a:t>
                      </a:r>
                      <a:r>
                        <a:rPr lang="en-US" sz="1600" dirty="0" smtClean="0"/>
                        <a:t>&amp; biocides</a:t>
                      </a:r>
                      <a:r>
                        <a:rPr lang="cs-CZ" sz="1600" dirty="0" smtClean="0"/>
                        <a:t> (</a:t>
                      </a:r>
                      <a:r>
                        <a:rPr lang="cs-CZ" sz="1600" dirty="0" err="1" smtClean="0"/>
                        <a:t>REACH</a:t>
                      </a:r>
                      <a:r>
                        <a:rPr lang="cs-CZ" sz="1600" dirty="0" smtClean="0"/>
                        <a:t>)</a:t>
                      </a:r>
                    </a:p>
                    <a:p>
                      <a:r>
                        <a:rPr lang="cs-CZ" sz="1600" dirty="0" err="1" smtClean="0"/>
                        <a:t>PPPs</a:t>
                      </a:r>
                      <a:r>
                        <a:rPr lang="cs-CZ" sz="1600" dirty="0" smtClean="0"/>
                        <a:t> = </a:t>
                      </a:r>
                      <a:r>
                        <a:rPr lang="cs-CZ" sz="1600" dirty="0" err="1" smtClean="0"/>
                        <a:t>pesticides</a:t>
                      </a:r>
                      <a:r>
                        <a:rPr lang="en-US" sz="1600" dirty="0" smtClean="0"/>
                        <a:t/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Pharmaceuticals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Cosmetics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Mixtures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Multistressors</a:t>
                      </a:r>
                      <a:r>
                        <a:rPr lang="cs-CZ" sz="16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dirty="0" smtClean="0"/>
                        <a:t/>
                      </a:r>
                      <a:br>
                        <a:rPr lang="cs-CZ" sz="1600" dirty="0" smtClean="0"/>
                      </a:br>
                      <a:r>
                        <a:rPr lang="cs-CZ" sz="1600" dirty="0" smtClean="0"/>
                        <a:t>  +</a:t>
                      </a:r>
                      <a:r>
                        <a:rPr lang="en-US" sz="1600" dirty="0" smtClean="0"/>
                        <a:t>T</a:t>
                      </a:r>
                      <a:r>
                        <a:rPr lang="cs-CZ" sz="1600" dirty="0" smtClean="0"/>
                        <a:t>°C,</a:t>
                      </a:r>
                      <a:r>
                        <a:rPr lang="cs-CZ" sz="1600" baseline="0" dirty="0" smtClean="0"/>
                        <a:t> salinity, </a:t>
                      </a:r>
                      <a:r>
                        <a:rPr lang="cs-CZ" sz="1600" baseline="0" dirty="0" err="1" smtClean="0"/>
                        <a:t>pathogens</a:t>
                      </a:r>
                      <a:r>
                        <a:rPr lang="cs-CZ" sz="1600" baseline="0" dirty="0" smtClean="0"/>
                        <a:t>, </a:t>
                      </a:r>
                      <a:r>
                        <a:rPr lang="cs-CZ" sz="1600" baseline="0" dirty="0" err="1" smtClean="0"/>
                        <a:t>irradiation</a:t>
                      </a:r>
                      <a:r>
                        <a:rPr lang="cs-CZ" sz="1600" baseline="0" dirty="0" smtClean="0"/>
                        <a:t>, food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Exposome</a:t>
                      </a:r>
                      <a:endParaRPr lang="cs-CZ" sz="1600" b="1" baseline="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</a:tr>
              <a:tr h="815280">
                <a:tc>
                  <a:txBody>
                    <a:bodyPr/>
                    <a:lstStyle/>
                    <a:p>
                      <a:r>
                        <a:rPr lang="cs-CZ" sz="1200" b="1" dirty="0" err="1" smtClean="0"/>
                        <a:t>Contaminated</a:t>
                      </a:r>
                      <a:r>
                        <a:rPr lang="cs-CZ" sz="1200" b="1" baseline="0" dirty="0" smtClean="0"/>
                        <a:t> </a:t>
                      </a:r>
                      <a:r>
                        <a:rPr lang="cs-CZ" sz="1200" b="1" baseline="0" dirty="0" err="1" smtClean="0"/>
                        <a:t>samples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 smtClean="0"/>
                    </a:p>
                    <a:p>
                      <a:pPr algn="ctr"/>
                      <a:r>
                        <a:rPr lang="cs-CZ" sz="1600" dirty="0" err="1" smtClean="0"/>
                        <a:t>Can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analyzed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chemicals</a:t>
                      </a:r>
                      <a:r>
                        <a:rPr lang="cs-CZ" sz="1600" baseline="0" dirty="0" smtClean="0"/>
                        <a:t> </a:t>
                      </a:r>
                      <a:br>
                        <a:rPr lang="cs-CZ" sz="1600" baseline="0" dirty="0" smtClean="0"/>
                      </a:br>
                      <a:r>
                        <a:rPr lang="cs-CZ" sz="1600" baseline="0" dirty="0" err="1" smtClean="0"/>
                        <a:t>explain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observed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effects</a:t>
                      </a:r>
                      <a:r>
                        <a:rPr lang="cs-CZ" sz="1600" baseline="0" dirty="0" smtClean="0"/>
                        <a:t> 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Chemical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analyses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</a:rPr>
                        <a:t>&amp; limits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baseline="0" dirty="0" err="1" smtClean="0">
                          <a:solidFill>
                            <a:srgbClr val="FF0000"/>
                          </a:solidFill>
                        </a:rPr>
                        <a:t>Effect</a:t>
                      </a:r>
                      <a:r>
                        <a:rPr lang="cs-CZ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sz="1400" b="1" baseline="0" dirty="0" err="1" smtClean="0">
                          <a:solidFill>
                            <a:srgbClr val="FF0000"/>
                          </a:solidFill>
                        </a:rPr>
                        <a:t>testing</a:t>
                      </a:r>
                      <a:r>
                        <a:rPr lang="cs-CZ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rare</a:t>
                      </a:r>
                      <a:r>
                        <a:rPr lang="cs-CZ" sz="1400" baseline="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err="1" smtClean="0"/>
                        <a:t>Remediation</a:t>
                      </a:r>
                      <a:r>
                        <a:rPr lang="cs-CZ" sz="1400" dirty="0" smtClean="0"/>
                        <a:t>, </a:t>
                      </a:r>
                      <a:r>
                        <a:rPr lang="cs-CZ" sz="1400" dirty="0" err="1" smtClean="0"/>
                        <a:t>dredged</a:t>
                      </a:r>
                      <a:r>
                        <a:rPr lang="cs-CZ" sz="1400" dirty="0" smtClean="0"/>
                        <a:t> </a:t>
                      </a:r>
                      <a:r>
                        <a:rPr lang="cs-CZ" sz="1400" dirty="0" err="1" smtClean="0"/>
                        <a:t>sediments</a:t>
                      </a:r>
                      <a:r>
                        <a:rPr lang="cs-CZ" sz="1400" dirty="0" smtClean="0"/>
                        <a:t> (CZ),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err="1" smtClean="0"/>
                        <a:t>effluents</a:t>
                      </a:r>
                      <a:r>
                        <a:rPr lang="cs-CZ" sz="1400" dirty="0" smtClean="0"/>
                        <a:t> (DE) </a:t>
                      </a:r>
                      <a:br>
                        <a:rPr lang="cs-CZ" sz="1400" dirty="0" smtClean="0"/>
                      </a:br>
                      <a:endParaRPr lang="cs-CZ" sz="1400" dirty="0" smtClean="0"/>
                    </a:p>
                    <a:p>
                      <a:r>
                        <a:rPr lang="cs-CZ" sz="1600" dirty="0" smtClean="0"/>
                        <a:t>               </a:t>
                      </a:r>
                      <a:br>
                        <a:rPr lang="cs-CZ" sz="1600" dirty="0" smtClean="0"/>
                      </a:br>
                      <a:endParaRPr lang="cs-CZ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14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56991"/>
            <a:ext cx="1905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/>
          <a:stretch/>
        </p:blipFill>
        <p:spPr bwMode="auto">
          <a:xfrm>
            <a:off x="5842000" y="5373217"/>
            <a:ext cx="315714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93" y="5559040"/>
            <a:ext cx="1174109" cy="3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19672" y="2420888"/>
            <a:ext cx="7379470" cy="4437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8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accent2"/>
                </a:solidFill>
              </a:rPr>
              <a:t>What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to </a:t>
            </a:r>
            <a:r>
              <a:rPr lang="cs-CZ" dirty="0" err="1" smtClean="0">
                <a:solidFill>
                  <a:schemeClr val="tx1"/>
                </a:solidFill>
              </a:rPr>
              <a:t>assess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for</a:t>
            </a:r>
            <a:r>
              <a:rPr lang="cs-CZ" dirty="0" smtClean="0">
                <a:solidFill>
                  <a:schemeClr val="tx1"/>
                </a:solidFill>
              </a:rPr>
              <a:t> toxicity?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31" y="1021911"/>
            <a:ext cx="822913" cy="8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Výsledek obrázku pro government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0169" name="Picture 9" descr="Výsledek obrázku pro governmen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037973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028" y="420057"/>
            <a:ext cx="1770114" cy="150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031114"/>
              </p:ext>
            </p:extLst>
          </p:nvPr>
        </p:nvGraphicFramePr>
        <p:xfrm>
          <a:off x="307972" y="2019665"/>
          <a:ext cx="8728523" cy="418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489"/>
                <a:gridCol w="4246530"/>
                <a:gridCol w="3221504"/>
              </a:tblGrid>
              <a:tr h="370840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Current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research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topics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As</a:t>
                      </a:r>
                      <a:r>
                        <a:rPr lang="en-US" baseline="0" dirty="0" smtClean="0"/>
                        <a:t> required b</a:t>
                      </a:r>
                      <a:r>
                        <a:rPr lang="cs-CZ" baseline="0" dirty="0" smtClean="0"/>
                        <a:t>y </a:t>
                      </a:r>
                      <a:r>
                        <a:rPr lang="cs-CZ" baseline="0" dirty="0" err="1" smtClean="0"/>
                        <a:t>law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b="1" dirty="0" err="1" smtClean="0"/>
                        <a:t>Individual</a:t>
                      </a:r>
                      <a:r>
                        <a:rPr lang="cs-CZ" sz="1200" b="1" baseline="0" dirty="0" smtClean="0"/>
                        <a:t> </a:t>
                      </a:r>
                      <a:r>
                        <a:rPr lang="cs-CZ" sz="1200" b="1" baseline="0" dirty="0" err="1" smtClean="0"/>
                        <a:t>chemicals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 smtClean="0"/>
                        <a:t>Engineered</a:t>
                      </a:r>
                      <a:r>
                        <a:rPr lang="cs-CZ" sz="1600" dirty="0" smtClean="0"/>
                        <a:t> </a:t>
                      </a: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nanomaterials</a:t>
                      </a:r>
                      <a:r>
                        <a:rPr lang="cs-CZ" sz="1600" dirty="0" smtClean="0"/>
                        <a:t>/</a:t>
                      </a:r>
                      <a:r>
                        <a:rPr lang="cs-CZ" sz="1600" dirty="0" err="1" smtClean="0"/>
                        <a:t>particles</a:t>
                      </a:r>
                      <a:endParaRPr lang="cs-CZ" sz="1600" dirty="0" smtClean="0"/>
                    </a:p>
                    <a:p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Ecological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effects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0" baseline="0" dirty="0" smtClean="0">
                          <a:solidFill>
                            <a:schemeClr val="dk1"/>
                          </a:solidFill>
                        </a:rPr>
                        <a:t>(</a:t>
                      </a:r>
                      <a:r>
                        <a:rPr lang="cs-CZ" sz="1600" b="0" baseline="0" dirty="0" err="1" smtClean="0">
                          <a:solidFill>
                            <a:schemeClr val="dk1"/>
                          </a:solidFill>
                        </a:rPr>
                        <a:t>e.g</a:t>
                      </a:r>
                      <a:r>
                        <a:rPr lang="cs-CZ" sz="1600" b="0" baseline="0" dirty="0" smtClean="0">
                          <a:solidFill>
                            <a:schemeClr val="dk1"/>
                          </a:solidFill>
                        </a:rPr>
                        <a:t>. o</a:t>
                      </a:r>
                      <a:r>
                        <a:rPr lang="cs-CZ" sz="1600" baseline="0" dirty="0" smtClean="0"/>
                        <a:t>f </a:t>
                      </a:r>
                      <a:r>
                        <a:rPr lang="cs-CZ" sz="1600" baseline="0" dirty="0" err="1" smtClean="0"/>
                        <a:t>p</a:t>
                      </a:r>
                      <a:r>
                        <a:rPr lang="cs-CZ" sz="1600" dirty="0" err="1" smtClean="0"/>
                        <a:t>harmaceuticals</a:t>
                      </a:r>
                      <a:r>
                        <a:rPr lang="cs-CZ" sz="16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Endocrine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disruption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en-US" sz="1600" baseline="0" dirty="0" smtClean="0"/>
                        <a:t>&amp; 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</a:rPr>
                        <a:t>chronic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aseline="0" dirty="0" smtClean="0"/>
                        <a:t>diseases</a:t>
                      </a:r>
                      <a:endParaRPr lang="en-US" sz="1600" dirty="0" smtClean="0"/>
                    </a:p>
                    <a:p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Industr</a:t>
                      </a:r>
                      <a:r>
                        <a:rPr lang="cs-CZ" sz="1600" dirty="0" smtClean="0"/>
                        <a:t>y </a:t>
                      </a:r>
                      <a:r>
                        <a:rPr lang="en-US" sz="1600" dirty="0" smtClean="0"/>
                        <a:t>&amp; biocides</a:t>
                      </a:r>
                      <a:r>
                        <a:rPr lang="cs-CZ" sz="1600" dirty="0" smtClean="0"/>
                        <a:t> (</a:t>
                      </a:r>
                      <a:r>
                        <a:rPr lang="cs-CZ" sz="1600" dirty="0" err="1" smtClean="0"/>
                        <a:t>REACH</a:t>
                      </a:r>
                      <a:r>
                        <a:rPr lang="cs-CZ" sz="1600" dirty="0" smtClean="0"/>
                        <a:t>)</a:t>
                      </a:r>
                    </a:p>
                    <a:p>
                      <a:r>
                        <a:rPr lang="cs-CZ" sz="1600" dirty="0" err="1" smtClean="0"/>
                        <a:t>PPPs</a:t>
                      </a:r>
                      <a:r>
                        <a:rPr lang="cs-CZ" sz="1600" dirty="0" smtClean="0"/>
                        <a:t> = </a:t>
                      </a:r>
                      <a:r>
                        <a:rPr lang="cs-CZ" sz="1600" dirty="0" err="1" smtClean="0"/>
                        <a:t>pesticides</a:t>
                      </a:r>
                      <a:r>
                        <a:rPr lang="en-US" sz="1600" dirty="0" smtClean="0"/>
                        <a:t/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Pharmaceuticals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Cosmetics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Mixtures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Multistressors</a:t>
                      </a:r>
                      <a:r>
                        <a:rPr lang="cs-CZ" sz="16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dirty="0" smtClean="0"/>
                        <a:t/>
                      </a:r>
                      <a:br>
                        <a:rPr lang="cs-CZ" sz="1600" dirty="0" smtClean="0"/>
                      </a:br>
                      <a:r>
                        <a:rPr lang="cs-CZ" sz="1600" dirty="0" smtClean="0"/>
                        <a:t>  +</a:t>
                      </a:r>
                      <a:r>
                        <a:rPr lang="en-US" sz="1600" dirty="0" smtClean="0"/>
                        <a:t>T</a:t>
                      </a:r>
                      <a:r>
                        <a:rPr lang="cs-CZ" sz="1600" dirty="0" smtClean="0"/>
                        <a:t>°C,</a:t>
                      </a:r>
                      <a:r>
                        <a:rPr lang="cs-CZ" sz="1600" baseline="0" dirty="0" smtClean="0"/>
                        <a:t> salinity, </a:t>
                      </a:r>
                      <a:r>
                        <a:rPr lang="cs-CZ" sz="1600" baseline="0" dirty="0" err="1" smtClean="0"/>
                        <a:t>pathogens</a:t>
                      </a:r>
                      <a:r>
                        <a:rPr lang="cs-CZ" sz="1600" baseline="0" dirty="0" smtClean="0"/>
                        <a:t>, </a:t>
                      </a:r>
                      <a:r>
                        <a:rPr lang="cs-CZ" sz="1600" baseline="0" dirty="0" err="1" smtClean="0"/>
                        <a:t>irradiation</a:t>
                      </a:r>
                      <a:r>
                        <a:rPr lang="cs-CZ" sz="1600" baseline="0" dirty="0" smtClean="0"/>
                        <a:t>, food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Exposome</a:t>
                      </a:r>
                      <a:endParaRPr lang="cs-CZ" sz="1600" b="1" baseline="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</a:tr>
              <a:tr h="815280">
                <a:tc>
                  <a:txBody>
                    <a:bodyPr/>
                    <a:lstStyle/>
                    <a:p>
                      <a:r>
                        <a:rPr lang="cs-CZ" sz="1200" b="1" dirty="0" err="1" smtClean="0"/>
                        <a:t>Contaminated</a:t>
                      </a:r>
                      <a:r>
                        <a:rPr lang="cs-CZ" sz="1200" b="1" baseline="0" dirty="0" smtClean="0"/>
                        <a:t> </a:t>
                      </a:r>
                      <a:r>
                        <a:rPr lang="cs-CZ" sz="1200" b="1" baseline="0" dirty="0" err="1" smtClean="0"/>
                        <a:t>samples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 smtClean="0"/>
                    </a:p>
                    <a:p>
                      <a:pPr algn="ctr"/>
                      <a:r>
                        <a:rPr lang="cs-CZ" sz="1600" dirty="0" err="1" smtClean="0"/>
                        <a:t>Can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analyzed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chemicals</a:t>
                      </a:r>
                      <a:r>
                        <a:rPr lang="cs-CZ" sz="1600" baseline="0" dirty="0" smtClean="0"/>
                        <a:t> </a:t>
                      </a:r>
                      <a:br>
                        <a:rPr lang="cs-CZ" sz="1600" baseline="0" dirty="0" smtClean="0"/>
                      </a:br>
                      <a:r>
                        <a:rPr lang="cs-CZ" sz="1600" baseline="0" dirty="0" err="1" smtClean="0"/>
                        <a:t>explain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observed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effects</a:t>
                      </a:r>
                      <a:r>
                        <a:rPr lang="cs-CZ" sz="1600" baseline="0" dirty="0" smtClean="0"/>
                        <a:t> 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Chemical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analyses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</a:rPr>
                        <a:t>&amp; limits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baseline="0" dirty="0" err="1" smtClean="0">
                          <a:solidFill>
                            <a:srgbClr val="FF0000"/>
                          </a:solidFill>
                        </a:rPr>
                        <a:t>Effect</a:t>
                      </a:r>
                      <a:r>
                        <a:rPr lang="cs-CZ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sz="1400" b="1" baseline="0" dirty="0" err="1" smtClean="0">
                          <a:solidFill>
                            <a:srgbClr val="FF0000"/>
                          </a:solidFill>
                        </a:rPr>
                        <a:t>testing</a:t>
                      </a:r>
                      <a:r>
                        <a:rPr lang="cs-CZ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rare</a:t>
                      </a:r>
                      <a:r>
                        <a:rPr lang="cs-CZ" sz="1400" baseline="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err="1" smtClean="0"/>
                        <a:t>Remediation</a:t>
                      </a:r>
                      <a:r>
                        <a:rPr lang="cs-CZ" sz="1400" dirty="0" smtClean="0"/>
                        <a:t>, </a:t>
                      </a:r>
                      <a:r>
                        <a:rPr lang="cs-CZ" sz="1400" dirty="0" err="1" smtClean="0"/>
                        <a:t>dredged</a:t>
                      </a:r>
                      <a:r>
                        <a:rPr lang="cs-CZ" sz="1400" dirty="0" smtClean="0"/>
                        <a:t> </a:t>
                      </a:r>
                      <a:r>
                        <a:rPr lang="cs-CZ" sz="1400" dirty="0" err="1" smtClean="0"/>
                        <a:t>sediments</a:t>
                      </a:r>
                      <a:r>
                        <a:rPr lang="cs-CZ" sz="1400" dirty="0" smtClean="0"/>
                        <a:t> (CZ),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err="1" smtClean="0"/>
                        <a:t>effluents</a:t>
                      </a:r>
                      <a:r>
                        <a:rPr lang="cs-CZ" sz="1400" dirty="0" smtClean="0"/>
                        <a:t> (DE) </a:t>
                      </a:r>
                      <a:br>
                        <a:rPr lang="cs-CZ" sz="1400" dirty="0" smtClean="0"/>
                      </a:br>
                      <a:endParaRPr lang="cs-CZ" sz="1400" dirty="0" smtClean="0"/>
                    </a:p>
                    <a:p>
                      <a:r>
                        <a:rPr lang="cs-CZ" sz="1600" dirty="0" smtClean="0"/>
                        <a:t>               </a:t>
                      </a:r>
                      <a:br>
                        <a:rPr lang="cs-CZ" sz="1600" dirty="0" smtClean="0"/>
                      </a:br>
                      <a:endParaRPr lang="cs-CZ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14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56991"/>
            <a:ext cx="1905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/>
          <a:stretch/>
        </p:blipFill>
        <p:spPr bwMode="auto">
          <a:xfrm>
            <a:off x="5842000" y="5373217"/>
            <a:ext cx="315714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93" y="5559040"/>
            <a:ext cx="1174109" cy="3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19672" y="3429000"/>
            <a:ext cx="7379470" cy="342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accent2"/>
                </a:solidFill>
              </a:rPr>
              <a:t>What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to </a:t>
            </a:r>
            <a:r>
              <a:rPr lang="cs-CZ" dirty="0" err="1" smtClean="0">
                <a:solidFill>
                  <a:schemeClr val="tx1"/>
                </a:solidFill>
              </a:rPr>
              <a:t>assess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for</a:t>
            </a:r>
            <a:r>
              <a:rPr lang="cs-CZ" dirty="0" smtClean="0">
                <a:solidFill>
                  <a:schemeClr val="tx1"/>
                </a:solidFill>
              </a:rPr>
              <a:t> toxicity?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31" y="1021911"/>
            <a:ext cx="822913" cy="8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Výsledek obrázku pro government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0169" name="Picture 9" descr="Výsledek obrázku pro governmen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037973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028" y="420057"/>
            <a:ext cx="1770114" cy="150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203582"/>
              </p:ext>
            </p:extLst>
          </p:nvPr>
        </p:nvGraphicFramePr>
        <p:xfrm>
          <a:off x="307972" y="2019665"/>
          <a:ext cx="8728523" cy="418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489"/>
                <a:gridCol w="4246530"/>
                <a:gridCol w="3221504"/>
              </a:tblGrid>
              <a:tr h="370840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Current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research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topics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As</a:t>
                      </a:r>
                      <a:r>
                        <a:rPr lang="en-US" baseline="0" dirty="0" smtClean="0"/>
                        <a:t> required b</a:t>
                      </a:r>
                      <a:r>
                        <a:rPr lang="cs-CZ" baseline="0" dirty="0" smtClean="0"/>
                        <a:t>y </a:t>
                      </a:r>
                      <a:r>
                        <a:rPr lang="cs-CZ" baseline="0" dirty="0" err="1" smtClean="0"/>
                        <a:t>law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b="1" dirty="0" err="1" smtClean="0"/>
                        <a:t>Individual</a:t>
                      </a:r>
                      <a:r>
                        <a:rPr lang="cs-CZ" sz="1200" b="1" baseline="0" dirty="0" smtClean="0"/>
                        <a:t> </a:t>
                      </a:r>
                      <a:r>
                        <a:rPr lang="cs-CZ" sz="1200" b="1" baseline="0" dirty="0" err="1" smtClean="0"/>
                        <a:t>chemicals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 smtClean="0"/>
                        <a:t>Engineered</a:t>
                      </a:r>
                      <a:r>
                        <a:rPr lang="cs-CZ" sz="1600" dirty="0" smtClean="0"/>
                        <a:t> </a:t>
                      </a: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nanomaterials</a:t>
                      </a:r>
                      <a:r>
                        <a:rPr lang="cs-CZ" sz="1600" dirty="0" smtClean="0"/>
                        <a:t>/</a:t>
                      </a:r>
                      <a:r>
                        <a:rPr lang="cs-CZ" sz="1600" dirty="0" err="1" smtClean="0"/>
                        <a:t>particles</a:t>
                      </a:r>
                      <a:endParaRPr lang="cs-CZ" sz="1600" dirty="0" smtClean="0"/>
                    </a:p>
                    <a:p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Ecological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effects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0" baseline="0" dirty="0" smtClean="0">
                          <a:solidFill>
                            <a:schemeClr val="dk1"/>
                          </a:solidFill>
                        </a:rPr>
                        <a:t>(</a:t>
                      </a:r>
                      <a:r>
                        <a:rPr lang="cs-CZ" sz="1600" b="0" baseline="0" dirty="0" err="1" smtClean="0">
                          <a:solidFill>
                            <a:schemeClr val="dk1"/>
                          </a:solidFill>
                        </a:rPr>
                        <a:t>e.g</a:t>
                      </a:r>
                      <a:r>
                        <a:rPr lang="cs-CZ" sz="1600" b="0" baseline="0" dirty="0" smtClean="0">
                          <a:solidFill>
                            <a:schemeClr val="dk1"/>
                          </a:solidFill>
                        </a:rPr>
                        <a:t>. o</a:t>
                      </a:r>
                      <a:r>
                        <a:rPr lang="cs-CZ" sz="1600" baseline="0" dirty="0" smtClean="0"/>
                        <a:t>f </a:t>
                      </a:r>
                      <a:r>
                        <a:rPr lang="cs-CZ" sz="1600" baseline="0" dirty="0" err="1" smtClean="0"/>
                        <a:t>p</a:t>
                      </a:r>
                      <a:r>
                        <a:rPr lang="cs-CZ" sz="1600" dirty="0" err="1" smtClean="0"/>
                        <a:t>harmaceuticals</a:t>
                      </a:r>
                      <a:r>
                        <a:rPr lang="cs-CZ" sz="16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Endocrine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disruption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en-US" sz="1600" baseline="0" dirty="0" smtClean="0"/>
                        <a:t>&amp; 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</a:rPr>
                        <a:t>chronic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aseline="0" dirty="0" smtClean="0"/>
                        <a:t>diseases</a:t>
                      </a:r>
                      <a:endParaRPr lang="en-US" sz="1600" dirty="0" smtClean="0"/>
                    </a:p>
                    <a:p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Industr</a:t>
                      </a:r>
                      <a:r>
                        <a:rPr lang="cs-CZ" sz="1600" dirty="0" smtClean="0"/>
                        <a:t>y </a:t>
                      </a:r>
                      <a:r>
                        <a:rPr lang="en-US" sz="1600" dirty="0" smtClean="0"/>
                        <a:t>&amp; biocides</a:t>
                      </a:r>
                      <a:r>
                        <a:rPr lang="cs-CZ" sz="1600" dirty="0" smtClean="0"/>
                        <a:t> (</a:t>
                      </a:r>
                      <a:r>
                        <a:rPr lang="cs-CZ" sz="1600" dirty="0" err="1" smtClean="0"/>
                        <a:t>REACH</a:t>
                      </a:r>
                      <a:r>
                        <a:rPr lang="cs-CZ" sz="1600" dirty="0" smtClean="0"/>
                        <a:t>)</a:t>
                      </a:r>
                    </a:p>
                    <a:p>
                      <a:r>
                        <a:rPr lang="cs-CZ" sz="1600" dirty="0" err="1" smtClean="0"/>
                        <a:t>PPPs</a:t>
                      </a:r>
                      <a:r>
                        <a:rPr lang="cs-CZ" sz="1600" dirty="0" smtClean="0"/>
                        <a:t> = </a:t>
                      </a:r>
                      <a:r>
                        <a:rPr lang="cs-CZ" sz="1600" dirty="0" err="1" smtClean="0"/>
                        <a:t>pesticides</a:t>
                      </a:r>
                      <a:r>
                        <a:rPr lang="en-US" sz="1600" dirty="0" smtClean="0"/>
                        <a:t/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Pharmaceuticals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Cosmetics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Mixtures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Multistressors</a:t>
                      </a:r>
                      <a:r>
                        <a:rPr lang="cs-CZ" sz="16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dirty="0" smtClean="0"/>
                        <a:t/>
                      </a:r>
                      <a:br>
                        <a:rPr lang="cs-CZ" sz="1600" dirty="0" smtClean="0"/>
                      </a:br>
                      <a:r>
                        <a:rPr lang="cs-CZ" sz="1600" dirty="0" smtClean="0"/>
                        <a:t>  +</a:t>
                      </a:r>
                      <a:r>
                        <a:rPr lang="en-US" sz="1600" dirty="0" smtClean="0"/>
                        <a:t>T</a:t>
                      </a:r>
                      <a:r>
                        <a:rPr lang="cs-CZ" sz="1600" dirty="0" smtClean="0"/>
                        <a:t>°C,</a:t>
                      </a:r>
                      <a:r>
                        <a:rPr lang="cs-CZ" sz="1600" baseline="0" dirty="0" smtClean="0"/>
                        <a:t> salinity, </a:t>
                      </a:r>
                      <a:r>
                        <a:rPr lang="cs-CZ" sz="1600" baseline="0" dirty="0" err="1" smtClean="0"/>
                        <a:t>pathogens</a:t>
                      </a:r>
                      <a:r>
                        <a:rPr lang="cs-CZ" sz="1600" baseline="0" dirty="0" smtClean="0"/>
                        <a:t>, </a:t>
                      </a:r>
                      <a:r>
                        <a:rPr lang="cs-CZ" sz="1600" baseline="0" dirty="0" err="1" smtClean="0"/>
                        <a:t>irradiation</a:t>
                      </a:r>
                      <a:r>
                        <a:rPr lang="cs-CZ" sz="1600" baseline="0" dirty="0" smtClean="0"/>
                        <a:t>, food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Exposome</a:t>
                      </a:r>
                      <a:endParaRPr lang="cs-CZ" sz="1600" b="1" baseline="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</a:tr>
              <a:tr h="815280">
                <a:tc>
                  <a:txBody>
                    <a:bodyPr/>
                    <a:lstStyle/>
                    <a:p>
                      <a:r>
                        <a:rPr lang="cs-CZ" sz="1200" b="1" dirty="0" err="1" smtClean="0"/>
                        <a:t>Contaminated</a:t>
                      </a:r>
                      <a:r>
                        <a:rPr lang="cs-CZ" sz="1200" b="1" baseline="0" dirty="0" smtClean="0"/>
                        <a:t> </a:t>
                      </a:r>
                      <a:r>
                        <a:rPr lang="cs-CZ" sz="1200" b="1" baseline="0" dirty="0" err="1" smtClean="0"/>
                        <a:t>samples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 smtClean="0"/>
                    </a:p>
                    <a:p>
                      <a:pPr algn="ctr"/>
                      <a:r>
                        <a:rPr lang="cs-CZ" sz="1600" dirty="0" err="1" smtClean="0"/>
                        <a:t>Can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analyzed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chemicals</a:t>
                      </a:r>
                      <a:r>
                        <a:rPr lang="cs-CZ" sz="1600" baseline="0" dirty="0" smtClean="0"/>
                        <a:t> </a:t>
                      </a:r>
                      <a:br>
                        <a:rPr lang="cs-CZ" sz="1600" baseline="0" dirty="0" smtClean="0"/>
                      </a:br>
                      <a:r>
                        <a:rPr lang="cs-CZ" sz="1600" baseline="0" dirty="0" err="1" smtClean="0"/>
                        <a:t>explain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observed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effects</a:t>
                      </a:r>
                      <a:r>
                        <a:rPr lang="cs-CZ" sz="1600" baseline="0" dirty="0" smtClean="0"/>
                        <a:t> 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Chemical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analyses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</a:rPr>
                        <a:t>&amp; limits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baseline="0" dirty="0" err="1" smtClean="0">
                          <a:solidFill>
                            <a:srgbClr val="FF0000"/>
                          </a:solidFill>
                        </a:rPr>
                        <a:t>Effect</a:t>
                      </a:r>
                      <a:r>
                        <a:rPr lang="cs-CZ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sz="1400" b="1" baseline="0" dirty="0" err="1" smtClean="0">
                          <a:solidFill>
                            <a:srgbClr val="FF0000"/>
                          </a:solidFill>
                        </a:rPr>
                        <a:t>testing</a:t>
                      </a:r>
                      <a:r>
                        <a:rPr lang="cs-CZ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rare</a:t>
                      </a:r>
                      <a:r>
                        <a:rPr lang="cs-CZ" sz="1400" baseline="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err="1" smtClean="0"/>
                        <a:t>Remediation</a:t>
                      </a:r>
                      <a:r>
                        <a:rPr lang="cs-CZ" sz="1400" dirty="0" smtClean="0"/>
                        <a:t>, </a:t>
                      </a:r>
                      <a:r>
                        <a:rPr lang="cs-CZ" sz="1400" dirty="0" err="1" smtClean="0"/>
                        <a:t>dredged</a:t>
                      </a:r>
                      <a:r>
                        <a:rPr lang="cs-CZ" sz="1400" dirty="0" smtClean="0"/>
                        <a:t> </a:t>
                      </a:r>
                      <a:r>
                        <a:rPr lang="cs-CZ" sz="1400" dirty="0" err="1" smtClean="0"/>
                        <a:t>sediments</a:t>
                      </a:r>
                      <a:r>
                        <a:rPr lang="cs-CZ" sz="1400" dirty="0" smtClean="0"/>
                        <a:t> (CZ),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err="1" smtClean="0"/>
                        <a:t>effluents</a:t>
                      </a:r>
                      <a:r>
                        <a:rPr lang="cs-CZ" sz="1400" dirty="0" smtClean="0"/>
                        <a:t> (DE) </a:t>
                      </a:r>
                      <a:br>
                        <a:rPr lang="cs-CZ" sz="1400" dirty="0" smtClean="0"/>
                      </a:br>
                      <a:endParaRPr lang="cs-CZ" sz="1400" dirty="0" smtClean="0"/>
                    </a:p>
                    <a:p>
                      <a:r>
                        <a:rPr lang="cs-CZ" sz="1600" dirty="0" smtClean="0"/>
                        <a:t>               </a:t>
                      </a:r>
                      <a:br>
                        <a:rPr lang="cs-CZ" sz="1600" dirty="0" smtClean="0"/>
                      </a:br>
                      <a:endParaRPr lang="cs-CZ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14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56991"/>
            <a:ext cx="1905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/>
          <a:stretch/>
        </p:blipFill>
        <p:spPr bwMode="auto">
          <a:xfrm>
            <a:off x="5842000" y="5373217"/>
            <a:ext cx="315714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93" y="5559040"/>
            <a:ext cx="1174109" cy="3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19672" y="4293096"/>
            <a:ext cx="7379470" cy="25649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8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accent2"/>
                </a:solidFill>
              </a:rPr>
              <a:t>What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to </a:t>
            </a:r>
            <a:r>
              <a:rPr lang="cs-CZ" dirty="0" err="1" smtClean="0">
                <a:solidFill>
                  <a:schemeClr val="tx1"/>
                </a:solidFill>
              </a:rPr>
              <a:t>assess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for</a:t>
            </a:r>
            <a:r>
              <a:rPr lang="cs-CZ" dirty="0" smtClean="0">
                <a:solidFill>
                  <a:schemeClr val="tx1"/>
                </a:solidFill>
              </a:rPr>
              <a:t> toxicity?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31" y="1021911"/>
            <a:ext cx="822913" cy="8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Výsledek obrázku pro government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0169" name="Picture 9" descr="Výsledek obrázku pro governmen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037973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028" y="420057"/>
            <a:ext cx="1770114" cy="150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70257"/>
              </p:ext>
            </p:extLst>
          </p:nvPr>
        </p:nvGraphicFramePr>
        <p:xfrm>
          <a:off x="307972" y="2019665"/>
          <a:ext cx="8728523" cy="418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489"/>
                <a:gridCol w="4246530"/>
                <a:gridCol w="3221504"/>
              </a:tblGrid>
              <a:tr h="370840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Current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research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topics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As</a:t>
                      </a:r>
                      <a:r>
                        <a:rPr lang="en-US" baseline="0" dirty="0" smtClean="0"/>
                        <a:t> required b</a:t>
                      </a:r>
                      <a:r>
                        <a:rPr lang="cs-CZ" baseline="0" dirty="0" smtClean="0"/>
                        <a:t>y </a:t>
                      </a:r>
                      <a:r>
                        <a:rPr lang="cs-CZ" baseline="0" dirty="0" err="1" smtClean="0"/>
                        <a:t>law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b="1" dirty="0" err="1" smtClean="0"/>
                        <a:t>Individual</a:t>
                      </a:r>
                      <a:r>
                        <a:rPr lang="cs-CZ" sz="1200" b="1" baseline="0" dirty="0" smtClean="0"/>
                        <a:t> </a:t>
                      </a:r>
                      <a:r>
                        <a:rPr lang="cs-CZ" sz="1200" b="1" baseline="0" dirty="0" err="1" smtClean="0"/>
                        <a:t>chemicals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 smtClean="0"/>
                        <a:t>Engineered</a:t>
                      </a:r>
                      <a:r>
                        <a:rPr lang="cs-CZ" sz="1600" dirty="0" smtClean="0"/>
                        <a:t> </a:t>
                      </a: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nanomaterials</a:t>
                      </a:r>
                      <a:r>
                        <a:rPr lang="cs-CZ" sz="1600" dirty="0" smtClean="0"/>
                        <a:t>/</a:t>
                      </a:r>
                      <a:r>
                        <a:rPr lang="cs-CZ" sz="1600" dirty="0" err="1" smtClean="0"/>
                        <a:t>particles</a:t>
                      </a:r>
                      <a:endParaRPr lang="cs-CZ" sz="1600" dirty="0" smtClean="0"/>
                    </a:p>
                    <a:p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Ecological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effects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0" baseline="0" dirty="0" smtClean="0">
                          <a:solidFill>
                            <a:schemeClr val="dk1"/>
                          </a:solidFill>
                        </a:rPr>
                        <a:t>(</a:t>
                      </a:r>
                      <a:r>
                        <a:rPr lang="cs-CZ" sz="1600" b="0" baseline="0" dirty="0" err="1" smtClean="0">
                          <a:solidFill>
                            <a:schemeClr val="dk1"/>
                          </a:solidFill>
                        </a:rPr>
                        <a:t>e.g</a:t>
                      </a:r>
                      <a:r>
                        <a:rPr lang="cs-CZ" sz="1600" b="0" baseline="0" dirty="0" smtClean="0">
                          <a:solidFill>
                            <a:schemeClr val="dk1"/>
                          </a:solidFill>
                        </a:rPr>
                        <a:t>. o</a:t>
                      </a:r>
                      <a:r>
                        <a:rPr lang="cs-CZ" sz="1600" baseline="0" dirty="0" smtClean="0"/>
                        <a:t>f </a:t>
                      </a:r>
                      <a:r>
                        <a:rPr lang="cs-CZ" sz="1600" baseline="0" dirty="0" err="1" smtClean="0"/>
                        <a:t>p</a:t>
                      </a:r>
                      <a:r>
                        <a:rPr lang="cs-CZ" sz="1600" dirty="0" err="1" smtClean="0"/>
                        <a:t>harmaceuticals</a:t>
                      </a:r>
                      <a:r>
                        <a:rPr lang="cs-CZ" sz="16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Endocrine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disruption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en-US" sz="1600" baseline="0" dirty="0" smtClean="0"/>
                        <a:t>&amp; 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</a:rPr>
                        <a:t>chronic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aseline="0" dirty="0" smtClean="0"/>
                        <a:t>diseases</a:t>
                      </a:r>
                      <a:endParaRPr lang="en-US" sz="1600" dirty="0" smtClean="0"/>
                    </a:p>
                    <a:p>
                      <a:endParaRPr lang="cs-CZ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Industr</a:t>
                      </a:r>
                      <a:r>
                        <a:rPr lang="cs-CZ" sz="1600" dirty="0" smtClean="0"/>
                        <a:t>y </a:t>
                      </a:r>
                      <a:r>
                        <a:rPr lang="en-US" sz="1600" dirty="0" smtClean="0"/>
                        <a:t>&amp; biocides</a:t>
                      </a:r>
                      <a:r>
                        <a:rPr lang="cs-CZ" sz="1600" dirty="0" smtClean="0"/>
                        <a:t> (</a:t>
                      </a:r>
                      <a:r>
                        <a:rPr lang="cs-CZ" sz="1600" dirty="0" err="1" smtClean="0"/>
                        <a:t>REACH</a:t>
                      </a:r>
                      <a:r>
                        <a:rPr lang="cs-CZ" sz="1600" dirty="0" smtClean="0"/>
                        <a:t>)</a:t>
                      </a:r>
                    </a:p>
                    <a:p>
                      <a:r>
                        <a:rPr lang="cs-CZ" sz="1600" dirty="0" err="1" smtClean="0"/>
                        <a:t>PPPs</a:t>
                      </a:r>
                      <a:r>
                        <a:rPr lang="cs-CZ" sz="1600" dirty="0" smtClean="0"/>
                        <a:t> = </a:t>
                      </a:r>
                      <a:r>
                        <a:rPr lang="cs-CZ" sz="1600" dirty="0" err="1" smtClean="0"/>
                        <a:t>pesticides</a:t>
                      </a:r>
                      <a:r>
                        <a:rPr lang="en-US" sz="1600" dirty="0" smtClean="0"/>
                        <a:t/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Pharmaceuticals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Cosmetics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Mixtures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Multistressors</a:t>
                      </a:r>
                      <a:r>
                        <a:rPr lang="cs-CZ" sz="16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dirty="0" smtClean="0"/>
                        <a:t/>
                      </a:r>
                      <a:br>
                        <a:rPr lang="cs-CZ" sz="1600" dirty="0" smtClean="0"/>
                      </a:br>
                      <a:r>
                        <a:rPr lang="cs-CZ" sz="1600" dirty="0" smtClean="0"/>
                        <a:t>  +</a:t>
                      </a:r>
                      <a:r>
                        <a:rPr lang="en-US" sz="1600" dirty="0" smtClean="0"/>
                        <a:t>T</a:t>
                      </a:r>
                      <a:r>
                        <a:rPr lang="cs-CZ" sz="1600" dirty="0" smtClean="0"/>
                        <a:t>°C,</a:t>
                      </a:r>
                      <a:r>
                        <a:rPr lang="cs-CZ" sz="1600" baseline="0" dirty="0" smtClean="0"/>
                        <a:t> salinity, </a:t>
                      </a:r>
                      <a:r>
                        <a:rPr lang="cs-CZ" sz="1600" baseline="0" dirty="0" err="1" smtClean="0"/>
                        <a:t>pathogens</a:t>
                      </a:r>
                      <a:r>
                        <a:rPr lang="cs-CZ" sz="1600" baseline="0" dirty="0" smtClean="0"/>
                        <a:t>, </a:t>
                      </a:r>
                      <a:r>
                        <a:rPr lang="cs-CZ" sz="1600" baseline="0" dirty="0" err="1" smtClean="0"/>
                        <a:t>irradiation</a:t>
                      </a:r>
                      <a:r>
                        <a:rPr lang="cs-CZ" sz="1600" baseline="0" dirty="0" smtClean="0"/>
                        <a:t>, food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Exposome</a:t>
                      </a:r>
                      <a:endParaRPr lang="cs-CZ" sz="1600" b="1" baseline="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</a:tr>
              <a:tr h="815280">
                <a:tc>
                  <a:txBody>
                    <a:bodyPr/>
                    <a:lstStyle/>
                    <a:p>
                      <a:r>
                        <a:rPr lang="cs-CZ" sz="1200" b="1" dirty="0" err="1" smtClean="0"/>
                        <a:t>Contaminated</a:t>
                      </a:r>
                      <a:r>
                        <a:rPr lang="cs-CZ" sz="1200" b="1" baseline="0" dirty="0" smtClean="0"/>
                        <a:t> </a:t>
                      </a:r>
                      <a:r>
                        <a:rPr lang="cs-CZ" sz="1200" b="1" baseline="0" dirty="0" err="1" smtClean="0"/>
                        <a:t>samples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 smtClean="0"/>
                    </a:p>
                    <a:p>
                      <a:pPr algn="ctr"/>
                      <a:r>
                        <a:rPr lang="cs-CZ" sz="1600" dirty="0" err="1" smtClean="0"/>
                        <a:t>Can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analyzed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chemicals</a:t>
                      </a:r>
                      <a:r>
                        <a:rPr lang="cs-CZ" sz="1600" baseline="0" dirty="0" smtClean="0"/>
                        <a:t> </a:t>
                      </a:r>
                      <a:br>
                        <a:rPr lang="cs-CZ" sz="1600" baseline="0" dirty="0" smtClean="0"/>
                      </a:br>
                      <a:r>
                        <a:rPr lang="cs-CZ" sz="1600" baseline="0" dirty="0" err="1" smtClean="0"/>
                        <a:t>explain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observed</a:t>
                      </a:r>
                      <a:r>
                        <a:rPr lang="cs-CZ" sz="1600" baseline="0" dirty="0" smtClean="0"/>
                        <a:t> </a:t>
                      </a:r>
                      <a:r>
                        <a:rPr lang="cs-CZ" sz="1600" baseline="0" dirty="0" err="1" smtClean="0"/>
                        <a:t>effects</a:t>
                      </a:r>
                      <a:r>
                        <a:rPr lang="cs-CZ" sz="1600" baseline="0" dirty="0" smtClean="0"/>
                        <a:t> 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chemeClr val="tx2"/>
                          </a:solidFill>
                        </a:rPr>
                        <a:t>Chemical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600" b="1" baseline="0" dirty="0" err="1" smtClean="0">
                          <a:solidFill>
                            <a:schemeClr val="tx2"/>
                          </a:solidFill>
                        </a:rPr>
                        <a:t>analyses</a:t>
                      </a:r>
                      <a:r>
                        <a:rPr lang="cs-CZ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</a:rPr>
                        <a:t>&amp; limits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baseline="0" dirty="0" err="1" smtClean="0">
                          <a:solidFill>
                            <a:srgbClr val="FF0000"/>
                          </a:solidFill>
                        </a:rPr>
                        <a:t>Effect</a:t>
                      </a:r>
                      <a:r>
                        <a:rPr lang="cs-CZ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sz="1400" b="1" baseline="0" dirty="0" err="1" smtClean="0">
                          <a:solidFill>
                            <a:srgbClr val="FF0000"/>
                          </a:solidFill>
                        </a:rPr>
                        <a:t>testing</a:t>
                      </a:r>
                      <a:r>
                        <a:rPr lang="cs-CZ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rare</a:t>
                      </a:r>
                      <a:r>
                        <a:rPr lang="cs-CZ" sz="1400" baseline="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err="1" smtClean="0"/>
                        <a:t>Remediation</a:t>
                      </a:r>
                      <a:r>
                        <a:rPr lang="cs-CZ" sz="1400" dirty="0" smtClean="0"/>
                        <a:t>, </a:t>
                      </a:r>
                      <a:r>
                        <a:rPr lang="cs-CZ" sz="1400" dirty="0" err="1" smtClean="0"/>
                        <a:t>dredged</a:t>
                      </a:r>
                      <a:r>
                        <a:rPr lang="cs-CZ" sz="1400" dirty="0" smtClean="0"/>
                        <a:t> </a:t>
                      </a:r>
                      <a:r>
                        <a:rPr lang="cs-CZ" sz="1400" dirty="0" err="1" smtClean="0"/>
                        <a:t>sediments</a:t>
                      </a:r>
                      <a:r>
                        <a:rPr lang="cs-CZ" sz="1400" dirty="0" smtClean="0"/>
                        <a:t> (CZ),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err="1" smtClean="0"/>
                        <a:t>effluents</a:t>
                      </a:r>
                      <a:r>
                        <a:rPr lang="cs-CZ" sz="1400" dirty="0" smtClean="0"/>
                        <a:t> (DE) </a:t>
                      </a:r>
                      <a:br>
                        <a:rPr lang="cs-CZ" sz="1400" dirty="0" smtClean="0"/>
                      </a:br>
                      <a:endParaRPr lang="cs-CZ" sz="1400" dirty="0" smtClean="0"/>
                    </a:p>
                    <a:p>
                      <a:r>
                        <a:rPr lang="cs-CZ" sz="1600" dirty="0" smtClean="0"/>
                        <a:t>               </a:t>
                      </a:r>
                      <a:br>
                        <a:rPr lang="cs-CZ" sz="1600" dirty="0" smtClean="0"/>
                      </a:br>
                      <a:endParaRPr lang="cs-CZ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14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56991"/>
            <a:ext cx="1905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/>
          <a:stretch/>
        </p:blipFill>
        <p:spPr bwMode="auto">
          <a:xfrm>
            <a:off x="5842000" y="5373217"/>
            <a:ext cx="315714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93" y="5559040"/>
            <a:ext cx="1174109" cy="3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16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>
                <a:solidFill>
                  <a:schemeClr val="tx1"/>
                </a:solidFill>
              </a:rPr>
              <a:t>Nanoparticles - examples</a:t>
            </a:r>
          </a:p>
        </p:txBody>
      </p:sp>
      <p:pic>
        <p:nvPicPr>
          <p:cNvPr id="96259" name="Picture 4" descr="https://encrypted-tbn0.gstatic.com/images?q=tbn:ANd9GcR52Y7PdqKN5Z97ZhIFGfyoY41Qv9l41niNcuE3T-F9sWyIjSKM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29527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6" descr="http://nano.anl.gov/images/bifunctional_nanoparti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52513"/>
            <a:ext cx="29813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8" descr="https://encrypted-tbn1.gstatic.com/images?q=tbn:ANd9GcR9LiHxdv4f1xLBnJm7j0ey82mAIkrqpx6dVbyiFdDTwcRn5G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05251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10" descr="https://encrypted-tbn0.gstatic.com/images?q=tbn:ANd9GcTRyUwtGdjXOTAe8emSb0Ngkn0R-l8krCeEyFVPeK8-f5Yrg322u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76700"/>
            <a:ext cx="3068637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12" descr="https://encrypted-tbn3.gstatic.com/images?q=tbn:ANd9GcS1YFciG79F0BpdYj74qJmGI-zgvfT7pAazIR4bDRuhmllhzbq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365625"/>
            <a:ext cx="21145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14" descr="https://encrypted-tbn2.gstatic.com/images?q=tbn:ANd9GcQzw3I5Xb7Vq_3twyU5AzgXl6TZPl1WvVm-RGpTGUQSGNuBdlD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863975"/>
            <a:ext cx="264795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0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8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 smtClean="0">
                <a:solidFill>
                  <a:schemeClr val="tx1"/>
                </a:solidFill>
              </a:rPr>
              <a:t>Toxicity of </a:t>
            </a:r>
            <a:r>
              <a:rPr lang="cs-CZ" altLang="en-US" dirty="0" err="1" smtClean="0">
                <a:solidFill>
                  <a:schemeClr val="tx1"/>
                </a:solidFill>
              </a:rPr>
              <a:t>nanoparticles</a:t>
            </a:r>
            <a:r>
              <a:rPr lang="cs-CZ" altLang="en-US" dirty="0" smtClean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98307" name="Picture 2" descr="http://ars.els-cdn.com/content/image/1-s2.0-S0165993611003748-g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125538"/>
            <a:ext cx="604202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ovéPole 10"/>
          <p:cNvSpPr txBox="1">
            <a:spLocks noChangeArrowheads="1"/>
          </p:cNvSpPr>
          <p:nvPr/>
        </p:nvSpPr>
        <p:spPr bwMode="auto">
          <a:xfrm>
            <a:off x="6156325" y="1484313"/>
            <a:ext cx="31686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(Mostly unknown)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Parameters may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Affect ecotoxicity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Composition (chemical)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Surface (size, area)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Charge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Reactivity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Interactions with ions,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other chemicals…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</a:t>
            </a:r>
            <a:r>
              <a:rPr lang="en-US" altLang="en-US" sz="1800">
                <a:solidFill>
                  <a:schemeClr val="tx1"/>
                </a:solidFill>
                <a:sym typeface="Wingdings" pitchFamily="2" charset="2"/>
              </a:rPr>
              <a:t> Effects on </a:t>
            </a:r>
            <a:br>
              <a:rPr lang="en-US" altLang="en-US" sz="1800">
                <a:solidFill>
                  <a:schemeClr val="tx1"/>
                </a:solidFill>
                <a:sym typeface="Wingdings" pitchFamily="2" charset="2"/>
              </a:rPr>
            </a:br>
            <a:r>
              <a:rPr lang="en-US" altLang="en-US" sz="1800">
                <a:solidFill>
                  <a:schemeClr val="tx1"/>
                </a:solidFill>
                <a:sym typeface="Wingdings" pitchFamily="2" charset="2"/>
              </a:rPr>
              <a:t>environmental Fate</a:t>
            </a:r>
            <a:br>
              <a:rPr lang="en-US" altLang="en-US" sz="1800">
                <a:solidFill>
                  <a:schemeClr val="tx1"/>
                </a:solidFill>
                <a:sym typeface="Wingdings" pitchFamily="2" charset="2"/>
              </a:rPr>
            </a:br>
            <a:r>
              <a:rPr lang="en-US" altLang="en-US" sz="1800">
                <a:solidFill>
                  <a:schemeClr val="tx1"/>
                </a:solidFill>
                <a:sym typeface="Wingdings" pitchFamily="2" charset="2"/>
              </a:rPr>
              <a:t>and toxicit</a:t>
            </a: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y</a:t>
            </a:r>
            <a:endParaRPr lang="cs-CZ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8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>
                <a:solidFill>
                  <a:schemeClr val="tx1"/>
                </a:solidFill>
              </a:rPr>
              <a:t>Ecotoxicity</a:t>
            </a:r>
            <a:r>
              <a:rPr lang="cs-CZ" altLang="en-US" dirty="0" smtClean="0">
                <a:solidFill>
                  <a:schemeClr val="tx1"/>
                </a:solidFill>
              </a:rPr>
              <a:t> of </a:t>
            </a:r>
            <a:r>
              <a:rPr lang="cs-CZ" altLang="en-US" dirty="0" err="1" smtClean="0">
                <a:solidFill>
                  <a:schemeClr val="tx1"/>
                </a:solidFill>
              </a:rPr>
              <a:t>nanoparticles</a:t>
            </a:r>
            <a:r>
              <a:rPr lang="cs-CZ" altLang="en-US" dirty="0" smtClean="0">
                <a:solidFill>
                  <a:schemeClr val="tx1"/>
                </a:solidFill>
              </a:rPr>
              <a:t> – </a:t>
            </a:r>
            <a:r>
              <a:rPr lang="cs-CZ" altLang="en-US" dirty="0" err="1" smtClean="0">
                <a:solidFill>
                  <a:schemeClr val="tx1"/>
                </a:solidFill>
              </a:rPr>
              <a:t>RECETOX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example</a:t>
            </a:r>
            <a:endParaRPr lang="cs-CZ" altLang="en-US" dirty="0" smtClean="0">
              <a:solidFill>
                <a:schemeClr val="tx1"/>
              </a:solidFill>
            </a:endParaRPr>
          </a:p>
        </p:txBody>
      </p:sp>
      <p:pic>
        <p:nvPicPr>
          <p:cNvPr id="99331" name="Obrázek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88840"/>
            <a:ext cx="6337300" cy="38877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ovéPole 6"/>
          <p:cNvSpPr txBox="1">
            <a:spLocks noChangeArrowheads="1"/>
          </p:cNvSpPr>
          <p:nvPr/>
        </p:nvSpPr>
        <p:spPr bwMode="auto">
          <a:xfrm>
            <a:off x="395288" y="1052513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 err="1">
                <a:solidFill>
                  <a:schemeClr val="tx1"/>
                </a:solidFill>
              </a:rPr>
              <a:t>Comparison</a:t>
            </a:r>
            <a:r>
              <a:rPr lang="cs-CZ" altLang="en-US" sz="1800" dirty="0">
                <a:solidFill>
                  <a:schemeClr val="tx1"/>
                </a:solidFill>
              </a:rPr>
              <a:t> of toxicity - 4 „</a:t>
            </a:r>
            <a:r>
              <a:rPr lang="cs-CZ" altLang="en-US" sz="1800" dirty="0" err="1">
                <a:solidFill>
                  <a:schemeClr val="tx1"/>
                </a:solidFill>
              </a:rPr>
              <a:t>appeared</a:t>
            </a:r>
            <a:r>
              <a:rPr lang="cs-CZ" altLang="en-US" sz="1800" dirty="0">
                <a:solidFill>
                  <a:schemeClr val="tx1"/>
                </a:solidFill>
              </a:rPr>
              <a:t> to </a:t>
            </a:r>
            <a:r>
              <a:rPr lang="cs-CZ" altLang="en-US" sz="1800" dirty="0" err="1">
                <a:solidFill>
                  <a:schemeClr val="tx1"/>
                </a:solidFill>
              </a:rPr>
              <a:t>be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 err="1">
                <a:solidFill>
                  <a:schemeClr val="tx1"/>
                </a:solidFill>
              </a:rPr>
              <a:t>the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 err="1">
                <a:solidFill>
                  <a:schemeClr val="tx1"/>
                </a:solidFill>
              </a:rPr>
              <a:t>same</a:t>
            </a:r>
            <a:r>
              <a:rPr lang="cs-CZ" altLang="en-US" sz="1800" dirty="0">
                <a:solidFill>
                  <a:schemeClr val="tx1"/>
                </a:solidFill>
              </a:rPr>
              <a:t>“ </a:t>
            </a:r>
            <a:r>
              <a:rPr lang="cs-CZ" altLang="en-US" sz="1800" dirty="0" err="1">
                <a:solidFill>
                  <a:schemeClr val="tx1"/>
                </a:solidFill>
              </a:rPr>
              <a:t>particles</a:t>
            </a:r>
            <a:r>
              <a:rPr lang="cs-CZ" altLang="en-US" sz="1800" dirty="0">
                <a:solidFill>
                  <a:schemeClr val="tx1"/>
                </a:solidFill>
              </a:rPr>
              <a:t/>
            </a:r>
            <a:br>
              <a:rPr lang="cs-CZ" altLang="en-US" sz="1800" dirty="0">
                <a:solidFill>
                  <a:schemeClr val="tx1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(</a:t>
            </a:r>
            <a:r>
              <a:rPr lang="cs-CZ" altLang="en-US" sz="1800" dirty="0" err="1">
                <a:solidFill>
                  <a:schemeClr val="tx1"/>
                </a:solidFill>
              </a:rPr>
              <a:t>one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 err="1">
                <a:solidFill>
                  <a:schemeClr val="tx1"/>
                </a:solidFill>
              </a:rPr>
              <a:t>producer</a:t>
            </a:r>
            <a:r>
              <a:rPr lang="cs-CZ" altLang="en-US" sz="1800" dirty="0">
                <a:solidFill>
                  <a:schemeClr val="tx1"/>
                </a:solidFill>
              </a:rPr>
              <a:t> – 4 </a:t>
            </a:r>
            <a:r>
              <a:rPr lang="cs-CZ" altLang="en-US" sz="1800" dirty="0" err="1">
                <a:solidFill>
                  <a:schemeClr val="tx1"/>
                </a:solidFill>
              </a:rPr>
              <a:t>different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 err="1">
                <a:solidFill>
                  <a:schemeClr val="tx1"/>
                </a:solidFill>
              </a:rPr>
              <a:t>lots</a:t>
            </a:r>
            <a:r>
              <a:rPr lang="cs-CZ" altLang="en-US" sz="1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(</a:t>
            </a:r>
            <a:r>
              <a:rPr lang="cs-CZ" altLang="en-US" sz="1800" dirty="0" err="1">
                <a:solidFill>
                  <a:schemeClr val="tx1"/>
                </a:solidFill>
              </a:rPr>
              <a:t>zerovalent</a:t>
            </a:r>
            <a:r>
              <a:rPr lang="cs-CZ" altLang="en-US" sz="1800" dirty="0">
                <a:solidFill>
                  <a:schemeClr val="tx1"/>
                </a:solidFill>
              </a:rPr>
              <a:t> iron – ZVI – Fe</a:t>
            </a:r>
            <a:r>
              <a:rPr lang="cs-CZ" altLang="en-US" sz="1800" baseline="30000" dirty="0">
                <a:solidFill>
                  <a:schemeClr val="tx1"/>
                </a:solidFill>
              </a:rPr>
              <a:t>0</a:t>
            </a:r>
            <a:r>
              <a:rPr lang="cs-CZ" altLang="en-US" sz="1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i="1" dirty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99792" y="6021288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i="1" dirty="0">
                <a:solidFill>
                  <a:srgbClr val="FF0000"/>
                </a:solidFill>
              </a:rPr>
              <a:t>?? </a:t>
            </a:r>
            <a:r>
              <a:rPr lang="cs-CZ" altLang="en-US" i="1" dirty="0" err="1">
                <a:solidFill>
                  <a:srgbClr val="FF0000"/>
                </a:solidFill>
              </a:rPr>
              <a:t>Why</a:t>
            </a:r>
            <a:r>
              <a:rPr lang="cs-CZ" altLang="en-US" i="1" dirty="0">
                <a:solidFill>
                  <a:srgbClr val="FF0000"/>
                </a:solidFill>
              </a:rPr>
              <a:t> </a:t>
            </a:r>
            <a:r>
              <a:rPr lang="cs-CZ" altLang="en-US" i="1" dirty="0" err="1">
                <a:solidFill>
                  <a:srgbClr val="FF0000"/>
                </a:solidFill>
              </a:rPr>
              <a:t>is</a:t>
            </a:r>
            <a:r>
              <a:rPr lang="cs-CZ" altLang="en-US" i="1" dirty="0">
                <a:solidFill>
                  <a:srgbClr val="FF0000"/>
                </a:solidFill>
              </a:rPr>
              <a:t> H16 so </a:t>
            </a:r>
            <a:r>
              <a:rPr lang="cs-CZ" altLang="en-US" i="1" dirty="0" err="1">
                <a:solidFill>
                  <a:srgbClr val="FF0000"/>
                </a:solidFill>
              </a:rPr>
              <a:t>toxic</a:t>
            </a:r>
            <a:r>
              <a:rPr lang="cs-CZ" altLang="en-US" i="1" dirty="0">
                <a:solidFill>
                  <a:srgbClr val="FF0000"/>
                </a:solidFill>
              </a:rPr>
              <a:t> ??  </a:t>
            </a:r>
            <a:r>
              <a:rPr lang="cs-CZ" altLang="en-US" i="1" dirty="0" smtClean="0">
                <a:solidFill>
                  <a:srgbClr val="FF0000"/>
                </a:solidFill>
              </a:rPr>
              <a:t/>
            </a:r>
            <a:br>
              <a:rPr lang="cs-CZ" altLang="en-US" i="1" dirty="0" smtClean="0">
                <a:solidFill>
                  <a:srgbClr val="FF0000"/>
                </a:solidFill>
              </a:rPr>
            </a:br>
            <a:r>
              <a:rPr lang="cs-CZ" altLang="en-US" i="1" dirty="0" smtClean="0">
                <a:solidFill>
                  <a:srgbClr val="FF0000"/>
                </a:solidFill>
              </a:rPr>
              <a:t>… </a:t>
            </a:r>
            <a:r>
              <a:rPr lang="cs-CZ" altLang="en-US" i="1" dirty="0" err="1">
                <a:solidFill>
                  <a:srgbClr val="FF0000"/>
                </a:solidFill>
              </a:rPr>
              <a:t>despite</a:t>
            </a:r>
            <a:r>
              <a:rPr lang="cs-CZ" altLang="en-US" i="1" dirty="0">
                <a:solidFill>
                  <a:srgbClr val="FF0000"/>
                </a:solidFill>
              </a:rPr>
              <a:t> of </a:t>
            </a:r>
            <a:r>
              <a:rPr lang="cs-CZ" altLang="en-US" i="1" dirty="0" err="1">
                <a:solidFill>
                  <a:srgbClr val="FF0000"/>
                </a:solidFill>
              </a:rPr>
              <a:t>detailed</a:t>
            </a:r>
            <a:r>
              <a:rPr lang="cs-CZ" altLang="en-US" i="1" dirty="0">
                <a:solidFill>
                  <a:srgbClr val="FF0000"/>
                </a:solidFill>
              </a:rPr>
              <a:t> </a:t>
            </a:r>
            <a:r>
              <a:rPr lang="cs-CZ" altLang="en-US" i="1" dirty="0" err="1">
                <a:solidFill>
                  <a:srgbClr val="FF0000"/>
                </a:solidFill>
              </a:rPr>
              <a:t>investigation</a:t>
            </a:r>
            <a:r>
              <a:rPr lang="cs-CZ" altLang="en-US" i="1" dirty="0">
                <a:solidFill>
                  <a:srgbClr val="FF0000"/>
                </a:solidFill>
              </a:rPr>
              <a:t> </a:t>
            </a:r>
            <a:r>
              <a:rPr lang="cs-CZ" altLang="en-US" i="1" dirty="0" err="1">
                <a:solidFill>
                  <a:srgbClr val="FF0000"/>
                </a:solidFill>
              </a:rPr>
              <a:t>never</a:t>
            </a:r>
            <a:r>
              <a:rPr lang="cs-CZ" altLang="en-US" i="1" dirty="0">
                <a:solidFill>
                  <a:srgbClr val="FF0000"/>
                </a:solidFill>
              </a:rPr>
              <a:t> </a:t>
            </a:r>
            <a:r>
              <a:rPr lang="cs-CZ" altLang="en-US" i="1" dirty="0" err="1">
                <a:solidFill>
                  <a:srgbClr val="FF0000"/>
                </a:solidFill>
              </a:rPr>
              <a:t>revealed</a:t>
            </a:r>
            <a:r>
              <a:rPr lang="cs-CZ" altLang="en-US" i="1" dirty="0">
                <a:solidFill>
                  <a:srgbClr val="FF0000"/>
                </a:solidFill>
              </a:rPr>
              <a:t>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8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12595" r="12920" b="8656"/>
          <a:stretch>
            <a:fillRect/>
          </a:stretch>
        </p:blipFill>
        <p:spPr bwMode="auto">
          <a:xfrm>
            <a:off x="34925" y="719138"/>
            <a:ext cx="9094788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418263" y="3335338"/>
            <a:ext cx="2628900" cy="9350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3972" name="TextovéPole 1"/>
          <p:cNvSpPr txBox="1">
            <a:spLocks noChangeArrowheads="1"/>
          </p:cNvSpPr>
          <p:nvPr/>
        </p:nvSpPr>
        <p:spPr bwMode="auto">
          <a:xfrm>
            <a:off x="2343150" y="44450"/>
            <a:ext cx="424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>
                <a:solidFill>
                  <a:schemeClr val="tx1"/>
                </a:solidFill>
              </a:rPr>
              <a:t>PHARMACEUTICALS</a:t>
            </a:r>
            <a:endParaRPr lang="en-GB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2800" smtClean="0">
                <a:solidFill>
                  <a:schemeClr val="tx1"/>
                </a:solidFill>
              </a:rPr>
              <a:t>Example 1 - DICLOFENAC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052513"/>
            <a:ext cx="8640762" cy="5805487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b="1" smtClean="0"/>
              <a:t>Unexpected effects at NON-TARGET species</a:t>
            </a:r>
            <a:endParaRPr lang="en-US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smtClean="0"/>
              <a:t>	- </a:t>
            </a:r>
            <a:r>
              <a:rPr lang="cs-CZ" altLang="en-US" sz="2400" b="1" smtClean="0">
                <a:solidFill>
                  <a:srgbClr val="FF0000"/>
                </a:solidFill>
              </a:rPr>
              <a:t>nephrotoxicity</a:t>
            </a:r>
            <a:r>
              <a:rPr lang="en-US" altLang="en-US" sz="2400" b="1" smtClean="0">
                <a:solidFill>
                  <a:srgbClr val="FF0000"/>
                </a:solidFill>
              </a:rPr>
              <a:t> </a:t>
            </a:r>
            <a:r>
              <a:rPr lang="cs-CZ" altLang="en-US" sz="2400" smtClean="0"/>
              <a:t>at vultures</a:t>
            </a:r>
            <a:r>
              <a:rPr lang="en-GB" altLang="en-US" sz="2400" smtClean="0"/>
              <a:t> </a:t>
            </a:r>
            <a:endParaRPr lang="cs-CZ" altLang="en-US" sz="2400" smtClean="0"/>
          </a:p>
          <a:p>
            <a:pPr marL="533400" indent="-533400" eaLnBrk="1" hangingPunct="1">
              <a:lnSpc>
                <a:spcPct val="90000"/>
              </a:lnSpc>
              <a:buFont typeface="Arial" charset="0"/>
              <a:buNone/>
            </a:pPr>
            <a:r>
              <a:rPr lang="cs-CZ" altLang="en-US" sz="2400" smtClean="0"/>
              <a:t>	- Relevant also in </a:t>
            </a:r>
            <a:r>
              <a:rPr lang="en-GB" altLang="en-US" sz="2400" smtClean="0"/>
              <a:t>EU </a:t>
            </a:r>
          </a:p>
          <a:p>
            <a:pPr marL="533400" indent="-533400" eaLnBrk="1" hangingPunct="1">
              <a:lnSpc>
                <a:spcPct val="90000"/>
              </a:lnSpc>
              <a:buFont typeface="Arial" charset="0"/>
              <a:buNone/>
            </a:pPr>
            <a:r>
              <a:rPr lang="cs-CZ" altLang="en-US" sz="2400" smtClean="0"/>
              <a:t>       </a:t>
            </a:r>
            <a:r>
              <a:rPr lang="en-GB" altLang="en-US" sz="2400" smtClean="0"/>
              <a:t>	(ESP, EL,CY)</a:t>
            </a:r>
            <a:endParaRPr lang="cs-CZ" altLang="en-US" sz="2400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b="1" smtClean="0"/>
          </a:p>
        </p:txBody>
      </p:sp>
      <p:pic>
        <p:nvPicPr>
          <p:cNvPr id="86020" name="Picture 4" descr="http://img2.allvoices.com/thumbs/image/609/480/103574038-diclofenac-dru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36838"/>
            <a:ext cx="4392612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lů 5"/>
          <p:cNvSpPr/>
          <p:nvPr/>
        </p:nvSpPr>
        <p:spPr>
          <a:xfrm>
            <a:off x="4787900" y="1700213"/>
            <a:ext cx="360363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602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1725"/>
            <a:ext cx="17272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083175"/>
            <a:ext cx="18002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14" descr="http://www.painstopanswers.com/images/diclofena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14655" r="7040" b="12077"/>
          <a:stretch>
            <a:fillRect/>
          </a:stretch>
        </p:blipFill>
        <p:spPr bwMode="auto">
          <a:xfrm>
            <a:off x="2411413" y="3570288"/>
            <a:ext cx="19446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75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sz="quarter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mtClean="0">
                <a:solidFill>
                  <a:schemeClr val="tx1"/>
                </a:solidFill>
              </a:rPr>
              <a:t>Example </a:t>
            </a:r>
            <a:r>
              <a:rPr lang="en-GB" altLang="en-US" smtClean="0">
                <a:solidFill>
                  <a:schemeClr val="tx1"/>
                </a:solidFill>
              </a:rPr>
              <a:t>2 – AVERMEKTIN</a:t>
            </a:r>
            <a:r>
              <a:rPr lang="cs-CZ" altLang="en-US" smtClean="0">
                <a:solidFill>
                  <a:schemeClr val="tx1"/>
                </a:solidFill>
              </a:rPr>
              <a:t>-like antiparasitics</a:t>
            </a:r>
            <a:endParaRPr lang="en-GB" altLang="en-US" smtClean="0">
              <a:solidFill>
                <a:schemeClr val="tx1"/>
              </a:solidFill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179388" y="2203450"/>
            <a:ext cx="882015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None/>
              <a:defRPr/>
            </a:pPr>
            <a:r>
              <a:rPr lang="en-GB" sz="2000" b="1" dirty="0" err="1">
                <a:solidFill>
                  <a:schemeClr val="tx2"/>
                </a:solidFill>
              </a:rPr>
              <a:t>Ivermectin</a:t>
            </a:r>
            <a:r>
              <a:rPr lang="en-GB" sz="2000" b="1" dirty="0">
                <a:solidFill>
                  <a:schemeClr val="tx2"/>
                </a:solidFill>
              </a:rPr>
              <a:t> </a:t>
            </a:r>
            <a:r>
              <a:rPr lang="en-GB" sz="2000" b="1" dirty="0"/>
              <a:t>– </a:t>
            </a:r>
            <a:r>
              <a:rPr lang="en-GB" sz="2000" b="1" dirty="0" err="1"/>
              <a:t>antipara</a:t>
            </a:r>
            <a:r>
              <a:rPr lang="cs-CZ" sz="2000" b="1" dirty="0"/>
              <a:t>s</a:t>
            </a:r>
            <a:r>
              <a:rPr lang="en-GB" sz="2000" b="1" dirty="0" err="1"/>
              <a:t>iti</a:t>
            </a:r>
            <a:r>
              <a:rPr lang="cs-CZ" sz="2000" b="1" dirty="0" err="1"/>
              <a:t>cs</a:t>
            </a:r>
            <a:r>
              <a:rPr lang="cs-CZ" sz="2000" b="1" dirty="0"/>
              <a:t> in </a:t>
            </a:r>
            <a:r>
              <a:rPr lang="cs-CZ" sz="2000" b="1" dirty="0" err="1"/>
              <a:t>large</a:t>
            </a:r>
            <a:r>
              <a:rPr lang="cs-CZ" sz="2000" b="1" dirty="0"/>
              <a:t> </a:t>
            </a:r>
            <a:r>
              <a:rPr lang="cs-CZ" sz="2000" b="1" dirty="0" err="1"/>
              <a:t>herds</a:t>
            </a:r>
            <a:r>
              <a:rPr lang="cs-CZ" sz="2000" b="1" dirty="0"/>
              <a:t> 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cs-CZ" sz="1400" dirty="0" err="1"/>
              <a:t>Used</a:t>
            </a:r>
            <a:r>
              <a:rPr lang="cs-CZ" sz="1400" dirty="0"/>
              <a:t> </a:t>
            </a:r>
            <a:r>
              <a:rPr lang="cs-CZ" sz="1400" b="1" dirty="0">
                <a:solidFill>
                  <a:schemeClr val="tx2"/>
                </a:solidFill>
              </a:rPr>
              <a:t>2-</a:t>
            </a:r>
            <a:r>
              <a:rPr lang="cs-CZ" sz="1400" b="1" dirty="0" err="1">
                <a:solidFill>
                  <a:schemeClr val="tx2"/>
                </a:solidFill>
              </a:rPr>
              <a:t>times</a:t>
            </a:r>
            <a:r>
              <a:rPr lang="cs-CZ" sz="1400" b="1" dirty="0">
                <a:solidFill>
                  <a:schemeClr val="tx2"/>
                </a:solidFill>
              </a:rPr>
              <a:t> per </a:t>
            </a:r>
            <a:r>
              <a:rPr lang="cs-CZ" sz="1400" b="1" dirty="0" err="1">
                <a:solidFill>
                  <a:schemeClr val="tx2"/>
                </a:solidFill>
              </a:rPr>
              <a:t>season</a:t>
            </a:r>
            <a:r>
              <a:rPr lang="cs-CZ" sz="1400" dirty="0"/>
              <a:t> per </a:t>
            </a:r>
            <a:r>
              <a:rPr lang="cs-CZ" sz="1400" dirty="0" err="1"/>
              <a:t>sheep</a:t>
            </a:r>
            <a:r>
              <a:rPr lang="en-US" sz="1400" dirty="0"/>
              <a:t>/cow 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Kills</a:t>
            </a:r>
            <a:r>
              <a:rPr lang="cs-CZ" sz="1400" b="1" dirty="0">
                <a:solidFill>
                  <a:schemeClr val="tx2"/>
                </a:solidFill>
              </a:rPr>
              <a:t> 100% </a:t>
            </a:r>
            <a:r>
              <a:rPr lang="cs-CZ" sz="1400" b="1" dirty="0" err="1">
                <a:solidFill>
                  <a:schemeClr val="tx2"/>
                </a:solidFill>
              </a:rPr>
              <a:t>parasites</a:t>
            </a:r>
            <a:r>
              <a:rPr lang="cs-CZ" sz="1400" dirty="0"/>
              <a:t> in </a:t>
            </a:r>
            <a:r>
              <a:rPr lang="cs-CZ" sz="1400" dirty="0" err="1"/>
              <a:t>sheep</a:t>
            </a:r>
            <a:endParaRPr lang="en-US" sz="1400" dirty="0"/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cs-CZ" sz="1400" dirty="0" err="1"/>
              <a:t>Released</a:t>
            </a:r>
            <a:r>
              <a:rPr lang="cs-CZ" sz="1400" dirty="0"/>
              <a:t> in </a:t>
            </a:r>
            <a:r>
              <a:rPr lang="cs-CZ" sz="1400" dirty="0" err="1"/>
              <a:t>dung</a:t>
            </a:r>
            <a:r>
              <a:rPr lang="cs-CZ" sz="1400" dirty="0"/>
              <a:t> - </a:t>
            </a:r>
            <a:r>
              <a:rPr lang="cs-CZ" sz="1400" b="1" dirty="0" err="1">
                <a:solidFill>
                  <a:schemeClr val="tx2"/>
                </a:solidFill>
              </a:rPr>
              <a:t>kills</a:t>
            </a:r>
            <a:r>
              <a:rPr lang="cs-CZ" sz="1400" b="1" dirty="0">
                <a:solidFill>
                  <a:schemeClr val="tx2"/>
                </a:solidFill>
              </a:rPr>
              <a:t> 80</a:t>
            </a:r>
            <a:r>
              <a:rPr lang="en-GB" sz="1400" b="1" dirty="0">
                <a:solidFill>
                  <a:schemeClr val="tx2"/>
                </a:solidFill>
              </a:rPr>
              <a:t>-90</a:t>
            </a:r>
            <a:r>
              <a:rPr lang="cs-CZ" sz="1400" b="1" dirty="0">
                <a:solidFill>
                  <a:schemeClr val="tx2"/>
                </a:solidFill>
              </a:rPr>
              <a:t>% </a:t>
            </a:r>
            <a:r>
              <a:rPr lang="cs-CZ" sz="1400" b="1" dirty="0" err="1">
                <a:solidFill>
                  <a:schemeClr val="tx2"/>
                </a:solidFill>
              </a:rPr>
              <a:t>larvae</a:t>
            </a:r>
            <a:r>
              <a:rPr lang="cs-CZ" sz="1400" b="1" dirty="0">
                <a:solidFill>
                  <a:schemeClr val="tx2"/>
                </a:solidFill>
              </a:rPr>
              <a:t> of </a:t>
            </a:r>
            <a:r>
              <a:rPr lang="cs-CZ" sz="1400" b="1" dirty="0" err="1">
                <a:solidFill>
                  <a:schemeClr val="tx2"/>
                </a:solidFill>
              </a:rPr>
              <a:t>dung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flies</a:t>
            </a:r>
            <a:endParaRPr lang="cs-CZ" sz="1400" b="1" dirty="0">
              <a:solidFill>
                <a:schemeClr val="tx2"/>
              </a:solidFill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cs-CZ" sz="1400" dirty="0" err="1"/>
              <a:t>High</a:t>
            </a:r>
            <a:r>
              <a:rPr lang="cs-CZ" sz="1400" dirty="0"/>
              <a:t> </a:t>
            </a:r>
            <a:r>
              <a:rPr lang="cs-CZ" sz="1400" dirty="0" err="1"/>
              <a:t>concentrations</a:t>
            </a:r>
            <a:r>
              <a:rPr lang="cs-CZ" sz="1400" dirty="0"/>
              <a:t> in </a:t>
            </a:r>
            <a:r>
              <a:rPr lang="cs-CZ" sz="1400" dirty="0" err="1"/>
              <a:t>dung</a:t>
            </a:r>
            <a:r>
              <a:rPr lang="cs-CZ" sz="1400" dirty="0"/>
              <a:t> (</a:t>
            </a:r>
            <a:r>
              <a:rPr lang="cs-CZ" sz="1400" dirty="0" err="1"/>
              <a:t>released</a:t>
            </a:r>
            <a:r>
              <a:rPr lang="cs-CZ" sz="1400" dirty="0"/>
              <a:t> 2 </a:t>
            </a:r>
            <a:r>
              <a:rPr lang="cs-CZ" sz="1400" dirty="0" err="1"/>
              <a:t>days</a:t>
            </a:r>
            <a:r>
              <a:rPr lang="cs-CZ" sz="1400" dirty="0"/>
              <a:t> post </a:t>
            </a:r>
            <a:r>
              <a:rPr lang="cs-CZ" sz="1400" dirty="0" err="1"/>
              <a:t>application</a:t>
            </a:r>
            <a:r>
              <a:rPr lang="cs-CZ" sz="1400" dirty="0"/>
              <a:t>)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en-GB" sz="1400" b="1" dirty="0">
                <a:solidFill>
                  <a:schemeClr val="tx2"/>
                </a:solidFill>
              </a:rPr>
              <a:t>P</a:t>
            </a:r>
            <a:r>
              <a:rPr lang="cs-CZ" sz="1400" b="1" dirty="0" err="1">
                <a:solidFill>
                  <a:schemeClr val="tx2"/>
                </a:solidFill>
              </a:rPr>
              <a:t>ersistent</a:t>
            </a:r>
            <a:r>
              <a:rPr lang="cs-CZ" sz="1400" b="1" dirty="0">
                <a:solidFill>
                  <a:schemeClr val="tx2"/>
                </a:solidFill>
              </a:rPr>
              <a:t> in </a:t>
            </a:r>
            <a:r>
              <a:rPr lang="cs-CZ" sz="1400" b="1" dirty="0" err="1">
                <a:solidFill>
                  <a:schemeClr val="tx2"/>
                </a:solidFill>
              </a:rPr>
              <a:t>the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soil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dirty="0"/>
              <a:t>(half-</a:t>
            </a:r>
            <a:r>
              <a:rPr lang="cs-CZ" sz="1400" dirty="0" err="1"/>
              <a:t>life</a:t>
            </a:r>
            <a:r>
              <a:rPr lang="cs-CZ" sz="1400" dirty="0"/>
              <a:t> 30 </a:t>
            </a:r>
            <a:r>
              <a:rPr lang="cs-CZ" sz="1400" dirty="0" err="1"/>
              <a:t>days</a:t>
            </a:r>
            <a:r>
              <a:rPr lang="cs-CZ" sz="1400" dirty="0"/>
              <a:t>)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  <a:defRPr/>
            </a:pPr>
            <a:r>
              <a:rPr lang="en-GB" sz="1400" dirty="0"/>
              <a:t>Can </a:t>
            </a:r>
            <a:r>
              <a:rPr lang="cs-CZ" sz="1400" dirty="0" err="1"/>
              <a:t>be</a:t>
            </a:r>
            <a:r>
              <a:rPr lang="cs-CZ" sz="1400" dirty="0"/>
              <a:t> </a:t>
            </a:r>
            <a:r>
              <a:rPr lang="cs-CZ" sz="1400" dirty="0" err="1"/>
              <a:t>washed</a:t>
            </a:r>
            <a:r>
              <a:rPr lang="cs-CZ" sz="1400" dirty="0"/>
              <a:t> </a:t>
            </a:r>
            <a:r>
              <a:rPr lang="cs-CZ" sz="1400" dirty="0" err="1"/>
              <a:t>into</a:t>
            </a:r>
            <a:r>
              <a:rPr lang="cs-CZ" sz="1400" dirty="0"/>
              <a:t> </a:t>
            </a:r>
            <a:r>
              <a:rPr lang="cs-CZ" sz="1400" dirty="0" err="1"/>
              <a:t>adjacent</a:t>
            </a:r>
            <a:r>
              <a:rPr lang="cs-CZ" sz="1400" dirty="0"/>
              <a:t> </a:t>
            </a:r>
            <a:r>
              <a:rPr lang="cs-CZ" sz="1400" dirty="0" err="1"/>
              <a:t>streams</a:t>
            </a:r>
            <a:r>
              <a:rPr lang="en-US" sz="1400" dirty="0"/>
              <a:t> </a:t>
            </a:r>
            <a:r>
              <a:rPr lang="cs-CZ" sz="1400" dirty="0"/>
              <a:t>(</a:t>
            </a:r>
            <a:r>
              <a:rPr lang="cs-CZ" sz="1400" dirty="0" err="1"/>
              <a:t>highly</a:t>
            </a:r>
            <a:r>
              <a:rPr lang="cs-CZ" sz="1400" dirty="0"/>
              <a:t> </a:t>
            </a:r>
            <a:r>
              <a:rPr lang="cs-CZ" sz="1400" dirty="0" err="1"/>
              <a:t>toxic</a:t>
            </a:r>
            <a:r>
              <a:rPr lang="cs-CZ" sz="1400" dirty="0"/>
              <a:t> to </a:t>
            </a:r>
            <a:r>
              <a:rPr lang="cs-CZ" sz="1400" dirty="0" err="1"/>
              <a:t>water</a:t>
            </a:r>
            <a:r>
              <a:rPr lang="cs-CZ" sz="1400" dirty="0"/>
              <a:t> </a:t>
            </a:r>
            <a:r>
              <a:rPr lang="cs-CZ" sz="1400" dirty="0" err="1"/>
              <a:t>insects</a:t>
            </a:r>
            <a:r>
              <a:rPr lang="cs-CZ" sz="1400" dirty="0"/>
              <a:t>)</a:t>
            </a:r>
          </a:p>
          <a:p>
            <a:pPr marL="2286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cs-CZ" sz="1400" b="1" dirty="0"/>
              <a:t>   </a:t>
            </a:r>
            <a:endParaRPr lang="cs-CZ" b="1" dirty="0"/>
          </a:p>
        </p:txBody>
      </p:sp>
      <p:pic>
        <p:nvPicPr>
          <p:cNvPr id="87044" name="Picture 5" descr="https://encrypted-tbn1.google.com/images?q=tbn:ANd9GcQDHBMH2T3nCNNs0D0dL3i9DAZFsRcqXDrax6t3C410Rx3EOLYBW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98963"/>
            <a:ext cx="1912937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AutoShape 7" descr="data:image/jpeg;base64,/9j/4AAQSkZJRgABAQAAAQABAAD/2wCEAAkGBhQSERUUExQWFBUVGBcYGBcYGBcYGBgYFxUWFxcYFxQXHCYfFxwlHBUVHy8gIycpLCwsFx4xNTAqNSYrLCkBCQoKDgwOGg8PGiwlHyQsLCwsLCwpLCwsLCwsLCwsLCwsLCwpLCwsLCkpLCwsLCkpLCwsLCkpLCwpLCwsLCwsKf/AABEIAMIBAwMBIgACEQEDEQH/xAAbAAACAwEBAQAAAAAAAAAAAAAEBQADBgIBB//EAD0QAAECBAQEAwUGBgICAwAAAAECEQADBCEFEjFBBiJRYRNxgRQyQpGhI7HB0fDxFVJicoLhM5IHQxYkNP/EABoBAAMBAQEBAAAAAAAAAAAAAAABAgMEBQb/xAAlEQACAgIDAAICAgMAAAAAAAAAAQIRITEDEkEEUSJxYbETMoH/2gAMAwEAAhEDEQA/APmZo7PAkinzTUp0cw9pwCIrVhzLChsYyWzRmqRhXhScw2EL6TiIpmAaiHuHzDMl5T0gaVw4kLdovpTFd6H9LXBSbwvq8SyKhhJpAA0CYhh43Dw5VeAR1KxXOItQbxnsTmiSkFFz0jvCuJAuxF4MPYx/UaRlMeJa0auQM1zvAeKUCVQnCxXRk8ApjnvG6p8oTCqThOW4iqbImXIhV12N5GsysGZhFikxlafEymZziNGmsCkuInspOkOmkVVcUUcq8ezVEmLqYRSjYmwqfMZMKVKdUH1JcQB4cX1JssULQHNTeLzNiiYuMpFIkq0XFYhZUVjRXJrniCxhrHExbR7LmWgWqnRrFURJlc2raPJFUYrlU5VDGloId2IslgkR37MYKlyGjpS4T/kZTLDQSFRSFiLUqhIZTNDxwIsmraBlzooRCqPIGUovHkOwoSU1FvDSmprxnEYypMMcKxzm5oyVeAaCTWmSQ4tDyiqgovCSbUIWmK8LmnN2ilK2OjWIRzawJjFZlGkVqKmcGFWMVhMovq0J6wFGbGIlU5QOh0hjQULF4zlEllFSo2ODfaJ5TEpWhjIVJCGEcokLUHLxYJapY914JlJmG5DdotCeSqRTL3NoKcCxOsdTyWELMVFraiNnGo2QnmgbEqOW5NnhbSTVA2doKpcPMzXWGkjCwgMYww/yo01gGk1Y3jv24O0WDDXV2i1eAJcGKtvQisznj1VxDBGHgJipVM0O62KhBUzOZo6EtxB9Xhr3gCSpixidvIxPisoxTh9Kd40U+kBuYV1am5UxMpKOwimwqXItaB1UZJhxQyQJYeK5ygDGnlktZJRUcMUyGjmiUCIOEuEmKgGaIAnAw0niA2BMTPJcQNCC8XrcCGUmjeOaukYRMUDMzW12WB6etzGOMbkl4CoSxvFsVmgESOEG0SEMy8/C8sCzFBOkazGpAyFoxaOZfrCeMCRo8FSpQ7Q0pJ4QplR1hS0plgaFoVV9OorJBtBfXJRrl4zLCdRAE6eialtYyS0KKgNo1uD4UkAXhpOWUDpA8vCEM0aPB6JKQAA0L6mR4an2i6diACBlioIljybNSj3oDxDEgAGtCIY2ldlG4i9Z8TWLnJeEpMumYiVMIomnUmC5VKkJtrHsyjCwztETk2ikhbR4ukEtFkvGM6mML6uiCFMkOe0PaHCPswsjZ4iPa68KbQVJnCK6meRvAa5/NbSG/wD8eVNp5kxwAkaHVXVocpKKEC0GKAm5hlPUkpcRk5GDqzWJH6tDx5cpKQVFSiWVbXMwt0Y7xzvm6P8AM0cU/wDU9zukwgq54SqDKuvyODYiENWvOq0avkSjgnrkaTapxaAwg5naLsMlOLwUZoSYmMb/ACY2/Cg1ZFjaFGJYgQbQ8rJIVpCysw9xGjkyKCMDxPNrGnk1IaPnUlZlKhxLx8AaxV0LY+xCqAgGiqsyoR1eLZtDDLApZN4lysdUbGiRaPaxNo8pFsIrrKiKSAzGK07vCVNMxjQV6nhS14ciS9AtEj1OkSJKOcZQSg+UYgnIr1j6XUyXS0ZjEMCBJMKeAjkpwep8QiNN/DwsRlcPkGW8OcFxoknNAq0wZXidL4YLCAcMxlYXleNZW04mIJjBLliXNPYw6alYJm5TiQmMneOKpATbWMxR1yswUIfKr02cuTB3QOPpn8UXlPLY7HS+0WcNYhPnKygE6uWsG1c7M8GVEpSl50iwBazuSG9Nddo1nCVRllTzNyywciMz5lE3N2uT09dIw5+Rw43OKz4VxrtJJjLDaCUWliolKmluUTEkj/HfezwNV4XMN0gsSQCNwC2kX0/CsgAzEzZrqckHKzgFtLp+sL6zGigIlmYJhJIAKiEpCQPfA1IYtsX06cL+Ryppf2jaUI5oIpsFUxCihJDPmL/48u9w/rDEYUVOyipPkUi3QdNdxA9PWPLP28tLEe6252y+Zs8M6PEjfLNKyCRdsupYFla/WOnvyfZz0hdNw0jKyQ/9rG3RiU5uzv5wwTWAEIUAS2oSFH1DCGYx1CeWanYl8oylup2bu8W1uNUswKASlRTZwwyltiRrpHJOU5PPhvxzrFAU9eYP4IU/xZQntqVawNUYbLIvIUk+bHsehEN6HCU2WsZgdHcXt1sk2tbQiGcijb3B/iWSr6OlXqPWOj/FJ5L7xXh87xHhTxS5Kkk9Rb5gNHMjgRYDoKVeo++PoplpdlABR2VyK9COVXpAmJBUtLollarcpGz3YovYRtC1hmcmpHz9XDk1GbMki9m6ecK5mHLSXUDH1IJcOPotbfUKHzIitVMojQkd0BY+csn7o6ouzJo+YyTdovqJYaNpOw+SssqWknqksr5WI9RCuv4YJDyiVf0qBB8gdDDcfoR86xekc2hKaMvctGwqaJQUUrSUqBYg2IhfVUO4iKzkX6FeDUBWu+0fQcNw4JSIzmHy/DVeNHJxEZdYTRS/kJnzcsK59S8V1uJA2BgE1ENypEtlqw8U+zx4KoQdThxHJDn7Soi8gfgdokM/AiR1l2AzqwEWhdVVR06wLh80mDZlK8KVvI1SApuGqy5gY7wuga5g2VP+GGlLRpUD1i8N4DJ7TLASRGOr6QCaS7uY1FTRKD5dIzxwpcyYSxaE7dE2iunlgqAENKfCcisxLgx7JwVSSHFjv0hpUIyy7wqrLKuzmbMAQcti0Kaxc32ROVQJExcwJBJU5yghX/VwIrp60zFlI0Gvzg9NGi1rvZiRqd2jk57cL+mjXjVSwAYPxFUrBC3ShJ3BBJYjKAdYZolU7/8A20q+0YJUCR4bPYgWcuD6QxRh/k/U/nAuJUhWgpPm7dI835C5O/Zql+zpjKLVC44KkJMtE8IRmcXSXY2LguRpA86ZUSVNmTMBsGUFBQ1sBfQ/WFiaVeZkgpYOeh1hsuZMkqzoCTmDZD0YhQB0uCb+XpvFRf8AszNxa0N8PxGpmS0gEyQxCtLvyhixI+IBtvnDjDMOmrXYjkKSc2pOxyakW3gCh4nBB5VStQUhQXynXmUPLeO0cTyisoJmZk5QWSHuRukuRcRTlFzSWS4w/H+T63RVaZoALJWzFJ0LdH1H1D/Mo0YZiT26j13HnHzpGMUqh/8AonyyP5xmD7+8C3pDSk4jWn3ayTMTtmYEebkOPWO6PyYN0znfC/Ga2ZRWZgsbpVf5E/cX8xFCZRSPsyUt/wCtaSU+m6fQkdoTSuNSk8wkzB1lzAk/9VQwkcX06vezI8w4+aSY3U4P0zcJrwKdKiy0lC/Nn/tWPe8j8oEM8JmhGUqJ7AEdCbgfJvKCl4vTTA3iJPzH4WiuRiElIIK3vdwVZu7t5RSaurJadXRzWoCvfSCP60u3qbj0JgeTRteUsp/pUc6PJ9U+rQScdpx7qz5BKiPqLekVLxCQS6DMCuqUkP2IUGPrGhAr4ow4TZRUtARNQHB/mSNQ+9r+kfOqvDFbXjdcXcRlEkywhKSr+Y8xG7I+B/XX1jO0FOqay1aaAA7ecPDDQkqMGzgEFlAMwhbUUc6UjNMBAcC3R9Y3UuiCVXIHf/ccVcqWvlfMd3hLjVDbZk5GD5iftB69IXVoKSRq24jWT8PKJmV0KVsCNvMQHilcUBp1OSnR0cw+WsD44tZwQ2zGe1F40eEVLiFldPo1JzoKkFny7uNmi3BqgKAUkuN+o7GOB/G6y7IqjUhokCJniJHQVRmcOWHDQ+ngBDxmMBnJABMPxWJVaHsqinC5AmTHfTaGebJMyoBbUn/cC0lIlCs2h2aLlVS1LF26h9o046ikkRLI0mVKUpdSXDfq0U0OJqQLJSoHS3NFfsIN2JbUPpBooeR81xoY0U5IlxTOxOCxZu42i2kpUrKwtAygO/SEs6imBYUFEP8AEDb1Ee1UhfhsJvMbO4HnFOXZCSpntXw4gk6o3tbXQQropQE5csOUyyOa5cnZ+seIq6hCsq1eJKa6n5v2iutnTCUiUyZSQ7JsVHqT1jn5IRlmS0axfXCezVU81AYGPcRCQm0I8MxOYRmXLytYBtoPX9rqr0jx/ncsliCOviivRFMqUhbBr766qD/R4croh737BndumhPrHP8ACkIc6kX9bx1TTc7uSlPffR454fH5OWOipTjFmRxaYozChHQh/r+cWYRPVImFRSDmFwbetg8ayTw6FnMm/Q907QqrZHhVBSsOg3QW22f6wKbzxJZQ7S/Jl8uo8RgWSO8HDCc6Cphls5cW/V4CqKyQlBJSWBIsTCCr4lRLLS1TAkkEjMXbUHqzxMPiSnK5JjlypaNGuhKLpdUSUove30glOMBclE4aL95gLKYh/p8x3iyZUyyWLXzNfcAEfrtHNy8HJB4yaR5Is9panMoDv+rwx4rmokSc6VFNviJUPkL/AFgeXVSkXDWD7afoiEOP4umYJgU+VgHbTNpbcflGnw+Pllyptuv2LmnHpSFNLxdUrPJ4RB3aZ92e0aTh7ilXhj2iZ4cxa8oyMm3nc3IijDMEQmQkpAIZ9GuN26kwXVLRNQnxab/iIZQyp+agY+oisI81tjGZL8RR5gdCM3vHzgOsp54QUCYLkEZbBPYbkxZSV6JjEnIGJSkEuGU1yTcFvkYP9iCwlTlJSSwTr5AnSNP0RoCpaCo8NjlUoDqx+RgHDzOK1CalKUh2IN3D6n5QTXYvNlTWmSlkHMAtICrDSw+UJqqZNn6EyZaQ5/m/ySLi8UlGO2Jtse1uMeCgKtlvmsH0e3WE9Lj4mFSFgpzc0stYg6jziiSlJmCZNmEuG5tO12tFKpcubNISSyTona3wttET5cYKjAScVUcsJczFEA/yhx2d2hbwnPUVqAc2eNXieB55a0IABXue0I+GsEXIqFJUQ+XaMm00X/A59rMSDjRRIkLM7huCrHKde9iI09HgSZbFRGbzgeqyJ5ioKUbWgqjVMWgtKf8AqNg0aUv+knRmuqyWH5d499oSlQCgz6KjqsmqQhISguNWD6wp9qSfFMwWTl/xOrW0jSKzklsf0ysxXzFrB2ZrfWCjNAACibCw2+cY1GNsmZMCiCrRyco7AMxMNMNxxE+S015ZTYlOpOz9Iuu2ibodiclaWUWAPwwnxOpkVCVSkKcC7pNgx6xRVT/aElElJyj3pqrWs4SO/WLcOw6RKlKUpPLd0jVZBsPLeJcawNOxBVKMhBTKlmYk3Ju3zNzDfhySoy/EKQFH4W0+esSTictC809klYdKWshIGl4pquMJQSRKUknYXu8RvN4Ko0kuaQedjd+jCKp0hBeYSUjrdvOMjh06dPW65oCP6fqOv1jWify5STlsANoUoRkqasabTtCaVW+LNySFhYF1HaLKkTFBSfiAcNuB72XvHNdXy8PklEtIzqdjv6n1hbS8UFMyTmBN3J2IIIN/WMFBRwsGl3s0PC/EOQJkrZJS5Tm7XIHpD/jHBEqpTMSo3BKVJuUOymO5G/pHypBXUVBmFwASwGrdvSGVbjs5MpgpWX4bl8rMzaNbvv1McvJ8WP8AkU4un/ZSk2mvozsjElglAZaTvfYFi+sC1MgvmO+1/lFsqQsqtzAXt3NhDAoC+UnLo+j7WY+Ud1YMvRpwribp8BfurGUEbFwxY7vf0hXV1E1ExSMhBlndV7ApJvsxOnzjmTIKA6CXBsW+IF/WHU+SKtYCJhE4ZSRmPMkgOG6jtq8Z9VbZVsSUdVNUTzEAO5NwwdxbzMaGmqBKYk5xM5QRdwQBoe/3QsRRBc4oSFr7OzaByFbRwuqpwoS1OC11O4DnYDRQBNiNQ0KMHdpDbwbnD5yVABlKBZJulgwY6G8W1OJUyQc8xIYnkcOpXQjbTePnc+tnJS0skywXTMY5lOLggkku3ld945o5y505JmsEumwy5Xtre1i7G3aOmNJfkZ70bTC6lEyaFAF1FygEEJc/CxvsdY20tMtBZSg6tUjS2/aMVXyUhImIUlCnB0CiEi5Ab5jzaBpuLTmE4LARblIJ0ewI3P0iVOnofU1+LyEzLJz7tlt0uonZxpCbOgLskAsxsAT2ewEC1/EagUzEJUQySpCS7pUMpbvFuGTvFSt08qubmADBnAbcw5STF1o4qaAzkqsE5SRr0NuxjjDsECZhIJBNiPPftBcqWEJORYVm0AYltfQ3hxRkqQAAAdCTs2v63jLr2eSrpCqZR5FHcjYxTQ0yVTM7MdH7dIvlBUtSucqZy5Ym8L1YsUsiWkLWTc6AAneG0lgBtPlywo6xIpVWyviTzbxIr/gGen/+QpSAAinSruQG8+sMMO42E+RNmrl+GiUBZKicyjolIO8fJ6RfMHDiNwAlMiXJSgsTnLfETpmPaHrJO9GokV1OJaPEM0FYzZSUhTakqUdAIzR4pw5CiiXRqmOTzzJpyk9WEKsXw6aVMoHKz5n+gjiTQy1IKS4YOA13iZSUpDSaRr/Z1qXcjwFJBShhlBIteDEUchKFKYHIzhJJt2a8ZqSpRZOZQ5bhykAaAP8AFaK8IxY005SAkKSpyMxYMA5F46YuN0ZSTGWLV+uWWtJYNqEtsGHXreKqbGFrISlFgdyXJ3bvF9FjPtapikpKUJATzMDd2YvYwwl0iZac5ASlLFydC2nc94xk3dFrAFPwwK/5HFyGPVnZ4y+JSJaVqypZKQwbckPrDvEOJZasyEqJuXzOHLbGAjMGQBci50J1Y7ltImqQ/TOKXMTLQASGJLDV9r+UeniWeyrn8v8AcMMbWEABIAJ6l7fhCdAUshCjlB3Ym3pArSKZVOxWYsEKUSSfMxqKKUqXT+JOJYDlSwdopw3hySgpmmb4gFyMrD9do9xesz5WZCA5Cep2cQVYs+lyK8TEpIIQSQAlrjyP4x7PpPFJFmT01B7dP08LVTOYPqSLa99BDU1CvEKQlQSFkHKdQ5AJDQdbn2+kF1Gjykw4ICgLkh7XbpfrppFdRhVtCMyWBSzPq7vraGMqgF1ylBSxcc30LftHNZX+GhmCVJ0ygLBPMSxI6HpvFtEiebNVKdChzpS+YHUfq8DSJ5QCtGczBlILEMxYv1BJG920hlSAmWqa97AlQ0Ki7DYgj7tIS06FiZYZku5JZKSxfU220gwg2aMTpdRLE8jw1otNyEuSWAUUuzEs7j1gSpFMsgOnkdy+RxdkspRbV2HXeOKHFlS5y5pRldBSzHKXcsQ7XsfSA14SCvOQEyyM1iS2YlgCblg0TdIdDOctM8IRKVzNlYKSQQlh/cbDQMNOkXS6QyspVlHNk0TaxI0952uqM6imV4meWCnVsruAA23beHasdlGQUls5KFBIsxD6N2184luxrA5xGfLlEKIC1KUNNgOmxt1iis4hJDS2li2wL6gcpHK4ctEnyDMQClWckjw+W+jq5rMx6vFeGUiZM15p+1dstlC43bSM23eDRNLaCp3E/hyQ0kkBOUn3WuCCGBtu0DUnEC6qYyhklBLqDOxGhdhv+jDPx8zkJOQul9Q+hDXP7QBTUAlqzzCpKHZtArVgXHSNFJpUjN7GcpcogGVMTm1Z2I2taA8RqqhL5F2WAFJbQbZTt5xKugSFZ5BQTsB1OoB8njqZKKwCsGXlt3V2MQ3TKRTTYoEjwuYlrnv5xdQ0akLKvE5bWIu8X4dQy1TFMxLO57CGhpAokkPaBJ2JiqcqaVFkpUOr6xI7VxChHLl0toY8jTIsnzn2ZIX1TG5wmfnRmQnlAa/aFxwlCQSdnDCOfazJDAKMs7OAAYcd0LwY1ZQtaVqmFtG2B/CCKmkCcq86bKBKdHTuX3aMNW46Vm+5dhp2c7xo+GsRTUfZLORQ91XX5xPWnaGgmpx9C+WRmW1gkpYeZOp8oV1GCzJiXmumzAdAb2AgvHeGJstBmyVKWE3IZiw1ZtozlTxbOWnLygbWc+b7mKVSyLQwXgMyVlT4yQFF/eI00vvaGv8AFgmQoTZpnIJAIDO/TN0t9IxhqpihzEqbrf8AaOxNZHvfv5Q7oKG8+op5k3M5QBlASR0AEE4viNwxCrWIN7bExl5EpS1HU7mGFPTXOzCE6Cw6h+2SoEOfh/eCcOwoImjMpz26nQRbRSQnlGwHzIhjhOHlCTMKHIJ16Dcd4z26K1k7RhoSp3ZgVEbPb8YytYr7TOWLm3eNFi1aEEO5Sbq8tfvP0jNT5ClKMwA5STl7PfbS0OvoV/Z3LqAmYH3LPunZoa19YqVVTUoGdzoGbQO/QiE2BS/EqZSGdRmJ++/5+kG41UD2uehaQ5WeZnUlmcBjfT9PGidEtBkjiNUrlWwGgCUuxtuT6waeKZc1GUpDaByM+YsPd1awhJ/DZoSQAFAMQ7B+lvi1MAzpim5k5SlmZIBJ6lQiuwYG5molkAl0s+2puxG4uTDCWadSUeJqsP8AZlk2sygbZtf9Rj50wEqJKuw/MnaCKOuVmZyBa4G4HLYa7QpNMEqNLXyJS5YMhSyA7pUoJQm5u51+ceSVpQylqzgAFAFsrC9yevzhThyUrX9rMfUMrR9jf5Q+qaekKVIBSRqrJq7PYnfy6xl6X4DzKabNmqWgsiYACdiNh1Ivr5wHM4e8M5g62cO3KG77tB8oEBSZKFsALK12a3Ty6x0jB5rpVMy3Pu/mOkS5YoSQpqK2bIQUgtmLvYsCxdB6FkmDuG8PmH7ZRJCjYu6nDXY+b+kMKnhqWQkZ3J2zb7BI1btBUqX4c1s/KRygBJZgAwfyh50F2XiuWJalKT4Yl5ny3KswuUjRy5c7RkKupWumJJKku7vp0cPc94aY7jys6UBJKH5l6KV2LaRn8bnS8hTLB1Dl3BOpYRbVYGWYflSkZiu7FLG3f1Ea+hqhNTlWpSjs5DaWYiMBQ1oASCDZVzrbyh/h+JlMxXgtMQoOxZJH+J0iGhp3g2ZpEyilSCwJbrdrjtF1ZNULII0YPtCylq0pk5lBs1z1dmgnDZRmOsrsHGRvxiou3glqlkzVTTTs5zEO+2kSG1RhEwqJFgYkK39lYMRVYssTiSS2YlvWK8SxFU8gDYMw+9odVvCiysqLMzvBnDnDfjFaEEBSQSSrdthB2pUTVmZGGKCQTrFlPSzJS0zAWUkuPONRV0ikOBzMBrt1hNThU1RWPcAI9YaYUaVX/keWqSCpChO0KUgZe/ZjHz6fJKllQGUKJIt1Ogh5IwhIW6g79NH6QTU4ePeFgnrp2gbphsy04MporWkvDLEA8wGxtr1juRRk633glJIFGyYNyEqV/qH9JIRPmOgh20G0TDsDEwBPu9XuDB+E8JTaaeFg5pe5HTyiFyWV0oEq5Spc7LYlh8iLQXiuIlAEvMAFgXuR38y8M8YoUlQU+XMGCgzg7Rmq7DQohCiVFJLKc23FukaJU8E3ayLsSxYKLKtYC2loIp8VSKdaSQCS6Rq99PpCgUP2qspfLqT1juThxmrypflBJa8JYBuxngc2VKX4i0ZjlUwzAXUGGxZv0YrxytlTJxUhHhpISkBVyG+JSgzq8hARkrFiADsf3gabSTFDMb7av2eGhF86qYBppV/SHZN+/wA7R1/EcrOgKGW2wvroXgT2VQ1YxcrDiJQmbEt/vyhtgXSa5DnkQCeuYj7947m14SoZBlLXtZKrHl7ecc01EFpASne6nt6iJNoikFhnGpOgtrrrC2M5nY2VpUkoBJ0O77lxDbh2iQunmIW2Yuq+icujtpvGfw+iUtVklju3raNPT4MZco5SM8zRPUD1t/qE5ZoVFlViXIgSU7ZX+IAC+m3mXi3D8EmTuZS1KL6m1geh2b8YFk0JbmChlDkJdi+/R4KRjXhpWkE82VnGwBcC9g7fWIWWUPxR+HLz2LH+YA2++Fs+nTUpUoJWjKFAXcBRSXy7ja0Zqp4iVMIQMpJtmU+VPW2+lukN8EMyWFJzhYBJtoVsx1N/3i0khNC6hlFaQmYTmDupW2ti8ZutWylAF0vD/FMZdpZIYFrC/dzvGerSMxy6Q0DG/CFCZy1JZJAAPN+EEpkU1PMVmKisE22D9GgHhGtMqpQQbE5T5GLOLaASqpQvzc3z/wBwmrbBYVmowmembKSkXuT5DZ4sr+KEyEZW5tLQk4drChClXZKWbpeEtRWnxD4lxr6RMJJuipKsjU8fTtgGj2FnsKDcGxiRpQrZ9DQXRl1PSG3CFDLROClcoPvQjrcKAneIM2ZvhLfMQwpKFbMVEqufIdCYnsnJYBqkEcSUsmXPKJbLQ5PWx1vvrC5VAhAASEhDOzdYMQpB5hqHCo4rqYKSDmuGYbA9+sXGCu2S3jAuqKdMs7JGtz10hdjMtORSlWAScwHxbj6wXiFIFgKJKlv7vl0EAVtfLmJVLWFJUoEOpLRp1WUQ2YiTPc/d2jTYVRKUQABfftu/QRkwk5mHW0P6fE/BTkd1KYLIPup3SDuesc3JDsbQlSH8qvShbe8kHXRwPzjRzOJpSgyge6UMlrBgO0fOKipKmEv+blO4bqYEnVc3M5WXfa1/SNYxhFUyZSb0b1OOJACZiBfQu5sdxCqvxNISqYklnIA37PGcwqsMtRWpywIA7mPame4BLMoadxvBJq8CSwVUlW6wk8oUeY9t41fC6EpE5dwnRG9iWf6RhkrF3EaXhapUuYUJSShiWzME2YEmBLIrwPf4PmJcpyBmOqmYl76QFW8NpyZkKtqS4Y9v11jRUdQlUsAkO7Fr6WY9bQtx6eEoISlISEuQLByWsOukNqhGew6n8VeVBSxYHNq41aNXU0CcokkctgT0IGo6QLgs6UlJSG8SxsxJcDS3pHtZWFJOYk+oBT1sbGJlBopCHFqYSlBFzLBJCQdTsfKPVUpyOXKbBgNyHuB23hkKqWZZXmCnNyS5B6QfTUS8iTkcOLOASkgv6uYzyVQmwoTJc1OWWTlHumxy9e0UVuOzvGKwACH22Gx6lmhzWJ9nlLUXUtagAfeUAQLPZ2DiENXOzB2KXABsNtdNzAnigLE8ZKVmCgxWwcWCfTfrFdbVyQjKCStbOq7DcsflCAJdVvSPBLbXWLwKy0FKDzB/I/WPVYkq7Eu76/UwJON48eChWdKmklybx3OmA33jgqDRwU2hoVndNNyl4b4vXmoWmYdQAG8oTSkvBKUOLbQWNBCKiYlKiCRmN2hfMc6wQKkszxXNmQAVpURvHketEgtjo+q0nEUpc0y3BUN3sXD2MMKDHkpSxIJ/W8fIEoUGIf0hvS4xMRlLWT2tBjwDdVNblmEuAF3Yx3W1/hJSpQdKmu4sOsJRRpmpE0qbNYE7PqzwDxFTLlhQUX5bB3YuLkbWMXHBDoYYxjwPPTgFi3XQO/rCHGscM6WSUhJF3G7nSBcDmgImpJutJA8xpClc46Xi5SJOZc5tgO41gzCZ0pMx5qCtOwBa+z9u0LzEBaMnktOjW1WIyUh5csBJFx08jCedXyisMjl6b33gJNaWbaKFF4dJYQNjauqUpl5MrkqCgrpZm7wpXMMe+MWbaK2gexHgg/C68yZgUA7PYu1w12gB49C4ANjRLXNkKVLXlaZdLB7gl83XaB8amq8NwQtJCSdbNZIfr+UI8PxeZJCgg2Vq9/Ud47l4h9mUKDg94beBo5p5ykqCmL7axZiNSVXzKKjq5eLZuLJUhKQnKQBf74rq5VkqcOzxFsfg84PTKQDNngFO2ayQRu3xExqZGPyqlLoYKQGANjuPS3SPlk+sWsupRPmYso61SNNyD8opKIrNnxhib+FKJYJGcjd3ID+jxl6jEwxCA3fr+UVYhXrmqzruWAtawFrQGU2hSSbHZfKmXeOSDeK5WsXyk5i0T6PwHJ6xFttFtUhi0DRRBHj0KjmJDANpqlKRcR37WlJ5d9RC+JCoLLqhYdxEQYpjpMDQ0wpIS2sSOE0qiHiRnj7KG1IORP8AdGiMhOQ8o+Q6GJEhzJC8Llg0yXA1Vt3MKVHN713Ut3u9jq+sSJHVHT/RmzOYf/yDz/GK6wfaK/uP3mPIkc5r4DLjiJEhknoiJj2JAgOhrHKtYkSADwxzEiQwJFydBHkSEBJkdzFcqfKJEh+DBzHqIkSEIvT7pitESJCGyw7REHmMSJC9H4czTeKVRIkUSeRIkSGBIhiRIBEgqjTrEiQpaGj6PhNIjwZfIn3R8IiRIkecxn//2Q=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7046" name="AutoShape 9" descr="data:image/jpeg;base64,/9j/4AAQSkZJRgABAQAAAQABAAD/2wCEAAkGBhQSERUUExQWFBUVGBcYGBcYGBcYGBgYFxUWFxcYFxQXHCYfFxwlHBUVHy8gIycpLCwsFx4xNTAqNSYrLCkBCQoKDgwOGg8PGiwlHyQsLCwsLCwpLCwsLCwsLCwsLCwsLCwpLCwsLCkpLCwsLCkpLCwsLCkpLCwpLCwsLCwsKf/AABEIAMIBAwMBIgACEQEDEQH/xAAbAAACAwEBAQAAAAAAAAAAAAAEBQADBgIBB//EAD0QAAECBAQEAwUGBgICAwAAAAECEQADBCEFEjFBBiJRYRNxgRQyQpGhI7HB0fDxFVJicoLhM5IHQxYkNP/EABoBAAMBAQEBAAAAAAAAAAAAAAABAgMEBQb/xAAlEQACAgIDAAICAgMAAAAAAAAAAQIRITEDEkEEUSJxYbETMoH/2gAMAwEAAhEDEQA/APmZo7PAkinzTUp0cw9pwCIrVhzLChsYyWzRmqRhXhScw2EL6TiIpmAaiHuHzDMl5T0gaVw4kLdovpTFd6H9LXBSbwvq8SyKhhJpAA0CYhh43Dw5VeAR1KxXOItQbxnsTmiSkFFz0jvCuJAuxF4MPYx/UaRlMeJa0auQM1zvAeKUCVQnCxXRk8ApjnvG6p8oTCqThOW4iqbImXIhV12N5GsysGZhFikxlafEymZziNGmsCkuInspOkOmkVVcUUcq8ezVEmLqYRSjYmwqfMZMKVKdUH1JcQB4cX1JssULQHNTeLzNiiYuMpFIkq0XFYhZUVjRXJrniCxhrHExbR7LmWgWqnRrFURJlc2raPJFUYrlU5VDGloId2IslgkR37MYKlyGjpS4T/kZTLDQSFRSFiLUqhIZTNDxwIsmraBlzooRCqPIGUovHkOwoSU1FvDSmprxnEYypMMcKxzm5oyVeAaCTWmSQ4tDyiqgovCSbUIWmK8LmnN2ilK2OjWIRzawJjFZlGkVqKmcGFWMVhMovq0J6wFGbGIlU5QOh0hjQULF4zlEllFSo2ODfaJ5TEpWhjIVJCGEcokLUHLxYJapY914JlJmG5DdotCeSqRTL3NoKcCxOsdTyWELMVFraiNnGo2QnmgbEqOW5NnhbSTVA2doKpcPMzXWGkjCwgMYww/yo01gGk1Y3jv24O0WDDXV2i1eAJcGKtvQisznj1VxDBGHgJipVM0O62KhBUzOZo6EtxB9Xhr3gCSpixidvIxPisoxTh9Kd40U+kBuYV1am5UxMpKOwimwqXItaB1UZJhxQyQJYeK5ygDGnlktZJRUcMUyGjmiUCIOEuEmKgGaIAnAw0niA2BMTPJcQNCC8XrcCGUmjeOaukYRMUDMzW12WB6etzGOMbkl4CoSxvFsVmgESOEG0SEMy8/C8sCzFBOkazGpAyFoxaOZfrCeMCRo8FSpQ7Q0pJ4QplR1hS0plgaFoVV9OorJBtBfXJRrl4zLCdRAE6eialtYyS0KKgNo1uD4UkAXhpOWUDpA8vCEM0aPB6JKQAA0L6mR4an2i6diACBlioIljybNSj3oDxDEgAGtCIY2ldlG4i9Z8TWLnJeEpMumYiVMIomnUmC5VKkJtrHsyjCwztETk2ikhbR4ukEtFkvGM6mML6uiCFMkOe0PaHCPswsjZ4iPa68KbQVJnCK6meRvAa5/NbSG/wD8eVNp5kxwAkaHVXVocpKKEC0GKAm5hlPUkpcRk5GDqzWJH6tDx5cpKQVFSiWVbXMwt0Y7xzvm6P8AM0cU/wDU9zukwgq54SqDKuvyODYiENWvOq0avkSjgnrkaTapxaAwg5naLsMlOLwUZoSYmMb/ACY2/Cg1ZFjaFGJYgQbQ8rJIVpCysw9xGjkyKCMDxPNrGnk1IaPnUlZlKhxLx8AaxV0LY+xCqAgGiqsyoR1eLZtDDLApZN4lysdUbGiRaPaxNo8pFsIrrKiKSAzGK07vCVNMxjQV6nhS14ciS9AtEj1OkSJKOcZQSg+UYgnIr1j6XUyXS0ZjEMCBJMKeAjkpwep8QiNN/DwsRlcPkGW8OcFxoknNAq0wZXidL4YLCAcMxlYXleNZW04mIJjBLliXNPYw6alYJm5TiQmMneOKpATbWMxR1yswUIfKr02cuTB3QOPpn8UXlPLY7HS+0WcNYhPnKygE6uWsG1c7M8GVEpSl50iwBazuSG9Nddo1nCVRllTzNyywciMz5lE3N2uT09dIw5+Rw43OKz4VxrtJJjLDaCUWliolKmluUTEkj/HfezwNV4XMN0gsSQCNwC2kX0/CsgAzEzZrqckHKzgFtLp+sL6zGigIlmYJhJIAKiEpCQPfA1IYtsX06cL+Ryppf2jaUI5oIpsFUxCihJDPmL/48u9w/rDEYUVOyipPkUi3QdNdxA9PWPLP28tLEe6252y+Zs8M6PEjfLNKyCRdsupYFla/WOnvyfZz0hdNw0jKyQ/9rG3RiU5uzv5wwTWAEIUAS2oSFH1DCGYx1CeWanYl8oylup2bu8W1uNUswKASlRTZwwyltiRrpHJOU5PPhvxzrFAU9eYP4IU/xZQntqVawNUYbLIvIUk+bHsehEN6HCU2WsZgdHcXt1sk2tbQiGcijb3B/iWSr6OlXqPWOj/FJ5L7xXh87xHhTxS5Kkk9Rb5gNHMjgRYDoKVeo++PoplpdlABR2VyK9COVXpAmJBUtLollarcpGz3YovYRtC1hmcmpHz9XDk1GbMki9m6ecK5mHLSXUDH1IJcOPotbfUKHzIitVMojQkd0BY+csn7o6ouzJo+YyTdovqJYaNpOw+SssqWknqksr5WI9RCuv4YJDyiVf0qBB8gdDDcfoR86xekc2hKaMvctGwqaJQUUrSUqBYg2IhfVUO4iKzkX6FeDUBWu+0fQcNw4JSIzmHy/DVeNHJxEZdYTRS/kJnzcsK59S8V1uJA2BgE1ENypEtlqw8U+zx4KoQdThxHJDn7Soi8gfgdokM/AiR1l2AzqwEWhdVVR06wLh80mDZlK8KVvI1SApuGqy5gY7wuga5g2VP+GGlLRpUD1i8N4DJ7TLASRGOr6QCaS7uY1FTRKD5dIzxwpcyYSxaE7dE2iunlgqAENKfCcisxLgx7JwVSSHFjv0hpUIyy7wqrLKuzmbMAQcti0Kaxc32ROVQJExcwJBJU5yghX/VwIrp60zFlI0Gvzg9NGi1rvZiRqd2jk57cL+mjXjVSwAYPxFUrBC3ShJ3BBJYjKAdYZolU7/8A20q+0YJUCR4bPYgWcuD6QxRh/k/U/nAuJUhWgpPm7dI835C5O/Zql+zpjKLVC44KkJMtE8IRmcXSXY2LguRpA86ZUSVNmTMBsGUFBQ1sBfQ/WFiaVeZkgpYOeh1hsuZMkqzoCTmDZD0YhQB0uCb+XpvFRf8AszNxa0N8PxGpmS0gEyQxCtLvyhixI+IBtvnDjDMOmrXYjkKSc2pOxyakW3gCh4nBB5VStQUhQXynXmUPLeO0cTyisoJmZk5QWSHuRukuRcRTlFzSWS4w/H+T63RVaZoALJWzFJ0LdH1H1D/Mo0YZiT26j13HnHzpGMUqh/8AonyyP5xmD7+8C3pDSk4jWn3ayTMTtmYEebkOPWO6PyYN0znfC/Ga2ZRWZgsbpVf5E/cX8xFCZRSPsyUt/wCtaSU+m6fQkdoTSuNSk8wkzB1lzAk/9VQwkcX06vezI8w4+aSY3U4P0zcJrwKdKiy0lC/Nn/tWPe8j8oEM8JmhGUqJ7AEdCbgfJvKCl4vTTA3iJPzH4WiuRiElIIK3vdwVZu7t5RSaurJadXRzWoCvfSCP60u3qbj0JgeTRteUsp/pUc6PJ9U+rQScdpx7qz5BKiPqLekVLxCQS6DMCuqUkP2IUGPrGhAr4ow4TZRUtARNQHB/mSNQ+9r+kfOqvDFbXjdcXcRlEkywhKSr+Y8xG7I+B/XX1jO0FOqay1aaAA7ecPDDQkqMGzgEFlAMwhbUUc6UjNMBAcC3R9Y3UuiCVXIHf/ccVcqWvlfMd3hLjVDbZk5GD5iftB69IXVoKSRq24jWT8PKJmV0KVsCNvMQHilcUBp1OSnR0cw+WsD44tZwQ2zGe1F40eEVLiFldPo1JzoKkFny7uNmi3BqgKAUkuN+o7GOB/G6y7IqjUhokCJniJHQVRmcOWHDQ+ngBDxmMBnJABMPxWJVaHsqinC5AmTHfTaGebJMyoBbUn/cC0lIlCs2h2aLlVS1LF26h9o046ikkRLI0mVKUpdSXDfq0U0OJqQLJSoHS3NFfsIN2JbUPpBooeR81xoY0U5IlxTOxOCxZu42i2kpUrKwtAygO/SEs6imBYUFEP8AEDb1Ee1UhfhsJvMbO4HnFOXZCSpntXw4gk6o3tbXQQropQE5csOUyyOa5cnZ+seIq6hCsq1eJKa6n5v2iutnTCUiUyZSQ7JsVHqT1jn5IRlmS0axfXCezVU81AYGPcRCQm0I8MxOYRmXLytYBtoPX9rqr0jx/ncsliCOviivRFMqUhbBr766qD/R4croh737BndumhPrHP8ACkIc6kX9bx1TTc7uSlPffR454fH5OWOipTjFmRxaYozChHQh/r+cWYRPVImFRSDmFwbetg8ayTw6FnMm/Q907QqrZHhVBSsOg3QW22f6wKbzxJZQ7S/Jl8uo8RgWSO8HDCc6Cphls5cW/V4CqKyQlBJSWBIsTCCr4lRLLS1TAkkEjMXbUHqzxMPiSnK5JjlypaNGuhKLpdUSUove30glOMBclE4aL95gLKYh/p8x3iyZUyyWLXzNfcAEfrtHNy8HJB4yaR5Is9panMoDv+rwx4rmokSc6VFNviJUPkL/AFgeXVSkXDWD7afoiEOP4umYJgU+VgHbTNpbcflGnw+Pllyptuv2LmnHpSFNLxdUrPJ4RB3aZ92e0aTh7ilXhj2iZ4cxa8oyMm3nc3IijDMEQmQkpAIZ9GuN26kwXVLRNQnxab/iIZQyp+agY+oisI81tjGZL8RR5gdCM3vHzgOsp54QUCYLkEZbBPYbkxZSV6JjEnIGJSkEuGU1yTcFvkYP9iCwlTlJSSwTr5AnSNP0RoCpaCo8NjlUoDqx+RgHDzOK1CalKUh2IN3D6n5QTXYvNlTWmSlkHMAtICrDSw+UJqqZNn6EyZaQ5/m/ySLi8UlGO2Jtse1uMeCgKtlvmsH0e3WE9Lj4mFSFgpzc0stYg6jziiSlJmCZNmEuG5tO12tFKpcubNISSyTona3wttET5cYKjAScVUcsJczFEA/yhx2d2hbwnPUVqAc2eNXieB55a0IABXue0I+GsEXIqFJUQ+XaMm00X/A59rMSDjRRIkLM7huCrHKde9iI09HgSZbFRGbzgeqyJ5ioKUbWgqjVMWgtKf8AqNg0aUv+knRmuqyWH5d499oSlQCgz6KjqsmqQhISguNWD6wp9qSfFMwWTl/xOrW0jSKzklsf0ysxXzFrB2ZrfWCjNAACibCw2+cY1GNsmZMCiCrRyco7AMxMNMNxxE+S015ZTYlOpOz9Iuu2ibodiclaWUWAPwwnxOpkVCVSkKcC7pNgx6xRVT/aElElJyj3pqrWs4SO/WLcOw6RKlKUpPLd0jVZBsPLeJcawNOxBVKMhBTKlmYk3Ju3zNzDfhySoy/EKQFH4W0+esSTictC809klYdKWshIGl4pquMJQSRKUknYXu8RvN4Ko0kuaQedjd+jCKp0hBeYSUjrdvOMjh06dPW65oCP6fqOv1jWify5STlsANoUoRkqasabTtCaVW+LNySFhYF1HaLKkTFBSfiAcNuB72XvHNdXy8PklEtIzqdjv6n1hbS8UFMyTmBN3J2IIIN/WMFBRwsGl3s0PC/EOQJkrZJS5Tm7XIHpD/jHBEqpTMSo3BKVJuUOymO5G/pHypBXUVBmFwASwGrdvSGVbjs5MpgpWX4bl8rMzaNbvv1McvJ8WP8AkU4un/ZSk2mvozsjElglAZaTvfYFi+sC1MgvmO+1/lFsqQsqtzAXt3NhDAoC+UnLo+j7WY+Ud1YMvRpwribp8BfurGUEbFwxY7vf0hXV1E1ExSMhBlndV7ApJvsxOnzjmTIKA6CXBsW+IF/WHU+SKtYCJhE4ZSRmPMkgOG6jtq8Z9VbZVsSUdVNUTzEAO5NwwdxbzMaGmqBKYk5xM5QRdwQBoe/3QsRRBc4oSFr7OzaByFbRwuqpwoS1OC11O4DnYDRQBNiNQ0KMHdpDbwbnD5yVABlKBZJulgwY6G8W1OJUyQc8xIYnkcOpXQjbTePnc+tnJS0skywXTMY5lOLggkku3ld945o5y505JmsEumwy5Xtre1i7G3aOmNJfkZ70bTC6lEyaFAF1FygEEJc/CxvsdY20tMtBZSg6tUjS2/aMVXyUhImIUlCnB0CiEi5Ab5jzaBpuLTmE4LARblIJ0ewI3P0iVOnofU1+LyEzLJz7tlt0uonZxpCbOgLskAsxsAT2ewEC1/EagUzEJUQySpCS7pUMpbvFuGTvFSt08qubmADBnAbcw5STF1o4qaAzkqsE5SRr0NuxjjDsECZhIJBNiPPftBcqWEJORYVm0AYltfQ3hxRkqQAAAdCTs2v63jLr2eSrpCqZR5FHcjYxTQ0yVTM7MdH7dIvlBUtSucqZy5Ym8L1YsUsiWkLWTc6AAneG0lgBtPlywo6xIpVWyviTzbxIr/gGen/+QpSAAinSruQG8+sMMO42E+RNmrl+GiUBZKicyjolIO8fJ6RfMHDiNwAlMiXJSgsTnLfETpmPaHrJO9GokV1OJaPEM0FYzZSUhTakqUdAIzR4pw5CiiXRqmOTzzJpyk9WEKsXw6aVMoHKz5n+gjiTQy1IKS4YOA13iZSUpDSaRr/Z1qXcjwFJBShhlBIteDEUchKFKYHIzhJJt2a8ZqSpRZOZQ5bhykAaAP8AFaK8IxY005SAkKSpyMxYMA5F46YuN0ZSTGWLV+uWWtJYNqEtsGHXreKqbGFrISlFgdyXJ3bvF9FjPtapikpKUJATzMDd2YvYwwl0iZac5ASlLFydC2nc94xk3dFrAFPwwK/5HFyGPVnZ4y+JSJaVqypZKQwbckPrDvEOJZasyEqJuXzOHLbGAjMGQBci50J1Y7ltImqQ/TOKXMTLQASGJLDV9r+UeniWeyrn8v8AcMMbWEABIAJ6l7fhCdAUshCjlB3Ym3pArSKZVOxWYsEKUSSfMxqKKUqXT+JOJYDlSwdopw3hySgpmmb4gFyMrD9do9xesz5WZCA5Cep2cQVYs+lyK8TEpIIQSQAlrjyP4x7PpPFJFmT01B7dP08LVTOYPqSLa99BDU1CvEKQlQSFkHKdQ5AJDQdbn2+kF1Gjykw4ICgLkh7XbpfrppFdRhVtCMyWBSzPq7vraGMqgF1ylBSxcc30LftHNZX+GhmCVJ0ygLBPMSxI6HpvFtEiebNVKdChzpS+YHUfq8DSJ5QCtGczBlILEMxYv1BJG920hlSAmWqa97AlQ0Ki7DYgj7tIS06FiZYZku5JZKSxfU220gwg2aMTpdRLE8jw1otNyEuSWAUUuzEs7j1gSpFMsgOnkdy+RxdkspRbV2HXeOKHFlS5y5pRldBSzHKXcsQ7XsfSA14SCvOQEyyM1iS2YlgCblg0TdIdDOctM8IRKVzNlYKSQQlh/cbDQMNOkXS6QyspVlHNk0TaxI0952uqM6imV4meWCnVsruAA23beHasdlGQUls5KFBIsxD6N2184luxrA5xGfLlEKIC1KUNNgOmxt1iis4hJDS2li2wL6gcpHK4ctEnyDMQClWckjw+W+jq5rMx6vFeGUiZM15p+1dstlC43bSM23eDRNLaCp3E/hyQ0kkBOUn3WuCCGBtu0DUnEC6qYyhklBLqDOxGhdhv+jDPx8zkJOQul9Q+hDXP7QBTUAlqzzCpKHZtArVgXHSNFJpUjN7GcpcogGVMTm1Z2I2taA8RqqhL5F2WAFJbQbZTt5xKugSFZ5BQTsB1OoB8njqZKKwCsGXlt3V2MQ3TKRTTYoEjwuYlrnv5xdQ0akLKvE5bWIu8X4dQy1TFMxLO57CGhpAokkPaBJ2JiqcqaVFkpUOr6xI7VxChHLl0toY8jTIsnzn2ZIX1TG5wmfnRmQnlAa/aFxwlCQSdnDCOfazJDAKMs7OAAYcd0LwY1ZQtaVqmFtG2B/CCKmkCcq86bKBKdHTuX3aMNW46Vm+5dhp2c7xo+GsRTUfZLORQ91XX5xPWnaGgmpx9C+WRmW1gkpYeZOp8oV1GCzJiXmumzAdAb2AgvHeGJstBmyVKWE3IZiw1ZtozlTxbOWnLygbWc+b7mKVSyLQwXgMyVlT4yQFF/eI00vvaGv8AFgmQoTZpnIJAIDO/TN0t9IxhqpihzEqbrf8AaOxNZHvfv5Q7oKG8+op5k3M5QBlASR0AEE4viNwxCrWIN7bExl5EpS1HU7mGFPTXOzCE6Cw6h+2SoEOfh/eCcOwoImjMpz26nQRbRSQnlGwHzIhjhOHlCTMKHIJ16Dcd4z26K1k7RhoSp3ZgVEbPb8YytYr7TOWLm3eNFi1aEEO5Sbq8tfvP0jNT5ClKMwA5STl7PfbS0OvoV/Z3LqAmYH3LPunZoa19YqVVTUoGdzoGbQO/QiE2BS/EqZSGdRmJ++/5+kG41UD2uehaQ5WeZnUlmcBjfT9PGidEtBkjiNUrlWwGgCUuxtuT6waeKZc1GUpDaByM+YsPd1awhJ/DZoSQAFAMQ7B+lvi1MAzpim5k5SlmZIBJ6lQiuwYG5molkAl0s+2puxG4uTDCWadSUeJqsP8AZlk2sygbZtf9Rj50wEqJKuw/MnaCKOuVmZyBa4G4HLYa7QpNMEqNLXyJS5YMhSyA7pUoJQm5u51+ceSVpQylqzgAFAFsrC9yevzhThyUrX9rMfUMrR9jf5Q+qaekKVIBSRqrJq7PYnfy6xl6X4DzKabNmqWgsiYACdiNh1Ivr5wHM4e8M5g62cO3KG77tB8oEBSZKFsALK12a3Ty6x0jB5rpVMy3Pu/mOkS5YoSQpqK2bIQUgtmLvYsCxdB6FkmDuG8PmH7ZRJCjYu6nDXY+b+kMKnhqWQkZ3J2zb7BI1btBUqX4c1s/KRygBJZgAwfyh50F2XiuWJalKT4Yl5ny3KswuUjRy5c7RkKupWumJJKku7vp0cPc94aY7jys6UBJKH5l6KV2LaRn8bnS8hTLB1Dl3BOpYRbVYGWYflSkZiu7FLG3f1Ea+hqhNTlWpSjs5DaWYiMBQ1oASCDZVzrbyh/h+JlMxXgtMQoOxZJH+J0iGhp3g2ZpEyilSCwJbrdrjtF1ZNULII0YPtCylq0pk5lBs1z1dmgnDZRmOsrsHGRvxiou3glqlkzVTTTs5zEO+2kSG1RhEwqJFgYkK39lYMRVYssTiSS2YlvWK8SxFU8gDYMw+9odVvCiysqLMzvBnDnDfjFaEEBSQSSrdthB2pUTVmZGGKCQTrFlPSzJS0zAWUkuPONRV0ikOBzMBrt1hNThU1RWPcAI9YaYUaVX/keWqSCpChO0KUgZe/ZjHz6fJKllQGUKJIt1Ogh5IwhIW6g79NH6QTU4ePeFgnrp2gbphsy04MporWkvDLEA8wGxtr1juRRk633glJIFGyYNyEqV/qH9JIRPmOgh20G0TDsDEwBPu9XuDB+E8JTaaeFg5pe5HTyiFyWV0oEq5Spc7LYlh8iLQXiuIlAEvMAFgXuR38y8M8YoUlQU+XMGCgzg7Rmq7DQohCiVFJLKc23FukaJU8E3ayLsSxYKLKtYC2loIp8VSKdaSQCS6Rq99PpCgUP2qspfLqT1juThxmrypflBJa8JYBuxngc2VKX4i0ZjlUwzAXUGGxZv0YrxytlTJxUhHhpISkBVyG+JSgzq8hARkrFiADsf3gabSTFDMb7av2eGhF86qYBppV/SHZN+/wA7R1/EcrOgKGW2wvroXgT2VQ1YxcrDiJQmbEt/vyhtgXSa5DnkQCeuYj7947m14SoZBlLXtZKrHl7ecc01EFpASne6nt6iJNoikFhnGpOgtrrrC2M5nY2VpUkoBJ0O77lxDbh2iQunmIW2Yuq+icujtpvGfw+iUtVklju3raNPT4MZco5SM8zRPUD1t/qE5ZoVFlViXIgSU7ZX+IAC+m3mXi3D8EmTuZS1KL6m1geh2b8YFk0JbmChlDkJdi+/R4KRjXhpWkE82VnGwBcC9g7fWIWWUPxR+HLz2LH+YA2++Fs+nTUpUoJWjKFAXcBRSXy7ja0Zqp4iVMIQMpJtmU+VPW2+lukN8EMyWFJzhYBJtoVsx1N/3i0khNC6hlFaQmYTmDupW2ti8ZutWylAF0vD/FMZdpZIYFrC/dzvGerSMxy6Q0DG/CFCZy1JZJAAPN+EEpkU1PMVmKisE22D9GgHhGtMqpQQbE5T5GLOLaASqpQvzc3z/wBwmrbBYVmowmembKSkXuT5DZ4sr+KEyEZW5tLQk4drChClXZKWbpeEtRWnxD4lxr6RMJJuipKsjU8fTtgGj2FnsKDcGxiRpQrZ9DQXRl1PSG3CFDLROClcoPvQjrcKAneIM2ZvhLfMQwpKFbMVEqufIdCYnsnJYBqkEcSUsmXPKJbLQ5PWx1vvrC5VAhAASEhDOzdYMQpB5hqHCo4rqYKSDmuGYbA9+sXGCu2S3jAuqKdMs7JGtz10hdjMtORSlWAScwHxbj6wXiFIFgKJKlv7vl0EAVtfLmJVLWFJUoEOpLRp1WUQ2YiTPc/d2jTYVRKUQABfftu/QRkwk5mHW0P6fE/BTkd1KYLIPup3SDuesc3JDsbQlSH8qvShbe8kHXRwPzjRzOJpSgyge6UMlrBgO0fOKipKmEv+blO4bqYEnVc3M5WXfa1/SNYxhFUyZSb0b1OOJACZiBfQu5sdxCqvxNISqYklnIA37PGcwqsMtRWpywIA7mPame4BLMoadxvBJq8CSwVUlW6wk8oUeY9t41fC6EpE5dwnRG9iWf6RhkrF3EaXhapUuYUJSShiWzME2YEmBLIrwPf4PmJcpyBmOqmYl76QFW8NpyZkKtqS4Y9v11jRUdQlUsAkO7Fr6WY9bQtx6eEoISlISEuQLByWsOukNqhGew6n8VeVBSxYHNq41aNXU0CcokkctgT0IGo6QLgs6UlJSG8SxsxJcDS3pHtZWFJOYk+oBT1sbGJlBopCHFqYSlBFzLBJCQdTsfKPVUpyOXKbBgNyHuB23hkKqWZZXmCnNyS5B6QfTUS8iTkcOLOASkgv6uYzyVQmwoTJc1OWWTlHumxy9e0UVuOzvGKwACH22Gx6lmhzWJ9nlLUXUtagAfeUAQLPZ2DiENXOzB2KXABsNtdNzAnigLE8ZKVmCgxWwcWCfTfrFdbVyQjKCStbOq7DcsflCAJdVvSPBLbXWLwKy0FKDzB/I/WPVYkq7Eu76/UwJON48eChWdKmklybx3OmA33jgqDRwU2hoVndNNyl4b4vXmoWmYdQAG8oTSkvBKUOLbQWNBCKiYlKiCRmN2hfMc6wQKkszxXNmQAVpURvHketEgtjo+q0nEUpc0y3BUN3sXD2MMKDHkpSxIJ/W8fIEoUGIf0hvS4xMRlLWT2tBjwDdVNblmEuAF3Yx3W1/hJSpQdKmu4sOsJRRpmpE0qbNYE7PqzwDxFTLlhQUX5bB3YuLkbWMXHBDoYYxjwPPTgFi3XQO/rCHGscM6WSUhJF3G7nSBcDmgImpJutJA8xpClc46Xi5SJOZc5tgO41gzCZ0pMx5qCtOwBa+z9u0LzEBaMnktOjW1WIyUh5csBJFx08jCedXyisMjl6b33gJNaWbaKFF4dJYQNjauqUpl5MrkqCgrpZm7wpXMMe+MWbaK2gexHgg/C68yZgUA7PYu1w12gB49C4ANjRLXNkKVLXlaZdLB7gl83XaB8amq8NwQtJCSdbNZIfr+UI8PxeZJCgg2Vq9/Ud47l4h9mUKDg94beBo5p5ykqCmL7axZiNSVXzKKjq5eLZuLJUhKQnKQBf74rq5VkqcOzxFsfg84PTKQDNngFO2ayQRu3xExqZGPyqlLoYKQGANjuPS3SPlk+sWsupRPmYso61SNNyD8opKIrNnxhib+FKJYJGcjd3ID+jxl6jEwxCA3fr+UVYhXrmqzruWAtawFrQGU2hSSbHZfKmXeOSDeK5WsXyk5i0T6PwHJ6xFttFtUhi0DRRBHj0KjmJDANpqlKRcR37WlJ5d9RC+JCoLLqhYdxEQYpjpMDQ0wpIS2sSOE0qiHiRnj7KG1IORP8AdGiMhOQ8o+Q6GJEhzJC8Llg0yXA1Vt3MKVHN713Ut3u9jq+sSJHVHT/RmzOYf/yDz/GK6wfaK/uP3mPIkc5r4DLjiJEhknoiJj2JAgOhrHKtYkSADwxzEiQwJFydBHkSEBJkdzFcqfKJEh+DBzHqIkSEIvT7pitESJCGyw7REHmMSJC9H4czTeKVRIkUSeRIkSGBIhiRIBEgqjTrEiQpaGj6PhNIjwZfIn3R8IiRIkecxn//2Q=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87047" name="Picture 11" descr="http://www.aphotofauna.com/images/flies/fly_scathophagidae_scathophaga_stercoraria_yellow_dung_15-04-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398963"/>
            <a:ext cx="1992313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24236" r="12839" b="40327"/>
          <a:stretch>
            <a:fillRect/>
          </a:stretch>
        </p:blipFill>
        <p:spPr bwMode="auto">
          <a:xfrm>
            <a:off x="4427538" y="981075"/>
            <a:ext cx="468153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9" name="TextovéPole 8"/>
          <p:cNvSpPr txBox="1">
            <a:spLocks noChangeArrowheads="1"/>
          </p:cNvSpPr>
          <p:nvPr/>
        </p:nvSpPr>
        <p:spPr bwMode="auto">
          <a:xfrm>
            <a:off x="179388" y="1054100"/>
            <a:ext cx="36782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00" b="1">
                <a:solidFill>
                  <a:schemeClr val="tx2"/>
                </a:solidFill>
              </a:rPr>
              <a:t>Moxidectin</a:t>
            </a:r>
            <a:r>
              <a:rPr lang="en-GB" altLang="en-US" sz="1800" b="1">
                <a:solidFill>
                  <a:schemeClr val="tx1"/>
                </a:solidFill>
              </a:rPr>
              <a:t> </a:t>
            </a:r>
            <a:r>
              <a:rPr lang="en-GB" altLang="en-US" sz="1800">
                <a:solidFill>
                  <a:schemeClr val="tx1"/>
                </a:solidFill>
              </a:rPr>
              <a:t>– </a:t>
            </a:r>
            <a:r>
              <a:rPr lang="cs-CZ" altLang="en-US" sz="1800">
                <a:solidFill>
                  <a:schemeClr val="tx1"/>
                </a:solidFill>
              </a:rPr>
              <a:t>used e.g. in home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„</a:t>
            </a:r>
            <a:r>
              <a:rPr lang="en-GB" altLang="en-US" sz="1800">
                <a:solidFill>
                  <a:schemeClr val="tx1"/>
                </a:solidFill>
              </a:rPr>
              <a:t>spot on” </a:t>
            </a:r>
            <a:r>
              <a:rPr lang="cs-CZ" altLang="en-US" sz="1800">
                <a:solidFill>
                  <a:schemeClr val="tx1"/>
                </a:solidFill>
              </a:rPr>
              <a:t>products</a:t>
            </a: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2700338" y="4757738"/>
            <a:ext cx="647700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Šipka doprava 10"/>
          <p:cNvSpPr/>
          <p:nvPr/>
        </p:nvSpPr>
        <p:spPr>
          <a:xfrm>
            <a:off x="5867400" y="4757738"/>
            <a:ext cx="649288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7052" name="Picture 2" descr="https://encrypted-tbn0.google.com/images?q=tbn:ANd9GcQYuav5FXXhPNb_O-2Bpl0rfQjaDBUqZl867IJ47-6yMdCbb36UkA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4508500"/>
            <a:ext cx="2273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ymbol „Zákaz“ 12"/>
          <p:cNvSpPr/>
          <p:nvPr/>
        </p:nvSpPr>
        <p:spPr>
          <a:xfrm>
            <a:off x="2700338" y="5407025"/>
            <a:ext cx="647700" cy="71913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7054" name="TextovéPole 13"/>
          <p:cNvSpPr txBox="1">
            <a:spLocks noChangeArrowheads="1"/>
          </p:cNvSpPr>
          <p:nvPr/>
        </p:nvSpPr>
        <p:spPr bwMode="auto">
          <a:xfrm>
            <a:off x="5867400" y="4076700"/>
            <a:ext cx="561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Symbol „Zákaz“ 14"/>
          <p:cNvSpPr/>
          <p:nvPr/>
        </p:nvSpPr>
        <p:spPr>
          <a:xfrm>
            <a:off x="6372225" y="4292600"/>
            <a:ext cx="360363" cy="431800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03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115616" y="-90264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dirty="0" smtClean="0">
                <a:solidFill>
                  <a:schemeClr val="tx2"/>
                </a:solidFill>
              </a:rPr>
              <a:t>1996 - </a:t>
            </a:r>
            <a:r>
              <a:rPr lang="nl-BE" altLang="en-US" dirty="0" smtClean="0">
                <a:solidFill>
                  <a:schemeClr val="tx2"/>
                </a:solidFill>
              </a:rPr>
              <a:t>Chemicals </a:t>
            </a:r>
            <a:r>
              <a:rPr lang="nl-BE" altLang="en-US" dirty="0">
                <a:solidFill>
                  <a:schemeClr val="tx2"/>
                </a:solidFill>
              </a:rPr>
              <a:t>in the </a:t>
            </a:r>
            <a:r>
              <a:rPr lang="nl-BE" altLang="en-US" dirty="0" smtClean="0">
                <a:solidFill>
                  <a:schemeClr val="tx2"/>
                </a:solidFill>
              </a:rPr>
              <a:t>environment</a:t>
            </a:r>
            <a:endParaRPr lang="nl-NL" altLang="en-US" dirty="0">
              <a:solidFill>
                <a:schemeClr val="tx2"/>
              </a:solidFill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323528" y="1402432"/>
            <a:ext cx="612068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 dirty="0">
                <a:solidFill>
                  <a:schemeClr val="tx1"/>
                </a:solidFill>
                <a:latin typeface="Verdana" pitchFamily="34" charset="0"/>
              </a:rPr>
              <a:t>Do you believe that </a:t>
            </a:r>
            <a:r>
              <a:rPr lang="nl-NL" altLang="en-US" sz="2000" b="1" dirty="0">
                <a:solidFill>
                  <a:srgbClr val="0066FF"/>
                </a:solidFill>
                <a:latin typeface="Verdana" pitchFamily="34" charset="0"/>
              </a:rPr>
              <a:t>chemicals in products</a:t>
            </a:r>
            <a:r>
              <a:rPr lang="nl-NL" altLang="en-US" sz="2000" b="1" dirty="0">
                <a:solidFill>
                  <a:schemeClr val="tx1"/>
                </a:solidFill>
                <a:latin typeface="Verdana" pitchFamily="34" charset="0"/>
              </a:rPr>
              <a:t> sold to consumers have been proven </a:t>
            </a:r>
            <a:r>
              <a:rPr lang="nl-NL" altLang="en-US" sz="2000" b="1" dirty="0">
                <a:solidFill>
                  <a:srgbClr val="0066FF"/>
                </a:solidFill>
                <a:latin typeface="Verdana" pitchFamily="34" charset="0"/>
              </a:rPr>
              <a:t>safe?</a:t>
            </a:r>
            <a:r>
              <a:rPr lang="nl-NL" altLang="en-US" sz="2000" b="1" dirty="0">
                <a:solidFill>
                  <a:schemeClr val="tx1"/>
                </a:solidFill>
                <a:latin typeface="Verdan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nl-NL" altLang="en-US" sz="2000" b="1" dirty="0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 dirty="0">
                <a:solidFill>
                  <a:srgbClr val="FF0000"/>
                </a:solidFill>
                <a:latin typeface="Verdana" pitchFamily="34" charset="0"/>
              </a:rPr>
              <a:t>Think again</a:t>
            </a: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endParaRPr lang="nl-NL" altLang="en-US" sz="2000" b="1" dirty="0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 dirty="0">
                <a:solidFill>
                  <a:schemeClr val="tx1"/>
                </a:solidFill>
                <a:latin typeface="Verdana" pitchFamily="34" charset="0"/>
              </a:rPr>
              <a:t>	</a:t>
            </a:r>
            <a:r>
              <a:rPr lang="cs-CZ" altLang="en-US" sz="2000" b="1" dirty="0" smtClean="0">
                <a:solidFill>
                  <a:srgbClr val="0066FF"/>
                </a:solidFill>
                <a:latin typeface="Verdana" pitchFamily="34" charset="0"/>
              </a:rPr>
              <a:t>most</a:t>
            </a:r>
            <a:r>
              <a:rPr lang="nl-NL" altLang="en-US" sz="2000" b="1" dirty="0" smtClean="0">
                <a:solidFill>
                  <a:srgbClr val="0066FF"/>
                </a:solidFill>
                <a:latin typeface="Verdana" pitchFamily="34" charset="0"/>
              </a:rPr>
              <a:t> </a:t>
            </a:r>
            <a:r>
              <a:rPr lang="nl-NL" altLang="en-US" sz="2000" b="1" dirty="0">
                <a:solidFill>
                  <a:srgbClr val="0066FF"/>
                </a:solidFill>
                <a:latin typeface="Verdana" pitchFamily="34" charset="0"/>
              </a:rPr>
              <a:t>chemicals in modern use have simply not been tested</a:t>
            </a:r>
            <a:r>
              <a:rPr lang="nl-NL" altLang="en-US" sz="2000" b="1" dirty="0">
                <a:solidFill>
                  <a:schemeClr val="tx1"/>
                </a:solidFill>
                <a:latin typeface="Verdana" pitchFamily="34" charset="0"/>
              </a:rPr>
              <a:t> for their impacts </a:t>
            </a:r>
            <a:r>
              <a:rPr lang="nl-NL" altLang="en-US" sz="2000" b="1" dirty="0" smtClean="0">
                <a:solidFill>
                  <a:schemeClr val="tx1"/>
                </a:solidFill>
                <a:latin typeface="Verdana" pitchFamily="34" charset="0"/>
              </a:rPr>
              <a:t>on</a:t>
            </a:r>
            <a:endParaRPr lang="cs-CZ" altLang="en-US" sz="2000" b="1" dirty="0" smtClean="0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 dirty="0" smtClean="0">
                <a:solidFill>
                  <a:schemeClr val="tx1"/>
                </a:solidFill>
                <a:latin typeface="Verdana" pitchFamily="34" charset="0"/>
              </a:rPr>
              <a:t>human</a:t>
            </a:r>
            <a:r>
              <a:rPr lang="nl-NL" altLang="en-US" sz="2000" dirty="0">
                <a:solidFill>
                  <a:schemeClr val="tx1"/>
                </a:solidFill>
                <a:latin typeface="Verdana" pitchFamily="34" charset="0"/>
              </a:rPr>
              <a:t>, even very basic effects. </a:t>
            </a:r>
            <a:endParaRPr lang="cs-CZ" altLang="en-US" sz="2000" dirty="0">
              <a:solidFill>
                <a:schemeClr val="tx1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cs-CZ" altLang="en-US" sz="2000" dirty="0" smtClean="0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cs-CZ" altLang="en-US" sz="2000" dirty="0" smtClean="0">
                <a:solidFill>
                  <a:schemeClr val="tx1"/>
                </a:solidFill>
                <a:latin typeface="Verdana" pitchFamily="34" charset="0"/>
              </a:rPr>
              <a:t>… </a:t>
            </a:r>
            <a:r>
              <a:rPr lang="cs-CZ" altLang="en-US" sz="2000" dirty="0" err="1">
                <a:solidFill>
                  <a:schemeClr val="tx1"/>
                </a:solidFill>
                <a:latin typeface="Verdana" pitchFamily="34" charset="0"/>
              </a:rPr>
              <a:t>what</a:t>
            </a:r>
            <a:r>
              <a:rPr lang="cs-CZ" altLang="en-US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cs-CZ" altLang="en-US" sz="2000" dirty="0" err="1">
                <a:solidFill>
                  <a:schemeClr val="tx1"/>
                </a:solidFill>
                <a:latin typeface="Verdana" pitchFamily="34" charset="0"/>
              </a:rPr>
              <a:t>about</a:t>
            </a:r>
            <a:r>
              <a:rPr lang="cs-CZ" altLang="en-US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cs-CZ" altLang="en-US" sz="2000" dirty="0" err="1">
                <a:solidFill>
                  <a:schemeClr val="tx1"/>
                </a:solidFill>
                <a:latin typeface="Verdana" pitchFamily="34" charset="0"/>
              </a:rPr>
              <a:t>the</a:t>
            </a:r>
            <a:r>
              <a:rPr lang="cs-CZ" altLang="en-US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cs-CZ" altLang="en-US" sz="2000" dirty="0" err="1">
                <a:solidFill>
                  <a:schemeClr val="tx1"/>
                </a:solidFill>
                <a:latin typeface="Verdana" pitchFamily="34" charset="0"/>
              </a:rPr>
              <a:t>effects</a:t>
            </a:r>
            <a:r>
              <a:rPr lang="cs-CZ" altLang="en-US" sz="2000" dirty="0">
                <a:solidFill>
                  <a:schemeClr val="tx1"/>
                </a:solidFill>
                <a:latin typeface="Verdana" pitchFamily="34" charset="0"/>
              </a:rPr>
              <a:t> in </a:t>
            </a:r>
            <a:r>
              <a:rPr lang="cs-CZ" altLang="en-US" sz="2000" dirty="0" err="1">
                <a:solidFill>
                  <a:schemeClr val="tx1"/>
                </a:solidFill>
                <a:latin typeface="Verdana" pitchFamily="34" charset="0"/>
              </a:rPr>
              <a:t>nature</a:t>
            </a:r>
            <a:r>
              <a:rPr lang="cs-CZ" altLang="en-US" sz="2000" dirty="0">
                <a:solidFill>
                  <a:schemeClr val="tx1"/>
                </a:solidFill>
                <a:latin typeface="Verdana" pitchFamily="34" charset="0"/>
              </a:rPr>
              <a:t>, </a:t>
            </a:r>
            <a:r>
              <a:rPr lang="cs-CZ" altLang="en-US" sz="2000" dirty="0" err="1">
                <a:solidFill>
                  <a:schemeClr val="tx1"/>
                </a:solidFill>
                <a:latin typeface="Verdana" pitchFamily="34" charset="0"/>
              </a:rPr>
              <a:t>then</a:t>
            </a:r>
            <a:r>
              <a:rPr lang="en-US" altLang="en-US" sz="2000" dirty="0">
                <a:solidFill>
                  <a:schemeClr val="tx1"/>
                </a:solidFill>
                <a:latin typeface="Verdana" pitchFamily="34" charset="0"/>
              </a:rPr>
              <a:t> ?</a:t>
            </a:r>
            <a:endParaRPr lang="nl-NL" altLang="en-US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4" name="Picture 4" descr="OSF%20Hardback%20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18" y="1412776"/>
            <a:ext cx="2569570" cy="385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78867" y="5373216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dirty="0" err="1" smtClean="0">
                <a:solidFill>
                  <a:schemeClr val="tx2"/>
                </a:solidFill>
              </a:rPr>
              <a:t>How</a:t>
            </a:r>
            <a:r>
              <a:rPr lang="cs-CZ" altLang="en-US" dirty="0" smtClean="0">
                <a:solidFill>
                  <a:schemeClr val="tx2"/>
                </a:solidFill>
              </a:rPr>
              <a:t> </a:t>
            </a:r>
            <a:r>
              <a:rPr lang="cs-CZ" altLang="en-US" dirty="0" err="1" smtClean="0">
                <a:solidFill>
                  <a:schemeClr val="tx2"/>
                </a:solidFill>
              </a:rPr>
              <a:t>we</a:t>
            </a:r>
            <a:r>
              <a:rPr lang="cs-CZ" altLang="en-US" dirty="0" smtClean="0">
                <a:solidFill>
                  <a:schemeClr val="tx2"/>
                </a:solidFill>
              </a:rPr>
              <a:t> </a:t>
            </a:r>
            <a:r>
              <a:rPr lang="cs-CZ" altLang="en-US" dirty="0" err="1" smtClean="0">
                <a:solidFill>
                  <a:schemeClr val="tx2"/>
                </a:solidFill>
              </a:rPr>
              <a:t>stand</a:t>
            </a:r>
            <a:r>
              <a:rPr lang="cs-CZ" altLang="en-US" dirty="0" smtClean="0">
                <a:solidFill>
                  <a:schemeClr val="tx2"/>
                </a:solidFill>
              </a:rPr>
              <a:t> 20 </a:t>
            </a:r>
            <a:r>
              <a:rPr lang="cs-CZ" altLang="en-US" dirty="0" err="1" smtClean="0">
                <a:solidFill>
                  <a:schemeClr val="tx2"/>
                </a:solidFill>
              </a:rPr>
              <a:t>years</a:t>
            </a:r>
            <a:r>
              <a:rPr lang="cs-CZ" altLang="en-US" dirty="0" smtClean="0">
                <a:solidFill>
                  <a:schemeClr val="tx2"/>
                </a:solidFill>
              </a:rPr>
              <a:t> </a:t>
            </a:r>
            <a:r>
              <a:rPr lang="cs-CZ" altLang="en-US" dirty="0" err="1" smtClean="0">
                <a:solidFill>
                  <a:schemeClr val="tx2"/>
                </a:solidFill>
              </a:rPr>
              <a:t>later</a:t>
            </a:r>
            <a:r>
              <a:rPr lang="cs-CZ" altLang="en-US" dirty="0" smtClean="0">
                <a:solidFill>
                  <a:schemeClr val="tx2"/>
                </a:solidFill>
              </a:rPr>
              <a:t>? </a:t>
            </a:r>
            <a:endParaRPr lang="nl-NL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69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18211" r="7469" b="40625"/>
          <a:stretch>
            <a:fillRect/>
          </a:stretch>
        </p:blipFill>
        <p:spPr bwMode="auto">
          <a:xfrm>
            <a:off x="252413" y="0"/>
            <a:ext cx="8780462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4271963" y="6289675"/>
            <a:ext cx="4776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000000"/>
                </a:solidFill>
                <a:latin typeface="Times New Roman" charset="0"/>
              </a:rPr>
              <a:t>Boyles et al. (2011) Science 332 (60251) 41-42</a:t>
            </a:r>
            <a:endParaRPr lang="en-GB" altLang="en-US" sz="16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573088"/>
            <a:ext cx="11938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7288"/>
            <a:ext cx="5116512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397125"/>
            <a:ext cx="231298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67944" cy="376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b="7534"/>
          <a:stretch/>
        </p:blipFill>
        <p:spPr bwMode="auto">
          <a:xfrm>
            <a:off x="35496" y="4247530"/>
            <a:ext cx="8999537" cy="250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ovéPole 5"/>
          <p:cNvSpPr txBox="1">
            <a:spLocks noChangeArrowheads="1"/>
          </p:cNvSpPr>
          <p:nvPr/>
        </p:nvSpPr>
        <p:spPr bwMode="auto">
          <a:xfrm>
            <a:off x="4283968" y="188640"/>
            <a:ext cx="49685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Stress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	</a:t>
            </a:r>
            <a:r>
              <a:rPr lang="cs-CZ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multigeneration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effects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cs-CZ" dirty="0" smtClean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 smtClean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Epigenetics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	</a:t>
            </a:r>
            <a:r>
              <a:rPr lang="cs-CZ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DNA </a:t>
            </a:r>
            <a:r>
              <a:rPr lang="cs-CZ" dirty="0" err="1" smtClean="0">
                <a:solidFill>
                  <a:schemeClr val="tx2"/>
                </a:solidFill>
              </a:rPr>
              <a:t>methylations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137918" y="6207795"/>
            <a:ext cx="3888432" cy="416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5108239" y="6207796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2x </a:t>
            </a:r>
            <a:r>
              <a:rPr lang="cs-CZ" dirty="0" err="1" smtClean="0">
                <a:solidFill>
                  <a:srgbClr val="FF0000"/>
                </a:solidFill>
              </a:rPr>
              <a:t>difference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5522" name="Picture 2" descr="Výsledek obrázku pro stickleb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03" y="836712"/>
            <a:ext cx="1214278" cy="90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Výsledek obrázku pro stickleb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57" y="836712"/>
            <a:ext cx="2530733" cy="89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7" name="Picture 7" descr="http://helicase.pbworks.com/f/DNAmeth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7"/>
          <a:stretch/>
        </p:blipFill>
        <p:spPr bwMode="auto">
          <a:xfrm>
            <a:off x="5222710" y="2568972"/>
            <a:ext cx="3658982" cy="166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9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2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4" y="51992"/>
            <a:ext cx="5510758" cy="203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01" y="1584176"/>
            <a:ext cx="4762595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7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8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654050"/>
          </a:xfrm>
        </p:spPr>
        <p:txBody>
          <a:bodyPr/>
          <a:lstStyle/>
          <a:p>
            <a:pPr eaLnBrk="1" hangingPunct="1">
              <a:defRPr/>
            </a:pPr>
            <a:r>
              <a:rPr lang="en-US" sz="2500" dirty="0" smtClean="0">
                <a:solidFill>
                  <a:schemeClr val="tx1">
                    <a:lumMod val="75000"/>
                  </a:schemeClr>
                </a:solidFill>
              </a:rPr>
              <a:t>International </a:t>
            </a:r>
            <a:r>
              <a:rPr lang="cs-CZ" sz="2500" dirty="0" smtClean="0">
                <a:solidFill>
                  <a:schemeClr val="tx1">
                    <a:lumMod val="75000"/>
                  </a:schemeClr>
                </a:solidFill>
              </a:rPr>
              <a:t>ring test (2012-13)</a:t>
            </a:r>
            <a:br>
              <a:rPr lang="cs-CZ" sz="25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 Testing comparability of existing and innovative bioassays for water quality assessment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489" name="TextovéPole 10"/>
          <p:cNvSpPr txBox="1">
            <a:spLocks noChangeArrowheads="1"/>
          </p:cNvSpPr>
          <p:nvPr/>
        </p:nvSpPr>
        <p:spPr bwMode="auto">
          <a:xfrm>
            <a:off x="107504" y="1037635"/>
            <a:ext cx="705834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smtClean="0"/>
              <a:t>Main questions:</a:t>
            </a:r>
            <a:endParaRPr lang="en-GB" b="1" dirty="0"/>
          </a:p>
          <a:p>
            <a:r>
              <a:rPr lang="en-GB" dirty="0"/>
              <a:t>	</a:t>
            </a:r>
            <a:r>
              <a:rPr lang="en-GB" dirty="0" smtClean="0"/>
              <a:t>Are current limits </a:t>
            </a:r>
            <a:r>
              <a:rPr lang="cs-CZ" dirty="0" smtClean="0"/>
              <a:t>(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individual</a:t>
            </a:r>
            <a:r>
              <a:rPr lang="cs-CZ" dirty="0" smtClean="0"/>
              <a:t> </a:t>
            </a:r>
            <a:r>
              <a:rPr lang="cs-CZ" dirty="0" err="1" smtClean="0"/>
              <a:t>compounds</a:t>
            </a:r>
            <a:r>
              <a:rPr lang="cs-CZ" dirty="0" smtClean="0"/>
              <a:t>) </a:t>
            </a:r>
            <a:r>
              <a:rPr lang="cs-CZ" dirty="0" err="1" smtClean="0"/>
              <a:t>safe</a:t>
            </a:r>
            <a:r>
              <a:rPr lang="cs-CZ" dirty="0" smtClean="0"/>
              <a:t>?</a:t>
            </a:r>
            <a:endParaRPr lang="en-GB" dirty="0"/>
          </a:p>
          <a:p>
            <a:r>
              <a:rPr lang="en-GB" dirty="0"/>
              <a:t>	</a:t>
            </a:r>
            <a:r>
              <a:rPr lang="cs-CZ" dirty="0" smtClean="0"/>
              <a:t>Relevance of</a:t>
            </a:r>
            <a:r>
              <a:rPr lang="en-GB" dirty="0" smtClean="0"/>
              <a:t> </a:t>
            </a:r>
            <a:r>
              <a:rPr lang="en-GB" b="1" dirty="0" smtClean="0"/>
              <a:t>“</a:t>
            </a:r>
            <a:r>
              <a:rPr lang="en-GB" b="1" dirty="0">
                <a:solidFill>
                  <a:schemeClr val="tx2"/>
                </a:solidFill>
              </a:rPr>
              <a:t>Something from Nothing</a:t>
            </a:r>
            <a:r>
              <a:rPr lang="en-GB" b="1" dirty="0"/>
              <a:t>” </a:t>
            </a:r>
            <a:r>
              <a:rPr lang="cs-CZ" dirty="0" err="1" smtClean="0"/>
              <a:t>phenomenon</a:t>
            </a:r>
            <a:r>
              <a:rPr lang="cs-CZ" dirty="0" smtClean="0"/>
              <a:t> </a:t>
            </a:r>
            <a:r>
              <a:rPr lang="en-GB" dirty="0" smtClean="0"/>
              <a:t>?</a:t>
            </a:r>
            <a:endParaRPr lang="en-GB" dirty="0"/>
          </a:p>
          <a:p>
            <a:r>
              <a:rPr lang="cs-CZ" b="1" dirty="0" smtClean="0"/>
              <a:t>3 </a:t>
            </a:r>
            <a:r>
              <a:rPr lang="cs-CZ" b="1" dirty="0" err="1" smtClean="0"/>
              <a:t>samples</a:t>
            </a:r>
            <a:endParaRPr lang="en-GB" b="1" dirty="0"/>
          </a:p>
          <a:p>
            <a:r>
              <a:rPr lang="en-GB" dirty="0">
                <a:sym typeface="Wingdings" pitchFamily="2" charset="2"/>
              </a:rPr>
              <a:t>	 12 </a:t>
            </a:r>
            <a:r>
              <a:rPr lang="cs-CZ" dirty="0" smtClean="0">
                <a:sym typeface="Wingdings" pitchFamily="2" charset="2"/>
              </a:rPr>
              <a:t>European </a:t>
            </a:r>
            <a:r>
              <a:rPr lang="cs-CZ" dirty="0" err="1" smtClean="0">
                <a:sym typeface="Wingdings" pitchFamily="2" charset="2"/>
              </a:rPr>
              <a:t>laboratories</a:t>
            </a:r>
            <a:r>
              <a:rPr lang="cs-CZ" dirty="0" smtClean="0">
                <a:sym typeface="Wingdings" pitchFamily="2" charset="2"/>
              </a:rPr>
              <a:t> – </a:t>
            </a:r>
            <a:r>
              <a:rPr lang="cs-CZ" dirty="0" err="1" smtClean="0">
                <a:sym typeface="Wingdings" pitchFamily="2" charset="2"/>
              </a:rPr>
              <a:t>different</a:t>
            </a:r>
            <a:r>
              <a:rPr lang="cs-CZ" dirty="0" smtClean="0">
                <a:sym typeface="Wingdings" pitchFamily="2" charset="2"/>
              </a:rPr>
              <a:t> </a:t>
            </a:r>
            <a:r>
              <a:rPr lang="cs-CZ" dirty="0" err="1" smtClean="0">
                <a:sym typeface="Wingdings" pitchFamily="2" charset="2"/>
              </a:rPr>
              <a:t>bioassays</a:t>
            </a:r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	 </a:t>
            </a:r>
            <a:r>
              <a:rPr lang="en-GB" dirty="0" err="1">
                <a:sym typeface="Wingdings" pitchFamily="2" charset="2"/>
              </a:rPr>
              <a:t>ČR</a:t>
            </a:r>
            <a:r>
              <a:rPr lang="en-GB" dirty="0">
                <a:sym typeface="Wingdings" pitchFamily="2" charset="2"/>
              </a:rPr>
              <a:t> – </a:t>
            </a:r>
            <a:r>
              <a:rPr lang="en-GB" dirty="0" err="1">
                <a:sym typeface="Wingdings" pitchFamily="2" charset="2"/>
              </a:rPr>
              <a:t>RECETOX</a:t>
            </a:r>
            <a:r>
              <a:rPr lang="en-GB" dirty="0">
                <a:sym typeface="Wingdings" pitchFamily="2" charset="2"/>
              </a:rPr>
              <a:t>: 11 </a:t>
            </a:r>
            <a:r>
              <a:rPr lang="cs-CZ" dirty="0" err="1" smtClean="0">
                <a:sym typeface="Wingdings" pitchFamily="2" charset="2"/>
              </a:rPr>
              <a:t>bioassays</a:t>
            </a:r>
            <a:endParaRPr lang="en-GB" dirty="0">
              <a:sym typeface="Wingdings" pitchFamily="2" charset="2"/>
            </a:endParaRPr>
          </a:p>
          <a:p>
            <a:endParaRPr lang="en-GB" dirty="0"/>
          </a:p>
        </p:txBody>
      </p:sp>
      <p:sp>
        <p:nvSpPr>
          <p:cNvPr id="2" name="TextovéPole 1"/>
          <p:cNvSpPr txBox="1"/>
          <p:nvPr/>
        </p:nvSpPr>
        <p:spPr>
          <a:xfrm>
            <a:off x="6084168" y="5085184"/>
            <a:ext cx="302716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Carvalho, R</a:t>
            </a:r>
            <a:r>
              <a:rPr lang="en-US" sz="1100" dirty="0" smtClean="0"/>
              <a:t>.</a:t>
            </a:r>
            <a:r>
              <a:rPr lang="cs-CZ" sz="1100" dirty="0" smtClean="0"/>
              <a:t> et al. </a:t>
            </a:r>
            <a:r>
              <a:rPr lang="en-US" sz="1100" dirty="0" smtClean="0"/>
              <a:t>(2014)</a:t>
            </a:r>
            <a:r>
              <a:rPr lang="cs-CZ" sz="1100" dirty="0" smtClean="0"/>
              <a:t> </a:t>
            </a:r>
            <a:r>
              <a:rPr lang="en-US" sz="1100" dirty="0" smtClean="0"/>
              <a:t>Mixtures </a:t>
            </a:r>
            <a:r>
              <a:rPr lang="en-US" sz="1100" dirty="0"/>
              <a:t>of chemical pollutants at European legislation safety concentrations: how safe are </a:t>
            </a:r>
            <a:r>
              <a:rPr lang="en-US" sz="1100" dirty="0" smtClean="0"/>
              <a:t>they?</a:t>
            </a:r>
            <a:r>
              <a:rPr lang="cs-CZ" sz="1100" dirty="0" smtClean="0"/>
              <a:t> </a:t>
            </a:r>
            <a:r>
              <a:rPr lang="en-US" sz="1100" i="1" dirty="0" err="1" smtClean="0"/>
              <a:t>Toxicol</a:t>
            </a:r>
            <a:r>
              <a:rPr lang="en-US" sz="1100" i="1" dirty="0" smtClean="0"/>
              <a:t> </a:t>
            </a:r>
            <a:r>
              <a:rPr lang="en-US" sz="1100" i="1" dirty="0" err="1"/>
              <a:t>Sci</a:t>
            </a:r>
            <a:r>
              <a:rPr lang="en-US" sz="1100" i="1" dirty="0"/>
              <a:t> </a:t>
            </a:r>
            <a:r>
              <a:rPr lang="en-US" sz="1100" b="1" dirty="0"/>
              <a:t>141(1): 218-233  </a:t>
            </a:r>
          </a:p>
          <a:p>
            <a:pPr algn="r"/>
            <a:endParaRPr lang="en-US" sz="1100" dirty="0"/>
          </a:p>
        </p:txBody>
      </p:sp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5" y="3717032"/>
            <a:ext cx="6083970" cy="297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9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 t="1619" b="7423"/>
          <a:stretch>
            <a:fillRect/>
          </a:stretch>
        </p:blipFill>
        <p:spPr bwMode="auto">
          <a:xfrm>
            <a:off x="1463675" y="939800"/>
            <a:ext cx="7572375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ovéPole 3"/>
          <p:cNvSpPr txBox="1">
            <a:spLocks noChangeArrowheads="1"/>
          </p:cNvSpPr>
          <p:nvPr/>
        </p:nvSpPr>
        <p:spPr bwMode="auto">
          <a:xfrm>
            <a:off x="34925" y="1052513"/>
            <a:ext cx="138852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</a:rPr>
              <a:t>EU </a:t>
            </a:r>
            <a:r>
              <a:rPr lang="cs-CZ" sz="1400" b="1" dirty="0" err="1" smtClean="0">
                <a:solidFill>
                  <a:srgbClr val="FF0000"/>
                </a:solidFill>
              </a:rPr>
              <a:t>WFD</a:t>
            </a:r>
            <a:r>
              <a:rPr lang="cs-CZ" sz="1400" b="1" dirty="0" smtClean="0">
                <a:solidFill>
                  <a:srgbClr val="FF0000"/>
                </a:solidFill>
              </a:rPr>
              <a:t/>
            </a:r>
            <a:br>
              <a:rPr lang="cs-CZ" sz="1400" b="1" dirty="0" smtClean="0">
                <a:solidFill>
                  <a:srgbClr val="FF0000"/>
                </a:solidFill>
              </a:rPr>
            </a:br>
            <a:r>
              <a:rPr lang="cs-CZ" sz="1400" b="1" dirty="0" smtClean="0">
                <a:solidFill>
                  <a:srgbClr val="FF0000"/>
                </a:solidFill>
              </a:rPr>
              <a:t>priority </a:t>
            </a:r>
            <a:br>
              <a:rPr lang="cs-CZ" sz="1400" b="1" dirty="0" smtClean="0">
                <a:solidFill>
                  <a:srgbClr val="FF0000"/>
                </a:solidFill>
              </a:rPr>
            </a:br>
            <a:r>
              <a:rPr lang="cs-CZ" sz="1400" b="1" dirty="0" err="1" smtClean="0">
                <a:solidFill>
                  <a:srgbClr val="FF0000"/>
                </a:solidFill>
              </a:rPr>
              <a:t>substances</a:t>
            </a:r>
            <a:endParaRPr lang="en-GB" sz="1400" b="1" dirty="0">
              <a:solidFill>
                <a:srgbClr val="FF0000"/>
              </a:solidFill>
            </a:endParaRPr>
          </a:p>
          <a:p>
            <a:endParaRPr lang="cs-CZ" sz="1400" b="1" dirty="0" smtClean="0">
              <a:solidFill>
                <a:srgbClr val="FF0000"/>
              </a:solidFill>
            </a:endParaRPr>
          </a:p>
          <a:p>
            <a:r>
              <a:rPr lang="cs-CZ" sz="1400" dirty="0" err="1" smtClean="0">
                <a:solidFill>
                  <a:srgbClr val="FF0000"/>
                </a:solidFill>
              </a:rPr>
              <a:t>Different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br>
              <a:rPr lang="cs-CZ" sz="1400" dirty="0" smtClean="0">
                <a:solidFill>
                  <a:srgbClr val="FF0000"/>
                </a:solidFill>
              </a:rPr>
            </a:br>
            <a:r>
              <a:rPr lang="cs-CZ" sz="1400" dirty="0" err="1" smtClean="0">
                <a:solidFill>
                  <a:srgbClr val="FF0000"/>
                </a:solidFill>
              </a:rPr>
              <a:t>concentrations</a:t>
            </a:r>
            <a:endParaRPr lang="cs-CZ" sz="1400" dirty="0" smtClean="0">
              <a:solidFill>
                <a:srgbClr val="FF0000"/>
              </a:solidFill>
            </a:endParaRPr>
          </a:p>
          <a:p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 err="1" smtClean="0">
                <a:solidFill>
                  <a:srgbClr val="FF0000"/>
                </a:solidFill>
              </a:rPr>
              <a:t>EQS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br>
              <a:rPr lang="cs-CZ" sz="1400" dirty="0" smtClean="0">
                <a:solidFill>
                  <a:srgbClr val="FF0000"/>
                </a:solidFill>
              </a:rPr>
            </a:br>
            <a:r>
              <a:rPr lang="cs-CZ" sz="1400" dirty="0" smtClean="0">
                <a:solidFill>
                  <a:srgbClr val="FF0000"/>
                </a:solidFill>
              </a:rPr>
              <a:t>= limit</a:t>
            </a:r>
            <a:br>
              <a:rPr lang="cs-CZ" sz="1400" dirty="0" smtClean="0">
                <a:solidFill>
                  <a:srgbClr val="FF0000"/>
                </a:solidFill>
              </a:rPr>
            </a:br>
            <a:r>
              <a:rPr lang="cs-CZ" sz="1400" i="1" dirty="0" smtClean="0">
                <a:solidFill>
                  <a:srgbClr val="FF0000"/>
                </a:solidFill>
              </a:rPr>
              <a:t>(</a:t>
            </a:r>
            <a:r>
              <a:rPr lang="cs-CZ" sz="1400" i="1" dirty="0" err="1" smtClean="0">
                <a:solidFill>
                  <a:srgbClr val="FF0000"/>
                </a:solidFill>
              </a:rPr>
              <a:t>Environmental</a:t>
            </a:r>
            <a:r>
              <a:rPr lang="cs-CZ" sz="1400" i="1" dirty="0" smtClean="0">
                <a:solidFill>
                  <a:srgbClr val="FF0000"/>
                </a:solidFill>
              </a:rPr>
              <a:t/>
            </a:r>
            <a:br>
              <a:rPr lang="cs-CZ" sz="1400" i="1" dirty="0" smtClean="0">
                <a:solidFill>
                  <a:srgbClr val="FF0000"/>
                </a:solidFill>
              </a:rPr>
            </a:br>
            <a:r>
              <a:rPr lang="cs-CZ" sz="1400" i="1" dirty="0" err="1" smtClean="0">
                <a:solidFill>
                  <a:srgbClr val="FF0000"/>
                </a:solidFill>
              </a:rPr>
              <a:t>Quality</a:t>
            </a:r>
            <a:r>
              <a:rPr lang="cs-CZ" sz="1400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cs-CZ" sz="1400" i="1" dirty="0" smtClean="0">
                <a:solidFill>
                  <a:srgbClr val="FF0000"/>
                </a:solidFill>
              </a:rPr>
              <a:t>Standard)</a:t>
            </a:r>
          </a:p>
        </p:txBody>
      </p:sp>
      <p:sp>
        <p:nvSpPr>
          <p:cNvPr id="6" name="Nadpis 8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654050"/>
          </a:xfrm>
        </p:spPr>
        <p:txBody>
          <a:bodyPr/>
          <a:lstStyle/>
          <a:p>
            <a:pPr eaLnBrk="1" hangingPunct="1">
              <a:defRPr/>
            </a:pPr>
            <a:r>
              <a:rPr lang="en-US" sz="2500" dirty="0" smtClean="0">
                <a:solidFill>
                  <a:schemeClr val="tx1">
                    <a:lumMod val="75000"/>
                  </a:schemeClr>
                </a:solidFill>
              </a:rPr>
              <a:t>International </a:t>
            </a:r>
            <a:r>
              <a:rPr lang="cs-CZ" sz="2500" dirty="0" smtClean="0">
                <a:solidFill>
                  <a:schemeClr val="tx1">
                    <a:lumMod val="75000"/>
                  </a:schemeClr>
                </a:solidFill>
              </a:rPr>
              <a:t>ring test (2012-13)</a:t>
            </a:r>
            <a:br>
              <a:rPr lang="cs-CZ" sz="25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 Testing comparability of existing and innovative bioassays for water quality assessment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9" descr="ISO-A-3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16113"/>
            <a:ext cx="576103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obrázek 10" descr="ISPRA-A-C-6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921125"/>
            <a:ext cx="5761037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obrázek 11" descr="ISPRA-A-a-1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5262563"/>
            <a:ext cx="5761037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ovéPole 21"/>
          <p:cNvSpPr txBox="1">
            <a:spLocks noChangeArrowheads="1"/>
          </p:cNvSpPr>
          <p:nvPr/>
        </p:nvSpPr>
        <p:spPr bwMode="auto">
          <a:xfrm>
            <a:off x="251520" y="1043444"/>
            <a:ext cx="736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Example</a:t>
            </a:r>
            <a:r>
              <a:rPr lang="en-GB" dirty="0" smtClean="0">
                <a:solidFill>
                  <a:srgbClr val="FF0000"/>
                </a:solidFill>
              </a:rPr>
              <a:t>: </a:t>
            </a:r>
            <a:r>
              <a:rPr lang="cs-CZ" dirty="0" err="1" smtClean="0">
                <a:solidFill>
                  <a:srgbClr val="FF0000"/>
                </a:solidFill>
              </a:rPr>
              <a:t>Effects</a:t>
            </a:r>
            <a:r>
              <a:rPr lang="cs-CZ" dirty="0" smtClean="0">
                <a:solidFill>
                  <a:srgbClr val="FF0000"/>
                </a:solidFill>
              </a:rPr>
              <a:t> of </a:t>
            </a:r>
            <a:r>
              <a:rPr lang="cs-CZ" dirty="0" err="1" smtClean="0">
                <a:solidFill>
                  <a:srgbClr val="FF0000"/>
                </a:solidFill>
              </a:rPr>
              <a:t>mixtures</a:t>
            </a:r>
            <a:r>
              <a:rPr lang="cs-CZ" dirty="0" smtClean="0">
                <a:solidFill>
                  <a:srgbClr val="FF0000"/>
                </a:solidFill>
              </a:rPr>
              <a:t> on </a:t>
            </a:r>
            <a:r>
              <a:rPr lang="cs-CZ" i="1" dirty="0" smtClean="0">
                <a:solidFill>
                  <a:srgbClr val="FF0000"/>
                </a:solidFill>
              </a:rPr>
              <a:t>D. </a:t>
            </a:r>
            <a:r>
              <a:rPr lang="cs-CZ" i="1" dirty="0" err="1" smtClean="0">
                <a:solidFill>
                  <a:srgbClr val="FF0000"/>
                </a:solidFill>
              </a:rPr>
              <a:t>rerio</a:t>
            </a:r>
            <a:r>
              <a:rPr lang="cs-CZ" i="1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fish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embryos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22535" name="TextovéPole 22"/>
          <p:cNvSpPr txBox="1">
            <a:spLocks noChangeArrowheads="1"/>
          </p:cNvSpPr>
          <p:nvPr/>
        </p:nvSpPr>
        <p:spPr bwMode="auto">
          <a:xfrm>
            <a:off x="6084888" y="2420938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mtClean="0"/>
              <a:t>Control</a:t>
            </a:r>
            <a:endParaRPr lang="en-GB" dirty="0"/>
          </a:p>
        </p:txBody>
      </p:sp>
      <p:sp>
        <p:nvSpPr>
          <p:cNvPr id="22536" name="TextovéPole 23"/>
          <p:cNvSpPr txBox="1">
            <a:spLocks noChangeArrowheads="1"/>
          </p:cNvSpPr>
          <p:nvPr/>
        </p:nvSpPr>
        <p:spPr bwMode="auto">
          <a:xfrm>
            <a:off x="6084888" y="4292600"/>
            <a:ext cx="2783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 smtClean="0"/>
              <a:t>Effects</a:t>
            </a:r>
            <a:r>
              <a:rPr lang="cs-CZ" dirty="0" smtClean="0"/>
              <a:t> of </a:t>
            </a:r>
            <a:r>
              <a:rPr lang="en-GB" dirty="0" smtClean="0"/>
              <a:t>RM 3</a:t>
            </a:r>
            <a:r>
              <a:rPr lang="cs-CZ" dirty="0" smtClean="0"/>
              <a:t> (</a:t>
            </a:r>
            <a:r>
              <a:rPr lang="cs-CZ" dirty="0" err="1" smtClean="0"/>
              <a:t>i.e</a:t>
            </a:r>
            <a:r>
              <a:rPr lang="cs-CZ" dirty="0" smtClean="0"/>
              <a:t>. </a:t>
            </a:r>
            <a:r>
              <a:rPr lang="cs-CZ" dirty="0" err="1" smtClean="0"/>
              <a:t>safe</a:t>
            </a:r>
            <a:r>
              <a:rPr lang="cs-CZ" dirty="0" smtClean="0"/>
              <a:t>)</a:t>
            </a:r>
            <a:br>
              <a:rPr lang="cs-CZ" dirty="0" smtClean="0"/>
            </a:br>
            <a:r>
              <a:rPr lang="cs-CZ" dirty="0" err="1" smtClean="0"/>
              <a:t>mixtures</a:t>
            </a:r>
            <a:endParaRPr lang="cs-CZ" dirty="0" smtClean="0"/>
          </a:p>
        </p:txBody>
      </p:sp>
      <p:sp>
        <p:nvSpPr>
          <p:cNvPr id="25" name="Šipka dolů 24"/>
          <p:cNvSpPr/>
          <p:nvPr/>
        </p:nvSpPr>
        <p:spPr>
          <a:xfrm flipH="1">
            <a:off x="1476375" y="4076700"/>
            <a:ext cx="188913" cy="2889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Šipka dolů 25"/>
          <p:cNvSpPr/>
          <p:nvPr/>
        </p:nvSpPr>
        <p:spPr>
          <a:xfrm flipH="1">
            <a:off x="4572000" y="4076700"/>
            <a:ext cx="190500" cy="2889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" name="Šipka dolů 26"/>
          <p:cNvSpPr/>
          <p:nvPr/>
        </p:nvSpPr>
        <p:spPr>
          <a:xfrm flipH="1">
            <a:off x="2987675" y="5732463"/>
            <a:ext cx="190500" cy="2889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Nadpis 8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654050"/>
          </a:xfrm>
        </p:spPr>
        <p:txBody>
          <a:bodyPr/>
          <a:lstStyle/>
          <a:p>
            <a:pPr eaLnBrk="1" hangingPunct="1">
              <a:defRPr/>
            </a:pPr>
            <a:r>
              <a:rPr lang="en-US" sz="2500" dirty="0" smtClean="0">
                <a:solidFill>
                  <a:schemeClr val="tx1">
                    <a:lumMod val="75000"/>
                  </a:schemeClr>
                </a:solidFill>
              </a:rPr>
              <a:t>International </a:t>
            </a:r>
            <a:r>
              <a:rPr lang="cs-CZ" sz="2500" dirty="0" smtClean="0">
                <a:solidFill>
                  <a:schemeClr val="tx1">
                    <a:lumMod val="75000"/>
                  </a:schemeClr>
                </a:solidFill>
              </a:rPr>
              <a:t>ring test (2012-13)</a:t>
            </a:r>
            <a:br>
              <a:rPr lang="cs-CZ" sz="25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 Testing comparability of existing and innovative bioassays for water quality assessment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084888" y="5717516"/>
            <a:ext cx="302716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Carvalho, R</a:t>
            </a:r>
            <a:r>
              <a:rPr lang="en-US" sz="1100" dirty="0" smtClean="0"/>
              <a:t>.</a:t>
            </a:r>
            <a:r>
              <a:rPr lang="cs-CZ" sz="1100" dirty="0" smtClean="0"/>
              <a:t> et al. </a:t>
            </a:r>
            <a:r>
              <a:rPr lang="en-US" sz="1100" dirty="0" smtClean="0"/>
              <a:t>(2014)</a:t>
            </a:r>
            <a:r>
              <a:rPr lang="cs-CZ" sz="1100" dirty="0" smtClean="0"/>
              <a:t> </a:t>
            </a:r>
            <a:r>
              <a:rPr lang="en-US" sz="1100" dirty="0" smtClean="0"/>
              <a:t>Mixtures </a:t>
            </a:r>
            <a:r>
              <a:rPr lang="en-US" sz="1100" dirty="0"/>
              <a:t>of chemical pollutants at European legislation safety concentrations: how safe are </a:t>
            </a:r>
            <a:r>
              <a:rPr lang="en-US" sz="1100" dirty="0" smtClean="0"/>
              <a:t>they?</a:t>
            </a:r>
            <a:r>
              <a:rPr lang="cs-CZ" sz="1100" dirty="0" smtClean="0"/>
              <a:t> </a:t>
            </a:r>
            <a:r>
              <a:rPr lang="en-US" sz="1100" i="1" dirty="0" err="1" smtClean="0"/>
              <a:t>Toxicol</a:t>
            </a:r>
            <a:r>
              <a:rPr lang="en-US" sz="1100" i="1" dirty="0" smtClean="0"/>
              <a:t> </a:t>
            </a:r>
            <a:r>
              <a:rPr lang="en-US" sz="1100" i="1" dirty="0" err="1"/>
              <a:t>Sci</a:t>
            </a:r>
            <a:r>
              <a:rPr lang="en-US" sz="1100" i="1" dirty="0"/>
              <a:t> </a:t>
            </a:r>
            <a:r>
              <a:rPr lang="en-US" sz="1100" b="1" dirty="0"/>
              <a:t>141(1): 218-233  </a:t>
            </a:r>
          </a:p>
          <a:p>
            <a:pPr algn="r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4556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ovéPole 21"/>
          <p:cNvSpPr txBox="1">
            <a:spLocks noChangeArrowheads="1"/>
          </p:cNvSpPr>
          <p:nvPr/>
        </p:nvSpPr>
        <p:spPr bwMode="auto">
          <a:xfrm>
            <a:off x="1547813" y="836712"/>
            <a:ext cx="7366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Example</a:t>
            </a:r>
            <a:r>
              <a:rPr lang="en-GB" dirty="0" smtClean="0">
                <a:solidFill>
                  <a:srgbClr val="FF0000"/>
                </a:solidFill>
              </a:rPr>
              <a:t>: </a:t>
            </a:r>
            <a:r>
              <a:rPr lang="cs-CZ" dirty="0" err="1" smtClean="0">
                <a:solidFill>
                  <a:srgbClr val="FF0000"/>
                </a:solidFill>
              </a:rPr>
              <a:t>Effects</a:t>
            </a:r>
            <a:r>
              <a:rPr lang="cs-CZ" dirty="0" smtClean="0">
                <a:solidFill>
                  <a:srgbClr val="FF0000"/>
                </a:solidFill>
              </a:rPr>
              <a:t> of </a:t>
            </a:r>
            <a:r>
              <a:rPr lang="cs-CZ" dirty="0" err="1" smtClean="0">
                <a:solidFill>
                  <a:srgbClr val="FF0000"/>
                </a:solidFill>
              </a:rPr>
              <a:t>mixtures</a:t>
            </a:r>
            <a:r>
              <a:rPr lang="cs-CZ" dirty="0" smtClean="0">
                <a:solidFill>
                  <a:srgbClr val="FF0000"/>
                </a:solidFill>
              </a:rPr>
              <a:t> on </a:t>
            </a:r>
            <a:r>
              <a:rPr lang="en-GB" i="1" dirty="0" smtClean="0">
                <a:solidFill>
                  <a:srgbClr val="FF0000"/>
                </a:solidFill>
              </a:rPr>
              <a:t>X. </a:t>
            </a:r>
            <a:r>
              <a:rPr lang="en-GB" i="1" dirty="0" err="1" smtClean="0">
                <a:solidFill>
                  <a:srgbClr val="FF0000"/>
                </a:solidFill>
              </a:rPr>
              <a:t>laevis</a:t>
            </a:r>
            <a:r>
              <a:rPr lang="en-GB" i="1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frog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embryos</a:t>
            </a:r>
            <a:endParaRPr lang="en-GB" i="1" dirty="0">
              <a:solidFill>
                <a:srgbClr val="FF0000"/>
              </a:solidFill>
            </a:endParaRPr>
          </a:p>
        </p:txBody>
      </p:sp>
      <p:pic>
        <p:nvPicPr>
          <p:cNvPr id="12" name="Obrázek 11" descr="ISPRA kontrola s popisky (2).JPG"/>
          <p:cNvPicPr>
            <a:picLocks noChangeAspect="1"/>
          </p:cNvPicPr>
          <p:nvPr/>
        </p:nvPicPr>
        <p:blipFill>
          <a:blip r:embed="rId3" cstate="print"/>
          <a:srcRect l="5113" t="27950" r="5901" b="9051"/>
          <a:stretch>
            <a:fillRect/>
          </a:stretch>
        </p:blipFill>
        <p:spPr>
          <a:xfrm>
            <a:off x="0" y="1340769"/>
            <a:ext cx="5004048" cy="2657016"/>
          </a:xfrm>
          <a:prstGeom prst="rect">
            <a:avLst/>
          </a:prstGeom>
        </p:spPr>
      </p:pic>
      <p:pic>
        <p:nvPicPr>
          <p:cNvPr id="13" name="Obrázek 12" descr="ISPRA roztok C s popisk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240361"/>
            <a:ext cx="4860031" cy="3645023"/>
          </a:xfrm>
          <a:prstGeom prst="rect">
            <a:avLst/>
          </a:prstGeom>
        </p:spPr>
      </p:pic>
      <p:sp>
        <p:nvSpPr>
          <p:cNvPr id="15" name="TextovéPole 23"/>
          <p:cNvSpPr txBox="1">
            <a:spLocks noChangeArrowheads="1"/>
          </p:cNvSpPr>
          <p:nvPr/>
        </p:nvSpPr>
        <p:spPr bwMode="auto">
          <a:xfrm>
            <a:off x="251520" y="4077072"/>
            <a:ext cx="1043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/>
              <a:t>Controls</a:t>
            </a:r>
            <a:endParaRPr lang="en-GB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654050"/>
          </a:xfrm>
        </p:spPr>
        <p:txBody>
          <a:bodyPr/>
          <a:lstStyle/>
          <a:p>
            <a:pPr eaLnBrk="1" hangingPunct="1">
              <a:defRPr/>
            </a:pPr>
            <a:r>
              <a:rPr lang="en-US" sz="2500" dirty="0" smtClean="0">
                <a:solidFill>
                  <a:schemeClr val="tx1">
                    <a:lumMod val="75000"/>
                  </a:schemeClr>
                </a:solidFill>
              </a:rPr>
              <a:t>International </a:t>
            </a:r>
            <a:r>
              <a:rPr lang="cs-CZ" sz="2500" dirty="0" smtClean="0">
                <a:solidFill>
                  <a:schemeClr val="tx1">
                    <a:lumMod val="75000"/>
                  </a:schemeClr>
                </a:solidFill>
              </a:rPr>
              <a:t>ring test (2012-13)</a:t>
            </a:r>
            <a:br>
              <a:rPr lang="cs-CZ" sz="25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 Testing comparability of existing and innovative bioassays for water quality assessment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ovéPole 23"/>
          <p:cNvSpPr txBox="1">
            <a:spLocks noChangeArrowheads="1"/>
          </p:cNvSpPr>
          <p:nvPr/>
        </p:nvSpPr>
        <p:spPr bwMode="auto">
          <a:xfrm>
            <a:off x="6228184" y="2492896"/>
            <a:ext cx="2783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 smtClean="0"/>
              <a:t>Effects</a:t>
            </a:r>
            <a:r>
              <a:rPr lang="cs-CZ" dirty="0" smtClean="0"/>
              <a:t> of </a:t>
            </a:r>
            <a:r>
              <a:rPr lang="en-GB" dirty="0" smtClean="0"/>
              <a:t>RM 3</a:t>
            </a:r>
            <a:r>
              <a:rPr lang="cs-CZ" dirty="0" smtClean="0"/>
              <a:t> (</a:t>
            </a:r>
            <a:r>
              <a:rPr lang="cs-CZ" dirty="0" err="1" smtClean="0"/>
              <a:t>i.e</a:t>
            </a:r>
            <a:r>
              <a:rPr lang="cs-CZ" dirty="0" smtClean="0"/>
              <a:t>. </a:t>
            </a:r>
            <a:r>
              <a:rPr lang="cs-CZ" dirty="0" err="1" smtClean="0"/>
              <a:t>safe</a:t>
            </a:r>
            <a:r>
              <a:rPr lang="cs-CZ" dirty="0" smtClean="0"/>
              <a:t>)</a:t>
            </a:r>
            <a:br>
              <a:rPr lang="cs-CZ" dirty="0" smtClean="0"/>
            </a:br>
            <a:r>
              <a:rPr lang="cs-CZ" dirty="0" err="1" smtClean="0"/>
              <a:t>mixtures</a:t>
            </a:r>
            <a:endParaRPr lang="cs-CZ" dirty="0" smtClean="0"/>
          </a:p>
        </p:txBody>
      </p:sp>
      <p:sp>
        <p:nvSpPr>
          <p:cNvPr id="11" name="TextovéPole 10"/>
          <p:cNvSpPr txBox="1"/>
          <p:nvPr/>
        </p:nvSpPr>
        <p:spPr>
          <a:xfrm>
            <a:off x="107504" y="5093543"/>
            <a:ext cx="302716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Carvalho, R</a:t>
            </a:r>
            <a:r>
              <a:rPr lang="en-US" sz="1100" dirty="0" smtClean="0"/>
              <a:t>.</a:t>
            </a:r>
            <a:r>
              <a:rPr lang="cs-CZ" sz="1100" dirty="0" smtClean="0"/>
              <a:t> et al. </a:t>
            </a:r>
            <a:r>
              <a:rPr lang="en-US" sz="1100" dirty="0" smtClean="0"/>
              <a:t>(2014)</a:t>
            </a:r>
            <a:r>
              <a:rPr lang="cs-CZ" sz="1100" dirty="0" smtClean="0"/>
              <a:t> </a:t>
            </a:r>
            <a:r>
              <a:rPr lang="en-US" sz="1100" dirty="0" smtClean="0"/>
              <a:t>Mixtures </a:t>
            </a:r>
            <a:r>
              <a:rPr lang="en-US" sz="1100" dirty="0"/>
              <a:t>of chemical pollutants at European legislation safety concentrations: how safe are </a:t>
            </a:r>
            <a:r>
              <a:rPr lang="en-US" sz="1100" dirty="0" smtClean="0"/>
              <a:t>they?</a:t>
            </a:r>
            <a:r>
              <a:rPr lang="cs-CZ" sz="1100" dirty="0" smtClean="0"/>
              <a:t> </a:t>
            </a:r>
            <a:r>
              <a:rPr lang="en-US" sz="1100" i="1" dirty="0" err="1" smtClean="0"/>
              <a:t>Toxicol</a:t>
            </a:r>
            <a:r>
              <a:rPr lang="en-US" sz="1100" i="1" dirty="0" smtClean="0"/>
              <a:t> </a:t>
            </a:r>
            <a:r>
              <a:rPr lang="en-US" sz="1100" i="1" dirty="0" err="1"/>
              <a:t>Sci</a:t>
            </a:r>
            <a:r>
              <a:rPr lang="en-US" sz="1100" i="1" dirty="0"/>
              <a:t> </a:t>
            </a:r>
            <a:r>
              <a:rPr lang="en-US" sz="1100" b="1" dirty="0"/>
              <a:t>141(1): 218-233  </a:t>
            </a:r>
          </a:p>
          <a:p>
            <a:pPr algn="r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690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5"/>
          <p:cNvPicPr>
            <a:picLocks noChangeAspect="1" noChangeArrowheads="1"/>
          </p:cNvPicPr>
          <p:nvPr/>
        </p:nvPicPr>
        <p:blipFill>
          <a:blip r:embed="rId3" cstate="print"/>
          <a:srcRect r="25208"/>
          <a:stretch>
            <a:fillRect/>
          </a:stretch>
        </p:blipFill>
        <p:spPr bwMode="auto">
          <a:xfrm>
            <a:off x="23813" y="152400"/>
            <a:ext cx="9093200" cy="6656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Slunce 7"/>
          <p:cNvSpPr/>
          <p:nvPr/>
        </p:nvSpPr>
        <p:spPr>
          <a:xfrm>
            <a:off x="1731963" y="1398588"/>
            <a:ext cx="374650" cy="388937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Slunce 9"/>
          <p:cNvSpPr/>
          <p:nvPr/>
        </p:nvSpPr>
        <p:spPr>
          <a:xfrm>
            <a:off x="1731963" y="3575050"/>
            <a:ext cx="374650" cy="38735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" name="Skupina 17"/>
          <p:cNvGrpSpPr>
            <a:grpSpLocks/>
          </p:cNvGrpSpPr>
          <p:nvPr/>
        </p:nvGrpSpPr>
        <p:grpSpPr bwMode="auto">
          <a:xfrm>
            <a:off x="4044950" y="5014913"/>
            <a:ext cx="4876800" cy="457200"/>
            <a:chOff x="4045527" y="5015345"/>
            <a:chExt cx="4876799" cy="457200"/>
          </a:xfrm>
        </p:grpSpPr>
        <p:sp>
          <p:nvSpPr>
            <p:cNvPr id="13" name="Slunce 12"/>
            <p:cNvSpPr/>
            <p:nvPr/>
          </p:nvSpPr>
          <p:spPr>
            <a:xfrm>
              <a:off x="4045527" y="5015345"/>
              <a:ext cx="374650" cy="387350"/>
            </a:xfrm>
            <a:prstGeom prst="su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Slunce 13"/>
            <p:cNvSpPr/>
            <p:nvPr/>
          </p:nvSpPr>
          <p:spPr>
            <a:xfrm>
              <a:off x="8547676" y="5085195"/>
              <a:ext cx="374650" cy="387350"/>
            </a:xfrm>
            <a:prstGeom prst="su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5571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51520" y="1453852"/>
            <a:ext cx="5267325" cy="51435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cs-CZ" altLang="en-US" sz="2400" b="1" dirty="0" err="1" smtClean="0">
                <a:solidFill>
                  <a:srgbClr val="000066"/>
                </a:solidFill>
                <a:latin typeface="Tahoma" pitchFamily="34" charset="0"/>
              </a:rPr>
              <a:t>Active</a:t>
            </a:r>
            <a:r>
              <a:rPr lang="cs-CZ" altLang="en-US" sz="2400" b="1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sz="2400" b="1" dirty="0" err="1" smtClean="0">
                <a:solidFill>
                  <a:srgbClr val="000066"/>
                </a:solidFill>
                <a:latin typeface="Tahoma" pitchFamily="34" charset="0"/>
              </a:rPr>
              <a:t>sampling</a:t>
            </a:r>
            <a:r>
              <a:rPr lang="cs-CZ" altLang="en-US" sz="2400" b="1" dirty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cs-CZ" altLang="en-US" sz="2400" b="1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cs-CZ" altLang="en-US" sz="2400" b="1" dirty="0" err="1" smtClean="0">
                <a:solidFill>
                  <a:srgbClr val="000066"/>
                </a:solidFill>
                <a:latin typeface="Tahoma" pitchFamily="34" charset="0"/>
              </a:rPr>
              <a:t>particles</a:t>
            </a:r>
            <a:r>
              <a:rPr lang="cs-CZ" altLang="en-US" sz="2400" b="1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sz="2400" b="1" i="1" dirty="0" err="1" smtClean="0">
                <a:solidFill>
                  <a:srgbClr val="000066"/>
                </a:solidFill>
                <a:latin typeface="Tahoma" pitchFamily="34" charset="0"/>
              </a:rPr>
              <a:t>vs</a:t>
            </a:r>
            <a:r>
              <a:rPr lang="cs-CZ" altLang="en-US" sz="2400" b="1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sz="2400" b="1" dirty="0" err="1" smtClean="0">
                <a:solidFill>
                  <a:srgbClr val="000066"/>
                </a:solidFill>
                <a:latin typeface="Tahoma" pitchFamily="34" charset="0"/>
              </a:rPr>
              <a:t>gaseous</a:t>
            </a:r>
            <a:r>
              <a:rPr lang="cs-CZ" altLang="en-US" sz="2400" b="1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sz="2400" b="1" dirty="0" err="1" smtClean="0">
                <a:solidFill>
                  <a:srgbClr val="000066"/>
                </a:solidFill>
                <a:latin typeface="Tahoma" pitchFamily="34" charset="0"/>
              </a:rPr>
              <a:t>phase</a:t>
            </a:r>
            <a:endParaRPr lang="cs-CZ" altLang="en-US" sz="2400" b="1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buFontTx/>
              <a:buNone/>
            </a:pPr>
            <a:endParaRPr lang="cs-CZ" altLang="en-US" sz="2400" b="1" dirty="0">
              <a:solidFill>
                <a:srgbClr val="000066"/>
              </a:solidFill>
              <a:latin typeface="Tahoma" pitchFamily="34" charset="0"/>
            </a:endParaRPr>
          </a:p>
          <a:p>
            <a:r>
              <a:rPr lang="cs-CZ" altLang="en-US" sz="2400" b="1" dirty="0" smtClean="0">
                <a:solidFill>
                  <a:srgbClr val="000066"/>
                </a:solidFill>
                <a:latin typeface="Tahoma" pitchFamily="34" charset="0"/>
              </a:rPr>
              <a:t>Reference </a:t>
            </a:r>
            <a:r>
              <a:rPr lang="cs-CZ" altLang="en-US" sz="2400" b="1" dirty="0" err="1" smtClean="0">
                <a:solidFill>
                  <a:srgbClr val="000066"/>
                </a:solidFill>
                <a:latin typeface="Tahoma" pitchFamily="34" charset="0"/>
              </a:rPr>
              <a:t>locality</a:t>
            </a:r>
            <a:r>
              <a:rPr lang="cs-CZ" altLang="en-US" sz="2400" b="1" dirty="0" smtClean="0">
                <a:solidFill>
                  <a:srgbClr val="000066"/>
                </a:solidFill>
                <a:latin typeface="Tahoma" pitchFamily="34" charset="0"/>
              </a:rPr>
              <a:t> – </a:t>
            </a:r>
            <a:r>
              <a:rPr lang="cs-CZ" altLang="en-US" sz="2400" dirty="0" err="1" smtClean="0">
                <a:solidFill>
                  <a:srgbClr val="000066"/>
                </a:solidFill>
                <a:latin typeface="Tahoma" pitchFamily="34" charset="0"/>
              </a:rPr>
              <a:t>agriculture</a:t>
            </a:r>
            <a: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  <a:t> (Košetice </a:t>
            </a:r>
            <a:r>
              <a:rPr lang="cs-CZ" altLang="en-US" sz="2400" dirty="0" err="1" smtClean="0">
                <a:solidFill>
                  <a:srgbClr val="000066"/>
                </a:solidFill>
                <a:latin typeface="Tahoma" pitchFamily="34" charset="0"/>
              </a:rPr>
              <a:t>observatory</a:t>
            </a:r>
            <a: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  <a:t>) </a:t>
            </a:r>
            <a:endParaRPr lang="cs-CZ" altLang="en-US" sz="2400" dirty="0">
              <a:solidFill>
                <a:srgbClr val="000066"/>
              </a:solidFill>
              <a:latin typeface="Tahoma" pitchFamily="34" charset="0"/>
            </a:endParaRPr>
          </a:p>
          <a:p>
            <a:r>
              <a:rPr lang="en-US" altLang="en-US" sz="2400" b="1" dirty="0">
                <a:solidFill>
                  <a:srgbClr val="000066"/>
                </a:solidFill>
                <a:latin typeface="Tahoma" pitchFamily="34" charset="0"/>
              </a:rPr>
              <a:t>Region A</a:t>
            </a:r>
            <a:r>
              <a:rPr lang="en-US" altLang="en-US" sz="2400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  <a:t>– </a:t>
            </a:r>
            <a:r>
              <a:rPr lang="cs-CZ" altLang="en-US" sz="2400" dirty="0" err="1" smtClean="0">
                <a:solidFill>
                  <a:srgbClr val="000066"/>
                </a:solidFill>
                <a:latin typeface="Tahoma" pitchFamily="34" charset="0"/>
              </a:rPr>
              <a:t>industrial</a:t>
            </a:r>
            <a: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b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</a:br>
            <a: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  <a:t>(</a:t>
            </a:r>
            <a:r>
              <a:rPr lang="cs-CZ" altLang="en-US" sz="2400" dirty="0" err="1" smtClean="0">
                <a:solidFill>
                  <a:srgbClr val="000066"/>
                </a:solidFill>
                <a:latin typeface="Tahoma" pitchFamily="34" charset="0"/>
              </a:rPr>
              <a:t>historically</a:t>
            </a:r>
            <a: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sz="2400" dirty="0" err="1" smtClean="0">
                <a:solidFill>
                  <a:srgbClr val="000066"/>
                </a:solidFill>
                <a:latin typeface="Tahoma" pitchFamily="34" charset="0"/>
              </a:rPr>
              <a:t>OCPs</a:t>
            </a:r>
            <a: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sz="2400" dirty="0" err="1" smtClean="0">
                <a:solidFill>
                  <a:srgbClr val="000066"/>
                </a:solidFill>
                <a:latin typeface="Tahoma" pitchFamily="34" charset="0"/>
              </a:rPr>
              <a:t>production</a:t>
            </a:r>
            <a: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  <a:t>) </a:t>
            </a:r>
            <a:endParaRPr lang="cs-CZ" altLang="en-US" sz="2400" dirty="0">
              <a:solidFill>
                <a:srgbClr val="000066"/>
              </a:solidFill>
              <a:latin typeface="Tahoma" pitchFamily="34" charset="0"/>
            </a:endParaRPr>
          </a:p>
          <a:p>
            <a:r>
              <a:rPr lang="cs-CZ" altLang="en-US" sz="2400" b="1" dirty="0">
                <a:solidFill>
                  <a:srgbClr val="000066"/>
                </a:solidFill>
                <a:latin typeface="Tahoma" pitchFamily="34" charset="0"/>
              </a:rPr>
              <a:t>R</a:t>
            </a:r>
            <a:r>
              <a:rPr lang="en-US" altLang="en-US" sz="2400" b="1" dirty="0" err="1">
                <a:solidFill>
                  <a:srgbClr val="000066"/>
                </a:solidFill>
                <a:latin typeface="Tahoma" pitchFamily="34" charset="0"/>
              </a:rPr>
              <a:t>egion</a:t>
            </a:r>
            <a:r>
              <a:rPr lang="en-US" altLang="en-US" sz="2400" b="1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sz="2400" b="1" dirty="0">
                <a:solidFill>
                  <a:srgbClr val="000066"/>
                </a:solidFill>
                <a:latin typeface="Tahoma" pitchFamily="34" charset="0"/>
              </a:rPr>
              <a:t>B </a:t>
            </a:r>
            <a:r>
              <a:rPr lang="cs-CZ" altLang="en-US" sz="2400" dirty="0">
                <a:solidFill>
                  <a:srgbClr val="000066"/>
                </a:solidFill>
                <a:latin typeface="Tahoma" pitchFamily="34" charset="0"/>
              </a:rPr>
              <a:t>– </a:t>
            </a:r>
            <a:r>
              <a:rPr lang="cs-CZ" altLang="en-US" sz="2400" dirty="0" err="1" smtClean="0">
                <a:solidFill>
                  <a:srgbClr val="000066"/>
                </a:solidFill>
                <a:latin typeface="Tahoma" pitchFamily="34" charset="0"/>
              </a:rPr>
              <a:t>combined</a:t>
            </a:r>
            <a: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  <a:t>: </a:t>
            </a:r>
            <a:r>
              <a:rPr lang="cs-CZ" altLang="en-US" sz="2400" dirty="0" err="1" smtClean="0">
                <a:solidFill>
                  <a:srgbClr val="000066"/>
                </a:solidFill>
                <a:latin typeface="Tahoma" pitchFamily="34" charset="0"/>
              </a:rPr>
              <a:t>industry</a:t>
            </a:r>
            <a: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  <a:t>, </a:t>
            </a:r>
            <a:r>
              <a:rPr lang="cs-CZ" altLang="en-US" sz="2400" dirty="0" err="1" smtClean="0">
                <a:solidFill>
                  <a:srgbClr val="000066"/>
                </a:solidFill>
                <a:latin typeface="Tahoma" pitchFamily="34" charset="0"/>
              </a:rPr>
              <a:t>agriculture</a:t>
            </a:r>
            <a:r>
              <a:rPr lang="cs-CZ" altLang="en-US" sz="2400" dirty="0" smtClean="0">
                <a:solidFill>
                  <a:srgbClr val="000066"/>
                </a:solidFill>
                <a:latin typeface="Tahoma" pitchFamily="34" charset="0"/>
              </a:rPr>
              <a:t>, </a:t>
            </a:r>
            <a:r>
              <a:rPr lang="cs-CZ" altLang="en-US" sz="2400" dirty="0" err="1" smtClean="0">
                <a:solidFill>
                  <a:srgbClr val="000066"/>
                </a:solidFill>
                <a:latin typeface="Tahoma" pitchFamily="34" charset="0"/>
              </a:rPr>
              <a:t>traffic</a:t>
            </a:r>
            <a:endParaRPr lang="cs-CZ" altLang="en-US" sz="2400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buFontTx/>
              <a:buNone/>
            </a:pPr>
            <a:r>
              <a:rPr lang="cs-CZ" altLang="en-US" sz="2400" dirty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cs-CZ" altLang="en-US" sz="2400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cs-CZ" altLang="en-US" sz="1500" dirty="0">
                <a:solidFill>
                  <a:srgbClr val="000066"/>
                </a:solidFill>
                <a:latin typeface="Tahoma" pitchFamily="34" charset="0"/>
              </a:rPr>
              <a:t>Novák et al. (2009) </a:t>
            </a:r>
            <a:r>
              <a:rPr lang="cs-CZ" altLang="en-US" sz="1500" dirty="0" err="1">
                <a:solidFill>
                  <a:srgbClr val="000066"/>
                </a:solidFill>
                <a:latin typeface="Tahoma" pitchFamily="34" charset="0"/>
              </a:rPr>
              <a:t>Environment</a:t>
            </a:r>
            <a:r>
              <a:rPr lang="cs-CZ" altLang="en-US" sz="1500" dirty="0">
                <a:solidFill>
                  <a:srgbClr val="000066"/>
                </a:solidFill>
                <a:latin typeface="Tahoma" pitchFamily="34" charset="0"/>
              </a:rPr>
              <a:t> International</a:t>
            </a:r>
          </a:p>
        </p:txBody>
      </p:sp>
      <p:pic>
        <p:nvPicPr>
          <p:cNvPr id="488452" name="Picture 4" descr="200470718-0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628">
            <a:off x="6496050" y="3443288"/>
            <a:ext cx="2436813" cy="1627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8453" name="Picture 5" descr="636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1273">
            <a:off x="6496050" y="2074863"/>
            <a:ext cx="1512888" cy="15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8454" name="Picture 6" descr="600-001713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423">
            <a:off x="6135688" y="4811713"/>
            <a:ext cx="2386012" cy="15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8455" name="Picture 7" descr="CB0358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0886">
            <a:off x="5416550" y="3155950"/>
            <a:ext cx="1284288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57" name="Rectangle 9"/>
          <p:cNvSpPr>
            <a:spLocks noChangeArrowheads="1"/>
          </p:cNvSpPr>
          <p:nvPr/>
        </p:nvSpPr>
        <p:spPr bwMode="auto">
          <a:xfrm>
            <a:off x="323850" y="246063"/>
            <a:ext cx="84208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cs-CZ" altLang="en-US" sz="3200" dirty="0" err="1" smtClean="0">
                <a:solidFill>
                  <a:srgbClr val="000066"/>
                </a:solidFill>
                <a:latin typeface="Arial" pitchFamily="34" charset="0"/>
              </a:rPr>
              <a:t>Contaminated</a:t>
            </a:r>
            <a:r>
              <a:rPr lang="cs-CZ" altLang="en-US" sz="3200" dirty="0" smtClean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cs-CZ" altLang="en-US" sz="3200" dirty="0" err="1" smtClean="0">
                <a:solidFill>
                  <a:srgbClr val="000066"/>
                </a:solidFill>
                <a:latin typeface="Arial" pitchFamily="34" charset="0"/>
              </a:rPr>
              <a:t>samples</a:t>
            </a:r>
            <a:r>
              <a:rPr lang="cs-CZ" altLang="en-US" sz="3200" dirty="0" smtClean="0">
                <a:solidFill>
                  <a:srgbClr val="000066"/>
                </a:solidFill>
                <a:latin typeface="Arial" pitchFamily="34" charset="0"/>
              </a:rPr>
              <a:t>? Case study </a:t>
            </a:r>
            <a:r>
              <a:rPr lang="cs-CZ" altLang="en-US" sz="4800" b="1" dirty="0" smtClean="0">
                <a:solidFill>
                  <a:srgbClr val="000066"/>
                </a:solidFill>
                <a:latin typeface="Arial" pitchFamily="34" charset="0"/>
              </a:rPr>
              <a:t>“air“ </a:t>
            </a:r>
            <a:endParaRPr lang="cs-CZ" altLang="en-US" sz="4800" b="1" dirty="0">
              <a:solidFill>
                <a:srgbClr val="00006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3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/>
          </p:cNvSpPr>
          <p:nvPr/>
        </p:nvSpPr>
        <p:spPr bwMode="auto">
          <a:xfrm>
            <a:off x="179388" y="476250"/>
            <a:ext cx="87852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r">
              <a:buFontTx/>
              <a:buNone/>
            </a:pPr>
            <a:r>
              <a:rPr lang="cs-CZ" altLang="en-US" b="0" dirty="0" err="1" smtClean="0">
                <a:solidFill>
                  <a:srgbClr val="000066"/>
                </a:solidFill>
                <a:latin typeface="Tahoma" pitchFamily="34" charset="0"/>
              </a:rPr>
              <a:t>Chemical</a:t>
            </a:r>
            <a:r>
              <a:rPr lang="cs-CZ" altLang="en-US" b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br>
              <a:rPr lang="cs-CZ" altLang="en-US" b="0" dirty="0" smtClean="0">
                <a:solidFill>
                  <a:srgbClr val="000066"/>
                </a:solidFill>
                <a:latin typeface="Tahoma" pitchFamily="34" charset="0"/>
              </a:rPr>
            </a:br>
            <a:r>
              <a:rPr lang="cs-CZ" altLang="en-US" b="0" dirty="0" err="1" smtClean="0">
                <a:solidFill>
                  <a:srgbClr val="000066"/>
                </a:solidFill>
                <a:latin typeface="Tahoma" pitchFamily="34" charset="0"/>
              </a:rPr>
              <a:t>analyses</a:t>
            </a:r>
            <a:endParaRPr lang="en-US" altLang="en-US" b="0" dirty="0">
              <a:solidFill>
                <a:srgbClr val="000066"/>
              </a:solidFill>
              <a:latin typeface="Tahoma" pitchFamily="34" charset="0"/>
            </a:endParaRPr>
          </a:p>
        </p:txBody>
      </p:sp>
      <p:graphicFrame>
        <p:nvGraphicFramePr>
          <p:cNvPr id="527365" name="Object 5"/>
          <p:cNvGraphicFramePr>
            <a:graphicFrameLocks noChangeAspect="1"/>
          </p:cNvGraphicFramePr>
          <p:nvPr/>
        </p:nvGraphicFramePr>
        <p:xfrm>
          <a:off x="3492500" y="2124075"/>
          <a:ext cx="5111750" cy="251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70" name="Graf" r:id="rId4" imgW="4953000" imgH="2438400" progId="Excel.Chart.8">
                  <p:embed/>
                </p:oleObj>
              </mc:Choice>
              <mc:Fallback>
                <p:oleObj name="Graf" r:id="rId4" imgW="4953000" imgH="24384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124075"/>
                        <a:ext cx="5111750" cy="251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7366" name="Object 6"/>
          <p:cNvGraphicFramePr>
            <a:graphicFrameLocks noChangeAspect="1"/>
          </p:cNvGraphicFramePr>
          <p:nvPr/>
        </p:nvGraphicFramePr>
        <p:xfrm>
          <a:off x="250825" y="4221163"/>
          <a:ext cx="5051425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71" name="Graf" r:id="rId6" imgW="4953000" imgH="2438400" progId="Excel.Chart.8">
                  <p:embed/>
                </p:oleObj>
              </mc:Choice>
              <mc:Fallback>
                <p:oleObj name="Graf" r:id="rId6" imgW="4953000" imgH="24384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221163"/>
                        <a:ext cx="5051425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7367" name="Object 7"/>
          <p:cNvGraphicFramePr>
            <a:graphicFrameLocks noChangeAspect="1"/>
          </p:cNvGraphicFramePr>
          <p:nvPr/>
        </p:nvGraphicFramePr>
        <p:xfrm>
          <a:off x="179388" y="188913"/>
          <a:ext cx="5407025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72" name="Graf" r:id="rId8" imgW="5038725" imgH="2438400" progId="Excel.Chart.8">
                  <p:embed/>
                </p:oleObj>
              </mc:Choice>
              <mc:Fallback>
                <p:oleObj name="Graf" r:id="rId8" imgW="5038725" imgH="24384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8913"/>
                        <a:ext cx="5407025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85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625" r="10938" b="41415"/>
          <a:stretch/>
        </p:blipFill>
        <p:spPr bwMode="auto">
          <a:xfrm>
            <a:off x="2915816" y="27012"/>
            <a:ext cx="6156176" cy="25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" t="14333" r="34445" b="29582"/>
          <a:stretch/>
        </p:blipFill>
        <p:spPr bwMode="auto">
          <a:xfrm>
            <a:off x="30212" y="2932708"/>
            <a:ext cx="6341988" cy="381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5" t="52409" r="10938" b="20584"/>
          <a:stretch/>
        </p:blipFill>
        <p:spPr bwMode="auto">
          <a:xfrm>
            <a:off x="7075512" y="1257254"/>
            <a:ext cx="1968996" cy="159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3" descr="Výsledek obrázku pro theguardia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53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" y="2335476"/>
            <a:ext cx="2237532" cy="51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9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0498" name="Object 2"/>
          <p:cNvGraphicFramePr>
            <a:graphicFrameLocks noChangeAspect="1"/>
          </p:cNvGraphicFramePr>
          <p:nvPr/>
        </p:nvGraphicFramePr>
        <p:xfrm>
          <a:off x="0" y="1322388"/>
          <a:ext cx="9144000" cy="448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64" name="Graf" r:id="rId4" imgW="5057775" imgH="2419350" progId="Excel.Chart.8">
                  <p:embed/>
                </p:oleObj>
              </mc:Choice>
              <mc:Fallback>
                <p:oleObj name="Graf" r:id="rId4" imgW="5057775" imgH="24193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22388"/>
                        <a:ext cx="9144000" cy="448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499" name="Rectangle 3"/>
          <p:cNvSpPr>
            <a:spLocks/>
          </p:cNvSpPr>
          <p:nvPr/>
        </p:nvSpPr>
        <p:spPr bwMode="auto">
          <a:xfrm>
            <a:off x="179388" y="115888"/>
            <a:ext cx="87852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b="0" dirty="0" smtClean="0">
                <a:solidFill>
                  <a:srgbClr val="000066"/>
                </a:solidFill>
                <a:latin typeface="Tahoma" pitchFamily="34" charset="0"/>
              </a:rPr>
              <a:t>Dioxin-</a:t>
            </a:r>
            <a:r>
              <a:rPr lang="cs-CZ" altLang="en-US" b="0" dirty="0" err="1" smtClean="0">
                <a:solidFill>
                  <a:srgbClr val="000066"/>
                </a:solidFill>
                <a:latin typeface="Tahoma" pitchFamily="34" charset="0"/>
              </a:rPr>
              <a:t>like</a:t>
            </a:r>
            <a:r>
              <a:rPr lang="cs-CZ" altLang="en-US" b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b="0" dirty="0" err="1" smtClean="0">
                <a:solidFill>
                  <a:srgbClr val="000066"/>
                </a:solidFill>
                <a:latin typeface="Tahoma" pitchFamily="34" charset="0"/>
              </a:rPr>
              <a:t>effects</a:t>
            </a:r>
            <a:endParaRPr lang="cs-CZ" altLang="en-US" b="0" dirty="0" smtClean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490500" name="Text Box 4"/>
          <p:cNvSpPr txBox="1">
            <a:spLocks noChangeArrowheads="1"/>
          </p:cNvSpPr>
          <p:nvPr/>
        </p:nvSpPr>
        <p:spPr bwMode="auto">
          <a:xfrm>
            <a:off x="2660163" y="5811838"/>
            <a:ext cx="39583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>
                <a:srgbClr val="EAD5FF"/>
              </a:buClr>
              <a:buFontTx/>
              <a:buChar char="o"/>
            </a:pPr>
            <a:r>
              <a:rPr lang="cs-CZ" altLang="en-US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dirty="0" err="1" smtClean="0">
                <a:solidFill>
                  <a:srgbClr val="000066"/>
                </a:solidFill>
                <a:latin typeface="Tahoma" pitchFamily="34" charset="0"/>
              </a:rPr>
              <a:t>Difference</a:t>
            </a: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 B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</a:rPr>
              <a:t>&gt;A</a:t>
            </a:r>
          </a:p>
          <a:p>
            <a:pPr algn="l">
              <a:spcBef>
                <a:spcPct val="0"/>
              </a:spcBef>
              <a:buClr>
                <a:srgbClr val="EAD5FF"/>
              </a:buClr>
              <a:buFontTx/>
              <a:buChar char="o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</a:rPr>
              <a:t>Difference B vs A </a:t>
            </a: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– </a:t>
            </a:r>
            <a:r>
              <a:rPr lang="cs-CZ" altLang="en-US" dirty="0" err="1" smtClean="0">
                <a:solidFill>
                  <a:srgbClr val="000066"/>
                </a:solidFill>
                <a:latin typeface="Tahoma" pitchFamily="34" charset="0"/>
              </a:rPr>
              <a:t>particles</a:t>
            </a: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dirty="0" err="1" smtClean="0">
                <a:solidFill>
                  <a:srgbClr val="000066"/>
                </a:solidFill>
                <a:latin typeface="Tahoma" pitchFamily="34" charset="0"/>
              </a:rPr>
              <a:t>vs</a:t>
            </a: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dirty="0" err="1" smtClean="0">
                <a:solidFill>
                  <a:srgbClr val="000066"/>
                </a:solidFill>
                <a:latin typeface="Tahoma" pitchFamily="34" charset="0"/>
              </a:rPr>
              <a:t>gas</a:t>
            </a:r>
            <a:endParaRPr lang="en-US" altLang="en-US" sz="1800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252930" name="Picture 2" descr="Výsledek obrázku pro toxicology exercise laborato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72615"/>
            <a:ext cx="1482782" cy="10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308304" y="1412776"/>
            <a:ext cx="163185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Labs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on </a:t>
            </a:r>
            <a:r>
              <a:rPr lang="cs-CZ" dirty="0" err="1" smtClean="0">
                <a:solidFill>
                  <a:srgbClr val="FF0000"/>
                </a:solidFill>
              </a:rPr>
              <a:t>Wed</a:t>
            </a:r>
            <a:r>
              <a:rPr lang="cs-CZ" dirty="0" smtClean="0">
                <a:solidFill>
                  <a:srgbClr val="FF0000"/>
                </a:solidFill>
              </a:rPr>
              <a:t> + </a:t>
            </a:r>
            <a:r>
              <a:rPr lang="cs-CZ" dirty="0" err="1" smtClean="0">
                <a:solidFill>
                  <a:srgbClr val="FF0000"/>
                </a:solidFill>
              </a:rPr>
              <a:t>Thu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2955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40" y="1412776"/>
            <a:ext cx="12724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8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5" name="Rectangle 3"/>
          <p:cNvSpPr>
            <a:spLocks/>
          </p:cNvSpPr>
          <p:nvPr/>
        </p:nvSpPr>
        <p:spPr bwMode="auto">
          <a:xfrm>
            <a:off x="179388" y="115888"/>
            <a:ext cx="87852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b="0" dirty="0" err="1" smtClean="0">
                <a:solidFill>
                  <a:srgbClr val="000066"/>
                </a:solidFill>
                <a:latin typeface="Tahoma" pitchFamily="34" charset="0"/>
              </a:rPr>
              <a:t>Antiandrogenic</a:t>
            </a:r>
            <a:r>
              <a:rPr lang="cs-CZ" altLang="en-US" b="0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b="0" dirty="0" err="1" smtClean="0">
                <a:solidFill>
                  <a:srgbClr val="000066"/>
                </a:solidFill>
                <a:latin typeface="Tahoma" pitchFamily="34" charset="0"/>
              </a:rPr>
              <a:t>effects</a:t>
            </a:r>
            <a:endParaRPr lang="en-US" altLang="en-US" b="0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525316" name="Text Box 4"/>
          <p:cNvSpPr txBox="1">
            <a:spLocks noChangeArrowheads="1"/>
          </p:cNvSpPr>
          <p:nvPr/>
        </p:nvSpPr>
        <p:spPr bwMode="auto">
          <a:xfrm>
            <a:off x="879475" y="5805488"/>
            <a:ext cx="77470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>
              <a:buClr>
                <a:srgbClr val="EAD5FF"/>
              </a:buClr>
              <a:buFontTx/>
              <a:buChar char="o"/>
            </a:pP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dirty="0" err="1" smtClean="0">
                <a:solidFill>
                  <a:srgbClr val="000066"/>
                </a:solidFill>
                <a:latin typeface="Tahoma" pitchFamily="34" charset="0"/>
              </a:rPr>
              <a:t>Quantitative</a:t>
            </a: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 – </a:t>
            </a:r>
            <a:r>
              <a:rPr lang="cs-CZ" altLang="en-US" dirty="0" err="1" smtClean="0">
                <a:solidFill>
                  <a:srgbClr val="000066"/>
                </a:solidFill>
                <a:latin typeface="Tahoma" pitchFamily="34" charset="0"/>
              </a:rPr>
              <a:t>comparable</a:t>
            </a:r>
            <a:endParaRPr lang="cs-CZ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lvl="2">
              <a:buClr>
                <a:srgbClr val="EAD5FF"/>
              </a:buClr>
              <a:buFontTx/>
              <a:buChar char="o"/>
            </a:pP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dirty="0" err="1" smtClean="0">
                <a:solidFill>
                  <a:srgbClr val="000066"/>
                </a:solidFill>
                <a:latin typeface="Tahoma" pitchFamily="34" charset="0"/>
              </a:rPr>
              <a:t>Clear</a:t>
            </a: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altLang="en-US" dirty="0" err="1" smtClean="0">
                <a:solidFill>
                  <a:srgbClr val="000066"/>
                </a:solidFill>
                <a:latin typeface="Tahoma" pitchFamily="34" charset="0"/>
              </a:rPr>
              <a:t>differences</a:t>
            </a: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 in </a:t>
            </a:r>
            <a:r>
              <a:rPr lang="cs-CZ" altLang="en-US" dirty="0" err="1" smtClean="0">
                <a:solidFill>
                  <a:srgbClr val="000066"/>
                </a:solidFill>
                <a:latin typeface="Tahoma" pitchFamily="34" charset="0"/>
              </a:rPr>
              <a:t>patterns</a:t>
            </a: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 … no </a:t>
            </a:r>
            <a:r>
              <a:rPr lang="cs-CZ" altLang="en-US" dirty="0" err="1" smtClean="0">
                <a:solidFill>
                  <a:srgbClr val="000066"/>
                </a:solidFill>
                <a:latin typeface="Tahoma" pitchFamily="34" charset="0"/>
              </a:rPr>
              <a:t>effects</a:t>
            </a: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 on </a:t>
            </a:r>
            <a:r>
              <a:rPr lang="cs-CZ" altLang="en-US" dirty="0" err="1" smtClean="0">
                <a:solidFill>
                  <a:srgbClr val="000066"/>
                </a:solidFill>
                <a:latin typeface="Tahoma" pitchFamily="34" charset="0"/>
              </a:rPr>
              <a:t>particles</a:t>
            </a:r>
            <a:r>
              <a:rPr lang="cs-CZ" altLang="en-US" dirty="0" smtClean="0">
                <a:solidFill>
                  <a:srgbClr val="000066"/>
                </a:solidFill>
                <a:latin typeface="Tahoma" pitchFamily="34" charset="0"/>
              </a:rPr>
              <a:t> in „B“ (?)</a:t>
            </a:r>
            <a:endParaRPr lang="cs-CZ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algn="l">
              <a:spcBef>
                <a:spcPct val="0"/>
              </a:spcBef>
              <a:buClr>
                <a:srgbClr val="EAD5FF"/>
              </a:buClr>
              <a:buFontTx/>
              <a:buChar char="o"/>
            </a:pPr>
            <a:endParaRPr lang="en-US" altLang="en-US" sz="1800" dirty="0">
              <a:solidFill>
                <a:srgbClr val="000066"/>
              </a:solidFill>
              <a:latin typeface="Tahoma" pitchFamily="34" charset="0"/>
            </a:endParaRPr>
          </a:p>
        </p:txBody>
      </p:sp>
      <p:graphicFrame>
        <p:nvGraphicFramePr>
          <p:cNvPr id="525317" name="Object 5"/>
          <p:cNvGraphicFramePr>
            <a:graphicFrameLocks noChangeAspect="1"/>
          </p:cNvGraphicFramePr>
          <p:nvPr/>
        </p:nvGraphicFramePr>
        <p:xfrm>
          <a:off x="-3175" y="1206500"/>
          <a:ext cx="9147175" cy="452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912" name="Graf" r:id="rId4" imgW="4924425" imgH="2438400" progId="Excel.Chart.8">
                  <p:embed/>
                </p:oleObj>
              </mc:Choice>
              <mc:Fallback>
                <p:oleObj name="Graf" r:id="rId4" imgW="4924425" imgH="24384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75" y="1206500"/>
                        <a:ext cx="9147175" cy="452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584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40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Summa</a:t>
            </a:r>
            <a:r>
              <a:rPr lang="cs-CZ" dirty="0" err="1" smtClean="0">
                <a:solidFill>
                  <a:schemeClr val="tx1"/>
                </a:solidFill>
              </a:rPr>
              <a:t>ry</a:t>
            </a:r>
            <a:r>
              <a:rPr lang="cs-CZ" dirty="0" smtClean="0">
                <a:solidFill>
                  <a:schemeClr val="tx1"/>
                </a:solidFill>
              </a:rPr>
              <a:t> on </a:t>
            </a:r>
            <a:r>
              <a:rPr lang="cs-CZ" dirty="0" err="1" smtClean="0">
                <a:solidFill>
                  <a:schemeClr val="accent2"/>
                </a:solidFill>
              </a:rPr>
              <a:t>When</a:t>
            </a:r>
            <a:r>
              <a:rPr lang="cs-CZ" dirty="0" smtClean="0">
                <a:solidFill>
                  <a:schemeClr val="accent2"/>
                </a:solidFill>
              </a:rPr>
              <a:t>, </a:t>
            </a:r>
            <a:r>
              <a:rPr lang="cs-CZ" dirty="0" err="1" smtClean="0">
                <a:solidFill>
                  <a:schemeClr val="accent2"/>
                </a:solidFill>
              </a:rPr>
              <a:t>Where</a:t>
            </a:r>
            <a:r>
              <a:rPr lang="cs-CZ" dirty="0" smtClean="0">
                <a:solidFill>
                  <a:schemeClr val="accent2"/>
                </a:solidFill>
              </a:rPr>
              <a:t>, </a:t>
            </a:r>
            <a:r>
              <a:rPr lang="cs-CZ" dirty="0" err="1" smtClean="0">
                <a:solidFill>
                  <a:schemeClr val="accent2"/>
                </a:solidFill>
              </a:rPr>
              <a:t>What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endParaRPr lang="en-US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-36512" y="980728"/>
            <a:ext cx="4320480" cy="518457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 err="1" smtClean="0">
                <a:solidFill>
                  <a:schemeClr val="tx2"/>
                </a:solidFill>
              </a:rPr>
              <a:t>Regulatory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err="1" smtClean="0">
                <a:solidFill>
                  <a:schemeClr val="tx2"/>
                </a:solidFill>
              </a:rPr>
              <a:t>world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 err="1"/>
              <a:t>Assessment</a:t>
            </a:r>
            <a:r>
              <a:rPr lang="cs-CZ" sz="1700" dirty="0"/>
              <a:t> of „</a:t>
            </a:r>
            <a:r>
              <a:rPr lang="cs-CZ" sz="1700" dirty="0" err="1">
                <a:solidFill>
                  <a:srgbClr val="FF0000"/>
                </a:solidFill>
              </a:rPr>
              <a:t>chemicals</a:t>
            </a:r>
            <a:r>
              <a:rPr lang="cs-CZ" sz="1700" dirty="0" smtClean="0"/>
              <a:t>“!</a:t>
            </a:r>
            <a:endParaRPr lang="cs-CZ" sz="1700" dirty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17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100" dirty="0" err="1" smtClean="0">
                <a:solidFill>
                  <a:srgbClr val="FF0000"/>
                </a:solidFill>
              </a:rPr>
              <a:t>Contaminated</a:t>
            </a:r>
            <a:r>
              <a:rPr lang="cs-CZ" sz="2100" dirty="0" smtClean="0">
                <a:solidFill>
                  <a:srgbClr val="FF0000"/>
                </a:solidFill>
              </a:rPr>
              <a:t> </a:t>
            </a:r>
            <a:r>
              <a:rPr lang="cs-CZ" sz="2100" dirty="0" err="1">
                <a:solidFill>
                  <a:srgbClr val="FF0000"/>
                </a:solidFill>
              </a:rPr>
              <a:t>samples</a:t>
            </a:r>
            <a:r>
              <a:rPr lang="cs-CZ" sz="2100" dirty="0">
                <a:solidFill>
                  <a:srgbClr val="FF0000"/>
                </a:solidFill>
              </a:rPr>
              <a:t> </a:t>
            </a:r>
            <a:r>
              <a:rPr lang="cs-CZ" sz="2100" dirty="0" smtClean="0"/>
              <a:t/>
            </a:r>
            <a:br>
              <a:rPr lang="cs-CZ" sz="2100" dirty="0" smtClean="0"/>
            </a:br>
            <a:r>
              <a:rPr lang="cs-CZ" sz="2100" dirty="0" smtClean="0"/>
              <a:t>- </a:t>
            </a:r>
            <a:r>
              <a:rPr lang="cs-CZ" sz="2100" i="1" dirty="0" err="1" smtClean="0"/>
              <a:t>effects</a:t>
            </a:r>
            <a:r>
              <a:rPr lang="cs-CZ" sz="2100" i="1" dirty="0" smtClean="0"/>
              <a:t> </a:t>
            </a:r>
            <a:r>
              <a:rPr lang="cs-CZ" sz="2100" i="1" dirty="0" err="1"/>
              <a:t>rarely</a:t>
            </a:r>
            <a:r>
              <a:rPr lang="cs-CZ" sz="2100" i="1" dirty="0"/>
              <a:t> </a:t>
            </a:r>
            <a:r>
              <a:rPr lang="cs-CZ" sz="2100" i="1" dirty="0" err="1" smtClean="0"/>
              <a:t>tested</a:t>
            </a:r>
            <a:endParaRPr lang="cs-CZ" sz="2100" i="1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b="1" dirty="0" smtClean="0">
                <a:solidFill>
                  <a:schemeClr val="tx2"/>
                </a:solidFill>
              </a:rPr>
              <a:t>Great </a:t>
            </a:r>
            <a:r>
              <a:rPr lang="cs-CZ" sz="1700" b="1" dirty="0" err="1" smtClean="0">
                <a:solidFill>
                  <a:schemeClr val="tx2"/>
                </a:solidFill>
              </a:rPr>
              <a:t>value</a:t>
            </a:r>
            <a:r>
              <a:rPr lang="cs-CZ" sz="1700" b="1" dirty="0" smtClean="0">
                <a:solidFill>
                  <a:schemeClr val="tx2"/>
                </a:solidFill>
              </a:rPr>
              <a:t> of </a:t>
            </a:r>
            <a:r>
              <a:rPr lang="cs-CZ" sz="1700" b="1" dirty="0" err="1" smtClean="0">
                <a:solidFill>
                  <a:schemeClr val="tx2"/>
                </a:solidFill>
              </a:rPr>
              <a:t>bioassays</a:t>
            </a:r>
            <a:r>
              <a:rPr lang="cs-CZ" sz="1700" b="1" dirty="0" smtClean="0">
                <a:solidFill>
                  <a:schemeClr val="tx2"/>
                </a:solidFill>
              </a:rPr>
              <a:t>  </a:t>
            </a:r>
            <a:br>
              <a:rPr lang="cs-CZ" sz="1700" b="1" dirty="0" smtClean="0">
                <a:solidFill>
                  <a:schemeClr val="tx2"/>
                </a:solidFill>
              </a:rPr>
            </a:br>
            <a:r>
              <a:rPr lang="cs-CZ" sz="1700" dirty="0" smtClean="0"/>
              <a:t>in </a:t>
            </a:r>
            <a:r>
              <a:rPr lang="cs-CZ" sz="1700" dirty="0" err="1" smtClean="0"/>
              <a:t>assessment</a:t>
            </a:r>
            <a:r>
              <a:rPr lang="cs-CZ" sz="1700" dirty="0" smtClean="0"/>
              <a:t> of </a:t>
            </a:r>
            <a:r>
              <a:rPr lang="cs-CZ" sz="1700" dirty="0" err="1" smtClean="0"/>
              <a:t>contaminated</a:t>
            </a:r>
            <a:r>
              <a:rPr lang="cs-CZ" sz="1700" dirty="0" smtClean="0"/>
              <a:t> </a:t>
            </a:r>
            <a:r>
              <a:rPr lang="cs-CZ" sz="1700" dirty="0" err="1" smtClean="0"/>
              <a:t>samples</a:t>
            </a:r>
            <a:r>
              <a:rPr lang="cs-CZ" sz="1700" dirty="0" smtClean="0"/>
              <a:t>	</a:t>
            </a:r>
          </a:p>
          <a:p>
            <a:pPr lvl="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 err="1" smtClean="0"/>
              <a:t>Effects</a:t>
            </a:r>
            <a:r>
              <a:rPr lang="cs-CZ" sz="1700" dirty="0" smtClean="0"/>
              <a:t> </a:t>
            </a:r>
            <a:r>
              <a:rPr lang="cs-CZ" sz="1700" dirty="0" err="1" smtClean="0"/>
              <a:t>observed</a:t>
            </a:r>
            <a:r>
              <a:rPr lang="cs-CZ" sz="1700" dirty="0" smtClean="0"/>
              <a:t> (!) </a:t>
            </a:r>
          </a:p>
          <a:p>
            <a:pPr lvl="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b="1" dirty="0" err="1" smtClean="0"/>
              <a:t>How</a:t>
            </a:r>
            <a:r>
              <a:rPr lang="cs-CZ" sz="1700" b="1" dirty="0" smtClean="0"/>
              <a:t> to set </a:t>
            </a:r>
            <a:r>
              <a:rPr lang="cs-CZ" sz="1700" b="1" dirty="0" err="1" smtClean="0"/>
              <a:t>the</a:t>
            </a:r>
            <a:r>
              <a:rPr lang="cs-CZ" sz="1700" b="1" dirty="0" smtClean="0"/>
              <a:t> „</a:t>
            </a:r>
            <a:r>
              <a:rPr lang="cs-CZ" sz="1700" b="1" dirty="0" err="1" smtClean="0"/>
              <a:t>limits</a:t>
            </a:r>
            <a:r>
              <a:rPr lang="cs-CZ" sz="1700" b="1" dirty="0" smtClean="0"/>
              <a:t>“?</a:t>
            </a:r>
            <a:endParaRPr lang="cs-CZ" sz="1700" b="1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 err="1" smtClean="0">
                <a:solidFill>
                  <a:schemeClr val="tx2"/>
                </a:solidFill>
              </a:rPr>
              <a:t>Research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err="1" smtClean="0">
                <a:solidFill>
                  <a:schemeClr val="tx2"/>
                </a:solidFill>
              </a:rPr>
              <a:t>issues</a:t>
            </a:r>
            <a:r>
              <a:rPr lang="cs-CZ" sz="2000" b="1" dirty="0" smtClean="0">
                <a:solidFill>
                  <a:schemeClr val="tx2"/>
                </a:solidFill>
              </a:rPr>
              <a:t> and </a:t>
            </a:r>
            <a:r>
              <a:rPr lang="cs-CZ" sz="2000" b="1" dirty="0" err="1" smtClean="0">
                <a:solidFill>
                  <a:schemeClr val="tx2"/>
                </a:solidFill>
              </a:rPr>
              <a:t>questions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 err="1" smtClean="0"/>
              <a:t>Nanomaterials</a:t>
            </a:r>
            <a:r>
              <a:rPr lang="cs-CZ" sz="1600" dirty="0" smtClean="0"/>
              <a:t>, </a:t>
            </a:r>
            <a:r>
              <a:rPr lang="cs-CZ" sz="1600" dirty="0" err="1" smtClean="0"/>
              <a:t>Pharmaceuticals</a:t>
            </a:r>
            <a:r>
              <a:rPr lang="cs-CZ" sz="1600" dirty="0" smtClean="0"/>
              <a:t>, </a:t>
            </a:r>
            <a:r>
              <a:rPr lang="cs-CZ" sz="1600" dirty="0" err="1" smtClean="0"/>
              <a:t>EDCs</a:t>
            </a:r>
            <a:endParaRPr lang="cs-CZ" sz="1600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 err="1" smtClean="0"/>
              <a:t>Mixtures</a:t>
            </a:r>
            <a:r>
              <a:rPr lang="cs-CZ" sz="1600" dirty="0" smtClean="0"/>
              <a:t>!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 err="1" smtClean="0"/>
              <a:t>Exposome</a:t>
            </a:r>
            <a:endParaRPr lang="cs-CZ" sz="1600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1600" dirty="0"/>
          </a:p>
        </p:txBody>
      </p:sp>
      <p:sp>
        <p:nvSpPr>
          <p:cNvPr id="3" name="AutoShape 2" descr="Výsledek obrázku pro eu la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1122" name="Picture 2" descr="http://www.observatoiredescosmetiques.com/media/photo/14360122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16" y="980728"/>
            <a:ext cx="114097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7467" t="19823" r="26560" b="24579"/>
          <a:stretch/>
        </p:blipFill>
        <p:spPr bwMode="auto">
          <a:xfrm>
            <a:off x="4427984" y="2204864"/>
            <a:ext cx="4656388" cy="220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4" name="Picture 4" descr="http://www.theispot.com/images/source/Michael_Waraksa__Mapping_the_Exposom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16" y="4556756"/>
            <a:ext cx="1471430" cy="18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0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9612" y="2780928"/>
            <a:ext cx="72728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</a:t>
            </a:r>
            <a:endParaRPr lang="cs-CZ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95775" y="3933056"/>
            <a:ext cx="38603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to </a:t>
            </a:r>
            <a:r>
              <a:rPr lang="cs-CZ" sz="2400" dirty="0" err="1" smtClean="0"/>
              <a:t>assess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toxicity </a:t>
            </a:r>
            <a:r>
              <a:rPr lang="cs-CZ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cs-CZ" sz="2400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0651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47638" y="2636838"/>
            <a:ext cx="8816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Assessment of chemical hazards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…to…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	        Humans       	   	            Other organisms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	 (</a:t>
            </a:r>
            <a:r>
              <a:rPr lang="cs-CZ" altLang="en-US" sz="2400" b="1">
                <a:solidFill>
                  <a:schemeClr val="tx2"/>
                </a:solidFill>
              </a:rPr>
              <a:t>TOXICOLOGY</a:t>
            </a:r>
            <a:r>
              <a:rPr lang="cs-CZ" altLang="en-US" sz="2400">
                <a:solidFill>
                  <a:schemeClr val="tx2"/>
                </a:solidFill>
              </a:rPr>
              <a:t>) 			 (</a:t>
            </a:r>
            <a:r>
              <a:rPr lang="cs-CZ" altLang="en-US" sz="2400" b="1">
                <a:solidFill>
                  <a:schemeClr val="tx2"/>
                </a:solidFill>
              </a:rPr>
              <a:t>ECO</a:t>
            </a:r>
            <a:r>
              <a:rPr lang="cs-CZ" altLang="en-US" sz="2400">
                <a:solidFill>
                  <a:schemeClr val="tx2"/>
                </a:solidFill>
              </a:rPr>
              <a:t>toxicology)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nl-NL" altLang="en-US" sz="4000">
              <a:solidFill>
                <a:schemeClr val="tx2"/>
              </a:solidFill>
            </a:endParaRPr>
          </a:p>
        </p:txBody>
      </p:sp>
      <p:pic>
        <p:nvPicPr>
          <p:cNvPr id="21507" name="Picture 2" descr="https://encrypted-tbn1.google.com/images?q=tbn:ANd9GcTE7qm7tLqavKV1VUwQpKDwC6XUksMmHXLKvoBzqHIKaqjvq_mA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9" y="3429000"/>
            <a:ext cx="3394869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https://encrypted-tbn2.google.com/images?q=tbn:ANd9GcRorg12adBHNbxSdT8AiWMQmO7b7vltAdBZohD_pqfDehNnre7f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40" y="5185664"/>
            <a:ext cx="1261120" cy="83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https://encrypted-tbn1.google.com/images?q=tbn:ANd9GcQvHwZACb-TU516T7ZMDFe-QBU598rfeCvHryOWorunBunHoi4z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29000"/>
            <a:ext cx="34051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s://encrypted-tbn3.gstatic.com/images?q=tbn:ANd9GcS52E4zw_1IWgj6a-zMCfagRjY0GxrrXUj7RPtc7h6W2mD_trk2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043" y="5455600"/>
            <a:ext cx="817373" cy="925728"/>
          </a:xfrm>
          <a:prstGeom prst="rect">
            <a:avLst/>
          </a:prstGeom>
          <a:noFill/>
        </p:spPr>
      </p:pic>
      <p:pic>
        <p:nvPicPr>
          <p:cNvPr id="7" name="Picture 8" descr="http://www.lfu.bayern.de/analytik_stoffe/biol_analytik_toxizitaetstests/pic/159498_gr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49917"/>
            <a:ext cx="777430" cy="747017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48" y="5699389"/>
            <a:ext cx="1143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35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500" dirty="0" smtClean="0">
                <a:solidFill>
                  <a:schemeClr val="tx1"/>
                </a:solidFill>
              </a:rPr>
              <a:t>(</a:t>
            </a:r>
            <a:r>
              <a:rPr lang="cs-CZ" altLang="en-US" sz="3500" dirty="0" err="1" smtClean="0">
                <a:solidFill>
                  <a:schemeClr val="tx1"/>
                </a:solidFill>
              </a:rPr>
              <a:t>Eco</a:t>
            </a:r>
            <a:r>
              <a:rPr lang="cs-CZ" altLang="en-US" sz="3500" dirty="0" smtClean="0">
                <a:solidFill>
                  <a:schemeClr val="tx1"/>
                </a:solidFill>
              </a:rPr>
              <a:t>)</a:t>
            </a:r>
            <a:r>
              <a:rPr lang="cs-CZ" altLang="en-US" sz="3500" dirty="0" err="1" smtClean="0">
                <a:solidFill>
                  <a:schemeClr val="tx1"/>
                </a:solidFill>
              </a:rPr>
              <a:t>Toxicology</a:t>
            </a:r>
            <a:r>
              <a:rPr lang="cs-CZ" altLang="en-US" sz="3500" dirty="0" smtClean="0">
                <a:solidFill>
                  <a:schemeClr val="tx1"/>
                </a:solidFill>
              </a:rPr>
              <a:t> – science of „</a:t>
            </a:r>
            <a:r>
              <a:rPr lang="cs-CZ" altLang="en-US" sz="3500" dirty="0" err="1" smtClean="0">
                <a:solidFill>
                  <a:schemeClr val="tx1"/>
                </a:solidFill>
              </a:rPr>
              <a:t>doses</a:t>
            </a:r>
            <a:r>
              <a:rPr lang="cs-CZ" altLang="en-US" sz="3500" dirty="0" smtClean="0">
                <a:solidFill>
                  <a:schemeClr val="tx1"/>
                </a:solidFill>
              </a:rPr>
              <a:t>“</a:t>
            </a:r>
            <a:endParaRPr lang="nl-NL" altLang="en-US" sz="3500" dirty="0" smtClean="0">
              <a:solidFill>
                <a:schemeClr val="tx1"/>
              </a:solidFill>
            </a:endParaRPr>
          </a:p>
        </p:txBody>
      </p:sp>
      <p:sp>
        <p:nvSpPr>
          <p:cNvPr id="28675" name="Rectangle 3"/>
          <p:cNvSpPr>
            <a:spLocks noGrp="1"/>
          </p:cNvSpPr>
          <p:nvPr>
            <p:ph type="body" sz="half" idx="4294967295"/>
          </p:nvPr>
        </p:nvSpPr>
        <p:spPr>
          <a:xfrm>
            <a:off x="3924300" y="2133600"/>
            <a:ext cx="5219700" cy="41148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GB" altLang="en-US" sz="2800" i="1" smtClean="0"/>
              <a:t>‘</a:t>
            </a:r>
            <a:r>
              <a:rPr lang="en-GB" altLang="en-US" sz="2800" b="1" i="1" smtClean="0">
                <a:solidFill>
                  <a:schemeClr val="tx1"/>
                </a:solidFill>
              </a:rPr>
              <a:t>What is there which </a:t>
            </a:r>
            <a:br>
              <a:rPr lang="en-GB" altLang="en-US" sz="2800" b="1" i="1" smtClean="0">
                <a:solidFill>
                  <a:schemeClr val="tx1"/>
                </a:solidFill>
              </a:rPr>
            </a:br>
            <a:r>
              <a:rPr lang="en-GB" altLang="en-US" sz="2800" b="1" i="1" smtClean="0">
                <a:solidFill>
                  <a:schemeClr val="tx1"/>
                </a:solidFill>
              </a:rPr>
              <a:t>is not a poison?</a:t>
            </a:r>
          </a:p>
          <a:p>
            <a:pPr algn="ctr" eaLnBrk="1" hangingPunct="1">
              <a:buFont typeface="Arial" charset="0"/>
              <a:buNone/>
            </a:pPr>
            <a:r>
              <a:rPr lang="cs-CZ" altLang="en-US" sz="2800" b="1" i="1" smtClean="0">
                <a:solidFill>
                  <a:schemeClr val="tx1"/>
                </a:solidFill>
              </a:rPr>
              <a:t/>
            </a:r>
            <a:br>
              <a:rPr lang="cs-CZ" altLang="en-US" sz="2800" b="1" i="1" smtClean="0">
                <a:solidFill>
                  <a:schemeClr val="tx1"/>
                </a:solidFill>
              </a:rPr>
            </a:br>
            <a:r>
              <a:rPr lang="cs-CZ" altLang="en-US" sz="2800" b="1" i="1" smtClean="0">
                <a:solidFill>
                  <a:schemeClr val="tx1"/>
                </a:solidFill>
              </a:rPr>
              <a:t>„Cause-effect paradigm“</a:t>
            </a:r>
            <a:endParaRPr lang="en-GB" altLang="en-US" sz="2800" b="1" i="1" smtClean="0">
              <a:solidFill>
                <a:schemeClr val="tx1"/>
              </a:solidFill>
            </a:endParaRPr>
          </a:p>
          <a:p>
            <a:pPr eaLnBrk="1" hangingPunct="1"/>
            <a:r>
              <a:rPr lang="en-GB" altLang="en-US" sz="2800" i="1" smtClean="0"/>
              <a:t>All things are poison and nothing without poison. </a:t>
            </a:r>
          </a:p>
          <a:p>
            <a:pPr eaLnBrk="1" hangingPunct="1"/>
            <a:r>
              <a:rPr lang="en-GB" altLang="en-US" sz="2800" i="1" smtClean="0"/>
              <a:t>Solely </a:t>
            </a:r>
            <a:r>
              <a:rPr lang="en-GB" altLang="en-US" sz="2800" i="1" smtClean="0">
                <a:solidFill>
                  <a:srgbClr val="3333FF"/>
                </a:solidFill>
              </a:rPr>
              <a:t>the dose determines</a:t>
            </a:r>
            <a:r>
              <a:rPr lang="en-GB" altLang="en-US" sz="2800" i="1" smtClean="0"/>
              <a:t> that a thing is not a </a:t>
            </a:r>
            <a:r>
              <a:rPr lang="en-GB" altLang="en-US" sz="2800" i="1" smtClean="0">
                <a:solidFill>
                  <a:srgbClr val="3333FF"/>
                </a:solidFill>
              </a:rPr>
              <a:t>poison</a:t>
            </a:r>
            <a:r>
              <a:rPr lang="en-GB" altLang="en-US" sz="2800" i="1" smtClean="0"/>
              <a:t>.</a:t>
            </a:r>
            <a:endParaRPr lang="nl-NL" altLang="en-US" sz="2800" smtClean="0"/>
          </a:p>
          <a:p>
            <a:pPr eaLnBrk="1" hangingPunct="1"/>
            <a:endParaRPr lang="nl-NL" altLang="en-US" sz="2800" smtClean="0"/>
          </a:p>
        </p:txBody>
      </p:sp>
      <p:pic>
        <p:nvPicPr>
          <p:cNvPr id="28676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0938"/>
            <a:ext cx="2897187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411413" y="15573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800">
              <a:solidFill>
                <a:schemeClr val="tx1"/>
              </a:solidFill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411413" y="1549400"/>
            <a:ext cx="47355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800">
                <a:solidFill>
                  <a:schemeClr val="tx1"/>
                </a:solidFill>
                <a:latin typeface="Verdana" pitchFamily="34" charset="0"/>
              </a:rPr>
              <a:t>Paracelsus (1493 - 1541)</a:t>
            </a:r>
            <a:endParaRPr lang="en-US" alt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7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2800" dirty="0" smtClean="0">
                <a:solidFill>
                  <a:schemeClr val="tx1"/>
                </a:solidFill>
              </a:rPr>
              <a:t>T</a:t>
            </a:r>
            <a:r>
              <a:rPr lang="nl-BE" altLang="en-US" sz="2800" dirty="0" smtClean="0">
                <a:solidFill>
                  <a:schemeClr val="tx1"/>
                </a:solidFill>
              </a:rPr>
              <a:t>oxicology</a:t>
            </a:r>
            <a:r>
              <a:rPr lang="cs-CZ" altLang="en-US" sz="2800" dirty="0" smtClean="0">
                <a:solidFill>
                  <a:schemeClr val="tx1"/>
                </a:solidFill>
              </a:rPr>
              <a:t> –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ultimate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goal</a:t>
            </a:r>
            <a:r>
              <a:rPr lang="cs-CZ" altLang="en-US" sz="2800" dirty="0" smtClean="0">
                <a:solidFill>
                  <a:schemeClr val="tx1"/>
                </a:solidFill>
              </a:rPr>
              <a:t> ?</a:t>
            </a:r>
            <a:endParaRPr lang="nl-NL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AutoShape 4" descr="Výsledek obrázku pro dru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Skupina 3"/>
          <p:cNvGrpSpPr/>
          <p:nvPr/>
        </p:nvGrpSpPr>
        <p:grpSpPr>
          <a:xfrm>
            <a:off x="-208980" y="1412875"/>
            <a:ext cx="9461500" cy="4707292"/>
            <a:chOff x="-208980" y="1412875"/>
            <a:chExt cx="9461500" cy="4707292"/>
          </a:xfrm>
        </p:grpSpPr>
        <p:sp>
          <p:nvSpPr>
            <p:cNvPr id="47107" name="Rectangle 3"/>
            <p:cNvSpPr>
              <a:spLocks noChangeArrowheads="1"/>
            </p:cNvSpPr>
            <p:nvPr/>
          </p:nvSpPr>
          <p:spPr bwMode="auto">
            <a:xfrm>
              <a:off x="-208980" y="1412875"/>
              <a:ext cx="9461500" cy="317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4000" dirty="0">
                  <a:solidFill>
                    <a:schemeClr val="tx1"/>
                  </a:solidFill>
                </a:rPr>
                <a:t>To </a:t>
              </a:r>
              <a:r>
                <a:rPr lang="cs-CZ" altLang="en-US" sz="4000" dirty="0" err="1">
                  <a:solidFill>
                    <a:schemeClr val="tx1"/>
                  </a:solidFill>
                </a:rPr>
                <a:t>identify</a:t>
              </a:r>
              <a:r>
                <a:rPr lang="cs-CZ" altLang="en-US" sz="4000" dirty="0">
                  <a:solidFill>
                    <a:schemeClr val="tx1"/>
                  </a:solidFill>
                </a:rPr>
                <a:t> (</a:t>
              </a:r>
              <a:r>
                <a:rPr lang="cs-CZ" altLang="en-US" sz="4000" dirty="0" err="1">
                  <a:solidFill>
                    <a:schemeClr val="tx1"/>
                  </a:solidFill>
                </a:rPr>
                <a:t>or</a:t>
              </a:r>
              <a:r>
                <a:rPr lang="cs-CZ" altLang="en-US" sz="4000" dirty="0">
                  <a:solidFill>
                    <a:schemeClr val="tx1"/>
                  </a:solidFill>
                </a:rPr>
                <a:t> </a:t>
              </a:r>
              <a:r>
                <a:rPr lang="cs-CZ" altLang="en-US" sz="4000" dirty="0" err="1">
                  <a:solidFill>
                    <a:schemeClr val="tx1"/>
                  </a:solidFill>
                </a:rPr>
                <a:t>predict</a:t>
              </a:r>
              <a:r>
                <a:rPr lang="cs-CZ" altLang="en-US" sz="4000" dirty="0">
                  <a:solidFill>
                    <a:schemeClr val="tx1"/>
                  </a:solidFill>
                </a:rPr>
                <a:t>)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4000" b="1" dirty="0" err="1">
                  <a:solidFill>
                    <a:schemeClr val="tx2"/>
                  </a:solidFill>
                </a:rPr>
                <a:t>safe</a:t>
              </a:r>
              <a:r>
                <a:rPr lang="cs-CZ" altLang="en-US" sz="4000" b="1" dirty="0">
                  <a:solidFill>
                    <a:schemeClr val="tx2"/>
                  </a:solidFill>
                </a:rPr>
                <a:t> </a:t>
              </a:r>
              <a:r>
                <a:rPr lang="cs-CZ" altLang="en-US" sz="4000" b="1" i="1" dirty="0" err="1">
                  <a:solidFill>
                    <a:schemeClr val="tx2"/>
                  </a:solidFill>
                </a:rPr>
                <a:t>vs</a:t>
              </a:r>
              <a:r>
                <a:rPr lang="cs-CZ" altLang="en-US" sz="4000" b="1" dirty="0">
                  <a:solidFill>
                    <a:schemeClr val="tx2"/>
                  </a:solidFill>
                </a:rPr>
                <a:t> </a:t>
              </a:r>
              <a:r>
                <a:rPr lang="cs-CZ" altLang="en-US" sz="4000" b="1" dirty="0" err="1">
                  <a:solidFill>
                    <a:schemeClr val="tx2"/>
                  </a:solidFill>
                </a:rPr>
                <a:t>hazardous</a:t>
              </a:r>
              <a:r>
                <a:rPr lang="cs-CZ" altLang="en-US" sz="4000" dirty="0">
                  <a:solidFill>
                    <a:schemeClr val="tx1"/>
                  </a:solidFill>
                </a:rPr>
                <a:t> </a:t>
              </a:r>
              <a:r>
                <a:rPr lang="cs-CZ" altLang="en-US" sz="4000" dirty="0" err="1" smtClean="0">
                  <a:solidFill>
                    <a:schemeClr val="tx1"/>
                  </a:solidFill>
                </a:rPr>
                <a:t>levels</a:t>
              </a:r>
              <a:endParaRPr lang="cs-CZ" altLang="en-US" sz="4000" dirty="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 dirty="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 dirty="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257026" name="Picture 2" descr="Výsledek obrázku pro beer drink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284984"/>
              <a:ext cx="5062826" cy="2835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7033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284984"/>
              <a:ext cx="3432795" cy="283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124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dokK9_P3A4I/UZ38uN8AoUI/AAAAAAAAAJc/d1N8vDjsmAw/s1600/what+is+a+chemical+reactions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26937"/>
            <a:ext cx="907704" cy="993671"/>
          </a:xfrm>
          <a:prstGeom prst="rect">
            <a:avLst/>
          </a:prstGeom>
          <a:noFill/>
        </p:spPr>
      </p:pic>
      <p:sp>
        <p:nvSpPr>
          <p:cNvPr id="5" name="Šipka doprava 4"/>
          <p:cNvSpPr/>
          <p:nvPr/>
        </p:nvSpPr>
        <p:spPr>
          <a:xfrm>
            <a:off x="5148064" y="2014969"/>
            <a:ext cx="93610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upyourtalent.com/wp-content/uploads/2012/04/white-rat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89" y="1654929"/>
            <a:ext cx="1690911" cy="792088"/>
          </a:xfrm>
          <a:prstGeom prst="rect">
            <a:avLst/>
          </a:prstGeom>
          <a:noFill/>
        </p:spPr>
      </p:pic>
      <p:pic>
        <p:nvPicPr>
          <p:cNvPr id="1030" name="Picture 6" descr="https://encrypted-tbn3.gstatic.com/images?q=tbn:ANd9GcS52E4zw_1IWgj6a-zMCfagRjY0GxrrXUj7RPtc7h6W2mD_trk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13" y="2014969"/>
            <a:ext cx="817373" cy="925728"/>
          </a:xfrm>
          <a:prstGeom prst="rect">
            <a:avLst/>
          </a:prstGeom>
          <a:noFill/>
        </p:spPr>
      </p:pic>
      <p:pic>
        <p:nvPicPr>
          <p:cNvPr id="1032" name="Picture 8" descr="http://www.lfu.bayern.de/analytik_stoffe/biol_analytik_toxizitaetstests/pic/159498_gr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19025"/>
            <a:ext cx="777430" cy="74701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3979530" y="2977207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Organism</a:t>
            </a:r>
            <a:endParaRPr lang="en-US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27584" y="2967915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Chemical</a:t>
            </a:r>
            <a:endParaRPr lang="en-US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444210" y="1654929"/>
            <a:ext cx="18662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Adverse Effects</a:t>
            </a:r>
          </a:p>
          <a:p>
            <a:pPr algn="ctr"/>
            <a:r>
              <a:rPr lang="en-US" sz="1400" i="1" dirty="0" smtClean="0"/>
              <a:t>Death</a:t>
            </a:r>
          </a:p>
          <a:p>
            <a:pPr algn="ctr"/>
            <a:r>
              <a:rPr lang="en-US" sz="1400" i="1" dirty="0" smtClean="0"/>
              <a:t>Altered Reproduction</a:t>
            </a:r>
            <a:endParaRPr lang="cs-CZ" sz="1400" i="1" dirty="0" smtClean="0"/>
          </a:p>
          <a:p>
            <a:pPr algn="ctr"/>
            <a:r>
              <a:rPr lang="en-US" sz="1400" i="1" dirty="0"/>
              <a:t>Inhibition of </a:t>
            </a:r>
            <a:r>
              <a:rPr lang="en-US" sz="1400" i="1" dirty="0" smtClean="0"/>
              <a:t>Growth</a:t>
            </a:r>
            <a:endParaRPr lang="cs-CZ" sz="1400" i="1" dirty="0" smtClean="0"/>
          </a:p>
          <a:p>
            <a:pPr algn="ctr"/>
            <a:endParaRPr lang="en-US" sz="1400" i="1" dirty="0" smtClean="0"/>
          </a:p>
          <a:p>
            <a:pPr algn="ctr"/>
            <a:r>
              <a:rPr lang="en-US" sz="1400" i="1" dirty="0" smtClean="0"/>
              <a:t>Tumor</a:t>
            </a:r>
            <a:r>
              <a:rPr lang="cs-CZ" sz="1400" i="1" dirty="0" err="1" smtClean="0"/>
              <a:t>igenicity</a:t>
            </a:r>
            <a:endParaRPr lang="en-US" sz="1400" i="1" dirty="0" smtClean="0"/>
          </a:p>
          <a:p>
            <a:pPr algn="ctr"/>
            <a:r>
              <a:rPr lang="en-US" sz="1400" i="1" dirty="0" smtClean="0"/>
              <a:t>Skin irritation</a:t>
            </a:r>
          </a:p>
          <a:p>
            <a:pPr algn="ctr"/>
            <a:r>
              <a:rPr lang="en-US" sz="1400" i="1" dirty="0" smtClean="0"/>
              <a:t>…</a:t>
            </a:r>
            <a:endParaRPr lang="en-US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051720" y="1582921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+</a:t>
            </a:r>
            <a:endParaRPr lang="en-US" sz="8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08520" y="11154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Traditionally</a:t>
            </a:r>
            <a:r>
              <a:rPr lang="en-US" dirty="0" smtClean="0"/>
              <a:t> – Evaluation of adverse effects using the whole organism models</a:t>
            </a:r>
            <a:endParaRPr lang="en-US" b="1" dirty="0" smtClean="0"/>
          </a:p>
        </p:txBody>
      </p:sp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</a:rPr>
              <a:t>Hazard </a:t>
            </a:r>
            <a:r>
              <a:rPr lang="cs-CZ" sz="2800" dirty="0" err="1" smtClean="0">
                <a:solidFill>
                  <a:schemeClr val="tx1"/>
                </a:solidFill>
              </a:rPr>
              <a:t>assessment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813" y="5517232"/>
            <a:ext cx="822913" cy="8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5907361" y="3342183"/>
            <a:ext cx="2838347" cy="1526977"/>
            <a:chOff x="5907361" y="3342183"/>
            <a:chExt cx="2838347" cy="1526977"/>
          </a:xfrm>
        </p:grpSpPr>
        <p:sp>
          <p:nvSpPr>
            <p:cNvPr id="2" name="TextovéPole 1"/>
            <p:cNvSpPr txBox="1"/>
            <p:nvPr/>
          </p:nvSpPr>
          <p:spPr>
            <a:xfrm>
              <a:off x="6043109" y="4222829"/>
              <a:ext cx="27025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err="1" smtClean="0">
                  <a:solidFill>
                    <a:srgbClr val="FF0000"/>
                  </a:solidFill>
                </a:rPr>
                <a:t>REGULATORY</a:t>
              </a:r>
              <a:r>
                <a:rPr lang="cs-CZ" b="1" dirty="0" smtClean="0">
                  <a:solidFill>
                    <a:srgbClr val="FF0000"/>
                  </a:solidFill>
                </a:rPr>
                <a:t> </a:t>
              </a:r>
              <a:r>
                <a:rPr lang="cs-CZ" b="1" dirty="0" err="1" smtClean="0">
                  <a:solidFill>
                    <a:srgbClr val="FF0000"/>
                  </a:solidFill>
                </a:rPr>
                <a:t>FOCUS</a:t>
              </a:r>
              <a:r>
                <a:rPr lang="cs-CZ" b="1" dirty="0" smtClean="0">
                  <a:solidFill>
                    <a:srgbClr val="FF0000"/>
                  </a:solidFill>
                </a:rPr>
                <a:t> </a:t>
              </a:r>
              <a:br>
                <a:rPr lang="cs-CZ" b="1" dirty="0" smtClean="0">
                  <a:solidFill>
                    <a:srgbClr val="FF0000"/>
                  </a:solidFill>
                </a:rPr>
              </a:br>
              <a:r>
                <a:rPr lang="cs-CZ" dirty="0" smtClean="0">
                  <a:solidFill>
                    <a:srgbClr val="FF0000"/>
                  </a:solidFill>
                </a:rPr>
                <a:t>(</a:t>
              </a:r>
              <a:r>
                <a:rPr lang="cs-CZ" dirty="0" err="1" smtClean="0">
                  <a:solidFill>
                    <a:srgbClr val="FF0000"/>
                  </a:solidFill>
                </a:rPr>
                <a:t>APICAL</a:t>
              </a:r>
              <a:r>
                <a:rPr lang="cs-CZ" dirty="0" smtClean="0">
                  <a:solidFill>
                    <a:srgbClr val="FF0000"/>
                  </a:solidFill>
                </a:rPr>
                <a:t> </a:t>
              </a:r>
              <a:r>
                <a:rPr lang="cs-CZ" dirty="0" err="1" smtClean="0">
                  <a:solidFill>
                    <a:srgbClr val="FF0000"/>
                  </a:solidFill>
                </a:rPr>
                <a:t>ENDPOINTS</a:t>
              </a:r>
              <a:r>
                <a:rPr lang="cs-CZ" dirty="0" smtClean="0">
                  <a:solidFill>
                    <a:srgbClr val="FF0000"/>
                  </a:solidFill>
                </a:rPr>
                <a:t>)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3" name="Šipka doprava 2"/>
            <p:cNvSpPr/>
            <p:nvPr/>
          </p:nvSpPr>
          <p:spPr>
            <a:xfrm rot="16200000">
              <a:off x="6932693" y="3471391"/>
              <a:ext cx="633975" cy="60568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pic>
          <p:nvPicPr>
            <p:cNvPr id="16" name="Picture 9" descr="Výsledek obrázku pro government ic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361" y="3342183"/>
              <a:ext cx="864096" cy="86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Pravá složená závorka 3"/>
          <p:cNvSpPr/>
          <p:nvPr/>
        </p:nvSpPr>
        <p:spPr>
          <a:xfrm rot="16200000">
            <a:off x="1940397" y="2916499"/>
            <a:ext cx="1445720" cy="11669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Výsledek obrázku pro cyp1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618774" y="4302755"/>
            <a:ext cx="1164014" cy="9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Výsledek obrázku pro caco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79" y="4377317"/>
            <a:ext cx="859482" cy="8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avá složená závorka 19"/>
          <p:cNvSpPr/>
          <p:nvPr/>
        </p:nvSpPr>
        <p:spPr>
          <a:xfrm rot="16200000" flipH="1">
            <a:off x="4168714" y="1305886"/>
            <a:ext cx="718069" cy="815339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4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124867"/>
            <a:ext cx="8640762" cy="4824413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cs-CZ" altLang="en-US" sz="2800" dirty="0" err="1" smtClean="0">
                <a:solidFill>
                  <a:schemeClr val="tx1"/>
                </a:solidFill>
              </a:rPr>
              <a:t>Depends</a:t>
            </a:r>
            <a:r>
              <a:rPr lang="cs-CZ" altLang="en-US" sz="2800" dirty="0" smtClean="0">
                <a:solidFill>
                  <a:schemeClr val="tx1"/>
                </a:solidFill>
              </a:rPr>
              <a:t> on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legislation</a:t>
            </a:r>
            <a:r>
              <a:rPr lang="cs-CZ" altLang="en-US" sz="2800" dirty="0" smtClean="0">
                <a:solidFill>
                  <a:schemeClr val="tx1"/>
                </a:solidFill>
              </a:rPr>
              <a:t> (… of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course</a:t>
            </a:r>
            <a:r>
              <a:rPr lang="en-US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smtClean="0">
                <a:solidFill>
                  <a:schemeClr val="tx1"/>
                </a:solidFill>
              </a:rPr>
              <a:t>!)</a:t>
            </a:r>
          </a:p>
          <a:p>
            <a:pPr eaLnBrk="1" hangingPunct="1">
              <a:buFont typeface="Arial" pitchFamily="34" charset="0"/>
              <a:buNone/>
            </a:pPr>
            <a:r>
              <a:rPr lang="cs-CZ" altLang="en-US" sz="2800" dirty="0" smtClean="0">
                <a:solidFill>
                  <a:schemeClr val="tx1"/>
                </a:solidFill>
              </a:rPr>
              <a:t>… but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current</a:t>
            </a:r>
            <a:r>
              <a:rPr lang="cs-CZ" altLang="en-US" sz="2800" dirty="0" smtClean="0">
                <a:solidFill>
                  <a:schemeClr val="tx1"/>
                </a:solidFill>
              </a:rPr>
              <a:t> EU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legislations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tend</a:t>
            </a:r>
            <a:r>
              <a:rPr lang="cs-CZ" altLang="en-US" sz="2800" dirty="0" smtClean="0">
                <a:solidFill>
                  <a:schemeClr val="tx1"/>
                </a:solidFill>
              </a:rPr>
              <a:t> to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be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harmonized</a:t>
            </a:r>
            <a:r>
              <a:rPr lang="cs-CZ" altLang="en-US" sz="2800" dirty="0" smtClean="0">
                <a:solidFill>
                  <a:schemeClr val="tx1"/>
                </a:solidFill>
              </a:rPr>
              <a:t/>
            </a:r>
            <a:br>
              <a:rPr lang="cs-CZ" altLang="en-US" sz="2800" dirty="0" smtClean="0">
                <a:solidFill>
                  <a:schemeClr val="tx1"/>
                </a:solidFill>
              </a:rPr>
            </a:br>
            <a:r>
              <a:rPr lang="cs-CZ" altLang="en-US" sz="2800" dirty="0" smtClean="0">
                <a:solidFill>
                  <a:schemeClr val="tx1"/>
                </a:solidFill>
              </a:rPr>
              <a:t>(use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similar</a:t>
            </a:r>
            <a:r>
              <a:rPr lang="cs-CZ" altLang="en-US" sz="2800" dirty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approaches</a:t>
            </a:r>
            <a:r>
              <a:rPr lang="cs-CZ" altLang="en-US" sz="2800" dirty="0" smtClean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		</a:t>
            </a:r>
            <a:r>
              <a:rPr lang="cs-CZ" alt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example of REACH</a:t>
            </a:r>
            <a:endParaRPr lang="nl-NL" alt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9635" name="Rectangle 25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dirty="0" err="1">
                <a:solidFill>
                  <a:schemeClr val="tx1"/>
                </a:solidFill>
              </a:rPr>
              <a:t>What</a:t>
            </a:r>
            <a:r>
              <a:rPr lang="cs-CZ" altLang="en-US" dirty="0">
                <a:solidFill>
                  <a:schemeClr val="tx1"/>
                </a:solidFill>
              </a:rPr>
              <a:t> </a:t>
            </a:r>
            <a:r>
              <a:rPr lang="cs-CZ" altLang="en-US" dirty="0" err="1">
                <a:solidFill>
                  <a:schemeClr val="tx1"/>
                </a:solidFill>
              </a:rPr>
              <a:t>assays</a:t>
            </a:r>
            <a:r>
              <a:rPr lang="cs-CZ" altLang="en-US" dirty="0">
                <a:solidFill>
                  <a:schemeClr val="tx1"/>
                </a:solidFill>
              </a:rPr>
              <a:t> and h</a:t>
            </a:r>
            <a:r>
              <a:rPr lang="nl-BE" altLang="en-US" dirty="0">
                <a:solidFill>
                  <a:schemeClr val="tx1"/>
                </a:solidFill>
              </a:rPr>
              <a:t>ow exactl</a:t>
            </a:r>
            <a:r>
              <a:rPr lang="cs-CZ" altLang="en-US" dirty="0">
                <a:solidFill>
                  <a:schemeClr val="tx1"/>
                </a:solidFill>
              </a:rPr>
              <a:t>y?</a:t>
            </a:r>
            <a:endParaRPr lang="nl-NL" alt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420888"/>
            <a:ext cx="901700" cy="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494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44450"/>
            <a:ext cx="8736013" cy="4824413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cs-CZ" altLang="en-US" sz="3100" b="1" smtClean="0"/>
              <a:t>REACH</a:t>
            </a:r>
            <a:br>
              <a:rPr lang="cs-CZ" altLang="en-US" sz="3100" b="1" smtClean="0"/>
            </a:br>
            <a:r>
              <a:rPr lang="nl-BE" altLang="en-US" sz="3100" b="1" smtClean="0"/>
              <a:t>Registration, Evaluation and Authorisation </a:t>
            </a:r>
            <a:endParaRPr lang="cs-CZ" altLang="en-US" sz="3100" b="1" smtClean="0"/>
          </a:p>
          <a:p>
            <a:pPr algn="ctr" eaLnBrk="1" hangingPunct="1">
              <a:buFont typeface="Arial" pitchFamily="34" charset="0"/>
              <a:buNone/>
            </a:pPr>
            <a:r>
              <a:rPr lang="nl-BE" altLang="en-US" sz="3100" b="1" smtClean="0"/>
              <a:t>of Chemicals</a:t>
            </a:r>
            <a:r>
              <a:rPr lang="nl-BE" altLang="en-US" sz="2700" b="1" smtClean="0"/>
              <a:t> </a:t>
            </a:r>
          </a:p>
          <a:p>
            <a:pPr lvl="1" eaLnBrk="1" hangingPunct="1"/>
            <a:r>
              <a:rPr lang="nl-BE" altLang="en-US" sz="2300" smtClean="0"/>
              <a:t>27-2-2001: White Paper on the Strategy for Future Chemicals Policy</a:t>
            </a:r>
          </a:p>
          <a:p>
            <a:pPr lvl="1" eaLnBrk="1" hangingPunct="1"/>
            <a:r>
              <a:rPr lang="nl-BE" altLang="en-US" sz="2300" smtClean="0"/>
              <a:t>23-10-2003: Commission’s proposal REACH</a:t>
            </a:r>
            <a:endParaRPr lang="cs-CZ" altLang="en-US" sz="2300" smtClean="0"/>
          </a:p>
          <a:p>
            <a:pPr lvl="1" eaLnBrk="1" hangingPunct="1"/>
            <a:r>
              <a:rPr lang="cs-CZ" altLang="en-US" sz="2300" smtClean="0"/>
              <a:t>December 2008: Pre-registration mandatory (all chemicals in EU must be registered at ECHA</a:t>
            </a:r>
          </a:p>
        </p:txBody>
      </p:sp>
      <p:sp>
        <p:nvSpPr>
          <p:cNvPr id="70659" name="Text Box 23"/>
          <p:cNvSpPr txBox="1">
            <a:spLocks noChangeArrowheads="1"/>
          </p:cNvSpPr>
          <p:nvPr/>
        </p:nvSpPr>
        <p:spPr bwMode="auto">
          <a:xfrm>
            <a:off x="5429250" y="4433888"/>
            <a:ext cx="371475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algn="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cs-CZ" altLang="en-US" sz="2000">
                <a:latin typeface="Verdana" pitchFamily="34" charset="0"/>
              </a:rPr>
              <a:t>European Chemicals </a:t>
            </a:r>
            <a:br>
              <a:rPr lang="cs-CZ" altLang="en-US" sz="2000">
                <a:latin typeface="Verdana" pitchFamily="34" charset="0"/>
              </a:rPr>
            </a:br>
            <a:r>
              <a:rPr lang="cs-CZ" altLang="en-US" sz="2000">
                <a:latin typeface="Verdana" pitchFamily="34" charset="0"/>
              </a:rPr>
              <a:t>Agency </a:t>
            </a:r>
            <a:br>
              <a:rPr lang="cs-CZ" altLang="en-US" sz="2000">
                <a:latin typeface="Verdana" pitchFamily="34" charset="0"/>
              </a:rPr>
            </a:br>
            <a:r>
              <a:rPr lang="cs-CZ" altLang="en-US" sz="2000">
                <a:latin typeface="Verdana" pitchFamily="34" charset="0"/>
              </a:rPr>
              <a:t>(http:</a:t>
            </a:r>
            <a:r>
              <a:rPr lang="en-US" altLang="en-US" sz="2000">
                <a:latin typeface="Verdana" pitchFamily="34" charset="0"/>
              </a:rPr>
              <a:t>//</a:t>
            </a:r>
            <a:r>
              <a:rPr lang="cs-CZ" altLang="en-US" sz="2000">
                <a:latin typeface="Verdana" pitchFamily="34" charset="0"/>
              </a:rPr>
              <a:t>echa.europa.eu)</a:t>
            </a:r>
            <a:endParaRPr lang="nl-NL" altLang="en-US" sz="2000">
              <a:latin typeface="Verdana" pitchFamily="34" charset="0"/>
            </a:endParaRPr>
          </a:p>
          <a:p>
            <a:pPr algn="r" eaLnBrk="1" hangingPunct="1"/>
            <a:endParaRPr lang="cs-CZ" altLang="en-US" b="1">
              <a:latin typeface="Verdana" pitchFamily="34" charset="0"/>
            </a:endParaRPr>
          </a:p>
        </p:txBody>
      </p:sp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11966" r="37228" b="29715"/>
          <a:stretch>
            <a:fillRect/>
          </a:stretch>
        </p:blipFill>
        <p:spPr bwMode="auto">
          <a:xfrm>
            <a:off x="107950" y="3644900"/>
            <a:ext cx="461327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947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26" y="260648"/>
            <a:ext cx="4967470" cy="649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i.dailymail.co.uk/i/pix/2012/12/05/article-2243155-165C6117000005DC-311_634x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2" y="286172"/>
            <a:ext cx="3787356" cy="311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/>
          </p:cNvSpPr>
          <p:nvPr>
            <p:ph type="body" idx="4294967295"/>
          </p:nvPr>
        </p:nvSpPr>
        <p:spPr>
          <a:xfrm>
            <a:off x="-252536" y="981075"/>
            <a:ext cx="5328592" cy="2303909"/>
          </a:xfrm>
        </p:spPr>
        <p:txBody>
          <a:bodyPr/>
          <a:lstStyle/>
          <a:p>
            <a:pPr lvl="1" eaLnBrk="1" hangingPunct="1">
              <a:buFont typeface="Arial" pitchFamily="34" charset="0"/>
              <a:buNone/>
            </a:pPr>
            <a:r>
              <a:rPr lang="en-US" altLang="en-US" sz="2000" dirty="0" smtClean="0">
                <a:solidFill>
                  <a:schemeClr val="tx1"/>
                </a:solidFill>
              </a:rPr>
              <a:t>&gt; </a:t>
            </a:r>
            <a:r>
              <a:rPr lang="cs-CZ" altLang="en-US" sz="2000" dirty="0" smtClean="0">
                <a:solidFill>
                  <a:schemeClr val="tx1"/>
                </a:solidFill>
              </a:rPr>
              <a:t>95,</a:t>
            </a:r>
            <a:r>
              <a:rPr lang="en-US" altLang="en-US" sz="2000" dirty="0" smtClean="0">
                <a:solidFill>
                  <a:schemeClr val="tx1"/>
                </a:solidFill>
              </a:rPr>
              <a:t>000,000 known chemicals </a:t>
            </a:r>
            <a:br>
              <a:rPr lang="en-US" altLang="en-US" sz="2000" dirty="0" smtClean="0">
                <a:solidFill>
                  <a:schemeClr val="tx1"/>
                </a:solidFill>
              </a:rPr>
            </a:br>
            <a:r>
              <a:rPr lang="en-US" altLang="en-US" sz="1600" dirty="0" smtClean="0">
                <a:solidFill>
                  <a:schemeClr val="tx1"/>
                </a:solidFill>
              </a:rPr>
              <a:t>(…and counting http://www.cas.org/</a:t>
            </a:r>
            <a:r>
              <a:rPr lang="en-GB" altLang="en-US" sz="1600" dirty="0" smtClean="0">
                <a:solidFill>
                  <a:schemeClr val="tx1"/>
                </a:solidFill>
              </a:rPr>
              <a:t>)</a:t>
            </a:r>
            <a:endParaRPr lang="cs-CZ" altLang="en-US" sz="1600" dirty="0" smtClean="0">
              <a:solidFill>
                <a:schemeClr val="tx1"/>
              </a:solidFill>
            </a:endParaRPr>
          </a:p>
          <a:p>
            <a:pPr lvl="1" eaLnBrk="1" hangingPunct="1"/>
            <a:r>
              <a:rPr lang="nl-BE" altLang="en-US" sz="2000" dirty="0" smtClean="0">
                <a:solidFill>
                  <a:schemeClr val="tx1"/>
                </a:solidFill>
              </a:rPr>
              <a:t>100,000 substances in EINECS (i.e. commercial use)</a:t>
            </a:r>
            <a:endParaRPr lang="cs-CZ" altLang="en-US" sz="2000" dirty="0" smtClean="0">
              <a:solidFill>
                <a:schemeClr val="tx1"/>
              </a:solidFill>
            </a:endParaRPr>
          </a:p>
          <a:p>
            <a:pPr lvl="1" eaLnBrk="1" hangingPunct="1"/>
            <a:r>
              <a:rPr lang="cs-CZ" altLang="en-US" sz="2000" dirty="0" smtClean="0">
                <a:solidFill>
                  <a:schemeClr val="tx1"/>
                </a:solidFill>
              </a:rPr>
              <a:t>30,000 </a:t>
            </a:r>
            <a:r>
              <a:rPr lang="cs-CZ" altLang="en-US" sz="2000" dirty="0" err="1" smtClean="0">
                <a:solidFill>
                  <a:schemeClr val="tx1"/>
                </a:solidFill>
              </a:rPr>
              <a:t>relevant</a:t>
            </a:r>
            <a:r>
              <a:rPr lang="cs-CZ" altLang="en-US" sz="2000" dirty="0" smtClean="0">
                <a:solidFill>
                  <a:schemeClr val="tx1"/>
                </a:solidFill>
              </a:rPr>
              <a:t> </a:t>
            </a:r>
            <a:r>
              <a:rPr lang="cs-CZ" altLang="en-US" sz="2000" dirty="0" err="1" smtClean="0">
                <a:solidFill>
                  <a:schemeClr val="tx1"/>
                </a:solidFill>
              </a:rPr>
              <a:t>for</a:t>
            </a:r>
            <a:r>
              <a:rPr lang="cs-CZ" altLang="en-US" sz="2000" dirty="0" smtClean="0">
                <a:solidFill>
                  <a:schemeClr val="tx1"/>
                </a:solidFill>
              </a:rPr>
              <a:t> </a:t>
            </a:r>
            <a:r>
              <a:rPr lang="cs-CZ" altLang="en-US" sz="2000" dirty="0" err="1" smtClean="0">
                <a:solidFill>
                  <a:schemeClr val="tx1"/>
                </a:solidFill>
              </a:rPr>
              <a:t>REACH</a:t>
            </a:r>
            <a:endParaRPr lang="nl-BE" altLang="en-US" sz="2000" dirty="0" smtClean="0">
              <a:solidFill>
                <a:schemeClr val="tx1"/>
              </a:solidFill>
            </a:endParaRPr>
          </a:p>
          <a:p>
            <a:pPr lvl="1" eaLnBrk="1" hangingPunct="1"/>
            <a:r>
              <a:rPr lang="cs-CZ" altLang="en-US" sz="2000" dirty="0" err="1" smtClean="0">
                <a:solidFill>
                  <a:schemeClr val="tx1"/>
                </a:solidFill>
              </a:rPr>
              <a:t>cc</a:t>
            </a:r>
            <a:r>
              <a:rPr lang="cs-CZ" altLang="en-US" sz="2000" dirty="0" smtClean="0">
                <a:solidFill>
                  <a:schemeClr val="tx1"/>
                </a:solidFill>
              </a:rPr>
              <a:t> 3000 </a:t>
            </a:r>
            <a:r>
              <a:rPr lang="nl-BE" altLang="en-US" sz="2000" dirty="0" smtClean="0">
                <a:solidFill>
                  <a:schemeClr val="tx1"/>
                </a:solidFill>
              </a:rPr>
              <a:t>HPVCs</a:t>
            </a:r>
            <a:r>
              <a:rPr lang="cs-CZ" altLang="en-US" sz="2000" dirty="0" smtClean="0">
                <a:solidFill>
                  <a:schemeClr val="tx1"/>
                </a:solidFill>
              </a:rPr>
              <a:t> (</a:t>
            </a:r>
            <a:r>
              <a:rPr lang="cs-CZ" altLang="en-US" sz="2000" dirty="0" err="1" smtClean="0">
                <a:solidFill>
                  <a:schemeClr val="tx1"/>
                </a:solidFill>
              </a:rPr>
              <a:t>High</a:t>
            </a:r>
            <a:r>
              <a:rPr lang="cs-CZ" altLang="en-US" sz="2000" dirty="0" smtClean="0">
                <a:solidFill>
                  <a:schemeClr val="tx1"/>
                </a:solidFill>
              </a:rPr>
              <a:t> </a:t>
            </a:r>
            <a:r>
              <a:rPr lang="cs-CZ" altLang="en-US" sz="2000" dirty="0" err="1" smtClean="0">
                <a:solidFill>
                  <a:schemeClr val="tx1"/>
                </a:solidFill>
              </a:rPr>
              <a:t>Production</a:t>
            </a:r>
            <a:r>
              <a:rPr lang="cs-CZ" altLang="en-US" sz="2000" dirty="0" smtClean="0">
                <a:solidFill>
                  <a:schemeClr val="tx1"/>
                </a:solidFill>
              </a:rPr>
              <a:t> </a:t>
            </a:r>
            <a:r>
              <a:rPr lang="cs-CZ" altLang="en-US" sz="2000" dirty="0" err="1" smtClean="0">
                <a:solidFill>
                  <a:schemeClr val="tx1"/>
                </a:solidFill>
              </a:rPr>
              <a:t>Volume</a:t>
            </a:r>
            <a:r>
              <a:rPr lang="cs-CZ" altLang="en-US" sz="2000" dirty="0" smtClean="0">
                <a:solidFill>
                  <a:schemeClr val="tx1"/>
                </a:solidFill>
              </a:rPr>
              <a:t> </a:t>
            </a:r>
            <a:r>
              <a:rPr lang="cs-CZ" altLang="en-US" sz="2000" dirty="0" err="1" smtClean="0">
                <a:solidFill>
                  <a:schemeClr val="tx1"/>
                </a:solidFill>
              </a:rPr>
              <a:t>Chemicals</a:t>
            </a:r>
            <a:r>
              <a:rPr lang="cs-CZ" altLang="en-US" sz="2000" dirty="0" smtClean="0">
                <a:solidFill>
                  <a:schemeClr val="tx1"/>
                </a:solidFill>
              </a:rPr>
              <a:t>) </a:t>
            </a:r>
            <a:endParaRPr lang="nl-BE" altLang="en-US" sz="1400" dirty="0" smtClean="0">
              <a:solidFill>
                <a:schemeClr val="tx1"/>
              </a:solidFill>
            </a:endParaRPr>
          </a:p>
        </p:txBody>
      </p:sp>
      <p:sp>
        <p:nvSpPr>
          <p:cNvPr id="69635" name="Rectangle 25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dirty="0" err="1" smtClean="0">
                <a:solidFill>
                  <a:schemeClr val="tx1"/>
                </a:solidFill>
              </a:rPr>
              <a:t>Existing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substances</a:t>
            </a:r>
            <a:r>
              <a:rPr lang="cs-CZ" altLang="en-US" dirty="0" smtClean="0">
                <a:solidFill>
                  <a:schemeClr val="tx1"/>
                </a:solidFill>
              </a:rPr>
              <a:t> and </a:t>
            </a:r>
            <a:r>
              <a:rPr lang="cs-CZ" altLang="en-US" dirty="0" err="1" smtClean="0">
                <a:solidFill>
                  <a:schemeClr val="tx1"/>
                </a:solidFill>
              </a:rPr>
              <a:t>REACH</a:t>
            </a:r>
            <a:endParaRPr lang="nl-NL" alt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2" descr="http://www.sigmaaldrich.com/content/dam/sigma-aldrich/safc/safc-reach-time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60" y="2085779"/>
            <a:ext cx="6480076" cy="465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43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solidFill>
                  <a:schemeClr val="tx1"/>
                </a:solidFill>
              </a:rPr>
              <a:t>REACH legislation in EU</a:t>
            </a:r>
            <a:endParaRPr lang="cs-CZ" altLang="en-US" smtClean="0">
              <a:solidFill>
                <a:schemeClr val="tx1"/>
              </a:solidFill>
            </a:endParaRPr>
          </a:p>
        </p:txBody>
      </p:sp>
      <p:pic>
        <p:nvPicPr>
          <p:cNvPr id="7168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17650"/>
            <a:ext cx="70866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-180975" y="981075"/>
            <a:ext cx="96488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1" lang="cs-CZ" sz="2000" b="1" kern="0" dirty="0" err="1">
                <a:solidFill>
                  <a:schemeClr val="tx2"/>
                </a:solidFill>
                <a:latin typeface="+mn-lt"/>
                <a:cs typeface="Arial" charset="0"/>
              </a:rPr>
              <a:t>Registration</a:t>
            </a:r>
            <a:r>
              <a:rPr kumimoji="1" lang="cs-CZ" sz="2000" b="1" kern="0" dirty="0">
                <a:solidFill>
                  <a:schemeClr val="tx2"/>
                </a:solidFill>
                <a:latin typeface="+mn-lt"/>
                <a:cs typeface="Arial" charset="0"/>
              </a:rPr>
              <a:t>, </a:t>
            </a:r>
            <a:r>
              <a:rPr kumimoji="1" lang="cs-CZ" sz="2000" b="1" kern="0" dirty="0" err="1">
                <a:solidFill>
                  <a:schemeClr val="tx2"/>
                </a:solidFill>
                <a:latin typeface="+mn-lt"/>
                <a:cs typeface="Arial" charset="0"/>
              </a:rPr>
              <a:t>Evaluation</a:t>
            </a:r>
            <a:r>
              <a:rPr kumimoji="1" lang="cs-CZ" sz="2000" b="1" kern="0" dirty="0">
                <a:solidFill>
                  <a:schemeClr val="tx2"/>
                </a:solidFill>
                <a:latin typeface="+mn-lt"/>
                <a:cs typeface="Arial" charset="0"/>
              </a:rPr>
              <a:t> and </a:t>
            </a:r>
            <a:r>
              <a:rPr kumimoji="1" lang="cs-CZ" sz="2000" b="1" kern="0" dirty="0" err="1">
                <a:solidFill>
                  <a:schemeClr val="tx2"/>
                </a:solidFill>
                <a:latin typeface="+mn-lt"/>
                <a:cs typeface="Arial" charset="0"/>
              </a:rPr>
              <a:t>Authorisation</a:t>
            </a:r>
            <a:r>
              <a:rPr kumimoji="1" lang="cs-CZ" sz="2000" b="1" kern="0" dirty="0">
                <a:solidFill>
                  <a:schemeClr val="tx2"/>
                </a:solidFill>
                <a:latin typeface="+mn-lt"/>
                <a:cs typeface="Arial" charset="0"/>
              </a:rPr>
              <a:t> </a:t>
            </a:r>
            <a:r>
              <a:rPr kumimoji="1" lang="en-GB" sz="2000" b="1" kern="0" dirty="0">
                <a:solidFill>
                  <a:schemeClr val="tx2"/>
                </a:solidFill>
                <a:latin typeface="+mn-lt"/>
                <a:cs typeface="Arial" charset="0"/>
              </a:rPr>
              <a:t>and Restriction </a:t>
            </a:r>
            <a:r>
              <a:rPr kumimoji="1" lang="cs-CZ" sz="2000" b="1" kern="0" dirty="0">
                <a:solidFill>
                  <a:schemeClr val="tx2"/>
                </a:solidFill>
                <a:latin typeface="+mn-lt"/>
                <a:cs typeface="Arial" charset="0"/>
              </a:rPr>
              <a:t>of </a:t>
            </a:r>
            <a:r>
              <a:rPr kumimoji="1" lang="cs-CZ" sz="2000" b="1" kern="0" dirty="0" err="1">
                <a:solidFill>
                  <a:schemeClr val="tx2"/>
                </a:solidFill>
                <a:latin typeface="+mn-lt"/>
                <a:cs typeface="Arial" charset="0"/>
              </a:rPr>
              <a:t>Chemicals</a:t>
            </a:r>
            <a:endParaRPr kumimoji="1" lang="cs-CZ" sz="2000" b="1" kern="0" dirty="0">
              <a:solidFill>
                <a:schemeClr val="tx2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28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BE" altLang="en-US" dirty="0" smtClean="0">
                <a:solidFill>
                  <a:schemeClr val="tx1"/>
                </a:solidFill>
              </a:rPr>
              <a:t>REACH: </a:t>
            </a:r>
            <a:r>
              <a:rPr lang="cs-CZ" altLang="en-US" dirty="0" err="1" smtClean="0">
                <a:solidFill>
                  <a:schemeClr val="tx1"/>
                </a:solidFill>
              </a:rPr>
              <a:t>what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nl-BE" altLang="en-US" dirty="0" smtClean="0">
                <a:solidFill>
                  <a:schemeClr val="tx1"/>
                </a:solidFill>
              </a:rPr>
              <a:t>data type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must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be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registered</a:t>
            </a:r>
            <a:r>
              <a:rPr lang="nl-BE" altLang="en-US" dirty="0" smtClean="0">
                <a:solidFill>
                  <a:schemeClr val="tx1"/>
                </a:solidFill>
              </a:rPr>
              <a:t>?</a:t>
            </a:r>
            <a:endParaRPr lang="nl-NL" altLang="en-US" dirty="0" smtClean="0">
              <a:solidFill>
                <a:schemeClr val="tx1"/>
              </a:solidFill>
            </a:endParaRPr>
          </a:p>
        </p:txBody>
      </p:sp>
      <p:pic>
        <p:nvPicPr>
          <p:cNvPr id="7475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341438"/>
            <a:ext cx="8497887" cy="4679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en-US" sz="2600" b="1" dirty="0" smtClean="0">
                <a:solidFill>
                  <a:schemeClr val="tx1"/>
                </a:solidFill>
              </a:rPr>
              <a:t>Physico-chemical properties, e.g.: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sz="2600" dirty="0" smtClean="0">
                <a:solidFill>
                  <a:schemeClr val="tx1"/>
                </a:solidFill>
              </a:rPr>
              <a:t>Vapour pressure, boiling point, Kow,…</a:t>
            </a:r>
          </a:p>
          <a:p>
            <a:pPr eaLnBrk="1" hangingPunct="1">
              <a:lnSpc>
                <a:spcPct val="90000"/>
              </a:lnSpc>
            </a:pPr>
            <a:endParaRPr lang="cs-CZ" altLang="en-US" sz="2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BE" altLang="en-US" sz="2600" b="1" dirty="0" smtClean="0">
                <a:solidFill>
                  <a:schemeClr val="tx1"/>
                </a:solidFill>
              </a:rPr>
              <a:t>Human </a:t>
            </a:r>
            <a:r>
              <a:rPr lang="nl-BE" altLang="en-US" sz="2600" b="1" dirty="0" smtClean="0">
                <a:solidFill>
                  <a:schemeClr val="tx2"/>
                </a:solidFill>
              </a:rPr>
              <a:t>toxicology</a:t>
            </a:r>
            <a:r>
              <a:rPr lang="nl-BE" altLang="en-US" sz="2600" b="1" dirty="0" smtClean="0">
                <a:solidFill>
                  <a:schemeClr val="tx1"/>
                </a:solidFill>
              </a:rPr>
              <a:t>, e.g.: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sz="2600" dirty="0" smtClean="0">
                <a:solidFill>
                  <a:schemeClr val="tx1"/>
                </a:solidFill>
              </a:rPr>
              <a:t>Acute and chronic toxicity, skin irritation, carcinogenity,…</a:t>
            </a:r>
          </a:p>
          <a:p>
            <a:pPr eaLnBrk="1" hangingPunct="1">
              <a:lnSpc>
                <a:spcPct val="90000"/>
              </a:lnSpc>
            </a:pPr>
            <a:endParaRPr lang="cs-CZ" altLang="en-US" sz="2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BE" altLang="en-US" sz="2600" b="1" dirty="0" smtClean="0">
                <a:solidFill>
                  <a:schemeClr val="tx1"/>
                </a:solidFill>
              </a:rPr>
              <a:t>Environment/ </a:t>
            </a:r>
            <a:r>
              <a:rPr lang="nl-BE" altLang="en-US" sz="2600" b="1" dirty="0" smtClean="0">
                <a:solidFill>
                  <a:schemeClr val="tx2"/>
                </a:solidFill>
              </a:rPr>
              <a:t>Ecotoxicological</a:t>
            </a:r>
            <a:r>
              <a:rPr lang="nl-BE" altLang="en-US" sz="2600" b="1" dirty="0" smtClean="0">
                <a:solidFill>
                  <a:schemeClr val="tx1"/>
                </a:solidFill>
              </a:rPr>
              <a:t> information, e.g.: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sz="2600" dirty="0" smtClean="0">
                <a:solidFill>
                  <a:schemeClr val="tx1"/>
                </a:solidFill>
              </a:rPr>
              <a:t>Acute and/or chronic toxicity for aquatic organisms, biodegradation, …</a:t>
            </a:r>
          </a:p>
          <a:p>
            <a:pPr eaLnBrk="1" hangingPunct="1">
              <a:lnSpc>
                <a:spcPct val="90000"/>
              </a:lnSpc>
            </a:pPr>
            <a:endParaRPr lang="nl-BE" altLang="en-US" sz="2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en-US" sz="2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01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BE" altLang="en-US" smtClean="0">
                <a:solidFill>
                  <a:schemeClr val="tx1"/>
                </a:solidFill>
              </a:rPr>
              <a:t>REACH: </a:t>
            </a:r>
            <a:r>
              <a:rPr lang="cs-CZ" altLang="en-US" dirty="0" err="1" smtClean="0">
                <a:solidFill>
                  <a:schemeClr val="tx1"/>
                </a:solidFill>
              </a:rPr>
              <a:t>testing</a:t>
            </a:r>
            <a:endParaRPr lang="nl-NL" altLang="en-US" dirty="0" smtClean="0">
              <a:solidFill>
                <a:schemeClr val="tx1"/>
              </a:solidFill>
            </a:endParaRPr>
          </a:p>
        </p:txBody>
      </p:sp>
      <p:pic>
        <p:nvPicPr>
          <p:cNvPr id="7577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179388" y="908720"/>
            <a:ext cx="8780462" cy="4856162"/>
            <a:chOff x="179388" y="908720"/>
            <a:chExt cx="8780462" cy="4856162"/>
          </a:xfrm>
        </p:grpSpPr>
        <p:pic>
          <p:nvPicPr>
            <p:cNvPr id="7578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908720"/>
              <a:ext cx="8699500" cy="485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Přímá spojnice 2"/>
            <p:cNvCxnSpPr/>
            <p:nvPr/>
          </p:nvCxnSpPr>
          <p:spPr>
            <a:xfrm>
              <a:off x="179388" y="4437112"/>
              <a:ext cx="878046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4"/>
          <p:cNvSpPr txBox="1">
            <a:spLocks/>
          </p:cNvSpPr>
          <p:nvPr/>
        </p:nvSpPr>
        <p:spPr bwMode="auto">
          <a:xfrm>
            <a:off x="2123728" y="5877272"/>
            <a:ext cx="8424863" cy="94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32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8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l-BE" altLang="en-US" sz="2000" dirty="0" smtClean="0">
                <a:solidFill>
                  <a:srgbClr val="FF0000"/>
                </a:solidFill>
              </a:rPr>
              <a:t>Total</a:t>
            </a:r>
            <a:r>
              <a:rPr lang="cs-CZ" altLang="en-US" sz="2000" dirty="0" smtClean="0">
                <a:solidFill>
                  <a:srgbClr val="FF0000"/>
                </a:solidFill>
              </a:rPr>
              <a:t> </a:t>
            </a:r>
            <a:r>
              <a:rPr lang="cs-CZ" altLang="en-US" sz="2000" dirty="0" err="1" smtClean="0">
                <a:solidFill>
                  <a:srgbClr val="FF0000"/>
                </a:solidFill>
              </a:rPr>
              <a:t>costs</a:t>
            </a:r>
            <a:r>
              <a:rPr lang="nl-BE" altLang="en-US" sz="2000" dirty="0" smtClean="0">
                <a:solidFill>
                  <a:srgbClr val="FF0000"/>
                </a:solidFill>
              </a:rPr>
              <a:t>: 2,8 to 5,6 billion €</a:t>
            </a:r>
            <a:r>
              <a:rPr lang="cs-CZ" altLang="en-US" sz="2000" dirty="0" smtClean="0">
                <a:solidFill>
                  <a:srgbClr val="FF0000"/>
                </a:solidFill>
              </a:rPr>
              <a:t> (i</a:t>
            </a:r>
            <a:r>
              <a:rPr lang="nl-BE" altLang="en-US" sz="2000" dirty="0" smtClean="0">
                <a:solidFill>
                  <a:srgbClr val="FF0000"/>
                </a:solidFill>
              </a:rPr>
              <a:t>ndustry pays</a:t>
            </a:r>
            <a:r>
              <a:rPr lang="cs-CZ" altLang="en-US" sz="2000" dirty="0" smtClean="0">
                <a:solidFill>
                  <a:srgbClr val="FF0000"/>
                </a:solidFill>
              </a:rPr>
              <a:t>)</a:t>
            </a:r>
            <a:endParaRPr lang="nl-BE" altLang="en-US" sz="20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en-US" sz="2000" dirty="0" err="1" smtClean="0">
                <a:solidFill>
                  <a:srgbClr val="FF0000"/>
                </a:solidFill>
              </a:rPr>
              <a:t>Testing</a:t>
            </a:r>
            <a:r>
              <a:rPr lang="cs-CZ" altLang="en-US" sz="2000" dirty="0" smtClean="0">
                <a:solidFill>
                  <a:srgbClr val="FF0000"/>
                </a:solidFill>
              </a:rPr>
              <a:t> </a:t>
            </a:r>
            <a:r>
              <a:rPr lang="nl-BE" altLang="en-US" sz="2000" dirty="0" smtClean="0">
                <a:solidFill>
                  <a:srgbClr val="FF0000"/>
                </a:solidFill>
              </a:rPr>
              <a:t>costs</a:t>
            </a:r>
            <a:r>
              <a:rPr lang="cs-CZ" altLang="en-US" sz="2000" dirty="0" smtClean="0">
                <a:solidFill>
                  <a:srgbClr val="FF0000"/>
                </a:solidFill>
              </a:rPr>
              <a:t> </a:t>
            </a:r>
            <a:r>
              <a:rPr lang="nl-BE" altLang="en-US" sz="2000" dirty="0" smtClean="0">
                <a:solidFill>
                  <a:srgbClr val="FF0000"/>
                </a:solidFill>
              </a:rPr>
              <a:t>(50-60% of total):</a:t>
            </a:r>
            <a:r>
              <a:rPr lang="cs-CZ" altLang="en-US" sz="2000" dirty="0" smtClean="0">
                <a:solidFill>
                  <a:srgbClr val="FF0000"/>
                </a:solidFill>
              </a:rPr>
              <a:t> </a:t>
            </a:r>
            <a:r>
              <a:rPr lang="nl-BE" altLang="en-US" sz="1800" dirty="0" smtClean="0">
                <a:solidFill>
                  <a:srgbClr val="FF0000"/>
                </a:solidFill>
              </a:rPr>
              <a:t>86% for H</a:t>
            </a:r>
            <a:r>
              <a:rPr lang="cs-CZ" altLang="en-US" sz="1800" dirty="0" err="1" smtClean="0">
                <a:solidFill>
                  <a:srgbClr val="FF0000"/>
                </a:solidFill>
              </a:rPr>
              <a:t>uman</a:t>
            </a:r>
            <a:r>
              <a:rPr lang="cs-CZ" altLang="en-US" sz="1800" dirty="0" smtClean="0">
                <a:solidFill>
                  <a:srgbClr val="FF0000"/>
                </a:solidFill>
              </a:rPr>
              <a:t>, </a:t>
            </a:r>
            <a:r>
              <a:rPr lang="nl-BE" altLang="en-US" sz="1800" dirty="0" smtClean="0">
                <a:solidFill>
                  <a:srgbClr val="FF0000"/>
                </a:solidFill>
              </a:rPr>
              <a:t>14% </a:t>
            </a:r>
            <a:r>
              <a:rPr lang="cs-CZ" altLang="en-US" sz="1800" dirty="0" err="1" smtClean="0">
                <a:solidFill>
                  <a:srgbClr val="FF0000"/>
                </a:solidFill>
              </a:rPr>
              <a:t>Ecotox</a:t>
            </a:r>
            <a:endParaRPr lang="nl-BE" altLang="en-US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54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124867"/>
            <a:ext cx="8640762" cy="4824413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cs-CZ" altLang="en-US" sz="2800" dirty="0" err="1" smtClean="0">
                <a:solidFill>
                  <a:schemeClr val="tx1"/>
                </a:solidFill>
              </a:rPr>
              <a:t>Depends</a:t>
            </a:r>
            <a:r>
              <a:rPr lang="cs-CZ" altLang="en-US" sz="2800" dirty="0" smtClean="0">
                <a:solidFill>
                  <a:schemeClr val="tx1"/>
                </a:solidFill>
              </a:rPr>
              <a:t> on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legislation</a:t>
            </a:r>
            <a:r>
              <a:rPr lang="cs-CZ" altLang="en-US" sz="2800" dirty="0" smtClean="0">
                <a:solidFill>
                  <a:schemeClr val="tx1"/>
                </a:solidFill>
              </a:rPr>
              <a:t> (… of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course</a:t>
            </a:r>
            <a:r>
              <a:rPr lang="en-US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smtClean="0">
                <a:solidFill>
                  <a:schemeClr val="tx1"/>
                </a:solidFill>
              </a:rPr>
              <a:t>!)</a:t>
            </a:r>
          </a:p>
          <a:p>
            <a:pPr eaLnBrk="1" hangingPunct="1">
              <a:buFont typeface="Arial" pitchFamily="34" charset="0"/>
              <a:buNone/>
            </a:pPr>
            <a:r>
              <a:rPr lang="cs-CZ" altLang="en-US" sz="2800" dirty="0" smtClean="0">
                <a:solidFill>
                  <a:schemeClr val="tx1"/>
                </a:solidFill>
              </a:rPr>
              <a:t>… but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current</a:t>
            </a:r>
            <a:r>
              <a:rPr lang="cs-CZ" altLang="en-US" sz="2800" dirty="0" smtClean="0">
                <a:solidFill>
                  <a:schemeClr val="tx1"/>
                </a:solidFill>
              </a:rPr>
              <a:t> EU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legislations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tend</a:t>
            </a:r>
            <a:r>
              <a:rPr lang="cs-CZ" altLang="en-US" sz="2800" dirty="0" smtClean="0">
                <a:solidFill>
                  <a:schemeClr val="tx1"/>
                </a:solidFill>
              </a:rPr>
              <a:t> to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be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harmonized</a:t>
            </a:r>
            <a:r>
              <a:rPr lang="cs-CZ" altLang="en-US" sz="2800" dirty="0" smtClean="0">
                <a:solidFill>
                  <a:schemeClr val="tx1"/>
                </a:solidFill>
              </a:rPr>
              <a:t/>
            </a:r>
            <a:br>
              <a:rPr lang="cs-CZ" altLang="en-US" sz="2800" dirty="0" smtClean="0">
                <a:solidFill>
                  <a:schemeClr val="tx1"/>
                </a:solidFill>
              </a:rPr>
            </a:br>
            <a:r>
              <a:rPr lang="cs-CZ" altLang="en-US" sz="2800" dirty="0" smtClean="0">
                <a:solidFill>
                  <a:schemeClr val="tx1"/>
                </a:solidFill>
              </a:rPr>
              <a:t>(use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similar</a:t>
            </a:r>
            <a:r>
              <a:rPr lang="cs-CZ" altLang="en-US" sz="2800" dirty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approaches</a:t>
            </a:r>
            <a:r>
              <a:rPr lang="cs-CZ" altLang="en-US" sz="2800" dirty="0" smtClean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		</a:t>
            </a:r>
            <a:r>
              <a:rPr lang="cs-CZ" alt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example of REACH</a:t>
            </a:r>
            <a:endParaRPr lang="cs-CZ" altLang="en-US" sz="2800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eaLnBrk="1" hangingPunct="1">
              <a:buFont typeface="Arial" pitchFamily="34" charset="0"/>
              <a:buNone/>
            </a:pPr>
            <a:endParaRPr lang="cs-CZ" altLang="en-US" sz="28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eaLnBrk="1" hangingPunct="1">
              <a:buFont typeface="Arial" pitchFamily="34" charset="0"/>
              <a:buNone/>
            </a:pPr>
            <a:r>
              <a:rPr lang="cs-CZ" altLang="en-US" sz="2800" dirty="0" err="1" smtClean="0">
                <a:solidFill>
                  <a:schemeClr val="tx1"/>
                </a:solidFill>
              </a:rPr>
              <a:t>Assays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must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be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2"/>
                </a:solidFill>
              </a:rPr>
              <a:t>STANDARDIZED</a:t>
            </a:r>
            <a:r>
              <a:rPr lang="cs-CZ" altLang="en-US" sz="2800" dirty="0" smtClean="0">
                <a:solidFill>
                  <a:schemeClr val="tx1"/>
                </a:solidFill>
              </a:rPr>
              <a:t/>
            </a:r>
            <a:br>
              <a:rPr lang="cs-CZ" altLang="en-US" sz="2800" dirty="0" smtClean="0">
                <a:solidFill>
                  <a:schemeClr val="tx1"/>
                </a:solidFill>
              </a:rPr>
            </a:br>
            <a:r>
              <a:rPr lang="cs-CZ" altLang="en-US" sz="2800" dirty="0" err="1" smtClean="0">
                <a:solidFill>
                  <a:schemeClr val="tx1"/>
                </a:solidFill>
              </a:rPr>
              <a:t>for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REACH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should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dirty="0" err="1" smtClean="0">
                <a:solidFill>
                  <a:schemeClr val="tx1"/>
                </a:solidFill>
              </a:rPr>
              <a:t>follow</a:t>
            </a:r>
            <a:r>
              <a:rPr lang="cs-CZ" altLang="en-US" sz="2800" dirty="0" smtClean="0">
                <a:solidFill>
                  <a:schemeClr val="tx1"/>
                </a:solidFill>
              </a:rPr>
              <a:t> </a:t>
            </a:r>
            <a:r>
              <a:rPr lang="cs-CZ" altLang="en-US" sz="2800" b="1" dirty="0" smtClean="0">
                <a:solidFill>
                  <a:srgbClr val="FF0000"/>
                </a:solidFill>
              </a:rPr>
              <a:t>OECD </a:t>
            </a:r>
            <a:r>
              <a:rPr lang="cs-CZ" altLang="en-US" sz="2800" b="1" dirty="0" err="1" smtClean="0">
                <a:solidFill>
                  <a:srgbClr val="FF0000"/>
                </a:solidFill>
              </a:rPr>
              <a:t>Guidelines</a:t>
            </a:r>
            <a:endParaRPr lang="cs-CZ" altLang="en-US" sz="2800" b="1" dirty="0" smtClean="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None/>
            </a:pPr>
            <a:endParaRPr lang="cs-CZ" altLang="en-US" sz="2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altLang="en-US" sz="2200" dirty="0" err="1" smtClean="0">
                <a:solidFill>
                  <a:schemeClr val="tx2"/>
                </a:solidFill>
              </a:rPr>
              <a:t>Other</a:t>
            </a:r>
            <a:r>
              <a:rPr lang="cs-CZ" altLang="en-US" sz="2200" dirty="0" smtClean="0">
                <a:solidFill>
                  <a:schemeClr val="tx2"/>
                </a:solidFill>
              </a:rPr>
              <a:t> </a:t>
            </a:r>
            <a:r>
              <a:rPr lang="cs-CZ" altLang="en-US" sz="2200" dirty="0" err="1" smtClean="0">
                <a:solidFill>
                  <a:schemeClr val="tx2"/>
                </a:solidFill>
              </a:rPr>
              <a:t>standardization</a:t>
            </a:r>
            <a:r>
              <a:rPr lang="cs-CZ" altLang="en-US" sz="2200" dirty="0" smtClean="0">
                <a:solidFill>
                  <a:schemeClr val="tx2"/>
                </a:solidFill>
              </a:rPr>
              <a:t> </a:t>
            </a:r>
            <a:r>
              <a:rPr lang="cs-CZ" altLang="en-US" sz="2200" dirty="0" err="1" smtClean="0">
                <a:solidFill>
                  <a:schemeClr val="tx2"/>
                </a:solidFill>
              </a:rPr>
              <a:t>agencies</a:t>
            </a:r>
            <a:r>
              <a:rPr lang="cs-CZ" altLang="en-US" sz="2200" dirty="0" smtClean="0">
                <a:solidFill>
                  <a:schemeClr val="tx2"/>
                </a:solidFill>
              </a:rPr>
              <a:t/>
            </a:r>
            <a:br>
              <a:rPr lang="cs-CZ" altLang="en-US" sz="2200" dirty="0" smtClean="0">
                <a:solidFill>
                  <a:schemeClr val="tx2"/>
                </a:solidFill>
              </a:rPr>
            </a:br>
            <a:r>
              <a:rPr lang="cs-CZ" altLang="en-US" sz="2200" dirty="0" smtClean="0">
                <a:solidFill>
                  <a:schemeClr val="tx2"/>
                </a:solidFill>
              </a:rPr>
              <a:t>(</a:t>
            </a:r>
            <a:r>
              <a:rPr lang="cs-CZ" altLang="en-US" sz="2200" dirty="0" err="1" smtClean="0">
                <a:solidFill>
                  <a:schemeClr val="tx2"/>
                </a:solidFill>
              </a:rPr>
              <a:t>also</a:t>
            </a:r>
            <a:r>
              <a:rPr lang="cs-CZ" altLang="en-US" sz="2200" dirty="0" smtClean="0">
                <a:solidFill>
                  <a:schemeClr val="tx2"/>
                </a:solidFill>
              </a:rPr>
              <a:t> </a:t>
            </a:r>
            <a:r>
              <a:rPr lang="cs-CZ" altLang="en-US" sz="2200" dirty="0" err="1" smtClean="0">
                <a:solidFill>
                  <a:schemeClr val="tx2"/>
                </a:solidFill>
              </a:rPr>
              <a:t>include</a:t>
            </a:r>
            <a:r>
              <a:rPr lang="cs-CZ" altLang="en-US" sz="2200" dirty="0" smtClean="0">
                <a:solidFill>
                  <a:schemeClr val="tx2"/>
                </a:solidFill>
              </a:rPr>
              <a:t> toxicity </a:t>
            </a:r>
            <a:r>
              <a:rPr lang="cs-CZ" altLang="en-US" sz="2200" dirty="0" err="1" smtClean="0">
                <a:solidFill>
                  <a:schemeClr val="tx2"/>
                </a:solidFill>
              </a:rPr>
              <a:t>tests</a:t>
            </a:r>
            <a:r>
              <a:rPr lang="cs-CZ" altLang="en-US" sz="2200" dirty="0" smtClean="0">
                <a:solidFill>
                  <a:schemeClr val="tx2"/>
                </a:solidFill>
              </a:rPr>
              <a:t>) </a:t>
            </a:r>
            <a:r>
              <a:rPr lang="cs-CZ" altLang="en-US" sz="2200" dirty="0" err="1" smtClean="0">
                <a:solidFill>
                  <a:schemeClr val="tx2"/>
                </a:solidFill>
              </a:rPr>
              <a:t>e.g</a:t>
            </a:r>
            <a:r>
              <a:rPr lang="cs-CZ" altLang="en-US" sz="2200" dirty="0" smtClean="0">
                <a:solidFill>
                  <a:schemeClr val="tx2"/>
                </a:solidFill>
              </a:rPr>
              <a:t>. ISO, </a:t>
            </a:r>
            <a:r>
              <a:rPr lang="cs-CZ" altLang="en-US" sz="2200" dirty="0" err="1" smtClean="0">
                <a:solidFill>
                  <a:schemeClr val="tx2"/>
                </a:solidFill>
              </a:rPr>
              <a:t>ASTM</a:t>
            </a:r>
            <a:endParaRPr lang="cs-CZ" altLang="en-US" sz="2200" b="1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None/>
            </a:pPr>
            <a:endParaRPr lang="cs-CZ" alt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69635" name="Rectangle 25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dirty="0" err="1" smtClean="0">
                <a:solidFill>
                  <a:schemeClr val="tx1"/>
                </a:solidFill>
              </a:rPr>
              <a:t>What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assays</a:t>
            </a:r>
            <a:r>
              <a:rPr lang="cs-CZ" altLang="en-US" dirty="0" smtClean="0">
                <a:solidFill>
                  <a:schemeClr val="tx1"/>
                </a:solidFill>
              </a:rPr>
              <a:t> and h</a:t>
            </a:r>
            <a:r>
              <a:rPr lang="nl-BE" altLang="en-US" dirty="0" smtClean="0">
                <a:solidFill>
                  <a:schemeClr val="tx1"/>
                </a:solidFill>
              </a:rPr>
              <a:t>ow exactl</a:t>
            </a:r>
            <a:r>
              <a:rPr lang="cs-CZ" altLang="en-US" dirty="0" smtClean="0">
                <a:solidFill>
                  <a:schemeClr val="tx1"/>
                </a:solidFill>
              </a:rPr>
              <a:t>y?</a:t>
            </a:r>
            <a:endParaRPr lang="nl-NL" alt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7740352" y="4716165"/>
            <a:ext cx="9715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U%2520Fla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420888"/>
            <a:ext cx="901700" cy="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758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50000"/>
              <a:alpha val="60000"/>
            </a:schemeClr>
          </a:solidFill>
        </p:spPr>
        <p:txBody>
          <a:bodyPr/>
          <a:lstStyle/>
          <a:p>
            <a:pPr marL="108000" algn="l">
              <a:spcBef>
                <a:spcPts val="600"/>
              </a:spcBef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OECD guidelines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testing</a:t>
            </a:r>
            <a:r>
              <a:rPr lang="cs-CZ" b="1" dirty="0" smtClean="0"/>
              <a:t> of </a:t>
            </a:r>
            <a:r>
              <a:rPr lang="cs-CZ" b="1" dirty="0" err="1" smtClean="0"/>
              <a:t>chemicals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/>
          <a:lstStyle/>
          <a:p>
            <a:r>
              <a:rPr lang="cs-CZ" dirty="0" smtClean="0"/>
              <a:t>5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sections</a:t>
            </a:r>
            <a:endParaRPr lang="cs-CZ" dirty="0" smtClean="0"/>
          </a:p>
          <a:p>
            <a:pPr lvl="1"/>
            <a:r>
              <a:rPr lang="en-GB" dirty="0" smtClean="0"/>
              <a:t>Section </a:t>
            </a:r>
            <a:r>
              <a:rPr lang="en-GB" dirty="0"/>
              <a:t>1: Physical Chemical </a:t>
            </a:r>
            <a:r>
              <a:rPr lang="en-GB" dirty="0" smtClean="0"/>
              <a:t>Properties</a:t>
            </a:r>
            <a:endParaRPr lang="cs-CZ" dirty="0" smtClean="0"/>
          </a:p>
          <a:p>
            <a:pPr lvl="1"/>
            <a:r>
              <a:rPr lang="en-GB" dirty="0" smtClean="0"/>
              <a:t>Section </a:t>
            </a:r>
            <a:r>
              <a:rPr lang="en-GB" dirty="0"/>
              <a:t>2: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Effects on Biotic 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Systems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cs-CZ" dirty="0" smtClean="0"/>
              <a:t>(</a:t>
            </a:r>
            <a:r>
              <a:rPr lang="cs-CZ" dirty="0" err="1" smtClean="0"/>
              <a:t>i.e</a:t>
            </a:r>
            <a:r>
              <a:rPr lang="cs-CZ" dirty="0" smtClean="0"/>
              <a:t>. </a:t>
            </a:r>
            <a:r>
              <a:rPr lang="cs-CZ" dirty="0" err="1" smtClean="0"/>
              <a:t>Ecotoxicity</a:t>
            </a:r>
            <a:r>
              <a:rPr lang="cs-CZ" dirty="0" smtClean="0"/>
              <a:t>)</a:t>
            </a:r>
          </a:p>
          <a:p>
            <a:pPr lvl="1"/>
            <a:r>
              <a:rPr lang="en-GB" dirty="0" smtClean="0"/>
              <a:t>Section </a:t>
            </a:r>
            <a:r>
              <a:rPr lang="en-GB" dirty="0"/>
              <a:t>3: Degradation and </a:t>
            </a:r>
            <a:r>
              <a:rPr lang="en-GB" dirty="0" smtClean="0"/>
              <a:t>Accumulation</a:t>
            </a:r>
            <a:endParaRPr lang="cs-CZ" dirty="0" smtClean="0"/>
          </a:p>
          <a:p>
            <a:pPr lvl="1"/>
            <a:r>
              <a:rPr lang="en-GB" dirty="0" smtClean="0"/>
              <a:t>Section </a:t>
            </a:r>
            <a:r>
              <a:rPr lang="en-GB" dirty="0"/>
              <a:t>4: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Health Effects 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 err="1" smtClean="0"/>
              <a:t>i.e</a:t>
            </a:r>
            <a:r>
              <a:rPr lang="cs-CZ" dirty="0" smtClean="0"/>
              <a:t>. Toxicity)</a:t>
            </a:r>
          </a:p>
          <a:p>
            <a:pPr lvl="1"/>
            <a:r>
              <a:rPr lang="en-GB" dirty="0" smtClean="0"/>
              <a:t>Section </a:t>
            </a:r>
            <a:r>
              <a:rPr lang="en-GB" dirty="0"/>
              <a:t>5: Other Test </a:t>
            </a:r>
            <a:r>
              <a:rPr lang="en-GB" dirty="0" smtClean="0"/>
              <a:t>Guidelines</a:t>
            </a:r>
            <a:r>
              <a:rPr lang="cs-CZ" dirty="0" smtClean="0"/>
              <a:t> </a:t>
            </a:r>
            <a:br>
              <a:rPr lang="cs-CZ" dirty="0" smtClean="0"/>
            </a:br>
            <a:endParaRPr lang="en-US" dirty="0"/>
          </a:p>
        </p:txBody>
      </p:sp>
      <p:pic>
        <p:nvPicPr>
          <p:cNvPr id="21508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3563888" y="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Organization for Economic Cooperation Development</a:t>
            </a:r>
            <a:endParaRPr lang="cs-CZ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0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5">
              <a:lumMod val="50000"/>
              <a:alpha val="60000"/>
            </a:schemeClr>
          </a:solidFill>
        </p:spPr>
        <p:txBody>
          <a:bodyPr/>
          <a:lstStyle/>
          <a:p>
            <a:pPr marL="108000" algn="l">
              <a:spcBef>
                <a:spcPts val="600"/>
              </a:spcBef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OECD guidelines </a:t>
            </a:r>
            <a:r>
              <a:rPr lang="cs-CZ" b="1" dirty="0" smtClean="0"/>
              <a:t>(</a:t>
            </a:r>
            <a:r>
              <a:rPr lang="cs-CZ" b="1" dirty="0" err="1" smtClean="0"/>
              <a:t>examples</a:t>
            </a:r>
            <a:r>
              <a:rPr lang="cs-CZ" b="1" dirty="0"/>
              <a:t> </a:t>
            </a:r>
            <a:r>
              <a:rPr lang="cs-CZ" b="1" dirty="0" smtClean="0"/>
              <a:t>– </a:t>
            </a:r>
            <a:r>
              <a:rPr lang="cs-CZ" b="1" dirty="0" err="1" smtClean="0"/>
              <a:t>selection</a:t>
            </a:r>
            <a:r>
              <a:rPr lang="cs-CZ" b="1" dirty="0" smtClean="0"/>
              <a:t>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21508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718756"/>
              </p:ext>
            </p:extLst>
          </p:nvPr>
        </p:nvGraphicFramePr>
        <p:xfrm>
          <a:off x="539552" y="1412776"/>
          <a:ext cx="8208912" cy="4517872"/>
        </p:xfrm>
        <a:graphic>
          <a:graphicData uri="http://schemas.openxmlformats.org/drawingml/2006/table">
            <a:tbl>
              <a:tblPr/>
              <a:tblGrid>
                <a:gridCol w="6408712"/>
                <a:gridCol w="1800200"/>
              </a:tblGrid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4F6228"/>
                          </a:solidFill>
                          <a:latin typeface="Calibri"/>
                        </a:rPr>
                        <a:t>Test No. 201: Alga, Growth Inhibition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11 July 2006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Test No. 221: Lemna sp. Growth Inhabition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11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July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2006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Test No. 202: Daphnia sp. Acute </a:t>
                      </a:r>
                      <a:r>
                        <a:rPr lang="en-US" sz="1800" b="1" i="0" u="none" strike="noStrike" dirty="0" err="1">
                          <a:solidFill>
                            <a:srgbClr val="376091"/>
                          </a:solidFill>
                          <a:latin typeface="Calibri"/>
                        </a:rPr>
                        <a:t>Immobilisation</a:t>
                      </a:r>
                      <a:r>
                        <a:rPr lang="en-US" sz="18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Test No. 211: Daphnia magna Reproduction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16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Oct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2008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203: Fish, Acute Toxicity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204: Fish, Prolonged Toxicity Test: 14-Day Study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210: Fish, Early-Life Stage Toxicity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E46D0A"/>
                          </a:solidFill>
                          <a:latin typeface="Calibri"/>
                        </a:rPr>
                        <a:t>Test No. 212: Fish, Short-term Toxicity Test on Embryo and Sac-Fry Stages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Sep 1998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E46D0A"/>
                          </a:solidFill>
                          <a:latin typeface="Calibri"/>
                        </a:rPr>
                        <a:t>Test No. 215: Fish, Juvenile Growth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229: Fish Short Term Reproduction Assay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230: 21-day Fish Assay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08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2009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E46D0A"/>
                          </a:solidFill>
                          <a:latin typeface="Calibri"/>
                        </a:rPr>
                        <a:t>Test No. 231: Amphibian Metamorphosis Assay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08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2009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908720"/>
            <a:ext cx="842486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0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SECTION 2 - </a:t>
            </a:r>
            <a:r>
              <a:rPr lang="en-US" sz="20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Aquatic organisms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en-US" sz="2800" b="1" kern="0" dirty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5">
              <a:lumMod val="50000"/>
              <a:alpha val="60000"/>
            </a:schemeClr>
          </a:solidFill>
        </p:spPr>
        <p:txBody>
          <a:bodyPr/>
          <a:lstStyle/>
          <a:p>
            <a:pPr marL="108000" algn="l">
              <a:spcBef>
                <a:spcPts val="600"/>
              </a:spcBef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OECD guidelines </a:t>
            </a:r>
            <a:r>
              <a:rPr lang="cs-CZ" b="1" dirty="0"/>
              <a:t>(</a:t>
            </a:r>
            <a:r>
              <a:rPr lang="cs-CZ" b="1" dirty="0" err="1"/>
              <a:t>examples</a:t>
            </a:r>
            <a:r>
              <a:rPr lang="cs-CZ" b="1" dirty="0"/>
              <a:t> – </a:t>
            </a:r>
            <a:r>
              <a:rPr lang="cs-CZ" b="1" dirty="0" err="1"/>
              <a:t>selection</a:t>
            </a:r>
            <a:r>
              <a:rPr lang="cs-CZ" b="1" dirty="0"/>
              <a:t>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21508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54710"/>
              </p:ext>
            </p:extLst>
          </p:nvPr>
        </p:nvGraphicFramePr>
        <p:xfrm>
          <a:off x="179511" y="1445860"/>
          <a:ext cx="9073009" cy="4503420"/>
        </p:xfrm>
        <a:graphic>
          <a:graphicData uri="http://schemas.openxmlformats.org/drawingml/2006/table">
            <a:tbl>
              <a:tblPr/>
              <a:tblGrid>
                <a:gridCol w="9073009"/>
              </a:tblGrid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401: Acute Oral Toxicity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402: Acute Dermal Toxicity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403: Acute Inhalation Toxicity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404: Acute Dermal Irritation/Corrosion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405: Acute Eye Irritation/Corrosion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406: Skin Sensitisation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407: Repeated Dose 28-day Oral Toxicity Study in Rodents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408: Repeated Dose 90-Day Oral Toxicity Study in Rodents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409: Repeated Dose 90-Day Oral Toxicity Study in Non-Rodents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410: Repeated Dose Dermal Toxicity: 21/28-day Study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411: Subchronic Dermal Toxicity: 90-day Study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No. 412: Subacute Inhalation Toxicity: 28-Day Study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908720"/>
            <a:ext cx="842486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0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SECTION 4 – </a:t>
            </a:r>
            <a:r>
              <a:rPr lang="cs-CZ" sz="20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Human</a:t>
            </a:r>
            <a:r>
              <a:rPr lang="cs-CZ" sz="20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 </a:t>
            </a:r>
            <a:r>
              <a:rPr lang="cs-CZ" sz="20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health</a:t>
            </a:r>
            <a:r>
              <a:rPr lang="cs-CZ" sz="20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 </a:t>
            </a:r>
            <a:r>
              <a:rPr lang="cs-CZ" sz="20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effects</a:t>
            </a:r>
            <a:endParaRPr lang="en-US" sz="2000" b="1" kern="0" dirty="0" smtClean="0">
              <a:solidFill>
                <a:srgbClr val="4D4D4D"/>
              </a:solidFill>
              <a:latin typeface="+mn-lt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en-US" sz="2800" b="1" kern="0" dirty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34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20833" r="11566" b="4166"/>
          <a:stretch/>
        </p:blipFill>
        <p:spPr bwMode="auto">
          <a:xfrm>
            <a:off x="107504" y="188640"/>
            <a:ext cx="9036109" cy="486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0"/>
          <p:cNvGrpSpPr/>
          <p:nvPr/>
        </p:nvGrpSpPr>
        <p:grpSpPr>
          <a:xfrm>
            <a:off x="3202513" y="4653136"/>
            <a:ext cx="5689967" cy="1873543"/>
            <a:chOff x="3202513" y="4653136"/>
            <a:chExt cx="5689967" cy="1873543"/>
          </a:xfrm>
        </p:grpSpPr>
        <p:cxnSp>
          <p:nvCxnSpPr>
            <p:cNvPr id="5" name="Přímá spojnice se šipkou 4"/>
            <p:cNvCxnSpPr/>
            <p:nvPr/>
          </p:nvCxnSpPr>
          <p:spPr>
            <a:xfrm flipH="1">
              <a:off x="6444208" y="4653136"/>
              <a:ext cx="1296144" cy="8640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ovéPole 7"/>
            <p:cNvSpPr txBox="1"/>
            <p:nvPr/>
          </p:nvSpPr>
          <p:spPr>
            <a:xfrm>
              <a:off x="4566616" y="5589240"/>
              <a:ext cx="43258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24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Try</a:t>
              </a:r>
              <a:r>
                <a:rPr lang="cs-CZ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cs-CZ" sz="24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it!</a:t>
              </a:r>
              <a:r>
                <a:rPr lang="cs-CZ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cs-CZ" sz="2400" dirty="0" smtClean="0">
                  <a:solidFill>
                    <a:schemeClr val="tx2"/>
                  </a:solidFill>
                </a:rPr>
                <a:t>… </a:t>
              </a:r>
              <a:r>
                <a:rPr lang="cs-CZ" sz="2400" dirty="0" err="1" smtClean="0">
                  <a:solidFill>
                    <a:schemeClr val="tx2"/>
                  </a:solidFill>
                </a:rPr>
                <a:t>download</a:t>
              </a:r>
              <a:r>
                <a:rPr lang="cs-CZ" sz="2400" dirty="0" smtClean="0">
                  <a:solidFill>
                    <a:schemeClr val="tx2"/>
                  </a:solidFill>
                </a:rPr>
                <a:t> and study </a:t>
              </a:r>
              <a:br>
                <a:rPr lang="cs-CZ" sz="2400" dirty="0" smtClean="0">
                  <a:solidFill>
                    <a:schemeClr val="tx2"/>
                  </a:solidFill>
                </a:rPr>
              </a:br>
              <a:r>
                <a:rPr lang="cs-CZ" sz="2400" dirty="0" err="1" smtClean="0">
                  <a:solidFill>
                    <a:schemeClr val="tx2"/>
                  </a:solidFill>
                </a:rPr>
                <a:t>your</a:t>
              </a:r>
              <a:r>
                <a:rPr lang="cs-CZ" sz="2400" dirty="0" smtClean="0">
                  <a:solidFill>
                    <a:schemeClr val="tx2"/>
                  </a:solidFill>
                </a:rPr>
                <a:t> </a:t>
              </a:r>
              <a:r>
                <a:rPr lang="cs-CZ" sz="2400" dirty="0" err="1" smtClean="0">
                  <a:solidFill>
                    <a:schemeClr val="tx2"/>
                  </a:solidFill>
                </a:rPr>
                <a:t>guideline</a:t>
              </a:r>
              <a:r>
                <a:rPr lang="cs-CZ" sz="2400" dirty="0" smtClean="0">
                  <a:solidFill>
                    <a:schemeClr val="tx2"/>
                  </a:solidFill>
                </a:rPr>
                <a:t> </a:t>
              </a:r>
              <a:r>
                <a:rPr lang="cs-CZ" sz="2400" dirty="0" err="1" smtClean="0">
                  <a:solidFill>
                    <a:schemeClr val="tx2"/>
                  </a:solidFill>
                </a:rPr>
                <a:t>for</a:t>
              </a:r>
              <a:r>
                <a:rPr lang="cs-CZ" sz="2400" dirty="0" smtClean="0">
                  <a:solidFill>
                    <a:schemeClr val="tx2"/>
                  </a:solidFill>
                </a:rPr>
                <a:t> free!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pic>
          <p:nvPicPr>
            <p:cNvPr id="25600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513" y="5229200"/>
              <a:ext cx="1297479" cy="129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53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dokK9_P3A4I/UZ38uN8AoUI/AAAAAAAAAJc/d1N8vDjsmAw/s1600/what+is+a+chemical+reactions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0" y="1520205"/>
            <a:ext cx="907704" cy="993671"/>
          </a:xfrm>
          <a:prstGeom prst="rect">
            <a:avLst/>
          </a:prstGeom>
          <a:noFill/>
        </p:spPr>
      </p:pic>
      <p:sp>
        <p:nvSpPr>
          <p:cNvPr id="5" name="Šipka doprava 4"/>
          <p:cNvSpPr/>
          <p:nvPr/>
        </p:nvSpPr>
        <p:spPr>
          <a:xfrm>
            <a:off x="5075040" y="1808237"/>
            <a:ext cx="93610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upyourtalent.com/wp-content/uploads/2012/04/white-rat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65" y="1448197"/>
            <a:ext cx="1690911" cy="792088"/>
          </a:xfrm>
          <a:prstGeom prst="rect">
            <a:avLst/>
          </a:prstGeom>
          <a:noFill/>
        </p:spPr>
      </p:pic>
      <p:pic>
        <p:nvPicPr>
          <p:cNvPr id="1030" name="Picture 6" descr="https://encrypted-tbn3.gstatic.com/images?q=tbn:ANd9GcS52E4zw_1IWgj6a-zMCfagRjY0GxrrXUj7RPtc7h6W2mD_trk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89" y="1808237"/>
            <a:ext cx="817373" cy="925728"/>
          </a:xfrm>
          <a:prstGeom prst="rect">
            <a:avLst/>
          </a:prstGeom>
          <a:noFill/>
        </p:spPr>
      </p:pic>
      <p:pic>
        <p:nvPicPr>
          <p:cNvPr id="1032" name="Picture 8" descr="http://www.lfu.bayern.de/analytik_stoffe/biol_analytik_toxizitaetstests/pic/159498_gr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16" y="2312293"/>
            <a:ext cx="777430" cy="74701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3906506" y="2770475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Organism</a:t>
            </a:r>
            <a:endParaRPr lang="en-US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54560" y="2761183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Chemical</a:t>
            </a:r>
            <a:endParaRPr lang="en-US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371186" y="1448197"/>
            <a:ext cx="18662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Adverse Effects</a:t>
            </a:r>
          </a:p>
          <a:p>
            <a:pPr algn="ctr"/>
            <a:r>
              <a:rPr lang="en-US" sz="1400" i="1" dirty="0" smtClean="0"/>
              <a:t>Death</a:t>
            </a:r>
          </a:p>
          <a:p>
            <a:pPr algn="ctr"/>
            <a:r>
              <a:rPr lang="en-US" sz="1400" i="1" dirty="0" smtClean="0"/>
              <a:t>Altered Reproduction</a:t>
            </a:r>
            <a:endParaRPr lang="cs-CZ" sz="1400" i="1" dirty="0" smtClean="0"/>
          </a:p>
          <a:p>
            <a:pPr algn="ctr"/>
            <a:r>
              <a:rPr lang="en-US" sz="1400" i="1" dirty="0"/>
              <a:t>Inhibition of </a:t>
            </a:r>
            <a:r>
              <a:rPr lang="en-US" sz="1400" i="1" dirty="0" smtClean="0"/>
              <a:t>Growth</a:t>
            </a:r>
            <a:endParaRPr lang="cs-CZ" sz="1400" i="1" dirty="0" smtClean="0"/>
          </a:p>
          <a:p>
            <a:pPr algn="ctr"/>
            <a:endParaRPr lang="en-US" sz="1400" i="1" dirty="0" smtClean="0"/>
          </a:p>
          <a:p>
            <a:pPr algn="ctr"/>
            <a:r>
              <a:rPr lang="en-US" sz="1400" i="1" dirty="0" smtClean="0"/>
              <a:t>Tumor</a:t>
            </a:r>
            <a:r>
              <a:rPr lang="cs-CZ" sz="1400" i="1" dirty="0" err="1" smtClean="0"/>
              <a:t>igenicity</a:t>
            </a:r>
            <a:endParaRPr lang="en-US" sz="1400" i="1" dirty="0" smtClean="0"/>
          </a:p>
          <a:p>
            <a:pPr algn="ctr"/>
            <a:r>
              <a:rPr lang="en-US" sz="1400" i="1" dirty="0" smtClean="0"/>
              <a:t>Skin irritation</a:t>
            </a:r>
          </a:p>
          <a:p>
            <a:pPr algn="ctr"/>
            <a:r>
              <a:rPr lang="en-US" sz="1400" i="1" dirty="0" smtClean="0"/>
              <a:t>…</a:t>
            </a:r>
            <a:endParaRPr lang="en-US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978696" y="1376189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+</a:t>
            </a:r>
            <a:endParaRPr lang="en-US" sz="8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5496" y="9087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Traditionally</a:t>
            </a:r>
            <a:r>
              <a:rPr lang="en-US" dirty="0" smtClean="0"/>
              <a:t> – Evaluation of adverse effects using the whole organism models</a:t>
            </a:r>
            <a:endParaRPr lang="en-US" b="1" dirty="0" smtClean="0"/>
          </a:p>
        </p:txBody>
      </p:sp>
      <p:sp>
        <p:nvSpPr>
          <p:cNvPr id="2" name="TextovéPole 1"/>
          <p:cNvSpPr txBox="1"/>
          <p:nvPr/>
        </p:nvSpPr>
        <p:spPr>
          <a:xfrm>
            <a:off x="5970085" y="4016097"/>
            <a:ext cx="270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>
                <a:solidFill>
                  <a:srgbClr val="FF0000"/>
                </a:solidFill>
              </a:rPr>
              <a:t>REGULATORY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FOCUS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(</a:t>
            </a:r>
            <a:r>
              <a:rPr lang="cs-CZ" dirty="0" err="1" smtClean="0">
                <a:solidFill>
                  <a:srgbClr val="FF0000"/>
                </a:solidFill>
              </a:rPr>
              <a:t>APICAL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ENDPOINTS</a:t>
            </a:r>
            <a:r>
              <a:rPr lang="cs-CZ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Šipka doprava 2"/>
          <p:cNvSpPr/>
          <p:nvPr/>
        </p:nvSpPr>
        <p:spPr>
          <a:xfrm rot="16200000">
            <a:off x="6859669" y="3264659"/>
            <a:ext cx="633975" cy="6056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16" name="Picture 9" descr="Výsledek obrázku pro governmen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337" y="3135451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Hazard </a:t>
            </a:r>
            <a:r>
              <a:rPr lang="cs-CZ" dirty="0" err="1" smtClean="0">
                <a:solidFill>
                  <a:schemeClr val="tx1"/>
                </a:solidFill>
              </a:rPr>
              <a:t>assessment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>
                <a:solidFill>
                  <a:schemeClr val="tx1"/>
                </a:solidFill>
              </a:rPr>
              <a:t>Impacts</a:t>
            </a:r>
            <a:r>
              <a:rPr lang="cs-CZ" altLang="en-US" dirty="0" smtClean="0">
                <a:solidFill>
                  <a:schemeClr val="tx1"/>
                </a:solidFill>
              </a:rPr>
              <a:t> on biota </a:t>
            </a:r>
            <a:r>
              <a:rPr lang="cs-CZ" altLang="en-US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  <a:sym typeface="Wingdings" pitchFamily="2" charset="2"/>
              </a:rPr>
              <a:t>global</a:t>
            </a:r>
            <a:r>
              <a:rPr lang="cs-CZ" alt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  <a:sym typeface="Wingdings" pitchFamily="2" charset="2"/>
              </a:rPr>
              <a:t>effects</a:t>
            </a:r>
            <a:r>
              <a:rPr lang="cs-CZ" alt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cs-CZ" altLang="en-US" dirty="0" smtClean="0">
              <a:solidFill>
                <a:schemeClr val="tx1"/>
              </a:solidFill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323" r="3334" b="3323"/>
          <a:stretch>
            <a:fillRect/>
          </a:stretch>
        </p:blipFill>
        <p:spPr bwMode="auto">
          <a:xfrm>
            <a:off x="4886325" y="1143000"/>
            <a:ext cx="3843338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50825" y="1341438"/>
            <a:ext cx="52578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200" b="1">
                <a:solidFill>
                  <a:schemeClr val="tx1"/>
                </a:solidFill>
                <a:latin typeface="Verdana" pitchFamily="34" charset="0"/>
              </a:rPr>
              <a:t>Mixing oceans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  <a:latin typeface="Verdana" pitchFamily="34" charset="0"/>
                <a:sym typeface="Wingdings" pitchFamily="2" charset="2"/>
              </a:rPr>
              <a:t></a:t>
            </a:r>
            <a:r>
              <a:rPr lang="en-US" altLang="en-US" sz="2200">
                <a:solidFill>
                  <a:schemeClr val="tx1"/>
                </a:solidFill>
                <a:latin typeface="Verdana" pitchFamily="34" charset="0"/>
                <a:sym typeface="Wingdings" pitchFamily="2" charset="2"/>
              </a:rPr>
              <a:t> </a:t>
            </a:r>
            <a:r>
              <a:rPr lang="cs-CZ" altLang="en-US" sz="2200">
                <a:solidFill>
                  <a:schemeClr val="tx1"/>
                </a:solidFill>
                <a:latin typeface="Verdana" pitchFamily="34" charset="0"/>
              </a:rPr>
              <a:t>cooling the atmosphere</a:t>
            </a:r>
            <a:endParaRPr lang="en-US" altLang="en-US" sz="220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Verdana" pitchFamily="34" charset="0"/>
              </a:rPr>
              <a:t>[Nature 447, p.522, May 31, 2007]</a:t>
            </a:r>
            <a:endParaRPr lang="cs-CZ" altLang="en-US" sz="1600">
              <a:solidFill>
                <a:schemeClr val="tx1"/>
              </a:solidFill>
              <a:latin typeface="Verdan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2100" y="3284538"/>
            <a:ext cx="8670925" cy="2819400"/>
            <a:chOff x="96" y="2448"/>
            <a:chExt cx="5462" cy="1776"/>
          </a:xfrm>
        </p:grpSpPr>
        <p:grpSp>
          <p:nvGrpSpPr>
            <p:cNvPr id="32774" name="Group 6"/>
            <p:cNvGrpSpPr>
              <a:grpSpLocks/>
            </p:cNvGrpSpPr>
            <p:nvPr/>
          </p:nvGrpSpPr>
          <p:grpSpPr bwMode="auto">
            <a:xfrm>
              <a:off x="96" y="2448"/>
              <a:ext cx="5462" cy="1775"/>
              <a:chOff x="144" y="2371"/>
              <a:chExt cx="5462" cy="1775"/>
            </a:xfrm>
          </p:grpSpPr>
          <p:pic>
            <p:nvPicPr>
              <p:cNvPr id="32776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" t="1471" r="1465" b="1471"/>
              <a:stretch>
                <a:fillRect/>
              </a:stretch>
            </p:blipFill>
            <p:spPr bwMode="auto">
              <a:xfrm>
                <a:off x="144" y="2371"/>
                <a:ext cx="2592" cy="1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77" name="Text Box 8"/>
              <p:cNvSpPr txBox="1">
                <a:spLocks noChangeArrowheads="1"/>
              </p:cNvSpPr>
              <p:nvPr/>
            </p:nvSpPr>
            <p:spPr bwMode="auto">
              <a:xfrm>
                <a:off x="2829" y="2808"/>
                <a:ext cx="2777" cy="1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3200">
                    <a:solidFill>
                      <a:srgbClr val="818184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800">
                    <a:solidFill>
                      <a:srgbClr val="818184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2400">
                    <a:solidFill>
                      <a:srgbClr val="818184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000">
                    <a:solidFill>
                      <a:srgbClr val="818184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en-US" sz="1800" u="sng">
                    <a:solidFill>
                      <a:schemeClr val="tx1"/>
                    </a:solidFill>
                    <a:latin typeface="Verdana" pitchFamily="34" charset="0"/>
                  </a:rPr>
                  <a:t>Marine life</a:t>
                </a:r>
                <a:r>
                  <a:rPr lang="cs-CZ" altLang="en-US" sz="1800">
                    <a:solidFill>
                      <a:schemeClr val="tx1"/>
                    </a:solidFill>
                    <a:latin typeface="Verdana" pitchFamily="34" charset="0"/>
                  </a:rPr>
                  <a:t> supplies up to 50% of the mechanical energy required worldwide to mix waters from the surface to deeper cool layers</a:t>
                </a:r>
                <a:endParaRPr lang="en-US" altLang="en-US" sz="1800">
                  <a:solidFill>
                    <a:schemeClr val="tx1"/>
                  </a:solidFill>
                  <a:latin typeface="Verdana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[Dewar, Marine Res 64:541 </a:t>
                </a:r>
                <a:r>
                  <a:rPr lang="cs-CZ" altLang="en-US" sz="1400">
                    <a:solidFill>
                      <a:schemeClr val="tx1"/>
                    </a:solidFill>
                    <a:latin typeface="Verdana" pitchFamily="34" charset="0"/>
                  </a:rPr>
                  <a:t>(2006)</a:t>
                </a: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]</a:t>
                </a:r>
                <a:endParaRPr lang="cs-CZ" altLang="en-US" sz="1400">
                  <a:solidFill>
                    <a:schemeClr val="tx1"/>
                  </a:solidFill>
                  <a:latin typeface="Verdana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[Katija a Dabiri, Nature 460:624 </a:t>
                </a:r>
                <a:r>
                  <a:rPr lang="cs-CZ" altLang="en-US" sz="1400">
                    <a:solidFill>
                      <a:schemeClr val="tx1"/>
                    </a:solidFill>
                    <a:latin typeface="Verdana" pitchFamily="34" charset="0"/>
                  </a:rPr>
                  <a:t>(2009)</a:t>
                </a: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]</a:t>
                </a:r>
                <a:endParaRPr lang="cs-CZ" altLang="en-US" sz="1400">
                  <a:solidFill>
                    <a:schemeClr val="tx1"/>
                  </a:solidFill>
                  <a:latin typeface="Verdana" pitchFamily="34" charset="0"/>
                </a:endParaRPr>
              </a:p>
            </p:txBody>
          </p:sp>
        </p:grpSp>
        <p:pic>
          <p:nvPicPr>
            <p:cNvPr id="3277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448"/>
              <a:ext cx="133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82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dokK9_P3A4I/UZ38uN8AoUI/AAAAAAAAAJc/d1N8vDjsmAw/s1600/what+is+a+chemical+reactions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0913"/>
            <a:ext cx="907704" cy="993671"/>
          </a:xfrm>
          <a:prstGeom prst="rect">
            <a:avLst/>
          </a:prstGeom>
          <a:noFill/>
        </p:spPr>
      </p:pic>
      <p:sp>
        <p:nvSpPr>
          <p:cNvPr id="5" name="Šipka doprava 4"/>
          <p:cNvSpPr/>
          <p:nvPr/>
        </p:nvSpPr>
        <p:spPr>
          <a:xfrm>
            <a:off x="5148064" y="1798945"/>
            <a:ext cx="93610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upyourtalent.com/wp-content/uploads/2012/04/white-rat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89" y="1438905"/>
            <a:ext cx="1690911" cy="792088"/>
          </a:xfrm>
          <a:prstGeom prst="rect">
            <a:avLst/>
          </a:prstGeom>
          <a:noFill/>
        </p:spPr>
      </p:pic>
      <p:pic>
        <p:nvPicPr>
          <p:cNvPr id="1030" name="Picture 6" descr="https://encrypted-tbn3.gstatic.com/images?q=tbn:ANd9GcS52E4zw_1IWgj6a-zMCfagRjY0GxrrXUj7RPtc7h6W2mD_trk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13" y="1798945"/>
            <a:ext cx="817373" cy="925728"/>
          </a:xfrm>
          <a:prstGeom prst="rect">
            <a:avLst/>
          </a:prstGeom>
          <a:noFill/>
        </p:spPr>
      </p:pic>
      <p:pic>
        <p:nvPicPr>
          <p:cNvPr id="1032" name="Picture 8" descr="http://www.lfu.bayern.de/analytik_stoffe/biol_analytik_toxizitaetstests/pic/159498_gr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03001"/>
            <a:ext cx="777430" cy="74701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3979530" y="2761183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Organism</a:t>
            </a:r>
            <a:endParaRPr lang="en-US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27584" y="275189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Chemical</a:t>
            </a:r>
            <a:endParaRPr lang="en-US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444209" y="1438905"/>
            <a:ext cx="186621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Adverse </a:t>
            </a:r>
            <a:r>
              <a:rPr lang="en-US" sz="1400" b="1" smtClean="0"/>
              <a:t>Effects</a:t>
            </a:r>
            <a:r>
              <a:rPr lang="cs-CZ" sz="1400" b="1" dirty="0" smtClean="0"/>
              <a:t> </a:t>
            </a:r>
            <a:br>
              <a:rPr lang="cs-CZ" sz="1400" b="1" dirty="0" smtClean="0"/>
            </a:br>
            <a:r>
              <a:rPr lang="en-US" sz="1400" i="1" dirty="0" smtClean="0"/>
              <a:t>Death</a:t>
            </a:r>
          </a:p>
          <a:p>
            <a:pPr algn="ctr"/>
            <a:r>
              <a:rPr lang="en-US" sz="1400" i="1" dirty="0" smtClean="0"/>
              <a:t>Inhibition of Growth</a:t>
            </a:r>
          </a:p>
          <a:p>
            <a:pPr algn="ctr"/>
            <a:r>
              <a:rPr lang="en-US" sz="1400" i="1" dirty="0" smtClean="0"/>
              <a:t>Altered Reproduction</a:t>
            </a:r>
          </a:p>
          <a:p>
            <a:pPr algn="ctr"/>
            <a:r>
              <a:rPr lang="en-US" sz="1400" i="1" dirty="0" smtClean="0"/>
              <a:t>Tumor</a:t>
            </a:r>
          </a:p>
          <a:p>
            <a:pPr algn="ctr"/>
            <a:r>
              <a:rPr lang="en-US" sz="1400" i="1" dirty="0" smtClean="0"/>
              <a:t>Skin irritation</a:t>
            </a:r>
          </a:p>
          <a:p>
            <a:pPr algn="ctr"/>
            <a:r>
              <a:rPr lang="en-US" sz="1400" i="1" dirty="0" smtClean="0"/>
              <a:t>…</a:t>
            </a:r>
            <a:endParaRPr lang="en-US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051720" y="1366897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+</a:t>
            </a:r>
            <a:endParaRPr lang="en-US" sz="8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0" y="8994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Traditionally</a:t>
            </a:r>
            <a:r>
              <a:rPr lang="en-US" dirty="0" smtClean="0"/>
              <a:t> – Evaluation of adverse effects using the whole organism models</a:t>
            </a:r>
            <a:endParaRPr lang="en-US" b="1" dirty="0" smtClean="0"/>
          </a:p>
        </p:txBody>
      </p:sp>
      <p:pic>
        <p:nvPicPr>
          <p:cNvPr id="1038" name="Picture 14" descr="http://www.tdi.ox.ac.uk/_asset/image/tdi-barcoded-plates.jpeg/fit/300/300/FF000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41" y="3717032"/>
            <a:ext cx="1728192" cy="1157889"/>
          </a:xfrm>
          <a:prstGeom prst="rect">
            <a:avLst/>
          </a:prstGeom>
          <a:noFill/>
        </p:spPr>
      </p:pic>
      <p:pic>
        <p:nvPicPr>
          <p:cNvPr id="1042" name="Picture 18" descr="http://wallpoper.com/images/00/27/10/25/rainbows-vials_0027102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85" y="3717032"/>
            <a:ext cx="1536171" cy="1152128"/>
          </a:xfrm>
          <a:prstGeom prst="rect">
            <a:avLst/>
          </a:prstGeom>
          <a:noFill/>
        </p:spPr>
      </p:pic>
      <p:sp>
        <p:nvSpPr>
          <p:cNvPr id="24" name="TextovéPole 23"/>
          <p:cNvSpPr txBox="1"/>
          <p:nvPr/>
        </p:nvSpPr>
        <p:spPr>
          <a:xfrm>
            <a:off x="2428860" y="3645024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+</a:t>
            </a:r>
            <a:endParaRPr lang="en-US" sz="8000" dirty="0"/>
          </a:p>
        </p:txBody>
      </p:sp>
      <p:sp>
        <p:nvSpPr>
          <p:cNvPr id="26" name="Šipka doprava 25"/>
          <p:cNvSpPr/>
          <p:nvPr/>
        </p:nvSpPr>
        <p:spPr>
          <a:xfrm>
            <a:off x="5144057" y="3933056"/>
            <a:ext cx="93610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4" name="Picture 20" descr="http://ehp.niehs.nih.gov/wp-content/uploads/118/4/ehp.0901392.g001.pn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76" y="3212976"/>
            <a:ext cx="1634675" cy="1728192"/>
          </a:xfrm>
          <a:prstGeom prst="rect">
            <a:avLst/>
          </a:prstGeom>
          <a:noFill/>
        </p:spPr>
      </p:pic>
      <p:sp>
        <p:nvSpPr>
          <p:cNvPr id="28" name="TextovéPole 27"/>
          <p:cNvSpPr txBox="1"/>
          <p:nvPr/>
        </p:nvSpPr>
        <p:spPr>
          <a:xfrm>
            <a:off x="751569" y="4931876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10^4 Chemicals</a:t>
            </a:r>
            <a:endParaRPr lang="en-US" sz="14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2972087" y="4941168"/>
            <a:ext cx="239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H</a:t>
            </a:r>
            <a:r>
              <a:rPr lang="en-US" sz="1400" dirty="0" err="1" smtClean="0"/>
              <a:t>TS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err="1" smtClean="0"/>
              <a:t>High-Throughput-Screening</a:t>
            </a:r>
            <a:endParaRPr lang="en-US" sz="1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5436096" y="4921423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Chemical-biological interactions,</a:t>
            </a:r>
          </a:p>
          <a:p>
            <a:pPr algn="ctr"/>
            <a:r>
              <a:rPr lang="en-US" sz="1400" b="1" i="1" dirty="0" smtClean="0"/>
              <a:t>Mechanistic Toxicological Data</a:t>
            </a:r>
          </a:p>
        </p:txBody>
      </p:sp>
      <p:sp>
        <p:nvSpPr>
          <p:cNvPr id="31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Hazard </a:t>
            </a:r>
            <a:r>
              <a:rPr lang="cs-CZ" dirty="0" err="1" smtClean="0">
                <a:solidFill>
                  <a:schemeClr val="tx1"/>
                </a:solidFill>
              </a:rPr>
              <a:t>assessment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36512" y="31409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New</a:t>
            </a:r>
            <a:r>
              <a:rPr lang="en-US" dirty="0" smtClean="0"/>
              <a:t> – Ex vivo / in vitro / In </a:t>
            </a:r>
            <a:r>
              <a:rPr lang="en-US" dirty="0" err="1" smtClean="0"/>
              <a:t>chemico</a:t>
            </a:r>
            <a:r>
              <a:rPr lang="en-US" dirty="0" smtClean="0"/>
              <a:t> / In silico Methods</a:t>
            </a:r>
            <a:endParaRPr lang="en-US" b="1" dirty="0" smtClean="0"/>
          </a:p>
        </p:txBody>
      </p:sp>
      <p:sp>
        <p:nvSpPr>
          <p:cNvPr id="33" name="TextovéPole 32"/>
          <p:cNvSpPr txBox="1"/>
          <p:nvPr/>
        </p:nvSpPr>
        <p:spPr>
          <a:xfrm>
            <a:off x="0" y="5613047"/>
            <a:ext cx="9179496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cs-CZ" b="1" dirty="0" err="1" smtClean="0">
                <a:solidFill>
                  <a:schemeClr val="bg1"/>
                </a:solidFill>
              </a:rPr>
              <a:t>Key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task</a:t>
            </a:r>
            <a:r>
              <a:rPr lang="en-US" b="1" dirty="0" smtClean="0">
                <a:solidFill>
                  <a:schemeClr val="bg1"/>
                </a:solidFill>
              </a:rPr>
              <a:t>/question</a:t>
            </a:r>
            <a:r>
              <a:rPr lang="cs-CZ" b="1" dirty="0" smtClean="0">
                <a:solidFill>
                  <a:schemeClr val="bg1"/>
                </a:solidFill>
              </a:rPr>
              <a:t>: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How to link </a:t>
            </a:r>
            <a:r>
              <a:rPr lang="cs-CZ" dirty="0" err="1" smtClean="0">
                <a:solidFill>
                  <a:schemeClr val="bg1"/>
                </a:solidFill>
              </a:rPr>
              <a:t>MECHANISTIC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INFORMATION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with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APICAL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ENDPOINTS</a:t>
            </a:r>
            <a:r>
              <a:rPr lang="cs-CZ" dirty="0" smtClean="0">
                <a:solidFill>
                  <a:schemeClr val="bg1"/>
                </a:solidFill>
              </a:rPr>
              <a:t> ?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2" name="Zahnutá šipka nahoru 1"/>
          <p:cNvSpPr/>
          <p:nvPr/>
        </p:nvSpPr>
        <p:spPr>
          <a:xfrm rot="15940587">
            <a:off x="6627009" y="3573803"/>
            <a:ext cx="3837588" cy="112733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69012"/>
            <a:ext cx="733760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 smtClean="0">
                <a:solidFill>
                  <a:schemeClr val="accent5">
                    <a:lumMod val="75000"/>
                  </a:schemeClr>
                </a:solidFill>
              </a:rPr>
              <a:t>MoA</a:t>
            </a:r>
            <a:r>
              <a:rPr lang="cs-CZ" sz="2000" b="1" dirty="0" smtClean="0"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cs-CZ" sz="2000" b="1" dirty="0" err="1" smtClean="0">
                <a:solidFill>
                  <a:schemeClr val="accent5">
                    <a:lumMod val="75000"/>
                  </a:schemeClr>
                </a:solidFill>
              </a:rPr>
              <a:t>omics</a:t>
            </a:r>
            <a:r>
              <a:rPr lang="cs-CZ" sz="2000" b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cs-CZ" sz="2000" b="1" dirty="0" err="1" smtClean="0">
                <a:solidFill>
                  <a:schemeClr val="accent5">
                    <a:lumMod val="75000"/>
                  </a:schemeClr>
                </a:solidFill>
              </a:rPr>
              <a:t>supported</a:t>
            </a:r>
            <a:r>
              <a:rPr lang="cs-CZ" sz="2000" b="1" dirty="0" smtClean="0">
                <a:solidFill>
                  <a:schemeClr val="accent5">
                    <a:lumMod val="75000"/>
                  </a:schemeClr>
                </a:solidFill>
              </a:rPr>
              <a:t> by </a:t>
            </a:r>
            <a:r>
              <a:rPr lang="cs-CZ" sz="2000" b="1" dirty="0" err="1" smtClean="0">
                <a:solidFill>
                  <a:schemeClr val="accent5">
                    <a:lumMod val="75000"/>
                  </a:schemeClr>
                </a:solidFill>
              </a:rPr>
              <a:t>strategic</a:t>
            </a:r>
            <a:r>
              <a:rPr lang="cs-CZ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2000" b="1" dirty="0" err="1" smtClean="0">
                <a:solidFill>
                  <a:schemeClr val="accent5">
                    <a:lumMod val="75000"/>
                  </a:schemeClr>
                </a:solidFill>
              </a:rPr>
              <a:t>documents</a:t>
            </a:r>
            <a:endParaRPr lang="cs-CZ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b="1" dirty="0" smtClean="0"/>
          </a:p>
          <a:p>
            <a:r>
              <a:rPr lang="en-GB" sz="1600" b="1" dirty="0" smtClean="0"/>
              <a:t>Toxicity </a:t>
            </a:r>
            <a:r>
              <a:rPr lang="en-GB" sz="1600" b="1" dirty="0"/>
              <a:t>Testing in the 21st Century: A Vision and a </a:t>
            </a:r>
            <a:r>
              <a:rPr lang="en-GB" sz="1600" b="1" dirty="0" smtClean="0"/>
              <a:t>Strategy</a:t>
            </a:r>
            <a:endParaRPr lang="cs-CZ" sz="1600" b="1" dirty="0" smtClean="0"/>
          </a:p>
          <a:p>
            <a:r>
              <a:rPr lang="cs-CZ" sz="1600" dirty="0" smtClean="0"/>
              <a:t>US </a:t>
            </a:r>
            <a:r>
              <a:rPr lang="cs-CZ" sz="1600" dirty="0" err="1" smtClean="0"/>
              <a:t>National</a:t>
            </a:r>
            <a:r>
              <a:rPr lang="cs-CZ" sz="1600" dirty="0" smtClean="0"/>
              <a:t> </a:t>
            </a:r>
            <a:r>
              <a:rPr lang="cs-CZ" sz="1600" dirty="0" err="1" smtClean="0"/>
              <a:t>Academies</a:t>
            </a:r>
            <a:r>
              <a:rPr lang="cs-CZ" sz="1600" dirty="0" smtClean="0"/>
              <a:t> of </a:t>
            </a:r>
            <a:r>
              <a:rPr lang="cs-CZ" sz="1600" dirty="0" err="1" smtClean="0"/>
              <a:t>Sciences</a:t>
            </a:r>
            <a:endParaRPr lang="en-GB" sz="1600" dirty="0"/>
          </a:p>
          <a:p>
            <a:r>
              <a:rPr lang="en-GB" sz="1600" dirty="0"/>
              <a:t>http://www.nap.edu/catalog/11970.html</a:t>
            </a:r>
          </a:p>
        </p:txBody>
      </p:sp>
      <p:pic>
        <p:nvPicPr>
          <p:cNvPr id="81922" name="Picture 2" descr="https://encrypted-tbn3.gstatic.com/images?q=tbn:ANd9GcTAlr7MmMMxBP1Gffwd_0Gk4X2faiMuSVai0zxTF1WtiV1DAN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80" y="332656"/>
            <a:ext cx="17526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encrypted-tbn0.gstatic.com/images?q=tbn:ANd9GcQyQs5sVs1TzKletUOC20iLNg93Liu4X5Q_XF_I6rQWsL404Y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879975"/>
            <a:ext cx="361315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961" y="1632248"/>
            <a:ext cx="4584055" cy="2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3928" y="3325658"/>
            <a:ext cx="4162568" cy="334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1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Šipka doprava 68"/>
          <p:cNvSpPr/>
          <p:nvPr/>
        </p:nvSpPr>
        <p:spPr>
          <a:xfrm>
            <a:off x="1000100" y="1785926"/>
            <a:ext cx="6929486" cy="64294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5405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Adverse Outcome Pathway</a:t>
            </a:r>
            <a:r>
              <a:rPr lang="cs-CZ" dirty="0" smtClean="0">
                <a:solidFill>
                  <a:schemeClr val="tx1"/>
                </a:solidFill>
              </a:rPr>
              <a:t>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44016" y="4789601"/>
            <a:ext cx="889248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b="1" dirty="0" err="1" smtClean="0">
                <a:solidFill>
                  <a:srgbClr val="00B050"/>
                </a:solidFill>
              </a:rPr>
              <a:t>EXISTING</a:t>
            </a:r>
            <a:r>
              <a:rPr lang="cs-CZ" sz="2000" b="1" dirty="0" smtClean="0">
                <a:solidFill>
                  <a:srgbClr val="00B050"/>
                </a:solidFill>
              </a:rPr>
              <a:t> </a:t>
            </a:r>
            <a:r>
              <a:rPr lang="cs-CZ" sz="2000" b="1" dirty="0" err="1" smtClean="0">
                <a:solidFill>
                  <a:srgbClr val="00B050"/>
                </a:solidFill>
              </a:rPr>
              <a:t>KNOWLEDGE</a:t>
            </a:r>
            <a:r>
              <a:rPr lang="en-US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used</a:t>
            </a:r>
            <a:r>
              <a:rPr lang="cs-CZ" sz="2000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to link the </a:t>
            </a:r>
            <a:r>
              <a:rPr lang="en-US" sz="2000" dirty="0" smtClean="0"/>
              <a:t>two anchor points: </a:t>
            </a:r>
            <a:r>
              <a:rPr lang="en-US" sz="2000" b="1" dirty="0" smtClean="0">
                <a:solidFill>
                  <a:schemeClr val="tx2"/>
                </a:solidFill>
              </a:rPr>
              <a:t>Molecular Initiating Event</a:t>
            </a:r>
            <a:r>
              <a:rPr lang="en-US" sz="2000" dirty="0" smtClean="0"/>
              <a:t> (MIE) and </a:t>
            </a:r>
            <a:r>
              <a:rPr lang="en-US" sz="2000" b="1" dirty="0" smtClean="0">
                <a:solidFill>
                  <a:schemeClr val="tx2"/>
                </a:solidFill>
              </a:rPr>
              <a:t>Adverse Outcome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/>
              <a:t>(AO)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en-US" sz="2000" b="1" dirty="0" smtClean="0">
                <a:solidFill>
                  <a:srgbClr val="FF0000"/>
                </a:solidFill>
              </a:rPr>
              <a:t>via a series </a:t>
            </a:r>
            <a:r>
              <a:rPr lang="en-US" sz="2000" dirty="0" smtClean="0"/>
              <a:t>of intermediate steps: </a:t>
            </a:r>
            <a:r>
              <a:rPr lang="en-US" sz="2000" b="1" dirty="0" smtClean="0">
                <a:solidFill>
                  <a:schemeClr val="tx2"/>
                </a:solidFill>
              </a:rPr>
              <a:t>Key Events </a:t>
            </a:r>
            <a:endParaRPr lang="en-US" sz="2000" u="sng" dirty="0" smtClean="0">
              <a:solidFill>
                <a:schemeClr val="tx2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7544" y="1758826"/>
            <a:ext cx="1008112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Chemical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619672" y="1758826"/>
            <a:ext cx="1008112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Macro-Molecular Interaction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771800" y="1758826"/>
            <a:ext cx="1008112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Cellular Response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076056" y="1758826"/>
            <a:ext cx="1008112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Organ Response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228184" y="1758826"/>
            <a:ext cx="1008112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Organism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Response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7380312" y="1758826"/>
            <a:ext cx="1008112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Population Response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1619672" y="2620212"/>
            <a:ext cx="1008112" cy="5230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Molecular Initiating</a:t>
            </a: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Event</a:t>
            </a:r>
            <a:endParaRPr lang="en-US" sz="1000" b="1" i="1" dirty="0">
              <a:solidFill>
                <a:srgbClr val="000000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771800" y="2620212"/>
            <a:ext cx="1008112" cy="5230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Key</a:t>
            </a: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Event 1</a:t>
            </a:r>
            <a:endParaRPr lang="en-US" sz="1000" b="1" i="1" dirty="0">
              <a:solidFill>
                <a:srgbClr val="000000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3923928" y="2620212"/>
            <a:ext cx="1008112" cy="5230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Key</a:t>
            </a: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Event 2</a:t>
            </a:r>
            <a:endParaRPr lang="en-US" sz="1000" b="1" i="1" dirty="0">
              <a:solidFill>
                <a:srgbClr val="000000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6228184" y="2620212"/>
            <a:ext cx="2160240" cy="5230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smtClean="0">
                <a:solidFill>
                  <a:schemeClr val="tx1"/>
                </a:solidFill>
              </a:rPr>
              <a:t>Adverse Outcome</a:t>
            </a:r>
            <a:endParaRPr lang="en-US" sz="1100" b="1" i="1" dirty="0">
              <a:solidFill>
                <a:schemeClr val="tx1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3923928" y="1758826"/>
            <a:ext cx="1008112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Tissue Effect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5076056" y="2620212"/>
            <a:ext cx="1008112" cy="5230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Key</a:t>
            </a: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Event 3</a:t>
            </a:r>
            <a:endParaRPr lang="en-US" sz="1000" b="1" i="1" dirty="0">
              <a:solidFill>
                <a:srgbClr val="000000"/>
              </a:solidFill>
            </a:endParaRPr>
          </a:p>
        </p:txBody>
      </p:sp>
      <p:cxnSp>
        <p:nvCxnSpPr>
          <p:cNvPr id="23" name="Přímá spojovací šipka 22"/>
          <p:cNvCxnSpPr>
            <a:stCxn id="10" idx="3"/>
            <a:endCxn id="11" idx="1"/>
          </p:cNvCxnSpPr>
          <p:nvPr/>
        </p:nvCxnSpPr>
        <p:spPr>
          <a:xfrm>
            <a:off x="1475656" y="2118866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>
            <a:stCxn id="11" idx="3"/>
            <a:endCxn id="12" idx="1"/>
          </p:cNvCxnSpPr>
          <p:nvPr/>
        </p:nvCxnSpPr>
        <p:spPr>
          <a:xfrm>
            <a:off x="2627784" y="2118866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>
            <a:stCxn id="12" idx="3"/>
            <a:endCxn id="20" idx="1"/>
          </p:cNvCxnSpPr>
          <p:nvPr/>
        </p:nvCxnSpPr>
        <p:spPr>
          <a:xfrm>
            <a:off x="3779912" y="2118866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šipka 31"/>
          <p:cNvCxnSpPr>
            <a:stCxn id="20" idx="3"/>
            <a:endCxn id="13" idx="1"/>
          </p:cNvCxnSpPr>
          <p:nvPr/>
        </p:nvCxnSpPr>
        <p:spPr>
          <a:xfrm>
            <a:off x="4932040" y="2118866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>
            <a:stCxn id="13" idx="3"/>
            <a:endCxn id="14" idx="1"/>
          </p:cNvCxnSpPr>
          <p:nvPr/>
        </p:nvCxnSpPr>
        <p:spPr>
          <a:xfrm>
            <a:off x="6084168" y="2118866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>
            <a:stCxn id="14" idx="3"/>
            <a:endCxn id="15" idx="1"/>
          </p:cNvCxnSpPr>
          <p:nvPr/>
        </p:nvCxnSpPr>
        <p:spPr>
          <a:xfrm>
            <a:off x="7236296" y="2118866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>
            <a:stCxn id="16" idx="3"/>
            <a:endCxn id="17" idx="1"/>
          </p:cNvCxnSpPr>
          <p:nvPr/>
        </p:nvCxnSpPr>
        <p:spPr>
          <a:xfrm>
            <a:off x="2627784" y="2881730"/>
            <a:ext cx="1440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šipka 43"/>
          <p:cNvCxnSpPr>
            <a:stCxn id="17" idx="3"/>
            <a:endCxn id="18" idx="1"/>
          </p:cNvCxnSpPr>
          <p:nvPr/>
        </p:nvCxnSpPr>
        <p:spPr>
          <a:xfrm>
            <a:off x="3779912" y="2881730"/>
            <a:ext cx="1440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šipka 46"/>
          <p:cNvCxnSpPr>
            <a:stCxn id="18" idx="3"/>
            <a:endCxn id="21" idx="1"/>
          </p:cNvCxnSpPr>
          <p:nvPr/>
        </p:nvCxnSpPr>
        <p:spPr>
          <a:xfrm>
            <a:off x="4932040" y="2881730"/>
            <a:ext cx="1440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/>
          <p:cNvCxnSpPr>
            <a:stCxn id="21" idx="3"/>
            <a:endCxn id="19" idx="1"/>
          </p:cNvCxnSpPr>
          <p:nvPr/>
        </p:nvCxnSpPr>
        <p:spPr>
          <a:xfrm>
            <a:off x="6084168" y="2881730"/>
            <a:ext cx="14401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bdélník 52"/>
          <p:cNvSpPr/>
          <p:nvPr/>
        </p:nvSpPr>
        <p:spPr>
          <a:xfrm>
            <a:off x="467544" y="3286124"/>
            <a:ext cx="1008112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Chemical Property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4" name="Obdélník 53"/>
          <p:cNvSpPr/>
          <p:nvPr/>
        </p:nvSpPr>
        <p:spPr>
          <a:xfrm>
            <a:off x="1619672" y="3286124"/>
            <a:ext cx="1008112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Receptor/</a:t>
            </a:r>
            <a:r>
              <a:rPr lang="en-US" sz="800" dirty="0" err="1" smtClean="0">
                <a:solidFill>
                  <a:srgbClr val="000000"/>
                </a:solidFill>
              </a:rPr>
              <a:t>Ligand</a:t>
            </a:r>
            <a:endParaRPr lang="en-US" sz="800" dirty="0" smtClean="0">
              <a:solidFill>
                <a:srgbClr val="000000"/>
              </a:solidFill>
            </a:endParaRP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Interactions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DNA Binding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Protein Oxidation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55" name="Obdélník 54"/>
          <p:cNvSpPr/>
          <p:nvPr/>
        </p:nvSpPr>
        <p:spPr>
          <a:xfrm>
            <a:off x="2771800" y="3286124"/>
            <a:ext cx="1008112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Gene Activation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Protein Production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Altered Signaling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56" name="Obdélník 55"/>
          <p:cNvSpPr/>
          <p:nvPr/>
        </p:nvSpPr>
        <p:spPr>
          <a:xfrm>
            <a:off x="3923928" y="3286124"/>
            <a:ext cx="2160240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Altered Physiology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Disrupted Homeostasis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Altered Development / Function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57" name="Obdélník 56"/>
          <p:cNvSpPr/>
          <p:nvPr/>
        </p:nvSpPr>
        <p:spPr>
          <a:xfrm>
            <a:off x="6228184" y="3286124"/>
            <a:ext cx="1008112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Lethality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Impaired Development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Impaired Reproduction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58" name="Obdélník 57"/>
          <p:cNvSpPr/>
          <p:nvPr/>
        </p:nvSpPr>
        <p:spPr>
          <a:xfrm>
            <a:off x="7380312" y="3286124"/>
            <a:ext cx="1008112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Altered Sex Ratio</a:t>
            </a:r>
          </a:p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Extinction</a:t>
            </a:r>
            <a:endParaRPr lang="en-US" sz="800" dirty="0">
              <a:solidFill>
                <a:srgbClr val="000000"/>
              </a:solidFill>
            </a:endParaRPr>
          </a:p>
        </p:txBody>
      </p:sp>
      <p:cxnSp>
        <p:nvCxnSpPr>
          <p:cNvPr id="60" name="Přímá spojovací čára 59"/>
          <p:cNvCxnSpPr/>
          <p:nvPr/>
        </p:nvCxnSpPr>
        <p:spPr>
          <a:xfrm>
            <a:off x="1691680" y="1686294"/>
            <a:ext cx="2088232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čára 60"/>
          <p:cNvCxnSpPr/>
          <p:nvPr/>
        </p:nvCxnSpPr>
        <p:spPr>
          <a:xfrm>
            <a:off x="1691680" y="991614"/>
            <a:ext cx="6696744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ovéPole 61"/>
          <p:cNvSpPr txBox="1"/>
          <p:nvPr/>
        </p:nvSpPr>
        <p:spPr>
          <a:xfrm>
            <a:off x="3563888" y="668890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Adverse Outcome Pathway</a:t>
            </a:r>
            <a:endParaRPr lang="en-US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1804878" y="1331476"/>
            <a:ext cx="189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Toxicity Pathway</a:t>
            </a:r>
            <a:endParaRPr lang="en-US" dirty="0"/>
          </a:p>
        </p:txBody>
      </p:sp>
      <p:cxnSp>
        <p:nvCxnSpPr>
          <p:cNvPr id="66" name="Přímá spojovací čára 65"/>
          <p:cNvCxnSpPr/>
          <p:nvPr/>
        </p:nvCxnSpPr>
        <p:spPr>
          <a:xfrm flipV="1">
            <a:off x="1691680" y="1316962"/>
            <a:ext cx="4392488" cy="8384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ovéPole 67"/>
          <p:cNvSpPr txBox="1"/>
          <p:nvPr/>
        </p:nvSpPr>
        <p:spPr>
          <a:xfrm>
            <a:off x="3077235" y="976348"/>
            <a:ext cx="171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 of Action</a:t>
            </a:r>
            <a:endParaRPr lang="en-US" dirty="0"/>
          </a:p>
        </p:txBody>
      </p:sp>
      <p:cxnSp>
        <p:nvCxnSpPr>
          <p:cNvPr id="70" name="Přímá spojovací šipka 69"/>
          <p:cNvCxnSpPr>
            <a:stCxn id="53" idx="3"/>
            <a:endCxn id="54" idx="1"/>
          </p:cNvCxnSpPr>
          <p:nvPr/>
        </p:nvCxnSpPr>
        <p:spPr>
          <a:xfrm>
            <a:off x="1475656" y="3646164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ovací šipka 72"/>
          <p:cNvCxnSpPr>
            <a:stCxn id="54" idx="3"/>
            <a:endCxn id="55" idx="1"/>
          </p:cNvCxnSpPr>
          <p:nvPr/>
        </p:nvCxnSpPr>
        <p:spPr>
          <a:xfrm>
            <a:off x="2627784" y="3646164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šipka 75"/>
          <p:cNvCxnSpPr>
            <a:stCxn id="55" idx="3"/>
            <a:endCxn id="56" idx="1"/>
          </p:cNvCxnSpPr>
          <p:nvPr/>
        </p:nvCxnSpPr>
        <p:spPr>
          <a:xfrm>
            <a:off x="3779912" y="3646164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ovací šipka 78"/>
          <p:cNvCxnSpPr>
            <a:stCxn id="56" idx="3"/>
            <a:endCxn id="57" idx="1"/>
          </p:cNvCxnSpPr>
          <p:nvPr/>
        </p:nvCxnSpPr>
        <p:spPr>
          <a:xfrm>
            <a:off x="6084168" y="3646164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ovací šipka 81"/>
          <p:cNvCxnSpPr>
            <a:stCxn id="57" idx="3"/>
            <a:endCxn id="58" idx="1"/>
          </p:cNvCxnSpPr>
          <p:nvPr/>
        </p:nvCxnSpPr>
        <p:spPr>
          <a:xfrm>
            <a:off x="7236296" y="3646164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Pravá složená závorka 84"/>
          <p:cNvSpPr/>
          <p:nvPr/>
        </p:nvSpPr>
        <p:spPr>
          <a:xfrm rot="5400000">
            <a:off x="7182544" y="3232372"/>
            <a:ext cx="251520" cy="1872208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Pravá složená závorka 85"/>
          <p:cNvSpPr/>
          <p:nvPr/>
        </p:nvSpPr>
        <p:spPr>
          <a:xfrm rot="5400000">
            <a:off x="3762164" y="2044240"/>
            <a:ext cx="251520" cy="4248472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ovéPole 86"/>
          <p:cNvSpPr txBox="1"/>
          <p:nvPr/>
        </p:nvSpPr>
        <p:spPr>
          <a:xfrm>
            <a:off x="2339752" y="4273351"/>
            <a:ext cx="308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In </a:t>
            </a:r>
            <a:r>
              <a:rPr lang="en-US" sz="1400" i="1" dirty="0" err="1" smtClean="0"/>
              <a:t>silico</a:t>
            </a:r>
            <a:r>
              <a:rPr lang="en-US" sz="1400" i="1" dirty="0" smtClean="0"/>
              <a:t>, In </a:t>
            </a:r>
            <a:r>
              <a:rPr lang="en-US" sz="1400" i="1" dirty="0" err="1" smtClean="0"/>
              <a:t>chemico</a:t>
            </a:r>
            <a:r>
              <a:rPr lang="en-US" sz="1400" i="1" dirty="0" smtClean="0"/>
              <a:t>, In Vitro, Ex vivo</a:t>
            </a:r>
            <a:endParaRPr lang="en-US" sz="1400" i="1" dirty="0"/>
          </a:p>
        </p:txBody>
      </p:sp>
      <p:sp>
        <p:nvSpPr>
          <p:cNvPr id="88" name="TextovéPole 87"/>
          <p:cNvSpPr txBox="1"/>
          <p:nvPr/>
        </p:nvSpPr>
        <p:spPr>
          <a:xfrm>
            <a:off x="7118308" y="4273351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In vivo</a:t>
            </a:r>
            <a:endParaRPr lang="en-US" sz="1400" i="1" dirty="0"/>
          </a:p>
        </p:txBody>
      </p:sp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107950" y="6237312"/>
            <a:ext cx="8928100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 dirty="0" err="1"/>
              <a:t>Ankley</a:t>
            </a:r>
            <a:r>
              <a:rPr lang="en-US" altLang="en-US" sz="1400" dirty="0"/>
              <a:t>, G. T., R. S. Bennett, et al. (2010). "Adverse outcome pathways: a conceptual framework to support ecotoxicology research and risk assessment." </a:t>
            </a:r>
            <a:r>
              <a:rPr lang="en-US" altLang="en-US" sz="1400" u="sng" dirty="0"/>
              <a:t>Environmental Toxicology and Chemistry</a:t>
            </a:r>
            <a:r>
              <a:rPr lang="en-US" altLang="en-US" sz="1400" dirty="0"/>
              <a:t> </a:t>
            </a:r>
            <a:r>
              <a:rPr lang="en-US" altLang="en-US" sz="1400" b="1" dirty="0"/>
              <a:t>29</a:t>
            </a:r>
            <a:r>
              <a:rPr lang="en-US" altLang="en-US" sz="1400" dirty="0"/>
              <a:t>(3): 730-741.</a:t>
            </a:r>
            <a:endParaRPr lang="de-CH" altLang="en-US" sz="1400" dirty="0"/>
          </a:p>
        </p:txBody>
      </p:sp>
      <p:sp>
        <p:nvSpPr>
          <p:cNvPr id="49" name="Ovál 48"/>
          <p:cNvSpPr/>
          <p:nvPr/>
        </p:nvSpPr>
        <p:spPr>
          <a:xfrm>
            <a:off x="2771800" y="6165303"/>
            <a:ext cx="648072" cy="504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4299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dirty="0" err="1" smtClean="0">
                <a:solidFill>
                  <a:schemeClr val="tx1"/>
                </a:solidFill>
              </a:rPr>
              <a:t>AOP</a:t>
            </a:r>
            <a:r>
              <a:rPr lang="cs-CZ" altLang="en-US" dirty="0" smtClean="0">
                <a:solidFill>
                  <a:schemeClr val="tx1"/>
                </a:solidFill>
              </a:rPr>
              <a:t> = </a:t>
            </a:r>
            <a:r>
              <a:rPr lang="cs-CZ" altLang="en-US" dirty="0" err="1" smtClean="0">
                <a:solidFill>
                  <a:schemeClr val="tx1"/>
                </a:solidFill>
              </a:rPr>
              <a:t>Global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strategy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with</a:t>
            </a:r>
            <a:r>
              <a:rPr lang="cs-CZ" altLang="en-US" dirty="0" smtClean="0">
                <a:solidFill>
                  <a:schemeClr val="tx1"/>
                </a:solidFill>
              </a:rPr>
              <a:t> support </a:t>
            </a:r>
            <a:r>
              <a:rPr lang="cs-CZ" altLang="en-US" dirty="0" err="1" smtClean="0">
                <a:solidFill>
                  <a:schemeClr val="tx1"/>
                </a:solidFill>
              </a:rPr>
              <a:t>from</a:t>
            </a:r>
            <a:r>
              <a:rPr lang="cs-CZ" altLang="en-US" dirty="0" smtClean="0">
                <a:solidFill>
                  <a:schemeClr val="tx1"/>
                </a:solidFill>
              </a:rPr>
              <a:t> OECD, EU, USA</a:t>
            </a:r>
            <a:endParaRPr lang="nl-NL" alt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" y="1124744"/>
            <a:ext cx="9143751" cy="4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5826750"/>
            <a:ext cx="8474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http://</a:t>
            </a:r>
            <a:r>
              <a:rPr lang="en-GB" sz="1600" b="1" dirty="0" smtClean="0"/>
              <a:t>www.oecd.org/chemicalsafety/testing/projects-adverse-outcome-pathways.htm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7843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727" y="97458"/>
            <a:ext cx="5551987" cy="66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971138" y="332656"/>
            <a:ext cx="2849334" cy="530032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r>
              <a:rPr lang="en-GB" sz="2900" dirty="0"/>
              <a:t>http://aopkb.org/</a:t>
            </a: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5940152" y="1484784"/>
            <a:ext cx="2952328" cy="493419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u="sng" dirty="0" err="1" smtClean="0"/>
              <a:t>Key</a:t>
            </a:r>
            <a:r>
              <a:rPr lang="cs-CZ" u="sng" dirty="0" smtClean="0"/>
              <a:t> </a:t>
            </a:r>
            <a:r>
              <a:rPr lang="cs-CZ" u="sng" dirty="0" err="1" smtClean="0"/>
              <a:t>documents</a:t>
            </a:r>
            <a:endParaRPr lang="cs-CZ" u="sng" dirty="0" smtClean="0"/>
          </a:p>
          <a:p>
            <a:pPr marL="0" indent="0">
              <a:buNone/>
            </a:pPr>
            <a:endParaRPr lang="cs-CZ" u="sng" dirty="0" smtClean="0"/>
          </a:p>
          <a:p>
            <a:pPr marL="0" indent="0">
              <a:buNone/>
            </a:pPr>
            <a:r>
              <a:rPr lang="en-GB" b="1" dirty="0" smtClean="0"/>
              <a:t>OECD Guidance document and a template </a:t>
            </a:r>
            <a:r>
              <a:rPr lang="en-GB" dirty="0" smtClean="0"/>
              <a:t>for developing and assessing adverse outcome pathways</a:t>
            </a:r>
            <a:r>
              <a:rPr lang="cs-CZ" dirty="0" smtClean="0"/>
              <a:t> </a:t>
            </a:r>
            <a:r>
              <a:rPr lang="en-GB" dirty="0" smtClean="0"/>
              <a:t>(Series No. 184, Series on Testing and Assessment)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Handbook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AOP</a:t>
            </a:r>
            <a:r>
              <a:rPr lang="cs-CZ" b="1" dirty="0" smtClean="0"/>
              <a:t> </a:t>
            </a:r>
            <a:r>
              <a:rPr lang="cs-CZ" b="1" dirty="0" err="1" smtClean="0"/>
              <a:t>developers</a:t>
            </a:r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270234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AOP Wiki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hlinkClick r:id="rId3"/>
              </a:rPr>
              <a:t>https://aopkb.org/aopwiki/index.php/Main_Page</a:t>
            </a:r>
            <a:endParaRPr lang="en-US" sz="2800" dirty="0" smtClean="0"/>
          </a:p>
          <a:p>
            <a:r>
              <a:rPr lang="en-US" sz="2800" dirty="0" smtClean="0"/>
              <a:t>Wiki-based platform for development of AOPs</a:t>
            </a:r>
          </a:p>
          <a:p>
            <a:r>
              <a:rPr lang="en-US" sz="2800" dirty="0" smtClean="0"/>
              <a:t>Only members of an OECD AOP development project can create / edit AOPs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32770" name="Picture 2" descr="https://aopkb.org/aopwiki/images/thumb/c/c9/FiveLogos.gif/780px-FiveLogos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000504"/>
            <a:ext cx="7429500" cy="1476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78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304800" y="188640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3200" b="1" dirty="0" err="1" smtClean="0">
                <a:solidFill>
                  <a:srgbClr val="FF3300"/>
                </a:solidFill>
              </a:rPr>
              <a:t>What</a:t>
            </a:r>
            <a:r>
              <a:rPr lang="cs-CZ" sz="3200" b="1" dirty="0" smtClean="0">
                <a:solidFill>
                  <a:srgbClr val="FF3300"/>
                </a:solidFill>
              </a:rPr>
              <a:t> </a:t>
            </a:r>
            <a:r>
              <a:rPr lang="cs-CZ" sz="3200" b="1" dirty="0" err="1" smtClean="0">
                <a:solidFill>
                  <a:srgbClr val="FF3300"/>
                </a:solidFill>
              </a:rPr>
              <a:t>AOPs</a:t>
            </a:r>
            <a:r>
              <a:rPr lang="cs-CZ" sz="3200" b="1" dirty="0" smtClean="0">
                <a:solidFill>
                  <a:srgbClr val="FF3300"/>
                </a:solidFill>
              </a:rPr>
              <a:t> are </a:t>
            </a:r>
            <a:r>
              <a:rPr lang="cs-CZ" sz="3200" b="1" dirty="0" err="1" smtClean="0">
                <a:solidFill>
                  <a:srgbClr val="FF3300"/>
                </a:solidFill>
              </a:rPr>
              <a:t>now</a:t>
            </a:r>
            <a:endParaRPr lang="cs-CZ" sz="3200" b="1" dirty="0" smtClean="0">
              <a:solidFill>
                <a:srgbClr val="FF3300"/>
              </a:solidFill>
            </a:endParaRPr>
          </a:p>
          <a:p>
            <a:pPr eaLnBrk="0" hangingPunct="0"/>
            <a:r>
              <a:rPr lang="cs-CZ" sz="3200" b="1" dirty="0" smtClean="0">
                <a:solidFill>
                  <a:srgbClr val="FF3300"/>
                </a:solidFill>
              </a:rPr>
              <a:t>in </a:t>
            </a:r>
            <a:r>
              <a:rPr lang="cs-CZ" sz="3200" b="1" dirty="0" err="1" smtClean="0">
                <a:solidFill>
                  <a:srgbClr val="FF3300"/>
                </a:solidFill>
              </a:rPr>
              <a:t>AOP</a:t>
            </a:r>
            <a:r>
              <a:rPr lang="cs-CZ" sz="3200" b="1" dirty="0" smtClean="0">
                <a:solidFill>
                  <a:srgbClr val="FF3300"/>
                </a:solidFill>
              </a:rPr>
              <a:t> Wiki (May 2016?)</a:t>
            </a:r>
            <a:endParaRPr lang="cs-CZ" sz="1600" dirty="0">
              <a:solidFill>
                <a:srgbClr val="FF3300"/>
              </a:solidFill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32441"/>
              </p:ext>
            </p:extLst>
          </p:nvPr>
        </p:nvGraphicFramePr>
        <p:xfrm>
          <a:off x="251520" y="1559038"/>
          <a:ext cx="8614792" cy="367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5367"/>
                <a:gridCol w="720080"/>
                <a:gridCol w="3839345"/>
              </a:tblGrid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 smtClean="0">
                          <a:effectLst/>
                        </a:rPr>
                        <a:t> </a:t>
                      </a:r>
                      <a:r>
                        <a:rPr lang="en-GB" sz="2000" u="none" strike="noStrike" dirty="0" smtClean="0">
                          <a:effectLst/>
                        </a:rPr>
                        <a:t>OECD </a:t>
                      </a:r>
                      <a:r>
                        <a:rPr lang="en-GB" sz="2000" u="none" strike="noStrike" dirty="0">
                          <a:effectLst/>
                        </a:rPr>
                        <a:t>Endorsed (</a:t>
                      </a:r>
                      <a:r>
                        <a:rPr lang="en-GB" sz="2000" u="none" strike="noStrike" dirty="0" err="1">
                          <a:effectLst/>
                        </a:rPr>
                        <a:t>WNT</a:t>
                      </a:r>
                      <a:r>
                        <a:rPr lang="en-GB" sz="2000" u="none" strike="noStrike" dirty="0">
                          <a:effectLst/>
                        </a:rPr>
                        <a:t> and </a:t>
                      </a:r>
                      <a:r>
                        <a:rPr lang="en-GB" sz="2000" u="none" strike="noStrike" dirty="0" err="1">
                          <a:effectLst/>
                        </a:rPr>
                        <a:t>TFHA</a:t>
                      </a:r>
                      <a:r>
                        <a:rPr lang="en-GB" sz="2000" u="none" strike="noStrike" dirty="0">
                          <a:effectLst/>
                        </a:rPr>
                        <a:t>)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 smtClean="0">
                          <a:effectLst/>
                        </a:rPr>
                        <a:t>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/>
                      </a:r>
                      <a:br>
                        <a:rPr lang="en-GB" sz="1800" u="none" strike="noStrike" dirty="0">
                          <a:effectLst/>
                        </a:rPr>
                      </a:br>
                      <a:r>
                        <a:rPr lang="en-GB" sz="1800" u="none" strike="noStrike" dirty="0">
                          <a:effectLst/>
                        </a:rPr>
                        <a:t>Covalent Protein binding leading to Skin Sensitisation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79683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 smtClean="0">
                          <a:effectLst/>
                        </a:rPr>
                        <a:t> </a:t>
                      </a:r>
                      <a:r>
                        <a:rPr lang="en-GB" sz="2000" u="none" strike="noStrike" dirty="0" err="1" smtClean="0">
                          <a:effectLst/>
                        </a:rPr>
                        <a:t>EAGMST</a:t>
                      </a:r>
                      <a:r>
                        <a:rPr lang="en-GB" sz="2000" u="none" strike="noStrike" dirty="0" smtClean="0">
                          <a:effectLst/>
                        </a:rPr>
                        <a:t> </a:t>
                      </a:r>
                      <a:r>
                        <a:rPr lang="en-GB" sz="2000" u="none" strike="noStrike" dirty="0">
                          <a:effectLst/>
                        </a:rPr>
                        <a:t>Approved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1x </a:t>
                      </a:r>
                      <a:r>
                        <a:rPr lang="cs-CZ" sz="1800" b="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cs-CZ" sz="1800" b="0" u="none" strike="noStrike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cotoxicology</a:t>
                      </a:r>
                      <a:r>
                        <a:rPr lang="cs-CZ" sz="18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br>
                        <a:rPr lang="cs-CZ" sz="18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800" b="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GB" sz="18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romatase</a:t>
                      </a:r>
                      <a:r>
                        <a:rPr lang="en-GB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inhibition leading to reproductive dysfunction (in fish)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1294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 smtClean="0">
                          <a:effectLst/>
                        </a:rPr>
                        <a:t> </a:t>
                      </a:r>
                      <a:r>
                        <a:rPr lang="en-GB" sz="2000" u="none" strike="noStrike" dirty="0" err="1" smtClean="0">
                          <a:effectLst/>
                        </a:rPr>
                        <a:t>EAGMST</a:t>
                      </a:r>
                      <a:r>
                        <a:rPr lang="en-GB" sz="2000" u="none" strike="noStrike" dirty="0" smtClean="0">
                          <a:effectLst/>
                        </a:rPr>
                        <a:t> </a:t>
                      </a:r>
                      <a:r>
                        <a:rPr lang="en-GB" sz="2000" u="none" strike="noStrike" dirty="0">
                          <a:effectLst/>
                        </a:rPr>
                        <a:t>Under Review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2001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 smtClean="0">
                          <a:effectLst/>
                        </a:rPr>
                        <a:t> </a:t>
                      </a:r>
                      <a:r>
                        <a:rPr lang="en-GB" sz="2000" u="none" strike="noStrike" dirty="0" err="1" smtClean="0">
                          <a:effectLst/>
                        </a:rPr>
                        <a:t>EAGMST</a:t>
                      </a:r>
                      <a:r>
                        <a:rPr lang="en-GB" sz="2000" u="none" strike="noStrike" dirty="0" smtClean="0">
                          <a:effectLst/>
                        </a:rPr>
                        <a:t> </a:t>
                      </a:r>
                      <a:r>
                        <a:rPr lang="en-GB" sz="2000" u="none" strike="noStrike" dirty="0">
                          <a:effectLst/>
                        </a:rPr>
                        <a:t>Under Development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84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7189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 smtClean="0">
                          <a:effectLst/>
                        </a:rPr>
                        <a:t> </a:t>
                      </a:r>
                      <a:r>
                        <a:rPr lang="en-GB" sz="2000" u="none" strike="noStrike" dirty="0" err="1" smtClean="0">
                          <a:effectLst/>
                        </a:rPr>
                        <a:t>SAAOP</a:t>
                      </a:r>
                      <a:r>
                        <a:rPr lang="en-GB" sz="2000" u="none" strike="noStrike" dirty="0" smtClean="0">
                          <a:effectLst/>
                        </a:rPr>
                        <a:t> </a:t>
                      </a:r>
                      <a:r>
                        <a:rPr lang="en-GB" sz="2000" u="none" strike="noStrike" dirty="0" err="1">
                          <a:effectLst/>
                        </a:rPr>
                        <a:t>AOP</a:t>
                      </a:r>
                      <a:r>
                        <a:rPr lang="en-GB" sz="2000" u="none" strike="noStrike" dirty="0">
                          <a:effectLst/>
                        </a:rPr>
                        <a:t> Under Development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51520" y="5489356"/>
            <a:ext cx="8562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OECD Extended Advisory Group on Molecular Screening and </a:t>
            </a:r>
            <a:r>
              <a:rPr lang="en-GB" sz="1400" dirty="0" err="1"/>
              <a:t>Toxicogenomics</a:t>
            </a:r>
            <a:r>
              <a:rPr lang="en-GB" sz="1400" dirty="0"/>
              <a:t> (</a:t>
            </a:r>
            <a:r>
              <a:rPr lang="en-GB" sz="1400" dirty="0" err="1"/>
              <a:t>EAG</a:t>
            </a:r>
            <a:r>
              <a:rPr lang="en-GB" sz="1400" dirty="0"/>
              <a:t> MST)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The </a:t>
            </a:r>
            <a:r>
              <a:rPr lang="en-GB" sz="1400" dirty="0"/>
              <a:t>Working Group of the National Coordinators of the Test Guidelines Programme (</a:t>
            </a:r>
            <a:r>
              <a:rPr lang="en-GB" sz="1400" dirty="0" err="1"/>
              <a:t>WNT</a:t>
            </a:r>
            <a:r>
              <a:rPr lang="en-GB" sz="1400" dirty="0"/>
              <a:t>)</a:t>
            </a:r>
          </a:p>
          <a:p>
            <a:endParaRPr lang="en-GB" sz="1400" dirty="0"/>
          </a:p>
        </p:txBody>
      </p:sp>
      <p:sp>
        <p:nvSpPr>
          <p:cNvPr id="6" name="Obdélník 5"/>
          <p:cNvSpPr/>
          <p:nvPr/>
        </p:nvSpPr>
        <p:spPr>
          <a:xfrm>
            <a:off x="5940152" y="6162587"/>
            <a:ext cx="2591250" cy="360755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r>
              <a:rPr lang="en-GB" dirty="0" smtClean="0"/>
              <a:t>https://aopwiki.org/aops</a:t>
            </a:r>
            <a:endParaRPr lang="en-GB" dirty="0"/>
          </a:p>
        </p:txBody>
      </p:sp>
      <p:pic>
        <p:nvPicPr>
          <p:cNvPr id="8" name="Picture 2" descr="https://aopkb.org/aopwiki/images/thumb/c/c9/FiveLogos.gif/780px-FiveLogo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52" y="116632"/>
            <a:ext cx="3911352" cy="77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93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44016"/>
            <a:ext cx="9036097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940152" y="6162587"/>
            <a:ext cx="2591250" cy="360755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r>
              <a:rPr lang="en-GB" dirty="0" smtClean="0"/>
              <a:t>https://aopwiki.org/aops</a:t>
            </a:r>
            <a:endParaRPr lang="en-GB" dirty="0"/>
          </a:p>
        </p:txBody>
      </p:sp>
      <p:sp>
        <p:nvSpPr>
          <p:cNvPr id="6" name="Ovál 5"/>
          <p:cNvSpPr/>
          <p:nvPr/>
        </p:nvSpPr>
        <p:spPr>
          <a:xfrm>
            <a:off x="-108520" y="3861048"/>
            <a:ext cx="4536504" cy="504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097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dirty="0" err="1" smtClean="0">
                <a:solidFill>
                  <a:schemeClr val="tx1"/>
                </a:solidFill>
              </a:rPr>
              <a:t>AOP</a:t>
            </a:r>
            <a:r>
              <a:rPr lang="cs-CZ" altLang="en-US" sz="3000" dirty="0" smtClean="0">
                <a:solidFill>
                  <a:schemeClr val="tx1"/>
                </a:solidFill>
              </a:rPr>
              <a:t> </a:t>
            </a:r>
            <a:r>
              <a:rPr lang="cs-CZ" altLang="en-US" sz="3000" dirty="0" err="1" smtClean="0">
                <a:solidFill>
                  <a:schemeClr val="tx1"/>
                </a:solidFill>
              </a:rPr>
              <a:t>Example</a:t>
            </a:r>
            <a:r>
              <a:rPr lang="cs-CZ" altLang="en-US" sz="3000" dirty="0" smtClean="0">
                <a:solidFill>
                  <a:schemeClr val="tx1"/>
                </a:solidFill>
              </a:rPr>
              <a:t>: </a:t>
            </a:r>
            <a:r>
              <a:rPr lang="cs-CZ" altLang="en-US" sz="3000" dirty="0" err="1" smtClean="0">
                <a:solidFill>
                  <a:schemeClr val="tx1"/>
                </a:solidFill>
              </a:rPr>
              <a:t>MIE</a:t>
            </a:r>
            <a:r>
              <a:rPr lang="cs-CZ" altLang="en-US" sz="3000" dirty="0" smtClean="0">
                <a:solidFill>
                  <a:schemeClr val="tx1"/>
                </a:solidFill>
              </a:rPr>
              <a:t> </a:t>
            </a:r>
            <a:r>
              <a:rPr lang="cs-CZ" altLang="en-US" sz="3000" dirty="0" err="1" smtClean="0">
                <a:solidFill>
                  <a:schemeClr val="tx1"/>
                </a:solidFill>
              </a:rPr>
              <a:t>aromatase</a:t>
            </a:r>
            <a:r>
              <a:rPr lang="cs-CZ" altLang="en-US" sz="3000" dirty="0" smtClean="0">
                <a:solidFill>
                  <a:schemeClr val="tx1"/>
                </a:solidFill>
              </a:rPr>
              <a:t> </a:t>
            </a:r>
            <a:r>
              <a:rPr lang="cs-CZ" altLang="en-US" sz="3000" dirty="0" err="1" smtClean="0">
                <a:solidFill>
                  <a:schemeClr val="tx1"/>
                </a:solidFill>
              </a:rPr>
              <a:t>inhibition</a:t>
            </a:r>
            <a:endParaRPr lang="nl-NL" altLang="en-US" sz="3000" dirty="0" smtClean="0">
              <a:solidFill>
                <a:schemeClr val="tx1"/>
              </a:solidFill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981"/>
            <a:ext cx="9144000" cy="445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37388" y="5805264"/>
            <a:ext cx="5955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Environmental Toxicology and Chemistry, Vol. 30, No. 1, pp. 64–76, 2011</a:t>
            </a:r>
          </a:p>
        </p:txBody>
      </p:sp>
    </p:spTree>
    <p:extLst>
      <p:ext uri="{BB962C8B-B14F-4D97-AF65-F5344CB8AC3E}">
        <p14:creationId xmlns:p14="http://schemas.microsoft.com/office/powerpoint/2010/main" val="786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5727" y="209991"/>
            <a:ext cx="8034052" cy="914753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Aromatase </a:t>
            </a:r>
            <a:r>
              <a:rPr lang="en-GB" b="1" dirty="0">
                <a:solidFill>
                  <a:schemeClr val="tx2"/>
                </a:solidFill>
              </a:rPr>
              <a:t>inhibition leading to reproductive dysfunction (in fish) </a:t>
            </a:r>
          </a:p>
          <a:p>
            <a:r>
              <a:rPr lang="en-GB" dirty="0"/>
              <a:t>https://</a:t>
            </a:r>
            <a:r>
              <a:rPr lang="en-GB" dirty="0" smtClean="0"/>
              <a:t>aopwiki.org/wiki/index.php/Aop:25</a:t>
            </a:r>
            <a:endParaRPr lang="en-GB" dirty="0"/>
          </a:p>
          <a:p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706" y="980728"/>
            <a:ext cx="5560946" cy="551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9504" y="980728"/>
            <a:ext cx="2847113" cy="427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5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9612" y="2780928"/>
            <a:ext cx="72728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Who</a:t>
            </a:r>
            <a:endParaRPr lang="cs-CZ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95775" y="3933056"/>
            <a:ext cx="40671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wants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assessment</a:t>
            </a:r>
            <a:r>
              <a:rPr lang="cs-CZ" sz="2400" dirty="0" smtClean="0"/>
              <a:t> </a:t>
            </a:r>
            <a:r>
              <a:rPr lang="cs-CZ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cs-CZ" sz="2400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173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60648"/>
            <a:ext cx="9144000" cy="778098"/>
          </a:xfrm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dirty="0" err="1" smtClean="0">
                <a:solidFill>
                  <a:schemeClr val="tx1"/>
                </a:solidFill>
              </a:rPr>
              <a:t>AOP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Example</a:t>
            </a:r>
            <a:r>
              <a:rPr lang="en-US" altLang="en-US" dirty="0" smtClean="0">
                <a:solidFill>
                  <a:schemeClr val="tx1"/>
                </a:solidFill>
              </a:rPr>
              <a:t> from </a:t>
            </a:r>
            <a:r>
              <a:rPr lang="en-US" altLang="en-US" dirty="0" err="1" smtClean="0">
                <a:solidFill>
                  <a:schemeClr val="tx1"/>
                </a:solidFill>
              </a:rPr>
              <a:t>RECETOX</a:t>
            </a:r>
            <a:r>
              <a:rPr lang="cs-CZ" altLang="en-US" dirty="0" smtClean="0">
                <a:solidFill>
                  <a:schemeClr val="tx1"/>
                </a:solidFill>
              </a:rPr>
              <a:t>: </a:t>
            </a:r>
            <a:br>
              <a:rPr lang="cs-CZ" altLang="en-US" dirty="0" smtClean="0">
                <a:solidFill>
                  <a:schemeClr val="tx1"/>
                </a:solidFill>
              </a:rPr>
            </a:br>
            <a:r>
              <a:rPr lang="en-US" altLang="en-US" dirty="0" smtClean="0">
                <a:solidFill>
                  <a:schemeClr val="tx1"/>
                </a:solidFill>
              </a:rPr>
              <a:t>Modulation </a:t>
            </a:r>
            <a:r>
              <a:rPr lang="cs-CZ" altLang="en-US" dirty="0" smtClean="0">
                <a:solidFill>
                  <a:schemeClr val="tx1"/>
                </a:solidFill>
              </a:rPr>
              <a:t>of </a:t>
            </a:r>
            <a:r>
              <a:rPr lang="cs-CZ" altLang="en-US" dirty="0" err="1" smtClean="0">
                <a:solidFill>
                  <a:schemeClr val="tx1"/>
                </a:solidFill>
              </a:rPr>
              <a:t>RAR</a:t>
            </a:r>
            <a:r>
              <a:rPr lang="en-US" altLang="en-US" dirty="0" smtClean="0">
                <a:solidFill>
                  <a:schemeClr val="tx1"/>
                </a:solidFill>
              </a:rPr>
              <a:t>/</a:t>
            </a:r>
            <a:r>
              <a:rPr lang="en-US" altLang="en-US" dirty="0" err="1" smtClean="0">
                <a:solidFill>
                  <a:schemeClr val="tx1"/>
                </a:solidFill>
              </a:rPr>
              <a:t>RXR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 developmental </a:t>
            </a:r>
            <a:r>
              <a:rPr lang="en-US" altLang="en-US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toxicit</a:t>
            </a:r>
            <a:r>
              <a:rPr lang="cs-CZ" alt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y in </a:t>
            </a:r>
            <a:r>
              <a:rPr lang="cs-CZ" altLang="en-US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fish</a:t>
            </a:r>
            <a:endParaRPr lang="nl-NL" altLang="en-US" dirty="0" smtClean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348174" y="6207695"/>
            <a:ext cx="3400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Jonáš et al. 2014 </a:t>
            </a:r>
            <a:r>
              <a:rPr lang="cs-CZ" sz="1200" dirty="0" err="1" smtClean="0"/>
              <a:t>Aquatic</a:t>
            </a:r>
            <a:r>
              <a:rPr lang="cs-CZ" sz="1200" dirty="0" smtClean="0"/>
              <a:t> </a:t>
            </a:r>
            <a:r>
              <a:rPr lang="cs-CZ" sz="1200" dirty="0" err="1" smtClean="0"/>
              <a:t>Toxicology</a:t>
            </a:r>
            <a:endParaRPr lang="cs-CZ" sz="1200" dirty="0" smtClean="0"/>
          </a:p>
          <a:p>
            <a:r>
              <a:rPr lang="en-GB" sz="1200" dirty="0"/>
              <a:t>http://dx.doi.org/10.1016/j.aquatox.2014.06.022</a:t>
            </a:r>
          </a:p>
        </p:txBody>
      </p:sp>
      <p:pic>
        <p:nvPicPr>
          <p:cNvPr id="120834" name="Picture 2" descr="Concentration-response curves of the retinoid-like activity (expressed as % of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3824"/>
            <a:ext cx="2980386" cy="18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62295" y="3429000"/>
            <a:ext cx="25552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Activation</a:t>
            </a:r>
            <a:r>
              <a:rPr lang="cs-CZ" sz="1400" dirty="0" smtClean="0"/>
              <a:t> of </a:t>
            </a:r>
            <a:r>
              <a:rPr lang="cs-CZ" sz="1400" dirty="0" err="1" smtClean="0"/>
              <a:t>RAR</a:t>
            </a:r>
            <a:r>
              <a:rPr lang="en-US" sz="1400" dirty="0" smtClean="0"/>
              <a:t>/</a:t>
            </a:r>
            <a:r>
              <a:rPr lang="en-US" sz="1400" dirty="0" err="1" smtClean="0"/>
              <a:t>RXR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cs-CZ" sz="1400" dirty="0" smtClean="0"/>
          </a:p>
          <a:p>
            <a:pPr algn="ctr"/>
            <a:r>
              <a:rPr lang="en-US" sz="1400" dirty="0" smtClean="0"/>
              <a:t>in P19/A15 cells b</a:t>
            </a:r>
            <a:r>
              <a:rPr lang="cs-CZ" sz="1400" dirty="0" smtClean="0"/>
              <a:t>y </a:t>
            </a:r>
            <a:r>
              <a:rPr lang="cs-CZ" sz="1400" dirty="0" err="1" smtClean="0"/>
              <a:t>atRA</a:t>
            </a:r>
            <a:r>
              <a:rPr lang="cs-CZ" sz="1400" dirty="0" smtClean="0"/>
              <a:t> and</a:t>
            </a:r>
            <a:br>
              <a:rPr lang="cs-CZ" sz="1400" dirty="0" smtClean="0"/>
            </a:br>
            <a:r>
              <a:rPr lang="cs-CZ" sz="1400" dirty="0" err="1" smtClean="0"/>
              <a:t>cyanobacterial</a:t>
            </a:r>
            <a:r>
              <a:rPr lang="cs-CZ" sz="1400" dirty="0" smtClean="0"/>
              <a:t> </a:t>
            </a:r>
            <a:r>
              <a:rPr lang="cs-CZ" sz="1400" dirty="0" err="1" smtClean="0"/>
              <a:t>metabolites</a:t>
            </a:r>
            <a:endParaRPr lang="en-GB" sz="1400" dirty="0"/>
          </a:p>
        </p:txBody>
      </p:sp>
      <p:sp>
        <p:nvSpPr>
          <p:cNvPr id="4" name="Šipka doprava 3"/>
          <p:cNvSpPr/>
          <p:nvPr/>
        </p:nvSpPr>
        <p:spPr>
          <a:xfrm>
            <a:off x="3347864" y="2378504"/>
            <a:ext cx="936104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0836" name="Picture 4" descr="Comparison of phenotypes of control and zebrafish embryos exposed to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23" y="1196752"/>
            <a:ext cx="4516165" cy="414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21732" y="5373216"/>
            <a:ext cx="4516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 smtClean="0"/>
              <a:t>ZF</a:t>
            </a:r>
            <a:r>
              <a:rPr lang="cs-CZ" sz="1100" dirty="0" smtClean="0"/>
              <a:t> </a:t>
            </a:r>
            <a:r>
              <a:rPr lang="en-GB" sz="1100" dirty="0" smtClean="0"/>
              <a:t>exposed </a:t>
            </a:r>
            <a:r>
              <a:rPr lang="en-GB" sz="1100" dirty="0"/>
              <a:t>to </a:t>
            </a:r>
            <a:r>
              <a:rPr lang="en-GB" sz="1100" dirty="0" err="1" smtClean="0"/>
              <a:t>ATRA</a:t>
            </a:r>
            <a:r>
              <a:rPr lang="en-GB" sz="1100" dirty="0" smtClean="0"/>
              <a:t> </a:t>
            </a:r>
            <a:r>
              <a:rPr lang="en-GB" sz="1100" dirty="0"/>
              <a:t>and </a:t>
            </a:r>
            <a:r>
              <a:rPr lang="en-GB" sz="1100" dirty="0" smtClean="0"/>
              <a:t>cyanobacterial</a:t>
            </a:r>
            <a:r>
              <a:rPr lang="cs-CZ" sz="1100" dirty="0" smtClean="0"/>
              <a:t>  (</a:t>
            </a:r>
            <a:r>
              <a:rPr lang="en-GB" sz="1100" dirty="0" smtClean="0"/>
              <a:t>120</a:t>
            </a:r>
            <a:r>
              <a:rPr lang="en-GB" sz="1100" dirty="0"/>
              <a:t> </a:t>
            </a:r>
            <a:r>
              <a:rPr lang="en-GB" sz="1100" dirty="0" smtClean="0"/>
              <a:t>h</a:t>
            </a:r>
            <a:r>
              <a:rPr lang="cs-CZ" sz="1100" dirty="0" smtClean="0"/>
              <a:t>pf) -</a:t>
            </a:r>
            <a:r>
              <a:rPr lang="en-GB" sz="1100" dirty="0" smtClean="0"/>
              <a:t> Control </a:t>
            </a:r>
            <a:r>
              <a:rPr lang="en-GB" sz="1100" dirty="0"/>
              <a:t>(A), exudates of </a:t>
            </a:r>
            <a:r>
              <a:rPr lang="en-GB" sz="1100" i="1" dirty="0"/>
              <a:t>C. </a:t>
            </a:r>
            <a:r>
              <a:rPr lang="en-GB" sz="1100" i="1" dirty="0" err="1"/>
              <a:t>raciborskii</a:t>
            </a:r>
            <a:r>
              <a:rPr lang="en-GB" sz="1100" dirty="0"/>
              <a:t> 3.3× (B) and 10× (C), </a:t>
            </a:r>
            <a:r>
              <a:rPr lang="en-GB" sz="1100" i="1" dirty="0"/>
              <a:t>M. aeruginosa</a:t>
            </a:r>
            <a:r>
              <a:rPr lang="en-GB" sz="1100" dirty="0"/>
              <a:t> 10× (D) and </a:t>
            </a:r>
            <a:r>
              <a:rPr lang="en-GB" sz="1100" i="1" dirty="0"/>
              <a:t>D. </a:t>
            </a:r>
            <a:r>
              <a:rPr lang="en-GB" sz="1100" i="1" dirty="0" err="1"/>
              <a:t>quadricaudatus</a:t>
            </a:r>
            <a:r>
              <a:rPr lang="en-GB" sz="1100" dirty="0"/>
              <a:t> 17× (E). </a:t>
            </a:r>
            <a:r>
              <a:rPr lang="cs-CZ" sz="1100" dirty="0" smtClean="0"/>
              <a:t> </a:t>
            </a:r>
            <a:r>
              <a:rPr lang="en-GB" sz="1100" dirty="0" err="1" smtClean="0"/>
              <a:t>ATRA</a:t>
            </a:r>
            <a:r>
              <a:rPr lang="en-GB" sz="1100" dirty="0" smtClean="0"/>
              <a:t> 4</a:t>
            </a:r>
            <a:r>
              <a:rPr lang="en-GB" sz="1100" dirty="0"/>
              <a:t> </a:t>
            </a:r>
            <a:r>
              <a:rPr lang="el-GR" sz="1100" dirty="0"/>
              <a:t>μ</a:t>
            </a:r>
            <a:r>
              <a:rPr lang="en-GB" sz="1100" dirty="0"/>
              <a:t>g/L (13.3 </a:t>
            </a:r>
            <a:r>
              <a:rPr lang="en-GB" sz="1100" dirty="0" err="1"/>
              <a:t>nM</a:t>
            </a:r>
            <a:r>
              <a:rPr lang="en-GB" sz="1100" dirty="0"/>
              <a:t>) (F), </a:t>
            </a:r>
            <a:r>
              <a:rPr lang="en-GB" sz="1100" dirty="0" smtClean="0"/>
              <a:t>12</a:t>
            </a:r>
            <a:r>
              <a:rPr lang="en-GB" sz="1100" dirty="0"/>
              <a:t> </a:t>
            </a:r>
            <a:r>
              <a:rPr lang="el-GR" sz="1100" dirty="0"/>
              <a:t>μ</a:t>
            </a:r>
            <a:r>
              <a:rPr lang="en-GB" sz="1100" dirty="0"/>
              <a:t>g/L (40 </a:t>
            </a:r>
            <a:r>
              <a:rPr lang="en-GB" sz="1100" dirty="0" err="1"/>
              <a:t>nM</a:t>
            </a:r>
            <a:r>
              <a:rPr lang="en-GB" sz="1100" dirty="0"/>
              <a:t>) ((G) and (H)), 36 </a:t>
            </a:r>
            <a:r>
              <a:rPr lang="el-GR" sz="1100" dirty="0"/>
              <a:t>μ</a:t>
            </a:r>
            <a:r>
              <a:rPr lang="en-GB" sz="1100" dirty="0"/>
              <a:t>g/L </a:t>
            </a:r>
            <a:r>
              <a:rPr lang="en-GB" sz="1100" dirty="0" smtClean="0"/>
              <a:t>(</a:t>
            </a:r>
            <a:r>
              <a:rPr lang="en-GB" sz="1100" dirty="0"/>
              <a:t>I) and 108 </a:t>
            </a:r>
            <a:r>
              <a:rPr lang="el-GR" sz="1100" dirty="0"/>
              <a:t>μ</a:t>
            </a:r>
            <a:r>
              <a:rPr lang="en-GB" sz="1100" dirty="0"/>
              <a:t>g/L </a:t>
            </a:r>
            <a:r>
              <a:rPr lang="en-GB" sz="1100" dirty="0" smtClean="0"/>
              <a:t>(</a:t>
            </a:r>
            <a:r>
              <a:rPr lang="en-GB" sz="1100" dirty="0"/>
              <a:t>J). </a:t>
            </a:r>
          </a:p>
        </p:txBody>
      </p:sp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55153"/>
            <a:ext cx="1474992" cy="76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55576" y="56612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atRA</a:t>
            </a:r>
            <a:endParaRPr lang="en-GB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195736" y="5949280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other</a:t>
            </a:r>
            <a:r>
              <a:rPr lang="cs-CZ" sz="1400" dirty="0" smtClean="0"/>
              <a:t> </a:t>
            </a:r>
            <a:r>
              <a:rPr lang="cs-CZ" sz="1400" dirty="0" err="1" smtClean="0"/>
              <a:t>RAs</a:t>
            </a:r>
            <a:r>
              <a:rPr lang="cs-CZ" sz="1400" dirty="0" smtClean="0"/>
              <a:t> in </a:t>
            </a:r>
            <a:r>
              <a:rPr lang="cs-CZ" sz="1400" dirty="0" err="1" smtClean="0"/>
              <a:t>cyanos</a:t>
            </a:r>
            <a:endParaRPr lang="en-GB" sz="1400" dirty="0"/>
          </a:p>
        </p:txBody>
      </p:sp>
      <p:pic>
        <p:nvPicPr>
          <p:cNvPr id="12084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148" y="4755154"/>
            <a:ext cx="1321756" cy="58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147" y="5373216"/>
            <a:ext cx="1320924" cy="45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02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40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Summa</a:t>
            </a:r>
            <a:r>
              <a:rPr lang="cs-CZ" dirty="0" err="1" smtClean="0">
                <a:solidFill>
                  <a:schemeClr val="tx1"/>
                </a:solidFill>
              </a:rPr>
              <a:t>ry</a:t>
            </a:r>
            <a:r>
              <a:rPr lang="cs-CZ" dirty="0" smtClean="0">
                <a:solidFill>
                  <a:schemeClr val="tx1"/>
                </a:solidFill>
              </a:rPr>
              <a:t> on </a:t>
            </a:r>
            <a:r>
              <a:rPr lang="cs-CZ" dirty="0" err="1" smtClean="0">
                <a:solidFill>
                  <a:schemeClr val="accent2"/>
                </a:solidFill>
              </a:rPr>
              <a:t>How</a:t>
            </a:r>
            <a:endParaRPr lang="en-US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-36512" y="980728"/>
            <a:ext cx="6336704" cy="518457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 err="1" smtClean="0">
                <a:solidFill>
                  <a:schemeClr val="tx2"/>
                </a:solidFill>
              </a:rPr>
              <a:t>Toxicology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err="1" smtClean="0">
                <a:solidFill>
                  <a:schemeClr val="tx2"/>
                </a:solidFill>
              </a:rPr>
              <a:t>is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err="1" smtClean="0">
                <a:solidFill>
                  <a:schemeClr val="tx2"/>
                </a:solidFill>
              </a:rPr>
              <a:t>about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err="1" smtClean="0">
                <a:solidFill>
                  <a:schemeClr val="tx2"/>
                </a:solidFill>
              </a:rPr>
              <a:t>doses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 err="1" smtClean="0"/>
              <a:t>The</a:t>
            </a:r>
            <a:r>
              <a:rPr lang="cs-CZ" sz="1700" dirty="0" smtClean="0"/>
              <a:t> </a:t>
            </a:r>
            <a:r>
              <a:rPr lang="cs-CZ" sz="1700" dirty="0" err="1" smtClean="0"/>
              <a:t>goal</a:t>
            </a:r>
            <a:r>
              <a:rPr lang="cs-CZ" sz="1700" dirty="0" smtClean="0"/>
              <a:t> </a:t>
            </a:r>
            <a:r>
              <a:rPr lang="cs-CZ" sz="1700" dirty="0" err="1" smtClean="0"/>
              <a:t>is</a:t>
            </a:r>
            <a:r>
              <a:rPr lang="cs-CZ" sz="1700" dirty="0" smtClean="0"/>
              <a:t> </a:t>
            </a:r>
            <a:r>
              <a:rPr lang="cs-CZ" sz="1700" dirty="0" err="1" smtClean="0"/>
              <a:t>LD</a:t>
            </a:r>
            <a:r>
              <a:rPr lang="cs-CZ" sz="1700" dirty="0" smtClean="0"/>
              <a:t>(</a:t>
            </a:r>
            <a:r>
              <a:rPr lang="cs-CZ" sz="1700" dirty="0" err="1" smtClean="0"/>
              <a:t>LC</a:t>
            </a:r>
            <a:r>
              <a:rPr lang="cs-CZ" sz="1700" dirty="0" smtClean="0"/>
              <a:t>)50 </a:t>
            </a:r>
            <a:r>
              <a:rPr lang="cs-CZ" sz="1700" dirty="0" err="1" smtClean="0"/>
              <a:t>or</a:t>
            </a:r>
            <a:r>
              <a:rPr lang="cs-CZ" sz="1700" dirty="0" smtClean="0"/>
              <a:t> </a:t>
            </a:r>
            <a:r>
              <a:rPr lang="cs-CZ" sz="1700" dirty="0" err="1" smtClean="0"/>
              <a:t>NOAEL</a:t>
            </a:r>
            <a:r>
              <a:rPr lang="en-US" sz="1700" dirty="0" smtClean="0"/>
              <a:t>/</a:t>
            </a:r>
            <a:r>
              <a:rPr lang="en-US" sz="1700" dirty="0" err="1" smtClean="0"/>
              <a:t>NOEC</a:t>
            </a:r>
            <a:endParaRPr lang="en-US" sz="17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2000" b="1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100" b="1" dirty="0" err="1" smtClean="0">
                <a:solidFill>
                  <a:schemeClr val="tx2"/>
                </a:solidFill>
              </a:rPr>
              <a:t>Legislation</a:t>
            </a:r>
            <a:r>
              <a:rPr lang="cs-CZ" sz="2100" b="1" dirty="0" smtClean="0">
                <a:solidFill>
                  <a:schemeClr val="tx2"/>
                </a:solidFill>
              </a:rPr>
              <a:t> </a:t>
            </a:r>
            <a:r>
              <a:rPr lang="cs-CZ" sz="2100" b="1" dirty="0" err="1" smtClean="0">
                <a:solidFill>
                  <a:schemeClr val="tx2"/>
                </a:solidFill>
              </a:rPr>
              <a:t>defines</a:t>
            </a:r>
            <a:r>
              <a:rPr lang="cs-CZ" sz="2100" b="1" dirty="0" smtClean="0">
                <a:solidFill>
                  <a:schemeClr val="tx2"/>
                </a:solidFill>
              </a:rPr>
              <a:t>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… </a:t>
            </a:r>
            <a:r>
              <a:rPr lang="cs-CZ" sz="2100" dirty="0" err="1" smtClean="0"/>
              <a:t>what</a:t>
            </a:r>
            <a:r>
              <a:rPr lang="cs-CZ" sz="2100" dirty="0" smtClean="0"/>
              <a:t> </a:t>
            </a:r>
            <a:r>
              <a:rPr lang="cs-CZ" sz="2100" dirty="0" err="1" smtClean="0"/>
              <a:t>assays</a:t>
            </a:r>
            <a:r>
              <a:rPr lang="cs-CZ" sz="2100" dirty="0" smtClean="0"/>
              <a:t> </a:t>
            </a:r>
            <a:r>
              <a:rPr lang="en-US" sz="2100" dirty="0" smtClean="0"/>
              <a:t>and how to do them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About 30 </a:t>
            </a:r>
            <a:r>
              <a:rPr lang="cs-CZ" sz="1700" dirty="0" err="1" smtClean="0"/>
              <a:t>assays</a:t>
            </a:r>
            <a:endParaRPr lang="cs-CZ" sz="1700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 err="1" smtClean="0"/>
              <a:t>The</a:t>
            </a:r>
            <a:r>
              <a:rPr lang="cs-CZ" sz="1700" dirty="0" smtClean="0"/>
              <a:t> most </a:t>
            </a:r>
            <a:r>
              <a:rPr lang="cs-CZ" sz="1700" dirty="0" err="1" smtClean="0"/>
              <a:t>widely</a:t>
            </a:r>
            <a:r>
              <a:rPr lang="cs-CZ" sz="1700" dirty="0" smtClean="0"/>
              <a:t> </a:t>
            </a:r>
            <a:r>
              <a:rPr lang="cs-CZ" sz="1700" dirty="0" err="1" smtClean="0"/>
              <a:t>used</a:t>
            </a:r>
            <a:r>
              <a:rPr lang="cs-CZ" sz="1700" dirty="0" smtClean="0"/>
              <a:t> standard - OECD </a:t>
            </a:r>
            <a:r>
              <a:rPr lang="cs-CZ" sz="1700" dirty="0" err="1" smtClean="0"/>
              <a:t>Guidelines</a:t>
            </a:r>
            <a:r>
              <a:rPr lang="cs-CZ" sz="1700" dirty="0" smtClean="0"/>
              <a:t> </a:t>
            </a:r>
            <a:r>
              <a:rPr lang="cs-CZ" sz="1700" dirty="0" err="1" smtClean="0"/>
              <a:t>for</a:t>
            </a:r>
            <a:r>
              <a:rPr lang="cs-CZ" sz="1700" dirty="0" smtClean="0"/>
              <a:t> </a:t>
            </a:r>
            <a:r>
              <a:rPr lang="cs-CZ" sz="1700" dirty="0" err="1" smtClean="0"/>
              <a:t>Testing</a:t>
            </a:r>
            <a:r>
              <a:rPr lang="cs-CZ" sz="1700" dirty="0" smtClean="0"/>
              <a:t> of </a:t>
            </a:r>
            <a:r>
              <a:rPr lang="cs-CZ" sz="1700" dirty="0" err="1" smtClean="0"/>
              <a:t>Chemicals</a:t>
            </a:r>
            <a:endParaRPr lang="cs-CZ" sz="17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 err="1" smtClean="0">
                <a:solidFill>
                  <a:schemeClr val="tx2"/>
                </a:solidFill>
              </a:rPr>
              <a:t>Replacing</a:t>
            </a:r>
            <a:r>
              <a:rPr lang="cs-CZ" sz="2000" b="1" dirty="0" smtClean="0">
                <a:solidFill>
                  <a:schemeClr val="tx2"/>
                </a:solidFill>
              </a:rPr>
              <a:t> „</a:t>
            </a:r>
            <a:r>
              <a:rPr lang="cs-CZ" sz="2000" b="1" dirty="0" err="1" smtClean="0">
                <a:solidFill>
                  <a:schemeClr val="tx2"/>
                </a:solidFill>
              </a:rPr>
              <a:t>black</a:t>
            </a:r>
            <a:r>
              <a:rPr lang="cs-CZ" sz="2000" b="1" dirty="0" smtClean="0">
                <a:solidFill>
                  <a:schemeClr val="tx2"/>
                </a:solidFill>
              </a:rPr>
              <a:t> box“ in </a:t>
            </a:r>
            <a:r>
              <a:rPr lang="cs-CZ" sz="2000" b="1" dirty="0" err="1" smtClean="0">
                <a:solidFill>
                  <a:schemeClr val="tx2"/>
                </a:solidFill>
              </a:rPr>
              <a:t>traditional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err="1" smtClean="0">
                <a:solidFill>
                  <a:schemeClr val="tx2"/>
                </a:solidFill>
              </a:rPr>
              <a:t>testing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 err="1" smtClean="0"/>
              <a:t>Synthesis</a:t>
            </a:r>
            <a:r>
              <a:rPr lang="cs-CZ" sz="1700" dirty="0" smtClean="0"/>
              <a:t> of </a:t>
            </a:r>
            <a:r>
              <a:rPr lang="cs-CZ" sz="1700" dirty="0" err="1" smtClean="0"/>
              <a:t>mechanistic</a:t>
            </a:r>
            <a:r>
              <a:rPr lang="cs-CZ" sz="1700" dirty="0" smtClean="0"/>
              <a:t> and </a:t>
            </a:r>
            <a:r>
              <a:rPr lang="cs-CZ" sz="1700" dirty="0" err="1" smtClean="0"/>
              <a:t>omics</a:t>
            </a:r>
            <a:r>
              <a:rPr lang="cs-CZ" sz="1700" dirty="0" smtClean="0"/>
              <a:t> data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 err="1" smtClean="0"/>
              <a:t>Adverse</a:t>
            </a:r>
            <a:r>
              <a:rPr lang="cs-CZ" sz="1700" dirty="0" smtClean="0"/>
              <a:t> </a:t>
            </a:r>
            <a:r>
              <a:rPr lang="cs-CZ" sz="1700" dirty="0" err="1" smtClean="0"/>
              <a:t>Outcome</a:t>
            </a:r>
            <a:r>
              <a:rPr lang="cs-CZ" sz="1700" dirty="0" smtClean="0"/>
              <a:t> </a:t>
            </a:r>
            <a:r>
              <a:rPr lang="cs-CZ" sz="1700" dirty="0" err="1" smtClean="0"/>
              <a:t>Pathways</a:t>
            </a:r>
            <a:endParaRPr lang="cs-CZ" sz="1700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 err="1" smtClean="0"/>
              <a:t>Strategically</a:t>
            </a:r>
            <a:r>
              <a:rPr lang="cs-CZ" sz="1700" dirty="0" smtClean="0"/>
              <a:t> </a:t>
            </a:r>
            <a:r>
              <a:rPr lang="cs-CZ" sz="1700" dirty="0" err="1" smtClean="0"/>
              <a:t>supported</a:t>
            </a:r>
            <a:r>
              <a:rPr lang="cs-CZ" sz="1700" dirty="0" smtClean="0"/>
              <a:t> by OECD, EU, USA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cs-CZ" sz="1700" dirty="0"/>
          </a:p>
        </p:txBody>
      </p:sp>
      <p:sp>
        <p:nvSpPr>
          <p:cNvPr id="3" name="AutoShape 2" descr="Výsledek obrázku pro eu la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7668344" y="3465549"/>
            <a:ext cx="901700" cy="78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EU%2520Fla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01453"/>
            <a:ext cx="901700" cy="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998" y="908720"/>
            <a:ext cx="1080120" cy="125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aopkb.org/aopwiki/images/thumb/c/c9/FiveLogos.gif/780px-FiveLogos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55333"/>
            <a:ext cx="3270622" cy="649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21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9612" y="2780928"/>
            <a:ext cx="72728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</a:t>
            </a:r>
            <a:r>
              <a:rPr lang="cs-CZ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cs-CZ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if</a:t>
            </a:r>
            <a:r>
              <a:rPr lang="cs-CZ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not</a:t>
            </a:r>
            <a:endParaRPr lang="cs-CZ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95736" y="3933056"/>
            <a:ext cx="67399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Do </a:t>
            </a:r>
            <a:r>
              <a:rPr lang="cs-CZ" sz="2400" dirty="0" err="1" smtClean="0"/>
              <a:t>we</a:t>
            </a:r>
            <a:r>
              <a:rPr lang="cs-CZ" sz="2400" dirty="0" smtClean="0"/>
              <a:t> </a:t>
            </a:r>
            <a:r>
              <a:rPr lang="cs-CZ" sz="2400" dirty="0" err="1" smtClean="0"/>
              <a:t>need</a:t>
            </a:r>
            <a:r>
              <a:rPr lang="cs-CZ" sz="2400" dirty="0" smtClean="0"/>
              <a:t> </a:t>
            </a:r>
            <a:r>
              <a:rPr lang="cs-CZ" sz="2400" dirty="0" err="1" smtClean="0"/>
              <a:t>testing</a:t>
            </a:r>
            <a:r>
              <a:rPr lang="cs-CZ" sz="2400" dirty="0" smtClean="0"/>
              <a:t>? Are </a:t>
            </a:r>
            <a:r>
              <a:rPr lang="cs-CZ" sz="2400" dirty="0" err="1" smtClean="0"/>
              <a:t>there</a:t>
            </a:r>
            <a:r>
              <a:rPr lang="cs-CZ" sz="2400" dirty="0" smtClean="0"/>
              <a:t> </a:t>
            </a:r>
            <a:r>
              <a:rPr lang="cs-CZ" sz="2400" dirty="0" err="1" smtClean="0"/>
              <a:t>alternatives</a:t>
            </a:r>
            <a:r>
              <a:rPr lang="cs-CZ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cs-CZ" sz="2400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8004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411163" y="533400"/>
            <a:ext cx="8420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6000">
                <a:solidFill>
                  <a:srgbClr val="0000FF"/>
                </a:solidFill>
                <a:latin typeface="Calibri" pitchFamily="34" charset="0"/>
              </a:rPr>
              <a:t>3Rs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48000" y="1676400"/>
            <a:ext cx="3101975" cy="4660900"/>
            <a:chOff x="3048000" y="1676400"/>
            <a:chExt cx="3102616" cy="4660900"/>
          </a:xfrm>
        </p:grpSpPr>
        <p:pic>
          <p:nvPicPr>
            <p:cNvPr id="15377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399" y="1676401"/>
              <a:ext cx="1413517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676400"/>
              <a:ext cx="1413518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9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5241" y="5384800"/>
              <a:ext cx="1413517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099" y="2781301"/>
              <a:ext cx="1413517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1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1" y="2781301"/>
              <a:ext cx="1413517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Straight Arrow Connector 25"/>
            <p:cNvCxnSpPr>
              <a:cxnSpLocks noChangeShapeType="1"/>
            </p:cNvCxnSpPr>
            <p:nvPr/>
          </p:nvCxnSpPr>
          <p:spPr bwMode="auto">
            <a:xfrm>
              <a:off x="4572315" y="3848100"/>
              <a:ext cx="0" cy="1066800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1521" name="TextBox 27"/>
            <p:cNvSpPr txBox="1">
              <a:spLocks noChangeArrowheads="1"/>
            </p:cNvSpPr>
            <p:nvPr/>
          </p:nvSpPr>
          <p:spPr bwMode="auto">
            <a:xfrm>
              <a:off x="3302052" y="4791075"/>
              <a:ext cx="2537349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R</a:t>
              </a:r>
              <a:r>
                <a:rPr lang="en-US" sz="2000" b="1" dirty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EDUCTION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134100" y="1541463"/>
            <a:ext cx="2951163" cy="5240337"/>
            <a:chOff x="6096000" y="1567544"/>
            <a:chExt cx="2950981" cy="5239655"/>
          </a:xfrm>
        </p:grpSpPr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>
              <a:off x="7670703" y="3200868"/>
              <a:ext cx="0" cy="1066661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1512" name="TextBox 19"/>
            <p:cNvSpPr txBox="1">
              <a:spLocks noChangeArrowheads="1"/>
            </p:cNvSpPr>
            <p:nvPr/>
          </p:nvSpPr>
          <p:spPr bwMode="auto">
            <a:xfrm>
              <a:off x="6400781" y="4267530"/>
              <a:ext cx="2536669" cy="646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R</a:t>
              </a:r>
              <a:r>
                <a:rPr lang="en-US" sz="2000" b="1" dirty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EFINEMENT</a:t>
              </a:r>
            </a:p>
          </p:txBody>
        </p:sp>
        <p:pic>
          <p:nvPicPr>
            <p:cNvPr id="15375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4321" y="1567544"/>
              <a:ext cx="1693925" cy="186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953000"/>
              <a:ext cx="2950981" cy="1854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04800" y="1752600"/>
            <a:ext cx="3365500" cy="4959350"/>
            <a:chOff x="304800" y="1752600"/>
            <a:chExt cx="3365448" cy="4959580"/>
          </a:xfrm>
        </p:grpSpPr>
        <p:grpSp>
          <p:nvGrpSpPr>
            <p:cNvPr id="15367" name="Group 5"/>
            <p:cNvGrpSpPr>
              <a:grpSpLocks/>
            </p:cNvGrpSpPr>
            <p:nvPr/>
          </p:nvGrpSpPr>
          <p:grpSpPr bwMode="auto">
            <a:xfrm>
              <a:off x="304800" y="1752600"/>
              <a:ext cx="2743200" cy="4953000"/>
              <a:chOff x="304800" y="1752600"/>
              <a:chExt cx="2743200" cy="4953000"/>
            </a:xfrm>
          </p:grpSpPr>
          <p:pic>
            <p:nvPicPr>
              <p:cNvPr id="15369" name="Picture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742" y="1752600"/>
                <a:ext cx="1927658" cy="144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0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4876800"/>
                <a:ext cx="2438400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1" name="Straight Arrow Connector 20"/>
              <p:cNvCxnSpPr>
                <a:cxnSpLocks noChangeShapeType="1"/>
              </p:cNvCxnSpPr>
              <p:nvPr/>
            </p:nvCxnSpPr>
            <p:spPr bwMode="auto">
              <a:xfrm>
                <a:off x="1446196" y="3314773"/>
                <a:ext cx="0" cy="1066850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21525" name="TextBox 24"/>
              <p:cNvSpPr txBox="1">
                <a:spLocks noChangeArrowheads="1"/>
              </p:cNvSpPr>
              <p:nvPr/>
            </p:nvSpPr>
            <p:spPr bwMode="auto">
              <a:xfrm>
                <a:off x="358774" y="4278430"/>
                <a:ext cx="2689184" cy="646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3600" b="1" dirty="0">
                    <a:solidFill>
                      <a:srgbClr val="0000FF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R</a:t>
                </a:r>
                <a:r>
                  <a:rPr lang="en-US" sz="2000" b="1" dirty="0">
                    <a:solidFill>
                      <a:srgbClr val="0000FF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EPLACEMENT</a:t>
                </a:r>
              </a:p>
            </p:txBody>
          </p:sp>
        </p:grpSp>
        <p:pic>
          <p:nvPicPr>
            <p:cNvPr id="15368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346" y="4819337"/>
              <a:ext cx="975902" cy="189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ovéPole 6"/>
          <p:cNvSpPr txBox="1"/>
          <p:nvPr/>
        </p:nvSpPr>
        <p:spPr>
          <a:xfrm>
            <a:off x="179512" y="116632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Alternatives</a:t>
            </a:r>
            <a:r>
              <a:rPr lang="cs-CZ" dirty="0" smtClean="0"/>
              <a:t>“ to toxicity </a:t>
            </a:r>
            <a:r>
              <a:rPr lang="cs-CZ" dirty="0" err="1" smtClean="0"/>
              <a:t>testing</a:t>
            </a:r>
            <a:r>
              <a:rPr lang="cs-CZ" dirty="0" smtClean="0"/>
              <a:t> … 3R </a:t>
            </a:r>
            <a:r>
              <a:rPr lang="cs-CZ" dirty="0" err="1" smtClean="0"/>
              <a:t>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6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251520" y="116632"/>
            <a:ext cx="90201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5400" dirty="0">
                <a:solidFill>
                  <a:srgbClr val="0000FF"/>
                </a:solidFill>
                <a:latin typeface="American Typewriter" pitchFamily="-105" charset="0"/>
              </a:rPr>
              <a:t>Why doing replacement, reduction, refinement?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1520" y="1844824"/>
            <a:ext cx="8788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2200" dirty="0">
                <a:latin typeface="American Typewriter" pitchFamily="-105" charset="0"/>
              </a:rPr>
              <a:t>Because activists put pressure to do so?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200" dirty="0">
                <a:latin typeface="American Typewriter" pitchFamily="-105" charset="0"/>
              </a:rPr>
              <a:t>Because animal welfare is a concern for EU citizen?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200" dirty="0">
                <a:latin typeface="American Typewriter" pitchFamily="-105" charset="0"/>
              </a:rPr>
              <a:t>Because animal testing is “bad” and “alternatives” are good?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200" dirty="0">
                <a:latin typeface="American Typewriter" pitchFamily="-105" charset="0"/>
              </a:rPr>
              <a:t>Because I will get “better” results?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200" dirty="0">
                <a:latin typeface="American Typewriter" pitchFamily="-105" charset="0"/>
              </a:rPr>
              <a:t>Because it is cutting edge technologies?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200" dirty="0">
                <a:latin typeface="American Typewriter" pitchFamily="-105" charset="0"/>
              </a:rPr>
              <a:t>Because I have to? E.g. EU law directive 2010/63/</a:t>
            </a:r>
            <a:r>
              <a:rPr lang="en-US" altLang="en-US" sz="2200" dirty="0" err="1">
                <a:latin typeface="American Typewriter" pitchFamily="-105" charset="0"/>
              </a:rPr>
              <a:t>eu</a:t>
            </a:r>
            <a:r>
              <a:rPr lang="en-US" altLang="en-US" sz="2200" dirty="0">
                <a:latin typeface="American Typewriter" pitchFamily="-105" charset="0"/>
              </a:rPr>
              <a:t>, ban on animal testing for </a:t>
            </a:r>
            <a:r>
              <a:rPr lang="en-US" altLang="en-US" sz="2200" dirty="0" smtClean="0">
                <a:latin typeface="American Typewriter" pitchFamily="-105" charset="0"/>
              </a:rPr>
              <a:t>cosmetics</a:t>
            </a:r>
            <a:endParaRPr lang="en-US" altLang="en-US" sz="2200" dirty="0">
              <a:latin typeface="American Typewriter" pitchFamily="-105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4135720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lang="en-US" altLang="en-US" sz="2400" dirty="0">
              <a:latin typeface="American Typewriter" pitchFamily="-105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>
                <a:latin typeface="American Typewriter" pitchFamily="-105" charset="0"/>
              </a:rPr>
              <a:t>3Rs are driven by EU laws, little by Member States.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>
                <a:latin typeface="American Typewriter" pitchFamily="-105" charset="0"/>
              </a:rPr>
              <a:t>Scientific agenda is not driven enough by scientists itself…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dirty="0">
                <a:latin typeface="American Typewriter" pitchFamily="-105" charset="0"/>
              </a:rPr>
              <a:t>Academia is in general more reactive than proactive e.g. stop vivisection’s </a:t>
            </a:r>
            <a:r>
              <a:rPr lang="en-US" altLang="en-US" sz="2400" dirty="0" err="1">
                <a:latin typeface="American Typewriter" pitchFamily="-105" charset="0"/>
              </a:rPr>
              <a:t>ECI</a:t>
            </a:r>
            <a:endParaRPr lang="en-US" altLang="en-US" sz="2400" dirty="0">
              <a:latin typeface="American Typewriter" pitchFamily="-105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77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8722020" cy="169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216024" y="211287"/>
            <a:ext cx="9468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4400" dirty="0">
                <a:solidFill>
                  <a:srgbClr val="0000FF"/>
                </a:solidFill>
                <a:latin typeface="American Typewriter" pitchFamily="-105" charset="0"/>
              </a:rPr>
              <a:t>European Policies </a:t>
            </a:r>
            <a:r>
              <a:rPr lang="en-US" altLang="en-US" sz="4400" dirty="0" smtClean="0">
                <a:solidFill>
                  <a:srgbClr val="0000FF"/>
                </a:solidFill>
                <a:latin typeface="American Typewriter" pitchFamily="-105" charset="0"/>
              </a:rPr>
              <a:t>on </a:t>
            </a:r>
            <a:r>
              <a:rPr lang="en-US" altLang="en-US" sz="4400" dirty="0">
                <a:solidFill>
                  <a:srgbClr val="0000FF"/>
                </a:solidFill>
                <a:latin typeface="American Typewriter" pitchFamily="-105" charset="0"/>
              </a:rPr>
              <a:t>3Rs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763687" cy="115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6859587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3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 cstate="print"/>
          <a:srcRect l="25238" t="19810" r="30476" b="14667"/>
          <a:stretch>
            <a:fillRect/>
          </a:stretch>
        </p:blipFill>
        <p:spPr bwMode="auto">
          <a:xfrm>
            <a:off x="1447800" y="762000"/>
            <a:ext cx="65532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Obdélník 4"/>
          <p:cNvSpPr>
            <a:spLocks noChangeArrowheads="1"/>
          </p:cNvSpPr>
          <p:nvPr/>
        </p:nvSpPr>
        <p:spPr bwMode="auto">
          <a:xfrm>
            <a:off x="7315200" y="29718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89" name="Obdélník 5"/>
          <p:cNvSpPr>
            <a:spLocks noChangeArrowheads="1"/>
          </p:cNvSpPr>
          <p:nvPr/>
        </p:nvSpPr>
        <p:spPr bwMode="auto">
          <a:xfrm>
            <a:off x="7315200" y="3657600"/>
            <a:ext cx="609600" cy="1524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90" name="Obdélník 6"/>
          <p:cNvSpPr>
            <a:spLocks noChangeArrowheads="1"/>
          </p:cNvSpPr>
          <p:nvPr/>
        </p:nvSpPr>
        <p:spPr bwMode="auto">
          <a:xfrm>
            <a:off x="7315200" y="38862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91" name="Obdélník 7"/>
          <p:cNvSpPr>
            <a:spLocks noChangeArrowheads="1"/>
          </p:cNvSpPr>
          <p:nvPr/>
        </p:nvSpPr>
        <p:spPr bwMode="auto">
          <a:xfrm>
            <a:off x="7315200" y="55626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5405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Use of </a:t>
            </a:r>
            <a:r>
              <a:rPr lang="cs-CZ" dirty="0" err="1" smtClean="0">
                <a:solidFill>
                  <a:schemeClr val="tx1"/>
                </a:solidFill>
              </a:rPr>
              <a:t>animals</a:t>
            </a:r>
            <a:r>
              <a:rPr lang="cs-CZ" dirty="0" smtClean="0">
                <a:solidFill>
                  <a:schemeClr val="tx1"/>
                </a:solidFill>
              </a:rPr>
              <a:t> in EU (2011) 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14300" y="1665288"/>
            <a:ext cx="57277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buFont typeface="Arial" pitchFamily="34" charset="0"/>
              <a:buChar char="•"/>
            </a:pPr>
            <a:r>
              <a:rPr lang="en-US" altLang="en-US" sz="3600">
                <a:solidFill>
                  <a:srgbClr val="0000FF"/>
                </a:solidFill>
                <a:latin typeface="American Typewriter" pitchFamily="-105" charset="0"/>
              </a:rPr>
              <a:t>VALIDATION</a:t>
            </a:r>
          </a:p>
          <a:p>
            <a:pPr lvl="2" algn="just" eaLnBrk="1" hangingPunct="1">
              <a:buFont typeface="Arial" pitchFamily="34" charset="0"/>
              <a:buChar char="•"/>
            </a:pPr>
            <a:r>
              <a:rPr lang="en-US" altLang="en-US" sz="3600">
                <a:solidFill>
                  <a:srgbClr val="0000FF"/>
                </a:solidFill>
                <a:latin typeface="American Typewriter" pitchFamily="-105" charset="0"/>
              </a:rPr>
              <a:t>MoA</a:t>
            </a:r>
          </a:p>
          <a:p>
            <a:pPr lvl="2" algn="just" eaLnBrk="1" hangingPunct="1">
              <a:buFont typeface="Arial" pitchFamily="34" charset="0"/>
              <a:buChar char="•"/>
            </a:pPr>
            <a:r>
              <a:rPr lang="en-US" altLang="en-US" sz="3600">
                <a:solidFill>
                  <a:srgbClr val="0000FF"/>
                </a:solidFill>
                <a:latin typeface="American Typewriter" pitchFamily="-105" charset="0"/>
              </a:rPr>
              <a:t>Reliable</a:t>
            </a:r>
          </a:p>
          <a:p>
            <a:pPr lvl="2" algn="just" eaLnBrk="1" hangingPunct="1">
              <a:buFont typeface="Arial" pitchFamily="34" charset="0"/>
              <a:buChar char="•"/>
            </a:pPr>
            <a:r>
              <a:rPr lang="en-US" altLang="en-US" sz="3600">
                <a:solidFill>
                  <a:srgbClr val="0000FF"/>
                </a:solidFill>
                <a:latin typeface="American Typewriter" pitchFamily="-105" charset="0"/>
              </a:rPr>
              <a:t>Relevant</a:t>
            </a:r>
          </a:p>
        </p:txBody>
      </p:sp>
      <p:pic>
        <p:nvPicPr>
          <p:cNvPr id="21507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197100"/>
            <a:ext cx="6905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706688"/>
            <a:ext cx="6905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47725" y="4352925"/>
            <a:ext cx="7046913" cy="2308225"/>
            <a:chOff x="847725" y="3808095"/>
            <a:chExt cx="7046913" cy="2308325"/>
          </a:xfrm>
        </p:grpSpPr>
        <p:pic>
          <p:nvPicPr>
            <p:cNvPr id="21513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3848100"/>
              <a:ext cx="1998663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ight Arrow 7"/>
            <p:cNvSpPr>
              <a:spLocks noChangeArrowheads="1"/>
            </p:cNvSpPr>
            <p:nvPr/>
          </p:nvSpPr>
          <p:spPr bwMode="auto">
            <a:xfrm>
              <a:off x="3398838" y="4409784"/>
              <a:ext cx="2163762" cy="508022"/>
            </a:xfrm>
            <a:prstGeom prst="rightArrow">
              <a:avLst>
                <a:gd name="adj1" fmla="val 50000"/>
                <a:gd name="adj2" fmla="val 50006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6162675" y="4409784"/>
              <a:ext cx="436563" cy="40641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6807200" y="4409784"/>
              <a:ext cx="436563" cy="40641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7458075" y="4409784"/>
              <a:ext cx="436563" cy="40641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518" name="TextBox 14"/>
            <p:cNvSpPr txBox="1">
              <a:spLocks noChangeArrowheads="1"/>
            </p:cNvSpPr>
            <p:nvPr/>
          </p:nvSpPr>
          <p:spPr bwMode="auto">
            <a:xfrm>
              <a:off x="3479482" y="3808095"/>
              <a:ext cx="1798637" cy="230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rgbClr val="0000FF"/>
                  </a:solidFill>
                  <a:latin typeface="American Typewriter" pitchFamily="-105" charset="0"/>
                </a:rPr>
                <a:t>Substance Tested</a:t>
              </a:r>
            </a:p>
            <a:p>
              <a:pPr algn="ctr" eaLnBrk="1" hangingPunct="1"/>
              <a:endParaRPr lang="en-US" altLang="en-US">
                <a:solidFill>
                  <a:srgbClr val="0000FF"/>
                </a:solidFill>
                <a:latin typeface="American Typewriter" pitchFamily="-105" charset="0"/>
              </a:endParaRPr>
            </a:p>
            <a:p>
              <a:pPr algn="ctr" eaLnBrk="1" hangingPunct="1"/>
              <a:endParaRPr lang="en-US" altLang="en-US">
                <a:solidFill>
                  <a:srgbClr val="0000FF"/>
                </a:solidFill>
                <a:latin typeface="American Typewriter" pitchFamily="-105" charset="0"/>
              </a:endParaRPr>
            </a:p>
            <a:p>
              <a:pPr algn="ctr" eaLnBrk="1" hangingPunct="1"/>
              <a:r>
                <a:rPr lang="en-US" altLang="en-US">
                  <a:solidFill>
                    <a:srgbClr val="0000FF"/>
                  </a:solidFill>
                  <a:latin typeface="American Typewriter" pitchFamily="-105" charset="0"/>
                </a:rPr>
                <a:t>e.g. endocrine disrupters receptor binding</a:t>
              </a:r>
            </a:p>
          </p:txBody>
        </p:sp>
      </p:grpSp>
      <p:pic>
        <p:nvPicPr>
          <p:cNvPr id="21510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0"/>
            <a:ext cx="52022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64" y="1328738"/>
            <a:ext cx="3372349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316288"/>
            <a:ext cx="6905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1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396" name="AutoShape 4"/>
          <p:cNvSpPr>
            <a:spLocks noChangeArrowheads="1"/>
          </p:cNvSpPr>
          <p:nvPr/>
        </p:nvSpPr>
        <p:spPr bwMode="auto">
          <a:xfrm>
            <a:off x="609600" y="1484313"/>
            <a:ext cx="8458200" cy="3810000"/>
          </a:xfrm>
          <a:prstGeom prst="curvedUpArrow">
            <a:avLst>
              <a:gd name="adj1" fmla="val 29695"/>
              <a:gd name="adj2" fmla="val 52988"/>
              <a:gd name="adj3" fmla="val 22384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00200" y="4303713"/>
            <a:ext cx="3886200" cy="1187450"/>
            <a:chOff x="1600200" y="4303713"/>
            <a:chExt cx="3886200" cy="1187450"/>
          </a:xfrm>
        </p:grpSpPr>
        <p:sp>
          <p:nvSpPr>
            <p:cNvPr id="22555" name="Rectangle 5"/>
            <p:cNvSpPr>
              <a:spLocks noChangeArrowheads="1"/>
            </p:cNvSpPr>
            <p:nvPr/>
          </p:nvSpPr>
          <p:spPr bwMode="auto">
            <a:xfrm>
              <a:off x="3657600" y="5065713"/>
              <a:ext cx="1828800" cy="425450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4788" tIns="46563" rIns="94788" bIns="46563">
              <a:spAutoFit/>
            </a:bodyPr>
            <a:lstStyle>
              <a:lvl1pPr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100" i="1"/>
                <a:t>Validation</a:t>
              </a:r>
            </a:p>
          </p:txBody>
        </p:sp>
        <p:sp>
          <p:nvSpPr>
            <p:cNvPr id="22556" name="Rectangle 6"/>
            <p:cNvSpPr>
              <a:spLocks noChangeArrowheads="1"/>
            </p:cNvSpPr>
            <p:nvPr/>
          </p:nvSpPr>
          <p:spPr bwMode="auto">
            <a:xfrm>
              <a:off x="1600200" y="4303713"/>
              <a:ext cx="1828800" cy="423862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4788" tIns="46563" rIns="94788" bIns="46563">
              <a:spAutoFit/>
            </a:bodyPr>
            <a:lstStyle>
              <a:lvl1pPr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100" i="1"/>
                <a:t>Prevalidation</a:t>
              </a: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81000" y="2398713"/>
            <a:ext cx="2286000" cy="1339850"/>
            <a:chOff x="381000" y="2398713"/>
            <a:chExt cx="2286000" cy="1339850"/>
          </a:xfrm>
        </p:grpSpPr>
        <p:sp>
          <p:nvSpPr>
            <p:cNvPr id="22553" name="Rectangle 7"/>
            <p:cNvSpPr>
              <a:spLocks noChangeArrowheads="1"/>
            </p:cNvSpPr>
            <p:nvPr/>
          </p:nvSpPr>
          <p:spPr bwMode="auto">
            <a:xfrm>
              <a:off x="838200" y="3313113"/>
              <a:ext cx="1828800" cy="425450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4788" tIns="46563" rIns="94788" bIns="46563">
              <a:spAutoFit/>
            </a:bodyPr>
            <a:lstStyle>
              <a:lvl1pPr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100" i="1"/>
                <a:t>Development</a:t>
              </a:r>
            </a:p>
          </p:txBody>
        </p:sp>
        <p:sp>
          <p:nvSpPr>
            <p:cNvPr id="22554" name="Rectangle 9"/>
            <p:cNvSpPr>
              <a:spLocks noChangeArrowheads="1"/>
            </p:cNvSpPr>
            <p:nvPr/>
          </p:nvSpPr>
          <p:spPr bwMode="auto">
            <a:xfrm>
              <a:off x="381000" y="2398713"/>
              <a:ext cx="1828800" cy="425450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4788" tIns="46563" rIns="94788" bIns="46563">
              <a:spAutoFit/>
            </a:bodyPr>
            <a:lstStyle>
              <a:lvl1pPr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100" i="1"/>
                <a:t>Research</a:t>
              </a: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638800" y="2474913"/>
            <a:ext cx="3352800" cy="2498725"/>
            <a:chOff x="5638800" y="2474913"/>
            <a:chExt cx="3352800" cy="2498725"/>
          </a:xfrm>
        </p:grpSpPr>
        <p:sp>
          <p:nvSpPr>
            <p:cNvPr id="22550" name="Rectangle 8"/>
            <p:cNvSpPr>
              <a:spLocks noChangeArrowheads="1"/>
            </p:cNvSpPr>
            <p:nvPr/>
          </p:nvSpPr>
          <p:spPr bwMode="auto">
            <a:xfrm>
              <a:off x="5638800" y="4227513"/>
              <a:ext cx="1828800" cy="746125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4788" tIns="46563" rIns="94788" bIns="46563">
              <a:spAutoFit/>
            </a:bodyPr>
            <a:lstStyle>
              <a:lvl1pPr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100" i="1"/>
                <a:t>Independent Review</a:t>
              </a:r>
            </a:p>
          </p:txBody>
        </p:sp>
        <p:sp>
          <p:nvSpPr>
            <p:cNvPr id="22551" name="Rectangle 10"/>
            <p:cNvSpPr>
              <a:spLocks noChangeArrowheads="1"/>
            </p:cNvSpPr>
            <p:nvPr/>
          </p:nvSpPr>
          <p:spPr bwMode="auto">
            <a:xfrm>
              <a:off x="6781800" y="2474913"/>
              <a:ext cx="2209800" cy="423862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4788" tIns="46563" rIns="94788" bIns="46563">
              <a:spAutoFit/>
            </a:bodyPr>
            <a:lstStyle>
              <a:lvl1pPr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100" i="1"/>
                <a:t>Implementation</a:t>
              </a:r>
            </a:p>
          </p:txBody>
        </p:sp>
        <p:sp>
          <p:nvSpPr>
            <p:cNvPr id="22552" name="Rectangle 11"/>
            <p:cNvSpPr>
              <a:spLocks noChangeArrowheads="1"/>
            </p:cNvSpPr>
            <p:nvPr/>
          </p:nvSpPr>
          <p:spPr bwMode="auto">
            <a:xfrm>
              <a:off x="6477000" y="3236913"/>
              <a:ext cx="1828800" cy="746125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4788" tIns="46563" rIns="94788" bIns="46563">
              <a:spAutoFit/>
            </a:bodyPr>
            <a:lstStyle>
              <a:lvl1pPr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9588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100" i="1"/>
                <a:t>Regulatory Acceptance</a:t>
              </a:r>
            </a:p>
          </p:txBody>
        </p:sp>
      </p:grpSp>
      <p:sp>
        <p:nvSpPr>
          <p:cNvPr id="22534" name="Line 14"/>
          <p:cNvSpPr>
            <a:spLocks noChangeShapeType="1"/>
          </p:cNvSpPr>
          <p:nvPr/>
        </p:nvSpPr>
        <p:spPr bwMode="auto">
          <a:xfrm>
            <a:off x="4572000" y="4652963"/>
            <a:ext cx="0" cy="36036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15"/>
          <p:cNvSpPr>
            <a:spLocks noChangeShapeType="1"/>
          </p:cNvSpPr>
          <p:nvPr/>
        </p:nvSpPr>
        <p:spPr bwMode="auto">
          <a:xfrm flipV="1">
            <a:off x="5103813" y="3429000"/>
            <a:ext cx="1262062" cy="431800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17"/>
          <p:cNvSpPr>
            <a:spLocks noChangeShapeType="1"/>
          </p:cNvSpPr>
          <p:nvPr/>
        </p:nvSpPr>
        <p:spPr bwMode="auto">
          <a:xfrm flipH="1">
            <a:off x="3706813" y="4437063"/>
            <a:ext cx="360362" cy="14446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19"/>
          <p:cNvSpPr>
            <a:spLocks noChangeShapeType="1"/>
          </p:cNvSpPr>
          <p:nvPr/>
        </p:nvSpPr>
        <p:spPr bwMode="auto">
          <a:xfrm>
            <a:off x="5103813" y="4221163"/>
            <a:ext cx="431800" cy="215900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20"/>
          <p:cNvSpPr>
            <a:spLocks noChangeShapeType="1"/>
          </p:cNvSpPr>
          <p:nvPr/>
        </p:nvSpPr>
        <p:spPr bwMode="auto">
          <a:xfrm flipH="1" flipV="1">
            <a:off x="2976563" y="3429000"/>
            <a:ext cx="995362" cy="431800"/>
          </a:xfrm>
          <a:prstGeom prst="line">
            <a:avLst/>
          </a:prstGeom>
          <a:noFill/>
          <a:ln w="28575" cap="rnd">
            <a:solidFill>
              <a:srgbClr val="8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TextBox 29"/>
          <p:cNvSpPr txBox="1">
            <a:spLocks noChangeArrowheads="1"/>
          </p:cNvSpPr>
          <p:nvPr/>
        </p:nvSpPr>
        <p:spPr bwMode="auto">
          <a:xfrm>
            <a:off x="204788" y="549275"/>
            <a:ext cx="8739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0000FF"/>
                </a:solidFill>
                <a:latin typeface="American Typewriter" pitchFamily="-105" charset="0"/>
              </a:rPr>
              <a:t>Alternative Methods – R&amp;D to Implementation</a:t>
            </a:r>
          </a:p>
        </p:txBody>
      </p:sp>
      <p:pic>
        <p:nvPicPr>
          <p:cNvPr id="22540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773363"/>
            <a:ext cx="22098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0" name="ZoneTexte 3"/>
          <p:cNvSpPr txBox="1">
            <a:spLocks noChangeArrowheads="1"/>
          </p:cNvSpPr>
          <p:nvPr/>
        </p:nvSpPr>
        <p:spPr bwMode="auto">
          <a:xfrm>
            <a:off x="7740650" y="4543425"/>
            <a:ext cx="1130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en-US" b="1"/>
              <a:t>ESAC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53988" y="4437063"/>
            <a:ext cx="2924175" cy="2025650"/>
            <a:chOff x="153988" y="4437063"/>
            <a:chExt cx="2924175" cy="2025650"/>
          </a:xfrm>
        </p:grpSpPr>
        <p:sp>
          <p:nvSpPr>
            <p:cNvPr id="1083394" name="Oval 2"/>
            <p:cNvSpPr>
              <a:spLocks noChangeArrowheads="1"/>
            </p:cNvSpPr>
            <p:nvPr/>
          </p:nvSpPr>
          <p:spPr bwMode="auto">
            <a:xfrm>
              <a:off x="404813" y="4752975"/>
              <a:ext cx="1219200" cy="836613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50000">
                  <a:schemeClr val="bg1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lIns="95787" tIns="47894" rIns="95787" bIns="47894" anchor="ctr"/>
            <a:lstStyle/>
            <a:p>
              <a:pPr algn="ctr" defTabSz="958850">
                <a:defRPr/>
              </a:pPr>
              <a:r>
                <a:rPr lang="en-GB" sz="1700">
                  <a:latin typeface="Arial" charset="0"/>
                  <a:ea typeface="ＭＳ Ｐゴシック" charset="0"/>
                  <a:cs typeface="ＭＳ Ｐゴシック" charset="0"/>
                </a:rPr>
                <a:t>Industry</a:t>
              </a:r>
            </a:p>
          </p:txBody>
        </p:sp>
        <p:sp>
          <p:nvSpPr>
            <p:cNvPr id="1083395" name="Oval 3"/>
            <p:cNvSpPr>
              <a:spLocks noChangeArrowheads="1"/>
            </p:cNvSpPr>
            <p:nvPr/>
          </p:nvSpPr>
          <p:spPr bwMode="auto">
            <a:xfrm>
              <a:off x="762000" y="5446713"/>
              <a:ext cx="1219200" cy="838200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50000">
                  <a:schemeClr val="bg1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lIns="95787" tIns="47894" rIns="95787" bIns="47894" anchor="ctr"/>
            <a:lstStyle/>
            <a:p>
              <a:pPr algn="ctr" defTabSz="958850">
                <a:defRPr/>
              </a:pPr>
              <a:r>
                <a:rPr lang="en-GB" sz="1700">
                  <a:latin typeface="Arial" charset="0"/>
                  <a:ea typeface="ＭＳ Ｐゴシック" pitchFamily="-105" charset="-128"/>
                </a:rPr>
                <a:t>Regulators</a:t>
              </a:r>
              <a:endParaRPr lang="en-GB">
                <a:latin typeface="Arial" charset="0"/>
                <a:ea typeface="ＭＳ Ｐゴシック" pitchFamily="-105" charset="-128"/>
              </a:endParaRPr>
            </a:p>
          </p:txBody>
        </p:sp>
        <p:sp>
          <p:nvSpPr>
            <p:cNvPr id="1083405" name="Oval 13"/>
            <p:cNvSpPr>
              <a:spLocks noChangeArrowheads="1"/>
            </p:cNvSpPr>
            <p:nvPr/>
          </p:nvSpPr>
          <p:spPr bwMode="auto">
            <a:xfrm>
              <a:off x="1403350" y="4918075"/>
              <a:ext cx="1219200" cy="838200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50000">
                  <a:schemeClr val="bg1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lIns="95787" tIns="47894" rIns="95787" bIns="47894" anchor="ctr"/>
            <a:lstStyle/>
            <a:p>
              <a:pPr algn="ctr" defTabSz="958850">
                <a:defRPr/>
              </a:pPr>
              <a:r>
                <a:rPr lang="en-GB" sz="1700">
                  <a:latin typeface="Arial" charset="0"/>
                  <a:ea typeface="ＭＳ Ｐゴシック" pitchFamily="-105" charset="-128"/>
                </a:rPr>
                <a:t>Academia</a:t>
              </a:r>
              <a:endParaRPr lang="en-GB">
                <a:latin typeface="Arial" charset="0"/>
                <a:ea typeface="ＭＳ Ｐゴシック" pitchFamily="-105" charset="-128"/>
              </a:endParaRPr>
            </a:p>
          </p:txBody>
        </p:sp>
        <p:sp>
          <p:nvSpPr>
            <p:cNvPr id="22548" name="ZoneTexte 21"/>
            <p:cNvSpPr txBox="1">
              <a:spLocks noChangeArrowheads="1"/>
            </p:cNvSpPr>
            <p:nvPr/>
          </p:nvSpPr>
          <p:spPr bwMode="auto">
            <a:xfrm>
              <a:off x="1947863" y="6092825"/>
              <a:ext cx="11303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fr-FR" altLang="en-US" b="1"/>
                <a:t>PARERE</a:t>
              </a:r>
            </a:p>
          </p:txBody>
        </p:sp>
        <p:sp>
          <p:nvSpPr>
            <p:cNvPr id="22549" name="ZoneTexte 22"/>
            <p:cNvSpPr txBox="1">
              <a:spLocks noChangeArrowheads="1"/>
            </p:cNvSpPr>
            <p:nvPr/>
          </p:nvSpPr>
          <p:spPr bwMode="auto">
            <a:xfrm>
              <a:off x="153988" y="4437063"/>
              <a:ext cx="11303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fr-FR" altLang="en-US" b="1"/>
                <a:t>ESTAF</a:t>
              </a: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292850" y="5491163"/>
            <a:ext cx="2916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0000FF"/>
                </a:solidFill>
                <a:latin typeface="American Typewriter" pitchFamily="-105" charset="0"/>
              </a:rPr>
              <a:t>7-8 YEARS</a:t>
            </a:r>
          </a:p>
        </p:txBody>
      </p:sp>
    </p:spTree>
    <p:extLst>
      <p:ext uri="{BB962C8B-B14F-4D97-AF65-F5344CB8AC3E}">
        <p14:creationId xmlns:p14="http://schemas.microsoft.com/office/powerpoint/2010/main" val="4165730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5449888"/>
            <a:ext cx="828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2000">
                <a:solidFill>
                  <a:srgbClr val="0000FF"/>
                </a:solidFill>
                <a:latin typeface="American Typewriter" pitchFamily="-105" charset="0"/>
              </a:rPr>
              <a:t> &gt;60 3Rs Tests submitted to ECVAM since 2008 (update 01/2015)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000">
                <a:solidFill>
                  <a:srgbClr val="0000FF"/>
                </a:solidFill>
                <a:latin typeface="American Typewriter" pitchFamily="-105" charset="0"/>
              </a:rPr>
              <a:t> 10 validated or ongoing validation =&gt; Prioritisation!</a:t>
            </a:r>
          </a:p>
        </p:txBody>
      </p:sp>
    </p:spTree>
    <p:extLst>
      <p:ext uri="{BB962C8B-B14F-4D97-AF65-F5344CB8AC3E}">
        <p14:creationId xmlns:p14="http://schemas.microsoft.com/office/powerpoint/2010/main" val="42728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1"/>
                </a:solidFill>
              </a:rPr>
              <a:t>Who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wants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the</a:t>
            </a:r>
            <a:r>
              <a:rPr lang="cs-CZ" dirty="0" smtClean="0">
                <a:solidFill>
                  <a:schemeClr val="tx1"/>
                </a:solidFill>
              </a:rPr>
              <a:t> toxicity </a:t>
            </a:r>
            <a:r>
              <a:rPr lang="cs-CZ" dirty="0" err="1" smtClean="0">
                <a:solidFill>
                  <a:schemeClr val="tx1"/>
                </a:solidFill>
              </a:rPr>
              <a:t>assessment</a:t>
            </a:r>
            <a:r>
              <a:rPr lang="cs-CZ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62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Výsledek obrázku pro government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0169" name="Picture 9" descr="Výsledek obrázku pro government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62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74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304800" y="1600200"/>
            <a:ext cx="8610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b="1" dirty="0" err="1">
                <a:solidFill>
                  <a:srgbClr val="FF3300"/>
                </a:solidFill>
              </a:rPr>
              <a:t>COMPUTATIONAL</a:t>
            </a:r>
            <a:r>
              <a:rPr lang="cs-CZ" altLang="en-US" sz="4000" b="1" dirty="0">
                <a:solidFill>
                  <a:srgbClr val="FF3300"/>
                </a:solidFill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b="1" dirty="0">
                <a:solidFill>
                  <a:srgbClr val="FF3300"/>
                </a:solidFill>
              </a:rPr>
              <a:t>(</a:t>
            </a:r>
            <a:r>
              <a:rPr lang="cs-CZ" altLang="en-US" sz="4000" b="1" dirty="0" err="1">
                <a:solidFill>
                  <a:srgbClr val="FF3300"/>
                </a:solidFill>
              </a:rPr>
              <a:t>ECO</a:t>
            </a:r>
            <a:r>
              <a:rPr lang="cs-CZ" altLang="en-US" sz="4000" b="1" dirty="0">
                <a:solidFill>
                  <a:srgbClr val="FF3300"/>
                </a:solidFill>
              </a:rPr>
              <a:t>)</a:t>
            </a:r>
            <a:r>
              <a:rPr lang="cs-CZ" altLang="en-US" sz="4000" b="1" dirty="0" err="1">
                <a:solidFill>
                  <a:srgbClr val="FF3300"/>
                </a:solidFill>
              </a:rPr>
              <a:t>TOXICOLOGY</a:t>
            </a:r>
            <a:endParaRPr lang="cs-CZ" altLang="en-US" sz="2800" i="1" dirty="0">
              <a:solidFill>
                <a:srgbClr val="FF33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379941" y="3933056"/>
            <a:ext cx="9364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cs-CZ" sz="2400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371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8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>
                <a:solidFill>
                  <a:schemeClr val="tx1"/>
                </a:solidFill>
              </a:rPr>
              <a:t>PBPK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models</a:t>
            </a:r>
            <a:endParaRPr lang="cs-CZ" altLang="en-US" dirty="0" smtClean="0">
              <a:solidFill>
                <a:schemeClr val="tx1"/>
              </a:solidFill>
            </a:endParaRPr>
          </a:p>
        </p:txBody>
      </p:sp>
      <p:sp>
        <p:nvSpPr>
          <p:cNvPr id="90115" name="TextovéPole 12"/>
          <p:cNvSpPr txBox="1">
            <a:spLocks noChangeArrowheads="1"/>
          </p:cNvSpPr>
          <p:nvPr/>
        </p:nvSpPr>
        <p:spPr bwMode="auto">
          <a:xfrm>
            <a:off x="250825" y="1125538"/>
            <a:ext cx="6418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PBPK (PBTK)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Physiologically based pharmacokinetic (toxicokinetic) models</a:t>
            </a:r>
          </a:p>
        </p:txBody>
      </p:sp>
      <p:pic>
        <p:nvPicPr>
          <p:cNvPr id="90116" name="Picture 2" descr="http://upload.wikimedia.org/wikipedia/en/thumb/2/22/WholeBody_wiki.svg/220px-WholeBody_wiki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20955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4" descr="https://encrypted-tbn0.gstatic.com/images?q=tbn:ANd9GcS1Xr-zyM_wH8apSCpkALlZltgIBwQ4IcylkdluXxtRsQNmocsqJ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060575"/>
            <a:ext cx="388778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ovéPole 6"/>
          <p:cNvSpPr txBox="1">
            <a:spLocks noChangeArrowheads="1"/>
          </p:cNvSpPr>
          <p:nvPr/>
        </p:nvSpPr>
        <p:spPr bwMode="auto">
          <a:xfrm>
            <a:off x="6588125" y="1989138"/>
            <a:ext cx="23129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Fragmentation of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a complex systém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to „boxes“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n-US" sz="180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All Processes </a:t>
            </a:r>
            <a:br>
              <a:rPr lang="cs-CZ" altLang="en-US" sz="1800">
                <a:solidFill>
                  <a:schemeClr val="tx1"/>
                </a:solidFill>
                <a:sym typeface="Wingdings" pitchFamily="2" charset="2"/>
              </a:rPr>
            </a:b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described by arrows </a:t>
            </a:r>
            <a:br>
              <a:rPr lang="cs-CZ" altLang="en-US" sz="1800">
                <a:solidFill>
                  <a:schemeClr val="tx1"/>
                </a:solidFill>
                <a:sym typeface="Wingdings" pitchFamily="2" charset="2"/>
              </a:rPr>
            </a:b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(mathematical </a:t>
            </a:r>
            <a:br>
              <a:rPr lang="cs-CZ" altLang="en-US" sz="1800">
                <a:solidFill>
                  <a:schemeClr val="tx1"/>
                </a:solidFill>
                <a:sym typeface="Wingdings" pitchFamily="2" charset="2"/>
              </a:rPr>
            </a:b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equations)</a:t>
            </a:r>
            <a:endParaRPr lang="cs-CZ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7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 err="1" smtClean="0">
                <a:solidFill>
                  <a:schemeClr val="tx1"/>
                </a:solidFill>
              </a:rPr>
              <a:t>Example</a:t>
            </a:r>
            <a:r>
              <a:rPr lang="cs-CZ" altLang="en-US" dirty="0" smtClean="0">
                <a:solidFill>
                  <a:schemeClr val="tx1"/>
                </a:solidFill>
              </a:rPr>
              <a:t> – </a:t>
            </a:r>
            <a:r>
              <a:rPr lang="cs-CZ" altLang="en-US" dirty="0" err="1" smtClean="0">
                <a:solidFill>
                  <a:schemeClr val="tx1"/>
                </a:solidFill>
              </a:rPr>
              <a:t>computational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toxicology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for</a:t>
            </a:r>
            <a:r>
              <a:rPr lang="cs-CZ" altLang="en-US" dirty="0" smtClean="0">
                <a:solidFill>
                  <a:schemeClr val="tx1"/>
                </a:solidFill>
              </a:rPr>
              <a:t> </a:t>
            </a:r>
            <a:r>
              <a:rPr lang="cs-CZ" altLang="en-US" dirty="0" err="1" smtClean="0">
                <a:solidFill>
                  <a:schemeClr val="tx1"/>
                </a:solidFill>
              </a:rPr>
              <a:t>EDCs</a:t>
            </a:r>
            <a:endParaRPr lang="cs-CZ" altLang="en-US" dirty="0" smtClean="0">
              <a:solidFill>
                <a:schemeClr val="tx1"/>
              </a:solidFill>
            </a:endParaRP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1" t="19167" r="18558" b="34035"/>
          <a:stretch>
            <a:fillRect/>
          </a:stretch>
        </p:blipFill>
        <p:spPr bwMode="auto">
          <a:xfrm>
            <a:off x="107950" y="1196975"/>
            <a:ext cx="88915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15714" r="25250" b="34880"/>
          <a:stretch>
            <a:fillRect/>
          </a:stretch>
        </p:blipFill>
        <p:spPr bwMode="auto">
          <a:xfrm>
            <a:off x="1187450" y="1052513"/>
            <a:ext cx="7488238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Nadpis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solidFill>
                  <a:schemeClr val="tx1"/>
                </a:solidFill>
              </a:rPr>
              <a:t>Li </a:t>
            </a:r>
            <a:r>
              <a:rPr lang="cs-CZ" altLang="en-US" dirty="0" smtClean="0">
                <a:solidFill>
                  <a:schemeClr val="tx1"/>
                </a:solidFill>
              </a:rPr>
              <a:t>(</a:t>
            </a:r>
            <a:r>
              <a:rPr lang="en-US" altLang="en-US" dirty="0" smtClean="0">
                <a:solidFill>
                  <a:schemeClr val="tx1"/>
                </a:solidFill>
              </a:rPr>
              <a:t>2011</a:t>
            </a:r>
            <a:r>
              <a:rPr lang="cs-CZ" altLang="en-US" dirty="0" smtClean="0">
                <a:solidFill>
                  <a:schemeClr val="tx1"/>
                </a:solidFill>
              </a:rPr>
              <a:t>) </a:t>
            </a:r>
            <a:r>
              <a:rPr lang="cs-CZ" altLang="en-US" dirty="0" err="1" smtClean="0">
                <a:solidFill>
                  <a:schemeClr val="tx1"/>
                </a:solidFill>
              </a:rPr>
              <a:t>BMC</a:t>
            </a:r>
            <a:r>
              <a:rPr lang="cs-CZ" altLang="en-US" dirty="0" smtClean="0">
                <a:solidFill>
                  <a:schemeClr val="tx1"/>
                </a:solidFill>
              </a:rPr>
              <a:t> Systems Biology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2" t="19167" r="29579" b="12434"/>
          <a:stretch>
            <a:fillRect/>
          </a:stretch>
        </p:blipFill>
        <p:spPr bwMode="auto">
          <a:xfrm>
            <a:off x="107950" y="1052513"/>
            <a:ext cx="1368425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ovéPole 4"/>
          <p:cNvSpPr txBox="1">
            <a:spLocks noChangeArrowheads="1"/>
          </p:cNvSpPr>
          <p:nvPr/>
        </p:nvSpPr>
        <p:spPr bwMode="auto">
          <a:xfrm>
            <a:off x="195263" y="2997200"/>
            <a:ext cx="1352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Conceptual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model</a:t>
            </a:r>
            <a:r>
              <a:rPr lang="cs-CZ" altLang="en-US" sz="180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92166" name="TextovéPole 8"/>
          <p:cNvSpPr txBox="1">
            <a:spLocks noChangeArrowheads="1"/>
          </p:cNvSpPr>
          <p:nvPr/>
        </p:nvSpPr>
        <p:spPr bwMode="auto">
          <a:xfrm>
            <a:off x="6804025" y="1196975"/>
            <a:ext cx="23415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EE2 – ethinylestradiol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ER, AR atd. – receptors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VTG – vitellogenin</a:t>
            </a:r>
            <a:br>
              <a:rPr lang="cs-CZ" altLang="en-US" sz="1600">
                <a:solidFill>
                  <a:srgbClr val="FF0000"/>
                </a:solidFill>
              </a:rPr>
            </a:br>
            <a:r>
              <a:rPr lang="cs-CZ" altLang="en-US" sz="1600">
                <a:solidFill>
                  <a:srgbClr val="FF0000"/>
                </a:solidFill>
              </a:rPr>
              <a:t>(marker of toxicity)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i="1">
                <a:solidFill>
                  <a:schemeClr val="tx1"/>
                </a:solidFill>
              </a:rPr>
              <a:t>Arrows – differential</a:t>
            </a:r>
            <a:br>
              <a:rPr lang="cs-CZ" altLang="en-US" sz="1600" i="1">
                <a:solidFill>
                  <a:schemeClr val="tx1"/>
                </a:solidFill>
              </a:rPr>
            </a:br>
            <a:r>
              <a:rPr lang="cs-CZ" altLang="en-US" sz="1600" i="1">
                <a:solidFill>
                  <a:schemeClr val="tx1"/>
                </a:solidFill>
              </a:rPr>
              <a:t>equations</a:t>
            </a:r>
          </a:p>
        </p:txBody>
      </p:sp>
    </p:spTree>
    <p:extLst>
      <p:ext uri="{BB962C8B-B14F-4D97-AF65-F5344CB8AC3E}">
        <p14:creationId xmlns:p14="http://schemas.microsoft.com/office/powerpoint/2010/main" val="1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solidFill>
                  <a:schemeClr val="tx1"/>
                </a:solidFill>
              </a:rPr>
              <a:t>Li </a:t>
            </a:r>
            <a:r>
              <a:rPr lang="cs-CZ" altLang="en-US" dirty="0" smtClean="0">
                <a:solidFill>
                  <a:schemeClr val="tx1"/>
                </a:solidFill>
              </a:rPr>
              <a:t>(</a:t>
            </a:r>
            <a:r>
              <a:rPr lang="en-US" altLang="en-US" dirty="0" smtClean="0">
                <a:solidFill>
                  <a:schemeClr val="tx1"/>
                </a:solidFill>
              </a:rPr>
              <a:t>2011</a:t>
            </a:r>
            <a:r>
              <a:rPr lang="cs-CZ" altLang="en-US" dirty="0" smtClean="0">
                <a:solidFill>
                  <a:schemeClr val="tx1"/>
                </a:solidFill>
              </a:rPr>
              <a:t>) </a:t>
            </a:r>
            <a:r>
              <a:rPr lang="cs-CZ" altLang="en-US" dirty="0" err="1" smtClean="0">
                <a:solidFill>
                  <a:schemeClr val="tx1"/>
                </a:solidFill>
              </a:rPr>
              <a:t>BMC</a:t>
            </a:r>
            <a:r>
              <a:rPr lang="cs-CZ" altLang="en-US" dirty="0" smtClean="0">
                <a:solidFill>
                  <a:schemeClr val="tx1"/>
                </a:solidFill>
              </a:rPr>
              <a:t> Systems Biology</a:t>
            </a:r>
          </a:p>
        </p:txBody>
      </p:sp>
      <p:sp>
        <p:nvSpPr>
          <p:cNvPr id="93187" name="TextovéPole 8"/>
          <p:cNvSpPr txBox="1">
            <a:spLocks noChangeArrowheads="1"/>
          </p:cNvSpPr>
          <p:nvPr/>
        </p:nvSpPr>
        <p:spPr bwMode="auto">
          <a:xfrm>
            <a:off x="6948488" y="1196975"/>
            <a:ext cx="19843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Results: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MODELLED (white)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Vs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MEASURED (grey)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600" i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i="1">
                <a:solidFill>
                  <a:srgbClr val="FF0000"/>
                </a:solidFill>
              </a:rPr>
              <a:t>…good comparable</a:t>
            </a:r>
            <a:endParaRPr lang="cs-CZ" altLang="en-US" sz="1600" i="1">
              <a:solidFill>
                <a:schemeClr val="tx1"/>
              </a:solidFill>
            </a:endParaRPr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2" t="22046" r="44429" b="15315"/>
          <a:stretch>
            <a:fillRect/>
          </a:stretch>
        </p:blipFill>
        <p:spPr bwMode="auto">
          <a:xfrm>
            <a:off x="2268538" y="1052513"/>
            <a:ext cx="4606925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3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dirty="0" err="1" smtClean="0">
                <a:solidFill>
                  <a:schemeClr val="tx1"/>
                </a:solidFill>
              </a:rPr>
              <a:t>Wrap</a:t>
            </a:r>
            <a:r>
              <a:rPr lang="cs-CZ" sz="2800" dirty="0" smtClean="0">
                <a:solidFill>
                  <a:schemeClr val="tx1"/>
                </a:solidFill>
              </a:rPr>
              <a:t>-up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51520" y="1052091"/>
            <a:ext cx="8642350" cy="532923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sz="2800" b="1" dirty="0" err="1" smtClean="0">
                <a:solidFill>
                  <a:schemeClr val="tx2"/>
                </a:solidFill>
              </a:rPr>
              <a:t>Eco</a:t>
            </a:r>
            <a:r>
              <a:rPr lang="en-US" sz="2800" b="1" dirty="0" smtClean="0">
                <a:solidFill>
                  <a:schemeClr val="tx2"/>
                </a:solidFill>
              </a:rPr>
              <a:t>/</a:t>
            </a:r>
            <a:r>
              <a:rPr lang="cs-CZ" sz="2800" b="1" dirty="0" err="1" smtClean="0">
                <a:solidFill>
                  <a:schemeClr val="tx2"/>
                </a:solidFill>
              </a:rPr>
              <a:t>Toxicology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matters</a:t>
            </a:r>
            <a:endParaRPr lang="cs-CZ" sz="2800" b="1" dirty="0" smtClean="0">
              <a:solidFill>
                <a:schemeClr val="tx2"/>
              </a:solidFill>
            </a:endParaRPr>
          </a:p>
          <a:p>
            <a:pPr lvl="1">
              <a:buFont typeface="Arial" charset="0"/>
              <a:buChar char="•"/>
              <a:defRPr/>
            </a:pP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</a:rPr>
              <a:t>Relevant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</a:rPr>
              <a:t>especially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 „</a:t>
            </a:r>
            <a:r>
              <a:rPr lang="cs-CZ" sz="2400" dirty="0" err="1" smtClean="0">
                <a:solidFill>
                  <a:srgbClr val="FF0000"/>
                </a:solidFill>
              </a:rPr>
              <a:t>chemicals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“ </a:t>
            </a:r>
          </a:p>
          <a:p>
            <a:pPr lvl="1">
              <a:buFont typeface="Arial" charset="0"/>
              <a:buChar char="•"/>
              <a:defRPr/>
            </a:pP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… but </a:t>
            </a:r>
            <a:r>
              <a:rPr lang="cs-CZ" sz="2400" dirty="0" err="1" smtClean="0">
                <a:solidFill>
                  <a:srgbClr val="FF0000"/>
                </a:solidFill>
              </a:rPr>
              <a:t>also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for</a:t>
            </a:r>
            <a:r>
              <a:rPr lang="cs-CZ" sz="2400" dirty="0" smtClean="0">
                <a:solidFill>
                  <a:srgbClr val="FF0000"/>
                </a:solidFill>
              </a:rPr>
              <a:t> „</a:t>
            </a:r>
            <a:r>
              <a:rPr lang="cs-CZ" sz="2400" dirty="0" err="1" smtClean="0">
                <a:solidFill>
                  <a:srgbClr val="FF0000"/>
                </a:solidFill>
              </a:rPr>
              <a:t>mixtures</a:t>
            </a:r>
            <a:r>
              <a:rPr lang="cs-CZ" sz="2400" dirty="0" smtClean="0">
                <a:solidFill>
                  <a:srgbClr val="FF0000"/>
                </a:solidFill>
              </a:rPr>
              <a:t>“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</a:rPr>
              <a:t>contaminated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</a:rPr>
              <a:t>samples</a:t>
            </a:r>
            <a:endParaRPr lang="cs-CZ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defRPr/>
            </a:pPr>
            <a:r>
              <a:rPr lang="cs-CZ" sz="2000" b="1" dirty="0" err="1" smtClean="0">
                <a:solidFill>
                  <a:schemeClr val="bg1">
                    <a:lumMod val="50000"/>
                  </a:schemeClr>
                </a:solidFill>
              </a:rPr>
              <a:t>Effect</a:t>
            </a:r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000" b="1" dirty="0" err="1" smtClean="0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000" b="1" dirty="0" err="1" smtClean="0">
                <a:solidFill>
                  <a:schemeClr val="bg1">
                    <a:lumMod val="50000"/>
                  </a:schemeClr>
                </a:solidFill>
              </a:rPr>
              <a:t>tools</a:t>
            </a:r>
            <a:r>
              <a:rPr lang="cs-CZ" sz="2000" b="1" dirty="0" smtClean="0">
                <a:solidFill>
                  <a:schemeClr val="bg1">
                    <a:lumMod val="50000"/>
                  </a:schemeClr>
                </a:solidFill>
              </a:rPr>
              <a:t> in monitoring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Important results improving lives</a:t>
            </a:r>
            <a:endParaRPr lang="cs-CZ" sz="24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  <a:defRPr/>
            </a:pP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</a:rPr>
              <a:t>Exciting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 many open </a:t>
            </a:r>
            <a:r>
              <a:rPr lang="cs-CZ" sz="2400" dirty="0" err="1">
                <a:solidFill>
                  <a:schemeClr val="bg1">
                    <a:lumMod val="50000"/>
                  </a:schemeClr>
                </a:solidFill>
              </a:rPr>
              <a:t>questions</a:t>
            </a:r>
            <a:endParaRPr lang="cs-CZ" sz="2400" dirty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defRPr/>
            </a:pPr>
            <a:endParaRPr lang="cs-CZ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Regulator</a:t>
            </a:r>
            <a:r>
              <a:rPr lang="cs-CZ" sz="2800" b="1" dirty="0" smtClean="0">
                <a:solidFill>
                  <a:schemeClr val="bg1">
                    <a:lumMod val="50000"/>
                  </a:schemeClr>
                </a:solidFill>
              </a:rPr>
              <a:t>y and Science </a:t>
            </a:r>
            <a:r>
              <a:rPr lang="cs-CZ" sz="2800" b="1" dirty="0" err="1" smtClean="0">
                <a:solidFill>
                  <a:schemeClr val="bg1">
                    <a:lumMod val="50000"/>
                  </a:schemeClr>
                </a:solidFill>
              </a:rPr>
              <a:t>worlds</a:t>
            </a:r>
            <a:r>
              <a:rPr lang="cs-CZ" sz="2800" b="1" dirty="0" smtClean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cs-CZ" sz="2800" b="1" dirty="0" err="1" smtClean="0">
                <a:solidFill>
                  <a:schemeClr val="bg1">
                    <a:lumMod val="50000"/>
                  </a:schemeClr>
                </a:solidFill>
              </a:rPr>
              <a:t>different</a:t>
            </a:r>
            <a:r>
              <a:rPr lang="cs-CZ" sz="2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cs-CZ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2800" b="1" dirty="0" smtClean="0">
                <a:solidFill>
                  <a:schemeClr val="bg1">
                    <a:lumMod val="50000"/>
                  </a:schemeClr>
                </a:solidFill>
              </a:rPr>
              <a:t>… but are </a:t>
            </a:r>
            <a:r>
              <a:rPr lang="cs-CZ" sz="2800" b="1" dirty="0" err="1" smtClean="0">
                <a:solidFill>
                  <a:schemeClr val="bg1">
                    <a:lumMod val="50000"/>
                  </a:schemeClr>
                </a:solidFill>
              </a:rPr>
              <a:t>getting</a:t>
            </a:r>
            <a:r>
              <a:rPr lang="cs-CZ" sz="2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800" b="1" dirty="0" err="1" smtClean="0">
                <a:solidFill>
                  <a:schemeClr val="bg1">
                    <a:lumMod val="50000"/>
                  </a:schemeClr>
                </a:solidFill>
              </a:rPr>
              <a:t>closer</a:t>
            </a:r>
            <a:r>
              <a:rPr lang="cs-CZ" sz="2800" b="1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cs-CZ" sz="2800" b="1" dirty="0" err="1" smtClean="0">
                <a:solidFill>
                  <a:schemeClr val="bg1">
                    <a:lumMod val="50000"/>
                  </a:schemeClr>
                </a:solidFill>
              </a:rPr>
              <a:t>closer</a:t>
            </a:r>
            <a:endParaRPr lang="cs-CZ" sz="2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  <a:defRPr/>
            </a:pPr>
            <a:r>
              <a:rPr lang="cs-CZ" sz="2200" dirty="0" err="1" smtClean="0">
                <a:solidFill>
                  <a:schemeClr val="bg1">
                    <a:lumMod val="50000"/>
                  </a:schemeClr>
                </a:solidFill>
              </a:rPr>
              <a:t>Mechanistic</a:t>
            </a:r>
            <a:r>
              <a:rPr lang="cs-CZ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200" dirty="0" err="1" smtClean="0">
                <a:solidFill>
                  <a:schemeClr val="bg1">
                    <a:lumMod val="50000"/>
                  </a:schemeClr>
                </a:solidFill>
              </a:rPr>
              <a:t>knowledge</a:t>
            </a:r>
            <a:r>
              <a:rPr lang="cs-CZ" sz="2200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cs-CZ" sz="2200" dirty="0" err="1" smtClean="0">
                <a:solidFill>
                  <a:schemeClr val="bg1">
                    <a:lumMod val="50000"/>
                  </a:schemeClr>
                </a:solidFill>
              </a:rPr>
              <a:t>utilization</a:t>
            </a:r>
            <a:r>
              <a:rPr lang="cs-CZ" sz="2200" dirty="0" smtClean="0">
                <a:solidFill>
                  <a:schemeClr val="bg1">
                    <a:lumMod val="50000"/>
                  </a:schemeClr>
                </a:solidFill>
              </a:rPr>
              <a:t> of „</a:t>
            </a:r>
            <a:r>
              <a:rPr lang="cs-CZ" sz="2200" dirty="0" err="1" smtClean="0">
                <a:solidFill>
                  <a:schemeClr val="bg1">
                    <a:lumMod val="50000"/>
                  </a:schemeClr>
                </a:solidFill>
              </a:rPr>
              <a:t>omics</a:t>
            </a:r>
            <a:r>
              <a:rPr lang="cs-CZ" sz="2200" dirty="0" smtClean="0">
                <a:solidFill>
                  <a:schemeClr val="bg1">
                    <a:lumMod val="50000"/>
                  </a:schemeClr>
                </a:solidFill>
              </a:rPr>
              <a:t>“ data</a:t>
            </a:r>
          </a:p>
          <a:p>
            <a:pPr lvl="1">
              <a:buFont typeface="Arial" charset="0"/>
              <a:buChar char="•"/>
              <a:defRPr/>
            </a:pPr>
            <a:r>
              <a:rPr lang="cs-CZ" sz="2200" dirty="0" err="1" smtClean="0">
                <a:solidFill>
                  <a:schemeClr val="bg1">
                    <a:lumMod val="50000"/>
                  </a:schemeClr>
                </a:solidFill>
              </a:rPr>
              <a:t>Development</a:t>
            </a:r>
            <a:r>
              <a:rPr lang="cs-CZ" sz="2200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cs-CZ" sz="2200" dirty="0" err="1" smtClean="0">
                <a:solidFill>
                  <a:schemeClr val="bg1">
                    <a:lumMod val="50000"/>
                  </a:schemeClr>
                </a:solidFill>
              </a:rPr>
              <a:t>AOPs</a:t>
            </a:r>
            <a:endParaRPr lang="cs-CZ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Arial" charset="0"/>
              <a:buChar char="•"/>
              <a:defRPr/>
            </a:pPr>
            <a:r>
              <a:rPr lang="cs-CZ" sz="2200" dirty="0">
                <a:solidFill>
                  <a:schemeClr val="bg1">
                    <a:lumMod val="50000"/>
                  </a:schemeClr>
                </a:solidFill>
              </a:rPr>
              <a:t>In vitro (</a:t>
            </a:r>
            <a:r>
              <a:rPr lang="cs-CZ" sz="2200" dirty="0" err="1">
                <a:solidFill>
                  <a:schemeClr val="bg1">
                    <a:lumMod val="50000"/>
                  </a:schemeClr>
                </a:solidFill>
              </a:rPr>
              <a:t>alternative</a:t>
            </a:r>
            <a:r>
              <a:rPr lang="cs-CZ" sz="2200" dirty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cs-CZ" sz="2200" dirty="0" err="1">
                <a:solidFill>
                  <a:schemeClr val="bg1">
                    <a:lumMod val="50000"/>
                  </a:schemeClr>
                </a:solidFill>
              </a:rPr>
              <a:t>models</a:t>
            </a:r>
            <a:r>
              <a:rPr lang="cs-CZ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Font typeface="Arial" charset="0"/>
              <a:buChar char="•"/>
              <a:defRPr/>
            </a:pPr>
            <a:r>
              <a:rPr lang="cs-CZ" sz="2200" dirty="0" err="1" smtClean="0">
                <a:solidFill>
                  <a:schemeClr val="bg1">
                    <a:lumMod val="50000"/>
                  </a:schemeClr>
                </a:solidFill>
              </a:rPr>
              <a:t>Quantitative</a:t>
            </a:r>
            <a:r>
              <a:rPr lang="cs-CZ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200" dirty="0" err="1" smtClean="0">
                <a:solidFill>
                  <a:schemeClr val="bg1">
                    <a:lumMod val="50000"/>
                  </a:schemeClr>
                </a:solidFill>
              </a:rPr>
              <a:t>computational</a:t>
            </a:r>
            <a:r>
              <a:rPr lang="cs-CZ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200" dirty="0" err="1" smtClean="0">
                <a:solidFill>
                  <a:schemeClr val="bg1">
                    <a:lumMod val="50000"/>
                  </a:schemeClr>
                </a:solidFill>
              </a:rPr>
              <a:t>toxicology</a:t>
            </a:r>
            <a:endParaRPr lang="cs-CZ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5938" name="Picture 2" descr="Výsledek obrázku pro swe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64" y="980728"/>
            <a:ext cx="20002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9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44625"/>
            <a:ext cx="6695728" cy="295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2285897"/>
            <a:ext cx="6818908" cy="231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4584751"/>
            <a:ext cx="6818908" cy="206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22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97" y="2996952"/>
            <a:ext cx="76866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44625"/>
            <a:ext cx="6695728" cy="295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2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globe.setac.org/images/2010/mixtox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282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ovéPole 6"/>
          <p:cNvSpPr txBox="1">
            <a:spLocks noChangeArrowheads="1"/>
          </p:cNvSpPr>
          <p:nvPr/>
        </p:nvSpPr>
        <p:spPr bwMode="auto">
          <a:xfrm>
            <a:off x="2915816" y="4941888"/>
            <a:ext cx="5929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 err="1" smtClean="0"/>
              <a:t>Thank</a:t>
            </a:r>
            <a:r>
              <a:rPr lang="cs-CZ" sz="3600" dirty="0" smtClean="0"/>
              <a:t> </a:t>
            </a:r>
            <a:r>
              <a:rPr lang="cs-CZ" sz="3600" dirty="0" err="1" smtClean="0"/>
              <a:t>you</a:t>
            </a:r>
            <a:r>
              <a:rPr lang="cs-CZ" sz="3600" dirty="0" smtClean="0"/>
              <a:t> </a:t>
            </a:r>
            <a:r>
              <a:rPr lang="cs-CZ" sz="3600" dirty="0" err="1" smtClean="0"/>
              <a:t>for</a:t>
            </a:r>
            <a:r>
              <a:rPr lang="cs-CZ" sz="3600" dirty="0" smtClean="0"/>
              <a:t> </a:t>
            </a:r>
            <a:r>
              <a:rPr lang="cs-CZ" sz="3600" dirty="0" err="1" smtClean="0"/>
              <a:t>your</a:t>
            </a:r>
            <a:r>
              <a:rPr lang="cs-CZ" sz="3600" dirty="0" smtClean="0"/>
              <a:t> </a:t>
            </a:r>
            <a:r>
              <a:rPr lang="cs-CZ" sz="3600" dirty="0" err="1" smtClean="0"/>
              <a:t>attention</a:t>
            </a:r>
            <a:endParaRPr lang="en-GB" sz="3600" dirty="0"/>
          </a:p>
        </p:txBody>
      </p:sp>
      <p:sp>
        <p:nvSpPr>
          <p:cNvPr id="58372" name="TextovéPole 7"/>
          <p:cNvSpPr txBox="1">
            <a:spLocks noChangeArrowheads="1"/>
          </p:cNvSpPr>
          <p:nvPr/>
        </p:nvSpPr>
        <p:spPr bwMode="auto">
          <a:xfrm>
            <a:off x="5340350" y="5876925"/>
            <a:ext cx="3408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/>
              <a:t>blaha@recetox.muni.cz</a:t>
            </a:r>
          </a:p>
        </p:txBody>
      </p:sp>
    </p:spTree>
    <p:extLst>
      <p:ext uri="{BB962C8B-B14F-4D97-AF65-F5344CB8AC3E}">
        <p14:creationId xmlns:p14="http://schemas.microsoft.com/office/powerpoint/2010/main" val="300829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1"/>
                </a:solidFill>
              </a:rPr>
              <a:t>Who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wants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the</a:t>
            </a:r>
            <a:r>
              <a:rPr lang="cs-CZ" dirty="0" smtClean="0">
                <a:solidFill>
                  <a:schemeClr val="tx1"/>
                </a:solidFill>
              </a:rPr>
              <a:t> toxicity </a:t>
            </a:r>
            <a:r>
              <a:rPr lang="cs-CZ" dirty="0" err="1" smtClean="0">
                <a:solidFill>
                  <a:schemeClr val="tx1"/>
                </a:solidFill>
              </a:rPr>
              <a:t>assessment</a:t>
            </a:r>
            <a:r>
              <a:rPr lang="cs-CZ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62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Výsledek obrázku pro government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0169" name="Picture 9" descr="Výsledek obrázku pro government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62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857786"/>
              </p:ext>
            </p:extLst>
          </p:nvPr>
        </p:nvGraphicFramePr>
        <p:xfrm>
          <a:off x="179512" y="4112488"/>
          <a:ext cx="8836025" cy="2700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744"/>
                <a:gridCol w="2726406"/>
                <a:gridCol w="4408875"/>
              </a:tblGrid>
              <a:tr h="5040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Researcher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Government</a:t>
                      </a:r>
                      <a:endParaRPr 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To </a:t>
                      </a:r>
                      <a:r>
                        <a:rPr lang="cs-CZ" dirty="0" err="1" smtClean="0"/>
                        <a:t>understand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with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err="1" smtClean="0"/>
                        <a:t>joy</a:t>
                      </a:r>
                      <a:r>
                        <a:rPr lang="cs-CZ" dirty="0" smtClean="0"/>
                        <a:t>!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To </a:t>
                      </a:r>
                      <a:r>
                        <a:rPr lang="cs-CZ" dirty="0" err="1" smtClean="0"/>
                        <a:t>survive</a:t>
                      </a:r>
                      <a:r>
                        <a:rPr lang="cs-CZ" dirty="0" smtClean="0"/>
                        <a:t> (</a:t>
                      </a:r>
                      <a:r>
                        <a:rPr lang="cs-CZ" dirty="0" err="1" smtClean="0"/>
                        <a:t>law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or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jail</a:t>
                      </a:r>
                      <a:r>
                        <a:rPr lang="cs-CZ" dirty="0" smtClean="0"/>
                        <a:t>?</a:t>
                      </a:r>
                      <a:r>
                        <a:rPr lang="cs-CZ" baseline="0" dirty="0" smtClean="0"/>
                        <a:t> </a:t>
                      </a:r>
                      <a:r>
                        <a:rPr lang="en-US" baseline="0" dirty="0" smtClean="0"/>
                        <a:t>$$ </a:t>
                      </a:r>
                      <a:r>
                        <a:rPr lang="cs-CZ" baseline="0" dirty="0" err="1" smtClean="0"/>
                        <a:t>or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hunger</a:t>
                      </a:r>
                      <a:r>
                        <a:rPr lang="cs-CZ" baseline="0" dirty="0" smtClean="0"/>
                        <a:t>?)</a:t>
                      </a:r>
                      <a:endParaRPr 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 smtClean="0"/>
                    </a:p>
                    <a:p>
                      <a:endParaRPr lang="cs-CZ" dirty="0" smtClean="0"/>
                    </a:p>
                    <a:p>
                      <a:endParaRPr lang="cs-CZ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7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2544</Words>
  <Application>Microsoft Office PowerPoint</Application>
  <PresentationFormat>Předvádění na obrazovce (4:3)</PresentationFormat>
  <Paragraphs>735</Paragraphs>
  <Slides>88</Slides>
  <Notes>88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88</vt:i4>
      </vt:variant>
    </vt:vector>
  </HeadingPairs>
  <TitlesOfParts>
    <vt:vector size="90" baseType="lpstr">
      <vt:lpstr>Motiv sady Office</vt:lpstr>
      <vt:lpstr>Graf</vt:lpstr>
      <vt:lpstr>Assessment of toxic effects</vt:lpstr>
      <vt:lpstr>Outline</vt:lpstr>
      <vt:lpstr>Prezentace aplikace PowerPoint</vt:lpstr>
      <vt:lpstr>Prezentace aplikace PowerPoint</vt:lpstr>
      <vt:lpstr>Prezentace aplikace PowerPoint</vt:lpstr>
      <vt:lpstr>Impacts on biota  global effects </vt:lpstr>
      <vt:lpstr>Prezentace aplikace PowerPoint</vt:lpstr>
      <vt:lpstr>Who wants the toxicity assessment?</vt:lpstr>
      <vt:lpstr>Who wants the toxicity assessment?</vt:lpstr>
      <vt:lpstr>Who wants the toxicity assessment?</vt:lpstr>
      <vt:lpstr>Who wants the toxicity assessment?</vt:lpstr>
      <vt:lpstr>Scientific approach – EE2 (part 1/2)</vt:lpstr>
      <vt:lpstr>Scientific approach – EE2 (part 2/2)</vt:lpstr>
      <vt:lpstr>Regulatory approach: risk assessment and management</vt:lpstr>
      <vt:lpstr>Regulatory approach: risk assessment and management</vt:lpstr>
      <vt:lpstr>Summary on Who?</vt:lpstr>
      <vt:lpstr>Prezentace aplikace PowerPoint</vt:lpstr>
      <vt:lpstr>When &amp; where the toxicity assessment is needed?</vt:lpstr>
      <vt:lpstr>Prezentace aplikace PowerPoint</vt:lpstr>
      <vt:lpstr>What to assess for toxicity?</vt:lpstr>
      <vt:lpstr>What to assess for toxicity?</vt:lpstr>
      <vt:lpstr>What to assess for toxicity?</vt:lpstr>
      <vt:lpstr>What to assess for toxicity?</vt:lpstr>
      <vt:lpstr>Nanoparticles - examples</vt:lpstr>
      <vt:lpstr>Toxicity of nanoparticles …</vt:lpstr>
      <vt:lpstr>Ecotoxicity of nanoparticles – RECETOX example</vt:lpstr>
      <vt:lpstr>Prezentace aplikace PowerPoint</vt:lpstr>
      <vt:lpstr>Example 1 - DICLOFENAC</vt:lpstr>
      <vt:lpstr>Example 2 – AVERMEKTIN-like antiparasitics</vt:lpstr>
      <vt:lpstr>Prezentace aplikace PowerPoint</vt:lpstr>
      <vt:lpstr>Prezentace aplikace PowerPoint</vt:lpstr>
      <vt:lpstr>Prezentace aplikace PowerPoint</vt:lpstr>
      <vt:lpstr>International ring test (2012-13)  Testing comparability of existing and innovative bioassays for water quality assessment</vt:lpstr>
      <vt:lpstr>International ring test (2012-13)  Testing comparability of existing and innovative bioassays for water quality assessment</vt:lpstr>
      <vt:lpstr>International ring test (2012-13)  Testing comparability of existing and innovative bioassays for water quality assessment</vt:lpstr>
      <vt:lpstr>International ring test (2012-13)  Testing comparability of existing and innovative bioassays for water quality assessment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Summary on When, Where, What </vt:lpstr>
      <vt:lpstr>Prezentace aplikace PowerPoint</vt:lpstr>
      <vt:lpstr>Prezentace aplikace PowerPoint</vt:lpstr>
      <vt:lpstr>(Eco)Toxicology – science of „doses“</vt:lpstr>
      <vt:lpstr>Toxicology – ultimate goal ?</vt:lpstr>
      <vt:lpstr>Hazard assessment</vt:lpstr>
      <vt:lpstr>What assays and how exactly?</vt:lpstr>
      <vt:lpstr>Prezentace aplikace PowerPoint</vt:lpstr>
      <vt:lpstr>Existing substances and REACH</vt:lpstr>
      <vt:lpstr>REACH legislation in EU</vt:lpstr>
      <vt:lpstr>REACH: what data type must be registered?</vt:lpstr>
      <vt:lpstr>REACH: testing</vt:lpstr>
      <vt:lpstr>What assays and how exactly?</vt:lpstr>
      <vt:lpstr> OECD guidelines for testing of chemicals </vt:lpstr>
      <vt:lpstr> OECD guidelines (examples – selection) </vt:lpstr>
      <vt:lpstr> OECD guidelines (examples – selection) </vt:lpstr>
      <vt:lpstr>Prezentace aplikace PowerPoint</vt:lpstr>
      <vt:lpstr>Hazard assessment</vt:lpstr>
      <vt:lpstr>Hazard assessment</vt:lpstr>
      <vt:lpstr>Prezentace aplikace PowerPoint</vt:lpstr>
      <vt:lpstr>Adverse Outcome Pathways</vt:lpstr>
      <vt:lpstr>AOP = Global strategy with support from OECD, EU, USA</vt:lpstr>
      <vt:lpstr>Prezentace aplikace PowerPoint</vt:lpstr>
      <vt:lpstr>AOP Wiki</vt:lpstr>
      <vt:lpstr>Prezentace aplikace PowerPoint</vt:lpstr>
      <vt:lpstr>Prezentace aplikace PowerPoint</vt:lpstr>
      <vt:lpstr>AOP Example: MIE aromatase inhibition</vt:lpstr>
      <vt:lpstr>Prezentace aplikace PowerPoint</vt:lpstr>
      <vt:lpstr>AOP Example from RECETOX:  Modulation of RAR/RXR  developmental toxicity in fish</vt:lpstr>
      <vt:lpstr>Summary on How</vt:lpstr>
      <vt:lpstr>Prezentace aplikace PowerPoint</vt:lpstr>
      <vt:lpstr>Prezentace aplikace PowerPoint</vt:lpstr>
      <vt:lpstr>Prezentace aplikace PowerPoint</vt:lpstr>
      <vt:lpstr>Prezentace aplikace PowerPoint</vt:lpstr>
      <vt:lpstr>Use of animals in EU (2011) </vt:lpstr>
      <vt:lpstr>Prezentace aplikace PowerPoint</vt:lpstr>
      <vt:lpstr>Prezentace aplikace PowerPoint</vt:lpstr>
      <vt:lpstr>Prezentace aplikace PowerPoint</vt:lpstr>
      <vt:lpstr>Prezentace aplikace PowerPoint</vt:lpstr>
      <vt:lpstr>PBPK models</vt:lpstr>
      <vt:lpstr>Example – computational toxicology for EDCs</vt:lpstr>
      <vt:lpstr>Li (2011) BMC Systems Biology</vt:lpstr>
      <vt:lpstr>Li (2011) BMC Systems Biology</vt:lpstr>
      <vt:lpstr>Wrap-up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72</cp:revision>
  <dcterms:created xsi:type="dcterms:W3CDTF">2010-05-17T15:27:49Z</dcterms:created>
  <dcterms:modified xsi:type="dcterms:W3CDTF">2016-11-03T12:55:01Z</dcterms:modified>
</cp:coreProperties>
</file>