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8"/>
  </p:notesMasterIdLst>
  <p:sldIdLst>
    <p:sldId id="318" r:id="rId3"/>
    <p:sldId id="319" r:id="rId4"/>
    <p:sldId id="320" r:id="rId5"/>
    <p:sldId id="321" r:id="rId6"/>
    <p:sldId id="333" r:id="rId7"/>
    <p:sldId id="334" r:id="rId8"/>
    <p:sldId id="325" r:id="rId9"/>
    <p:sldId id="326" r:id="rId10"/>
    <p:sldId id="324" r:id="rId11"/>
    <p:sldId id="327" r:id="rId12"/>
    <p:sldId id="328" r:id="rId13"/>
    <p:sldId id="329" r:id="rId14"/>
    <p:sldId id="317" r:id="rId15"/>
    <p:sldId id="331" r:id="rId16"/>
    <p:sldId id="330" r:id="rId17"/>
    <p:sldId id="335" r:id="rId18"/>
    <p:sldId id="336" r:id="rId19"/>
    <p:sldId id="337" r:id="rId20"/>
    <p:sldId id="338" r:id="rId21"/>
    <p:sldId id="340" r:id="rId22"/>
    <p:sldId id="339" r:id="rId23"/>
    <p:sldId id="341" r:id="rId24"/>
    <p:sldId id="342" r:id="rId25"/>
    <p:sldId id="343" r:id="rId26"/>
    <p:sldId id="332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Zoologicke%20dny%202014\Vyvoj%20ZD%20od%20200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Zoologicke%20dny%202014\Vyvoj%20ZD%20od%2020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77970067814965"/>
          <c:y val="5.1400554097404488E-2"/>
          <c:w val="0.86766479163473342"/>
          <c:h val="0.790952901720618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Účastníci</c:v>
                </c:pt>
              </c:strCache>
            </c:strRef>
          </c:tx>
          <c:spPr>
            <a:ln w="28575">
              <a:noFill/>
            </a:ln>
          </c:spPr>
          <c:invertIfNegative val="0"/>
          <c:cat>
            <c:numRef>
              <c:f>List1!$A$2:$A$16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List1!$B$2:$B$16</c:f>
              <c:numCache>
                <c:formatCode>General</c:formatCode>
                <c:ptCount val="15"/>
                <c:pt idx="0">
                  <c:v>280</c:v>
                </c:pt>
                <c:pt idx="1">
                  <c:v>334</c:v>
                </c:pt>
                <c:pt idx="2">
                  <c:v>380</c:v>
                </c:pt>
                <c:pt idx="4">
                  <c:v>372</c:v>
                </c:pt>
                <c:pt idx="5">
                  <c:v>337</c:v>
                </c:pt>
                <c:pt idx="6">
                  <c:v>369</c:v>
                </c:pt>
                <c:pt idx="7">
                  <c:v>451</c:v>
                </c:pt>
                <c:pt idx="8">
                  <c:v>512</c:v>
                </c:pt>
                <c:pt idx="9">
                  <c:v>490</c:v>
                </c:pt>
                <c:pt idx="10">
                  <c:v>457</c:v>
                </c:pt>
                <c:pt idx="11">
                  <c:v>487</c:v>
                </c:pt>
                <c:pt idx="12">
                  <c:v>445</c:v>
                </c:pt>
                <c:pt idx="13">
                  <c:v>482</c:v>
                </c:pt>
                <c:pt idx="14">
                  <c:v>504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2562984"/>
        <c:axId val="222561808"/>
      </c:barChart>
      <c:catAx>
        <c:axId val="222562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800"/>
            </a:pPr>
            <a:endParaRPr lang="cs-CZ"/>
          </a:p>
        </c:txPr>
        <c:crossAx val="222561808"/>
        <c:crosses val="autoZero"/>
        <c:auto val="1"/>
        <c:lblAlgn val="ctr"/>
        <c:lblOffset val="100"/>
        <c:noMultiLvlLbl val="0"/>
      </c:catAx>
      <c:valAx>
        <c:axId val="222561808"/>
        <c:scaling>
          <c:orientation val="minMax"/>
          <c:min val="2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cs-CZ"/>
          </a:p>
        </c:txPr>
        <c:crossAx val="2225629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76110567099044"/>
          <c:y val="6.7051285256009674E-2"/>
          <c:w val="0.86058976869799286"/>
          <c:h val="0.720916308314834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List1!$F$1</c:f>
              <c:strCache>
                <c:ptCount val="1"/>
                <c:pt idx="0">
                  <c:v>Postery</c:v>
                </c:pt>
              </c:strCache>
            </c:strRef>
          </c:tx>
          <c:spPr>
            <a:ln w="28575">
              <a:noFill/>
            </a:ln>
          </c:spPr>
          <c:invertIfNegative val="0"/>
          <c:cat>
            <c:numRef>
              <c:f>List1!$E$2:$E$16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List1!$F$2:$F$16</c:f>
              <c:numCache>
                <c:formatCode>General</c:formatCode>
                <c:ptCount val="15"/>
                <c:pt idx="0">
                  <c:v>67</c:v>
                </c:pt>
                <c:pt idx="1">
                  <c:v>88</c:v>
                </c:pt>
                <c:pt idx="2">
                  <c:v>106</c:v>
                </c:pt>
                <c:pt idx="4">
                  <c:v>138</c:v>
                </c:pt>
                <c:pt idx="5">
                  <c:v>160</c:v>
                </c:pt>
                <c:pt idx="6">
                  <c:v>159</c:v>
                </c:pt>
                <c:pt idx="7">
                  <c:v>176</c:v>
                </c:pt>
                <c:pt idx="8">
                  <c:v>182</c:v>
                </c:pt>
                <c:pt idx="9">
                  <c:v>172</c:v>
                </c:pt>
                <c:pt idx="10">
                  <c:v>154</c:v>
                </c:pt>
                <c:pt idx="11">
                  <c:v>182</c:v>
                </c:pt>
                <c:pt idx="12">
                  <c:v>138</c:v>
                </c:pt>
                <c:pt idx="13">
                  <c:v>164</c:v>
                </c:pt>
                <c:pt idx="14">
                  <c:v>160</c:v>
                </c:pt>
              </c:numCache>
            </c:numRef>
          </c:val>
        </c:ser>
        <c:ser>
          <c:idx val="1"/>
          <c:order val="1"/>
          <c:tx>
            <c:strRef>
              <c:f>List1!$G$1</c:f>
              <c:strCache>
                <c:ptCount val="1"/>
                <c:pt idx="0">
                  <c:v>Přednášky</c:v>
                </c:pt>
              </c:strCache>
            </c:strRef>
          </c:tx>
          <c:spPr>
            <a:ln w="28575">
              <a:noFill/>
            </a:ln>
          </c:spPr>
          <c:invertIfNegative val="0"/>
          <c:cat>
            <c:numRef>
              <c:f>List1!$E$2:$E$16</c:f>
              <c:numCache>
                <c:formatCode>General</c:formatCode>
                <c:ptCount val="15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</c:numCache>
            </c:numRef>
          </c:cat>
          <c:val>
            <c:numRef>
              <c:f>List1!$G$2:$G$16</c:f>
              <c:numCache>
                <c:formatCode>General</c:formatCode>
                <c:ptCount val="15"/>
                <c:pt idx="0">
                  <c:v>115</c:v>
                </c:pt>
                <c:pt idx="1">
                  <c:v>146</c:v>
                </c:pt>
                <c:pt idx="2">
                  <c:v>132</c:v>
                </c:pt>
                <c:pt idx="4">
                  <c:v>145</c:v>
                </c:pt>
                <c:pt idx="5">
                  <c:v>81</c:v>
                </c:pt>
                <c:pt idx="6">
                  <c:v>103</c:v>
                </c:pt>
                <c:pt idx="7">
                  <c:v>104</c:v>
                </c:pt>
                <c:pt idx="8">
                  <c:v>126</c:v>
                </c:pt>
                <c:pt idx="9">
                  <c:v>141</c:v>
                </c:pt>
                <c:pt idx="10">
                  <c:v>113</c:v>
                </c:pt>
                <c:pt idx="11">
                  <c:v>137</c:v>
                </c:pt>
                <c:pt idx="12">
                  <c:v>133</c:v>
                </c:pt>
                <c:pt idx="13">
                  <c:v>162</c:v>
                </c:pt>
                <c:pt idx="14">
                  <c:v>142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2562200"/>
        <c:axId val="222562592"/>
      </c:barChart>
      <c:catAx>
        <c:axId val="222562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2000"/>
            </a:pPr>
            <a:endParaRPr lang="cs-CZ"/>
          </a:p>
        </c:txPr>
        <c:crossAx val="222562592"/>
        <c:crosses val="autoZero"/>
        <c:auto val="1"/>
        <c:lblAlgn val="ctr"/>
        <c:lblOffset val="100"/>
        <c:noMultiLvlLbl val="0"/>
      </c:catAx>
      <c:valAx>
        <c:axId val="222562592"/>
        <c:scaling>
          <c:orientation val="minMax"/>
          <c:min val="4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cs-CZ"/>
          </a:p>
        </c:txPr>
        <c:crossAx val="222562200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15191472494509614"/>
          <c:y val="6.7902845477648618E-2"/>
          <c:w val="0.31260099630403343"/>
          <c:h val="0.15308286464191975"/>
        </c:manualLayout>
      </c:layout>
      <c:overlay val="0"/>
      <c:txPr>
        <a:bodyPr/>
        <a:lstStyle/>
        <a:p>
          <a:pPr>
            <a:defRPr sz="2000"/>
          </a:pPr>
          <a:endParaRPr lang="cs-CZ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04379-DBEF-4138-A0C4-C3B200E0C838}" type="datetimeFigureOut">
              <a:rPr lang="cs-CZ" smtClean="0"/>
              <a:t>12. 10. 2016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9539B-E424-48BC-BA9D-E6518AE861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453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12. 10. 2016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434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12. 10. 2016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813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12. 10. 2016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559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12. 10. 2016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39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12. 10. 2016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82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12. 10. 2016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00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12. 10. 2016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72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12. 10. 2016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22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12. 10. 2016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66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12. 10. 2016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828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12. 10. 2016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04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12. 10. 2016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826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12. 10. 2016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97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12. 10. 2016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57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12. 10. 2016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07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12. 10. 2016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86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12. 10. 2016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110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12. 10. 2016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35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12. 10. 2016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54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12. 10. 2016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524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12. 10. 2016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775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E026-72DA-49F8-BD26-F88232FD0ADD}" type="datetimeFigureOut">
              <a:rPr lang="cs-CZ" smtClean="0"/>
              <a:t>12. 10. 2016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130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6E026-72DA-49F8-BD26-F88232FD0ADD}" type="datetimeFigureOut">
              <a:rPr lang="cs-CZ" smtClean="0"/>
              <a:t>12. 10. 2016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652FE-1B1A-4C81-A56B-E5D8310515C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868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70070-77F0-4A2D-818E-4C48ECD9FB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12. 10. 2016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5B47B-9A04-44AA-95C7-E0B4D417BC05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7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Zoologicke dny 2016\logoZDCB2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57" y="1484784"/>
            <a:ext cx="849656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1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4560" y="43109"/>
            <a:ext cx="5434149" cy="679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7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98d29f_bf83f04a9d874f62a404d62671d5ff22~mv2_d_2479_3508_s_4_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17" y="2924"/>
            <a:ext cx="4885509" cy="691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81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159" t="13325" r="24024" b="61661"/>
          <a:stretch/>
        </p:blipFill>
        <p:spPr>
          <a:xfrm>
            <a:off x="564044" y="1820089"/>
            <a:ext cx="8238046" cy="219456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470139" y="5656608"/>
            <a:ext cx="3733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http://www.promaco.com.au/IMC12/</a:t>
            </a:r>
          </a:p>
        </p:txBody>
      </p:sp>
    </p:spTree>
    <p:extLst>
      <p:ext uri="{BB962C8B-B14F-4D97-AF65-F5344CB8AC3E}">
        <p14:creationId xmlns:p14="http://schemas.microsoft.com/office/powerpoint/2010/main" val="84319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24" t="14959" r="64803" b="67588"/>
          <a:stretch>
            <a:fillRect/>
          </a:stretch>
        </p:blipFill>
        <p:spPr bwMode="auto">
          <a:xfrm>
            <a:off x="1573078" y="1309608"/>
            <a:ext cx="5843728" cy="217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3"/>
          <a:srcRect l="38855" t="32895" r="25909" b="54296"/>
          <a:stretch/>
        </p:blipFill>
        <p:spPr>
          <a:xfrm>
            <a:off x="810870" y="3817647"/>
            <a:ext cx="7368144" cy="15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1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79" t="28092" r="34464" b="14069"/>
          <a:stretch/>
        </p:blipFill>
        <p:spPr>
          <a:xfrm>
            <a:off x="941878" y="639623"/>
            <a:ext cx="6660704" cy="531703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032069" y="6217921"/>
            <a:ext cx="155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Každý lichý rok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249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333" t="20486" r="25345" b="43689"/>
          <a:stretch/>
        </p:blipFill>
        <p:spPr>
          <a:xfrm>
            <a:off x="70352" y="1210494"/>
            <a:ext cx="9003295" cy="360534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987040" y="5291878"/>
            <a:ext cx="290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Deadline</a:t>
            </a:r>
            <a:r>
              <a:rPr lang="cs-CZ" dirty="0" smtClean="0"/>
              <a:t>: 15th </a:t>
            </a:r>
            <a:r>
              <a:rPr lang="cs-CZ" dirty="0" err="1" smtClean="0"/>
              <a:t>October</a:t>
            </a:r>
            <a:r>
              <a:rPr lang="cs-CZ" dirty="0" smtClean="0"/>
              <a:t> 2016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6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52" t="9478" r="17015" b="7465"/>
          <a:stretch/>
        </p:blipFill>
        <p:spPr>
          <a:xfrm>
            <a:off x="301424" y="155930"/>
            <a:ext cx="8620456" cy="605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2" t="8879" r="1254" b="9866"/>
          <a:stretch/>
        </p:blipFill>
        <p:spPr>
          <a:xfrm>
            <a:off x="244464" y="1489166"/>
            <a:ext cx="8796321" cy="411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1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58" t="21687" r="25457" b="9666"/>
          <a:stretch/>
        </p:blipFill>
        <p:spPr>
          <a:xfrm>
            <a:off x="904568" y="365126"/>
            <a:ext cx="7610782" cy="58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2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08" t="8879" r="25121" b="5263"/>
          <a:stretch/>
        </p:blipFill>
        <p:spPr>
          <a:xfrm>
            <a:off x="1463039" y="165463"/>
            <a:ext cx="6736413" cy="640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6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 idx="4294967295"/>
          </p:nvPr>
        </p:nvSpPr>
        <p:spPr>
          <a:xfrm>
            <a:off x="428625" y="285750"/>
            <a:ext cx="8286750" cy="839788"/>
          </a:xfrm>
        </p:spPr>
        <p:txBody>
          <a:bodyPr/>
          <a:lstStyle/>
          <a:p>
            <a:pPr eaLnBrk="1" hangingPunct="1"/>
            <a:r>
              <a:rPr lang="cs-CZ" altLang="cs-CZ" sz="3600" dirty="0" smtClean="0"/>
              <a:t>Počet účastníků ZD 2002-2016</a:t>
            </a:r>
          </a:p>
        </p:txBody>
      </p:sp>
      <p:sp>
        <p:nvSpPr>
          <p:cNvPr id="4099" name="TextovéPole 5"/>
          <p:cNvSpPr txBox="1">
            <a:spLocks noChangeArrowheads="1"/>
          </p:cNvSpPr>
          <p:nvPr/>
        </p:nvSpPr>
        <p:spPr bwMode="auto">
          <a:xfrm>
            <a:off x="1619250" y="6165850"/>
            <a:ext cx="5814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dirty="0" smtClean="0">
                <a:solidFill>
                  <a:prstClr val="black"/>
                </a:solidFill>
              </a:rPr>
              <a:t>504 registrovaných </a:t>
            </a:r>
            <a:r>
              <a:rPr lang="cs-CZ" altLang="cs-CZ" b="1" dirty="0">
                <a:solidFill>
                  <a:prstClr val="black"/>
                </a:solidFill>
              </a:rPr>
              <a:t>účastníků (z toho </a:t>
            </a:r>
            <a:r>
              <a:rPr lang="cs-CZ" altLang="cs-CZ" b="1" dirty="0" smtClean="0">
                <a:solidFill>
                  <a:prstClr val="black"/>
                </a:solidFill>
              </a:rPr>
              <a:t>275 </a:t>
            </a:r>
            <a:r>
              <a:rPr lang="cs-CZ" altLang="cs-CZ" b="1" dirty="0">
                <a:solidFill>
                  <a:prstClr val="black"/>
                </a:solidFill>
              </a:rPr>
              <a:t>studentů)</a:t>
            </a:r>
          </a:p>
        </p:txBody>
      </p:sp>
      <p:sp>
        <p:nvSpPr>
          <p:cNvPr id="9" name="Popisek se šipkou dolů 8"/>
          <p:cNvSpPr/>
          <p:nvPr/>
        </p:nvSpPr>
        <p:spPr>
          <a:xfrm>
            <a:off x="3635896" y="1556792"/>
            <a:ext cx="1368425" cy="1439862"/>
          </a:xfrm>
          <a:prstGeom prst="downArrowCallout">
            <a:avLst>
              <a:gd name="adj1" fmla="val 12909"/>
              <a:gd name="adj2" fmla="val 15371"/>
              <a:gd name="adj3" fmla="val 15938"/>
              <a:gd name="adj4" fmla="val 394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prstClr val="black"/>
                </a:solidFill>
              </a:rPr>
              <a:t>České Budějovice</a:t>
            </a:r>
          </a:p>
        </p:txBody>
      </p:sp>
      <p:sp>
        <p:nvSpPr>
          <p:cNvPr id="10" name="Popisek se šipkou dolů 9"/>
          <p:cNvSpPr/>
          <p:nvPr/>
        </p:nvSpPr>
        <p:spPr>
          <a:xfrm>
            <a:off x="4932040" y="1341438"/>
            <a:ext cx="873125" cy="639762"/>
          </a:xfrm>
          <a:prstGeom prst="downArrowCallout">
            <a:avLst>
              <a:gd name="adj1" fmla="val 26476"/>
              <a:gd name="adj2" fmla="val 25000"/>
              <a:gd name="adj3" fmla="val 25000"/>
              <a:gd name="adj4" fmla="val 51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prstClr val="black"/>
                </a:solidFill>
              </a:rPr>
              <a:t>Praha</a:t>
            </a:r>
          </a:p>
        </p:txBody>
      </p:sp>
      <p:sp>
        <p:nvSpPr>
          <p:cNvPr id="11" name="Popisek se šipkou dolů 10"/>
          <p:cNvSpPr/>
          <p:nvPr/>
        </p:nvSpPr>
        <p:spPr>
          <a:xfrm>
            <a:off x="5652120" y="1772816"/>
            <a:ext cx="1360487" cy="639762"/>
          </a:xfrm>
          <a:prstGeom prst="downArrowCallout">
            <a:avLst>
              <a:gd name="adj1" fmla="val 26476"/>
              <a:gd name="adj2" fmla="val 25000"/>
              <a:gd name="adj3" fmla="val 25000"/>
              <a:gd name="adj4" fmla="val 51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prstClr val="black"/>
                </a:solidFill>
              </a:rPr>
              <a:t>Olomouc</a:t>
            </a:r>
          </a:p>
        </p:txBody>
      </p:sp>
      <p:sp>
        <p:nvSpPr>
          <p:cNvPr id="12" name="Popisek se šipkou dolů 11"/>
          <p:cNvSpPr/>
          <p:nvPr/>
        </p:nvSpPr>
        <p:spPr>
          <a:xfrm>
            <a:off x="6876256" y="1412875"/>
            <a:ext cx="1000125" cy="1152525"/>
          </a:xfrm>
          <a:prstGeom prst="downArrowCallout">
            <a:avLst>
              <a:gd name="adj1" fmla="val 17174"/>
              <a:gd name="adj2" fmla="val 19574"/>
              <a:gd name="adj3" fmla="val 25000"/>
              <a:gd name="adj4" fmla="val 51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prstClr val="black"/>
                </a:solidFill>
              </a:rPr>
              <a:t>Ostrava</a:t>
            </a:r>
          </a:p>
        </p:txBody>
      </p:sp>
      <p:graphicFrame>
        <p:nvGraphicFramePr>
          <p:cNvPr id="14" name="Graf 13"/>
          <p:cNvGraphicFramePr>
            <a:graphicFrameLocks/>
          </p:cNvGraphicFramePr>
          <p:nvPr>
            <p:extLst/>
          </p:nvPr>
        </p:nvGraphicFramePr>
        <p:xfrm>
          <a:off x="251520" y="1938337"/>
          <a:ext cx="8568952" cy="4082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Popisek se šipkou dolů 14"/>
          <p:cNvSpPr/>
          <p:nvPr/>
        </p:nvSpPr>
        <p:spPr>
          <a:xfrm>
            <a:off x="7596336" y="816864"/>
            <a:ext cx="1368425" cy="1439862"/>
          </a:xfrm>
          <a:prstGeom prst="downArrowCallout">
            <a:avLst>
              <a:gd name="adj1" fmla="val 12909"/>
              <a:gd name="adj2" fmla="val 15371"/>
              <a:gd name="adj3" fmla="val 15938"/>
              <a:gd name="adj4" fmla="val 394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prstClr val="black"/>
                </a:solidFill>
              </a:rPr>
              <a:t>České Budějovice</a:t>
            </a:r>
          </a:p>
        </p:txBody>
      </p:sp>
    </p:spTree>
    <p:extLst>
      <p:ext uri="{BB962C8B-B14F-4D97-AF65-F5344CB8AC3E}">
        <p14:creationId xmlns:p14="http://schemas.microsoft.com/office/powerpoint/2010/main" val="287644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565" t="8279" r="17916" b="3785"/>
          <a:stretch/>
        </p:blipFill>
        <p:spPr>
          <a:xfrm>
            <a:off x="888274" y="416106"/>
            <a:ext cx="7315823" cy="552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4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20" t="10680" r="25234" b="5062"/>
          <a:stretch/>
        </p:blipFill>
        <p:spPr>
          <a:xfrm>
            <a:off x="1663338" y="365126"/>
            <a:ext cx="6209210" cy="582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0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57" t="33896" r="26021" b="18272"/>
          <a:stretch/>
        </p:blipFill>
        <p:spPr>
          <a:xfrm>
            <a:off x="691657" y="1027907"/>
            <a:ext cx="7760686" cy="4225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738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45" t="15684" r="25233" b="30279"/>
          <a:stretch/>
        </p:blipFill>
        <p:spPr>
          <a:xfrm>
            <a:off x="851807" y="944501"/>
            <a:ext cx="7663543" cy="4628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0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333" t="8879" r="25570" b="13068"/>
          <a:stretch/>
        </p:blipFill>
        <p:spPr>
          <a:xfrm>
            <a:off x="1055370" y="365126"/>
            <a:ext cx="6799761" cy="5959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672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34477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Šťastnou cestu a mnoho zajímavých konferenčních zážitků </a:t>
            </a:r>
            <a:r>
              <a:rPr lang="cs-CZ" sz="3600" dirty="0" smtClean="0"/>
              <a:t>i v </a:t>
            </a:r>
            <a:r>
              <a:rPr lang="cs-CZ" sz="3600" dirty="0" smtClean="0"/>
              <a:t>roce </a:t>
            </a:r>
            <a:r>
              <a:rPr lang="cs-CZ" sz="3600" dirty="0" smtClean="0"/>
              <a:t>2017!</a:t>
            </a:r>
            <a:endParaRPr lang="cs-CZ" sz="3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07589"/>
            <a:ext cx="3991472" cy="266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539" y="4190460"/>
            <a:ext cx="3923481" cy="2617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8109" y="1487778"/>
            <a:ext cx="3950970" cy="263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09" y="4170649"/>
            <a:ext cx="3930383" cy="261769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396" y="3538486"/>
            <a:ext cx="2323247" cy="154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ctrTitle" idx="4294967295"/>
          </p:nvPr>
        </p:nvSpPr>
        <p:spPr>
          <a:xfrm>
            <a:off x="428625" y="285750"/>
            <a:ext cx="8286750" cy="982663"/>
          </a:xfrm>
        </p:spPr>
        <p:txBody>
          <a:bodyPr/>
          <a:lstStyle/>
          <a:p>
            <a:pPr eaLnBrk="1" hangingPunct="1"/>
            <a:r>
              <a:rPr lang="cs-CZ" altLang="cs-CZ" sz="3600" dirty="0" smtClean="0"/>
              <a:t>Počty prezentací ZD 2002-2016</a:t>
            </a:r>
          </a:p>
        </p:txBody>
      </p:sp>
      <p:sp>
        <p:nvSpPr>
          <p:cNvPr id="5123" name="TextovéPole 5"/>
          <p:cNvSpPr txBox="1">
            <a:spLocks noChangeArrowheads="1"/>
          </p:cNvSpPr>
          <p:nvPr/>
        </p:nvSpPr>
        <p:spPr bwMode="auto">
          <a:xfrm>
            <a:off x="2195513" y="5949950"/>
            <a:ext cx="42226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 smtClean="0">
                <a:solidFill>
                  <a:prstClr val="black"/>
                </a:solidFill>
              </a:rPr>
              <a:t>160 </a:t>
            </a:r>
            <a:r>
              <a:rPr lang="cs-CZ" altLang="cs-CZ" sz="2400" b="1" dirty="0">
                <a:solidFill>
                  <a:prstClr val="black"/>
                </a:solidFill>
              </a:rPr>
              <a:t>posterů, </a:t>
            </a:r>
            <a:r>
              <a:rPr lang="cs-CZ" altLang="cs-CZ" sz="2400" b="1" dirty="0" smtClean="0">
                <a:solidFill>
                  <a:prstClr val="black"/>
                </a:solidFill>
              </a:rPr>
              <a:t>142 </a:t>
            </a:r>
            <a:r>
              <a:rPr lang="cs-CZ" altLang="cs-CZ" sz="2400" b="1" dirty="0">
                <a:solidFill>
                  <a:prstClr val="black"/>
                </a:solidFill>
              </a:rPr>
              <a:t>přednášek</a:t>
            </a:r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/>
          </p:nvPr>
        </p:nvGraphicFramePr>
        <p:xfrm>
          <a:off x="683568" y="1456084"/>
          <a:ext cx="7488832" cy="4476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8942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 smtClean="0"/>
              <a:t>Studentská soutěž – </a:t>
            </a:r>
            <a:r>
              <a:rPr lang="cs-CZ" altLang="cs-CZ" sz="3600" b="1" dirty="0" smtClean="0">
                <a:solidFill>
                  <a:srgbClr val="FF0000"/>
                </a:solidFill>
              </a:rPr>
              <a:t>57 přednášek a 69 posterů</a:t>
            </a:r>
          </a:p>
        </p:txBody>
      </p:sp>
      <p:sp>
        <p:nvSpPr>
          <p:cNvPr id="6147" name="Zástupný symbol pro obsah 4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cs-CZ" altLang="cs-CZ" sz="3600" dirty="0" smtClean="0"/>
              <a:t>3 nejlepší přednášky a 3 nejlepší postery</a:t>
            </a:r>
          </a:p>
          <a:p>
            <a:pPr>
              <a:spcBef>
                <a:spcPts val="1800"/>
              </a:spcBef>
            </a:pPr>
            <a:endParaRPr lang="cs-CZ" altLang="cs-CZ" sz="3600" dirty="0" smtClean="0"/>
          </a:p>
          <a:p>
            <a:pPr>
              <a:spcBef>
                <a:spcPts val="1800"/>
              </a:spcBef>
            </a:pPr>
            <a:r>
              <a:rPr lang="cs-CZ" altLang="cs-CZ" sz="3600" dirty="0" smtClean="0"/>
              <a:t>předplatné časopisu Živa a Vesmír</a:t>
            </a:r>
          </a:p>
          <a:p>
            <a:pPr>
              <a:spcBef>
                <a:spcPts val="1800"/>
              </a:spcBef>
            </a:pPr>
            <a:r>
              <a:rPr lang="cs-CZ" altLang="cs-CZ" sz="3600" dirty="0" smtClean="0"/>
              <a:t>knihy z nakladatelství Academia          </a:t>
            </a:r>
          </a:p>
          <a:p>
            <a:pPr>
              <a:spcBef>
                <a:spcPts val="1800"/>
              </a:spcBef>
            </a:pPr>
            <a:endParaRPr lang="cs-CZ" altLang="cs-CZ" sz="3600" dirty="0"/>
          </a:p>
          <a:p>
            <a:pPr>
              <a:spcBef>
                <a:spcPts val="1800"/>
              </a:spcBef>
            </a:pPr>
            <a:r>
              <a:rPr lang="cs-CZ" altLang="cs-CZ" sz="3600" dirty="0" smtClean="0"/>
              <a:t>cena České společnosti entomologické</a:t>
            </a:r>
          </a:p>
        </p:txBody>
      </p:sp>
    </p:spTree>
    <p:extLst>
      <p:ext uri="{BB962C8B-B14F-4D97-AF65-F5344CB8AC3E}">
        <p14:creationId xmlns:p14="http://schemas.microsoft.com/office/powerpoint/2010/main" val="8997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42" y="274638"/>
            <a:ext cx="3946430" cy="26283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095" y="70386"/>
            <a:ext cx="4045705" cy="26945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3" y="2122555"/>
            <a:ext cx="3657600" cy="243601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8" y="4125005"/>
            <a:ext cx="3526972" cy="23490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44" y="3954065"/>
            <a:ext cx="4032069" cy="268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" y="274638"/>
            <a:ext cx="4386396" cy="292140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474" y="3355526"/>
            <a:ext cx="4464125" cy="297317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16" y="274638"/>
            <a:ext cx="4554583" cy="30334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70" y="3308062"/>
            <a:ext cx="4593186" cy="306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7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949" y="1370295"/>
            <a:ext cx="8229600" cy="385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6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 bwMode="auto">
          <a:xfrm>
            <a:off x="1042988" y="404813"/>
            <a:ext cx="6286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4800" kern="0" dirty="0">
                <a:solidFill>
                  <a:srgbClr val="1F497D"/>
                </a:solidFill>
              </a:rPr>
              <a:t>Zoologické dny </a:t>
            </a:r>
            <a:r>
              <a:rPr lang="cs-CZ" sz="4800" kern="0" dirty="0" smtClean="0">
                <a:solidFill>
                  <a:srgbClr val="1F497D"/>
                </a:solidFill>
              </a:rPr>
              <a:t>2017</a:t>
            </a:r>
            <a:endParaRPr lang="cs-CZ" sz="4800" kern="0" dirty="0">
              <a:solidFill>
                <a:srgbClr val="1F497D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916113"/>
            <a:ext cx="4643437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4500563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ovéPole 14"/>
          <p:cNvSpPr txBox="1">
            <a:spLocks noChangeArrowheads="1"/>
          </p:cNvSpPr>
          <p:nvPr/>
        </p:nvSpPr>
        <p:spPr bwMode="auto">
          <a:xfrm>
            <a:off x="1320653" y="5229225"/>
            <a:ext cx="639950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2800" dirty="0" smtClean="0">
                <a:solidFill>
                  <a:prstClr val="black"/>
                </a:solidFill>
              </a:rPr>
              <a:t>9.-10. </a:t>
            </a:r>
            <a:r>
              <a:rPr lang="cs-CZ" altLang="cs-CZ" sz="2800" dirty="0">
                <a:solidFill>
                  <a:prstClr val="black"/>
                </a:solidFill>
              </a:rPr>
              <a:t>února </a:t>
            </a:r>
            <a:r>
              <a:rPr lang="cs-CZ" altLang="cs-CZ" sz="2800" dirty="0" smtClean="0">
                <a:solidFill>
                  <a:prstClr val="black"/>
                </a:solidFill>
              </a:rPr>
              <a:t>2017</a:t>
            </a:r>
            <a:endParaRPr lang="cs-CZ" altLang="cs-CZ" sz="2800" dirty="0">
              <a:solidFill>
                <a:prstClr val="black"/>
              </a:solidFill>
            </a:endParaRPr>
          </a:p>
          <a:p>
            <a:pPr algn="ctr" eaLnBrk="1" hangingPunct="1"/>
            <a:endParaRPr lang="cs-CZ" altLang="cs-CZ" sz="2800" dirty="0">
              <a:solidFill>
                <a:prstClr val="black"/>
              </a:solidFill>
            </a:endParaRPr>
          </a:p>
          <a:p>
            <a:pPr algn="ctr" eaLnBrk="1" hangingPunct="1"/>
            <a:r>
              <a:rPr lang="cs-CZ" altLang="cs-CZ" sz="2800" dirty="0">
                <a:solidFill>
                  <a:prstClr val="black"/>
                </a:solidFill>
              </a:rPr>
              <a:t>Ekonomicko-správní fakulta </a:t>
            </a:r>
            <a:r>
              <a:rPr lang="cs-CZ" altLang="cs-CZ" sz="2800" dirty="0" smtClean="0">
                <a:solidFill>
                  <a:prstClr val="black"/>
                </a:solidFill>
              </a:rPr>
              <a:t>MU v Brně</a:t>
            </a:r>
            <a:endParaRPr lang="cs-CZ" altLang="cs-CZ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1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03" r="13009"/>
          <a:stretch/>
        </p:blipFill>
        <p:spPr>
          <a:xfrm>
            <a:off x="1259632" y="-113211"/>
            <a:ext cx="6624736" cy="682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9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569</TotalTime>
  <Words>95</Words>
  <Application>Microsoft Office PowerPoint</Application>
  <PresentationFormat>Předvádění na obrazovce (4:3)</PresentationFormat>
  <Paragraphs>24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Motiv Office</vt:lpstr>
      <vt:lpstr>Motiv sady Office</vt:lpstr>
      <vt:lpstr>Prezentace aplikace PowerPoint</vt:lpstr>
      <vt:lpstr>Počet účastníků ZD 2002-2016</vt:lpstr>
      <vt:lpstr>Počty prezentací ZD 2002-2016</vt:lpstr>
      <vt:lpstr>Studentská soutěž – 57 přednášek a 69 posterů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Šťastnou cestu a mnoho zajímavých konferenčních zážitků i v roce 2017!</vt:lpstr>
    </vt:vector>
  </TitlesOfParts>
  <Company>SZŠ a VOŠZ HB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Ecology of soil Microorganisms 2015 Microbes as Important Drivers of Soil Processes 29.11. - 3.12. 2015, Prague, Czech Republic</dc:title>
  <dc:creator>Olga Růžičková</dc:creator>
  <cp:lastModifiedBy>jbryja</cp:lastModifiedBy>
  <cp:revision>133</cp:revision>
  <dcterms:created xsi:type="dcterms:W3CDTF">2015-09-10T13:58:58Z</dcterms:created>
  <dcterms:modified xsi:type="dcterms:W3CDTF">2016-10-12T14:38:52Z</dcterms:modified>
</cp:coreProperties>
</file>