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89" r:id="rId4"/>
    <p:sldId id="291" r:id="rId5"/>
    <p:sldId id="257" r:id="rId6"/>
    <p:sldId id="258" r:id="rId7"/>
    <p:sldId id="284" r:id="rId8"/>
    <p:sldId id="259" r:id="rId9"/>
    <p:sldId id="285" r:id="rId10"/>
    <p:sldId id="260" r:id="rId11"/>
    <p:sldId id="287" r:id="rId12"/>
    <p:sldId id="288" r:id="rId13"/>
    <p:sldId id="263" r:id="rId14"/>
    <p:sldId id="294" r:id="rId15"/>
    <p:sldId id="264" r:id="rId16"/>
    <p:sldId id="293" r:id="rId17"/>
    <p:sldId id="292" r:id="rId18"/>
    <p:sldId id="29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5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zaklady-informatiky-pro-biology--databazove-systemy-v-biomedicin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Přístup do databáze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791376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Trebuchet MS" pitchFamily="34" charset="0"/>
              </a:rPr>
              <a:t>Klient</a:t>
            </a:r>
            <a:r>
              <a:rPr lang="cs-CZ" dirty="0">
                <a:latin typeface="Trebuchet MS" pitchFamily="34" charset="0"/>
              </a:rPr>
              <a:t> = SW umožňující ověření uživatele a spouštění řídících příkazů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příkazy 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 - 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</a:t>
            </a:r>
            <a:r>
              <a:rPr lang="cs-CZ" dirty="0">
                <a:latin typeface="Trebuchet MS" pitchFamily="34" charset="0"/>
              </a:rPr>
              <a:t>příkazy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smtClean="0">
                <a:latin typeface="Trebuchet MS" pitchFamily="34" charset="0"/>
              </a:rPr>
              <a:t> ROLLBACK </a:t>
            </a:r>
            <a:r>
              <a:rPr lang="cs-CZ" dirty="0" smtClean="0">
                <a:latin typeface="Trebuchet MS" pitchFamily="34" charset="0"/>
              </a:rPr>
              <a:t>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31983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pgAdmin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Schémata 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psql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6847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– pro názornost VELKÝM písmem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      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560" y="1196752"/>
            <a:ext cx="789203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WHERE sloupec1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en-US" dirty="0" smtClean="0">
                <a:latin typeface="Trebuchet MS" pitchFamily="34" charset="0"/>
              </a:rPr>
              <a:t>1;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 WHERE </a:t>
            </a:r>
            <a:r>
              <a:rPr lang="en-US" dirty="0" smtClean="0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cs-CZ" dirty="0" smtClean="0">
                <a:latin typeface="Trebuchet MS" pitchFamily="34" charset="0"/>
              </a:rPr>
              <a:t>'Jan'</a:t>
            </a:r>
            <a:r>
              <a:rPr lang="en-US" dirty="0" smtClean="0">
                <a:latin typeface="Trebuchet MS" pitchFamily="34" charset="0"/>
              </a:rPr>
              <a:t> ; --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text do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apostrof</a:t>
            </a:r>
            <a:r>
              <a:rPr lang="cs-CZ" dirty="0" smtClean="0">
                <a:solidFill>
                  <a:srgbClr val="FF0000"/>
                </a:solidFill>
                <a:latin typeface="Trebuchet MS" pitchFamily="34" charset="0"/>
              </a:rPr>
              <a:t>ů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</a:t>
            </a:r>
            <a:r>
              <a:rPr lang="cs-CZ" dirty="0" err="1" smtClean="0">
                <a:latin typeface="Trebuchet MS" pitchFamily="34" charset="0"/>
              </a:rPr>
              <a:t>etřídění</a:t>
            </a:r>
            <a:r>
              <a:rPr lang="cs-CZ" dirty="0" smtClean="0">
                <a:latin typeface="Trebuchet MS" pitchFamily="34" charset="0"/>
              </a:rPr>
              <a:t> výstupu (ORDER BY)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1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-- vzestupné třídění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DESC; -- </a:t>
            </a:r>
            <a:r>
              <a:rPr lang="en-US" dirty="0" err="1" smtClean="0">
                <a:latin typeface="Trebuchet MS" pitchFamily="34" charset="0"/>
              </a:rPr>
              <a:t>sestupn</a:t>
            </a:r>
            <a:r>
              <a:rPr lang="cs-CZ" dirty="0" smtClean="0">
                <a:latin typeface="Trebuchet MS" pitchFamily="34" charset="0"/>
              </a:rPr>
              <a:t>é třídění</a:t>
            </a:r>
            <a:r>
              <a:rPr lang="en-US" dirty="0" smtClean="0">
                <a:latin typeface="Trebuchet MS" pitchFamily="34" charset="0"/>
              </a:rPr>
              <a:t>  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SELECT </a:t>
            </a:r>
            <a:r>
              <a:rPr lang="en-US" dirty="0" smtClean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 smtClean="0">
                <a:latin typeface="Trebuchet MS" pitchFamily="34" charset="0"/>
              </a:rPr>
              <a:t>1, sloupec2 DESC</a:t>
            </a:r>
            <a:r>
              <a:rPr lang="cs-CZ" dirty="0" smtClean="0">
                <a:latin typeface="Trebuchet MS" pitchFamily="34" charset="0"/>
              </a:rPr>
              <a:t> --kombinace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89203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výstupy/Agregační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nelze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53703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Pg</a:t>
            </a:r>
            <a:r>
              <a:rPr lang="en-US" dirty="0" err="1" smtClean="0">
                <a:latin typeface="Trebuchet MS" pitchFamily="34" charset="0"/>
              </a:rPr>
              <a:t>Admin</a:t>
            </a:r>
            <a:r>
              <a:rPr lang="en-US" dirty="0" smtClean="0">
                <a:latin typeface="Trebuchet MS" pitchFamily="34" charset="0"/>
              </a:rPr>
              <a:t> - </a:t>
            </a:r>
            <a:r>
              <a:rPr lang="cs-CZ" dirty="0" err="1">
                <a:latin typeface="Trebuchet MS" pitchFamily="34" charset="0"/>
              </a:rPr>
              <a:t>s</a:t>
            </a:r>
            <a:r>
              <a:rPr lang="en-US" dirty="0" err="1" smtClean="0">
                <a:latin typeface="Trebuchet MS" pitchFamily="34" charset="0"/>
              </a:rPr>
              <a:t>pu</a:t>
            </a:r>
            <a:r>
              <a:rPr lang="cs-CZ" dirty="0" err="1" smtClean="0">
                <a:latin typeface="Trebuchet MS" pitchFamily="34" charset="0"/>
              </a:rPr>
              <a:t>štění</a:t>
            </a:r>
            <a:r>
              <a:rPr lang="cs-CZ" dirty="0" smtClean="0">
                <a:latin typeface="Trebuchet MS" pitchFamily="34" charset="0"/>
              </a:rPr>
              <a:t>, přihlášení, otevření databáze</a:t>
            </a:r>
          </a:p>
          <a:p>
            <a:endParaRPr lang="en-US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84" y="2178328"/>
            <a:ext cx="7815003" cy="239386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3563888" y="2564904"/>
            <a:ext cx="864096" cy="862779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08284" y="4968318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Příkazové okno – CTRL-E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Příkazový řádek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272171"/>
            <a:ext cx="6419850" cy="2705100"/>
          </a:xfrm>
          <a:prstGeom prst="rect">
            <a:avLst/>
          </a:prstGeom>
        </p:spPr>
      </p:pic>
      <p:sp>
        <p:nvSpPr>
          <p:cNvPr id="6" name="Obdélníkový bublinový popisek 5"/>
          <p:cNvSpPr/>
          <p:nvPr/>
        </p:nvSpPr>
        <p:spPr>
          <a:xfrm>
            <a:off x="1043608" y="1162800"/>
            <a:ext cx="1922512" cy="754031"/>
          </a:xfrm>
          <a:prstGeom prst="wedgeRectCallout">
            <a:avLst>
              <a:gd name="adj1" fmla="val 156182"/>
              <a:gd name="adj2" fmla="val 20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jednoho příkazu</a:t>
            </a:r>
            <a:endParaRPr lang="cs-CZ" dirty="0"/>
          </a:p>
        </p:txBody>
      </p:sp>
      <p:sp>
        <p:nvSpPr>
          <p:cNvPr id="7" name="Obdélníkový bublinový popisek 6"/>
          <p:cNvSpPr/>
          <p:nvPr/>
        </p:nvSpPr>
        <p:spPr>
          <a:xfrm>
            <a:off x="5436096" y="1162800"/>
            <a:ext cx="1922512" cy="754031"/>
          </a:xfrm>
          <a:prstGeom prst="wedgeRectCallout">
            <a:avLst>
              <a:gd name="adj1" fmla="val -49923"/>
              <a:gd name="adj2" fmla="val 19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skriptu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59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899592" y="1268760"/>
            <a:ext cx="605646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Spuštění prvního skriptu (skript1.sql)</a:t>
            </a:r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Tabulka </a:t>
            </a:r>
            <a:r>
              <a:rPr lang="en-US" b="1" dirty="0" smtClean="0">
                <a:latin typeface="Trebuchet MS" pitchFamily="34" charset="0"/>
              </a:rPr>
              <a:t>ST</a:t>
            </a:r>
            <a:r>
              <a:rPr lang="cs-CZ" b="1" dirty="0" smtClean="0">
                <a:latin typeface="Trebuchet MS" pitchFamily="34" charset="0"/>
              </a:rPr>
              <a:t>UDENT</a:t>
            </a:r>
          </a:p>
          <a:p>
            <a:endParaRPr lang="cs-CZ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celý </a:t>
            </a:r>
            <a:r>
              <a:rPr lang="cs-CZ" dirty="0" smtClean="0">
                <a:latin typeface="Trebuchet MS" pitchFamily="34" charset="0"/>
              </a:rPr>
              <a:t>o</a:t>
            </a:r>
            <a:r>
              <a:rPr lang="en-US" dirty="0" err="1" smtClean="0">
                <a:latin typeface="Trebuchet MS" pitchFamily="34" charset="0"/>
              </a:rPr>
              <a:t>bsah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tabulky</a:t>
            </a:r>
            <a:r>
              <a:rPr lang="en-US" dirty="0" smtClean="0">
                <a:latin typeface="Trebuchet MS" pitchFamily="34" charset="0"/>
              </a:rPr>
              <a:t>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jen jméno a příjmení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Setřiďte výstup podle studia, příjmení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</a:t>
            </a:r>
            <a:r>
              <a:rPr lang="cs-CZ" dirty="0">
                <a:latin typeface="Trebuchet MS" pitchFamily="34" charset="0"/>
              </a:rPr>
              <a:t>má </a:t>
            </a:r>
            <a:r>
              <a:rPr lang="cs-CZ" dirty="0" smtClean="0">
                <a:latin typeface="Trebuchet MS" pitchFamily="34" charset="0"/>
              </a:rPr>
              <a:t>tabulka řádků?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Vyberte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pouze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sv</a:t>
            </a:r>
            <a:r>
              <a:rPr lang="cs-CZ" dirty="0" err="1">
                <a:latin typeface="Trebuchet MS" pitchFamily="34" charset="0"/>
              </a:rPr>
              <a:t>ůj</a:t>
            </a:r>
            <a:r>
              <a:rPr lang="cs-CZ" dirty="0">
                <a:latin typeface="Trebuchet MS" pitchFamily="34" charset="0"/>
              </a:rPr>
              <a:t> záznam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(své UČO)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Minimum</a:t>
            </a:r>
            <a:r>
              <a:rPr lang="cs-CZ" dirty="0">
                <a:latin typeface="Trebuchet MS" pitchFamily="34" charset="0"/>
              </a:rPr>
              <a:t>, maximum a průměrná hodnota sloupce </a:t>
            </a:r>
            <a:r>
              <a:rPr lang="en-US" b="1" i="1" dirty="0" smtClean="0">
                <a:latin typeface="Trebuchet MS" pitchFamily="34" charset="0"/>
              </a:rPr>
              <a:t>UCO</a:t>
            </a:r>
            <a:r>
              <a:rPr lang="cs-CZ" dirty="0" smtClean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Minimum, maximum z p</a:t>
            </a:r>
            <a:r>
              <a:rPr lang="cs-CZ" dirty="0" err="1" smtClean="0">
                <a:latin typeface="Trebuchet MS" pitchFamily="34" charset="0"/>
              </a:rPr>
              <a:t>říjmení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máme v seznamu Terez?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96752"/>
            <a:ext cx="83283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Přečíst kapitolu 1 ve skriptech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cs-CZ" sz="1100" u="sng" dirty="0" smtClean="0">
                <a:hlinkClick r:id="rId2"/>
              </a:rPr>
              <a:t>http://portal.matematickabiologie.cz/index.php?pg=zaklady-informatiky-pro-biology--databazove-systemy-v-biomedicine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klinické database</a:t>
            </a:r>
            <a:r>
              <a:rPr lang="en-US" dirty="0" smtClean="0"/>
              <a:t>, N</a:t>
            </a:r>
            <a:r>
              <a:rPr lang="cs-CZ" dirty="0" err="1" smtClean="0"/>
              <a:t>árodní</a:t>
            </a:r>
            <a:r>
              <a:rPr lang="cs-CZ" dirty="0" smtClean="0"/>
              <a:t> zdravotní registry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ORACLE</a:t>
            </a:r>
            <a:r>
              <a:rPr lang="en-US" dirty="0" smtClean="0"/>
              <a:t>, </a:t>
            </a:r>
            <a:r>
              <a:rPr lang="en-US" dirty="0" err="1" smtClean="0"/>
              <a:t>Pos</a:t>
            </a:r>
            <a:r>
              <a:rPr lang="cs-CZ" dirty="0" smtClean="0"/>
              <a:t>t</a:t>
            </a:r>
            <a:r>
              <a:rPr lang="en-US" dirty="0" err="1" smtClean="0"/>
              <a:t>greSQL</a:t>
            </a:r>
            <a:r>
              <a:rPr lang="en-US" dirty="0" smtClean="0"/>
              <a:t>, MS SQL</a:t>
            </a:r>
            <a:r>
              <a:rPr lang="cs-CZ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Každou středu od 10:00 – do 11:40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 : </a:t>
            </a:r>
            <a:r>
              <a:rPr lang="cs-CZ" dirty="0" smtClean="0"/>
              <a:t> </a:t>
            </a:r>
            <a:r>
              <a:rPr lang="cs-CZ" dirty="0" err="1" smtClean="0"/>
              <a:t>PostgreSQL</a:t>
            </a:r>
            <a:r>
              <a:rPr lang="cs-CZ" dirty="0" smtClean="0"/>
              <a:t>,</a:t>
            </a:r>
          </a:p>
          <a:p>
            <a:r>
              <a:rPr lang="cs-CZ" dirty="0" smtClean="0"/>
              <a:t>Domácí cvičení: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 – domácí úkol </a:t>
            </a:r>
          </a:p>
          <a:p>
            <a:r>
              <a:rPr lang="cs-CZ" dirty="0" smtClean="0"/>
              <a:t>	    </a:t>
            </a:r>
            <a:r>
              <a:rPr lang="cs-CZ" dirty="0" smtClean="0"/>
              <a:t>zkouška </a:t>
            </a:r>
            <a:r>
              <a:rPr lang="cs-CZ" dirty="0" smtClean="0"/>
              <a:t>– praktický test,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63670" y="1916832"/>
            <a:ext cx="6552778" cy="2344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S daty bude pracovat více uživatelů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39752" y="5231200"/>
            <a:ext cx="398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Relační databáze </a:t>
            </a:r>
            <a:r>
              <a:rPr lang="cs-CZ" dirty="0" smtClean="0"/>
              <a:t>x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93841" y="4249935"/>
            <a:ext cx="405752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</a:t>
            </a:r>
            <a:r>
              <a:rPr lang="cs-CZ" dirty="0" smtClean="0"/>
              <a:t>programovací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12100" y="1389643"/>
            <a:ext cx="287771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</a:t>
            </a:r>
            <a:r>
              <a:rPr lang="cs-CZ" b="1" dirty="0" smtClean="0"/>
              <a:t>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</a:t>
            </a:r>
            <a:r>
              <a:rPr lang="cs-CZ" dirty="0" smtClean="0"/>
              <a:t>R, </a:t>
            </a:r>
            <a:endParaRPr lang="cs-CZ" dirty="0"/>
          </a:p>
          <a:p>
            <a:pPr algn="ctr">
              <a:defRPr/>
            </a:pPr>
            <a:r>
              <a:rPr lang="cs-CZ" dirty="0"/>
              <a:t>SPSS, </a:t>
            </a:r>
            <a:r>
              <a:rPr lang="cs-CZ" dirty="0"/>
              <a:t>SAS, MS Excel </a:t>
            </a:r>
            <a:endParaRPr lang="cs-CZ" dirty="0"/>
          </a:p>
        </p:txBody>
      </p:sp>
      <p:sp>
        <p:nvSpPr>
          <p:cNvPr id="18" name="Šipka dolů 17"/>
          <p:cNvSpPr/>
          <p:nvPr/>
        </p:nvSpPr>
        <p:spPr>
          <a:xfrm rot="18206513" flipH="1">
            <a:off x="3543817" y="3550194"/>
            <a:ext cx="360363" cy="1232320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647092" y="1584311"/>
            <a:ext cx="360363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50246" y="3073321"/>
            <a:ext cx="247375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Předzpracování </a:t>
            </a:r>
            <a:r>
              <a:rPr lang="cs-CZ" dirty="0" smtClean="0"/>
              <a:t>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</a:t>
            </a:r>
            <a:r>
              <a:rPr lang="cs-CZ" dirty="0" smtClean="0"/>
              <a:t>ištění dat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Popisná </a:t>
            </a:r>
            <a:r>
              <a:rPr lang="cs-CZ" dirty="0" smtClean="0"/>
              <a:t>analýza</a:t>
            </a:r>
            <a:r>
              <a:rPr lang="en-US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43220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(RDBMS)</a:t>
            </a:r>
          </a:p>
          <a:p>
            <a:r>
              <a:rPr lang="cs-CZ" dirty="0" smtClean="0">
                <a:latin typeface="Trebuchet MS" pitchFamily="34" charset="0"/>
              </a:rPr>
              <a:t>Relace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tabulka 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sloupec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řádek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6732240" y="1124744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39330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788024" y="4509120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431783" y="2201523"/>
            <a:ext cx="425512" cy="2249124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646190" flipH="1">
            <a:off x="6674377" y="2686358"/>
            <a:ext cx="360362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40927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 - databáze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 server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31714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Postgre</a:t>
            </a:r>
            <a:r>
              <a:rPr lang="en-US" dirty="0">
                <a:latin typeface="Trebuchet MS" pitchFamily="34" charset="0"/>
              </a:rPr>
              <a:t>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197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r>
              <a:rPr lang="cs-CZ" dirty="0">
                <a:latin typeface="Trebuchet MS" pitchFamily="34" charset="0"/>
              </a:rPr>
              <a:t>Definují se sloupce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</a:t>
            </a:r>
            <a:r>
              <a:rPr lang="cs-CZ" dirty="0">
                <a:latin typeface="Trebuchet MS" pitchFamily="34" charset="0"/>
              </a:rPr>
              <a:t>typ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</a:t>
            </a:r>
            <a:r>
              <a:rPr lang="cs-CZ" dirty="0">
                <a:latin typeface="Trebuchet MS" pitchFamily="34" charset="0"/>
              </a:rPr>
              <a:t>vlastnosti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788024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8348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Primární </a:t>
            </a:r>
            <a:r>
              <a:rPr lang="cs-CZ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1 až </a:t>
            </a:r>
            <a:r>
              <a:rPr lang="cs-CZ" dirty="0">
                <a:latin typeface="Trebuchet MS" pitchFamily="34" charset="0"/>
              </a:rPr>
              <a:t>n sloupců jednoznačně identifikující </a:t>
            </a:r>
            <a:r>
              <a:rPr lang="cs-CZ" dirty="0" smtClean="0">
                <a:latin typeface="Trebuchet MS" pitchFamily="34" charset="0"/>
              </a:rPr>
              <a:t>řádek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Cizí </a:t>
            </a:r>
            <a:r>
              <a:rPr lang="cs-CZ" dirty="0">
                <a:latin typeface="Trebuchet MS" pitchFamily="34" charset="0"/>
              </a:rPr>
              <a:t>klíč 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528900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600908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123564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27687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2960948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37321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5877272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5661248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517232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821</Words>
  <Application>Microsoft Office PowerPoint</Application>
  <PresentationFormat>Předvádění na obrazovce (4:3)</PresentationFormat>
  <Paragraphs>303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Kdy zpracovávat data v databázi</vt:lpstr>
      <vt:lpstr>Význam databáze pro analytika</vt:lpstr>
      <vt:lpstr>Databázové systémy</vt:lpstr>
      <vt:lpstr>Databázové systémy - Produkty</vt:lpstr>
      <vt:lpstr>Tabulka</vt:lpstr>
      <vt:lpstr>Klíče</vt:lpstr>
      <vt:lpstr>Přístup do databáze</vt:lpstr>
      <vt:lpstr>PostgreSQL</vt:lpstr>
      <vt:lpstr>SQL</vt:lpstr>
      <vt:lpstr>SQL - SELECT</vt:lpstr>
      <vt:lpstr>SQL - SELECT</vt:lpstr>
      <vt:lpstr>Cvičení 1</vt:lpstr>
      <vt:lpstr>Příkazový řádek</vt:lpstr>
      <vt:lpstr>Cvičení 1</vt:lpstr>
      <vt:lpstr>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Klimeš</cp:lastModifiedBy>
  <cp:revision>233</cp:revision>
  <dcterms:created xsi:type="dcterms:W3CDTF">2011-01-19T10:31:11Z</dcterms:created>
  <dcterms:modified xsi:type="dcterms:W3CDTF">2016-09-20T15:52:04Z</dcterms:modified>
</cp:coreProperties>
</file>