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54" r:id="rId3"/>
    <p:sldId id="422" r:id="rId4"/>
    <p:sldId id="448" r:id="rId5"/>
    <p:sldId id="423" r:id="rId6"/>
    <p:sldId id="437" r:id="rId7"/>
    <p:sldId id="446" r:id="rId8"/>
    <p:sldId id="424" r:id="rId9"/>
    <p:sldId id="431" r:id="rId10"/>
    <p:sldId id="456" r:id="rId11"/>
    <p:sldId id="426" r:id="rId12"/>
    <p:sldId id="430" r:id="rId13"/>
    <p:sldId id="427" r:id="rId14"/>
    <p:sldId id="428" r:id="rId15"/>
    <p:sldId id="429" r:id="rId16"/>
    <p:sldId id="447" r:id="rId17"/>
    <p:sldId id="432" r:id="rId18"/>
    <p:sldId id="258" r:id="rId19"/>
    <p:sldId id="450" r:id="rId20"/>
    <p:sldId id="418" r:id="rId21"/>
    <p:sldId id="451" r:id="rId22"/>
    <p:sldId id="452" r:id="rId23"/>
    <p:sldId id="453" r:id="rId24"/>
    <p:sldId id="457" r:id="rId25"/>
    <p:sldId id="434" r:id="rId26"/>
    <p:sldId id="419" r:id="rId27"/>
    <p:sldId id="420" r:id="rId28"/>
    <p:sldId id="421" r:id="rId29"/>
    <p:sldId id="435" r:id="rId30"/>
    <p:sldId id="364" r:id="rId31"/>
    <p:sldId id="400" r:id="rId32"/>
    <p:sldId id="399" r:id="rId33"/>
    <p:sldId id="414" r:id="rId34"/>
    <p:sldId id="464" r:id="rId35"/>
    <p:sldId id="415" r:id="rId36"/>
    <p:sldId id="365" r:id="rId37"/>
    <p:sldId id="416" r:id="rId38"/>
    <p:sldId id="458" r:id="rId39"/>
    <p:sldId id="436" r:id="rId40"/>
    <p:sldId id="366" r:id="rId41"/>
    <p:sldId id="459" r:id="rId42"/>
    <p:sldId id="367" r:id="rId43"/>
    <p:sldId id="460" r:id="rId44"/>
    <p:sldId id="368" r:id="rId45"/>
    <p:sldId id="371" r:id="rId46"/>
    <p:sldId id="402" r:id="rId47"/>
    <p:sldId id="439" r:id="rId48"/>
    <p:sldId id="378" r:id="rId49"/>
    <p:sldId id="403" r:id="rId50"/>
    <p:sldId id="465" r:id="rId51"/>
    <p:sldId id="404" r:id="rId52"/>
    <p:sldId id="440" r:id="rId53"/>
    <p:sldId id="441" r:id="rId54"/>
    <p:sldId id="442" r:id="rId55"/>
    <p:sldId id="461" r:id="rId56"/>
    <p:sldId id="444" r:id="rId57"/>
    <p:sldId id="443" r:id="rId58"/>
    <p:sldId id="462" r:id="rId59"/>
    <p:sldId id="388" r:id="rId60"/>
    <p:sldId id="389" r:id="rId61"/>
    <p:sldId id="445" r:id="rId62"/>
    <p:sldId id="391" r:id="rId63"/>
    <p:sldId id="410" r:id="rId64"/>
    <p:sldId id="412" r:id="rId65"/>
    <p:sldId id="413" r:id="rId66"/>
    <p:sldId id="395" r:id="rId67"/>
    <p:sldId id="463" r:id="rId68"/>
    <p:sldId id="433" r:id="rId69"/>
    <p:sldId id="455" r:id="rId7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CAC916-F577-4FD4-BBE6-0197482550CB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9346DA-9BF1-42BF-90BA-0474035E4D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551DCDE-6132-4570-97A7-38A14D6BD84D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CFC22F0-FC75-44FE-966A-79FFE94EC7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3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0F3C1-CAE2-4EC0-B73B-ED486761EC19}" type="slidenum">
              <a:rPr lang="cs-CZ" altLang="en-US" smtClean="0"/>
              <a:pPr eaLnBrk="1" hangingPunct="1"/>
              <a:t>10</a:t>
            </a:fld>
            <a:endParaRPr lang="cs-CZ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6ADBF2-580A-4616-8104-5CEA2137806D}" type="slidenum">
              <a:rPr lang="cs-CZ" altLang="en-US" smtClean="0"/>
              <a:pPr eaLnBrk="1" hangingPunct="1"/>
              <a:t>43</a:t>
            </a:fld>
            <a:endParaRPr lang="cs-CZ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0FEA-F261-4A9D-B0A0-38A64BE08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8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49B2-A87D-443D-A2FA-BFB6C3B5E3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4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D208-9B6A-4823-BC4F-EFD5E2D08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5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3245-1898-4D12-BEAC-71EF265C9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36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68FF-BFF4-490A-BE55-A9095CE563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6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B985-FBF3-490E-9AC1-9383CFF7B7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0451-54E6-4160-8F6B-9E8B29F37D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8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F656-E020-47F9-9771-D088C2F3D1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0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E077-9ADC-4B29-B30A-A9430FD7DD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9CE3-134E-4DAC-9FE9-10206BCA3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5488-21E9-4C4A-B04A-ECF754753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CC740-B313-4BBF-B345-41D7E489AC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itchFamily="34" charset="0"/>
              </a:rPr>
              <a:t>Luděk Bláha, PřF MU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00288"/>
            <a:ext cx="8382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4000" b="1">
                <a:solidFill>
                  <a:srgbClr val="FF3300"/>
                </a:solidFill>
              </a:rPr>
              <a:t>Účinky toxických látek 1</a:t>
            </a:r>
          </a:p>
          <a:p>
            <a:pPr algn="ctr"/>
            <a:r>
              <a:rPr lang="cs-CZ" altLang="en-US" sz="3500">
                <a:solidFill>
                  <a:srgbClr val="FF3300"/>
                </a:solidFill>
              </a:rPr>
              <a:t>- Molekulární mechanismy -</a:t>
            </a:r>
          </a:p>
          <a:p>
            <a:pPr algn="ctr"/>
            <a:endParaRPr lang="cs-CZ" altLang="en-US" sz="400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17708" r="3751" b="11458"/>
          <a:stretch>
            <a:fillRect/>
          </a:stretch>
        </p:blipFill>
        <p:spPr bwMode="auto">
          <a:xfrm>
            <a:off x="900113" y="1052513"/>
            <a:ext cx="74199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Interakce mezi „receptory“ a malými molekulami (toxikanty)</a:t>
            </a:r>
            <a:endParaRPr lang="en-GB" altLang="en-US" b="1" smtClean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750" r="23438" b="22917"/>
          <a:stretch>
            <a:fillRect/>
          </a:stretch>
        </p:blipFill>
        <p:spPr bwMode="auto">
          <a:xfrm>
            <a:off x="1403350" y="981075"/>
            <a:ext cx="67087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Typy interakcí mezi látkami </a:t>
            </a:r>
          </a:p>
          <a:p>
            <a:pPr algn="ctr"/>
            <a:r>
              <a:rPr lang="cs-CZ" altLang="en-US" sz="2400"/>
              <a:t>(příklad – interakce mezi proteiny)</a:t>
            </a:r>
            <a:endParaRPr lang="cs-CZ" alt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/>
              <a:t>Rychlost a síla interakce závisí na:</a:t>
            </a:r>
          </a:p>
          <a:p>
            <a:endParaRPr lang="cs-CZ" altLang="en-US" sz="2200"/>
          </a:p>
          <a:p>
            <a:r>
              <a:rPr lang="cs-CZ" altLang="en-US" sz="2200"/>
              <a:t>- koncentraci obou interagujících látek </a:t>
            </a:r>
            <a:br>
              <a:rPr lang="cs-CZ" altLang="en-US" sz="2200"/>
            </a:br>
            <a:r>
              <a:rPr lang="cs-CZ" altLang="en-US"/>
              <a:t>(</a:t>
            </a:r>
            <a:r>
              <a:rPr lang="cs-CZ" altLang="en-US" i="1"/>
              <a:t>určující je zpravidla koncentrace toxikantu - ta je dána toxokinetikou</a:t>
            </a:r>
            <a:r>
              <a:rPr lang="cs-CZ" altLang="en-US"/>
              <a:t>)</a:t>
            </a:r>
            <a:endParaRPr lang="cs-CZ" altLang="en-US" sz="2200"/>
          </a:p>
          <a:p>
            <a:endParaRPr lang="cs-CZ" altLang="en-US" sz="2200"/>
          </a:p>
          <a:p>
            <a:r>
              <a:rPr lang="cs-CZ" altLang="en-US" sz="2200">
                <a:sym typeface="Wingdings" pitchFamily="2" charset="2"/>
              </a:rPr>
              <a:t></a:t>
            </a:r>
            <a:r>
              <a:rPr lang="cs-CZ" altLang="en-US" sz="2200"/>
              <a:t> </a:t>
            </a:r>
            <a:r>
              <a:rPr lang="cs-CZ" altLang="en-US" sz="2200" b="1" u="sng"/>
              <a:t>AFINIT</a:t>
            </a:r>
            <a:r>
              <a:rPr lang="en-US" altLang="en-US" sz="2200" b="1" u="sng"/>
              <a:t>A</a:t>
            </a:r>
            <a:r>
              <a:rPr lang="cs-CZ" altLang="en-US" sz="2200"/>
              <a:t> vazby „ligand-receptor“ </a:t>
            </a:r>
            <a:br>
              <a:rPr lang="cs-CZ" altLang="en-US" sz="2200"/>
            </a:br>
            <a:r>
              <a:rPr lang="cs-CZ" altLang="en-US" sz="2200"/>
              <a:t>: Hodnocení - disociační konstanty:</a:t>
            </a:r>
          </a:p>
          <a:p>
            <a:r>
              <a:rPr lang="cs-CZ" altLang="en-US" sz="1600"/>
              <a:t>	Kd  (pro účinné látky cca v rozmezí 10</a:t>
            </a:r>
            <a:r>
              <a:rPr lang="cs-CZ" altLang="en-US" sz="1600" baseline="30000"/>
              <a:t>-8</a:t>
            </a:r>
            <a:r>
              <a:rPr lang="cs-CZ" altLang="en-US" sz="1600"/>
              <a:t> M až</a:t>
            </a:r>
            <a:r>
              <a:rPr lang="en-US" altLang="en-US" sz="1600"/>
              <a:t> </a:t>
            </a:r>
            <a:r>
              <a:rPr lang="cs-CZ" altLang="en-US" sz="1600"/>
              <a:t>10</a:t>
            </a:r>
            <a:r>
              <a:rPr lang="cs-CZ" altLang="en-US" sz="1600" baseline="30000"/>
              <a:t>-3 </a:t>
            </a:r>
            <a:r>
              <a:rPr lang="cs-CZ" altLang="en-US" sz="1600"/>
              <a:t>M)</a:t>
            </a:r>
          </a:p>
          <a:p>
            <a:r>
              <a:rPr lang="cs-CZ" altLang="en-US" sz="1600" i="1"/>
              <a:t>	(koncentrace která stačí k navázání z 50% </a:t>
            </a:r>
            <a:br>
              <a:rPr lang="cs-CZ" altLang="en-US" sz="1600" i="1"/>
            </a:br>
            <a:r>
              <a:rPr lang="cs-CZ" altLang="en-US" sz="1600" i="1"/>
              <a:t>	na příslušný receptor)</a:t>
            </a:r>
            <a:endParaRPr lang="cs-CZ" altLang="en-US" sz="1600"/>
          </a:p>
          <a:p>
            <a:r>
              <a:rPr lang="cs-CZ" altLang="en-US" sz="1600"/>
              <a:t>Afinita - vyjadřuje se často jako převrácená hodnota (1/Kd)</a:t>
            </a:r>
          </a:p>
          <a:p>
            <a:endParaRPr lang="cs-CZ" altLang="en-US" sz="1600"/>
          </a:p>
          <a:p>
            <a:endParaRPr lang="cs-CZ" altLang="en-US" sz="1600"/>
          </a:p>
          <a:p>
            <a:r>
              <a:rPr lang="cs-CZ" altLang="en-US" sz="1600">
                <a:sym typeface="Wingdings" pitchFamily="2" charset="2"/>
              </a:rPr>
              <a:t></a:t>
            </a:r>
            <a:r>
              <a:rPr lang="en-US" altLang="en-US" sz="1600">
                <a:sym typeface="Wingdings" pitchFamily="2" charset="2"/>
              </a:rPr>
              <a:t> </a:t>
            </a:r>
            <a:r>
              <a:rPr lang="cs-CZ" altLang="en-US" sz="1600"/>
              <a:t>Toxicita (efekt) je pak dán schopností </a:t>
            </a:r>
            <a:r>
              <a:rPr lang="cs-CZ" altLang="en-US" sz="2000" b="1" u="sng"/>
              <a:t>ÚČINNOSTÍ (efficacy) </a:t>
            </a:r>
            <a:r>
              <a:rPr lang="cs-CZ" altLang="en-US" sz="1600"/>
              <a:t/>
            </a:r>
            <a:br>
              <a:rPr lang="cs-CZ" altLang="en-US" sz="1600"/>
            </a:br>
            <a:r>
              <a:rPr lang="cs-CZ" altLang="en-US" sz="1600"/>
              <a:t>látky vyvolat příslušný efekt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Rychlost a síla interakce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5364" name="Picture 2" descr="http://www.blobs.org/science/cells/affin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13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blobs.org/science/cells/efficac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7425"/>
            <a:ext cx="1962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u="sng"/>
              <a:t>Jedná látka může </a:t>
            </a:r>
            <a:r>
              <a:rPr lang="cs-CZ" altLang="en-US" sz="2200" u="sng">
                <a:solidFill>
                  <a:srgbClr val="FF0000"/>
                </a:solidFill>
              </a:rPr>
              <a:t>reagovat s více </a:t>
            </a:r>
            <a:r>
              <a:rPr lang="cs-CZ" altLang="en-US" sz="2200" b="1" u="sng">
                <a:solidFill>
                  <a:schemeClr val="tx2"/>
                </a:solidFill>
              </a:rPr>
              <a:t>„receptory“</a:t>
            </a:r>
            <a:r>
              <a:rPr lang="en-US" altLang="en-US" sz="2200" u="sng">
                <a:solidFill>
                  <a:srgbClr val="FF0000"/>
                </a:solidFill>
              </a:rPr>
              <a:t> </a:t>
            </a:r>
            <a:r>
              <a:rPr lang="cs-CZ" altLang="en-US" sz="2200" u="sng"/>
              <a:t>!!!</a:t>
            </a:r>
            <a:endParaRPr lang="cs-CZ" altLang="en-US" sz="2200"/>
          </a:p>
          <a:p>
            <a:endParaRPr lang="cs-CZ" altLang="en-US" sz="2200"/>
          </a:p>
          <a:p>
            <a:r>
              <a:rPr lang="cs-CZ" altLang="en-US" sz="2200"/>
              <a:t>Která interakce bude preferována (která se projeví toxicky) ?</a:t>
            </a:r>
            <a:endParaRPr lang="en-US" altLang="en-US" sz="2200"/>
          </a:p>
          <a:p>
            <a:r>
              <a:rPr lang="cs-CZ" altLang="en-US" sz="2200"/>
              <a:t>Významné faktory</a:t>
            </a:r>
            <a:br>
              <a:rPr lang="cs-CZ" altLang="en-US" sz="2200"/>
            </a:br>
            <a:endParaRPr lang="en-US" altLang="en-US" sz="2200"/>
          </a:p>
          <a:p>
            <a:r>
              <a:rPr lang="en-US" altLang="en-US" b="1"/>
              <a:t>Koncentrace vs. </a:t>
            </a:r>
            <a:r>
              <a:rPr lang="cs-CZ" altLang="en-US" b="1"/>
              <a:t>rychlost toxického projevu interakce</a:t>
            </a:r>
          </a:p>
          <a:p>
            <a:pPr lvl="1"/>
            <a:r>
              <a:rPr lang="cs-CZ" altLang="en-US"/>
              <a:t>	</a:t>
            </a:r>
            <a:r>
              <a:rPr lang="en-US" altLang="en-US" i="1"/>
              <a:t>dioxin</a:t>
            </a:r>
            <a:r>
              <a:rPr lang="cs-CZ" altLang="en-US" i="1"/>
              <a:t>: </a:t>
            </a:r>
            <a:r>
              <a:rPr lang="en-US" altLang="en-US" i="1"/>
              <a:t>v</a:t>
            </a:r>
            <a:r>
              <a:rPr lang="cs-CZ" altLang="en-US" i="1"/>
              <a:t>ysoké dávky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cs-CZ" altLang="en-US" i="1"/>
              <a:t> </a:t>
            </a:r>
            <a:r>
              <a:rPr lang="en-US" altLang="en-US" i="1"/>
              <a:t>akutn</a:t>
            </a:r>
            <a:r>
              <a:rPr lang="cs-CZ" altLang="en-US" i="1"/>
              <a:t>í chlorakne, smrt, </a:t>
            </a:r>
          </a:p>
          <a:p>
            <a:pPr lvl="1"/>
            <a:r>
              <a:rPr lang="cs-CZ" altLang="en-US" i="1"/>
              <a:t>	nízké dávky</a:t>
            </a:r>
            <a:r>
              <a:rPr lang="en-US" altLang="en-US" i="1"/>
              <a:t>, dlou</a:t>
            </a:r>
            <a:r>
              <a:rPr lang="cs-CZ" altLang="en-US" i="1"/>
              <a:t>hodobě</a:t>
            </a:r>
            <a:r>
              <a:rPr lang="en-US" altLang="en-US" i="1"/>
              <a:t> </a:t>
            </a:r>
            <a:r>
              <a:rPr lang="cs-CZ" altLang="en-US" i="1">
                <a:sym typeface="Wingdings" pitchFamily="2" charset="2"/>
              </a:rPr>
              <a:t></a:t>
            </a:r>
            <a:r>
              <a:rPr lang="cs-CZ" altLang="en-US" i="1"/>
              <a:t> karcinogenita, imunosuprese …</a:t>
            </a:r>
            <a:endParaRPr lang="cs-CZ" altLang="en-US"/>
          </a:p>
          <a:p>
            <a:pPr lvl="1"/>
            <a:endParaRPr lang="cs-CZ" altLang="en-US" b="1"/>
          </a:p>
          <a:p>
            <a:r>
              <a:rPr lang="cs-CZ" altLang="en-US" b="1"/>
              <a:t>Prostorové umístění a kontakt s receptory </a:t>
            </a:r>
          </a:p>
          <a:p>
            <a:pPr lvl="1"/>
            <a:r>
              <a:rPr lang="cs-CZ" altLang="en-US"/>
              <a:t>	embryo vs. dospělec</a:t>
            </a:r>
          </a:p>
          <a:p>
            <a:pPr lvl="1"/>
            <a:r>
              <a:rPr lang="cs-CZ" altLang="en-US" sz="1400"/>
              <a:t>	</a:t>
            </a:r>
            <a:r>
              <a:rPr lang="cs-CZ" altLang="en-US" sz="1400" i="1"/>
              <a:t>insekticid: 	vysoká dávka - akutní toxicita -</a:t>
            </a:r>
            <a:r>
              <a:rPr lang="en-US" altLang="en-US" sz="1400" i="1"/>
              <a:t>&gt; </a:t>
            </a:r>
            <a:r>
              <a:rPr lang="cs-CZ" altLang="en-US" sz="1400" i="1"/>
              <a:t>žábry</a:t>
            </a:r>
            <a:r>
              <a:rPr lang="en-US" altLang="en-US" sz="1400" i="1"/>
              <a:t> / smrt</a:t>
            </a:r>
          </a:p>
          <a:p>
            <a:pPr lvl="1"/>
            <a:r>
              <a:rPr lang="cs-CZ" altLang="en-US" sz="1400" i="1"/>
              <a:t>	</a:t>
            </a:r>
            <a:r>
              <a:rPr lang="en-US" altLang="en-US" sz="1400" i="1"/>
              <a:t>	</a:t>
            </a:r>
            <a:r>
              <a:rPr lang="cs-CZ" altLang="en-US" sz="1400" i="1"/>
              <a:t>nízká dávka</a:t>
            </a:r>
            <a:r>
              <a:rPr lang="cs-CZ" altLang="en-US" sz="1400"/>
              <a:t> </a:t>
            </a:r>
            <a:r>
              <a:rPr lang="cs-CZ" altLang="en-US" sz="1400" i="1"/>
              <a:t>je distribuována v těle a působí chronicky -</a:t>
            </a:r>
            <a:r>
              <a:rPr lang="en-US" altLang="en-US" sz="1400" i="1"/>
              <a:t>&gt;</a:t>
            </a:r>
            <a:r>
              <a:rPr lang="cs-CZ" altLang="en-US" sz="1400" i="1"/>
              <a:t> imunotoxicita</a:t>
            </a:r>
            <a:endParaRPr lang="cs-CZ" altLang="en-US" sz="1400"/>
          </a:p>
          <a:p>
            <a:pPr lvl="1"/>
            <a:r>
              <a:rPr lang="cs-CZ" altLang="en-US"/>
              <a:t>		</a:t>
            </a:r>
          </a:p>
          <a:p>
            <a:r>
              <a:rPr lang="cs-CZ" altLang="en-US" b="1"/>
              <a:t>Kd</a:t>
            </a:r>
            <a:r>
              <a:rPr lang="en-US" altLang="en-US" b="1"/>
              <a:t> </a:t>
            </a:r>
            <a:r>
              <a:rPr lang="cs-CZ" altLang="en-US" b="1"/>
              <a:t>- jednotlivých interakcí</a:t>
            </a:r>
          </a:p>
          <a:p>
            <a:pPr lvl="1"/>
            <a:r>
              <a:rPr lang="cs-CZ" altLang="en-US"/>
              <a:t>	</a:t>
            </a:r>
            <a:r>
              <a:rPr lang="cs-CZ" altLang="en-US" i="1"/>
              <a:t>organofosfát: specifická inhibice AcChE, velmi nízké Kd </a:t>
            </a:r>
          </a:p>
          <a:p>
            <a:pPr lvl="1"/>
            <a:r>
              <a:rPr lang="cs-CZ" altLang="en-US" i="1"/>
              <a:t>	</a:t>
            </a:r>
            <a:r>
              <a:rPr lang="cs-CZ" altLang="en-US" i="1">
                <a:sym typeface="Wingdings" pitchFamily="2" charset="2"/>
              </a:rPr>
              <a:t></a:t>
            </a:r>
            <a:r>
              <a:rPr lang="en-US" altLang="en-US" i="1">
                <a:sym typeface="Wingdings" pitchFamily="2" charset="2"/>
              </a:rPr>
              <a:t> specifick</a:t>
            </a:r>
            <a:r>
              <a:rPr lang="cs-CZ" altLang="en-US" i="1">
                <a:sym typeface="Wingdings" pitchFamily="2" charset="2"/>
              </a:rPr>
              <a:t>é působení</a:t>
            </a:r>
            <a:endParaRPr lang="cs-CZ" altLang="en-US"/>
          </a:p>
          <a:p>
            <a:pPr lvl="1"/>
            <a:r>
              <a:rPr lang="cs-CZ" altLang="en-US"/>
              <a:t>	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389063"/>
            <a:ext cx="86106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u="sng"/>
              <a:t>Látka může reagovat s více receptory</a:t>
            </a:r>
            <a:r>
              <a:rPr lang="en-US" altLang="en-US" sz="2200" u="sng"/>
              <a:t> </a:t>
            </a:r>
            <a:r>
              <a:rPr lang="cs-CZ" altLang="en-US" sz="2200" u="sng"/>
              <a:t>!!!</a:t>
            </a:r>
            <a:endParaRPr lang="cs-CZ" altLang="en-US" sz="2200"/>
          </a:p>
          <a:p>
            <a:endParaRPr lang="cs-CZ" altLang="en-US" sz="2200" i="1"/>
          </a:p>
          <a:p>
            <a:r>
              <a:rPr lang="cs-CZ" altLang="en-US" sz="2200" b="1" i="1"/>
              <a:t>Příklad  - 2,3,7,8-TCDD</a:t>
            </a:r>
            <a:br>
              <a:rPr lang="cs-CZ" altLang="en-US" sz="2200" b="1" i="1"/>
            </a:br>
            <a:endParaRPr lang="cs-CZ" altLang="en-US" sz="2200" b="1" i="1"/>
          </a:p>
          <a:p>
            <a:r>
              <a:rPr lang="cs-CZ" altLang="en-US" sz="1700" b="1" i="1"/>
              <a:t>- </a:t>
            </a:r>
            <a:r>
              <a:rPr lang="cs-CZ" altLang="en-US" sz="1700" i="1"/>
              <a:t>indukce AhR (thymus, játra Kd 10</a:t>
            </a:r>
            <a:r>
              <a:rPr lang="cs-CZ" altLang="en-US" sz="1700" i="1" baseline="30000"/>
              <a:t>-12</a:t>
            </a:r>
            <a:r>
              <a:rPr lang="cs-CZ" altLang="en-US" sz="1700" i="1"/>
              <a:t> - 10</a:t>
            </a:r>
            <a:r>
              <a:rPr lang="cs-CZ" altLang="en-US" sz="1700" i="1" baseline="30000"/>
              <a:t>-15</a:t>
            </a:r>
            <a:r>
              <a:rPr lang="cs-CZ" altLang="en-US" sz="1700" i="1"/>
              <a:t> M) </a:t>
            </a:r>
          </a:p>
          <a:p>
            <a:r>
              <a:rPr lang="cs-CZ" altLang="en-US" sz="1700" i="1"/>
              <a:t>-</a:t>
            </a:r>
            <a:r>
              <a:rPr lang="en-US" altLang="en-US" sz="1700" i="1"/>
              <a:t>&gt; n</a:t>
            </a:r>
            <a:r>
              <a:rPr lang="cs-CZ" altLang="en-US" sz="1700" i="1"/>
              <a:t>ádor/měsíce – roky (karcinogenita, imunotoxicita)</a:t>
            </a:r>
          </a:p>
          <a:p>
            <a:endParaRPr lang="cs-CZ" altLang="en-US" sz="1700" i="1"/>
          </a:p>
          <a:p>
            <a:r>
              <a:rPr lang="cs-CZ" altLang="en-US" sz="1700" i="1"/>
              <a:t>- indukce estrogenity (pohlavní orgány Kd 10</a:t>
            </a:r>
            <a:r>
              <a:rPr lang="cs-CZ" altLang="en-US" sz="1700" i="1" baseline="30000"/>
              <a:t>-9</a:t>
            </a:r>
            <a:r>
              <a:rPr lang="cs-CZ" altLang="en-US" sz="1700" i="1"/>
              <a:t> - 10</a:t>
            </a:r>
            <a:r>
              <a:rPr lang="cs-CZ" altLang="en-US" sz="1700" i="1" baseline="30000"/>
              <a:t>-12</a:t>
            </a:r>
            <a:r>
              <a:rPr lang="cs-CZ" altLang="en-US" sz="1700" i="1"/>
              <a:t> M) </a:t>
            </a:r>
          </a:p>
          <a:p>
            <a:r>
              <a:rPr lang="cs-CZ" altLang="en-US" sz="1700" i="1"/>
              <a:t>-</a:t>
            </a:r>
            <a:r>
              <a:rPr lang="en-US" altLang="en-US" sz="1700" i="1"/>
              <a:t>&gt; reprodukční poruchy/</a:t>
            </a:r>
            <a:r>
              <a:rPr lang="cs-CZ" altLang="en-US" sz="1700" i="1"/>
              <a:t>měsíce - </a:t>
            </a:r>
            <a:r>
              <a:rPr lang="en-US" altLang="en-US" sz="1700" i="1"/>
              <a:t>roky</a:t>
            </a:r>
            <a:endParaRPr lang="cs-CZ" altLang="en-US" sz="1700" i="1"/>
          </a:p>
          <a:p>
            <a:endParaRPr lang="cs-CZ" altLang="en-US" sz="1700" i="1"/>
          </a:p>
          <a:p>
            <a:r>
              <a:rPr lang="cs-CZ" altLang="en-US" sz="1700" i="1"/>
              <a:t>- narkotická toxicita (10</a:t>
            </a:r>
            <a:r>
              <a:rPr lang="cs-CZ" altLang="en-US" sz="1700" i="1" baseline="30000"/>
              <a:t>-6</a:t>
            </a:r>
            <a:r>
              <a:rPr lang="cs-CZ" altLang="en-US" sz="1700" i="1"/>
              <a:t> M) </a:t>
            </a:r>
            <a:endParaRPr lang="en-US" altLang="en-US" sz="1700" i="1"/>
          </a:p>
          <a:p>
            <a:r>
              <a:rPr lang="cs-CZ" altLang="en-US" sz="1700" i="1"/>
              <a:t>-</a:t>
            </a:r>
            <a:r>
              <a:rPr lang="en-US" altLang="en-US" sz="1700" i="1"/>
              <a:t>&gt; akutn</a:t>
            </a:r>
            <a:r>
              <a:rPr lang="cs-CZ" altLang="en-US" sz="1700" i="1"/>
              <a:t>í rychlá intoxikace</a:t>
            </a:r>
          </a:p>
          <a:p>
            <a:endParaRPr lang="cs-CZ" altLang="en-US" sz="1700" i="1"/>
          </a:p>
          <a:p>
            <a:endParaRPr lang="cs-CZ" altLang="en-US" sz="1700" i="1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2481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13" name="Picture 6" descr="dioxin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851150"/>
            <a:ext cx="32639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04800" y="307975"/>
            <a:ext cx="376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Akutní (!) toxicita TCDD a ostatních látek </a:t>
            </a:r>
            <a:endParaRPr lang="en-US" altLang="en-US" sz="2400" b="1">
              <a:solidFill>
                <a:srgbClr val="FF3300"/>
              </a:solidFill>
            </a:endParaRPr>
          </a:p>
          <a:p>
            <a:pPr algn="ctr"/>
            <a:r>
              <a:rPr lang="cs-CZ" altLang="en-US" sz="2400">
                <a:solidFill>
                  <a:srgbClr val="FF3300"/>
                </a:solidFill>
              </a:rPr>
              <a:t>(potkan LD50 mg</a:t>
            </a:r>
            <a:r>
              <a:rPr lang="en-US" altLang="en-US" sz="2400">
                <a:solidFill>
                  <a:srgbClr val="FF3300"/>
                </a:solidFill>
              </a:rPr>
              <a:t>/kg </a:t>
            </a:r>
            <a:r>
              <a:rPr lang="cs-CZ" altLang="en-US" sz="2400">
                <a:solidFill>
                  <a:srgbClr val="FF3300"/>
                </a:solidFill>
              </a:rPr>
              <a:t>ž.v.)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481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356100" y="404813"/>
          <a:ext cx="4473575" cy="6118233"/>
        </p:xfrm>
        <a:graphic>
          <a:graphicData uri="http://schemas.openxmlformats.org/drawingml/2006/table">
            <a:tbl>
              <a:tblPr/>
              <a:tblGrid>
                <a:gridCol w="2236788"/>
                <a:gridCol w="931932"/>
                <a:gridCol w="1304855"/>
              </a:tblGrid>
              <a:tr h="539821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Chemical</a:t>
                      </a:r>
                      <a:r>
                        <a:rPr lang="cs-CZ" sz="1600" b="1" dirty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     LD </a:t>
                      </a:r>
                      <a:r>
                        <a:rPr lang="cs-CZ" sz="1600" baseline="-25000" dirty="0"/>
                        <a:t>50 </a:t>
                      </a:r>
                      <a:r>
                        <a:rPr lang="cs-CZ" sz="1600" b="1" dirty="0" err="1" smtClean="0"/>
                        <a:t>Value</a:t>
                      </a:r>
                      <a:endParaRPr lang="cs-CZ" sz="1600" b="1" dirty="0" smtClean="0"/>
                    </a:p>
                    <a:p>
                      <a:pPr algn="ctr"/>
                      <a:r>
                        <a:rPr lang="cs-CZ" sz="1600" b="1" dirty="0" smtClean="0"/>
                        <a:t>    (mg</a:t>
                      </a:r>
                      <a:r>
                        <a:rPr lang="en-US" sz="1600" b="1" dirty="0" smtClean="0"/>
                        <a:t>/kg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cs-CZ" sz="1600" b="1" baseline="0" dirty="0" err="1" smtClean="0"/>
                        <a:t>ž.v</a:t>
                      </a:r>
                      <a:r>
                        <a:rPr lang="cs-CZ" sz="1600" b="1" baseline="0" dirty="0" smtClean="0"/>
                        <a:t>.)</a:t>
                      </a:r>
                      <a:r>
                        <a:rPr lang="cs-CZ" sz="1600" b="1" dirty="0" smtClean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5964"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TCDD </a:t>
                      </a:r>
                      <a:r>
                        <a:rPr lang="en-US" sz="1600" dirty="0"/>
                        <a:t>(a form of dioxin)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494">
                <a:tc gridSpan="2">
                  <a:txBody>
                    <a:bodyPr/>
                    <a:lstStyle/>
                    <a:p>
                      <a:r>
                        <a:rPr lang="cs-CZ" sz="1600"/>
                        <a:t>Tetrodotoxin (globefish toxin)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Saxitoxin (shellfish poison)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0.8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Carbofuran (a pesticide)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494">
                <a:tc gridSpan="2">
                  <a:txBody>
                    <a:bodyPr/>
                    <a:lstStyle/>
                    <a:p>
                      <a:r>
                        <a:rPr lang="cs-CZ" sz="1600"/>
                        <a:t>Phosphamidon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24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Nicotine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Caffeine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DDT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2,4–D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370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Mirex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740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Acetylsalicylic acid (aspirin)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Malathion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2,000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Sodium chloride (table salt)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3,750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Glyphosate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4,300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Ethanol (drinking alcohol)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13,700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Sucrose (table sugar)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30,000 </a:t>
                      </a:r>
                      <a:endParaRPr lang="cs-CZ" sz="1600" dirty="0" smtClean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Botulotoxin</a:t>
                      </a:r>
                      <a:r>
                        <a:rPr lang="cs-CZ" sz="1600" baseline="0" dirty="0" smtClean="0"/>
                        <a:t> (enzym)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0,00000003</a:t>
                      </a:r>
                      <a:endParaRPr lang="en-US" sz="1600" dirty="0" smtClean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2"/>
          <p:cNvSpPr txBox="1">
            <a:spLocks noChangeArrowheads="1"/>
          </p:cNvSpPr>
          <p:nvPr/>
        </p:nvSpPr>
        <p:spPr bwMode="auto">
          <a:xfrm>
            <a:off x="250825" y="1557338"/>
            <a:ext cx="8677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/>
              <a:t>Jaké makromolekuly jsou cílem toxických látek?</a:t>
            </a:r>
          </a:p>
          <a:p>
            <a:pPr eaLnBrk="1" hangingPunct="1"/>
            <a:r>
              <a:rPr lang="cs-CZ" altLang="en-US"/>
              <a:t>Jaké existují interakce mezi toxickými látkami a makromolekulami?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Jaký typ intereakce bude nejpravděpodobnější mezi </a:t>
            </a:r>
          </a:p>
          <a:p>
            <a:pPr eaLnBrk="1" hangingPunct="1"/>
            <a:r>
              <a:rPr lang="cs-CZ" altLang="en-US"/>
              <a:t>	* hexachlorhexanem … a hemoglobinem? …a fosfolipidem?</a:t>
            </a:r>
          </a:p>
          <a:p>
            <a:pPr eaLnBrk="1" hangingPunct="1"/>
            <a:r>
              <a:rPr lang="cs-CZ" altLang="en-US"/>
              <a:t>	* formaldehydem … a tubulinem? … a nukleovou kyselinou?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Co je to toxikodynamická disociační konstanta? </a:t>
            </a:r>
          </a:p>
          <a:p>
            <a:pPr eaLnBrk="1" hangingPunct="1"/>
            <a:r>
              <a:rPr lang="cs-CZ" altLang="en-US"/>
              <a:t>Ke které makromolekule má TCDD vyšší afinitu? U které interakce bude vyšší Kd?</a:t>
            </a:r>
          </a:p>
          <a:p>
            <a:pPr eaLnBrk="1" hangingPunct="1"/>
            <a:r>
              <a:rPr lang="cs-CZ" altLang="en-US"/>
              <a:t>	K receptoru AhR nebo k hemoglobinu? 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Co je agonista? Co je antagonista?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</p:spPr>
        <p:txBody>
          <a:bodyPr anchor="ctr"/>
          <a:lstStyle/>
          <a:p>
            <a:pPr algn="ctr">
              <a:defRPr/>
            </a:pPr>
            <a:r>
              <a:rPr lang="cs-CZ" sz="3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Toxikodynamika -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Účinky látek na molekulární úrovni:</a:t>
            </a:r>
          </a:p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mechanismy působení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/>
              <a:t>Co by si student(ka)</a:t>
            </a:r>
            <a:r>
              <a:rPr lang="en-US" altLang="en-US" sz="3000" smtClean="0"/>
              <a:t> </a:t>
            </a:r>
            <a:r>
              <a:rPr lang="cs-CZ" altLang="en-US" sz="3000" smtClean="0"/>
              <a:t>měl(a) odnést ?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04800" y="1412875"/>
            <a:ext cx="8610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en-US" sz="2200"/>
              <a:t>ZNÁT a dokázat vysvětlit hlavní Molekulární a Biochemické mechanismy toxicity </a:t>
            </a:r>
          </a:p>
          <a:p>
            <a:pPr>
              <a:buFontTx/>
              <a:buAutoNum type="arabicParenR"/>
            </a:pPr>
            <a:endParaRPr lang="cs-CZ" altLang="en-US" sz="2200"/>
          </a:p>
          <a:p>
            <a:pPr>
              <a:buFontTx/>
              <a:buAutoNum type="arabicParenR"/>
            </a:pPr>
            <a:endParaRPr lang="cs-CZ" altLang="en-US" sz="2200"/>
          </a:p>
          <a:p>
            <a:pPr>
              <a:buFontTx/>
              <a:buAutoNum type="arabicParenR"/>
            </a:pPr>
            <a:r>
              <a:rPr lang="cs-CZ" altLang="en-US" sz="2200"/>
              <a:t>Dokázat přiřadit ke každému mechanismu toxicity některé z významných environmentálních toxikantů</a:t>
            </a:r>
          </a:p>
          <a:p>
            <a:pPr>
              <a:buFontTx/>
              <a:buAutoNum type="arabicParenR"/>
            </a:pPr>
            <a:endParaRPr lang="cs-CZ" altLang="en-US" sz="2200"/>
          </a:p>
          <a:p>
            <a:pPr>
              <a:buFontTx/>
              <a:buAutoNum type="arabicParenR"/>
            </a:pPr>
            <a:endParaRPr lang="cs-CZ" altLang="en-US" sz="2200"/>
          </a:p>
          <a:p>
            <a:pPr>
              <a:buFontTx/>
              <a:buAutoNum type="arabicParenR"/>
            </a:pPr>
            <a:r>
              <a:rPr lang="cs-CZ" altLang="en-US" sz="2200"/>
              <a:t>Vysvětlit, jak se </a:t>
            </a:r>
            <a:r>
              <a:rPr lang="en-US" altLang="en-US" sz="2200"/>
              <a:t>jednotliv</a:t>
            </a:r>
            <a:r>
              <a:rPr lang="cs-CZ" altLang="en-US" sz="2200"/>
              <a:t>é BIOCHEMICKÉ MECHANISMY toxicity projeví na vyšších úrovních </a:t>
            </a:r>
            <a:br>
              <a:rPr lang="cs-CZ" altLang="en-US" sz="2200"/>
            </a:br>
            <a:r>
              <a:rPr lang="cs-CZ" altLang="en-US"/>
              <a:t>(příklad – inhibice receptoru pro hormon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/>
              <a:t> projev: poru</a:t>
            </a:r>
            <a:r>
              <a:rPr lang="cs-CZ" altLang="en-US"/>
              <a:t>šení reprodukce)</a:t>
            </a:r>
          </a:p>
          <a:p>
            <a:pPr>
              <a:buFontTx/>
              <a:buAutoNum type="arabicParenR"/>
            </a:pPr>
            <a:endParaRPr lang="cs-CZ" altLang="en-US" sz="2200" i="1"/>
          </a:p>
          <a:p>
            <a:pPr>
              <a:buFontTx/>
              <a:buAutoNum type="arabicParenR"/>
            </a:pPr>
            <a:endParaRPr lang="cs-CZ" altLang="en-US" sz="2200"/>
          </a:p>
          <a:p>
            <a:pPr>
              <a:buFontTx/>
              <a:buAutoNum type="arabicParenR"/>
            </a:pPr>
            <a:endParaRPr lang="cs-CZ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0" y="398463"/>
            <a:ext cx="91440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9294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000" b="1" smtClean="0">
                <a:solidFill>
                  <a:schemeClr val="tx2"/>
                </a:solidFill>
              </a:rPr>
              <a:t>Připomenutí: </a:t>
            </a:r>
            <a:r>
              <a:rPr lang="cs-CZ" altLang="en-US" sz="2000" smtClean="0">
                <a:solidFill>
                  <a:schemeClr val="tx2"/>
                </a:solidFill>
              </a:rPr>
              <a:t/>
            </a:r>
            <a:br>
              <a:rPr lang="cs-CZ" altLang="en-US" sz="2000" smtClean="0">
                <a:solidFill>
                  <a:schemeClr val="tx2"/>
                </a:solidFill>
              </a:rPr>
            </a:br>
            <a:r>
              <a:rPr lang="cs-CZ" altLang="en-US" sz="2000" smtClean="0">
                <a:solidFill>
                  <a:schemeClr val="tx2"/>
                </a:solidFill>
              </a:rPr>
              <a:t>mechanistický koncept od molekuly k populacím</a:t>
            </a:r>
            <a:br>
              <a:rPr lang="cs-CZ" altLang="en-US" sz="2000" smtClean="0">
                <a:solidFill>
                  <a:schemeClr val="tx2"/>
                </a:solidFill>
              </a:rPr>
            </a:br>
            <a:r>
              <a:rPr lang="cs-CZ" altLang="en-US" sz="2000" smtClean="0">
                <a:solidFill>
                  <a:schemeClr val="tx2"/>
                </a:solidFill>
              </a:rPr>
              <a:t>(V literatuře: </a:t>
            </a:r>
            <a:r>
              <a:rPr lang="cs-CZ" altLang="en-US" sz="2000" b="1" smtClean="0">
                <a:solidFill>
                  <a:schemeClr val="tx2"/>
                </a:solidFill>
              </a:rPr>
              <a:t>„Adverse Outcome Pathway“</a:t>
            </a:r>
            <a:r>
              <a:rPr lang="cs-CZ" altLang="en-US" sz="2000" smtClean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2531" name="Picture 2" descr="http://u.jimdo.com/www32/o/s09b2938cc0a6d68f/img/iea0bcf86690428e0/1328014089/orig/models-for-ecotoxicology-and-risk-assessment-toxicokinetics-are-what-the-organism-does-with-the-chemical-and-toxicodynamics-are-what-the-chemical-does-to-the-organ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/>
          <a:stretch>
            <a:fillRect/>
          </a:stretch>
        </p:blipFill>
        <p:spPr bwMode="auto">
          <a:xfrm>
            <a:off x="0" y="1628775"/>
            <a:ext cx="90233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dirty="0" err="1" smtClean="0"/>
              <a:t>Chápat</a:t>
            </a:r>
            <a:r>
              <a:rPr lang="en-GB" dirty="0" smtClean="0"/>
              <a:t> a </a:t>
            </a:r>
            <a:r>
              <a:rPr lang="en-GB" dirty="0" err="1" smtClean="0"/>
              <a:t>dokázat</a:t>
            </a:r>
            <a:r>
              <a:rPr lang="en-GB" dirty="0" smtClean="0"/>
              <a:t> </a:t>
            </a:r>
            <a:r>
              <a:rPr lang="en-GB" dirty="0" err="1" smtClean="0"/>
              <a:t>vysvětlit</a:t>
            </a:r>
            <a:r>
              <a:rPr lang="en-GB" dirty="0" smtClean="0"/>
              <a:t> </a:t>
            </a: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pojmy</a:t>
            </a:r>
            <a:r>
              <a:rPr lang="en-GB" dirty="0" smtClean="0"/>
              <a:t> </a:t>
            </a:r>
            <a:r>
              <a:rPr lang="en-GB" dirty="0" err="1" smtClean="0"/>
              <a:t>toxikodynamiky</a:t>
            </a:r>
            <a:r>
              <a:rPr lang="en-GB" dirty="0" smtClean="0"/>
              <a:t> </a:t>
            </a:r>
          </a:p>
          <a:p>
            <a:pPr lvl="1">
              <a:defRPr/>
            </a:pPr>
            <a:r>
              <a:rPr lang="en-GB" dirty="0" smtClean="0"/>
              <a:t>receptor, </a:t>
            </a:r>
            <a:r>
              <a:rPr lang="en-GB" dirty="0" err="1" smtClean="0"/>
              <a:t>interakce</a:t>
            </a:r>
            <a:r>
              <a:rPr lang="en-GB" dirty="0" smtClean="0"/>
              <a:t>, </a:t>
            </a:r>
            <a:r>
              <a:rPr lang="en-GB" dirty="0" err="1" smtClean="0"/>
              <a:t>afinita</a:t>
            </a:r>
            <a:r>
              <a:rPr lang="en-GB" dirty="0" smtClean="0"/>
              <a:t>, </a:t>
            </a:r>
            <a:r>
              <a:rPr lang="en-GB" dirty="0" err="1" smtClean="0"/>
              <a:t>účinnost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Vysvětlit</a:t>
            </a:r>
            <a:r>
              <a:rPr lang="en-GB" dirty="0" smtClean="0"/>
              <a:t> </a:t>
            </a:r>
            <a:r>
              <a:rPr lang="en-GB" dirty="0" err="1" smtClean="0"/>
              <a:t>molekulární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</a:t>
            </a:r>
            <a:r>
              <a:rPr lang="en-GB" dirty="0" err="1" smtClean="0"/>
              <a:t>interakcí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toxickými</a:t>
            </a:r>
            <a:r>
              <a:rPr lang="en-GB" dirty="0" smtClean="0"/>
              <a:t> </a:t>
            </a:r>
            <a:r>
              <a:rPr lang="en-GB" dirty="0" err="1" smtClean="0"/>
              <a:t>látkami</a:t>
            </a:r>
            <a:r>
              <a:rPr lang="en-GB" dirty="0" smtClean="0"/>
              <a:t> a </a:t>
            </a:r>
            <a:r>
              <a:rPr lang="en-GB" dirty="0" err="1" smtClean="0"/>
              <a:t>cílovými</a:t>
            </a:r>
            <a:r>
              <a:rPr lang="en-GB" dirty="0" smtClean="0"/>
              <a:t> </a:t>
            </a:r>
            <a:r>
              <a:rPr lang="en-GB" dirty="0" err="1" smtClean="0"/>
              <a:t>místy</a:t>
            </a:r>
            <a:r>
              <a:rPr lang="en-GB" dirty="0" smtClean="0"/>
              <a:t> (</a:t>
            </a:r>
            <a:r>
              <a:rPr lang="en-GB" dirty="0" err="1" smtClean="0"/>
              <a:t>receptory</a:t>
            </a:r>
            <a:r>
              <a:rPr lang="en-GB" dirty="0" smtClean="0"/>
              <a:t>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Vysvětlit</a:t>
            </a:r>
            <a:r>
              <a:rPr lang="en-GB" dirty="0" smtClean="0"/>
              <a:t> a </a:t>
            </a:r>
            <a:r>
              <a:rPr lang="en-GB" dirty="0" err="1" smtClean="0"/>
              <a:t>popsat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</a:t>
            </a:r>
            <a:r>
              <a:rPr lang="en-GB" dirty="0" err="1" smtClean="0"/>
              <a:t>nespecifického</a:t>
            </a:r>
            <a:r>
              <a:rPr lang="en-GB" dirty="0" smtClean="0"/>
              <a:t> a </a:t>
            </a:r>
            <a:r>
              <a:rPr lang="en-GB" dirty="0" err="1" smtClean="0"/>
              <a:t>specifického</a:t>
            </a:r>
            <a:r>
              <a:rPr lang="en-GB" dirty="0" smtClean="0"/>
              <a:t> </a:t>
            </a:r>
            <a:r>
              <a:rPr lang="en-GB" dirty="0" err="1" smtClean="0"/>
              <a:t>působení</a:t>
            </a:r>
            <a:r>
              <a:rPr lang="en-GB" dirty="0" smtClean="0"/>
              <a:t> </a:t>
            </a:r>
            <a:r>
              <a:rPr lang="en-GB" dirty="0" err="1" smtClean="0"/>
              <a:t>toxických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Znát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a </a:t>
            </a:r>
            <a:r>
              <a:rPr lang="en-GB" dirty="0" err="1" smtClean="0"/>
              <a:t>příklady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 smtClean="0"/>
              <a:t>působí</a:t>
            </a:r>
            <a:r>
              <a:rPr lang="en-GB" dirty="0" smtClean="0"/>
              <a:t> </a:t>
            </a:r>
            <a:r>
              <a:rPr lang="en-GB" dirty="0" err="1" smtClean="0"/>
              <a:t>nejdůležitějšími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toxicity, </a:t>
            </a:r>
            <a:r>
              <a:rPr lang="en-GB" dirty="0" err="1" smtClean="0"/>
              <a:t>tj</a:t>
            </a:r>
            <a:r>
              <a:rPr lang="en-GB" dirty="0" smtClean="0"/>
              <a:t>.</a:t>
            </a:r>
          </a:p>
          <a:p>
            <a:pPr lvl="1"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přirozené</a:t>
            </a:r>
            <a:r>
              <a:rPr lang="en-GB" dirty="0" smtClean="0"/>
              <a:t> fluidity </a:t>
            </a:r>
            <a:r>
              <a:rPr lang="en-GB" dirty="0" err="1" smtClean="0"/>
              <a:t>membrány</a:t>
            </a:r>
            <a:endParaRPr lang="en-GB" dirty="0" smtClean="0"/>
          </a:p>
          <a:p>
            <a:pPr lvl="1">
              <a:defRPr/>
            </a:pPr>
            <a:r>
              <a:rPr lang="en-GB" dirty="0" err="1" smtClean="0"/>
              <a:t>interakce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 s DNA</a:t>
            </a:r>
          </a:p>
          <a:p>
            <a:pPr lvl="1">
              <a:defRPr/>
            </a:pP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enzymových</a:t>
            </a:r>
            <a:r>
              <a:rPr lang="en-GB" dirty="0" smtClean="0"/>
              <a:t> </a:t>
            </a:r>
            <a:r>
              <a:rPr lang="en-GB" dirty="0" err="1" smtClean="0"/>
              <a:t>aktivit</a:t>
            </a:r>
            <a:endParaRPr lang="en-GB" dirty="0" smtClean="0"/>
          </a:p>
          <a:p>
            <a:pPr lvl="1"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redox-potenciálu</a:t>
            </a:r>
            <a:r>
              <a:rPr lang="en-GB" dirty="0" smtClean="0"/>
              <a:t> </a:t>
            </a:r>
          </a:p>
          <a:p>
            <a:pPr lvl="1"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gradientů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membránách</a:t>
            </a:r>
            <a:endParaRPr lang="en-GB" dirty="0" smtClean="0"/>
          </a:p>
          <a:p>
            <a:pPr lvl="1">
              <a:defRPr/>
            </a:pPr>
            <a:r>
              <a:rPr lang="en-GB" dirty="0" err="1" smtClean="0"/>
              <a:t>kompetice</a:t>
            </a:r>
            <a:r>
              <a:rPr lang="en-GB" dirty="0" smtClean="0"/>
              <a:t> se </a:t>
            </a:r>
            <a:r>
              <a:rPr lang="en-GB" dirty="0" err="1" smtClean="0"/>
              <a:t>substráty</a:t>
            </a:r>
            <a:r>
              <a:rPr lang="en-GB" dirty="0" smtClean="0"/>
              <a:t> / </a:t>
            </a:r>
            <a:r>
              <a:rPr lang="en-GB" dirty="0" err="1" smtClean="0"/>
              <a:t>přirozenými</a:t>
            </a:r>
            <a:r>
              <a:rPr lang="en-GB" dirty="0" smtClean="0"/>
              <a:t> </a:t>
            </a:r>
            <a:r>
              <a:rPr lang="en-GB" dirty="0" err="1" smtClean="0"/>
              <a:t>ligandy</a:t>
            </a:r>
            <a:r>
              <a:rPr lang="en-GB" dirty="0" smtClean="0"/>
              <a:t>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Poznat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struktuře</a:t>
            </a:r>
            <a:r>
              <a:rPr lang="en-GB" dirty="0" smtClean="0"/>
              <a:t> </a:t>
            </a:r>
            <a:r>
              <a:rPr lang="en-GB" dirty="0" err="1" smtClean="0"/>
              <a:t>vybraných</a:t>
            </a:r>
            <a:r>
              <a:rPr lang="en-GB" dirty="0" smtClean="0"/>
              <a:t> </a:t>
            </a:r>
            <a:r>
              <a:rPr lang="en-GB" dirty="0" err="1" smtClean="0"/>
              <a:t>modelových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 </a:t>
            </a:r>
            <a:r>
              <a:rPr lang="en-GB" dirty="0" err="1" smtClean="0"/>
              <a:t>strukturní</a:t>
            </a:r>
            <a:r>
              <a:rPr lang="en-GB" dirty="0" smtClean="0"/>
              <a:t> </a:t>
            </a:r>
            <a:r>
              <a:rPr lang="en-GB" dirty="0" err="1" smtClean="0"/>
              <a:t>znaky</a:t>
            </a:r>
            <a:r>
              <a:rPr lang="en-GB" dirty="0" smtClean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odpovědné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konkrétní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</a:t>
            </a:r>
            <a:r>
              <a:rPr lang="en-GB" dirty="0" err="1" smtClean="0"/>
              <a:t>působení</a:t>
            </a:r>
            <a:endParaRPr lang="en-GB" dirty="0"/>
          </a:p>
        </p:txBody>
      </p:sp>
      <p:sp>
        <p:nvSpPr>
          <p:cNvPr id="512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Co by si měl student odnést z této přednášky?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50825" y="898525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b="1"/>
              <a:t>1) Všechny</a:t>
            </a:r>
            <a:r>
              <a:rPr lang="cs-CZ" altLang="en-US"/>
              <a:t> </a:t>
            </a:r>
            <a:r>
              <a:rPr lang="cs-CZ" altLang="en-US" u="sng"/>
              <a:t>organické látky</a:t>
            </a:r>
            <a:r>
              <a:rPr lang="cs-CZ" altLang="en-US"/>
              <a:t> mají toxické efekty </a:t>
            </a:r>
            <a:r>
              <a:rPr lang="cs-CZ" altLang="en-US" b="1">
                <a:solidFill>
                  <a:schemeClr val="tx2"/>
                </a:solidFill>
              </a:rPr>
              <a:t>pro membránové fosfolipidy</a:t>
            </a:r>
          </a:p>
          <a:p>
            <a:r>
              <a:rPr lang="cs-CZ" altLang="en-US"/>
              <a:t>= nepolární narkotická toxicita (bazální toxicita, membránová toxicita)</a:t>
            </a:r>
          </a:p>
          <a:p>
            <a:pPr lvl="1"/>
            <a:r>
              <a:rPr lang="cs-CZ" altLang="en-US" sz="1500" i="1"/>
              <a:t>projevy při </a:t>
            </a:r>
            <a:r>
              <a:rPr lang="cs-CZ" altLang="en-US" sz="1500" i="1" u="sng"/>
              <a:t>relativně vysokých</a:t>
            </a:r>
            <a:r>
              <a:rPr lang="cs-CZ" altLang="en-US" sz="1500" i="1"/>
              <a:t> koncentracích, závisí na logKow (viz dále)</a:t>
            </a:r>
          </a:p>
          <a:p>
            <a:r>
              <a:rPr lang="cs-CZ" altLang="en-US" sz="1500"/>
              <a:t>	</a:t>
            </a:r>
            <a:endParaRPr lang="cs-CZ" alt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/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71775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38113" y="898525"/>
            <a:ext cx="8610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b="1"/>
              <a:t>1) Všechny</a:t>
            </a:r>
            <a:r>
              <a:rPr lang="cs-CZ" altLang="en-US"/>
              <a:t> </a:t>
            </a:r>
            <a:r>
              <a:rPr lang="cs-CZ" altLang="en-US" u="sng"/>
              <a:t>organické látky</a:t>
            </a:r>
            <a:r>
              <a:rPr lang="cs-CZ" altLang="en-US"/>
              <a:t> mají toxické efekty </a:t>
            </a:r>
            <a:r>
              <a:rPr lang="cs-CZ" altLang="en-US" b="1">
                <a:solidFill>
                  <a:schemeClr val="tx2"/>
                </a:solidFill>
              </a:rPr>
              <a:t>pro membránové fosfolipidy</a:t>
            </a:r>
          </a:p>
          <a:p>
            <a:r>
              <a:rPr lang="cs-CZ" altLang="en-US"/>
              <a:t>= nepolární narkotická toxicita (bazální toxicita, membránová toxicita)</a:t>
            </a:r>
          </a:p>
          <a:p>
            <a:pPr lvl="1"/>
            <a:r>
              <a:rPr lang="cs-CZ" altLang="en-US" sz="1500" i="1"/>
              <a:t>projevy při </a:t>
            </a:r>
            <a:r>
              <a:rPr lang="cs-CZ" altLang="en-US" sz="1500" i="1" u="sng"/>
              <a:t>relativně vysokých</a:t>
            </a:r>
            <a:r>
              <a:rPr lang="cs-CZ" altLang="en-US" sz="1500" i="1"/>
              <a:t> koncentracích, závisí na logKow (viz dále)</a:t>
            </a:r>
          </a:p>
          <a:p>
            <a:r>
              <a:rPr lang="cs-CZ" altLang="en-US" sz="1500"/>
              <a:t>	</a:t>
            </a:r>
            <a:r>
              <a:rPr lang="cs-CZ" altLang="en-US"/>
              <a:t>	</a:t>
            </a:r>
          </a:p>
          <a:p>
            <a:r>
              <a:rPr lang="cs-CZ" altLang="en-US"/>
              <a:t>2) Kromě základní toxicity, mohou </a:t>
            </a:r>
            <a:r>
              <a:rPr lang="cs-CZ" altLang="en-US" u="sng"/>
              <a:t>polárnější látky</a:t>
            </a:r>
            <a:r>
              <a:rPr lang="cs-CZ" altLang="en-US"/>
              <a:t> přímo působit </a:t>
            </a:r>
            <a:br>
              <a:rPr lang="cs-CZ" altLang="en-US"/>
            </a:br>
            <a:r>
              <a:rPr lang="cs-CZ" altLang="en-US">
                <a:solidFill>
                  <a:schemeClr val="tx2"/>
                </a:solidFill>
              </a:rPr>
              <a:t>na </a:t>
            </a:r>
            <a:r>
              <a:rPr lang="cs-CZ" altLang="en-US" b="1">
                <a:solidFill>
                  <a:schemeClr val="tx2"/>
                </a:solidFill>
              </a:rPr>
              <a:t>membránové proteiny </a:t>
            </a:r>
            <a:r>
              <a:rPr lang="cs-CZ" altLang="en-US"/>
              <a:t>= </a:t>
            </a:r>
            <a:r>
              <a:rPr lang="en-US" altLang="en-US"/>
              <a:t>pol</a:t>
            </a:r>
            <a:r>
              <a:rPr lang="cs-CZ" altLang="en-US"/>
              <a:t>ární nakotická toxicita</a:t>
            </a:r>
          </a:p>
          <a:p>
            <a:pPr lvl="1"/>
            <a:r>
              <a:rPr lang="cs-CZ" altLang="en-US" sz="1500" i="1"/>
              <a:t>projevy </a:t>
            </a:r>
            <a:r>
              <a:rPr lang="cs-CZ" altLang="en-US" sz="1500" i="1" u="sng"/>
              <a:t>při nižších</a:t>
            </a:r>
            <a:r>
              <a:rPr lang="cs-CZ" altLang="en-US" sz="1500" i="1"/>
              <a:t> koncentracích než by odpovídalo logKow</a:t>
            </a:r>
          </a:p>
          <a:p>
            <a:endParaRPr lang="cs-CZ" altLang="en-US" sz="150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/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00338" y="2276475"/>
            <a:ext cx="31670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79388" y="862013"/>
            <a:ext cx="8610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b="1"/>
              <a:t>1) Všechny</a:t>
            </a:r>
            <a:r>
              <a:rPr lang="cs-CZ" altLang="en-US"/>
              <a:t> </a:t>
            </a:r>
            <a:r>
              <a:rPr lang="cs-CZ" altLang="en-US" u="sng"/>
              <a:t>organické látky</a:t>
            </a:r>
            <a:r>
              <a:rPr lang="cs-CZ" altLang="en-US"/>
              <a:t> mají toxické efekty </a:t>
            </a:r>
            <a:r>
              <a:rPr lang="cs-CZ" altLang="en-US" b="1">
                <a:solidFill>
                  <a:schemeClr val="tx2"/>
                </a:solidFill>
              </a:rPr>
              <a:t>pro membránové fosfolipidy</a:t>
            </a:r>
          </a:p>
          <a:p>
            <a:r>
              <a:rPr lang="cs-CZ" altLang="en-US"/>
              <a:t>= nepolární narkotická toxicita (bazální toxicita, membránová toxicita)</a:t>
            </a:r>
          </a:p>
          <a:p>
            <a:pPr lvl="1"/>
            <a:r>
              <a:rPr lang="cs-CZ" altLang="en-US" sz="1500" i="1"/>
              <a:t>projevy při </a:t>
            </a:r>
            <a:r>
              <a:rPr lang="cs-CZ" altLang="en-US" sz="1500" i="1" u="sng"/>
              <a:t>relativně vysokých</a:t>
            </a:r>
            <a:r>
              <a:rPr lang="cs-CZ" altLang="en-US" sz="1500" i="1"/>
              <a:t> koncentracích, závisí na logKow (viz dále)</a:t>
            </a:r>
          </a:p>
          <a:p>
            <a:r>
              <a:rPr lang="cs-CZ" altLang="en-US" sz="1500"/>
              <a:t>	</a:t>
            </a:r>
            <a:r>
              <a:rPr lang="cs-CZ" altLang="en-US"/>
              <a:t>	</a:t>
            </a:r>
          </a:p>
          <a:p>
            <a:r>
              <a:rPr lang="cs-CZ" altLang="en-US"/>
              <a:t>2) Kromě základní toxicity, mohou </a:t>
            </a:r>
            <a:r>
              <a:rPr lang="cs-CZ" altLang="en-US" u="sng"/>
              <a:t>polárnější látky</a:t>
            </a:r>
            <a:r>
              <a:rPr lang="cs-CZ" altLang="en-US"/>
              <a:t> přímo působit </a:t>
            </a:r>
            <a:br>
              <a:rPr lang="cs-CZ" altLang="en-US"/>
            </a:br>
            <a:r>
              <a:rPr lang="cs-CZ" altLang="en-US">
                <a:solidFill>
                  <a:schemeClr val="tx2"/>
                </a:solidFill>
              </a:rPr>
              <a:t>na </a:t>
            </a:r>
            <a:r>
              <a:rPr lang="cs-CZ" altLang="en-US" b="1">
                <a:solidFill>
                  <a:schemeClr val="tx2"/>
                </a:solidFill>
              </a:rPr>
              <a:t>membránové proteiny </a:t>
            </a:r>
            <a:r>
              <a:rPr lang="cs-CZ" altLang="en-US"/>
              <a:t>= </a:t>
            </a:r>
            <a:r>
              <a:rPr lang="en-US" altLang="en-US"/>
              <a:t>pol</a:t>
            </a:r>
            <a:r>
              <a:rPr lang="cs-CZ" altLang="en-US"/>
              <a:t>ární nakotická toxicita</a:t>
            </a:r>
          </a:p>
          <a:p>
            <a:pPr lvl="1"/>
            <a:r>
              <a:rPr lang="cs-CZ" altLang="en-US" sz="1500" i="1"/>
              <a:t>projevy </a:t>
            </a:r>
            <a:r>
              <a:rPr lang="cs-CZ" altLang="en-US" sz="1500" i="1" u="sng"/>
              <a:t>při nižších</a:t>
            </a:r>
            <a:r>
              <a:rPr lang="cs-CZ" altLang="en-US" sz="1500" i="1"/>
              <a:t> koncentracích než by odpovídalo logKow</a:t>
            </a:r>
          </a:p>
          <a:p>
            <a:endParaRPr lang="cs-CZ" altLang="en-US" sz="1500"/>
          </a:p>
          <a:p>
            <a:r>
              <a:rPr lang="cs-CZ" altLang="en-US"/>
              <a:t>3) Kromě obou nahoře uvedených mechanismů, mohou </a:t>
            </a:r>
            <a:r>
              <a:rPr lang="cs-CZ" altLang="en-US" u="sng"/>
              <a:t>látky, které jsou reaktivní</a:t>
            </a:r>
            <a:r>
              <a:rPr lang="cs-CZ" altLang="en-US"/>
              <a:t> </a:t>
            </a:r>
            <a:r>
              <a:rPr lang="cs-CZ" altLang="en-US" b="1">
                <a:solidFill>
                  <a:schemeClr val="tx2"/>
                </a:solidFill>
              </a:rPr>
              <a:t>napadat reaktivně makromolekuly </a:t>
            </a:r>
            <a:r>
              <a:rPr lang="cs-CZ" altLang="en-US"/>
              <a:t>a působit tzv. </a:t>
            </a:r>
            <a:r>
              <a:rPr lang="cs-CZ" altLang="en-US" u="sng"/>
              <a:t>reaktivní toxicitu</a:t>
            </a:r>
          </a:p>
          <a:p>
            <a:pPr lvl="1"/>
            <a:r>
              <a:rPr lang="cs-CZ" altLang="en-US" sz="1500" i="1">
                <a:sym typeface="Wingdings" pitchFamily="2" charset="2"/>
              </a:rPr>
              <a:t>- projevy ještě při nižších koncentracích než odpovídá narkóze</a:t>
            </a:r>
            <a:endParaRPr lang="cs-CZ" altLang="en-US" sz="1500" i="1"/>
          </a:p>
          <a:p>
            <a:pPr lvl="1">
              <a:buFontTx/>
              <a:buChar char="-"/>
            </a:pPr>
            <a:r>
              <a:rPr lang="cs-CZ" altLang="en-US" sz="1500" i="1"/>
              <a:t>toxické látky spíše elektrofily, vyhledávají nukleofilní zbytky = „elektrony-bohatá místa“ (nukleotidy, SH-, NH2- a další skupiny – nukleové kyseliny, proteiny, fosfolipidy)</a:t>
            </a:r>
          </a:p>
          <a:p>
            <a:pPr>
              <a:buFontTx/>
              <a:buChar char="-"/>
            </a:pPr>
            <a:endParaRPr lang="cs-CZ" altLang="en-US" sz="1500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/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932363" y="4437063"/>
            <a:ext cx="2735262" cy="2873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1331913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/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9" name="Obdélník 8"/>
          <p:cNvSpPr/>
          <p:nvPr/>
        </p:nvSpPr>
        <p:spPr>
          <a:xfrm rot="5400000">
            <a:off x="7451726" y="2492375"/>
            <a:ext cx="2736850" cy="2889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2"/>
                </a:solidFill>
              </a:rPr>
              <a:t>NESPECIFICKÉ mech.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871746"/>
            <a:ext cx="86106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b="1" dirty="0"/>
              <a:t>1) Všechny</a:t>
            </a:r>
            <a:r>
              <a:rPr lang="cs-CZ" dirty="0"/>
              <a:t> </a:t>
            </a:r>
            <a:r>
              <a:rPr lang="cs-CZ" u="sng" dirty="0"/>
              <a:t>organické látky</a:t>
            </a:r>
            <a:r>
              <a:rPr lang="cs-CZ" dirty="0"/>
              <a:t> mají toxické efekty </a:t>
            </a:r>
            <a:r>
              <a:rPr lang="cs-CZ" b="1" dirty="0">
                <a:solidFill>
                  <a:schemeClr val="tx2"/>
                </a:solidFill>
              </a:rPr>
              <a:t>pro membránové fosfolipidy</a:t>
            </a:r>
          </a:p>
          <a:p>
            <a:pPr eaLnBrk="0" hangingPunct="0">
              <a:defRPr/>
            </a:pPr>
            <a:r>
              <a:rPr lang="cs-CZ" dirty="0"/>
              <a:t>= nepolární narkotická toxicita (bazální toxicita, membránová toxicita)</a:t>
            </a:r>
          </a:p>
          <a:p>
            <a:pPr lvl="1" eaLnBrk="0" hangingPunct="0">
              <a:defRPr/>
            </a:pPr>
            <a:r>
              <a:rPr lang="cs-CZ" sz="1500" i="1" dirty="0"/>
              <a:t>projevy při </a:t>
            </a:r>
            <a:r>
              <a:rPr lang="cs-CZ" sz="1500" i="1" u="sng" dirty="0"/>
              <a:t>relativně vysokých</a:t>
            </a:r>
            <a:r>
              <a:rPr lang="cs-CZ" sz="1500" i="1" dirty="0"/>
              <a:t> koncentracích, závisí na </a:t>
            </a:r>
            <a:r>
              <a:rPr lang="cs-CZ" sz="1500" i="1" dirty="0" err="1"/>
              <a:t>logKow</a:t>
            </a:r>
            <a:r>
              <a:rPr lang="cs-CZ" sz="1500" i="1" dirty="0"/>
              <a:t> (viz dále)</a:t>
            </a:r>
          </a:p>
          <a:p>
            <a:pPr eaLnBrk="0" hangingPunct="0">
              <a:defRPr/>
            </a:pPr>
            <a:r>
              <a:rPr lang="cs-CZ" sz="1500" dirty="0"/>
              <a:t>	</a:t>
            </a:r>
            <a:r>
              <a:rPr lang="cs-CZ" dirty="0"/>
              <a:t>	</a:t>
            </a:r>
          </a:p>
          <a:p>
            <a:pPr eaLnBrk="0" hangingPunct="0">
              <a:defRPr/>
            </a:pPr>
            <a:r>
              <a:rPr lang="cs-CZ" dirty="0"/>
              <a:t>2) Kromě základní toxicity, mohou </a:t>
            </a:r>
            <a:r>
              <a:rPr lang="cs-CZ" u="sng" dirty="0"/>
              <a:t>polárnější látky</a:t>
            </a:r>
            <a:r>
              <a:rPr lang="cs-CZ" dirty="0"/>
              <a:t> přímo působit </a:t>
            </a:r>
            <a:r>
              <a:rPr lang="cs-CZ" dirty="0">
                <a:solidFill>
                  <a:schemeClr val="tx2"/>
                </a:solidFill>
              </a:rPr>
              <a:t>na </a:t>
            </a:r>
            <a:r>
              <a:rPr lang="cs-CZ" b="1" dirty="0">
                <a:solidFill>
                  <a:schemeClr val="tx2"/>
                </a:solidFill>
              </a:rPr>
              <a:t>membránové proteiny </a:t>
            </a:r>
            <a:r>
              <a:rPr lang="cs-CZ" dirty="0"/>
              <a:t>= </a:t>
            </a:r>
            <a:r>
              <a:rPr lang="en-US" dirty="0" err="1"/>
              <a:t>pol</a:t>
            </a:r>
            <a:r>
              <a:rPr lang="cs-CZ" dirty="0" err="1"/>
              <a:t>ární</a:t>
            </a:r>
            <a:r>
              <a:rPr lang="cs-CZ" dirty="0"/>
              <a:t> </a:t>
            </a:r>
            <a:r>
              <a:rPr lang="cs-CZ" dirty="0" err="1"/>
              <a:t>nakotická</a:t>
            </a:r>
            <a:r>
              <a:rPr lang="cs-CZ" dirty="0"/>
              <a:t> toxicita</a:t>
            </a:r>
          </a:p>
          <a:p>
            <a:pPr lvl="1" eaLnBrk="0" hangingPunct="0">
              <a:defRPr/>
            </a:pPr>
            <a:r>
              <a:rPr lang="cs-CZ" sz="1500" i="1" dirty="0"/>
              <a:t>projevy </a:t>
            </a:r>
            <a:r>
              <a:rPr lang="cs-CZ" sz="1500" i="1" u="sng" dirty="0"/>
              <a:t>při nižších</a:t>
            </a:r>
            <a:r>
              <a:rPr lang="cs-CZ" sz="1500" i="1" dirty="0"/>
              <a:t> koncentracích než by odpovídalo </a:t>
            </a:r>
            <a:r>
              <a:rPr lang="cs-CZ" sz="1500" i="1" dirty="0" err="1"/>
              <a:t>logKow</a:t>
            </a:r>
            <a:endParaRPr lang="cs-CZ" sz="1500" i="1" dirty="0"/>
          </a:p>
          <a:p>
            <a:pPr eaLnBrk="0" hangingPunct="0">
              <a:defRPr/>
            </a:pPr>
            <a:endParaRPr lang="cs-CZ" sz="1500" dirty="0"/>
          </a:p>
          <a:p>
            <a:pPr eaLnBrk="0" hangingPunct="0">
              <a:defRPr/>
            </a:pPr>
            <a:r>
              <a:rPr lang="cs-CZ" dirty="0"/>
              <a:t>3) Kromě obou nahoře uvedených mechanismů, mohou </a:t>
            </a:r>
            <a:r>
              <a:rPr lang="cs-CZ" u="sng" dirty="0"/>
              <a:t>látky, které jsou reaktivní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napadat reaktivně makromolekuly </a:t>
            </a:r>
            <a:r>
              <a:rPr lang="cs-CZ" dirty="0"/>
              <a:t>a působit tzv. </a:t>
            </a:r>
            <a:r>
              <a:rPr lang="cs-CZ" u="sng" dirty="0"/>
              <a:t>reaktivní toxicitu</a:t>
            </a:r>
          </a:p>
          <a:p>
            <a:pPr lvl="1" eaLnBrk="0" hangingPunct="0">
              <a:defRPr/>
            </a:pPr>
            <a:r>
              <a:rPr lang="cs-CZ" sz="1500" i="1" dirty="0">
                <a:sym typeface="Wingdings" pitchFamily="2" charset="2"/>
              </a:rPr>
              <a:t>- projevy ještě při nižších koncentracích než odpovídá narkóze</a:t>
            </a:r>
            <a:endParaRPr lang="cs-CZ" sz="1500" i="1" dirty="0"/>
          </a:p>
          <a:p>
            <a:pPr lvl="1" eaLnBrk="0" hangingPunct="0">
              <a:defRPr/>
            </a:pPr>
            <a:r>
              <a:rPr lang="cs-CZ" sz="1500" i="1" dirty="0"/>
              <a:t>- toxické látky spíše </a:t>
            </a:r>
            <a:r>
              <a:rPr lang="cs-CZ" sz="1500" i="1" dirty="0" err="1"/>
              <a:t>elektrofily</a:t>
            </a:r>
            <a:r>
              <a:rPr lang="cs-CZ" sz="1500" i="1" dirty="0"/>
              <a:t>, vyhledávají nukleofilní zbytky = „elektrony-bohatá místa“ (nukleotidy, </a:t>
            </a:r>
            <a:r>
              <a:rPr lang="cs-CZ" sz="1500" i="1" dirty="0" err="1"/>
              <a:t>SH</a:t>
            </a:r>
            <a:r>
              <a:rPr lang="cs-CZ" sz="1500" i="1" dirty="0"/>
              <a:t>-, </a:t>
            </a:r>
            <a:r>
              <a:rPr lang="cs-CZ" sz="1500" i="1" dirty="0" err="1"/>
              <a:t>NH2</a:t>
            </a:r>
            <a:r>
              <a:rPr lang="cs-CZ" sz="1500" i="1" dirty="0"/>
              <a:t>- a další skupiny – nukleové kyseliny, proteiny, fosfolipidy)</a:t>
            </a:r>
          </a:p>
          <a:p>
            <a:pPr eaLnBrk="0" hangingPunct="0">
              <a:defRPr/>
            </a:pPr>
            <a:endParaRPr lang="cs-CZ" sz="1500" dirty="0"/>
          </a:p>
          <a:p>
            <a:pPr eaLnBrk="0" hangingPunct="0">
              <a:defRPr/>
            </a:pPr>
            <a:r>
              <a:rPr lang="cs-CZ" dirty="0"/>
              <a:t>4) Jen některé vybrané skupiny látek vykazují </a:t>
            </a:r>
            <a:r>
              <a:rPr lang="cs-CZ" b="1" dirty="0">
                <a:solidFill>
                  <a:schemeClr val="tx2"/>
                </a:solidFill>
              </a:rPr>
              <a:t>specifické typy toxicity</a:t>
            </a:r>
            <a:r>
              <a:rPr lang="cs-CZ" dirty="0">
                <a:solidFill>
                  <a:schemeClr val="tx2"/>
                </a:solidFill>
              </a:rPr>
              <a:t>	</a:t>
            </a:r>
            <a:endParaRPr lang="cs-CZ" sz="1500" dirty="0">
              <a:solidFill>
                <a:schemeClr val="tx2"/>
              </a:solidFill>
            </a:endParaRPr>
          </a:p>
          <a:p>
            <a:pPr lvl="1" eaLnBrk="0" hangingPunct="0">
              <a:buFontTx/>
              <a:buChar char="-"/>
              <a:defRPr/>
            </a:pPr>
            <a:r>
              <a:rPr lang="cs-CZ" sz="1500" i="1" dirty="0"/>
              <a:t>inhibice enzymů (př. Insekticidy, léky), interakce s receptory (estrogeny, dioxinová toxicita …)</a:t>
            </a:r>
          </a:p>
          <a:p>
            <a:pPr lvl="1" eaLnBrk="0" hangingPunct="0">
              <a:buFontTx/>
              <a:buChar char="-"/>
              <a:defRPr/>
            </a:pPr>
            <a:r>
              <a:rPr lang="cs-CZ" sz="1500" i="1" dirty="0"/>
              <a:t> projevy při velmi nízkých koncentracích, mohou mít chronické projevy </a:t>
            </a:r>
          </a:p>
          <a:p>
            <a:pPr eaLnBrk="0" hangingPunct="0">
              <a:defRPr/>
            </a:pPr>
            <a:endParaRPr lang="cs-CZ" i="1" dirty="0">
              <a:sym typeface="Wingdings" pitchFamily="2" charset="2"/>
            </a:endParaRPr>
          </a:p>
          <a:p>
            <a:pPr lvl="5" eaLnBrk="0" hangingPunct="0">
              <a:defRPr/>
            </a:pPr>
            <a:r>
              <a:rPr lang="cs-CZ" sz="1200" b="1" dirty="0">
                <a:solidFill>
                  <a:srgbClr val="FF0000"/>
                </a:solidFill>
                <a:sym typeface="Wingdings" pitchFamily="2" charset="2"/>
              </a:rPr>
              <a:t>1-3 = nespecifické typy </a:t>
            </a:r>
            <a:r>
              <a:rPr lang="cs-CZ" sz="1200" dirty="0">
                <a:sym typeface="Wingdings" pitchFamily="2" charset="2"/>
              </a:rPr>
              <a:t>toxicity (u velkých skupin látek, nemají specifický cíl , reakce se všemi makromolekulami), </a:t>
            </a:r>
            <a:br>
              <a:rPr lang="cs-CZ" sz="1200" dirty="0">
                <a:sym typeface="Wingdings" pitchFamily="2" charset="2"/>
              </a:rPr>
            </a:br>
            <a:r>
              <a:rPr lang="cs-CZ" sz="1200" b="1" dirty="0">
                <a:solidFill>
                  <a:srgbClr val="FF0000"/>
                </a:solidFill>
                <a:sym typeface="Wingdings" pitchFamily="2" charset="2"/>
              </a:rPr>
              <a:t>4 – specifická toxicita </a:t>
            </a:r>
            <a:r>
              <a:rPr lang="cs-CZ" sz="1200" dirty="0">
                <a:sym typeface="Wingdings" pitchFamily="2" charset="2"/>
              </a:rPr>
              <a:t>(účinky na určité cíle, proteiny nebo NK) </a:t>
            </a:r>
            <a:br>
              <a:rPr lang="cs-CZ" sz="1200" dirty="0">
                <a:sym typeface="Wingdings" pitchFamily="2" charset="2"/>
              </a:rPr>
            </a:br>
            <a:r>
              <a:rPr lang="cs-CZ" sz="1200" dirty="0">
                <a:sym typeface="Wingdings" pitchFamily="2" charset="2"/>
              </a:rPr>
              <a:t>	</a:t>
            </a:r>
            <a:r>
              <a:rPr lang="cs-CZ" sz="1200" i="1" dirty="0">
                <a:sym typeface="Wingdings" pitchFamily="2" charset="2"/>
              </a:rPr>
              <a:t></a:t>
            </a:r>
            <a:r>
              <a:rPr lang="en-US" sz="1200" i="1" dirty="0">
                <a:sym typeface="Wingdings" pitchFamily="2" charset="2"/>
              </a:rPr>
              <a:t> </a:t>
            </a:r>
            <a:r>
              <a:rPr lang="cs-CZ" sz="1200" i="1" dirty="0"/>
              <a:t>Viz také dříve: to</a:t>
            </a:r>
            <a:r>
              <a:rPr lang="en-US" sz="1200" i="1" dirty="0" err="1"/>
              <a:t>xikod</a:t>
            </a:r>
            <a:r>
              <a:rPr lang="cs-CZ" sz="1200" i="1" dirty="0" err="1"/>
              <a:t>ynamika</a:t>
            </a:r>
            <a:endParaRPr lang="cs-CZ" sz="1200" i="1" dirty="0"/>
          </a:p>
          <a:p>
            <a:pPr eaLnBrk="0" hangingPunct="0">
              <a:buFontTx/>
              <a:buChar char="-"/>
              <a:defRPr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/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11" name="Elipsa 10"/>
          <p:cNvSpPr/>
          <p:nvPr/>
        </p:nvSpPr>
        <p:spPr>
          <a:xfrm>
            <a:off x="2051050" y="1268413"/>
            <a:ext cx="5184775" cy="504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/>
              <a:t>Všechny organické látky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 err="1">
                <a:sym typeface="Wingdings" pitchFamily="2" charset="2"/>
              </a:rPr>
              <a:t>Membr</a:t>
            </a:r>
            <a:r>
              <a:rPr lang="cs-CZ" sz="1400" dirty="0" err="1">
                <a:sym typeface="Wingdings" pitchFamily="2" charset="2"/>
              </a:rPr>
              <a:t>ány</a:t>
            </a:r>
            <a:r>
              <a:rPr lang="cs-CZ" sz="1400" dirty="0">
                <a:sym typeface="Wingdings" pitchFamily="2" charset="2"/>
              </a:rPr>
              <a:t> </a:t>
            </a:r>
            <a:br>
              <a:rPr lang="cs-CZ" sz="1400" dirty="0">
                <a:sym typeface="Wingdings" pitchFamily="2" charset="2"/>
              </a:rPr>
            </a:br>
            <a:r>
              <a:rPr lang="cs-CZ" sz="1400" dirty="0">
                <a:sym typeface="Wingdings" pitchFamily="2" charset="2"/>
              </a:rPr>
              <a:t>(nepolární a polární </a:t>
            </a:r>
            <a:r>
              <a:rPr lang="cs-CZ" sz="1400" dirty="0" err="1">
                <a:sym typeface="Wingdings" pitchFamily="2" charset="2"/>
              </a:rPr>
              <a:t>narkoza</a:t>
            </a:r>
            <a:r>
              <a:rPr lang="cs-CZ" sz="1400" dirty="0">
                <a:sym typeface="Wingdings" pitchFamily="2" charset="2"/>
              </a:rPr>
              <a:t>)</a:t>
            </a: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GB" sz="1400" dirty="0"/>
          </a:p>
        </p:txBody>
      </p:sp>
      <p:sp>
        <p:nvSpPr>
          <p:cNvPr id="12" name="Elipsa 11"/>
          <p:cNvSpPr/>
          <p:nvPr/>
        </p:nvSpPr>
        <p:spPr>
          <a:xfrm>
            <a:off x="2987675" y="4005263"/>
            <a:ext cx="3313113" cy="21605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Rea</a:t>
            </a:r>
            <a:r>
              <a:rPr lang="cs-CZ" sz="1200" b="1" dirty="0" err="1">
                <a:solidFill>
                  <a:schemeClr val="tx2"/>
                </a:solidFill>
              </a:rPr>
              <a:t>ktivní</a:t>
            </a:r>
            <a:r>
              <a:rPr lang="cs-CZ" sz="1200" b="1" dirty="0">
                <a:solidFill>
                  <a:schemeClr val="tx2"/>
                </a:solidFill>
              </a:rPr>
              <a:t> toxicita</a:t>
            </a:r>
          </a:p>
          <a:p>
            <a:pPr algn="ctr">
              <a:buFont typeface="Wingdings" pitchFamily="2" charset="2"/>
              <a:buChar char="à"/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Všechny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makromolekuly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(NK,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membrána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algn="ctr">
              <a:defRPr/>
            </a:pP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: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oxidativní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stres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mutagenita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-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acylace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-/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arylace</a:t>
            </a: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denaturace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nekompetit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.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Inhibice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enzymů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…)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2195736" y="2924944"/>
            <a:ext cx="1512168" cy="2088232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Specifické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interakce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>
              <a:defRPr/>
            </a:pPr>
            <a:endParaRPr lang="cs-CZ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Inhibice enzymů (kompetitivní)</a:t>
            </a:r>
          </a:p>
          <a:p>
            <a:pPr algn="ctr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Modulace (jaderných) receptorů</a:t>
            </a:r>
            <a:endParaRPr lang="en-GB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Membránová toxicita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>
                <a:solidFill>
                  <a:schemeClr val="tx2"/>
                </a:solidFill>
              </a:rPr>
              <a:t>Narušení membrány</a:t>
            </a:r>
          </a:p>
          <a:p>
            <a:pPr>
              <a:buFontTx/>
              <a:buChar char="-"/>
            </a:pPr>
            <a:r>
              <a:rPr lang="cs-CZ" altLang="en-US" sz="2200"/>
              <a:t> základní toxicita (baseline toxicity) = narkoza (narcosis</a:t>
            </a:r>
            <a:r>
              <a:rPr lang="cs-CZ" altLang="en-US" sz="2200" i="1"/>
              <a:t>)</a:t>
            </a:r>
          </a:p>
          <a:p>
            <a:r>
              <a:rPr lang="cs-CZ" altLang="en-US" i="1"/>
              <a:t>	(nejde o narkozu farmakologickou, kde se uvažuje velmi specifické 	působení na receptory na membránách)</a:t>
            </a:r>
            <a:endParaRPr lang="cs-CZ" altLang="en-US" sz="2200" i="1"/>
          </a:p>
          <a:p>
            <a:pPr>
              <a:buFontTx/>
              <a:buChar char="-"/>
            </a:pPr>
            <a:endParaRPr lang="cs-CZ" altLang="en-US" sz="2200" b="1">
              <a:solidFill>
                <a:srgbClr val="FF6600"/>
              </a:solidFill>
            </a:endParaRPr>
          </a:p>
          <a:p>
            <a:r>
              <a:rPr lang="cs-CZ" altLang="en-US" sz="2200" b="1">
                <a:solidFill>
                  <a:srgbClr val="FF6600"/>
                </a:solidFill>
              </a:rPr>
              <a:t>Zásadní význam v ekotoxicitě většiny organických polutantů</a:t>
            </a:r>
          </a:p>
          <a:p>
            <a:pPr lvl="1">
              <a:buFontTx/>
              <a:buChar char="-"/>
            </a:pPr>
            <a:r>
              <a:rPr lang="cs-CZ" altLang="en-US" sz="2200"/>
              <a:t> </a:t>
            </a:r>
            <a:r>
              <a:rPr lang="en-US" altLang="en-US" sz="2200"/>
              <a:t>efekt</a:t>
            </a:r>
            <a:r>
              <a:rPr lang="cs-CZ" altLang="en-US" sz="2200"/>
              <a:t>y závislé na </a:t>
            </a:r>
            <a:r>
              <a:rPr lang="cs-CZ" altLang="en-US" sz="2200" b="1">
                <a:solidFill>
                  <a:srgbClr val="FF0000"/>
                </a:solidFill>
              </a:rPr>
              <a:t>HYDROFOBICITĚ (Kow </a:t>
            </a:r>
            <a:r>
              <a:rPr lang="en-US" altLang="en-US" sz="2200" b="1">
                <a:solidFill>
                  <a:srgbClr val="FF0000"/>
                </a:solidFill>
              </a:rPr>
              <a:t>/ log</a:t>
            </a:r>
            <a:r>
              <a:rPr lang="cs-CZ" altLang="en-US" sz="2200" b="1">
                <a:solidFill>
                  <a:srgbClr val="FF0000"/>
                </a:solidFill>
              </a:rPr>
              <a:t>P)</a:t>
            </a:r>
          </a:p>
          <a:p>
            <a:pPr lvl="1">
              <a:buFontTx/>
              <a:buChar char="-"/>
            </a:pPr>
            <a:r>
              <a:rPr lang="cs-CZ" altLang="en-US" sz="2200"/>
              <a:t> při vyšších koncentracích akumulace látek v membránách</a:t>
            </a:r>
          </a:p>
          <a:p>
            <a:pPr lvl="1"/>
            <a:r>
              <a:rPr lang="en-US" altLang="en-US" sz="2200">
                <a:sym typeface="Wingdings" pitchFamily="2" charset="2"/>
              </a:rPr>
              <a:t>	</a:t>
            </a:r>
            <a:r>
              <a:rPr lang="cs-CZ" altLang="en-US" sz="2200">
                <a:sym typeface="Wingdings" pitchFamily="2" charset="2"/>
              </a:rPr>
              <a:t></a:t>
            </a:r>
            <a:r>
              <a:rPr lang="cs-CZ" altLang="en-US" sz="2200"/>
              <a:t> narušení zásadních životních funkcí </a:t>
            </a:r>
          </a:p>
          <a:p>
            <a:pPr lvl="2"/>
            <a:r>
              <a:rPr lang="cs-CZ" altLang="en-US"/>
              <a:t>(přenos </a:t>
            </a:r>
            <a:r>
              <a:rPr lang="en-US" altLang="en-US"/>
              <a:t>nervov</a:t>
            </a:r>
            <a:r>
              <a:rPr lang="cs-CZ" altLang="en-US"/>
              <a:t>ých signálů, tvorba ATP atd atd)</a:t>
            </a:r>
            <a:endParaRPr lang="cs-CZ" altLang="en-US" sz="2200"/>
          </a:p>
          <a:p>
            <a:endParaRPr lang="cs-CZ" altLang="en-US" sz="22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3300"/>
                </a:solidFill>
              </a:rPr>
              <a:t>Mechanismus 1</a:t>
            </a:r>
            <a:r>
              <a:rPr lang="cs-CZ" altLang="en-US" sz="2400" b="1">
                <a:solidFill>
                  <a:srgbClr val="FF3300"/>
                </a:solidFill>
              </a:rPr>
              <a:t>: Interakce s membránou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302125"/>
            <a:ext cx="43561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11188" y="5661025"/>
            <a:ext cx="751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b="1" i="1"/>
              <a:t>Poznámka: </a:t>
            </a:r>
            <a:r>
              <a:rPr lang="cs-CZ" altLang="en-US" i="1"/>
              <a:t>cholesterol - strukturně „velikostí“ obdobný jako jiné </a:t>
            </a:r>
            <a:br>
              <a:rPr lang="cs-CZ" altLang="en-US" i="1"/>
            </a:br>
            <a:r>
              <a:rPr lang="cs-CZ" altLang="en-US" i="1"/>
              <a:t>			organické látky (PAHs, neutrální toxikanty…)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" y="404813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800" b="1">
                <a:solidFill>
                  <a:srgbClr val="FF0000"/>
                </a:solidFill>
              </a:rPr>
              <a:t>Narkotická (membránová toxicita) </a:t>
            </a:r>
            <a:r>
              <a:rPr lang="en-US" altLang="en-US" sz="2800" b="1">
                <a:solidFill>
                  <a:srgbClr val="FF0000"/>
                </a:solidFill>
              </a:rPr>
              <a:t/>
            </a:r>
            <a:br>
              <a:rPr lang="en-US" altLang="en-US" sz="2800" b="1">
                <a:solidFill>
                  <a:srgbClr val="FF0000"/>
                </a:solidFill>
              </a:rPr>
            </a:br>
            <a:r>
              <a:rPr lang="cs-CZ" altLang="en-US" sz="2800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altLang="en-US" sz="2800" b="1">
                <a:solidFill>
                  <a:srgbClr val="FF0000"/>
                </a:solidFill>
              </a:rPr>
              <a:t> důsledky</a:t>
            </a:r>
            <a:r>
              <a:rPr lang="en-US" altLang="en-US" sz="2800" b="1">
                <a:solidFill>
                  <a:srgbClr val="FF0000"/>
                </a:solidFill>
              </a:rPr>
              <a:t> a projevy</a:t>
            </a:r>
            <a:endParaRPr lang="cs-CZ" altLang="en-US" sz="2800" b="1">
              <a:solidFill>
                <a:srgbClr val="FF0000"/>
              </a:solidFill>
            </a:endParaRPr>
          </a:p>
          <a:p>
            <a:endParaRPr lang="cs-CZ" altLang="en-US" sz="2200" b="1">
              <a:solidFill>
                <a:schemeClr val="tx2"/>
              </a:solidFill>
            </a:endParaRPr>
          </a:p>
          <a:p>
            <a:r>
              <a:rPr lang="cs-CZ" altLang="en-US" sz="2200" b="1">
                <a:solidFill>
                  <a:schemeClr val="tx2"/>
                </a:solidFill>
              </a:rPr>
              <a:t>AKUTNÍ EKOTOXICITA </a:t>
            </a:r>
          </a:p>
          <a:p>
            <a:r>
              <a:rPr lang="cs-CZ" altLang="en-US" sz="2200"/>
              <a:t>Přímá korelace mezi logP a EC50 u vodních organismů (</a:t>
            </a:r>
            <a:r>
              <a:rPr lang="cs-CZ" altLang="en-US" sz="2200" i="1"/>
              <a:t>Daphnia, ryby, planktonní řasy …)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0200"/>
            <a:ext cx="4464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ovéPole 4"/>
          <p:cNvSpPr txBox="1">
            <a:spLocks noChangeArrowheads="1"/>
          </p:cNvSpPr>
          <p:nvPr/>
        </p:nvSpPr>
        <p:spPr bwMode="auto">
          <a:xfrm>
            <a:off x="5222875" y="2781300"/>
            <a:ext cx="3381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b="1"/>
              <a:t>Obrázek: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 u="sng"/>
              <a:t>Neutrální organické látky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cs-CZ" altLang="en-US">
                <a:sym typeface="Wingdings" pitchFamily="2" charset="2"/>
              </a:rPr>
              <a:t> </a:t>
            </a:r>
            <a:r>
              <a:rPr lang="en-US" altLang="en-US">
                <a:sym typeface="Wingdings" pitchFamily="2" charset="2"/>
              </a:rPr>
              <a:t>Nepol</a:t>
            </a:r>
            <a:r>
              <a:rPr lang="cs-CZ" altLang="en-US">
                <a:sym typeface="Wingdings" pitchFamily="2" charset="2"/>
              </a:rPr>
              <a:t>ární narkoza</a:t>
            </a:r>
          </a:p>
          <a:p>
            <a:pPr eaLnBrk="1" hangingPunct="1">
              <a:buFont typeface="Wingdings" pitchFamily="2" charset="2"/>
              <a:buChar char="à"/>
            </a:pPr>
            <a:endParaRPr lang="cs-CZ" altLang="en-US">
              <a:sym typeface="Wingdings" pitchFamily="2" charset="2"/>
            </a:endParaRPr>
          </a:p>
          <a:p>
            <a:pPr eaLnBrk="1" hangingPunct="1"/>
            <a:r>
              <a:rPr lang="cs-CZ" altLang="en-US"/>
              <a:t>Aminy, fenoly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cs-CZ" altLang="en-US">
                <a:sym typeface="Wingdings" pitchFamily="2" charset="2"/>
              </a:rPr>
              <a:t> P</a:t>
            </a:r>
            <a:r>
              <a:rPr lang="en-US" altLang="en-US">
                <a:sym typeface="Wingdings" pitchFamily="2" charset="2"/>
              </a:rPr>
              <a:t>ol</a:t>
            </a:r>
            <a:r>
              <a:rPr lang="cs-CZ" altLang="en-US">
                <a:sym typeface="Wingdings" pitchFamily="2" charset="2"/>
              </a:rPr>
              <a:t>ární narkoza </a:t>
            </a:r>
            <a:br>
              <a:rPr lang="cs-CZ" altLang="en-US">
                <a:sym typeface="Wingdings" pitchFamily="2" charset="2"/>
              </a:rPr>
            </a:br>
            <a:r>
              <a:rPr lang="cs-CZ" altLang="en-US" sz="1500" i="1">
                <a:sym typeface="Wingdings" pitchFamily="2" charset="2"/>
              </a:rPr>
              <a:t>(při stejném logP je pozorována</a:t>
            </a:r>
            <a:br>
              <a:rPr lang="cs-CZ" altLang="en-US" sz="1500" i="1">
                <a:sym typeface="Wingdings" pitchFamily="2" charset="2"/>
              </a:rPr>
            </a:br>
            <a:r>
              <a:rPr lang="cs-CZ" altLang="en-US" sz="1500" i="1">
                <a:sym typeface="Wingdings" pitchFamily="2" charset="2"/>
              </a:rPr>
              <a:t>vyšší toxicita – tj. vyšší hodnoty </a:t>
            </a:r>
            <a:br>
              <a:rPr lang="cs-CZ" altLang="en-US" sz="1500" i="1">
                <a:sym typeface="Wingdings" pitchFamily="2" charset="2"/>
              </a:rPr>
            </a:br>
            <a:r>
              <a:rPr lang="cs-CZ" altLang="en-US" sz="1500" i="1">
                <a:sym typeface="Wingdings" pitchFamily="2" charset="2"/>
              </a:rPr>
              <a:t>1</a:t>
            </a:r>
            <a:r>
              <a:rPr lang="en-US" altLang="en-US" sz="1500" i="1">
                <a:sym typeface="Wingdings" pitchFamily="2" charset="2"/>
              </a:rPr>
              <a:t>/EC50 ne</a:t>
            </a:r>
            <a:r>
              <a:rPr lang="cs-CZ" altLang="en-US" sz="1500" i="1">
                <a:sym typeface="Wingdings" pitchFamily="2" charset="2"/>
              </a:rPr>
              <a:t>ž u neutrálních látek)</a:t>
            </a:r>
          </a:p>
          <a:p>
            <a:pPr eaLnBrk="1" hangingPunct="1">
              <a:buFont typeface="Wingdings" pitchFamily="2" charset="2"/>
              <a:buChar char="à"/>
            </a:pPr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Mutagenita a genotoxicita</a:t>
            </a:r>
          </a:p>
          <a:p>
            <a:pPr algn="ctr"/>
            <a:endParaRPr lang="cs-CZ" altLang="en-US" sz="35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825" y="14843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TOXIKODYNAMIKA</a:t>
            </a:r>
          </a:p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- </a:t>
            </a:r>
            <a:r>
              <a:rPr lang="cs-CZ" altLang="en-US" sz="3500" b="1" i="1">
                <a:solidFill>
                  <a:srgbClr val="FF3300"/>
                </a:solidFill>
              </a:rPr>
              <a:t>základní principy -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/>
            <a:endParaRPr lang="cs-CZ" altLang="en-US" sz="35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9550" y="15573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 u="sng"/>
              <a:t>DNA - k</a:t>
            </a:r>
            <a:r>
              <a:rPr lang="cs-CZ" altLang="en-US" sz="2200" b="1"/>
              <a:t>líčová molekula života</a:t>
            </a:r>
          </a:p>
          <a:p>
            <a:r>
              <a:rPr lang="cs-CZ" altLang="en-US" sz="2200"/>
              <a:t>- pečlivá kontrola struktury (a funkce)</a:t>
            </a:r>
          </a:p>
          <a:p>
            <a:endParaRPr lang="cs-CZ" altLang="en-US" sz="2200"/>
          </a:p>
          <a:p>
            <a:r>
              <a:rPr lang="cs-CZ" altLang="en-US" sz="2200" b="1"/>
              <a:t>DNA všech organismů často mutuje:</a:t>
            </a:r>
          </a:p>
          <a:p>
            <a:r>
              <a:rPr lang="cs-CZ" altLang="en-US" sz="2200"/>
              <a:t>- základ přirozené variability, adaptací, evoluce</a:t>
            </a:r>
          </a:p>
          <a:p>
            <a:endParaRPr lang="cs-CZ" altLang="en-US" sz="2200"/>
          </a:p>
          <a:p>
            <a:r>
              <a:rPr lang="cs-CZ" altLang="en-US" sz="2200"/>
              <a:t>Naprostá většina případných mutací je opravena</a:t>
            </a:r>
          </a:p>
          <a:p>
            <a:endParaRPr lang="cs-CZ" altLang="en-US" sz="2200"/>
          </a:p>
          <a:p>
            <a:r>
              <a:rPr lang="en-US" altLang="en-US" sz="2200"/>
              <a:t>N</a:t>
            </a:r>
            <a:r>
              <a:rPr lang="cs-CZ" altLang="en-US" sz="2200"/>
              <a:t>eopravitelné změny </a:t>
            </a:r>
          </a:p>
          <a:p>
            <a:r>
              <a:rPr lang="cs-CZ" altLang="en-US" sz="2200"/>
              <a:t>	</a:t>
            </a:r>
            <a:r>
              <a:rPr lang="cs-CZ" altLang="en-US" sz="2200">
                <a:sym typeface="Wingdings" pitchFamily="2" charset="2"/>
              </a:rPr>
              <a:t></a:t>
            </a:r>
            <a:r>
              <a:rPr lang="en-US" altLang="en-US" sz="2200">
                <a:sym typeface="Wingdings" pitchFamily="2" charset="2"/>
              </a:rPr>
              <a:t> </a:t>
            </a:r>
            <a:r>
              <a:rPr lang="cs-CZ" altLang="en-US" sz="2200">
                <a:sym typeface="Wingdings" pitchFamily="2" charset="2"/>
              </a:rPr>
              <a:t>99.9% řízená smrt buňky (apoptoza)</a:t>
            </a:r>
          </a:p>
          <a:p>
            <a:r>
              <a:rPr lang="cs-CZ" altLang="en-US" sz="2200">
                <a:sym typeface="Wingdings" pitchFamily="2" charset="2"/>
              </a:rPr>
              <a:t>	</a:t>
            </a:r>
            <a:r>
              <a:rPr lang="en-US" altLang="en-US" sz="2200">
                <a:sym typeface="Wingdings" pitchFamily="2" charset="2"/>
              </a:rPr>
              <a:t> minimum </a:t>
            </a:r>
            <a:r>
              <a:rPr lang="cs-CZ" altLang="en-US" sz="2200">
                <a:sym typeface="Wingdings" pitchFamily="2" charset="2"/>
              </a:rPr>
              <a:t>změn zůstane zachováno </a:t>
            </a:r>
          </a:p>
          <a:p>
            <a:r>
              <a:rPr lang="cs-CZ" altLang="en-US" sz="2200">
                <a:sym typeface="Wingdings" pitchFamily="2" charset="2"/>
              </a:rPr>
              <a:t>		</a:t>
            </a:r>
            <a:r>
              <a:rPr lang="en-US" altLang="en-US" sz="2200">
                <a:sym typeface="Wingdings" pitchFamily="2" charset="2"/>
              </a:rPr>
              <a:t> projevy</a:t>
            </a:r>
            <a:r>
              <a:rPr lang="cs-CZ" altLang="en-US" sz="2200">
                <a:sym typeface="Wingdings" pitchFamily="2" charset="2"/>
              </a:rPr>
              <a:t> (adaptace, evoluce … geno</a:t>
            </a:r>
            <a:r>
              <a:rPr lang="cs-CZ" altLang="en-US" sz="2200" b="1" u="sng">
                <a:sym typeface="Wingdings" pitchFamily="2" charset="2"/>
              </a:rPr>
              <a:t>toxicita</a:t>
            </a:r>
            <a:r>
              <a:rPr lang="cs-CZ" altLang="en-US" sz="2200">
                <a:sym typeface="Wingdings" pitchFamily="2" charset="2"/>
              </a:rPr>
              <a:t>)</a:t>
            </a:r>
            <a:endParaRPr lang="en-US" altLang="en-US" sz="2200">
              <a:sym typeface="Wingdings" pitchFamily="2" charset="2"/>
            </a:endParaRPr>
          </a:p>
          <a:p>
            <a:endParaRPr lang="en-US" altLang="en-US" sz="2200">
              <a:sym typeface="Wingdings" pitchFamily="2" charset="2"/>
            </a:endParaRPr>
          </a:p>
          <a:p>
            <a:endParaRPr lang="cs-CZ" altLang="en-US" sz="22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4875"/>
            <a:ext cx="7772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u="sng"/>
              <a:t>Chemick</a:t>
            </a:r>
            <a:r>
              <a:rPr lang="cs-CZ" altLang="en-US" sz="2200" b="1" u="sng"/>
              <a:t>é látky mohou indukovat poškození DNA</a:t>
            </a:r>
          </a:p>
          <a:p>
            <a:endParaRPr lang="cs-CZ" altLang="en-US" sz="2200"/>
          </a:p>
          <a:p>
            <a:r>
              <a:rPr lang="cs-CZ" altLang="en-US" sz="2200" b="1">
                <a:solidFill>
                  <a:schemeClr val="tx2"/>
                </a:solidFill>
              </a:rPr>
              <a:t>mutageny</a:t>
            </a:r>
            <a:r>
              <a:rPr lang="cs-CZ" altLang="en-US" sz="2200"/>
              <a:t> = látky způsobující mutace </a:t>
            </a:r>
            <a:br>
              <a:rPr lang="cs-CZ" altLang="en-US" sz="2200"/>
            </a:br>
            <a:r>
              <a:rPr lang="cs-CZ" altLang="en-US" sz="2200"/>
              <a:t>	</a:t>
            </a:r>
            <a:r>
              <a:rPr lang="cs-CZ" altLang="en-US" sz="2200" i="1"/>
              <a:t>(změny/alterace na DNA a chromosomech</a:t>
            </a:r>
            <a:r>
              <a:rPr lang="cs-CZ" altLang="en-US" sz="2200"/>
              <a:t>)</a:t>
            </a:r>
          </a:p>
          <a:p>
            <a:endParaRPr lang="cs-CZ" altLang="en-US" sz="2200">
              <a:solidFill>
                <a:schemeClr val="tx2"/>
              </a:solidFill>
            </a:endParaRPr>
          </a:p>
          <a:p>
            <a:pPr eaLnBrk="1" hangingPunct="1"/>
            <a:r>
              <a:rPr lang="cs-CZ" altLang="en-US" sz="2200" b="1">
                <a:solidFill>
                  <a:schemeClr val="tx2"/>
                </a:solidFill>
              </a:rPr>
              <a:t>genotoxiny</a:t>
            </a:r>
            <a:r>
              <a:rPr lang="en-US" altLang="en-US" sz="2200">
                <a:solidFill>
                  <a:schemeClr val="tx2"/>
                </a:solidFill>
              </a:rPr>
              <a:t> </a:t>
            </a:r>
            <a:r>
              <a:rPr lang="cs-CZ" altLang="en-US" sz="2200"/>
              <a:t>= látky poškozující DNA</a:t>
            </a:r>
          </a:p>
          <a:p>
            <a:endParaRPr lang="cs-CZ" altLang="en-US" sz="2200">
              <a:solidFill>
                <a:schemeClr val="tx2"/>
              </a:solidFill>
            </a:endParaRPr>
          </a:p>
          <a:p>
            <a:r>
              <a:rPr lang="cs-CZ" altLang="en-US" sz="2200" b="1">
                <a:solidFill>
                  <a:schemeClr val="tx2"/>
                </a:solidFill>
              </a:rPr>
              <a:t>klastogeny</a:t>
            </a: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cs-CZ" altLang="en-US" sz="2200"/>
              <a:t>= látky vyvolávající chromosomální zlomy </a:t>
            </a:r>
          </a:p>
          <a:p>
            <a:endParaRPr lang="cs-CZ" altLang="en-US" sz="2200"/>
          </a:p>
          <a:p>
            <a:r>
              <a:rPr lang="cs-CZ" altLang="en-US"/>
              <a:t>	- </a:t>
            </a:r>
            <a:r>
              <a:rPr lang="cs-CZ" altLang="en-US" i="1"/>
              <a:t>terminologie není jednotná / přechody ...</a:t>
            </a:r>
          </a:p>
          <a:p>
            <a:endParaRPr lang="cs-CZ" altLang="en-US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en-US" sz="2200" b="1" dirty="0">
                <a:solidFill>
                  <a:schemeClr val="tx2"/>
                </a:solidFill>
              </a:rPr>
              <a:t>Bodové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b="1" dirty="0" err="1">
                <a:solidFill>
                  <a:schemeClr val="tx2"/>
                </a:solidFill>
              </a:rPr>
              <a:t>mutace</a:t>
            </a:r>
            <a:r>
              <a:rPr lang="en-GB" altLang="en-US" sz="2200" b="1" dirty="0">
                <a:solidFill>
                  <a:schemeClr val="tx2"/>
                </a:solidFill>
              </a:rPr>
              <a:t> (</a:t>
            </a:r>
            <a:r>
              <a:rPr lang="en-GB" altLang="en-US" sz="2200" dirty="0" err="1">
                <a:solidFill>
                  <a:schemeClr val="tx2"/>
                </a:solidFill>
              </a:rPr>
              <a:t>interakce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err="1">
                <a:solidFill>
                  <a:schemeClr val="tx2"/>
                </a:solidFill>
              </a:rPr>
              <a:t>toxikantu</a:t>
            </a:r>
            <a:r>
              <a:rPr lang="en-GB" altLang="en-US" sz="2200" dirty="0">
                <a:solidFill>
                  <a:schemeClr val="tx2"/>
                </a:solidFill>
              </a:rPr>
              <a:t> s </a:t>
            </a:r>
            <a:r>
              <a:rPr lang="en-GB" altLang="en-US" sz="2200" dirty="0" err="1">
                <a:solidFill>
                  <a:schemeClr val="tx2"/>
                </a:solidFill>
              </a:rPr>
              <a:t>nukleotidem</a:t>
            </a:r>
            <a:r>
              <a:rPr lang="en-GB" altLang="en-US" sz="2200" dirty="0">
                <a:solidFill>
                  <a:schemeClr val="tx2"/>
                </a:solidFill>
              </a:rPr>
              <a:t>)</a:t>
            </a:r>
            <a:r>
              <a:rPr lang="cs-CZ" altLang="en-US" sz="2200" dirty="0">
                <a:solidFill>
                  <a:schemeClr val="tx2"/>
                </a:solidFill>
              </a:rPr>
              <a:t/>
            </a:r>
            <a:br>
              <a:rPr lang="cs-CZ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: záměny </a:t>
            </a:r>
            <a:r>
              <a:rPr lang="en-US" altLang="en-US" sz="2200" dirty="0">
                <a:solidFill>
                  <a:schemeClr val="tx2"/>
                </a:solidFill>
              </a:rPr>
              <a:t/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dirty="0"/>
              <a:t>změna jednoho tripletu</a:t>
            </a:r>
            <a:r>
              <a:rPr lang="en-US" altLang="en-US" dirty="0"/>
              <a:t>, </a:t>
            </a:r>
            <a:r>
              <a:rPr lang="cs-CZ" altLang="en-US" dirty="0"/>
              <a:t>jedné aminokyseliny</a:t>
            </a:r>
            <a:r>
              <a:rPr lang="en-GB" altLang="en-US" dirty="0"/>
              <a:t> </a:t>
            </a:r>
            <a:r>
              <a:rPr lang="en-GB" altLang="en-US" dirty="0">
                <a:sym typeface="Wingdings" pitchFamily="2" charset="2"/>
              </a:rPr>
              <a:t> “</a:t>
            </a:r>
            <a:r>
              <a:rPr lang="en-GB" altLang="en-US" dirty="0" err="1">
                <a:sym typeface="Wingdings" pitchFamily="2" charset="2"/>
              </a:rPr>
              <a:t>úprava</a:t>
            </a:r>
            <a:r>
              <a:rPr lang="en-GB" altLang="en-US" dirty="0">
                <a:sym typeface="Wingdings" pitchFamily="2" charset="2"/>
              </a:rPr>
              <a:t>” </a:t>
            </a:r>
            <a:r>
              <a:rPr lang="en-GB" altLang="en-US" dirty="0" err="1">
                <a:sym typeface="Wingdings" pitchFamily="2" charset="2"/>
              </a:rPr>
              <a:t>funkce</a:t>
            </a:r>
            <a:r>
              <a:rPr lang="en-GB" altLang="en-US" dirty="0">
                <a:sym typeface="Wingdings" pitchFamily="2" charset="2"/>
              </a:rPr>
              <a:t> </a:t>
            </a:r>
            <a:r>
              <a:rPr lang="en-GB" altLang="en-US" dirty="0" err="1">
                <a:sym typeface="Wingdings" pitchFamily="2" charset="2"/>
              </a:rPr>
              <a:t>enzymu</a:t>
            </a:r>
            <a:r>
              <a:rPr lang="en-GB" altLang="en-US" dirty="0">
                <a:sym typeface="Wingdings" pitchFamily="2" charset="2"/>
              </a:rPr>
              <a:t> NEBO </a:t>
            </a:r>
            <a:r>
              <a:rPr lang="en-GB" altLang="en-US" dirty="0" err="1">
                <a:sym typeface="Wingdings" pitchFamily="2" charset="2"/>
              </a:rPr>
              <a:t>nefunkční</a:t>
            </a:r>
            <a:r>
              <a:rPr lang="en-GB" altLang="en-US" dirty="0">
                <a:sym typeface="Wingdings" pitchFamily="2" charset="2"/>
              </a:rPr>
              <a:t> </a:t>
            </a:r>
            <a:r>
              <a:rPr lang="en-GB" altLang="en-US" dirty="0" err="1">
                <a:sym typeface="Wingdings" pitchFamily="2" charset="2"/>
              </a:rPr>
              <a:t>enzym</a:t>
            </a:r>
            <a:r>
              <a:rPr lang="en-GB" altLang="en-US" dirty="0">
                <a:sym typeface="Wingdings" pitchFamily="2" charset="2"/>
              </a:rPr>
              <a:t>  </a:t>
            </a:r>
            <a:r>
              <a:rPr lang="en-GB" altLang="en-US" dirty="0" err="1">
                <a:sym typeface="Wingdings" pitchFamily="2" charset="2"/>
              </a:rPr>
              <a:t>apoptoza</a:t>
            </a:r>
            <a:endParaRPr lang="en-GB" altLang="en-US" sz="2200" dirty="0">
              <a:sym typeface="Wingdings" pitchFamily="2" charset="2"/>
            </a:endParaRPr>
          </a:p>
          <a:p>
            <a:r>
              <a:rPr lang="en-GB" altLang="en-US" sz="2200" dirty="0">
                <a:solidFill>
                  <a:schemeClr val="tx2"/>
                </a:solidFill>
              </a:rPr>
              <a:t>	</a:t>
            </a:r>
            <a:r>
              <a:rPr lang="cs-CZ" altLang="en-US" sz="2200" dirty="0">
                <a:solidFill>
                  <a:schemeClr val="tx2"/>
                </a:solidFill>
              </a:rPr>
              <a:t>: delece, adice </a:t>
            </a:r>
            <a:r>
              <a:rPr lang="en-US" altLang="en-US" sz="2200" dirty="0">
                <a:solidFill>
                  <a:schemeClr val="tx2"/>
                </a:solidFill>
              </a:rPr>
              <a:t/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dirty="0"/>
              <a:t>zpravidla </a:t>
            </a:r>
            <a:r>
              <a:rPr lang="cs-CZ" altLang="en-US" dirty="0">
                <a:solidFill>
                  <a:srgbClr val="00B050"/>
                </a:solidFill>
              </a:rPr>
              <a:t>změna čtecího rámce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>
                <a:sym typeface="Wingdings" pitchFamily="2" charset="2"/>
              </a:rPr>
              <a:t> </a:t>
            </a:r>
            <a:r>
              <a:rPr lang="en-GB" altLang="en-US" dirty="0" err="1">
                <a:sym typeface="Wingdings" pitchFamily="2" charset="2"/>
              </a:rPr>
              <a:t>vždy</a:t>
            </a:r>
            <a:r>
              <a:rPr lang="en-GB" altLang="en-US" dirty="0">
                <a:sym typeface="Wingdings" pitchFamily="2" charset="2"/>
              </a:rPr>
              <a:t> </a:t>
            </a:r>
            <a:r>
              <a:rPr lang="en-GB" altLang="en-US" dirty="0" err="1">
                <a:sym typeface="Wingdings" pitchFamily="2" charset="2"/>
              </a:rPr>
              <a:t>nefunkční</a:t>
            </a:r>
            <a:r>
              <a:rPr lang="en-GB" altLang="en-US" dirty="0">
                <a:sym typeface="Wingdings" pitchFamily="2" charset="2"/>
              </a:rPr>
              <a:t> </a:t>
            </a:r>
            <a:r>
              <a:rPr lang="en-GB" altLang="en-US" dirty="0" err="1">
                <a:sym typeface="Wingdings" pitchFamily="2" charset="2"/>
              </a:rPr>
              <a:t>enzym</a:t>
            </a:r>
            <a:r>
              <a:rPr lang="en-GB" altLang="en-US" dirty="0">
                <a:sym typeface="Wingdings" pitchFamily="2" charset="2"/>
              </a:rPr>
              <a:t>  </a:t>
            </a:r>
            <a:r>
              <a:rPr lang="cs-CZ" altLang="en-US" dirty="0"/>
              <a:t>smrt</a:t>
            </a:r>
            <a:r>
              <a:rPr lang="en-GB" altLang="en-US" dirty="0"/>
              <a:t> </a:t>
            </a:r>
            <a:r>
              <a:rPr lang="en-GB" altLang="en-US" dirty="0" err="1"/>
              <a:t>apoptozou</a:t>
            </a:r>
            <a:endParaRPr lang="en-GB" altLang="en-US" dirty="0"/>
          </a:p>
          <a:p>
            <a:pPr>
              <a:buFontTx/>
              <a:buAutoNum type="arabicParenR"/>
            </a:pPr>
            <a:endParaRPr lang="cs-CZ" altLang="en-US" sz="2200" i="1" dirty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smtClean="0">
                <a:solidFill>
                  <a:srgbClr val="FF3300"/>
                </a:solidFill>
              </a:rPr>
              <a:t>Mutagenita </a:t>
            </a:r>
            <a:r>
              <a:rPr lang="cs-CZ" altLang="en-US" sz="2400" b="1" dirty="0">
                <a:solidFill>
                  <a:srgbClr val="FF3300"/>
                </a:solidFill>
              </a:rPr>
              <a:t>a genotoxicita –</a:t>
            </a:r>
            <a:r>
              <a:rPr lang="en-GB" altLang="en-US" sz="2400" b="1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 err="1">
                <a:solidFill>
                  <a:srgbClr val="FF3300"/>
                </a:solidFill>
              </a:rPr>
              <a:t>TYPY</a:t>
            </a:r>
            <a:r>
              <a:rPr lang="en-GB" altLang="en-US" sz="2400" b="1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 err="1">
                <a:solidFill>
                  <a:srgbClr val="FF3300"/>
                </a:solidFill>
              </a:rPr>
              <a:t>MUTACÍ</a:t>
            </a:r>
            <a:r>
              <a:rPr lang="en-GB" altLang="en-US" sz="2400" b="1" dirty="0">
                <a:solidFill>
                  <a:srgbClr val="FF3300"/>
                </a:solidFill>
              </a:rPr>
              <a:t> 1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363"/>
            <a:ext cx="5041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4"/>
          <p:cNvSpPr txBox="1">
            <a:spLocks noChangeArrowheads="1"/>
          </p:cNvSpPr>
          <p:nvPr/>
        </p:nvSpPr>
        <p:spPr bwMode="auto">
          <a:xfrm>
            <a:off x="2628677" y="3357563"/>
            <a:ext cx="392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b="1"/>
              <a:t>Záměna T </a:t>
            </a:r>
            <a:r>
              <a:rPr lang="en-US" altLang="en-US" b="1"/>
              <a:t> </a:t>
            </a:r>
            <a:r>
              <a:rPr lang="cs-CZ" altLang="en-US" b="1"/>
              <a:t>(Purin) </a:t>
            </a:r>
            <a:r>
              <a:rPr lang="cs-CZ" altLang="en-US" b="1">
                <a:sym typeface="Wingdings" pitchFamily="2" charset="2"/>
              </a:rPr>
              <a:t></a:t>
            </a:r>
            <a:r>
              <a:rPr lang="en-US" altLang="en-US" b="1">
                <a:sym typeface="Wingdings" pitchFamily="2" charset="2"/>
              </a:rPr>
              <a:t> C</a:t>
            </a:r>
            <a:r>
              <a:rPr lang="cs-CZ" altLang="en-US" b="1">
                <a:sym typeface="Wingdings" pitchFamily="2" charset="2"/>
              </a:rPr>
              <a:t> (Pyrimidin)</a:t>
            </a:r>
            <a:endParaRPr lang="cs-CZ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21568" y="134257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 smtClean="0">
                <a:solidFill>
                  <a:srgbClr val="FF3300"/>
                </a:solidFill>
              </a:rPr>
              <a:t>Důsledky bodových mutací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6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 rotWithShape="1">
          <a:blip r:embed="rId3" cstate="print"/>
          <a:srcRect b="5055"/>
          <a:stretch/>
        </p:blipFill>
        <p:spPr bwMode="auto">
          <a:xfrm>
            <a:off x="2099140" y="1744033"/>
            <a:ext cx="7009364" cy="499733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94343" y="623590"/>
            <a:ext cx="7398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cs-CZ" sz="1600" b="1" dirty="0" smtClean="0"/>
              <a:t>Tiché mutace </a:t>
            </a:r>
            <a:r>
              <a:rPr lang="cs-CZ" sz="1600" dirty="0" smtClean="0"/>
              <a:t>– i po změně </a:t>
            </a:r>
            <a:r>
              <a:rPr lang="cs-CZ" sz="1600" dirty="0" err="1" smtClean="0"/>
              <a:t>koduje</a:t>
            </a:r>
            <a:r>
              <a:rPr lang="cs-CZ" sz="1600" dirty="0" smtClean="0"/>
              <a:t> stejnou aminokyselinu (</a:t>
            </a:r>
            <a:r>
              <a:rPr lang="cs-CZ" sz="1600" dirty="0" err="1" smtClean="0"/>
              <a:t>amk</a:t>
            </a:r>
            <a:r>
              <a:rPr lang="cs-CZ" sz="1600" dirty="0" smtClean="0"/>
              <a:t>)</a:t>
            </a:r>
          </a:p>
          <a:p>
            <a:pPr marL="342900" indent="-342900">
              <a:buAutoNum type="alphaLcParenBoth"/>
            </a:pPr>
            <a:r>
              <a:rPr lang="cs-CZ" sz="1600" b="1" dirty="0" smtClean="0"/>
              <a:t>Změna smyslu </a:t>
            </a:r>
            <a:r>
              <a:rPr lang="cs-CZ" sz="1600" dirty="0" smtClean="0"/>
              <a:t>– jiný triplet: změna </a:t>
            </a:r>
            <a:r>
              <a:rPr lang="cs-CZ" sz="1600" dirty="0" err="1" smtClean="0"/>
              <a:t>kodování</a:t>
            </a:r>
            <a:r>
              <a:rPr lang="cs-CZ" sz="1600" dirty="0" smtClean="0"/>
              <a:t> jedné </a:t>
            </a:r>
            <a:r>
              <a:rPr lang="cs-CZ" sz="1600" dirty="0" err="1" smtClean="0"/>
              <a:t>amk</a:t>
            </a:r>
            <a:endParaRPr lang="cs-CZ" sz="1600" dirty="0" smtClean="0"/>
          </a:p>
          <a:p>
            <a:pPr marL="342900" indent="-342900">
              <a:buAutoNum type="alphaLcParenBoth"/>
            </a:pPr>
            <a:r>
              <a:rPr lang="cs-CZ" sz="1600" b="1" dirty="0" smtClean="0"/>
              <a:t>Nesmyslná mutace </a:t>
            </a:r>
            <a:r>
              <a:rPr lang="cs-CZ" sz="1600" dirty="0" smtClean="0"/>
              <a:t>– např. triplet </a:t>
            </a:r>
            <a:r>
              <a:rPr lang="cs-CZ" sz="1600" dirty="0" err="1" smtClean="0"/>
              <a:t>koduje</a:t>
            </a:r>
            <a:r>
              <a:rPr lang="cs-CZ" sz="1600" dirty="0" smtClean="0"/>
              <a:t> „STOPL</a:t>
            </a:r>
          </a:p>
          <a:p>
            <a:r>
              <a:rPr lang="cs-CZ" sz="1600" b="1" dirty="0" smtClean="0"/>
              <a:t>(d – e) Změna čtecího rámce </a:t>
            </a:r>
            <a:r>
              <a:rPr lang="cs-CZ" sz="1600" dirty="0" smtClean="0"/>
              <a:t>– změna tripletů pro mnoho </a:t>
            </a:r>
            <a:r>
              <a:rPr lang="cs-CZ" sz="1600" dirty="0" err="1" smtClean="0"/>
              <a:t>amk</a:t>
            </a:r>
            <a:r>
              <a:rPr lang="cs-CZ" sz="1600" dirty="0" smtClean="0"/>
              <a:t> od mutace dále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4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cs-CZ" sz="2200" dirty="0"/>
          </a:p>
          <a:p>
            <a:pPr marL="457200" indent="-457200" eaLnBrk="0" hangingPunct="0">
              <a:buFontTx/>
              <a:buAutoNum type="arabicParenR" startAt="2"/>
              <a:defRPr/>
            </a:pPr>
            <a:r>
              <a:rPr lang="cs-CZ" sz="2200" b="1" dirty="0">
                <a:solidFill>
                  <a:schemeClr val="tx2"/>
                </a:solidFill>
              </a:rPr>
              <a:t>Zlomy + chromozomové mutace</a:t>
            </a:r>
            <a:r>
              <a:rPr lang="en-US" sz="2200" b="1" dirty="0">
                <a:solidFill>
                  <a:schemeClr val="tx2"/>
                </a:solidFill>
              </a:rPr>
              <a:t/>
            </a:r>
            <a:br>
              <a:rPr lang="en-US" sz="2200" b="1" dirty="0">
                <a:solidFill>
                  <a:schemeClr val="tx2"/>
                </a:solidFill>
              </a:rPr>
            </a:br>
            <a:r>
              <a:rPr lang="en-GB" sz="2200" dirty="0">
                <a:solidFill>
                  <a:schemeClr val="tx2"/>
                </a:solidFill>
              </a:rPr>
              <a:t>(</a:t>
            </a:r>
            <a:r>
              <a:rPr lang="en-GB" sz="2200" dirty="0" err="1">
                <a:solidFill>
                  <a:schemeClr val="tx2"/>
                </a:solidFill>
              </a:rPr>
              <a:t>toxikant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err="1">
                <a:solidFill>
                  <a:schemeClr val="tx2"/>
                </a:solidFill>
              </a:rPr>
              <a:t>interaguje</a:t>
            </a:r>
            <a:r>
              <a:rPr lang="en-GB" sz="2200" dirty="0">
                <a:solidFill>
                  <a:schemeClr val="tx2"/>
                </a:solidFill>
              </a:rPr>
              <a:t> s “</a:t>
            </a:r>
            <a:r>
              <a:rPr lang="en-GB" sz="2200" dirty="0" err="1">
                <a:solidFill>
                  <a:schemeClr val="tx2"/>
                </a:solidFill>
              </a:rPr>
              <a:t>páteří</a:t>
            </a:r>
            <a:r>
              <a:rPr lang="en-GB" sz="2200" dirty="0">
                <a:solidFill>
                  <a:schemeClr val="tx2"/>
                </a:solidFill>
              </a:rPr>
              <a:t>” DNA – </a:t>
            </a:r>
            <a:r>
              <a:rPr lang="cs-CZ" sz="2200" dirty="0">
                <a:solidFill>
                  <a:schemeClr val="tx2"/>
                </a:solidFill>
              </a:rPr>
              <a:t>cukr-fosfátový řetězec)</a:t>
            </a:r>
            <a:endParaRPr lang="cs-CZ" sz="2200" b="1" dirty="0">
              <a:solidFill>
                <a:schemeClr val="tx2"/>
              </a:solidFill>
            </a:endParaRPr>
          </a:p>
          <a:p>
            <a:pPr marL="457200" indent="-457200" eaLnBrk="0" hangingPunct="0">
              <a:buFontTx/>
              <a:buAutoNum type="arabicParenR" startAt="2"/>
              <a:defRPr/>
            </a:pPr>
            <a:endParaRPr lang="cs-CZ" sz="2200" i="1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3525"/>
            <a:ext cx="43211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36838"/>
            <a:ext cx="41290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 smtClean="0">
                <a:solidFill>
                  <a:srgbClr val="FF3300"/>
                </a:solidFill>
              </a:rPr>
              <a:t>Mutagenita </a:t>
            </a:r>
            <a:r>
              <a:rPr lang="cs-CZ" altLang="en-US" sz="2400" b="1" dirty="0">
                <a:solidFill>
                  <a:srgbClr val="FF3300"/>
                </a:solidFill>
              </a:rPr>
              <a:t>a genotoxicita –</a:t>
            </a:r>
            <a:r>
              <a:rPr lang="en-GB" altLang="en-US" sz="2400" b="1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 err="1">
                <a:solidFill>
                  <a:srgbClr val="FF3300"/>
                </a:solidFill>
              </a:rPr>
              <a:t>TYPY</a:t>
            </a:r>
            <a:r>
              <a:rPr lang="en-GB" altLang="en-US" sz="2400" b="1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 err="1">
                <a:solidFill>
                  <a:srgbClr val="FF3300"/>
                </a:solidFill>
              </a:rPr>
              <a:t>MUTACÍ</a:t>
            </a:r>
            <a:r>
              <a:rPr lang="en-GB" altLang="en-US" sz="2400" b="1" dirty="0">
                <a:solidFill>
                  <a:srgbClr val="FF3300"/>
                </a:solidFill>
              </a:rPr>
              <a:t> 2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arenR"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Ionizující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záření</a:t>
            </a:r>
            <a:endParaRPr lang="en-GB" sz="2000" b="1" dirty="0">
              <a:solidFill>
                <a:schemeClr val="tx2"/>
              </a:solidFill>
            </a:endParaRPr>
          </a:p>
          <a:p>
            <a:pPr marL="457200" indent="-457200" eaLnBrk="0" hangingPunct="0">
              <a:defRPr/>
            </a:pPr>
            <a:r>
              <a:rPr lang="cs-CZ" sz="2000" b="1" dirty="0"/>
              <a:t>	</a:t>
            </a:r>
            <a:r>
              <a:rPr lang="en-GB" sz="2000" b="1" dirty="0"/>
              <a:t>	</a:t>
            </a:r>
            <a:r>
              <a:rPr lang="cs-CZ" sz="2000" dirty="0"/>
              <a:t>* </a:t>
            </a:r>
            <a:r>
              <a:rPr lang="en-GB" sz="2000" dirty="0" err="1"/>
              <a:t>přímá</a:t>
            </a:r>
            <a:r>
              <a:rPr lang="en-GB" sz="2000" dirty="0"/>
              <a:t> </a:t>
            </a:r>
            <a:r>
              <a:rPr lang="en-GB" sz="2000" dirty="0" err="1"/>
              <a:t>interakce</a:t>
            </a:r>
            <a:r>
              <a:rPr lang="en-GB" sz="2000" dirty="0"/>
              <a:t> s DNA (</a:t>
            </a:r>
            <a:r>
              <a:rPr lang="en-GB" sz="2000" dirty="0" err="1"/>
              <a:t>zlomy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* </a:t>
            </a:r>
            <a:r>
              <a:rPr lang="en-GB" sz="2000" dirty="0" err="1"/>
              <a:t>nepřímo</a:t>
            </a:r>
            <a:r>
              <a:rPr lang="en-GB" sz="2000" dirty="0"/>
              <a:t>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 err="1">
                <a:sym typeface="Wingdings" pitchFamily="2" charset="2"/>
              </a:rPr>
              <a:t>štěpení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vody</a:t>
            </a:r>
            <a:r>
              <a:rPr lang="en-GB" sz="2000" dirty="0">
                <a:sym typeface="Wingdings" pitchFamily="2" charset="2"/>
              </a:rPr>
              <a:t>  ROS (</a:t>
            </a:r>
            <a:r>
              <a:rPr lang="en-GB" sz="2000" dirty="0" err="1">
                <a:sym typeface="Wingdings" pitchFamily="2" charset="2"/>
              </a:rPr>
              <a:t>viz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také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dále</a:t>
            </a:r>
            <a:r>
              <a:rPr lang="en-GB" sz="2000" dirty="0">
                <a:sym typeface="Wingdings" pitchFamily="2" charset="2"/>
              </a:rPr>
              <a:t>)</a:t>
            </a:r>
            <a:endParaRPr lang="en-GB" sz="2000" b="1" dirty="0">
              <a:solidFill>
                <a:schemeClr val="tx2"/>
              </a:solidFill>
            </a:endParaRPr>
          </a:p>
          <a:p>
            <a:pPr marL="457200" indent="-457200" eaLnBrk="0" hangingPunct="0">
              <a:buFontTx/>
              <a:buAutoNum type="arabicParenR" startAt="2"/>
              <a:defRPr/>
            </a:pPr>
            <a:r>
              <a:rPr lang="cs-CZ" sz="2000" b="1" dirty="0">
                <a:solidFill>
                  <a:schemeClr val="tx2"/>
                </a:solidFill>
              </a:rPr>
              <a:t>elektrofilní malé molekuly </a:t>
            </a:r>
            <a:br>
              <a:rPr lang="cs-CZ" sz="2000" b="1" dirty="0">
                <a:solidFill>
                  <a:schemeClr val="tx2"/>
                </a:solidFill>
              </a:rPr>
            </a:br>
            <a:r>
              <a:rPr lang="cs-CZ" sz="2000" dirty="0"/>
              <a:t>	* </a:t>
            </a:r>
            <a:r>
              <a:rPr lang="en-GB" sz="2000" dirty="0" err="1"/>
              <a:t>deriváty</a:t>
            </a:r>
            <a:r>
              <a:rPr lang="en-GB" sz="2000" dirty="0"/>
              <a:t> </a:t>
            </a:r>
            <a:r>
              <a:rPr lang="cs-CZ" sz="2000" dirty="0"/>
              <a:t>kyslíku</a:t>
            </a:r>
            <a:r>
              <a:rPr lang="en-GB" sz="2000" dirty="0"/>
              <a:t>, </a:t>
            </a:r>
            <a:r>
              <a:rPr lang="cs-CZ" sz="2000" dirty="0"/>
              <a:t>vody</a:t>
            </a:r>
            <a:r>
              <a:rPr lang="en-GB" sz="2000" dirty="0"/>
              <a:t> (</a:t>
            </a:r>
            <a:r>
              <a:rPr lang="en-GB" sz="2000" dirty="0" err="1"/>
              <a:t>m.j</a:t>
            </a:r>
            <a:r>
              <a:rPr lang="en-GB" sz="2000" dirty="0"/>
              <a:t>.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/>
              <a:t>ozáření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US" sz="1600" dirty="0"/>
              <a:t>	</a:t>
            </a:r>
            <a:r>
              <a:rPr lang="en-GB" sz="1600" dirty="0"/>
              <a:t>(</a:t>
            </a:r>
            <a:r>
              <a:rPr lang="en-GB" sz="1600" dirty="0" err="1"/>
              <a:t>viz</a:t>
            </a:r>
            <a:r>
              <a:rPr lang="en-GB" sz="1600" dirty="0"/>
              <a:t>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err="1"/>
              <a:t>dále</a:t>
            </a:r>
            <a:r>
              <a:rPr lang="en-GB" sz="1600" dirty="0"/>
              <a:t> – “</a:t>
            </a:r>
            <a:r>
              <a:rPr lang="en-GB" sz="1600" dirty="0" err="1"/>
              <a:t>oxidativní</a:t>
            </a:r>
            <a:r>
              <a:rPr lang="en-GB" sz="1600" dirty="0"/>
              <a:t> </a:t>
            </a:r>
            <a:r>
              <a:rPr lang="en-GB" sz="1600" dirty="0" err="1"/>
              <a:t>stres</a:t>
            </a:r>
            <a:r>
              <a:rPr lang="en-GB" sz="1600" dirty="0"/>
              <a:t>”)</a:t>
            </a:r>
            <a:r>
              <a:rPr lang="cs-CZ" sz="2000" dirty="0"/>
              <a:t>	</a:t>
            </a:r>
            <a:r>
              <a:rPr lang="en-GB" sz="2000" dirty="0"/>
              <a:t>	</a:t>
            </a:r>
            <a:br>
              <a:rPr lang="en-GB" sz="2000" dirty="0"/>
            </a:br>
            <a:r>
              <a:rPr lang="cs-CZ" sz="2000" b="1" dirty="0"/>
              <a:t>	</a:t>
            </a:r>
            <a:r>
              <a:rPr lang="cs-CZ" sz="2000" dirty="0"/>
              <a:t>* vyhledávají nukleofilní/bazická místa … např. v NK</a:t>
            </a:r>
          </a:p>
          <a:p>
            <a:pPr marL="457200" indent="-457200" eaLnBrk="0" hangingPunct="0">
              <a:defRPr/>
            </a:pPr>
            <a:r>
              <a:rPr lang="en-GB" sz="2000" b="1" dirty="0">
                <a:solidFill>
                  <a:schemeClr val="tx2"/>
                </a:solidFill>
              </a:rPr>
              <a:t>3) 	</a:t>
            </a:r>
            <a:r>
              <a:rPr lang="cs-CZ" sz="2000" b="1" dirty="0">
                <a:solidFill>
                  <a:schemeClr val="tx2"/>
                </a:solidFill>
              </a:rPr>
              <a:t>další reaktivní látky - alkylující, </a:t>
            </a:r>
            <a:r>
              <a:rPr lang="cs-CZ" sz="2000" b="1" dirty="0" err="1">
                <a:solidFill>
                  <a:schemeClr val="tx2"/>
                </a:solidFill>
              </a:rPr>
              <a:t>acylující</a:t>
            </a:r>
            <a:r>
              <a:rPr lang="cs-CZ" sz="2000" b="1" dirty="0">
                <a:solidFill>
                  <a:schemeClr val="tx2"/>
                </a:solidFill>
              </a:rPr>
              <a:t> nebo </a:t>
            </a:r>
            <a:r>
              <a:rPr lang="cs-CZ" sz="2000" b="1" dirty="0" err="1">
                <a:solidFill>
                  <a:schemeClr val="tx2"/>
                </a:solidFill>
              </a:rPr>
              <a:t>arylující</a:t>
            </a:r>
            <a:r>
              <a:rPr lang="cs-CZ" sz="2000" b="1" dirty="0">
                <a:solidFill>
                  <a:schemeClr val="tx2"/>
                </a:solidFill>
              </a:rPr>
              <a:t> látky </a:t>
            </a:r>
          </a:p>
          <a:p>
            <a:pPr eaLnBrk="0" hangingPunct="0">
              <a:defRPr/>
            </a:pPr>
            <a:r>
              <a:rPr lang="cs-CZ" sz="2000" dirty="0"/>
              <a:t>	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kovalentní</a:t>
            </a:r>
            <a:r>
              <a:rPr lang="en-US" sz="2000" dirty="0"/>
              <a:t> </a:t>
            </a:r>
            <a:r>
              <a:rPr lang="en-US" sz="2000" dirty="0" err="1"/>
              <a:t>adukt</a:t>
            </a:r>
            <a:r>
              <a:rPr lang="cs-CZ" sz="2000" dirty="0"/>
              <a:t>y s </a:t>
            </a:r>
            <a:r>
              <a:rPr lang="en-GB" sz="2000" dirty="0" err="1"/>
              <a:t>nukleotidy</a:t>
            </a:r>
            <a:r>
              <a:rPr lang="en-GB" sz="2000" dirty="0"/>
              <a:t> v </a:t>
            </a:r>
            <a:r>
              <a:rPr lang="cs-CZ" sz="2000" dirty="0"/>
              <a:t>DNA</a:t>
            </a:r>
          </a:p>
          <a:p>
            <a:pPr eaLnBrk="0" hangingPunct="0">
              <a:defRPr/>
            </a:pPr>
            <a:endParaRPr lang="cs-CZ" sz="1600" i="1" dirty="0"/>
          </a:p>
          <a:p>
            <a:pPr eaLnBrk="0" hangingPunct="0">
              <a:defRPr/>
            </a:pPr>
            <a:r>
              <a:rPr lang="cs-CZ" sz="1600" i="1" dirty="0">
                <a:sym typeface="Wingdings" pitchFamily="2" charset="2"/>
              </a:rPr>
              <a:t></a:t>
            </a:r>
            <a:r>
              <a:rPr lang="en-US" sz="1600" i="1" dirty="0">
                <a:sym typeface="Wingdings" pitchFamily="2" charset="2"/>
              </a:rPr>
              <a:t> </a:t>
            </a:r>
            <a:r>
              <a:rPr lang="cs-CZ" sz="1600" i="1" dirty="0"/>
              <a:t>1+</a:t>
            </a:r>
            <a:r>
              <a:rPr lang="en-GB" sz="1600" i="1" dirty="0"/>
              <a:t>2+3</a:t>
            </a:r>
            <a:r>
              <a:rPr lang="cs-CZ" sz="1600" i="1" dirty="0"/>
              <a:t>: „nespecifické“ reaktivní mechanismy</a:t>
            </a:r>
          </a:p>
          <a:p>
            <a:pPr eaLnBrk="0" hangingPunct="0">
              <a:defRPr/>
            </a:pPr>
            <a:endParaRPr lang="en-US" sz="2000" i="1" dirty="0"/>
          </a:p>
          <a:p>
            <a:pPr eaLnBrk="0" hangingPunct="0">
              <a:defRPr/>
            </a:pPr>
            <a:endParaRPr lang="cs-CZ" sz="2000" i="1" dirty="0"/>
          </a:p>
          <a:p>
            <a:pPr eaLnBrk="0" hangingPunct="0">
              <a:defRPr/>
            </a:pPr>
            <a:r>
              <a:rPr lang="en-GB" sz="2000" dirty="0">
                <a:solidFill>
                  <a:schemeClr val="tx2"/>
                </a:solidFill>
              </a:rPr>
              <a:t>4) </a:t>
            </a:r>
            <a:r>
              <a:rPr lang="cs-CZ" sz="2000" b="1" dirty="0" err="1">
                <a:solidFill>
                  <a:schemeClr val="tx2"/>
                </a:solidFill>
              </a:rPr>
              <a:t>interkalátory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DNA</a:t>
            </a:r>
            <a:r>
              <a:rPr lang="cs-CZ" sz="2000" dirty="0"/>
              <a:t>	</a:t>
            </a:r>
            <a:r>
              <a:rPr lang="en-GB" sz="2000" dirty="0">
                <a:sym typeface="Wingdings" pitchFamily="2" charset="2"/>
              </a:rPr>
              <a:t> </a:t>
            </a:r>
            <a:r>
              <a:rPr lang="en-US" sz="2000" dirty="0"/>
              <a:t>cross</a:t>
            </a:r>
            <a:r>
              <a:rPr lang="cs-CZ" sz="2000" dirty="0"/>
              <a:t>-</a:t>
            </a:r>
            <a:r>
              <a:rPr lang="cs-CZ" sz="2000" dirty="0" err="1"/>
              <a:t>linking</a:t>
            </a:r>
            <a:r>
              <a:rPr lang="cs-CZ" sz="2000" dirty="0"/>
              <a:t> řetězců DNA</a:t>
            </a:r>
          </a:p>
          <a:p>
            <a:pPr eaLnBrk="0" hangingPunct="0">
              <a:defRPr/>
            </a:pPr>
            <a:endParaRPr lang="en-US" sz="1600" i="1" dirty="0">
              <a:sym typeface="Wingdings" pitchFamily="2" charset="2"/>
            </a:endParaRPr>
          </a:p>
          <a:p>
            <a:pPr eaLnBrk="0" hangingPunct="0">
              <a:defRPr/>
            </a:pPr>
            <a:r>
              <a:rPr lang="cs-CZ" sz="1600" i="1" dirty="0">
                <a:sym typeface="Wingdings" pitchFamily="2" charset="2"/>
              </a:rPr>
              <a:t></a:t>
            </a:r>
            <a:r>
              <a:rPr lang="en-US" sz="1600" i="1" dirty="0">
                <a:sym typeface="Wingdings" pitchFamily="2" charset="2"/>
              </a:rPr>
              <a:t> </a:t>
            </a:r>
            <a:r>
              <a:rPr lang="en-US" sz="1600" i="1" dirty="0"/>
              <a:t>4</a:t>
            </a:r>
            <a:r>
              <a:rPr lang="cs-CZ" sz="1600" i="1" dirty="0"/>
              <a:t>: </a:t>
            </a:r>
            <a:r>
              <a:rPr lang="cs-CZ" sz="1600" i="1" dirty="0"/>
              <a:t>„</a:t>
            </a:r>
            <a:r>
              <a:rPr lang="en-US" sz="1600" i="1" dirty="0" err="1"/>
              <a:t>specifick</a:t>
            </a:r>
            <a:r>
              <a:rPr lang="cs-CZ" sz="1600" i="1" dirty="0"/>
              <a:t>ý“ mechanismus </a:t>
            </a:r>
            <a:r>
              <a:rPr lang="en-US" sz="1600" i="1" dirty="0" err="1"/>
              <a:t>genotoxicit</a:t>
            </a:r>
            <a:r>
              <a:rPr lang="en-GB" sz="1600" i="1" dirty="0"/>
              <a:t>y </a:t>
            </a: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/>
              <a:t>	(jen látky s definovanou strukturou, velikostí…) </a:t>
            </a:r>
          </a:p>
          <a:p>
            <a:pPr eaLnBrk="0" hangingPunct="0">
              <a:defRPr/>
            </a:pPr>
            <a:endParaRPr lang="cs-CZ" sz="1600" i="1" dirty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400" b="1">
                <a:solidFill>
                  <a:srgbClr val="FF3300"/>
                </a:solidFill>
              </a:rPr>
              <a:t>Mutageny – hlavní skupiny /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ionizující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9939" name="Picture 6" descr="https://www.windows2universe.org/earth/Life/images/radiation_dna_damag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7914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79388" y="90805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b="1">
                <a:solidFill>
                  <a:schemeClr val="tx2"/>
                </a:solidFill>
              </a:rPr>
              <a:t>Produkty vznikající z vody a kyslíku </a:t>
            </a:r>
            <a:endParaRPr lang="en-GB" altLang="en-US" b="1">
              <a:solidFill>
                <a:schemeClr val="tx2"/>
              </a:solidFill>
            </a:endParaRPr>
          </a:p>
          <a:p>
            <a:r>
              <a:rPr lang="en-GB" altLang="en-US">
                <a:solidFill>
                  <a:schemeClr val="tx2"/>
                </a:solidFill>
              </a:rPr>
              <a:t>Voda - </a:t>
            </a:r>
            <a:r>
              <a:rPr lang="cs-CZ" altLang="en-US" i="1"/>
              <a:t>chemikálie s nejvyšší koncentrací</a:t>
            </a:r>
            <a:r>
              <a:rPr lang="en-GB" altLang="en-US" i="1"/>
              <a:t>, </a:t>
            </a:r>
            <a:br>
              <a:rPr lang="en-GB" altLang="en-US" i="1"/>
            </a:br>
            <a:r>
              <a:rPr lang="en-GB" altLang="en-US">
                <a:solidFill>
                  <a:schemeClr val="tx2"/>
                </a:solidFill>
              </a:rPr>
              <a:t>Kyslík </a:t>
            </a:r>
            <a:r>
              <a:rPr lang="en-GB" altLang="en-US" i="1"/>
              <a:t>– silné oxidační činidlo </a:t>
            </a:r>
            <a:endParaRPr lang="cs-CZ" altLang="en-US" i="1"/>
          </a:p>
          <a:p>
            <a:endParaRPr lang="en-GB" altLang="en-US"/>
          </a:p>
          <a:p>
            <a:r>
              <a:rPr lang="en-GB" altLang="en-US">
                <a:sym typeface="Wingdings" pitchFamily="2" charset="2"/>
              </a:rPr>
              <a:t> </a:t>
            </a:r>
            <a:r>
              <a:rPr lang="en-GB" altLang="en-US"/>
              <a:t>ROS </a:t>
            </a:r>
            <a:br>
              <a:rPr lang="en-GB" altLang="en-US"/>
            </a:br>
            <a:r>
              <a:rPr lang="en-GB" altLang="en-US"/>
              <a:t>reactive oxygen species</a:t>
            </a:r>
            <a:br>
              <a:rPr lang="en-GB" altLang="en-US"/>
            </a:br>
            <a:r>
              <a:rPr lang="en-GB" altLang="en-US" sz="1200"/>
              <a:t>viz dále – mechanismus “oxidativní stres”</a:t>
            </a:r>
            <a:endParaRPr lang="cs-CZ" altLang="en-US" sz="1200" i="1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volné radikály /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0964" name="Picture 2" descr="http://www2.le.ac.uk/departments/csmm/images/ROSproduction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55594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sz="1400" b="1"/>
              <a:t>Kontaminanty, jejich metabolity, toxiny</a:t>
            </a:r>
            <a:endParaRPr lang="cs-CZ" altLang="en-US" sz="1400"/>
          </a:p>
          <a:p>
            <a:pPr eaLnBrk="1" hangingPunct="1"/>
            <a:r>
              <a:rPr lang="cs-CZ" altLang="en-US" sz="1400" b="1"/>
              <a:t>	</a:t>
            </a:r>
            <a:r>
              <a:rPr lang="cs-CZ" altLang="en-US" sz="1400"/>
              <a:t>PAHs </a:t>
            </a:r>
          </a:p>
          <a:p>
            <a:pPr eaLnBrk="1" hangingPunct="1"/>
            <a:r>
              <a:rPr lang="cs-CZ" altLang="en-US" sz="1400"/>
              <a:t>	Plísňové toxiny atd.</a:t>
            </a:r>
          </a:p>
          <a:p>
            <a:pPr eaLnBrk="1" hangingPunct="1"/>
            <a:endParaRPr lang="cs-CZ" altLang="en-US" sz="1400"/>
          </a:p>
          <a:p>
            <a:pPr eaLnBrk="1" hangingPunct="1"/>
            <a:r>
              <a:rPr lang="cs-CZ" altLang="en-US" sz="1400" b="1"/>
              <a:t>Reaktivní organické toxikanty </a:t>
            </a:r>
          </a:p>
          <a:p>
            <a:pPr eaLnBrk="1" hangingPunct="1"/>
            <a:r>
              <a:rPr lang="cs-CZ" altLang="en-US" sz="1400" b="1"/>
              <a:t>	</a:t>
            </a:r>
            <a:r>
              <a:rPr lang="cs-CZ" altLang="en-US" sz="1400">
                <a:solidFill>
                  <a:srgbClr val="FF0000"/>
                </a:solidFill>
              </a:rPr>
              <a:t>epoxidy</a:t>
            </a:r>
            <a:r>
              <a:rPr lang="cs-CZ" altLang="en-US" sz="1400"/>
              <a:t>, episulfidy, laktony, aminy</a:t>
            </a:r>
          </a:p>
          <a:p>
            <a:pPr eaLnBrk="1" hangingPunct="1"/>
            <a:r>
              <a:rPr lang="cs-CZ" altLang="en-US" sz="1400"/>
              <a:t>	</a:t>
            </a:r>
            <a:r>
              <a:rPr lang="cs-CZ" altLang="en-US" sz="1400">
                <a:solidFill>
                  <a:srgbClr val="FF0000"/>
                </a:solidFill>
              </a:rPr>
              <a:t>chinony</a:t>
            </a:r>
          </a:p>
          <a:p>
            <a:pPr eaLnBrk="1" hangingPunct="1"/>
            <a:r>
              <a:rPr lang="cs-CZ" altLang="en-US" sz="1400"/>
              <a:t>	azo-látky (heterocyklické PAHs)</a:t>
            </a:r>
          </a:p>
          <a:p>
            <a:pPr eaLnBrk="1" hangingPunct="1"/>
            <a:r>
              <a:rPr lang="cs-CZ" altLang="en-US" sz="1400"/>
              <a:t>	aromatické nitro-látky (NO2-PAHs)</a:t>
            </a:r>
          </a:p>
          <a:p>
            <a:pPr eaLnBrk="1" hangingPunct="1"/>
            <a:r>
              <a:rPr lang="cs-CZ" altLang="en-US"/>
              <a:t>	</a:t>
            </a:r>
          </a:p>
        </p:txBody>
      </p:sp>
      <p:pic>
        <p:nvPicPr>
          <p:cNvPr id="41987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/>
          <a:stretch>
            <a:fillRect/>
          </a:stretch>
        </p:blipFill>
        <p:spPr bwMode="auto">
          <a:xfrm>
            <a:off x="4359275" y="3573463"/>
            <a:ext cx="45339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0"/>
          <a:stretch>
            <a:fillRect/>
          </a:stretch>
        </p:blipFill>
        <p:spPr bwMode="auto">
          <a:xfrm>
            <a:off x="327025" y="3573463"/>
            <a:ext cx="4041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ovéPole 5"/>
          <p:cNvSpPr txBox="1">
            <a:spLocks noChangeArrowheads="1"/>
          </p:cNvSpPr>
          <p:nvPr/>
        </p:nvSpPr>
        <p:spPr bwMode="auto">
          <a:xfrm>
            <a:off x="5435600" y="1006475"/>
            <a:ext cx="33924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</a:rPr>
              <a:t>Adukty (arylace) po aktivaci CYP</a:t>
            </a:r>
          </a:p>
          <a:p>
            <a:pPr eaLnBrk="1" hangingPunct="1"/>
            <a:r>
              <a:rPr lang="cs-CZ" altLang="en-US" sz="1600">
                <a:solidFill>
                  <a:schemeClr val="tx2"/>
                </a:solidFill>
              </a:rPr>
              <a:t>Aflatoxin B1 </a:t>
            </a:r>
            <a:r>
              <a:rPr lang="cs-CZ" altLang="en-US" sz="1600"/>
              <a:t>(po aktivaci CYP)</a:t>
            </a:r>
          </a:p>
          <a:p>
            <a:pPr eaLnBrk="1" hangingPunct="1"/>
            <a:r>
              <a:rPr lang="cs-CZ" altLang="en-US" sz="1600">
                <a:solidFill>
                  <a:schemeClr val="tx2"/>
                </a:solidFill>
              </a:rPr>
              <a:t>BaP </a:t>
            </a:r>
            <a:r>
              <a:rPr lang="cs-CZ" altLang="en-US" sz="1600"/>
              <a:t>(po aktivaci CYP)</a:t>
            </a:r>
          </a:p>
          <a:p>
            <a:pPr eaLnBrk="1" hangingPunct="1"/>
            <a:endParaRPr lang="cs-CZ" altLang="en-US" sz="1600"/>
          </a:p>
          <a:p>
            <a:pPr eaLnBrk="1" hangingPunct="1"/>
            <a:r>
              <a:rPr lang="en-GB" altLang="en-US" sz="1600" b="1">
                <a:solidFill>
                  <a:srgbClr val="FF0000"/>
                </a:solidFill>
              </a:rPr>
              <a:t>Alkylace</a:t>
            </a:r>
            <a:br>
              <a:rPr lang="en-GB" altLang="en-US" sz="1600" b="1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chemeClr val="tx2"/>
                </a:solidFill>
              </a:rPr>
              <a:t>Nitro</a:t>
            </a:r>
            <a:r>
              <a:rPr lang="en-GB" altLang="en-US" sz="1600">
                <a:solidFill>
                  <a:schemeClr val="tx2"/>
                </a:solidFill>
              </a:rPr>
              <a:t>so</a:t>
            </a:r>
            <a:r>
              <a:rPr lang="cs-CZ" altLang="en-US" sz="1600">
                <a:solidFill>
                  <a:schemeClr val="tx2"/>
                </a:solidFill>
              </a:rPr>
              <a:t>močovina</a:t>
            </a:r>
            <a:endParaRPr lang="en-GB" altLang="en-US" sz="160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600">
                <a:solidFill>
                  <a:schemeClr val="tx2"/>
                </a:solidFill>
              </a:rPr>
              <a:t>Cyklofosfamid</a:t>
            </a:r>
          </a:p>
          <a:p>
            <a:pPr eaLnBrk="1" hangingPunct="1"/>
            <a:endParaRPr lang="cs-CZ" altLang="en-US" sz="1600"/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9326" r="35429" b="23235"/>
          <a:stretch>
            <a:fillRect/>
          </a:stretch>
        </p:blipFill>
        <p:spPr bwMode="auto">
          <a:xfrm>
            <a:off x="2771775" y="5792788"/>
            <a:ext cx="11668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ovéPole 7"/>
          <p:cNvSpPr txBox="1">
            <a:spLocks noChangeArrowheads="1"/>
          </p:cNvSpPr>
          <p:nvPr/>
        </p:nvSpPr>
        <p:spPr bwMode="auto">
          <a:xfrm>
            <a:off x="2832100" y="6407150"/>
            <a:ext cx="1087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sz="1100"/>
              <a:t>Nitromočovina</a:t>
            </a:r>
            <a:endParaRPr lang="en-GB" altLang="en-US" sz="1100"/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reaktivní látky (alkylace / arylace)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21350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ovéPole 7"/>
          <p:cNvSpPr txBox="1">
            <a:spLocks noChangeArrowheads="1"/>
          </p:cNvSpPr>
          <p:nvPr/>
        </p:nvSpPr>
        <p:spPr bwMode="auto">
          <a:xfrm>
            <a:off x="4076700" y="6407150"/>
            <a:ext cx="1071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Cyklofosfamid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4463" y="3573463"/>
            <a:ext cx="1619250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2843213" y="3573463"/>
            <a:ext cx="1620837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bdélník 13"/>
          <p:cNvSpPr/>
          <p:nvPr/>
        </p:nvSpPr>
        <p:spPr>
          <a:xfrm>
            <a:off x="2627313" y="5705475"/>
            <a:ext cx="2520950" cy="115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800" b="1"/>
              <a:t>Vztah mezi toxikokinetikou a toxikodynamikou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0880" r="16080" b="15041"/>
          <a:stretch>
            <a:fillRect/>
          </a:stretch>
        </p:blipFill>
        <p:spPr bwMode="auto">
          <a:xfrm>
            <a:off x="1403350" y="1268413"/>
            <a:ext cx="640873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1169" r="11499" b="11488"/>
          <a:stretch>
            <a:fillRect/>
          </a:stretch>
        </p:blipFill>
        <p:spPr bwMode="auto">
          <a:xfrm>
            <a:off x="3851275" y="2528888"/>
            <a:ext cx="55800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812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tx2"/>
                </a:solidFill>
              </a:rPr>
              <a:t>Mutagenita </a:t>
            </a:r>
            <a:r>
              <a:rPr lang="cs-CZ" altLang="en-US" b="1">
                <a:solidFill>
                  <a:schemeClr val="tx2"/>
                </a:solidFill>
              </a:rPr>
              <a:t>benzo</a:t>
            </a:r>
            <a:r>
              <a:rPr lang="en-US" altLang="en-US" b="1">
                <a:solidFill>
                  <a:schemeClr val="tx2"/>
                </a:solidFill>
              </a:rPr>
              <a:t>[a]p</a:t>
            </a:r>
            <a:r>
              <a:rPr lang="cs-CZ" altLang="en-US" b="1">
                <a:solidFill>
                  <a:schemeClr val="tx2"/>
                </a:solidFill>
              </a:rPr>
              <a:t>yren</a:t>
            </a:r>
            <a:r>
              <a:rPr lang="en-GB" altLang="en-US" b="1">
                <a:solidFill>
                  <a:schemeClr val="tx2"/>
                </a:solidFill>
              </a:rPr>
              <a:t> – “arylace” (vznik aduktu) po aktivaci CYP450</a:t>
            </a:r>
            <a:endParaRPr lang="cs-CZ" altLang="en-US" b="1">
              <a:solidFill>
                <a:schemeClr val="tx2"/>
              </a:solidFill>
            </a:endParaRPr>
          </a:p>
        </p:txBody>
      </p:sp>
      <p:pic>
        <p:nvPicPr>
          <p:cNvPr id="43012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5018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555875" y="2133600"/>
            <a:ext cx="3744913" cy="273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014" name="TextovéPole 11"/>
          <p:cNvSpPr txBox="1">
            <a:spLocks noChangeArrowheads="1"/>
          </p:cNvSpPr>
          <p:nvPr/>
        </p:nvSpPr>
        <p:spPr bwMode="auto">
          <a:xfrm>
            <a:off x="7740650" y="32131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/>
              <a:t>GUANIN</a:t>
            </a:r>
          </a:p>
        </p:txBody>
      </p:sp>
      <p:sp>
        <p:nvSpPr>
          <p:cNvPr id="43015" name="TextovéPole 12"/>
          <p:cNvSpPr txBox="1">
            <a:spLocks noChangeArrowheads="1"/>
          </p:cNvSpPr>
          <p:nvPr/>
        </p:nvSpPr>
        <p:spPr bwMode="auto">
          <a:xfrm>
            <a:off x="7956550" y="4941888"/>
            <a:ext cx="89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/>
              <a:t>Adukt</a:t>
            </a:r>
            <a:br>
              <a:rPr lang="en-GB" altLang="en-US" b="1"/>
            </a:br>
            <a:r>
              <a:rPr lang="en-GB" altLang="en-US" b="1"/>
              <a:t>BaP-G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3995738" y="1700213"/>
            <a:ext cx="273685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ovéPole 15"/>
          <p:cNvSpPr txBox="1">
            <a:spLocks noChangeArrowheads="1"/>
          </p:cNvSpPr>
          <p:nvPr/>
        </p:nvSpPr>
        <p:spPr bwMode="auto">
          <a:xfrm>
            <a:off x="6732588" y="14128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Reaktivní </a:t>
            </a:r>
            <a:br>
              <a:rPr lang="en-GB" altLang="en-US" sz="1400"/>
            </a:br>
            <a:r>
              <a:rPr lang="en-GB" altLang="en-US" sz="1400"/>
              <a:t>epoxid na BaP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7848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b="1">
                <a:solidFill>
                  <a:schemeClr val="tx2"/>
                </a:solidFill>
              </a:rPr>
              <a:t>„Alkylace“ </a:t>
            </a:r>
            <a:r>
              <a:rPr lang="en-GB" altLang="en-US" b="1">
                <a:solidFill>
                  <a:schemeClr val="tx2"/>
                </a:solidFill>
              </a:rPr>
              <a:t>– </a:t>
            </a:r>
            <a:r>
              <a:rPr lang="cs-CZ" altLang="en-US" b="1">
                <a:solidFill>
                  <a:schemeClr val="tx2"/>
                </a:solidFill>
              </a:rPr>
              <a:t>cyklofosfamid</a:t>
            </a:r>
            <a:r>
              <a:rPr lang="en-GB" altLang="en-US">
                <a:solidFill>
                  <a:schemeClr val="tx2"/>
                </a:solidFill>
              </a:rPr>
              <a:t> </a:t>
            </a:r>
            <a:br>
              <a:rPr lang="en-GB" altLang="en-US">
                <a:solidFill>
                  <a:schemeClr val="tx2"/>
                </a:solidFill>
              </a:rPr>
            </a:br>
            <a:r>
              <a:rPr lang="en-GB" altLang="en-US"/>
              <a:t>(protinádorové cytostatikum, prokázaný mutagen)</a:t>
            </a:r>
          </a:p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			</a:t>
            </a:r>
          </a:p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				</a:t>
            </a:r>
          </a:p>
          <a:p>
            <a:pPr eaLnBrk="1" hangingPunct="1"/>
            <a:r>
              <a:rPr lang="en-GB" altLang="en-US">
                <a:solidFill>
                  <a:schemeClr val="tx2"/>
                </a:solidFill>
                <a:sym typeface="Wingdings" pitchFamily="2" charset="2"/>
              </a:rPr>
              <a:t>				</a:t>
            </a:r>
            <a:r>
              <a:rPr lang="en-GB" altLang="en-US">
                <a:sym typeface="Wingdings" pitchFamily="2" charset="2"/>
              </a:rPr>
              <a:t> adukty + cross-linky mezi řetězci</a:t>
            </a:r>
            <a:endParaRPr lang="cs-CZ" alt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6097" r="8281"/>
          <a:stretch>
            <a:fillRect/>
          </a:stretch>
        </p:blipFill>
        <p:spPr bwMode="auto">
          <a:xfrm>
            <a:off x="1268413" y="2276475"/>
            <a:ext cx="7693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6087" r="14734" b="33957"/>
          <a:stretch>
            <a:fillRect/>
          </a:stretch>
        </p:blipFill>
        <p:spPr bwMode="auto">
          <a:xfrm>
            <a:off x="0" y="1125538"/>
            <a:ext cx="56515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682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b="1">
                <a:solidFill>
                  <a:srgbClr val="FF0000"/>
                </a:solidFill>
              </a:rPr>
              <a:t>Interkalační činidla</a:t>
            </a:r>
          </a:p>
          <a:p>
            <a:pPr eaLnBrk="1" hangingPunct="1"/>
            <a:r>
              <a:rPr lang="cs-CZ" altLang="en-US" i="1">
                <a:solidFill>
                  <a:schemeClr val="tx2"/>
                </a:solidFill>
              </a:rPr>
              <a:t>Využití v experimentální biologii – značení DNA (ethidium bromid)</a:t>
            </a:r>
          </a:p>
        </p:txBody>
      </p:sp>
      <p:pic>
        <p:nvPicPr>
          <p:cNvPr id="45060" name="Picture 4" descr="598-5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931" r="61285" b="30220"/>
          <a:stretch>
            <a:fillRect/>
          </a:stretch>
        </p:blipFill>
        <p:spPr bwMode="auto">
          <a:xfrm>
            <a:off x="5749925" y="1557338"/>
            <a:ext cx="33591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5219700" y="6092825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/>
              <a:t>Interkalace: </a:t>
            </a:r>
            <a:r>
              <a:rPr lang="cs-CZ" altLang="en-US" b="1">
                <a:solidFill>
                  <a:srgbClr val="FF0000"/>
                </a:solidFill>
              </a:rPr>
              <a:t>psoralen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193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935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altLang="en-US" sz="2400" smtClean="0"/>
              <a:t>INTERKALACE DO DNA </a:t>
            </a:r>
            <a:br>
              <a:rPr lang="en-GB" altLang="en-US" sz="2400" smtClean="0"/>
            </a:br>
            <a:endParaRPr lang="cs-CZ" altLang="en-US" sz="2400" smtClean="0"/>
          </a:p>
        </p:txBody>
      </p:sp>
      <p:sp>
        <p:nvSpPr>
          <p:cNvPr id="46083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 smtClean="0">
                <a:solidFill>
                  <a:schemeClr val="tx1"/>
                </a:solidFill>
              </a:rPr>
              <a:t>Ethidium bromide</a:t>
            </a:r>
          </a:p>
        </p:txBody>
      </p:sp>
      <p:pic>
        <p:nvPicPr>
          <p:cNvPr id="46084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51138"/>
            <a:ext cx="54721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ovéPole 7"/>
          <p:cNvSpPr txBox="1">
            <a:spLocks noChangeArrowheads="1"/>
          </p:cNvSpPr>
          <p:nvPr/>
        </p:nvSpPr>
        <p:spPr bwMode="auto">
          <a:xfrm>
            <a:off x="323850" y="1628775"/>
            <a:ext cx="7564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/>
              <a:t>Example 1 – ETHIDIUMBROMIDE </a:t>
            </a:r>
            <a:br>
              <a:rPr lang="en-US" altLang="en-US" sz="1600" b="1"/>
            </a:br>
            <a:r>
              <a:rPr lang="en-US" altLang="en-US" sz="1600" b="1"/>
              <a:t>	</a:t>
            </a:r>
            <a:r>
              <a:rPr lang="en-GB" altLang="en-US" sz="1600"/>
              <a:t>- experimental dye – visualization of DNA</a:t>
            </a:r>
            <a:br>
              <a:rPr lang="en-GB" altLang="en-US" sz="1600"/>
            </a:br>
            <a:r>
              <a:rPr lang="en-GB" altLang="en-US" sz="1600"/>
              <a:t>	- intercalation </a:t>
            </a:r>
            <a:r>
              <a:rPr lang="en-GB" altLang="en-US" sz="1600">
                <a:sym typeface="Wingdings" pitchFamily="2" charset="2"/>
              </a:rPr>
              <a:t> sharing of electrones with bases </a:t>
            </a:r>
            <a:r>
              <a:rPr lang="cs-CZ" altLang="en-US" sz="1600">
                <a:sym typeface="Wingdings" pitchFamily="2" charset="2"/>
              </a:rPr>
              <a:t></a:t>
            </a:r>
            <a:r>
              <a:rPr lang="en-US" altLang="en-US" sz="1600">
                <a:sym typeface="Wingdings" pitchFamily="2" charset="2"/>
              </a:rPr>
              <a:t> high fluorescence </a:t>
            </a:r>
            <a:endParaRPr lang="en-GB" altLang="en-US" sz="1600"/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9543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512" y="1055052"/>
            <a:ext cx="455523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dirty="0" smtClean="0"/>
              <a:t>V </a:t>
            </a:r>
            <a:r>
              <a:rPr lang="cs-CZ" altLang="en-US" sz="2200" dirty="0"/>
              <a:t>organismu existuje rozsáhlý soubor </a:t>
            </a:r>
            <a:r>
              <a:rPr lang="cs-CZ" altLang="en-US" sz="2200" u="sng" dirty="0"/>
              <a:t>reparačních </a:t>
            </a:r>
            <a:r>
              <a:rPr lang="cs-CZ" altLang="en-US" sz="2200" u="sng" dirty="0" smtClean="0"/>
              <a:t>nástrojů</a:t>
            </a:r>
          </a:p>
          <a:p>
            <a:r>
              <a:rPr lang="cs-CZ" altLang="en-US" b="1" i="1" dirty="0" smtClean="0"/>
              <a:t>(specifické pro různé typy změn)</a:t>
            </a:r>
            <a:endParaRPr lang="cs-CZ" altLang="en-US" b="1" i="1" dirty="0"/>
          </a:p>
          <a:p>
            <a:endParaRPr lang="cs-CZ" altLang="en-US" sz="2200" dirty="0" smtClean="0"/>
          </a:p>
          <a:p>
            <a:endParaRPr lang="cs-CZ" altLang="en-US" sz="2200" dirty="0" smtClean="0"/>
          </a:p>
          <a:p>
            <a:r>
              <a:rPr lang="cs-CZ" altLang="en-US" sz="2200" dirty="0" smtClean="0"/>
              <a:t>Reparační </a:t>
            </a:r>
            <a:r>
              <a:rPr lang="en-US" altLang="en-US" sz="2200" dirty="0" err="1"/>
              <a:t>en</a:t>
            </a:r>
            <a:r>
              <a:rPr lang="cs-CZ" altLang="en-US" sz="2200" dirty="0" err="1"/>
              <a:t>zymové</a:t>
            </a:r>
            <a:r>
              <a:rPr lang="cs-CZ" altLang="en-US" sz="2200" dirty="0"/>
              <a:t> </a:t>
            </a:r>
            <a:r>
              <a:rPr lang="cs-CZ" altLang="en-US" sz="2200" dirty="0" smtClean="0"/>
              <a:t>aparáty:</a:t>
            </a:r>
          </a:p>
          <a:p>
            <a:endParaRPr lang="cs-CZ" alt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200" dirty="0" smtClean="0"/>
              <a:t>mnoho je exprimováno </a:t>
            </a:r>
            <a:r>
              <a:rPr lang="cs-CZ" altLang="en-US" sz="2200" b="1" dirty="0">
                <a:solidFill>
                  <a:schemeClr val="tx2"/>
                </a:solidFill>
              </a:rPr>
              <a:t>konstitutivně </a:t>
            </a:r>
            <a:r>
              <a:rPr lang="cs-CZ" altLang="en-US" sz="2200" b="1" dirty="0" smtClean="0">
                <a:solidFill>
                  <a:schemeClr val="tx2"/>
                </a:solidFill>
              </a:rPr>
              <a:t/>
            </a:r>
            <a:br>
              <a:rPr lang="cs-CZ" altLang="en-US" sz="2200" b="1" dirty="0" smtClean="0">
                <a:solidFill>
                  <a:schemeClr val="tx2"/>
                </a:solidFill>
              </a:rPr>
            </a:br>
            <a:r>
              <a:rPr lang="cs-CZ" altLang="en-US" sz="1600" b="1" dirty="0" smtClean="0"/>
              <a:t>(</a:t>
            </a:r>
            <a:r>
              <a:rPr lang="cs-CZ" altLang="en-US" sz="1600" b="1" i="1" dirty="0"/>
              <a:t>nízké </a:t>
            </a:r>
            <a:r>
              <a:rPr lang="cs-CZ" altLang="en-US" sz="1600" b="1" i="1" dirty="0" smtClean="0"/>
              <a:t>úrovně, stálá kontrola DNA)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200" dirty="0" smtClean="0"/>
              <a:t>některé </a:t>
            </a:r>
            <a:r>
              <a:rPr lang="cs-CZ" altLang="en-US" sz="2200" dirty="0"/>
              <a:t>jsou </a:t>
            </a:r>
            <a:r>
              <a:rPr lang="cs-CZ" altLang="en-US" sz="2200" dirty="0" err="1" smtClean="0"/>
              <a:t>inducibilní</a:t>
            </a:r>
            <a:r>
              <a:rPr lang="cs-CZ" altLang="en-US" sz="2200" dirty="0" smtClean="0"/>
              <a:t> </a:t>
            </a:r>
            <a:r>
              <a:rPr lang="cs-CZ" altLang="en-US" sz="2200" b="1" dirty="0" smtClean="0">
                <a:solidFill>
                  <a:schemeClr val="tx2"/>
                </a:solidFill>
              </a:rPr>
              <a:t>změnami </a:t>
            </a:r>
            <a:r>
              <a:rPr lang="cs-CZ" altLang="en-US" sz="2200" b="1" dirty="0">
                <a:solidFill>
                  <a:schemeClr val="tx2"/>
                </a:solidFill>
              </a:rPr>
              <a:t>v DNA </a:t>
            </a:r>
            <a:r>
              <a:rPr lang="cs-CZ" altLang="en-US" sz="2200" dirty="0"/>
              <a:t>(mutace</a:t>
            </a:r>
            <a:r>
              <a:rPr lang="cs-CZ" altLang="en-US" sz="2200" dirty="0" smtClean="0"/>
              <a:t>)</a:t>
            </a:r>
            <a:br>
              <a:rPr lang="cs-CZ" altLang="en-US" sz="2200" dirty="0" smtClean="0"/>
            </a:br>
            <a:r>
              <a:rPr lang="cs-CZ" altLang="en-US" sz="1600" b="1" dirty="0" smtClean="0"/>
              <a:t>(např. </a:t>
            </a:r>
            <a:r>
              <a:rPr lang="cs-CZ" altLang="en-US" sz="1600" b="1" i="1" dirty="0" smtClean="0"/>
              <a:t>SOS </a:t>
            </a:r>
            <a:r>
              <a:rPr lang="cs-CZ" altLang="en-US" sz="1600" b="1" i="1" dirty="0" err="1" smtClean="0"/>
              <a:t>repair</a:t>
            </a:r>
            <a:r>
              <a:rPr lang="cs-CZ" altLang="en-US" sz="1600" b="1" i="1" dirty="0"/>
              <a:t> </a:t>
            </a:r>
            <a:r>
              <a:rPr lang="cs-CZ" altLang="en-US" sz="1600" b="1" i="1" dirty="0" smtClean="0"/>
              <a:t>– využití jako biomarkery poškození </a:t>
            </a:r>
            <a:r>
              <a:rPr lang="cs-CZ" altLang="en-US" sz="1600" b="1" i="1" dirty="0" err="1" smtClean="0"/>
              <a:t>NK</a:t>
            </a:r>
            <a:r>
              <a:rPr lang="cs-CZ" altLang="en-US" sz="1600" b="1" i="1" dirty="0" smtClean="0"/>
              <a:t>)</a:t>
            </a:r>
            <a:endParaRPr lang="cs-CZ" altLang="en-US" sz="1600" b="1" dirty="0"/>
          </a:p>
          <a:p>
            <a:endParaRPr lang="cs-CZ" altLang="en-US" sz="2200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REPARAČNÍ MECHANISMY DNA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4709967" y="1209440"/>
            <a:ext cx="4412758" cy="48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11684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arenR"/>
              <a:defRPr/>
            </a:pPr>
            <a:r>
              <a:rPr lang="cs-CZ" sz="2400" b="1"/>
              <a:t>Důsledky u lidí a zvířat</a:t>
            </a:r>
          </a:p>
          <a:p>
            <a:pPr marL="457200" indent="-457200" eaLnBrk="0" hangingPunct="0">
              <a:defRPr/>
            </a:pPr>
            <a:r>
              <a:rPr lang="cs-CZ" sz="2200" b="1">
                <a:solidFill>
                  <a:schemeClr val="tx2"/>
                </a:solidFill>
              </a:rPr>
              <a:t>Mutace tělních buněk </a:t>
            </a:r>
            <a:r>
              <a:rPr lang="cs-CZ" sz="2200" b="1"/>
              <a:t>(somatické mutace)</a:t>
            </a:r>
          </a:p>
          <a:p>
            <a:pPr eaLnBrk="0" hangingPunct="0">
              <a:defRPr/>
            </a:pPr>
            <a:r>
              <a:rPr lang="cs-CZ" sz="2200" b="1"/>
              <a:t>	</a:t>
            </a:r>
            <a:r>
              <a:rPr lang="cs-CZ" sz="2200" b="1">
                <a:sym typeface="Wingdings" pitchFamily="2" charset="2"/>
              </a:rPr>
              <a:t></a:t>
            </a:r>
            <a:r>
              <a:rPr lang="en-US" sz="2200"/>
              <a:t> prvn</a:t>
            </a:r>
            <a:r>
              <a:rPr lang="cs-CZ" sz="2200"/>
              <a:t>í krok </a:t>
            </a:r>
            <a:r>
              <a:rPr lang="cs-CZ" sz="2200" b="1">
                <a:solidFill>
                  <a:srgbClr val="FF0000"/>
                </a:solidFill>
              </a:rPr>
              <a:t>karcinogenez</a:t>
            </a:r>
            <a:r>
              <a:rPr lang="en-US" sz="2200" b="1">
                <a:solidFill>
                  <a:srgbClr val="FF0000"/>
                </a:solidFill>
              </a:rPr>
              <a:t>e</a:t>
            </a:r>
            <a:r>
              <a:rPr lang="cs-CZ" sz="2200" b="1">
                <a:solidFill>
                  <a:srgbClr val="FF0000"/>
                </a:solidFill>
              </a:rPr>
              <a:t> a další</a:t>
            </a:r>
            <a:r>
              <a:rPr lang="en-US" sz="2200" b="1">
                <a:solidFill>
                  <a:srgbClr val="FF0000"/>
                </a:solidFill>
              </a:rPr>
              <a:t>ch</a:t>
            </a:r>
            <a:r>
              <a:rPr lang="cs-CZ" sz="2200" b="1">
                <a:solidFill>
                  <a:srgbClr val="FF0000"/>
                </a:solidFill>
              </a:rPr>
              <a:t> patologií</a:t>
            </a:r>
            <a:br>
              <a:rPr lang="cs-CZ" sz="2200" b="1">
                <a:solidFill>
                  <a:srgbClr val="FF0000"/>
                </a:solidFill>
              </a:rPr>
            </a:br>
            <a:r>
              <a:rPr lang="cs-CZ" sz="2200" b="1">
                <a:solidFill>
                  <a:srgbClr val="FF0000"/>
                </a:solidFill>
              </a:rPr>
              <a:t>	</a:t>
            </a:r>
            <a:r>
              <a:rPr lang="cs-CZ" sz="2200"/>
              <a:t>(karcinogeneze, teratogenita: viz další přednášky)</a:t>
            </a:r>
            <a:endParaRPr lang="en-US" sz="220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cs-CZ" sz="2200" b="1">
                <a:solidFill>
                  <a:schemeClr val="tx2"/>
                </a:solidFill>
              </a:rPr>
              <a:t>Mutace pohlavních buněk</a:t>
            </a:r>
          </a:p>
          <a:p>
            <a:pPr eaLnBrk="0" hangingPunct="0">
              <a:defRPr/>
            </a:pPr>
            <a:r>
              <a:rPr lang="cs-CZ" sz="2200"/>
              <a:t>	</a:t>
            </a:r>
            <a:r>
              <a:rPr lang="cs-CZ" sz="2200">
                <a:sym typeface="Wingdings" pitchFamily="2" charset="2"/>
              </a:rPr>
              <a:t></a:t>
            </a:r>
            <a:r>
              <a:rPr lang="en-US" sz="2200">
                <a:sym typeface="Wingdings" pitchFamily="2" charset="2"/>
              </a:rPr>
              <a:t> p</a:t>
            </a:r>
            <a:r>
              <a:rPr lang="cs-CZ" sz="2200">
                <a:sym typeface="Wingdings" pitchFamily="2" charset="2"/>
              </a:rPr>
              <a:t>řenost mutací na další generace (evoluce?)</a:t>
            </a:r>
            <a:endParaRPr lang="cs-CZ" sz="2200"/>
          </a:p>
          <a:p>
            <a:pPr eaLnBrk="0" hangingPunct="0">
              <a:defRPr/>
            </a:pPr>
            <a:endParaRPr lang="cs-CZ" sz="2200"/>
          </a:p>
          <a:p>
            <a:pPr eaLnBrk="0" hangingPunct="0">
              <a:defRPr/>
            </a:pPr>
            <a:endParaRPr lang="cs-CZ" sz="2200"/>
          </a:p>
          <a:p>
            <a:pPr eaLnBrk="0" hangingPunct="0">
              <a:defRPr/>
            </a:pPr>
            <a:r>
              <a:rPr lang="cs-CZ" sz="2400" b="1"/>
              <a:t>2) Důsledky pro ekosystémy</a:t>
            </a:r>
            <a:endParaRPr lang="en-US" sz="2400" b="1"/>
          </a:p>
          <a:p>
            <a:pPr eaLnBrk="0" hangingPunct="0">
              <a:defRPr/>
            </a:pPr>
            <a:r>
              <a:rPr lang="cs-CZ" sz="2200"/>
              <a:t>	</a:t>
            </a:r>
            <a:r>
              <a:rPr lang="en-US" sz="2200"/>
              <a:t>&gt; </a:t>
            </a:r>
            <a:r>
              <a:rPr lang="cs-CZ" sz="2200"/>
              <a:t>změny genomu</a:t>
            </a:r>
            <a:r>
              <a:rPr lang="en-US" sz="2200"/>
              <a:t>/</a:t>
            </a:r>
            <a:r>
              <a:rPr lang="cs-CZ" sz="2200"/>
              <a:t>genofondu přírodních organismů</a:t>
            </a:r>
            <a:endParaRPr lang="cs-CZ" sz="2200" b="1"/>
          </a:p>
          <a:p>
            <a:pPr eaLnBrk="0" hangingPunct="0">
              <a:defRPr/>
            </a:pPr>
            <a:r>
              <a:rPr lang="cs-CZ" sz="2200"/>
              <a:t>	</a:t>
            </a:r>
            <a:r>
              <a:rPr lang="en-US" sz="2200"/>
              <a:t>&gt; </a:t>
            </a:r>
            <a:r>
              <a:rPr lang="en-US" sz="2200" b="1">
                <a:solidFill>
                  <a:srgbClr val="FF0000"/>
                </a:solidFill>
              </a:rPr>
              <a:t>adaptace</a:t>
            </a:r>
            <a:r>
              <a:rPr lang="en-US" sz="2200"/>
              <a:t> na </a:t>
            </a:r>
            <a:r>
              <a:rPr lang="cs-CZ" sz="2200"/>
              <a:t>změny v prostředí </a:t>
            </a:r>
            <a:r>
              <a:rPr lang="cs-CZ" sz="2200">
                <a:sym typeface="Wingdings" pitchFamily="2" charset="2"/>
              </a:rPr>
              <a:t></a:t>
            </a:r>
            <a:r>
              <a:rPr lang="cs-CZ" sz="2200"/>
              <a:t> </a:t>
            </a:r>
            <a:r>
              <a:rPr lang="cs-CZ" sz="2200" b="1">
                <a:solidFill>
                  <a:srgbClr val="FF0000"/>
                </a:solidFill>
              </a:rPr>
              <a:t>evoluce</a:t>
            </a:r>
          </a:p>
          <a:p>
            <a:pPr eaLnBrk="0" hangingPunct="0">
              <a:defRPr/>
            </a:pPr>
            <a:endParaRPr lang="cs-CZ" sz="2200"/>
          </a:p>
          <a:p>
            <a:pPr eaLnBrk="0" hangingPunct="0">
              <a:defRPr/>
            </a:pPr>
            <a:r>
              <a:rPr lang="cs-CZ" sz="2000" i="1"/>
              <a:t>Příklady: 	Pesticidy </a:t>
            </a:r>
            <a:r>
              <a:rPr lang="cs-CZ" sz="2000" i="1">
                <a:sym typeface="Wingdings" pitchFamily="2" charset="2"/>
              </a:rPr>
              <a:t></a:t>
            </a:r>
            <a:r>
              <a:rPr lang="en-US" sz="2000" i="1">
                <a:sym typeface="Wingdings" pitchFamily="2" charset="2"/>
              </a:rPr>
              <a:t> </a:t>
            </a:r>
            <a:r>
              <a:rPr lang="cs-CZ" sz="2000" i="1"/>
              <a:t>vznik </a:t>
            </a:r>
            <a:r>
              <a:rPr lang="en-US" sz="2000" i="1"/>
              <a:t>re</a:t>
            </a:r>
            <a:r>
              <a:rPr lang="cs-CZ" sz="2000" i="1"/>
              <a:t>zistentní</a:t>
            </a:r>
            <a:r>
              <a:rPr lang="en-US" sz="2000" i="1"/>
              <a:t>ho hm</a:t>
            </a:r>
            <a:r>
              <a:rPr lang="cs-CZ" sz="2000" i="1"/>
              <a:t>yzu</a:t>
            </a:r>
          </a:p>
          <a:p>
            <a:pPr eaLnBrk="0" hangingPunct="0">
              <a:defRPr/>
            </a:pPr>
            <a:r>
              <a:rPr lang="cs-CZ" sz="2000" i="1"/>
              <a:t>		</a:t>
            </a:r>
            <a:r>
              <a:rPr lang="en-US" sz="2000" i="1"/>
              <a:t>Antibiotika </a:t>
            </a:r>
            <a:r>
              <a:rPr lang="cs-CZ" sz="2000" i="1">
                <a:sym typeface="Wingdings" pitchFamily="2" charset="2"/>
              </a:rPr>
              <a:t></a:t>
            </a:r>
            <a:r>
              <a:rPr lang="cs-CZ" sz="2000" i="1"/>
              <a:t>	ATB-rezistentní bakterie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Důsledky mutací / genotoxicity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88988"/>
            <a:ext cx="7921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ovéPole 2"/>
          <p:cNvSpPr txBox="1">
            <a:spLocks noChangeArrowheads="1"/>
          </p:cNvSpPr>
          <p:nvPr/>
        </p:nvSpPr>
        <p:spPr bwMode="auto">
          <a:xfrm>
            <a:off x="468313" y="188913"/>
            <a:ext cx="394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/>
              <a:t>Mutace – základ evoluce populací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Inhibice enzymových aktivit</a:t>
            </a:r>
          </a:p>
          <a:p>
            <a:pPr algn="ctr"/>
            <a:endParaRPr lang="cs-CZ" altLang="en-US" sz="35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549275"/>
            <a:ext cx="8610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>
                <a:solidFill>
                  <a:schemeClr val="tx2"/>
                </a:solidFill>
              </a:rPr>
              <a:t>Inhibice enzymových aktivit</a:t>
            </a:r>
          </a:p>
          <a:p>
            <a:endParaRPr lang="cs-CZ" altLang="en-US" sz="2200">
              <a:solidFill>
                <a:schemeClr val="accent2"/>
              </a:solidFill>
            </a:endParaRPr>
          </a:p>
          <a:p>
            <a:r>
              <a:rPr lang="cs-CZ" altLang="en-US" sz="2200"/>
              <a:t>Řada (eko)toxikantů působí jako specifické inhibitory řady enzymů</a:t>
            </a:r>
          </a:p>
          <a:p>
            <a:pPr eaLnBrk="1" hangingPunct="1"/>
            <a:r>
              <a:rPr lang="cs-CZ" altLang="en-US"/>
              <a:t> inhibice reverzibilní (nekovalentní) </a:t>
            </a:r>
          </a:p>
          <a:p>
            <a:pPr eaLnBrk="1" hangingPunct="1"/>
            <a:r>
              <a:rPr lang="cs-CZ" altLang="en-US"/>
              <a:t> </a:t>
            </a:r>
            <a:r>
              <a:rPr lang="en-US" altLang="en-US"/>
              <a:t>irever</a:t>
            </a:r>
            <a:r>
              <a:rPr lang="cs-CZ" altLang="en-US"/>
              <a:t>zibilní (kovalentní)</a:t>
            </a:r>
          </a:p>
          <a:p>
            <a:endParaRPr lang="cs-CZ" altLang="en-US" sz="2200"/>
          </a:p>
          <a:p>
            <a:r>
              <a:rPr lang="cs-CZ" altLang="en-US"/>
              <a:t>inhibice </a:t>
            </a:r>
            <a:r>
              <a:rPr lang="cs-CZ" altLang="en-US" b="1">
                <a:solidFill>
                  <a:schemeClr val="folHlink"/>
                </a:solidFill>
              </a:rPr>
              <a:t>kompetitivní </a:t>
            </a:r>
            <a:r>
              <a:rPr lang="cs-CZ" altLang="en-US"/>
              <a:t>	</a:t>
            </a:r>
            <a:endParaRPr lang="en-US" altLang="en-US"/>
          </a:p>
          <a:p>
            <a:r>
              <a:rPr lang="en-US" altLang="en-US"/>
              <a:t>	</a:t>
            </a:r>
            <a:r>
              <a:rPr lang="cs-CZ" altLang="en-US"/>
              <a:t>(</a:t>
            </a:r>
            <a:r>
              <a:rPr lang="cs-CZ" altLang="en-US" i="1"/>
              <a:t>v aktivním místě, na úrovni substrátu</a:t>
            </a:r>
            <a:r>
              <a:rPr lang="cs-CZ" altLang="en-US"/>
              <a:t>: viz příklady dále</a:t>
            </a:r>
          </a:p>
          <a:p>
            <a:endParaRPr lang="cs-CZ" altLang="en-US"/>
          </a:p>
          <a:p>
            <a:r>
              <a:rPr lang="cs-CZ" altLang="en-US"/>
              <a:t>inhibice </a:t>
            </a:r>
            <a:r>
              <a:rPr lang="cs-CZ" altLang="en-US" b="1">
                <a:solidFill>
                  <a:schemeClr val="folHlink"/>
                </a:solidFill>
              </a:rPr>
              <a:t>nekompetitivní/alosterické </a:t>
            </a:r>
          </a:p>
          <a:p>
            <a:r>
              <a:rPr lang="cs-CZ" altLang="en-US"/>
              <a:t>	(</a:t>
            </a:r>
            <a:r>
              <a:rPr lang="cs-CZ" altLang="en-US" i="1"/>
              <a:t>kovalentní vazby na jiném místě </a:t>
            </a:r>
          </a:p>
          <a:p>
            <a:r>
              <a:rPr lang="cs-CZ" altLang="en-US" i="1"/>
              <a:t>	</a:t>
            </a:r>
            <a:r>
              <a:rPr lang="cs-CZ" altLang="en-US" i="1">
                <a:sym typeface="Wingdings" pitchFamily="2" charset="2"/>
              </a:rPr>
              <a:t></a:t>
            </a:r>
            <a:r>
              <a:rPr lang="en-US" altLang="en-US" i="1">
                <a:sym typeface="Wingdings" pitchFamily="2" charset="2"/>
              </a:rPr>
              <a:t> nespecifick</a:t>
            </a:r>
            <a:r>
              <a:rPr lang="cs-CZ" altLang="en-US" i="1">
                <a:sym typeface="Wingdings" pitchFamily="2" charset="2"/>
              </a:rPr>
              <a:t>á </a:t>
            </a:r>
            <a:r>
              <a:rPr lang="cs-CZ" altLang="en-US" i="1"/>
              <a:t>změna struktury/funkce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480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5496" y="953433"/>
            <a:ext cx="9289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 dirty="0" err="1" smtClean="0"/>
              <a:t>Acetylcholinesteráza</a:t>
            </a:r>
            <a:r>
              <a:rPr lang="cs-CZ" altLang="en-US" sz="2200" b="1" dirty="0" smtClean="0"/>
              <a:t> </a:t>
            </a:r>
            <a:endParaRPr lang="cs-CZ" altLang="en-US" sz="2200" b="1" dirty="0"/>
          </a:p>
          <a:p>
            <a:pPr>
              <a:buFontTx/>
              <a:buChar char="-"/>
            </a:pPr>
            <a:r>
              <a:rPr lang="cs-CZ" altLang="en-US" dirty="0"/>
              <a:t> klíčový enzym v přenosu nervových signálů </a:t>
            </a:r>
            <a:r>
              <a:rPr lang="cs-CZ" altLang="en-US" dirty="0" smtClean="0"/>
              <a:t>(</a:t>
            </a:r>
            <a:r>
              <a:rPr lang="cs-CZ" altLang="en-US" dirty="0"/>
              <a:t>mezi neurony, mezi neuronem a svalem)</a:t>
            </a:r>
          </a:p>
          <a:p>
            <a:pPr>
              <a:buFontTx/>
              <a:buChar char="-"/>
            </a:pPr>
            <a:r>
              <a:rPr lang="cs-CZ" altLang="en-US" dirty="0"/>
              <a:t>Inhibice Ach (</a:t>
            </a:r>
            <a:r>
              <a:rPr lang="cs-CZ" altLang="en-US" b="1" dirty="0">
                <a:solidFill>
                  <a:schemeClr val="tx2"/>
                </a:solidFill>
              </a:rPr>
              <a:t>organofosfátové </a:t>
            </a:r>
            <a:r>
              <a:rPr lang="cs-CZ" altLang="en-US" b="1" dirty="0" err="1">
                <a:solidFill>
                  <a:schemeClr val="tx2"/>
                </a:solidFill>
              </a:rPr>
              <a:t>pesticity</a:t>
            </a:r>
            <a:r>
              <a:rPr lang="cs-CZ" altLang="en-US" b="1" dirty="0">
                <a:solidFill>
                  <a:schemeClr val="tx2"/>
                </a:solidFill>
              </a:rPr>
              <a:t>, karbamáty </a:t>
            </a:r>
            <a:r>
              <a:rPr lang="cs-CZ" altLang="en-US" dirty="0" smtClean="0"/>
              <a:t>…) </a:t>
            </a:r>
            <a:r>
              <a:rPr lang="cs-CZ" altLang="en-US" dirty="0" smtClean="0">
                <a:sym typeface="Wingdings" pitchFamily="2" charset="2"/>
              </a:rPr>
              <a:t>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>
                <a:sym typeface="Wingdings" pitchFamily="2" charset="2"/>
              </a:rPr>
              <a:t>k</a:t>
            </a:r>
            <a:r>
              <a:rPr lang="cs-CZ" altLang="en-US" dirty="0" err="1">
                <a:sym typeface="Wingdings" pitchFamily="2" charset="2"/>
              </a:rPr>
              <a:t>řeče</a:t>
            </a:r>
            <a:r>
              <a:rPr lang="cs-CZ" altLang="en-US" dirty="0">
                <a:sym typeface="Wingdings" pitchFamily="2" charset="2"/>
              </a:rPr>
              <a:t>, udušení</a:t>
            </a:r>
            <a:endParaRPr lang="cs-CZ" altLang="en-US" dirty="0"/>
          </a:p>
          <a:p>
            <a:endParaRPr lang="cs-CZ" altLang="en-US" sz="2200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>
                <a:solidFill>
                  <a:srgbClr val="FF3300"/>
                </a:solidFill>
              </a:rPr>
              <a:t>Specifické inhibice enzymů </a:t>
            </a:r>
            <a:r>
              <a:rPr lang="cs-CZ" altLang="en-US" sz="2400" b="1" dirty="0" smtClean="0">
                <a:solidFill>
                  <a:srgbClr val="FF3300"/>
                </a:solidFill>
              </a:rPr>
              <a:t>– </a:t>
            </a:r>
            <a:r>
              <a:rPr lang="cs-CZ" altLang="en-US" sz="2400" b="1" smtClean="0">
                <a:solidFill>
                  <a:srgbClr val="FF3300"/>
                </a:solidFill>
              </a:rPr>
              <a:t>příklad </a:t>
            </a:r>
            <a:r>
              <a:rPr lang="cs-CZ" altLang="en-US" sz="2400" b="1" dirty="0" err="1" smtClean="0">
                <a:solidFill>
                  <a:srgbClr val="FF3300"/>
                </a:solidFill>
              </a:rPr>
              <a:t>AcCholE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243639"/>
            <a:ext cx="6588223" cy="449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 dirty="0" err="1">
                <a:solidFill>
                  <a:srgbClr val="FF0000"/>
                </a:solidFill>
              </a:rPr>
              <a:t>Toxikodynamika</a:t>
            </a:r>
            <a:r>
              <a:rPr lang="cs-CZ" altLang="en-US" sz="2200" b="1" dirty="0">
                <a:solidFill>
                  <a:srgbClr val="FF0000"/>
                </a:solidFill>
              </a:rPr>
              <a:t/>
            </a:r>
            <a:br>
              <a:rPr lang="cs-CZ" altLang="en-US" sz="2200" b="1" dirty="0">
                <a:solidFill>
                  <a:srgbClr val="FF0000"/>
                </a:solidFill>
              </a:rPr>
            </a:br>
            <a:r>
              <a:rPr lang="cs-CZ" altLang="en-US" sz="2200" i="1" dirty="0"/>
              <a:t>vychází z propracované „farmakodynamiky“ a přejímá její koncepty</a:t>
            </a:r>
          </a:p>
          <a:p>
            <a:r>
              <a:rPr lang="cs-CZ" altLang="en-US" sz="2200" i="1" dirty="0"/>
              <a:t>popisuje procesy na molekulární úrovni</a:t>
            </a:r>
          </a:p>
          <a:p>
            <a:endParaRPr lang="cs-CZ" altLang="en-US" sz="2200" i="1" dirty="0"/>
          </a:p>
          <a:p>
            <a:r>
              <a:rPr lang="cs-CZ" altLang="en-US" sz="2200" b="1" dirty="0"/>
              <a:t>V místě kontaktu toxikantu s cílovým místem („receptorem“) dochází k interakci </a:t>
            </a:r>
            <a:r>
              <a:rPr lang="cs-CZ" altLang="en-US" sz="2200" b="1" dirty="0">
                <a:solidFill>
                  <a:schemeClr val="tx2"/>
                </a:solidFill>
              </a:rPr>
              <a:t>toxikant-receptor </a:t>
            </a:r>
          </a:p>
          <a:p>
            <a:endParaRPr lang="cs-CZ" altLang="en-US" sz="2200" b="1" dirty="0">
              <a:solidFill>
                <a:schemeClr val="tx2"/>
              </a:solidFill>
            </a:endParaRPr>
          </a:p>
          <a:p>
            <a:r>
              <a:rPr lang="cs-CZ" altLang="en-US" sz="2200" b="1" dirty="0">
                <a:solidFill>
                  <a:schemeClr val="tx2"/>
                </a:solidFill>
              </a:rPr>
              <a:t>Interakce mezi dvěma chemickými látkami</a:t>
            </a:r>
          </a:p>
          <a:p>
            <a:endParaRPr lang="cs-CZ" altLang="en-US" dirty="0"/>
          </a:p>
          <a:p>
            <a:r>
              <a:rPr lang="cs-CZ" altLang="en-US" b="1" u="sng" dirty="0"/>
              <a:t>Cílové struktury = základní makromolekuly:</a:t>
            </a:r>
          </a:p>
          <a:p>
            <a:r>
              <a:rPr lang="cs-CZ" altLang="en-US" sz="1600" b="1" dirty="0"/>
              <a:t>Proteiny</a:t>
            </a:r>
          </a:p>
          <a:p>
            <a:r>
              <a:rPr lang="cs-CZ" altLang="en-US" sz="1600" dirty="0"/>
              <a:t>	STRUKTURNÍ (tubulin apod.)</a:t>
            </a:r>
          </a:p>
          <a:p>
            <a:r>
              <a:rPr lang="cs-CZ" altLang="en-US" sz="1600" dirty="0"/>
              <a:t>	ENZYMY</a:t>
            </a:r>
          </a:p>
          <a:p>
            <a:r>
              <a:rPr lang="cs-CZ" altLang="en-US" sz="1600" dirty="0"/>
              <a:t>	TRANSPORTÉRY (v membráně, hemoglobin)</a:t>
            </a:r>
          </a:p>
          <a:p>
            <a:r>
              <a:rPr lang="cs-CZ" altLang="en-US" sz="1600" dirty="0"/>
              <a:t>	PROTEINOVÉ RECEPTORY </a:t>
            </a:r>
            <a:br>
              <a:rPr lang="cs-CZ" altLang="en-US" sz="1600" dirty="0"/>
            </a:br>
            <a:r>
              <a:rPr lang="cs-CZ" altLang="en-US" sz="1600" dirty="0"/>
              <a:t>	(v membráně i v cytoplasmě) </a:t>
            </a:r>
          </a:p>
          <a:p>
            <a:endParaRPr lang="cs-CZ" altLang="en-US" sz="1600" dirty="0"/>
          </a:p>
          <a:p>
            <a:r>
              <a:rPr lang="cs-CZ" altLang="en-US" sz="1600" b="1" dirty="0"/>
              <a:t>Nukleové kyseliny</a:t>
            </a:r>
          </a:p>
          <a:p>
            <a:r>
              <a:rPr lang="cs-CZ" altLang="en-US" sz="1600" b="1" dirty="0"/>
              <a:t>Fosfolipidy</a:t>
            </a:r>
          </a:p>
          <a:p>
            <a:r>
              <a:rPr lang="cs-CZ" altLang="en-US" sz="1600" dirty="0"/>
              <a:t>(</a:t>
            </a:r>
            <a:r>
              <a:rPr lang="cs-CZ" altLang="en-US" sz="1600" dirty="0" smtClean="0"/>
              <a:t>Sacharidy – méně významné v </a:t>
            </a:r>
            <a:r>
              <a:rPr lang="cs-CZ" altLang="en-US" sz="1600" dirty="0" err="1" smtClean="0"/>
              <a:t>ekotoxicitě</a:t>
            </a:r>
            <a:r>
              <a:rPr lang="cs-CZ" altLang="en-US" sz="1600" dirty="0" smtClean="0"/>
              <a:t>)</a:t>
            </a:r>
            <a:endParaRPr lang="cs-CZ" altLang="en-US" sz="1600" dirty="0"/>
          </a:p>
          <a:p>
            <a:r>
              <a:rPr lang="cs-CZ" altLang="en-US" dirty="0"/>
              <a:t>	</a:t>
            </a:r>
          </a:p>
          <a:p>
            <a:r>
              <a:rPr lang="cs-CZ" altLang="en-US" dirty="0"/>
              <a:t>	</a:t>
            </a:r>
          </a:p>
          <a:p>
            <a:endParaRPr lang="cs-CZ" altLang="en-US" dirty="0"/>
          </a:p>
        </p:txBody>
      </p:sp>
      <p:pic>
        <p:nvPicPr>
          <p:cNvPr id="8195" name="Picture 27" descr="http://www.orko.cz/Varia/Pro%20Katku/Campbell%20obr%E1zky/07_Art_for_Students/07_09-MembProteinFuncti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4210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ovéPole 26"/>
          <p:cNvSpPr txBox="1">
            <a:spLocks noChangeArrowheads="1"/>
          </p:cNvSpPr>
          <p:nvPr/>
        </p:nvSpPr>
        <p:spPr bwMode="auto">
          <a:xfrm>
            <a:off x="6156325" y="2781300"/>
            <a:ext cx="252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sz="1200"/>
              <a:t>Ilustrace –příklady funkcí proteinů </a:t>
            </a:r>
            <a:br>
              <a:rPr lang="cs-CZ" altLang="en-US" sz="1200"/>
            </a:br>
            <a:r>
              <a:rPr lang="cs-CZ" altLang="en-US" sz="1200"/>
              <a:t>(jen membránové)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26064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 smtClean="0">
                <a:solidFill>
                  <a:schemeClr val="tx2"/>
                </a:solidFill>
              </a:rPr>
              <a:t>Příklady – organofosfátové inhibitory </a:t>
            </a:r>
            <a:r>
              <a:rPr lang="cs-CZ" altLang="en-US" sz="2400" b="1" dirty="0" err="1" smtClean="0">
                <a:solidFill>
                  <a:schemeClr val="tx2"/>
                </a:solidFill>
              </a:rPr>
              <a:t>AcCholE</a:t>
            </a:r>
            <a:endParaRPr lang="cs-CZ" alt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 rotWithShape="1">
          <a:blip r:embed="rId3" cstate="print"/>
          <a:srcRect t="50000"/>
          <a:stretch/>
        </p:blipFill>
        <p:spPr bwMode="auto">
          <a:xfrm>
            <a:off x="-13665" y="3680904"/>
            <a:ext cx="3044309" cy="1116247"/>
          </a:xfrm>
          <a:prstGeom prst="rect">
            <a:avLst/>
          </a:prstGeom>
          <a:noFill/>
        </p:spPr>
      </p:pic>
      <p:pic>
        <p:nvPicPr>
          <p:cNvPr id="7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4067944" y="1412776"/>
            <a:ext cx="4896544" cy="22181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35947" y="3059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Nervové plyny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0" y="4793685"/>
            <a:ext cx="2987824" cy="206431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716865" y="378904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Insekticidy - karbamáty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179512" y="874103"/>
            <a:ext cx="2843808" cy="1042729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072424" y="87410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Organofosfátové insekticidy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5650" name="Picture 2" descr="Výsledek obrázku pro carbamate insectici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71045"/>
            <a:ext cx="5290471" cy="23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/>
              <a:t>inhibice enzymů respiračních řetězců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Respirace </a:t>
            </a:r>
            <a:r>
              <a:rPr lang="en-US" altLang="en-US"/>
              <a:t>&amp; tvorba ATP </a:t>
            </a:r>
            <a:r>
              <a:rPr lang="cs-CZ" altLang="en-US"/>
              <a:t>- klíčový metabolický proces 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</a:t>
            </a:r>
            <a:r>
              <a:rPr lang="cs-CZ" altLang="en-US" b="1">
                <a:solidFill>
                  <a:schemeClr val="tx2"/>
                </a:solidFill>
              </a:rPr>
              <a:t>Kyanid </a:t>
            </a:r>
            <a:r>
              <a:rPr lang="cs-CZ" altLang="en-US"/>
              <a:t>(C≡N)</a:t>
            </a:r>
            <a:r>
              <a:rPr lang="en-US" altLang="en-US"/>
              <a:t>, </a:t>
            </a:r>
            <a:r>
              <a:rPr lang="en-US" altLang="en-US" b="1">
                <a:solidFill>
                  <a:schemeClr val="tx2"/>
                </a:solidFill>
              </a:rPr>
              <a:t>CO</a:t>
            </a:r>
            <a:r>
              <a:rPr lang="cs-CZ" altLang="en-US"/>
              <a:t> vazba na </a:t>
            </a:r>
            <a:r>
              <a:rPr lang="cs-CZ" altLang="en-US" u="sng"/>
              <a:t>hemový komplex</a:t>
            </a:r>
            <a:r>
              <a:rPr lang="cs-CZ" altLang="en-US"/>
              <a:t> 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cs-CZ" altLang="en-US">
                <a:sym typeface="Wingdings" pitchFamily="2" charset="2"/>
              </a:rPr>
              <a:t> </a:t>
            </a:r>
            <a:r>
              <a:rPr lang="en-US" altLang="en-US">
                <a:sym typeface="Wingdings" pitchFamily="2" charset="2"/>
              </a:rPr>
              <a:t>nejr</a:t>
            </a:r>
            <a:r>
              <a:rPr lang="cs-CZ" altLang="en-US">
                <a:sym typeface="Wingdings" pitchFamily="2" charset="2"/>
              </a:rPr>
              <a:t>ychlejší toxicita – mitochondrie</a:t>
            </a:r>
          </a:p>
          <a:p>
            <a:pPr lvl="1" eaLnBrk="1" hangingPunct="1"/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</a:t>
            </a:r>
            <a:r>
              <a:rPr lang="cs-CZ" altLang="en-US"/>
              <a:t>také v hemoglobinu, CYP450 atd.</a:t>
            </a:r>
          </a:p>
          <a:p>
            <a:pPr lvl="1" eaLnBrk="1" hangingPunct="1">
              <a:buFont typeface="Wingdings" pitchFamily="2" charset="2"/>
              <a:buChar char="à"/>
            </a:pPr>
            <a:endParaRPr lang="cs-CZ" altLang="en-US" sz="220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Specifické inhibice enzymů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0376" r="6482" b="11359"/>
          <a:stretch>
            <a:fillRect/>
          </a:stretch>
        </p:blipFill>
        <p:spPr bwMode="auto">
          <a:xfrm>
            <a:off x="3924300" y="3243263"/>
            <a:ext cx="4968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7350"/>
            <a:ext cx="1368425" cy="1325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23383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/>
              <a:t>Účinky látek </a:t>
            </a:r>
            <a:r>
              <a:rPr lang="cs-CZ" altLang="en-US" sz="2200" b="1"/>
              <a:t>na sekundání a terciární strukturu proteinů </a:t>
            </a:r>
            <a:br>
              <a:rPr lang="cs-CZ" altLang="en-US" sz="2200" b="1"/>
            </a:br>
            <a:r>
              <a:rPr lang="cs-CZ" altLang="en-US" sz="2200" b="1"/>
              <a:t>(včetně enzymů)</a:t>
            </a:r>
            <a:r>
              <a:rPr lang="cs-CZ" altLang="en-US" sz="2200"/>
              <a:t/>
            </a:r>
            <a:br>
              <a:rPr lang="cs-CZ" altLang="en-US" sz="2200"/>
            </a:br>
            <a:endParaRPr lang="cs-CZ" altLang="en-US" sz="2200"/>
          </a:p>
          <a:p>
            <a:r>
              <a:rPr lang="cs-CZ" altLang="en-US" b="1"/>
              <a:t>Narušení H-můstků</a:t>
            </a:r>
            <a:r>
              <a:rPr lang="cs-CZ" altLang="en-US"/>
              <a:t>	alkoholy, aminy</a:t>
            </a:r>
          </a:p>
          <a:p>
            <a:r>
              <a:rPr lang="cs-CZ" altLang="en-US" b="1"/>
              <a:t>Iontové vazby	</a:t>
            </a:r>
            <a:r>
              <a:rPr lang="cs-CZ" altLang="en-US"/>
              <a:t>	kyseliny (COOH), zásady (aminy)	</a:t>
            </a:r>
          </a:p>
          <a:p>
            <a:r>
              <a:rPr lang="cs-CZ" altLang="en-US"/>
              <a:t>			toxické (těžké) kovy - </a:t>
            </a:r>
            <a:r>
              <a:rPr lang="de-DE" altLang="en-US"/>
              <a:t>Hg</a:t>
            </a:r>
            <a:r>
              <a:rPr lang="de-DE" altLang="en-US" baseline="30000"/>
              <a:t>+2</a:t>
            </a:r>
            <a:r>
              <a:rPr lang="de-DE" altLang="en-US"/>
              <a:t>, Pb</a:t>
            </a:r>
            <a:r>
              <a:rPr lang="de-DE" altLang="en-US" baseline="30000"/>
              <a:t>+2</a:t>
            </a:r>
            <a:r>
              <a:rPr lang="de-DE" altLang="en-US"/>
              <a:t>, Cd</a:t>
            </a:r>
            <a:r>
              <a:rPr lang="de-DE" altLang="en-US" baseline="30000"/>
              <a:t>+2 </a:t>
            </a:r>
            <a:r>
              <a:rPr lang="cs-CZ" altLang="en-US"/>
              <a:t>, A</a:t>
            </a:r>
            <a:r>
              <a:rPr lang="de-DE" altLang="en-US"/>
              <a:t>g</a:t>
            </a:r>
            <a:r>
              <a:rPr lang="de-DE" altLang="en-US" baseline="30000"/>
              <a:t>+1</a:t>
            </a:r>
            <a:r>
              <a:rPr lang="de-DE" altLang="en-US"/>
              <a:t> Tl</a:t>
            </a:r>
            <a:r>
              <a:rPr lang="de-DE" altLang="en-US" baseline="30000"/>
              <a:t>+1</a:t>
            </a:r>
            <a:r>
              <a:rPr lang="de-DE" altLang="en-US"/>
              <a:t>,</a:t>
            </a:r>
            <a:endParaRPr lang="cs-CZ" altLang="en-US"/>
          </a:p>
          <a:p>
            <a:r>
              <a:rPr lang="cs-CZ" altLang="en-US" b="1"/>
              <a:t>S-S můstky	</a:t>
            </a:r>
            <a:r>
              <a:rPr lang="cs-CZ" altLang="en-US"/>
              <a:t>	toxické kovy (reakce se sírou HS-)</a:t>
            </a:r>
          </a:p>
          <a:p>
            <a:endParaRPr lang="cs-CZ" altLang="en-US"/>
          </a:p>
          <a:p>
            <a:r>
              <a:rPr lang="cs-CZ" altLang="en-US" sz="1600" b="1">
                <a:solidFill>
                  <a:schemeClr val="tx2"/>
                </a:solidFill>
              </a:rPr>
              <a:t>Detaily (domácí úkol): </a:t>
            </a:r>
            <a:r>
              <a:rPr lang="cs-CZ" altLang="en-US" sz="1600" u="sng">
                <a:solidFill>
                  <a:schemeClr val="tx2"/>
                </a:solidFill>
              </a:rPr>
              <a:t>http://www.elmhurst.edu/~chm/vchembook/568denaturation.html</a:t>
            </a:r>
          </a:p>
          <a:p>
            <a:endParaRPr lang="cs-CZ" altLang="en-US" sz="160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Nespecifické mechanismy (reaktivní): denaturace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427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Změny redox-potenciálu</a:t>
            </a:r>
          </a:p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Oxidativní stres</a:t>
            </a:r>
          </a:p>
          <a:p>
            <a:pPr algn="ctr"/>
            <a:endParaRPr lang="cs-CZ" altLang="en-US" sz="35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825" y="981075"/>
            <a:ext cx="86106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200" b="1">
                <a:solidFill>
                  <a:schemeClr val="tx2"/>
                </a:solidFill>
              </a:rPr>
              <a:t>R</a:t>
            </a:r>
            <a:r>
              <a:rPr lang="cs-CZ" altLang="en-US" sz="2200" b="1">
                <a:solidFill>
                  <a:schemeClr val="tx2"/>
                </a:solidFill>
              </a:rPr>
              <a:t>edox-potenciál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v buňce se přirozeně udržuje určitý stav redox-potenciálu 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rovnováha </a:t>
            </a:r>
            <a:r>
              <a:rPr lang="cs-CZ" altLang="en-US" b="1"/>
              <a:t>oxidanty/antioxidanty</a:t>
            </a:r>
            <a:endParaRPr lang="en-GB" altLang="en-US" b="1"/>
          </a:p>
          <a:p>
            <a:pPr eaLnBrk="1" hangingPunct="1">
              <a:buFontTx/>
              <a:buChar char="-"/>
            </a:pPr>
            <a:endParaRPr lang="cs-CZ" altLang="en-US" b="1"/>
          </a:p>
          <a:p>
            <a:pPr eaLnBrk="1" hangingPunct="1">
              <a:buFontTx/>
              <a:buChar char="-"/>
            </a:pPr>
            <a:r>
              <a:rPr lang="en-GB" altLang="en-US"/>
              <a:t> </a:t>
            </a:r>
            <a:r>
              <a:rPr lang="cs-CZ" altLang="en-US"/>
              <a:t>narušení rovnováhy </a:t>
            </a:r>
            <a:r>
              <a:rPr lang="cs-CZ" altLang="en-US" b="1">
                <a:sym typeface="Wingdings" pitchFamily="2" charset="2"/>
              </a:rPr>
              <a:t></a:t>
            </a:r>
            <a:r>
              <a:rPr lang="en-US" altLang="en-US" b="1">
                <a:sym typeface="Wingdings" pitchFamily="2" charset="2"/>
              </a:rPr>
              <a:t> oxida</a:t>
            </a:r>
            <a:r>
              <a:rPr lang="cs-CZ" altLang="en-US" b="1">
                <a:sym typeface="Wingdings" pitchFamily="2" charset="2"/>
              </a:rPr>
              <a:t>ční stres</a:t>
            </a:r>
            <a:endParaRPr lang="cs-CZ" altLang="en-US" b="1"/>
          </a:p>
          <a:p>
            <a:pPr>
              <a:buFontTx/>
              <a:buChar char="-"/>
            </a:pPr>
            <a:endParaRPr lang="cs-CZ" altLang="en-US" b="1" i="1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altLang="en-US" b="1">
                <a:solidFill>
                  <a:schemeClr val="tx2"/>
                </a:solidFill>
              </a:rPr>
              <a:t> A</a:t>
            </a:r>
            <a:r>
              <a:rPr lang="cs-CZ" altLang="en-US" b="1">
                <a:solidFill>
                  <a:schemeClr val="tx2"/>
                </a:solidFill>
              </a:rPr>
              <a:t>ntioxidanty: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cs-CZ" altLang="en-US" b="1">
                <a:solidFill>
                  <a:schemeClr val="tx2"/>
                </a:solidFill>
              </a:rPr>
              <a:t/>
            </a:r>
            <a:br>
              <a:rPr lang="cs-CZ" altLang="en-US" b="1">
                <a:solidFill>
                  <a:schemeClr val="tx2"/>
                </a:solidFill>
              </a:rPr>
            </a:br>
            <a:r>
              <a:rPr lang="cs-CZ" altLang="en-US" b="1" i="1">
                <a:solidFill>
                  <a:schemeClr val="tx2"/>
                </a:solidFill>
              </a:rPr>
              <a:t>	</a:t>
            </a:r>
            <a:r>
              <a:rPr lang="en-GB" altLang="en-US"/>
              <a:t>endogenní syntéza – </a:t>
            </a:r>
            <a:r>
              <a:rPr lang="en-GB" altLang="en-US" b="1">
                <a:solidFill>
                  <a:srgbClr val="FF0000"/>
                </a:solidFill>
              </a:rPr>
              <a:t>glutathion (!)</a:t>
            </a:r>
          </a:p>
          <a:p>
            <a:pPr lvl="1"/>
            <a:r>
              <a:rPr lang="en-GB" altLang="en-US"/>
              <a:t>	dietární </a:t>
            </a:r>
            <a:r>
              <a:rPr lang="cs-CZ" altLang="en-US"/>
              <a:t>beta-karoten, </a:t>
            </a:r>
            <a:r>
              <a:rPr lang="cs-CZ" altLang="en-US" b="1">
                <a:solidFill>
                  <a:srgbClr val="FF0000"/>
                </a:solidFill>
              </a:rPr>
              <a:t>kys. askorbová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cs-CZ" altLang="en-US" b="1">
                <a:solidFill>
                  <a:srgbClr val="FF0000"/>
                </a:solidFill>
              </a:rPr>
              <a:t>(vitamin C)</a:t>
            </a:r>
          </a:p>
          <a:p>
            <a:pPr>
              <a:buFontTx/>
              <a:buChar char="-"/>
            </a:pPr>
            <a:endParaRPr lang="cs-CZ" altLang="en-US" sz="2200"/>
          </a:p>
          <a:p>
            <a:pPr>
              <a:buFontTx/>
              <a:buChar char="-"/>
            </a:pPr>
            <a:r>
              <a:rPr lang="en-GB" altLang="en-US" b="1">
                <a:solidFill>
                  <a:schemeClr val="tx2"/>
                </a:solidFill>
              </a:rPr>
              <a:t> Zdroje “pro-oxidantů” </a:t>
            </a:r>
            <a:r>
              <a:rPr lang="en-GB" altLang="en-US"/>
              <a:t>(viz dále)</a:t>
            </a:r>
            <a:endParaRPr lang="en-GB" altLang="en-US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GB" altLang="en-US" sz="1600"/>
              <a:t> přirozené procesy (metabolismus)</a:t>
            </a:r>
          </a:p>
          <a:p>
            <a:pPr lvl="1">
              <a:buFontTx/>
              <a:buChar char="-"/>
            </a:pPr>
            <a:r>
              <a:rPr lang="en-GB" altLang="en-US" sz="1600"/>
              <a:t> záření</a:t>
            </a:r>
          </a:p>
          <a:p>
            <a:pPr lvl="1">
              <a:buFontTx/>
              <a:buChar char="-"/>
            </a:pPr>
            <a:r>
              <a:rPr lang="en-GB" altLang="en-US" sz="1600"/>
              <a:t> xenobiotika (přímá reaktivita, reaktivita po aktivaci</a:t>
            </a:r>
            <a:r>
              <a:rPr lang="en-GB" altLang="en-US" sz="1600" b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400" b="1">
                <a:solidFill>
                  <a:srgbClr val="FF3300"/>
                </a:solidFill>
              </a:rPr>
              <a:t>Změny redox potenciálu / oxidativní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6324" name="Picture 5" descr="https://encrypted-tbn2.gstatic.com/images?q=tbn:ANd9GcQgt2WMFH5Q29sZCcknGSNXxp2xpH7GR8b23AEFy-2JYUepS9cX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32813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1023938"/>
            <a:ext cx="8610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200" b="1">
                <a:solidFill>
                  <a:schemeClr val="tx2"/>
                </a:solidFill>
              </a:rPr>
              <a:t>Metabolismus - mitochondrie</a:t>
            </a:r>
          </a:p>
          <a:p>
            <a:r>
              <a:rPr lang="en-GB" altLang="en-US" sz="2200" i="1"/>
              <a:t>	</a:t>
            </a:r>
            <a:r>
              <a:rPr lang="en-GB" altLang="en-US" sz="2200" b="1"/>
              <a:t>kyslík </a:t>
            </a:r>
            <a:r>
              <a:rPr lang="en-GB" altLang="en-US" sz="2200"/>
              <a:t>= terminální akceptor elektronů</a:t>
            </a:r>
          </a:p>
          <a:p>
            <a:r>
              <a:rPr lang="en-GB" altLang="en-US"/>
              <a:t>		fyziologicky: 	O2 + glukoza </a:t>
            </a:r>
            <a:r>
              <a:rPr lang="en-GB" altLang="en-US">
                <a:sym typeface="Wingdings" pitchFamily="2" charset="2"/>
              </a:rPr>
              <a:t> voda + CO2</a:t>
            </a:r>
          </a:p>
          <a:p>
            <a:r>
              <a:rPr lang="en-GB" altLang="en-US">
                <a:sym typeface="Wingdings" pitchFamily="2" charset="2"/>
              </a:rPr>
              <a:t>		patologie:	O2  ROS </a:t>
            </a:r>
            <a:r>
              <a:rPr lang="cs-CZ" altLang="en-US" i="1"/>
              <a:t>(reactive oxygen species)</a:t>
            </a:r>
            <a:endParaRPr lang="en-GB" altLang="en-US" sz="2200"/>
          </a:p>
          <a:p>
            <a:endParaRPr lang="cs-CZ" altLang="en-US" sz="2200" i="1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METABOLISMUS a o</a:t>
            </a:r>
            <a:r>
              <a:rPr lang="en-GB" altLang="en-US" sz="2400" b="1">
                <a:solidFill>
                  <a:srgbClr val="FF3300"/>
                </a:solidFill>
              </a:rPr>
              <a:t>xidativní stres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7348" name="Picture 2" descr="http://cardiovascres.oxfordjournals.org/content/cardiovascres/61/3/461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57975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ovéPole 4"/>
          <p:cNvSpPr txBox="1">
            <a:spLocks noChangeArrowheads="1"/>
          </p:cNvSpPr>
          <p:nvPr/>
        </p:nvSpPr>
        <p:spPr bwMode="auto">
          <a:xfrm>
            <a:off x="254000" y="4437063"/>
            <a:ext cx="2805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Hlavní ROS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600"/>
              <a:t>Superoxid (O</a:t>
            </a:r>
            <a:r>
              <a:rPr lang="en-GB" altLang="en-US" sz="1600" baseline="-25000"/>
              <a:t>2</a:t>
            </a:r>
            <a:r>
              <a:rPr lang="en-GB" altLang="en-US" sz="1600" baseline="30000"/>
              <a:t>-</a:t>
            </a:r>
            <a:r>
              <a:rPr lang="en-GB" altLang="en-US" sz="1600"/>
              <a:t> </a:t>
            </a:r>
            <a:r>
              <a:rPr lang="en-GB" altLang="en-US" sz="1600" b="1" baseline="30000"/>
              <a:t>.</a:t>
            </a:r>
            <a:r>
              <a:rPr lang="en-GB" altLang="en-US" sz="1600"/>
              <a:t> )</a:t>
            </a:r>
            <a:endParaRPr lang="en-GB" altLang="en-US" sz="1600" b="1" baseline="30000"/>
          </a:p>
          <a:p>
            <a:pPr eaLnBrk="1" hangingPunct="1">
              <a:buFont typeface="Arial" charset="0"/>
              <a:buChar char="•"/>
            </a:pPr>
            <a:r>
              <a:rPr lang="en-GB" altLang="en-US" sz="1600"/>
              <a:t>Peroxid vodíku (H2O2)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600">
                <a:solidFill>
                  <a:srgbClr val="FF0000"/>
                </a:solidFill>
              </a:rPr>
              <a:t>Hydroxylový radikál (OH </a:t>
            </a:r>
            <a:r>
              <a:rPr lang="en-GB" altLang="en-US" sz="1600" b="1" baseline="30000">
                <a:solidFill>
                  <a:srgbClr val="FF0000"/>
                </a:solidFill>
              </a:rPr>
              <a:t>.</a:t>
            </a:r>
            <a:r>
              <a:rPr lang="en-GB" altLang="en-US" sz="1600">
                <a:solidFill>
                  <a:srgbClr val="FF0000"/>
                </a:solidFill>
              </a:rPr>
              <a:t> ) </a:t>
            </a:r>
            <a:r>
              <a:rPr lang="en-GB" altLang="en-US" sz="1600"/>
              <a:t/>
            </a:r>
            <a:br>
              <a:rPr lang="en-GB" altLang="en-US" sz="1600"/>
            </a:br>
            <a:r>
              <a:rPr lang="en-GB" altLang="en-US" sz="1600"/>
              <a:t>   </a:t>
            </a:r>
            <a:r>
              <a:rPr lang="en-GB" altLang="en-US" sz="1600">
                <a:sym typeface="Wingdings" pitchFamily="2" charset="2"/>
              </a:rPr>
              <a:t> poškození molekul</a:t>
            </a:r>
            <a:endParaRPr lang="en-GB" altLang="en-US" sz="1600"/>
          </a:p>
          <a:p>
            <a:pPr eaLnBrk="1" hangingPunct="1">
              <a:buFont typeface="Arial" charset="0"/>
              <a:buChar char="•"/>
            </a:pPr>
            <a:endParaRPr lang="en-GB" altLang="en-US" sz="160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700338" y="5661025"/>
            <a:ext cx="2879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65182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2000" b="1" dirty="0">
                <a:latin typeface="+mj-lt"/>
              </a:rPr>
              <a:t>Respirační řetězec v mitochondriích</a:t>
            </a:r>
          </a:p>
          <a:p>
            <a:pPr eaLnBrk="0" hangingPunct="0">
              <a:buFontTx/>
              <a:buChar char="-"/>
              <a:defRPr/>
            </a:pPr>
            <a:r>
              <a:rPr lang="cs-CZ" sz="2000" dirty="0">
                <a:latin typeface="+mj-lt"/>
              </a:rPr>
              <a:t> zdroj elektronů </a:t>
            </a:r>
            <a:r>
              <a:rPr lang="cs-CZ" sz="2000" dirty="0">
                <a:latin typeface="+mj-lt"/>
                <a:sym typeface="Wingdings" pitchFamily="2" charset="2"/>
              </a:rPr>
              <a:t></a:t>
            </a:r>
            <a:r>
              <a:rPr lang="en-US" sz="2000" dirty="0">
                <a:latin typeface="+mj-lt"/>
                <a:sym typeface="Wingdings" pitchFamily="2" charset="2"/>
              </a:rPr>
              <a:t> </a:t>
            </a:r>
            <a:r>
              <a:rPr lang="cs-CZ" sz="2000" dirty="0">
                <a:latin typeface="+mj-lt"/>
              </a:rPr>
              <a:t>zdroj ROS</a:t>
            </a:r>
          </a:p>
          <a:p>
            <a:pPr eaLnBrk="0" hangingPunct="0">
              <a:buFontTx/>
              <a:buChar char="-"/>
              <a:defRPr/>
            </a:pPr>
            <a:endParaRPr lang="cs-CZ" sz="2000" dirty="0">
              <a:latin typeface="+mj-lt"/>
            </a:endParaRPr>
          </a:p>
        </p:txBody>
      </p:sp>
      <p:pic>
        <p:nvPicPr>
          <p:cNvPr id="58371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153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644525"/>
            <a:ext cx="861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en-US" i="1"/>
          </a:p>
          <a:p>
            <a:r>
              <a:rPr lang="cs-CZ" altLang="en-US" b="1"/>
              <a:t>Ionizující záření </a:t>
            </a:r>
          </a:p>
          <a:p>
            <a:r>
              <a:rPr lang="cs-CZ" altLang="en-US">
                <a:solidFill>
                  <a:schemeClr val="tx2"/>
                </a:solidFill>
              </a:rPr>
              <a:t>	</a:t>
            </a:r>
            <a:r>
              <a:rPr lang="cs-CZ" altLang="en-US" b="1">
                <a:solidFill>
                  <a:schemeClr val="tx2"/>
                </a:solidFill>
              </a:rPr>
              <a:t>reakce s vodou v buňkách </a:t>
            </a:r>
            <a:br>
              <a:rPr lang="cs-CZ" altLang="en-US" b="1">
                <a:solidFill>
                  <a:schemeClr val="tx2"/>
                </a:solidFill>
              </a:rPr>
            </a:br>
            <a:r>
              <a:rPr lang="cs-CZ" altLang="en-US" b="1">
                <a:solidFill>
                  <a:srgbClr val="FF0000"/>
                </a:solidFill>
              </a:rPr>
              <a:t>	</a:t>
            </a:r>
            <a:r>
              <a:rPr lang="cs-CZ" alt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b="1">
                <a:solidFill>
                  <a:srgbClr val="FF0000"/>
                </a:solidFill>
                <a:sym typeface="Wingdings" pitchFamily="2" charset="2"/>
              </a:rPr>
              <a:t> produkce ROS</a:t>
            </a:r>
            <a:r>
              <a:rPr lang="cs-CZ" altLang="en-US" b="1">
                <a:solidFill>
                  <a:srgbClr val="FF0000"/>
                </a:solidFill>
                <a:sym typeface="Wingdings" pitchFamily="2" charset="2"/>
              </a:rPr>
              <a:t> (OH-radikál)</a:t>
            </a:r>
            <a:r>
              <a:rPr lang="cs-CZ" altLang="en-US" b="1">
                <a:solidFill>
                  <a:schemeClr val="tx2"/>
                </a:solidFill>
              </a:rPr>
              <a:t/>
            </a:r>
            <a:br>
              <a:rPr lang="cs-CZ" altLang="en-US" b="1">
                <a:solidFill>
                  <a:schemeClr val="tx2"/>
                </a:solidFill>
              </a:rPr>
            </a:br>
            <a:r>
              <a:rPr lang="cs-CZ" altLang="en-US" b="1" i="1">
                <a:solidFill>
                  <a:srgbClr val="FF0000"/>
                </a:solidFill>
              </a:rPr>
              <a:t>		</a:t>
            </a:r>
            <a:r>
              <a:rPr lang="cs-CZ" altLang="en-US" i="1">
                <a:sym typeface="Wingdings" pitchFamily="2" charset="2"/>
              </a:rPr>
              <a:t></a:t>
            </a:r>
            <a:r>
              <a:rPr lang="en-US" altLang="en-US" i="1">
                <a:sym typeface="Wingdings" pitchFamily="2" charset="2"/>
              </a:rPr>
              <a:t> </a:t>
            </a:r>
            <a:r>
              <a:rPr lang="cs-CZ" altLang="en-US" i="1">
                <a:sym typeface="Wingdings" pitchFamily="2" charset="2"/>
              </a:rPr>
              <a:t>základní mechanismus toxicity způsobené zářením !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>
                <a:solidFill>
                  <a:srgbClr val="FF3300"/>
                </a:solidFill>
              </a:rPr>
              <a:t>Další zdroje „oxidantů“ v buňce -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9396" name="Picture 10" descr="http://www.frontiersin.org/files/Articles/22593/fphar-03-00094-HTML/image_m/fphar-03-0009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36825"/>
            <a:ext cx="78438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04800" y="965200"/>
            <a:ext cx="8610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en-US" altLang="en-US"/>
              <a:t> </a:t>
            </a:r>
            <a:r>
              <a:rPr lang="en-US" altLang="en-US" b="1"/>
              <a:t>p</a:t>
            </a:r>
            <a:r>
              <a:rPr lang="en-GB" altLang="en-US" b="1"/>
              <a:t>římo </a:t>
            </a:r>
            <a:r>
              <a:rPr lang="en-US" altLang="en-US" b="1"/>
              <a:t>r</a:t>
            </a:r>
            <a:r>
              <a:rPr lang="cs-CZ" altLang="en-US" b="1"/>
              <a:t>eaktivní látky </a:t>
            </a:r>
            <a:r>
              <a:rPr lang="cs-CZ" altLang="en-US"/>
              <a:t>(</a:t>
            </a:r>
            <a:r>
              <a:rPr lang="en-GB" altLang="en-US"/>
              <a:t>např. </a:t>
            </a:r>
            <a:r>
              <a:rPr lang="cs-CZ" altLang="en-US"/>
              <a:t>epoxidy </a:t>
            </a:r>
            <a:r>
              <a:rPr lang="en-GB" altLang="en-US"/>
              <a:t>a další </a:t>
            </a:r>
            <a:r>
              <a:rPr lang="cs-CZ" altLang="en-US"/>
              <a:t>…)</a:t>
            </a:r>
          </a:p>
          <a:p>
            <a:pPr>
              <a:buFontTx/>
              <a:buChar char="-"/>
            </a:pPr>
            <a:r>
              <a:rPr lang="en-GB" altLang="en-US"/>
              <a:t> </a:t>
            </a:r>
            <a:r>
              <a:rPr lang="cs-CZ" altLang="en-US" b="1"/>
              <a:t>metabolity </a:t>
            </a:r>
            <a:r>
              <a:rPr lang="cs-CZ" altLang="en-US"/>
              <a:t>vznikající při transformacích </a:t>
            </a:r>
            <a:r>
              <a:rPr lang="en-GB" altLang="en-US"/>
              <a:t>a </a:t>
            </a:r>
            <a:r>
              <a:rPr lang="cs-CZ" altLang="en-US"/>
              <a:t>detoxifikaci</a:t>
            </a:r>
          </a:p>
          <a:p>
            <a:r>
              <a:rPr lang="en-GB" altLang="en-US">
                <a:solidFill>
                  <a:schemeClr val="tx2"/>
                </a:solidFill>
              </a:rPr>
              <a:t>	</a:t>
            </a:r>
            <a:r>
              <a:rPr lang="en-GB" altLang="en-US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GB" altLang="en-US">
                <a:solidFill>
                  <a:schemeClr val="tx2"/>
                </a:solidFill>
              </a:rPr>
              <a:t>Reakce s “antioxidanty” </a:t>
            </a:r>
            <a:r>
              <a:rPr lang="en-GB" altLang="en-US">
                <a:solidFill>
                  <a:schemeClr val="tx2"/>
                </a:solidFill>
                <a:sym typeface="Wingdings" pitchFamily="2" charset="2"/>
              </a:rPr>
              <a:t> narušení redox rovnováhy</a:t>
            </a:r>
            <a:endParaRPr lang="cs-CZ" altLang="en-US">
              <a:solidFill>
                <a:schemeClr val="tx2"/>
              </a:solidFill>
            </a:endParaRPr>
          </a:p>
          <a:p>
            <a:endParaRPr lang="en-GB" altLang="en-US"/>
          </a:p>
          <a:p>
            <a:pPr>
              <a:buFontTx/>
              <a:buChar char="-"/>
            </a:pPr>
            <a:r>
              <a:rPr lang="cs-CZ" altLang="en-US" b="1"/>
              <a:t>toxické kovy </a:t>
            </a:r>
            <a:r>
              <a:rPr lang="cs-CZ" altLang="en-US"/>
              <a:t>(Fentonova reakce – katalýza rozkladu H2O2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OH*</a:t>
            </a:r>
            <a:r>
              <a:rPr lang="en-GB" altLang="en-US">
                <a:sym typeface="Wingdings" pitchFamily="2" charset="2"/>
              </a:rPr>
              <a:t>)</a:t>
            </a:r>
            <a:endParaRPr lang="cs-CZ" altLang="en-US"/>
          </a:p>
          <a:p>
            <a:pPr>
              <a:buFontTx/>
              <a:buChar char="-"/>
            </a:pPr>
            <a:r>
              <a:rPr lang="cs-CZ" altLang="en-US" b="1"/>
              <a:t>redoxní cyklátory </a:t>
            </a:r>
            <a:r>
              <a:rPr lang="cs-CZ" altLang="en-US"/>
              <a:t>– např. </a:t>
            </a:r>
            <a:r>
              <a:rPr lang="en-GB" altLang="en-US"/>
              <a:t>c</a:t>
            </a:r>
            <a:r>
              <a:rPr lang="cs-CZ" altLang="en-US"/>
              <a:t>hinony</a:t>
            </a:r>
          </a:p>
          <a:p>
            <a:pPr lvl="2">
              <a:buFont typeface="Wingdings" pitchFamily="2" charset="2"/>
              <a:buChar char="à"/>
            </a:pPr>
            <a:r>
              <a:rPr lang="en-GB" altLang="en-US">
                <a:solidFill>
                  <a:schemeClr val="tx2"/>
                </a:solidFill>
                <a:sym typeface="Wingdings" pitchFamily="2" charset="2"/>
              </a:rPr>
              <a:t>Indukce radikálů (viz příklad dole: kovy  ROS)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400" b="1">
                <a:solidFill>
                  <a:srgbClr val="FF3300"/>
                </a:solidFill>
              </a:rPr>
              <a:t>XENOBIOTIKA A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0420" name="Picture 2" descr="http://ars.els-cdn.com/content/image/1-s2.0-S0891584902007797-g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190875"/>
            <a:ext cx="62658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14325"/>
            <a:ext cx="86106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>
                <a:solidFill>
                  <a:srgbClr val="FF0000"/>
                </a:solidFill>
              </a:rPr>
              <a:t>Oxidativní </a:t>
            </a:r>
            <a:r>
              <a:rPr lang="cs-CZ" altLang="en-US" sz="2400" b="1" dirty="0" err="1">
                <a:solidFill>
                  <a:srgbClr val="FF0000"/>
                </a:solidFill>
              </a:rPr>
              <a:t>stre</a:t>
            </a:r>
            <a:r>
              <a:rPr lang="en-US" altLang="en-US" sz="2400" b="1" dirty="0">
                <a:solidFill>
                  <a:srgbClr val="FF0000"/>
                </a:solidFill>
              </a:rPr>
              <a:t>s </a:t>
            </a:r>
            <a:r>
              <a:rPr lang="cs-CZ" altLang="en-US" sz="2400" b="1" dirty="0">
                <a:solidFill>
                  <a:srgbClr val="FF0000"/>
                </a:solidFill>
              </a:rPr>
              <a:t>= narušení rovnováhy oxidanty/antioxidanty</a:t>
            </a:r>
          </a:p>
          <a:p>
            <a:endParaRPr lang="cs-CZ" altLang="en-US" sz="3000" u="sng" dirty="0"/>
          </a:p>
          <a:p>
            <a:r>
              <a:rPr lang="cs-CZ" altLang="en-US" sz="3000" dirty="0"/>
              <a:t>Oxidační stres vzniká:</a:t>
            </a:r>
            <a:br>
              <a:rPr lang="cs-CZ" altLang="en-US" sz="3000" dirty="0"/>
            </a:br>
            <a:endParaRPr lang="cs-CZ" altLang="en-US" sz="3000" dirty="0"/>
          </a:p>
          <a:p>
            <a:pPr>
              <a:buFont typeface="Wingdings" pitchFamily="2" charset="2"/>
              <a:buChar char="à"/>
            </a:pPr>
            <a:r>
              <a:rPr lang="en-US" altLang="en-US" sz="2200" dirty="0"/>
              <a:t> </a:t>
            </a:r>
            <a:r>
              <a:rPr lang="cs-CZ" altLang="en-US" sz="2200" dirty="0">
                <a:solidFill>
                  <a:schemeClr val="tx2"/>
                </a:solidFill>
              </a:rPr>
              <a:t>Zvýšení</a:t>
            </a:r>
            <a:r>
              <a:rPr lang="en-US" altLang="en-US" sz="2200" dirty="0">
                <a:solidFill>
                  <a:schemeClr val="tx2"/>
                </a:solidFill>
              </a:rPr>
              <a:t>m</a:t>
            </a:r>
            <a:r>
              <a:rPr lang="cs-CZ" altLang="en-US" sz="2200" dirty="0">
                <a:solidFill>
                  <a:schemeClr val="tx2"/>
                </a:solidFill>
              </a:rPr>
              <a:t> koncentrací </a:t>
            </a:r>
            <a:r>
              <a:rPr lang="cs-CZ" altLang="en-US" sz="2200" dirty="0" smtClean="0">
                <a:solidFill>
                  <a:schemeClr val="tx2"/>
                </a:solidFill>
              </a:rPr>
              <a:t>oxidantů</a:t>
            </a:r>
            <a:br>
              <a:rPr lang="cs-CZ" altLang="en-US" sz="2200" dirty="0" smtClean="0">
                <a:solidFill>
                  <a:schemeClr val="tx2"/>
                </a:solidFill>
              </a:rPr>
            </a:br>
            <a:r>
              <a:rPr lang="cs-CZ" altLang="en-US" sz="1000" dirty="0" smtClean="0">
                <a:solidFill>
                  <a:schemeClr val="tx2"/>
                </a:solidFill>
              </a:rPr>
              <a:t/>
            </a:r>
            <a:br>
              <a:rPr lang="cs-CZ" altLang="en-US" sz="1000" dirty="0" smtClean="0">
                <a:solidFill>
                  <a:schemeClr val="tx2"/>
                </a:solidFill>
              </a:rPr>
            </a:b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 smtClean="0"/>
              <a:t>a/</a:t>
            </a:r>
            <a:r>
              <a:rPr lang="en-US" altLang="en-US" sz="2200" dirty="0" err="1" smtClean="0"/>
              <a:t>nebo</a:t>
            </a:r>
            <a:endParaRPr lang="cs-CZ" altLang="en-US" sz="2200" dirty="0" smtClean="0"/>
          </a:p>
          <a:p>
            <a:endParaRPr lang="en-US" altLang="en-US" sz="1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altLang="en-US" sz="2200" dirty="0"/>
              <a:t> </a:t>
            </a:r>
            <a:r>
              <a:rPr lang="en-US" altLang="en-US" sz="2200" dirty="0" err="1">
                <a:solidFill>
                  <a:schemeClr val="tx2"/>
                </a:solidFill>
              </a:rPr>
              <a:t>Odstran</a:t>
            </a:r>
            <a:r>
              <a:rPr lang="cs-CZ" altLang="en-US" sz="2200" dirty="0" err="1">
                <a:solidFill>
                  <a:schemeClr val="tx2"/>
                </a:solidFill>
              </a:rPr>
              <a:t>ěním</a:t>
            </a:r>
            <a:r>
              <a:rPr lang="cs-CZ" altLang="en-US" sz="2200" dirty="0">
                <a:solidFill>
                  <a:schemeClr val="tx2"/>
                </a:solidFill>
              </a:rPr>
              <a:t> antioxidantů</a:t>
            </a:r>
            <a:endParaRPr lang="en-US" altLang="en-US" sz="2200" dirty="0"/>
          </a:p>
          <a:p>
            <a:pPr>
              <a:buFont typeface="Wingdings" pitchFamily="2" charset="2"/>
              <a:buChar char="à"/>
            </a:pPr>
            <a:endParaRPr lang="cs-CZ" altLang="en-US" sz="22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cs-CZ" altLang="en-US" sz="2200" dirty="0"/>
              <a:t>	- velmi obecný mechanismus vyvolaný toxickými látkami</a:t>
            </a:r>
          </a:p>
          <a:p>
            <a:r>
              <a:rPr lang="cs-CZ" altLang="en-US" sz="2200" dirty="0"/>
              <a:t>	</a:t>
            </a:r>
            <a:r>
              <a:rPr lang="cs-CZ" altLang="en-US" sz="2200" i="1" dirty="0"/>
              <a:t>- </a:t>
            </a:r>
            <a:r>
              <a:rPr lang="cs-CZ" altLang="en-US" sz="2200" dirty="0"/>
              <a:t>důsledky: chronické efekty – </a:t>
            </a:r>
            <a:r>
              <a:rPr lang="cs-CZ" altLang="en-US" sz="2200" dirty="0">
                <a:solidFill>
                  <a:srgbClr val="FF0000"/>
                </a:solidFill>
              </a:rPr>
              <a:t>nemoci, rakovina, stárnutí </a:t>
            </a:r>
            <a:r>
              <a:rPr lang="cs-CZ" altLang="en-US" sz="2200" dirty="0"/>
              <a:t>...</a:t>
            </a:r>
            <a:endParaRPr lang="cs-CZ" altLang="en-US" i="1" dirty="0"/>
          </a:p>
          <a:p>
            <a:endParaRPr lang="cs-CZ" altLang="en-US" i="1" dirty="0"/>
          </a:p>
          <a:p>
            <a:endParaRPr lang="cs-CZ" altLang="en-US" i="1" dirty="0"/>
          </a:p>
          <a:p>
            <a:r>
              <a:rPr lang="cs-CZ" altLang="en-US" sz="1600" i="1" dirty="0" err="1"/>
              <a:t>Pozn</a:t>
            </a:r>
            <a:r>
              <a:rPr lang="cs-CZ" altLang="en-US" sz="1600" i="1" dirty="0"/>
              <a:t>: Druhý extrém narušení rovnováhy: </a:t>
            </a:r>
            <a:br>
              <a:rPr lang="cs-CZ" altLang="en-US" sz="1600" i="1" dirty="0"/>
            </a:br>
            <a:r>
              <a:rPr lang="cs-CZ" altLang="en-US" sz="1600" b="1" i="1" dirty="0"/>
              <a:t>? Snížení koncentrací oxidantů </a:t>
            </a:r>
            <a:r>
              <a:rPr lang="cs-CZ" altLang="en-US" sz="1600" i="1" dirty="0"/>
              <a:t>- málo prostudováno (anoxie - častý stav v nádorech)</a:t>
            </a:r>
          </a:p>
          <a:p>
            <a:endParaRPr lang="cs-CZ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1619250" y="188913"/>
            <a:ext cx="637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sz="2400" b="1"/>
              <a:t>Interakce látek s proteiny: klíčové procesy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9713"/>
            <a:ext cx="43561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5435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6084888" y="692150"/>
            <a:ext cx="28336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/>
              <a:t>ROS a o</a:t>
            </a:r>
            <a:r>
              <a:rPr lang="cs-CZ" altLang="en-US" b="1"/>
              <a:t>xidace</a:t>
            </a:r>
            <a:r>
              <a:rPr lang="en-GB" altLang="en-US" b="1"/>
              <a:t/>
            </a:r>
            <a:br>
              <a:rPr lang="en-GB" altLang="en-US" b="1"/>
            </a:br>
            <a:r>
              <a:rPr lang="en-GB" altLang="en-US" b="1"/>
              <a:t>na molekulární úrovni</a:t>
            </a:r>
            <a:endParaRPr lang="cs-CZ" altLang="en-US" b="1"/>
          </a:p>
          <a:p>
            <a:pPr eaLnBrk="1" hangingPunct="1">
              <a:buFontTx/>
              <a:buChar char="-"/>
            </a:pPr>
            <a:r>
              <a:rPr lang="cs-CZ" altLang="en-US"/>
              <a:t> DNA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proteiny</a:t>
            </a:r>
          </a:p>
          <a:p>
            <a:pPr eaLnBrk="1" hangingPunct="1">
              <a:buFontTx/>
              <a:buChar char="-"/>
            </a:pPr>
            <a:r>
              <a:rPr lang="cs-CZ" altLang="en-US"/>
              <a:t> fosfolipidy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Důsledky:</a:t>
            </a:r>
            <a:endParaRPr lang="cs-CZ" altLang="en-US" b="1"/>
          </a:p>
          <a:p>
            <a:pPr eaLnBrk="1" hangingPunct="1"/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Přímá toxicita, stárnutí,</a:t>
            </a:r>
            <a:br>
              <a:rPr lang="en-US" altLang="en-US">
                <a:sym typeface="Wingdings" pitchFamily="2" charset="2"/>
              </a:rPr>
            </a:br>
            <a:r>
              <a:rPr lang="en-US" altLang="en-US">
                <a:sym typeface="Wingdings" pitchFamily="2" charset="2"/>
              </a:rPr>
              <a:t>     nemoci</a:t>
            </a:r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234950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500" b="1">
                <a:solidFill>
                  <a:srgbClr val="FF3300"/>
                </a:solidFill>
              </a:rPr>
              <a:t>Další specifické mechanismy</a:t>
            </a:r>
          </a:p>
          <a:p>
            <a:pPr algn="ctr"/>
            <a:endParaRPr lang="cs-CZ" altLang="en-US" sz="3500" b="1">
              <a:solidFill>
                <a:srgbClr val="FF330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3300"/>
                </a:solidFill>
                <a:sym typeface="Wingdings" pitchFamily="2" charset="2"/>
              </a:rPr>
              <a:t> i</a:t>
            </a:r>
            <a:r>
              <a:rPr lang="cs-CZ" altLang="en-US" sz="2800">
                <a:solidFill>
                  <a:srgbClr val="FF3300"/>
                </a:solidFill>
                <a:sym typeface="Wingdings" pitchFamily="2" charset="2"/>
              </a:rPr>
              <a:t>ntrace</a:t>
            </a:r>
            <a:r>
              <a:rPr lang="en-GB" altLang="en-US" sz="2800">
                <a:solidFill>
                  <a:srgbClr val="FF3300"/>
                </a:solidFill>
                <a:sym typeface="Wingdings" pitchFamily="2" charset="2"/>
              </a:rPr>
              <a:t>l</a:t>
            </a:r>
            <a:r>
              <a:rPr lang="cs-CZ" altLang="en-US" sz="2800">
                <a:solidFill>
                  <a:srgbClr val="FF3300"/>
                </a:solidFill>
                <a:sym typeface="Wingdings" pitchFamily="2" charset="2"/>
              </a:rPr>
              <a:t>ulární receptory</a:t>
            </a:r>
            <a:endParaRPr lang="en-US" altLang="en-US" sz="2800">
              <a:solidFill>
                <a:srgbClr val="FF330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3300"/>
                </a:solidFill>
                <a:sym typeface="Wingdings" pitchFamily="2" charset="2"/>
              </a:rPr>
              <a:t> specifické modulace </a:t>
            </a:r>
            <a:r>
              <a:rPr lang="cs-CZ" altLang="en-US" sz="2800">
                <a:solidFill>
                  <a:srgbClr val="FF3300"/>
                </a:solidFill>
                <a:sym typeface="Wingdings" pitchFamily="2" charset="2"/>
              </a:rPr>
              <a:t>gradientů na membránách</a:t>
            </a:r>
          </a:p>
          <a:p>
            <a:endParaRPr lang="cs-CZ" altLang="en-US" sz="28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04800" y="1087438"/>
            <a:ext cx="8610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/>
              <a:t>Interakce chemických látek s receptory pro přirozené ligandy</a:t>
            </a:r>
          </a:p>
          <a:p>
            <a:r>
              <a:rPr lang="cs-CZ" altLang="en-US" sz="2200"/>
              <a:t>= reakce </a:t>
            </a:r>
            <a:r>
              <a:rPr lang="cs-CZ" altLang="en-US" sz="2200" b="1">
                <a:solidFill>
                  <a:srgbClr val="FF0000"/>
                </a:solidFill>
              </a:rPr>
              <a:t>s proteinovými receptory</a:t>
            </a:r>
            <a:endParaRPr lang="en-US" altLang="en-US" sz="2200" b="1">
              <a:solidFill>
                <a:srgbClr val="FF0000"/>
              </a:solidFill>
            </a:endParaRPr>
          </a:p>
          <a:p>
            <a:endParaRPr lang="cs-CZ" altLang="en-US" sz="2200"/>
          </a:p>
          <a:p>
            <a:r>
              <a:rPr lang="cs-CZ" altLang="en-US" sz="2200" b="1">
                <a:solidFill>
                  <a:schemeClr val="accent2"/>
                </a:solidFill>
              </a:rPr>
              <a:t>PROTEINOVÉ RECEPTORY</a:t>
            </a:r>
          </a:p>
          <a:p>
            <a:endParaRPr lang="cs-CZ" altLang="en-US" sz="2200" b="1">
              <a:solidFill>
                <a:schemeClr val="accent2"/>
              </a:solidFill>
            </a:endParaRPr>
          </a:p>
          <a:p>
            <a:r>
              <a:rPr lang="cs-CZ" altLang="en-US" sz="2200"/>
              <a:t>A) Membránové receptory</a:t>
            </a:r>
          </a:p>
          <a:p>
            <a:pPr>
              <a:buFontTx/>
              <a:buChar char="-"/>
            </a:pPr>
            <a:r>
              <a:rPr lang="cs-CZ" altLang="en-US" sz="2000"/>
              <a:t> přirozené ligandy</a:t>
            </a:r>
          </a:p>
          <a:p>
            <a:pPr lvl="1">
              <a:buFontTx/>
              <a:buChar char="-"/>
            </a:pPr>
            <a:r>
              <a:rPr lang="cs-CZ" altLang="en-US"/>
              <a:t> velké hormony (inzulin): </a:t>
            </a:r>
            <a:br>
              <a:rPr lang="cs-CZ" altLang="en-US"/>
            </a:br>
            <a:r>
              <a:rPr lang="cs-CZ" altLang="en-US"/>
              <a:t>	menší význam toxických látek</a:t>
            </a:r>
          </a:p>
          <a:p>
            <a:pPr lvl="1"/>
            <a:r>
              <a:rPr lang="cs-CZ" altLang="en-US"/>
              <a:t>- malé signální molekuly (neurotransmittery): </a:t>
            </a:r>
            <a:br>
              <a:rPr lang="cs-CZ" altLang="en-US"/>
            </a:br>
            <a:r>
              <a:rPr lang="cs-CZ" altLang="en-US"/>
              <a:t>	</a:t>
            </a:r>
            <a:r>
              <a:rPr lang="cs-CZ" altLang="en-US" i="1"/>
              <a:t>strukturně blízké malým mk toxikantů</a:t>
            </a:r>
            <a:r>
              <a:rPr lang="en-GB" altLang="en-US" i="1"/>
              <a:t/>
            </a:r>
            <a:br>
              <a:rPr lang="en-GB" altLang="en-US" i="1"/>
            </a:br>
            <a:r>
              <a:rPr lang="en-GB" altLang="en-US" i="1"/>
              <a:t>	(spíše farmakologie)</a:t>
            </a:r>
            <a:endParaRPr lang="cs-CZ" altLang="en-US" i="1"/>
          </a:p>
          <a:p>
            <a:pPr lvl="1"/>
            <a:endParaRPr lang="cs-CZ" altLang="en-US" sz="2200"/>
          </a:p>
          <a:p>
            <a:r>
              <a:rPr lang="cs-CZ" altLang="en-US" sz="2200" b="1">
                <a:solidFill>
                  <a:srgbClr val="FF0000"/>
                </a:solidFill>
              </a:rPr>
              <a:t>B) Intracelulární receptory</a:t>
            </a:r>
          </a:p>
          <a:p>
            <a:pPr lvl="1"/>
            <a:r>
              <a:rPr lang="cs-CZ" altLang="en-US" b="1">
                <a:solidFill>
                  <a:srgbClr val="FF0000"/>
                </a:solidFill>
              </a:rPr>
              <a:t>Velký význam v ekotoxicitě</a:t>
            </a:r>
            <a:br>
              <a:rPr lang="cs-CZ" altLang="en-US" b="1">
                <a:solidFill>
                  <a:srgbClr val="FF0000"/>
                </a:solidFill>
              </a:rPr>
            </a:br>
            <a:r>
              <a:rPr lang="cs-CZ" altLang="en-US" b="1">
                <a:solidFill>
                  <a:srgbClr val="FF0000"/>
                </a:solidFill>
              </a:rPr>
              <a:t>	</a:t>
            </a:r>
            <a:r>
              <a:rPr lang="cs-CZ" alt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b="1">
                <a:solidFill>
                  <a:srgbClr val="FF0000"/>
                </a:solidFill>
                <a:sym typeface="Wingdings" pitchFamily="2" charset="2"/>
              </a:rPr>
              <a:t> viz </a:t>
            </a:r>
            <a:r>
              <a:rPr lang="cs-CZ" altLang="en-US" b="1">
                <a:solidFill>
                  <a:srgbClr val="FF0000"/>
                </a:solidFill>
              </a:rPr>
              <a:t>dále</a:t>
            </a:r>
          </a:p>
          <a:p>
            <a:endParaRPr lang="cs-CZ" altLang="en-US" sz="2000" b="1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800" b="1">
                <a:solidFill>
                  <a:schemeClr val="tx2"/>
                </a:solidFill>
              </a:rPr>
              <a:t>Kompetice toxických látek s přirozenými ligandy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1263"/>
            <a:ext cx="41402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23850" y="404813"/>
            <a:ext cx="861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800" b="1">
                <a:solidFill>
                  <a:schemeClr val="tx2"/>
                </a:solidFill>
              </a:rPr>
              <a:t>Intracelulární (nukleární) receptory</a:t>
            </a:r>
            <a:endParaRPr lang="cs-CZ" altLang="en-US" sz="2800">
              <a:solidFill>
                <a:schemeClr val="tx2"/>
              </a:solidFill>
            </a:endParaRPr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290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492375"/>
            <a:ext cx="417036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2827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b="1"/>
              <a:t>Nukleární receptory</a:t>
            </a:r>
          </a:p>
          <a:p>
            <a:pPr eaLnBrk="1" hangingPunct="1">
              <a:buFontTx/>
              <a:buChar char="-"/>
            </a:pPr>
            <a:r>
              <a:rPr lang="cs-CZ" altLang="en-US" b="1">
                <a:solidFill>
                  <a:srgbClr val="FF0000"/>
                </a:solidFill>
              </a:rPr>
              <a:t> přímo interagují s DNA</a:t>
            </a:r>
          </a:p>
          <a:p>
            <a:pPr eaLnBrk="1" hangingPunct="1"/>
            <a:r>
              <a:rPr lang="cs-CZ" altLang="en-US" b="1">
                <a:solidFill>
                  <a:srgbClr val="FF0000"/>
                </a:solidFill>
              </a:rPr>
              <a:t>(transkripční faktory)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400" b="1" dirty="0">
                <a:solidFill>
                  <a:schemeClr val="tx2"/>
                </a:solidFill>
              </a:rPr>
              <a:t>Toxické látky interferují s ligandy nukleárních receptorů</a:t>
            </a:r>
            <a:endParaRPr lang="cs-CZ" altLang="en-US" sz="2400" dirty="0">
              <a:solidFill>
                <a:schemeClr val="tx2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8271" r="38190" b="22604"/>
          <a:stretch>
            <a:fillRect/>
          </a:stretch>
        </p:blipFill>
        <p:spPr bwMode="auto">
          <a:xfrm>
            <a:off x="179512" y="692696"/>
            <a:ext cx="81375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5536" y="5445224"/>
            <a:ext cx="27238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en-US" dirty="0" smtClean="0">
                <a:solidFill>
                  <a:schemeClr val="tx2"/>
                </a:solidFill>
              </a:rPr>
              <a:t>ER (estrogenní receptor)</a:t>
            </a:r>
            <a:br>
              <a:rPr lang="cs-CZ" altLang="en-US" dirty="0" smtClean="0">
                <a:solidFill>
                  <a:schemeClr val="tx2"/>
                </a:solidFill>
              </a:rPr>
            </a:br>
            <a:r>
              <a:rPr lang="cs-CZ" altLang="en-US" dirty="0" smtClean="0">
                <a:solidFill>
                  <a:schemeClr val="tx2"/>
                </a:solidFill>
              </a:rPr>
              <a:t>= nukleární receptor</a:t>
            </a:r>
            <a:endParaRPr lang="cs-CZ" altLang="en-US" dirty="0">
              <a:solidFill>
                <a:schemeClr val="tx2"/>
              </a:solidFill>
            </a:endParaRPr>
          </a:p>
          <a:p>
            <a:pPr eaLnBrk="1" hangingPunct="1"/>
            <a:endParaRPr lang="cs-CZ" altLang="en-US" dirty="0">
              <a:solidFill>
                <a:schemeClr val="tx2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65" y="3429000"/>
            <a:ext cx="26257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50" y="5636728"/>
            <a:ext cx="2751201" cy="9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93565" y="30689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</a:rPr>
              <a:t>Bisfenol</a:t>
            </a:r>
            <a:r>
              <a:rPr lang="cs-CZ" b="1" dirty="0" smtClean="0">
                <a:solidFill>
                  <a:schemeClr val="tx2"/>
                </a:solidFill>
              </a:rPr>
              <a:t>-a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494116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Estradiol (přirozený hormon)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a větvený </a:t>
            </a:r>
            <a:r>
              <a:rPr lang="cs-CZ" b="1" dirty="0" err="1" smtClean="0">
                <a:solidFill>
                  <a:schemeClr val="tx2"/>
                </a:solidFill>
              </a:rPr>
              <a:t>nonylfenol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9388" y="192088"/>
            <a:ext cx="886142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dirty="0">
                <a:solidFill>
                  <a:srgbClr val="FF0000"/>
                </a:solidFill>
              </a:rPr>
              <a:t>Intracelulární (jaderné) receptory </a:t>
            </a:r>
            <a:r>
              <a:rPr lang="en-GB" altLang="en-US" sz="2200" dirty="0">
                <a:solidFill>
                  <a:srgbClr val="FF0000"/>
                </a:solidFill>
              </a:rPr>
              <a:t>- v</a:t>
            </a:r>
            <a:r>
              <a:rPr lang="cs-CZ" altLang="en-US" sz="2200" dirty="0" err="1">
                <a:solidFill>
                  <a:srgbClr val="FF0000"/>
                </a:solidFill>
              </a:rPr>
              <a:t>elký</a:t>
            </a:r>
            <a:r>
              <a:rPr lang="cs-CZ" altLang="en-US" sz="2200" dirty="0">
                <a:solidFill>
                  <a:srgbClr val="FF0000"/>
                </a:solidFill>
              </a:rPr>
              <a:t> význam v </a:t>
            </a:r>
            <a:r>
              <a:rPr lang="cs-CZ" altLang="en-US" sz="2200" dirty="0" err="1">
                <a:solidFill>
                  <a:srgbClr val="FF0000"/>
                </a:solidFill>
              </a:rPr>
              <a:t>ekotoxikologii</a:t>
            </a:r>
            <a:r>
              <a:rPr lang="cs-CZ" altLang="en-US" sz="2200" dirty="0">
                <a:solidFill>
                  <a:srgbClr val="FF0000"/>
                </a:solidFill>
              </a:rPr>
              <a:t> !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Ligandy nukleárních receptorů – řada nízkomolekulárních hormonů</a:t>
            </a:r>
          </a:p>
          <a:p>
            <a:pPr eaLnBrk="1" hangingPunct="1"/>
            <a:r>
              <a:rPr lang="cs-CZ" altLang="en-US" dirty="0"/>
              <a:t>	estrogeny, androgeny, </a:t>
            </a:r>
            <a:r>
              <a:rPr lang="cs-CZ" altLang="en-US" dirty="0" err="1"/>
              <a:t>thyroidní</a:t>
            </a:r>
            <a:r>
              <a:rPr lang="cs-CZ" altLang="en-US" dirty="0"/>
              <a:t> hormony …</a:t>
            </a:r>
            <a:endParaRPr lang="en-US" altLang="en-US" dirty="0"/>
          </a:p>
          <a:p>
            <a:pPr eaLnBrk="1" hangingPunct="1"/>
            <a:r>
              <a:rPr lang="cs-CZ" altLang="en-US" b="1" dirty="0"/>
              <a:t>Organické toxické látky: strukturní podobnost s hormony (!)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	</a:t>
            </a:r>
            <a:r>
              <a:rPr lang="cs-CZ" altLang="en-US" dirty="0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cs-CZ" altLang="en-US" dirty="0"/>
              <a:t>Specifické mechanismy a účinky (</a:t>
            </a:r>
            <a:r>
              <a:rPr lang="cs-CZ" altLang="en-US" i="1" dirty="0"/>
              <a:t>efekty při nízkých koncentracích)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b="1" dirty="0">
                <a:solidFill>
                  <a:schemeClr val="accent2"/>
                </a:solidFill>
              </a:rPr>
              <a:t>Důsledky: chronická toxicita velmi významných polutantů</a:t>
            </a:r>
          </a:p>
          <a:p>
            <a:pPr eaLnBrk="1" hangingPunct="1"/>
            <a:r>
              <a:rPr lang="cs-CZ" altLang="en-US" dirty="0"/>
              <a:t>	- </a:t>
            </a:r>
            <a:r>
              <a:rPr lang="cs-CZ" altLang="en-US" dirty="0">
                <a:solidFill>
                  <a:srgbClr val="FF0000"/>
                </a:solidFill>
              </a:rPr>
              <a:t>persistentní látky </a:t>
            </a:r>
            <a:r>
              <a:rPr lang="cs-CZ" altLang="en-US" dirty="0"/>
              <a:t>- </a:t>
            </a:r>
            <a:r>
              <a:rPr lang="cs-CZ" altLang="en-US" i="1" dirty="0" err="1"/>
              <a:t>PCBs</a:t>
            </a:r>
            <a:r>
              <a:rPr lang="cs-CZ" altLang="en-US" i="1" dirty="0"/>
              <a:t>, </a:t>
            </a:r>
            <a:r>
              <a:rPr lang="cs-CZ" altLang="en-US" i="1" dirty="0" err="1"/>
              <a:t>PCDDs</a:t>
            </a:r>
            <a:r>
              <a:rPr lang="en-US" altLang="en-US" i="1" dirty="0"/>
              <a:t>/</a:t>
            </a:r>
            <a:r>
              <a:rPr lang="cs-CZ" altLang="en-US" i="1" dirty="0" err="1"/>
              <a:t>Fs</a:t>
            </a:r>
            <a:r>
              <a:rPr lang="cs-CZ" altLang="en-US" i="1" dirty="0"/>
              <a:t>, DDT, </a:t>
            </a:r>
            <a:endParaRPr lang="cs-CZ" altLang="en-US" dirty="0"/>
          </a:p>
          <a:p>
            <a:pPr eaLnBrk="1" hangingPunct="1"/>
            <a:r>
              <a:rPr lang="cs-CZ" altLang="en-US" dirty="0"/>
              <a:t>	- </a:t>
            </a:r>
            <a:r>
              <a:rPr lang="cs-CZ" altLang="en-US" dirty="0">
                <a:solidFill>
                  <a:srgbClr val="FF0000"/>
                </a:solidFill>
              </a:rPr>
              <a:t>ftaláty a další aditiva (</a:t>
            </a:r>
            <a:r>
              <a:rPr lang="cs-CZ" altLang="en-US" dirty="0" err="1">
                <a:solidFill>
                  <a:srgbClr val="FF0000"/>
                </a:solidFill>
              </a:rPr>
              <a:t>bisfenol</a:t>
            </a:r>
            <a:r>
              <a:rPr lang="cs-CZ" altLang="en-US" dirty="0">
                <a:solidFill>
                  <a:srgbClr val="FF0000"/>
                </a:solidFill>
              </a:rPr>
              <a:t> A)</a:t>
            </a:r>
          </a:p>
          <a:p>
            <a:pPr eaLnBrk="1" hangingPunct="1"/>
            <a:r>
              <a:rPr lang="cs-CZ" altLang="en-US" dirty="0"/>
              <a:t>	- </a:t>
            </a:r>
            <a:r>
              <a:rPr lang="cs-CZ" altLang="en-US" dirty="0">
                <a:solidFill>
                  <a:srgbClr val="FF0000"/>
                </a:solidFill>
              </a:rPr>
              <a:t>detergenty (</a:t>
            </a:r>
            <a:r>
              <a:rPr lang="cs-CZ" altLang="en-US" dirty="0" err="1">
                <a:solidFill>
                  <a:srgbClr val="FF0000"/>
                </a:solidFill>
              </a:rPr>
              <a:t>nonylfenol</a:t>
            </a:r>
            <a:r>
              <a:rPr lang="cs-CZ" alt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cs-CZ" altLang="en-US" dirty="0"/>
              <a:t>	- nové typy pesticidů atd.</a:t>
            </a:r>
          </a:p>
        </p:txBody>
      </p:sp>
      <p:grpSp>
        <p:nvGrpSpPr>
          <p:cNvPr id="67587" name="Group 4"/>
          <p:cNvGrpSpPr>
            <a:grpSpLocks/>
          </p:cNvGrpSpPr>
          <p:nvPr/>
        </p:nvGrpSpPr>
        <p:grpSpPr bwMode="auto">
          <a:xfrm>
            <a:off x="611188" y="4437063"/>
            <a:ext cx="8024812" cy="2120900"/>
            <a:chOff x="0" y="1200"/>
            <a:chExt cx="5758" cy="1456"/>
          </a:xfrm>
        </p:grpSpPr>
        <p:pic>
          <p:nvPicPr>
            <p:cNvPr id="67588" name="Picture 5" descr="46_0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0"/>
              <a:ext cx="575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Rectangle 6"/>
            <p:cNvSpPr>
              <a:spLocks noChangeArrowheads="1"/>
            </p:cNvSpPr>
            <p:nvPr/>
          </p:nvSpPr>
          <p:spPr bwMode="auto">
            <a:xfrm>
              <a:off x="4320" y="1254"/>
              <a:ext cx="6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ea typeface="ＭＳ Ｐゴシック" pitchFamily="52" charset="-128"/>
                </a:rPr>
                <a:t>Thyroxine</a:t>
              </a:r>
              <a:endParaRPr lang="en-US" altLang="en-US" sz="1600" b="1">
                <a:ea typeface="ＭＳ Ｐゴシック" pitchFamily="52" charset="-128"/>
              </a:endParaRPr>
            </a:p>
          </p:txBody>
        </p:sp>
        <p:sp>
          <p:nvSpPr>
            <p:cNvPr id="67590" name="Rectangle 7"/>
            <p:cNvSpPr>
              <a:spLocks noChangeArrowheads="1"/>
            </p:cNvSpPr>
            <p:nvPr/>
          </p:nvSpPr>
          <p:spPr bwMode="auto">
            <a:xfrm>
              <a:off x="106" y="1250"/>
              <a:ext cx="17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ea typeface="ＭＳ Ｐゴシック" pitchFamily="52" charset="-128"/>
                </a:rPr>
                <a:t>Cortisol (Hydrocortisone)</a:t>
              </a:r>
              <a:endParaRPr lang="en-US" altLang="en-US" sz="1600" b="1">
                <a:ea typeface="ＭＳ Ｐゴシック" pitchFamily="52" charset="-128"/>
              </a:endParaRPr>
            </a:p>
          </p:txBody>
        </p:sp>
        <p:sp>
          <p:nvSpPr>
            <p:cNvPr id="67591" name="Rectangle 8"/>
            <p:cNvSpPr>
              <a:spLocks noChangeArrowheads="1"/>
            </p:cNvSpPr>
            <p:nvPr/>
          </p:nvSpPr>
          <p:spPr bwMode="auto">
            <a:xfrm>
              <a:off x="198" y="2332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2" name="Rectangle 9"/>
            <p:cNvSpPr>
              <a:spLocks noChangeArrowheads="1"/>
            </p:cNvSpPr>
            <p:nvPr/>
          </p:nvSpPr>
          <p:spPr bwMode="auto">
            <a:xfrm>
              <a:off x="499" y="180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3" name="Rectangle 10"/>
            <p:cNvSpPr>
              <a:spLocks noChangeArrowheads="1"/>
            </p:cNvSpPr>
            <p:nvPr/>
          </p:nvSpPr>
          <p:spPr bwMode="auto">
            <a:xfrm>
              <a:off x="1312" y="1800"/>
              <a:ext cx="19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OH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4" name="Rectangle 11"/>
            <p:cNvSpPr>
              <a:spLocks noChangeArrowheads="1"/>
            </p:cNvSpPr>
            <p:nvPr/>
          </p:nvSpPr>
          <p:spPr bwMode="auto">
            <a:xfrm>
              <a:off x="816" y="1737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5" name="Rectangle 12"/>
            <p:cNvSpPr>
              <a:spLocks noChangeArrowheads="1"/>
            </p:cNvSpPr>
            <p:nvPr/>
          </p:nvSpPr>
          <p:spPr bwMode="auto">
            <a:xfrm>
              <a:off x="1105" y="1472"/>
              <a:ext cx="4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2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OH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6" name="Rectangle 13"/>
            <p:cNvSpPr>
              <a:spLocks noChangeArrowheads="1"/>
            </p:cNvSpPr>
            <p:nvPr/>
          </p:nvSpPr>
          <p:spPr bwMode="auto">
            <a:xfrm>
              <a:off x="1100" y="1660"/>
              <a:ext cx="9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7" name="Rectangle 14"/>
            <p:cNvSpPr>
              <a:spLocks noChangeArrowheads="1"/>
            </p:cNvSpPr>
            <p:nvPr/>
          </p:nvSpPr>
          <p:spPr bwMode="auto">
            <a:xfrm>
              <a:off x="1269" y="166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8" name="Rectangle 15"/>
            <p:cNvSpPr>
              <a:spLocks noChangeArrowheads="1"/>
            </p:cNvSpPr>
            <p:nvPr/>
          </p:nvSpPr>
          <p:spPr bwMode="auto">
            <a:xfrm>
              <a:off x="3722" y="1935"/>
              <a:ext cx="19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599" name="Rectangle 16"/>
            <p:cNvSpPr>
              <a:spLocks noChangeArrowheads="1"/>
            </p:cNvSpPr>
            <p:nvPr/>
          </p:nvSpPr>
          <p:spPr bwMode="auto">
            <a:xfrm>
              <a:off x="4379" y="193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0" name="Rectangle 17"/>
            <p:cNvSpPr>
              <a:spLocks noChangeArrowheads="1"/>
            </p:cNvSpPr>
            <p:nvPr/>
          </p:nvSpPr>
          <p:spPr bwMode="auto">
            <a:xfrm>
              <a:off x="4039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I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1" name="Rectangle 18"/>
            <p:cNvSpPr>
              <a:spLocks noChangeArrowheads="1"/>
            </p:cNvSpPr>
            <p:nvPr/>
          </p:nvSpPr>
          <p:spPr bwMode="auto">
            <a:xfrm>
              <a:off x="4603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I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2" name="Rectangle 19"/>
            <p:cNvSpPr>
              <a:spLocks noChangeArrowheads="1"/>
            </p:cNvSpPr>
            <p:nvPr/>
          </p:nvSpPr>
          <p:spPr bwMode="auto">
            <a:xfrm>
              <a:off x="4044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I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3" name="Rectangle 20"/>
            <p:cNvSpPr>
              <a:spLocks noChangeArrowheads="1"/>
            </p:cNvSpPr>
            <p:nvPr/>
          </p:nvSpPr>
          <p:spPr bwMode="auto">
            <a:xfrm>
              <a:off x="4608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I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4" name="Rectangle 21"/>
            <p:cNvSpPr>
              <a:spLocks noChangeArrowheads="1"/>
            </p:cNvSpPr>
            <p:nvPr/>
          </p:nvSpPr>
          <p:spPr bwMode="auto">
            <a:xfrm>
              <a:off x="5206" y="2121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NH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2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5" name="Rectangle 22"/>
            <p:cNvSpPr>
              <a:spLocks noChangeArrowheads="1"/>
            </p:cNvSpPr>
            <p:nvPr/>
          </p:nvSpPr>
          <p:spPr bwMode="auto">
            <a:xfrm>
              <a:off x="4955" y="1930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2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6" name="Rectangle 23"/>
            <p:cNvSpPr>
              <a:spLocks noChangeArrowheads="1"/>
            </p:cNvSpPr>
            <p:nvPr/>
          </p:nvSpPr>
          <p:spPr bwMode="auto">
            <a:xfrm>
              <a:off x="5225" y="1749"/>
              <a:ext cx="3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COOH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7" name="Rectangle 24"/>
            <p:cNvSpPr>
              <a:spLocks noChangeArrowheads="1"/>
            </p:cNvSpPr>
            <p:nvPr/>
          </p:nvSpPr>
          <p:spPr bwMode="auto">
            <a:xfrm>
              <a:off x="426" y="1963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08" name="Rectangle 25"/>
            <p:cNvSpPr>
              <a:spLocks noChangeArrowheads="1"/>
            </p:cNvSpPr>
            <p:nvPr/>
          </p:nvSpPr>
          <p:spPr bwMode="auto">
            <a:xfrm>
              <a:off x="2268" y="1245"/>
              <a:ext cx="91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ea typeface="ＭＳ Ｐゴシック" pitchFamily="52" charset="-128"/>
                </a:rPr>
                <a:t>Testosterone</a:t>
              </a:r>
            </a:p>
          </p:txBody>
        </p:sp>
        <p:sp>
          <p:nvSpPr>
            <p:cNvPr id="67609" name="Rectangle 26"/>
            <p:cNvSpPr>
              <a:spLocks noChangeArrowheads="1"/>
            </p:cNvSpPr>
            <p:nvPr/>
          </p:nvSpPr>
          <p:spPr bwMode="auto">
            <a:xfrm>
              <a:off x="2108" y="2266"/>
              <a:ext cx="10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10" name="Rectangle 27"/>
            <p:cNvSpPr>
              <a:spLocks noChangeArrowheads="1"/>
            </p:cNvSpPr>
            <p:nvPr/>
          </p:nvSpPr>
          <p:spPr bwMode="auto">
            <a:xfrm>
              <a:off x="3011" y="158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OH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11" name="Rectangle 28"/>
            <p:cNvSpPr>
              <a:spLocks noChangeArrowheads="1"/>
            </p:cNvSpPr>
            <p:nvPr/>
          </p:nvSpPr>
          <p:spPr bwMode="auto">
            <a:xfrm>
              <a:off x="2329" y="1902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12" name="Rectangle 29"/>
            <p:cNvSpPr>
              <a:spLocks noChangeArrowheads="1"/>
            </p:cNvSpPr>
            <p:nvPr/>
          </p:nvSpPr>
          <p:spPr bwMode="auto">
            <a:xfrm>
              <a:off x="2731" y="1673"/>
              <a:ext cx="23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itchFamily="52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  <p:sp>
          <p:nvSpPr>
            <p:cNvPr id="67613" name="Rectangle 30"/>
            <p:cNvSpPr>
              <a:spLocks noChangeArrowheads="1"/>
            </p:cNvSpPr>
            <p:nvPr/>
          </p:nvSpPr>
          <p:spPr bwMode="auto">
            <a:xfrm>
              <a:off x="5221" y="1930"/>
              <a:ext cx="1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ea typeface="ＭＳ Ｐゴシック" pitchFamily="52" charset="-128"/>
                </a:rPr>
                <a:t>CH</a:t>
              </a:r>
              <a:endParaRPr lang="en-US" altLang="en-US" sz="1400" b="1">
                <a:ea typeface="ＭＳ Ｐゴシック" pitchFamily="5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2411413"/>
            <a:ext cx="8610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b="1"/>
              <a:t>Aktivace AhR :</a:t>
            </a:r>
          </a:p>
          <a:p>
            <a:r>
              <a:rPr lang="cs-CZ" altLang="en-US"/>
              <a:t>	- není znám přirozený ligand, nejsilnějším ligandem TCDD (!)</a:t>
            </a:r>
          </a:p>
          <a:p>
            <a:r>
              <a:rPr lang="cs-CZ" altLang="en-US"/>
              <a:t>	- aktivac</a:t>
            </a:r>
            <a:r>
              <a:rPr lang="en-GB" altLang="en-US"/>
              <a:t>e AhR vyvolává </a:t>
            </a:r>
            <a:r>
              <a:rPr lang="en-GB" altLang="en-US">
                <a:sym typeface="Wingdings" pitchFamily="2" charset="2"/>
              </a:rPr>
              <a:t></a:t>
            </a:r>
            <a:r>
              <a:rPr lang="cs-CZ" altLang="en-US"/>
              <a:t/>
            </a:r>
            <a:br>
              <a:rPr lang="cs-CZ" altLang="en-US"/>
            </a:br>
            <a:r>
              <a:rPr lang="cs-CZ" altLang="en-US"/>
              <a:t>		- </a:t>
            </a:r>
            <a:r>
              <a:rPr lang="cs-CZ" altLang="en-US">
                <a:solidFill>
                  <a:schemeClr val="tx2"/>
                </a:solidFill>
              </a:rPr>
              <a:t>indukce detoxikačních enzymů </a:t>
            </a:r>
            <a:r>
              <a:rPr lang="cs-CZ" altLang="en-US"/>
              <a:t>(CYP1A1)</a:t>
            </a:r>
          </a:p>
          <a:p>
            <a:r>
              <a:rPr lang="cs-CZ" altLang="en-US"/>
              <a:t>		</a:t>
            </a:r>
            <a:r>
              <a:rPr lang="cs-CZ" altLang="en-US">
                <a:solidFill>
                  <a:srgbClr val="FF0000"/>
                </a:solidFill>
              </a:rPr>
              <a:t>- </a:t>
            </a:r>
            <a:r>
              <a:rPr lang="cs-CZ" altLang="en-US" b="1">
                <a:solidFill>
                  <a:srgbClr val="FF0000"/>
                </a:solidFill>
              </a:rPr>
              <a:t>hyperfosforylace</a:t>
            </a:r>
            <a:r>
              <a:rPr lang="cs-CZ" altLang="en-US">
                <a:solidFill>
                  <a:srgbClr val="FF0000"/>
                </a:solidFill>
              </a:rPr>
              <a:t> regulačních enzymů </a:t>
            </a:r>
          </a:p>
          <a:p>
            <a:r>
              <a:rPr lang="cs-CZ" altLang="en-US"/>
              <a:t>		</a:t>
            </a:r>
            <a:r>
              <a:rPr lang="en-US" altLang="en-US"/>
              <a:t>	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/>
              <a:t> proliferace </a:t>
            </a:r>
            <a:r>
              <a:rPr lang="cs-CZ" altLang="en-US"/>
              <a:t>(</a:t>
            </a:r>
            <a:r>
              <a:rPr lang="cs-CZ" altLang="en-US" i="1"/>
              <a:t>! nádory), </a:t>
            </a:r>
            <a:r>
              <a:rPr lang="en-US" altLang="en-US"/>
              <a:t>apopto</a:t>
            </a:r>
            <a:r>
              <a:rPr lang="cs-CZ" altLang="en-US"/>
              <a:t>za (</a:t>
            </a:r>
            <a:r>
              <a:rPr lang="cs-CZ" altLang="en-US" i="1"/>
              <a:t>imunotoxicita) …</a:t>
            </a:r>
            <a:endParaRPr lang="cs-CZ" altLang="en-US"/>
          </a:p>
          <a:p>
            <a:endParaRPr lang="cs-CZ" altLang="en-US"/>
          </a:p>
          <a:p>
            <a:r>
              <a:rPr lang="cs-CZ" altLang="en-US" b="1"/>
              <a:t>Aktivace ER</a:t>
            </a:r>
          </a:p>
          <a:p>
            <a:r>
              <a:rPr lang="cs-CZ" altLang="en-US"/>
              <a:t>	- přirozeným ligandem </a:t>
            </a:r>
            <a:r>
              <a:rPr lang="en-US" altLang="en-US"/>
              <a:t>ER jsou</a:t>
            </a:r>
            <a:r>
              <a:rPr lang="cs-CZ" altLang="en-US"/>
              <a:t> estrogeny (17beta-estradiol</a:t>
            </a:r>
            <a:r>
              <a:rPr lang="en-US" altLang="en-US"/>
              <a:t> atp.</a:t>
            </a:r>
            <a:r>
              <a:rPr lang="cs-CZ" altLang="en-US"/>
              <a:t>)</a:t>
            </a:r>
          </a:p>
          <a:p>
            <a:r>
              <a:rPr lang="cs-CZ" altLang="en-US"/>
              <a:t>	- efekty </a:t>
            </a:r>
            <a:r>
              <a:rPr lang="en-US" altLang="en-US"/>
              <a:t>jsou </a:t>
            </a:r>
            <a:r>
              <a:rPr lang="cs-CZ" altLang="en-US"/>
              <a:t>závislé na typu buněk</a:t>
            </a:r>
          </a:p>
          <a:p>
            <a:r>
              <a:rPr lang="cs-CZ" altLang="en-US"/>
              <a:t>		- proliferace</a:t>
            </a:r>
            <a:r>
              <a:rPr lang="en-US" altLang="en-US"/>
              <a:t> </a:t>
            </a:r>
            <a:r>
              <a:rPr lang="cs-CZ" altLang="en-US"/>
              <a:t>(nádory), produkce hormonů, změny aktivit ...</a:t>
            </a:r>
          </a:p>
          <a:p>
            <a:r>
              <a:rPr lang="cs-CZ" altLang="en-US"/>
              <a:t>	- nefyziologická hyperaktivace ER</a:t>
            </a:r>
          </a:p>
          <a:p>
            <a:r>
              <a:rPr lang="cs-CZ" altLang="en-US"/>
              <a:t>		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</a:t>
            </a:r>
            <a:r>
              <a:rPr lang="cs-CZ" altLang="en-US" b="1">
                <a:solidFill>
                  <a:srgbClr val="FF0000"/>
                </a:solidFill>
              </a:rPr>
              <a:t>xenoestrogenita</a:t>
            </a:r>
            <a:r>
              <a:rPr lang="cs-CZ" altLang="en-US">
                <a:solidFill>
                  <a:srgbClr val="FF0000"/>
                </a:solidFill>
              </a:rPr>
              <a:t> </a:t>
            </a:r>
            <a:r>
              <a:rPr lang="cs-CZ" altLang="en-US"/>
              <a:t>(</a:t>
            </a:r>
            <a:r>
              <a:rPr lang="cs-CZ" altLang="en-US" i="1"/>
              <a:t>významný proces </a:t>
            </a:r>
            <a:r>
              <a:rPr lang="cs-CZ" altLang="en-US" i="1">
                <a:solidFill>
                  <a:srgbClr val="FF0000"/>
                </a:solidFill>
              </a:rPr>
              <a:t>endokrinní disrupce</a:t>
            </a:r>
            <a:r>
              <a:rPr lang="cs-CZ" altLang="en-US"/>
              <a:t>)</a:t>
            </a:r>
          </a:p>
          <a:p>
            <a:endParaRPr lang="cs-CZ" alt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400" b="1" dirty="0"/>
              <a:t>Nukleární receptory významné v </a:t>
            </a:r>
            <a:r>
              <a:rPr lang="cs-CZ" altLang="en-US" sz="2400" b="1" dirty="0" err="1"/>
              <a:t>ekotoxicitě</a:t>
            </a:r>
            <a:endParaRPr lang="cs-CZ" altLang="en-US" sz="2400" b="1" dirty="0"/>
          </a:p>
          <a:p>
            <a:endParaRPr lang="cs-CZ" altLang="en-US" sz="2400" b="1" dirty="0">
              <a:solidFill>
                <a:srgbClr val="FF3300"/>
              </a:solidFill>
            </a:endParaRPr>
          </a:p>
          <a:p>
            <a:r>
              <a:rPr lang="cs-CZ" altLang="en-US" sz="2000" dirty="0" err="1">
                <a:solidFill>
                  <a:srgbClr val="FF3300"/>
                </a:solidFill>
              </a:rPr>
              <a:t>AhR</a:t>
            </a:r>
            <a:r>
              <a:rPr lang="cs-CZ" altLang="en-US" sz="2000" dirty="0">
                <a:solidFill>
                  <a:srgbClr val="FF3300"/>
                </a:solidFill>
              </a:rPr>
              <a:t> – receptor pro aromatické uhlovodíky (</a:t>
            </a:r>
            <a:r>
              <a:rPr lang="cs-CZ" altLang="en-US" sz="2000" dirty="0" err="1">
                <a:solidFill>
                  <a:srgbClr val="FF3300"/>
                </a:solidFill>
              </a:rPr>
              <a:t>arylhydrocarbon</a:t>
            </a:r>
            <a:r>
              <a:rPr lang="cs-CZ" altLang="en-US" sz="2000" dirty="0">
                <a:solidFill>
                  <a:srgbClr val="FF3300"/>
                </a:solidFill>
              </a:rPr>
              <a:t> receptor)</a:t>
            </a:r>
          </a:p>
          <a:p>
            <a:r>
              <a:rPr lang="cs-CZ" altLang="en-US" sz="2000" dirty="0">
                <a:solidFill>
                  <a:srgbClr val="FF3300"/>
                </a:solidFill>
              </a:rPr>
              <a:t>ER – estrogenní receptor</a:t>
            </a:r>
          </a:p>
          <a:p>
            <a:r>
              <a:rPr lang="cs-CZ" altLang="en-US" sz="2000" i="1" dirty="0">
                <a:solidFill>
                  <a:schemeClr val="tx2"/>
                </a:solidFill>
              </a:rPr>
              <a:t>(</a:t>
            </a:r>
            <a:r>
              <a:rPr lang="en-US" altLang="en-US" sz="2000" i="1" dirty="0" err="1">
                <a:solidFill>
                  <a:schemeClr val="tx2"/>
                </a:solidFill>
              </a:rPr>
              <a:t>tak</a:t>
            </a:r>
            <a:r>
              <a:rPr lang="cs-CZ" altLang="en-US" sz="2000" i="1" dirty="0">
                <a:solidFill>
                  <a:schemeClr val="tx2"/>
                </a:solidFill>
              </a:rPr>
              <a:t>é AR – androgenní receptor a další: prostudováno méně</a:t>
            </a:r>
            <a:r>
              <a:rPr lang="en-GB" altLang="en-US" sz="2000" i="1" dirty="0">
                <a:solidFill>
                  <a:schemeClr val="tx2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79388" y="981075"/>
            <a:ext cx="8610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cs-CZ" altLang="en-US"/>
              <a:t>- v buňce se přirozeně udržují gradienty iontů </a:t>
            </a:r>
          </a:p>
          <a:p>
            <a:pPr eaLnBrk="1" hangingPunct="1"/>
            <a:r>
              <a:rPr lang="cs-CZ" altLang="en-US"/>
              <a:t>	(</a:t>
            </a:r>
            <a:r>
              <a:rPr lang="cs-CZ" altLang="en-US" i="1"/>
              <a:t>plazmatická membrána, ER, mitochondrie)</a:t>
            </a:r>
          </a:p>
          <a:p>
            <a:endParaRPr lang="cs-CZ" altLang="en-US" sz="2200"/>
          </a:p>
          <a:p>
            <a:r>
              <a:rPr lang="en-US" altLang="en-US" sz="2200" b="1">
                <a:solidFill>
                  <a:schemeClr val="accent2"/>
                </a:solidFill>
              </a:rPr>
              <a:t>V</a:t>
            </a:r>
            <a:r>
              <a:rPr lang="cs-CZ" altLang="en-US" sz="2200" b="1">
                <a:solidFill>
                  <a:schemeClr val="accent2"/>
                </a:solidFill>
              </a:rPr>
              <a:t>ýznam gradientů:</a:t>
            </a:r>
          </a:p>
          <a:p>
            <a:pPr eaLnBrk="1" hangingPunct="1">
              <a:buFontTx/>
              <a:buChar char="-"/>
            </a:pPr>
            <a:r>
              <a:rPr lang="en-GB" altLang="en-US" sz="1600"/>
              <a:t> </a:t>
            </a:r>
            <a:r>
              <a:rPr lang="cs-CZ" altLang="en-US" sz="1600"/>
              <a:t>zajištění semipermeability </a:t>
            </a:r>
          </a:p>
          <a:p>
            <a:pPr eaLnBrk="1" hangingPunct="1">
              <a:buFontTx/>
              <a:buChar char="-"/>
            </a:pPr>
            <a:r>
              <a:rPr lang="cs-CZ" altLang="en-US" sz="1600"/>
              <a:t> zajištění správného signálování (</a:t>
            </a:r>
            <a:r>
              <a:rPr lang="en-GB" altLang="en-US" sz="1600"/>
              <a:t>Na+/K+, </a:t>
            </a:r>
            <a:r>
              <a:rPr lang="cs-CZ" altLang="en-US" sz="1600"/>
              <a:t>Ca2+)</a:t>
            </a:r>
          </a:p>
          <a:p>
            <a:pPr eaLnBrk="1" hangingPunct="1"/>
            <a:r>
              <a:rPr lang="cs-CZ" altLang="en-US" sz="1600"/>
              <a:t>- gradienty H+ pro tvorbu ATP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r>
              <a:rPr lang="cs-CZ" altLang="en-US" sz="2200" u="sng"/>
              <a:t>T</a:t>
            </a:r>
            <a:r>
              <a:rPr lang="en-US" altLang="en-US" sz="2200" u="sng"/>
              <a:t>oxick</a:t>
            </a:r>
            <a:r>
              <a:rPr lang="cs-CZ" altLang="en-US" sz="2200" u="sng"/>
              <a:t>é látky narušující gradienty</a:t>
            </a:r>
            <a:endParaRPr lang="cs-CZ" altLang="en-US" sz="2200"/>
          </a:p>
          <a:p>
            <a:r>
              <a:rPr lang="cs-CZ" altLang="en-US"/>
              <a:t>- </a:t>
            </a:r>
            <a:r>
              <a:rPr lang="cs-CZ" altLang="en-US" b="1">
                <a:solidFill>
                  <a:srgbClr val="FF0000"/>
                </a:solidFill>
              </a:rPr>
              <a:t>ionofory </a:t>
            </a:r>
            <a:r>
              <a:rPr lang="cs-CZ" altLang="en-US">
                <a:solidFill>
                  <a:srgbClr val="FF0000"/>
                </a:solidFill>
              </a:rPr>
              <a:t>- usnadněný přenos iontů (např. antibiotika)</a:t>
            </a:r>
            <a:endParaRPr lang="cs-CZ" altLang="en-US" sz="2200">
              <a:solidFill>
                <a:srgbClr val="FF0000"/>
              </a:solidFill>
            </a:endParaRP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- </a:t>
            </a:r>
            <a:r>
              <a:rPr lang="cs-CZ" altLang="en-US" b="1"/>
              <a:t>další mechanismy </a:t>
            </a:r>
            <a:r>
              <a:rPr lang="cs-CZ" altLang="en-US"/>
              <a:t>– viz dříve</a:t>
            </a:r>
          </a:p>
          <a:p>
            <a:pPr lvl="1">
              <a:buFontTx/>
              <a:buChar char="-"/>
            </a:pPr>
            <a:r>
              <a:rPr lang="cs-CZ" altLang="en-US" sz="1500"/>
              <a:t> rozpojování toku elektronů z respiračních řetězců (chinony)</a:t>
            </a:r>
          </a:p>
          <a:p>
            <a:pPr lvl="1"/>
            <a:r>
              <a:rPr lang="cs-CZ" altLang="en-US" sz="1500"/>
              <a:t>- blokace přenosu v respiračních řetězcích (kyanidy)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2800" b="1">
                <a:solidFill>
                  <a:schemeClr val="tx2"/>
                </a:solidFill>
              </a:rPr>
              <a:t>Změny gradientů na membránách </a:t>
            </a:r>
            <a:r>
              <a:rPr lang="en-GB" altLang="en-US" sz="2800" b="1">
                <a:solidFill>
                  <a:schemeClr val="tx2"/>
                </a:solidFill>
              </a:rPr>
              <a:t>– IONOFORY </a:t>
            </a:r>
            <a:endParaRPr lang="cs-CZ" altLang="en-US" sz="2800" b="1">
              <a:solidFill>
                <a:schemeClr val="tx2"/>
              </a:solidFill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2388"/>
            <a:ext cx="2844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052513"/>
            <a:ext cx="19431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23850" y="1052513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>
                <a:solidFill>
                  <a:srgbClr val="FF0000"/>
                </a:solidFill>
              </a:rPr>
              <a:t>Přehled mechanismů:</a:t>
            </a:r>
            <a:br>
              <a:rPr lang="cs-CZ" altLang="en-US" sz="2200" b="1">
                <a:solidFill>
                  <a:srgbClr val="FF0000"/>
                </a:solidFill>
              </a:rPr>
            </a:br>
            <a:r>
              <a:rPr lang="cs-CZ" altLang="en-US" sz="2200" b="1" i="1"/>
              <a:t>ke každému znát principy, důsledky, příklady chemických látek</a:t>
            </a:r>
          </a:p>
          <a:p>
            <a:endParaRPr lang="cs-CZ" altLang="en-US" sz="2200"/>
          </a:p>
          <a:p>
            <a:r>
              <a:rPr lang="cs-CZ" altLang="en-US" sz="2200" u="sng">
                <a:solidFill>
                  <a:schemeClr val="tx2"/>
                </a:solidFill>
              </a:rPr>
              <a:t>Základní typy toxicity</a:t>
            </a:r>
          </a:p>
          <a:p>
            <a:r>
              <a:rPr lang="cs-CZ" altLang="en-US" b="1">
                <a:solidFill>
                  <a:srgbClr val="FF0000"/>
                </a:solidFill>
              </a:rPr>
              <a:t>Nespecifická toxicita</a:t>
            </a:r>
            <a:r>
              <a:rPr lang="cs-CZ" altLang="en-US"/>
              <a:t>	- nepolární narkotická toxicita (bazální toxicita)</a:t>
            </a:r>
          </a:p>
          <a:p>
            <a:r>
              <a:rPr lang="cs-CZ" altLang="en-US"/>
              <a:t>			- </a:t>
            </a:r>
            <a:r>
              <a:rPr lang="en-US" altLang="en-US"/>
              <a:t>pol</a:t>
            </a:r>
            <a:r>
              <a:rPr lang="cs-CZ" altLang="en-US"/>
              <a:t>ární nakotická toxicita</a:t>
            </a:r>
          </a:p>
          <a:p>
            <a:r>
              <a:rPr lang="cs-CZ" altLang="en-US"/>
              <a:t>			- toxicita vyvolaná reaktivními látkami</a:t>
            </a:r>
          </a:p>
          <a:p>
            <a:r>
              <a:rPr lang="cs-CZ" altLang="en-US" b="1">
                <a:solidFill>
                  <a:srgbClr val="FF0000"/>
                </a:solidFill>
              </a:rPr>
              <a:t>Specifická toxicita	</a:t>
            </a:r>
            <a:r>
              <a:rPr lang="cs-CZ" altLang="en-US"/>
              <a:t>- inhibice enzymů, interakce s receptory apod.</a:t>
            </a:r>
          </a:p>
          <a:p>
            <a:endParaRPr lang="cs-CZ" altLang="en-US"/>
          </a:p>
          <a:p>
            <a:r>
              <a:rPr lang="cs-CZ" altLang="en-US" u="sng">
                <a:solidFill>
                  <a:schemeClr val="tx2"/>
                </a:solidFill>
              </a:rPr>
              <a:t/>
            </a:r>
            <a:br>
              <a:rPr lang="cs-CZ" altLang="en-US" u="sng">
                <a:solidFill>
                  <a:schemeClr val="tx2"/>
                </a:solidFill>
              </a:rPr>
            </a:br>
            <a:r>
              <a:rPr lang="cs-CZ" altLang="en-US" u="sng">
                <a:solidFill>
                  <a:schemeClr val="tx2"/>
                </a:solidFill>
              </a:rPr>
              <a:t>Konkrétní příklady </a:t>
            </a:r>
          </a:p>
          <a:p>
            <a:pPr lvl="1"/>
            <a:r>
              <a:rPr lang="cs-CZ" altLang="en-US" sz="1400"/>
              <a:t>- narušení přirozené fluidity membrány</a:t>
            </a:r>
          </a:p>
          <a:p>
            <a:pPr lvl="1"/>
            <a:r>
              <a:rPr lang="cs-CZ" altLang="en-US" sz="1400"/>
              <a:t>- interakce látek s DNA</a:t>
            </a:r>
          </a:p>
          <a:p>
            <a:pPr lvl="1"/>
            <a:r>
              <a:rPr lang="cs-CZ" altLang="en-US" sz="1400"/>
              <a:t>- inhibice enzymových aktivit</a:t>
            </a:r>
          </a:p>
          <a:p>
            <a:pPr lvl="1"/>
            <a:r>
              <a:rPr lang="cs-CZ" altLang="en-US" sz="1400"/>
              <a:t>- narušení redox-potenciálu </a:t>
            </a:r>
          </a:p>
          <a:p>
            <a:pPr lvl="1"/>
            <a:r>
              <a:rPr lang="cs-CZ" altLang="en-US" sz="1400"/>
              <a:t>- narušení gradientů na membránách</a:t>
            </a:r>
          </a:p>
          <a:p>
            <a:pPr lvl="1"/>
            <a:r>
              <a:rPr lang="cs-CZ" altLang="en-US" sz="1400"/>
              <a:t>- kompetice se substráty / přirozenými ligandy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3000" b="1"/>
              <a:t>Shrnutí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403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Co se </a:t>
            </a:r>
            <a:r>
              <a:rPr lang="en-GB" dirty="0" err="1" smtClean="0"/>
              <a:t>rozumí</a:t>
            </a:r>
            <a:r>
              <a:rPr lang="en-GB" dirty="0" smtClean="0"/>
              <a:t> pod </a:t>
            </a:r>
            <a:r>
              <a:rPr lang="en-GB" dirty="0" err="1" smtClean="0"/>
              <a:t>pojmem</a:t>
            </a:r>
            <a:r>
              <a:rPr lang="en-GB" dirty="0" smtClean="0"/>
              <a:t> receptor v </a:t>
            </a:r>
            <a:r>
              <a:rPr lang="en-GB" dirty="0" err="1" smtClean="0"/>
              <a:t>toxikodynamice</a:t>
            </a:r>
            <a:r>
              <a:rPr lang="en-GB" dirty="0" smtClean="0"/>
              <a:t>? </a:t>
            </a:r>
            <a:r>
              <a:rPr lang="en-GB" dirty="0" err="1" smtClean="0"/>
              <a:t>Uveďte</a:t>
            </a:r>
            <a:r>
              <a:rPr lang="en-GB" dirty="0" smtClean="0"/>
              <a:t> </a:t>
            </a:r>
            <a:r>
              <a:rPr lang="en-GB" dirty="0" err="1" smtClean="0"/>
              <a:t>příklady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molekulární</a:t>
            </a:r>
            <a:r>
              <a:rPr lang="en-GB" dirty="0" smtClean="0"/>
              <a:t> </a:t>
            </a:r>
            <a:r>
              <a:rPr lang="en-GB" dirty="0" err="1" smtClean="0"/>
              <a:t>interakce</a:t>
            </a:r>
            <a:r>
              <a:rPr lang="en-GB" dirty="0" smtClean="0"/>
              <a:t> </a:t>
            </a:r>
            <a:r>
              <a:rPr lang="en-GB" dirty="0" err="1" smtClean="0"/>
              <a:t>nastávají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toxickou</a:t>
            </a:r>
            <a:r>
              <a:rPr lang="en-GB" dirty="0" smtClean="0"/>
              <a:t> </a:t>
            </a:r>
            <a:r>
              <a:rPr lang="en-GB" dirty="0" err="1" smtClean="0"/>
              <a:t>látkou</a:t>
            </a:r>
            <a:r>
              <a:rPr lang="en-GB" dirty="0" smtClean="0"/>
              <a:t> a </a:t>
            </a:r>
            <a:r>
              <a:rPr lang="en-GB" dirty="0" err="1" smtClean="0"/>
              <a:t>cílovým</a:t>
            </a:r>
            <a:r>
              <a:rPr lang="en-GB" dirty="0" smtClean="0"/>
              <a:t> </a:t>
            </a:r>
            <a:r>
              <a:rPr lang="en-GB" dirty="0" err="1" smtClean="0"/>
              <a:t>místem</a:t>
            </a:r>
            <a:r>
              <a:rPr lang="en-GB" dirty="0" smtClean="0"/>
              <a:t>? </a:t>
            </a:r>
            <a:r>
              <a:rPr lang="en-GB" dirty="0" err="1" smtClean="0"/>
              <a:t>Popište</a:t>
            </a:r>
            <a:r>
              <a:rPr lang="en-GB" dirty="0" smtClean="0"/>
              <a:t> </a:t>
            </a:r>
            <a:r>
              <a:rPr lang="en-GB" dirty="0" err="1" smtClean="0"/>
              <a:t>princip</a:t>
            </a:r>
            <a:r>
              <a:rPr lang="en-GB" dirty="0" smtClean="0"/>
              <a:t> </a:t>
            </a:r>
            <a:r>
              <a:rPr lang="en-GB" dirty="0" err="1" smtClean="0"/>
              <a:t>hydrofobní</a:t>
            </a:r>
            <a:r>
              <a:rPr lang="en-GB" dirty="0" smtClean="0"/>
              <a:t> </a:t>
            </a:r>
            <a:r>
              <a:rPr lang="en-GB" dirty="0" err="1" smtClean="0"/>
              <a:t>interakce</a:t>
            </a:r>
            <a:r>
              <a:rPr lang="en-GB" dirty="0" smtClean="0"/>
              <a:t> (</a:t>
            </a:r>
            <a:r>
              <a:rPr lang="en-GB" dirty="0" err="1" smtClean="0"/>
              <a:t>atp</a:t>
            </a:r>
            <a:r>
              <a:rPr lang="en-GB" dirty="0" smtClean="0"/>
              <a:t>.)</a:t>
            </a:r>
          </a:p>
          <a:p>
            <a:pPr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agonista</a:t>
            </a:r>
            <a:r>
              <a:rPr lang="en-GB" dirty="0" smtClean="0"/>
              <a:t> a </a:t>
            </a:r>
            <a:r>
              <a:rPr lang="en-GB" dirty="0" err="1" smtClean="0"/>
              <a:t>antagonista</a:t>
            </a:r>
            <a:r>
              <a:rPr lang="en-GB" dirty="0" smtClean="0"/>
              <a:t>? Co je to </a:t>
            </a:r>
            <a:r>
              <a:rPr lang="en-GB" dirty="0" err="1" smtClean="0"/>
              <a:t>specifická</a:t>
            </a:r>
            <a:r>
              <a:rPr lang="en-GB" dirty="0" smtClean="0"/>
              <a:t> a </a:t>
            </a:r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enzymu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 err="1" smtClean="0"/>
              <a:t>Vysvětlete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jakých</a:t>
            </a:r>
            <a:r>
              <a:rPr lang="en-GB" dirty="0" smtClean="0"/>
              <a:t> </a:t>
            </a:r>
            <a:r>
              <a:rPr lang="en-GB" dirty="0" err="1" smtClean="0"/>
              <a:t>vlastnostech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závisí</a:t>
            </a:r>
            <a:r>
              <a:rPr lang="en-GB" dirty="0" smtClean="0"/>
              <a:t> </a:t>
            </a:r>
            <a:r>
              <a:rPr lang="en-GB" dirty="0" err="1" smtClean="0"/>
              <a:t>nepolární</a:t>
            </a:r>
            <a:r>
              <a:rPr lang="en-GB" dirty="0" smtClean="0"/>
              <a:t> </a:t>
            </a:r>
            <a:r>
              <a:rPr lang="en-GB" dirty="0" err="1" smtClean="0"/>
              <a:t>narkoza</a:t>
            </a:r>
            <a:r>
              <a:rPr lang="en-GB" dirty="0" smtClean="0"/>
              <a:t>, </a:t>
            </a:r>
            <a:r>
              <a:rPr lang="en-GB" dirty="0" err="1" smtClean="0"/>
              <a:t>genotoxicita</a:t>
            </a:r>
            <a:r>
              <a:rPr lang="en-GB" dirty="0" smtClean="0"/>
              <a:t> </a:t>
            </a:r>
            <a:r>
              <a:rPr lang="en-GB" dirty="0" err="1" smtClean="0"/>
              <a:t>atp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 err="1" smtClean="0"/>
              <a:t>Popište</a:t>
            </a:r>
            <a:r>
              <a:rPr lang="en-GB" dirty="0" smtClean="0"/>
              <a:t> co to je </a:t>
            </a:r>
            <a:r>
              <a:rPr lang="en-GB" dirty="0" err="1" smtClean="0"/>
              <a:t>oxidativní</a:t>
            </a:r>
            <a:r>
              <a:rPr lang="en-GB" dirty="0" smtClean="0"/>
              <a:t> </a:t>
            </a:r>
            <a:r>
              <a:rPr lang="en-GB" dirty="0" err="1" smtClean="0"/>
              <a:t>stres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vzniká</a:t>
            </a:r>
            <a:r>
              <a:rPr lang="en-GB" dirty="0" smtClean="0"/>
              <a:t>,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jeho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? </a:t>
            </a:r>
          </a:p>
          <a:p>
            <a:pPr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acetylcholinesteráza</a:t>
            </a:r>
            <a:r>
              <a:rPr lang="en-GB" dirty="0" smtClean="0"/>
              <a:t>? </a:t>
            </a:r>
            <a:r>
              <a:rPr lang="en-GB" dirty="0" err="1" smtClean="0"/>
              <a:t>Jakou</a:t>
            </a:r>
            <a:r>
              <a:rPr lang="en-GB" dirty="0" smtClean="0"/>
              <a:t> </a:t>
            </a:r>
            <a:r>
              <a:rPr lang="en-GB" dirty="0" err="1" smtClean="0"/>
              <a:t>má</a:t>
            </a:r>
            <a:r>
              <a:rPr lang="en-GB" dirty="0" smtClean="0"/>
              <a:t> </a:t>
            </a:r>
            <a:r>
              <a:rPr lang="en-GB" dirty="0" err="1" smtClean="0"/>
              <a:t>funkci</a:t>
            </a:r>
            <a:r>
              <a:rPr lang="en-GB" dirty="0" smtClean="0"/>
              <a:t> v </a:t>
            </a:r>
            <a:r>
              <a:rPr lang="en-GB" dirty="0" err="1" smtClean="0"/>
              <a:t>organismu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její</a:t>
            </a:r>
            <a:r>
              <a:rPr lang="en-GB" dirty="0" smtClean="0"/>
              <a:t> </a:t>
            </a:r>
            <a:r>
              <a:rPr lang="en-GB" dirty="0" err="1" smtClean="0"/>
              <a:t>inhibice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ji</a:t>
            </a:r>
            <a:r>
              <a:rPr lang="en-GB" dirty="0" smtClean="0"/>
              <a:t> </a:t>
            </a:r>
            <a:r>
              <a:rPr lang="en-GB" dirty="0" err="1" smtClean="0"/>
              <a:t>inhibují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estrogenní</a:t>
            </a:r>
            <a:r>
              <a:rPr lang="en-GB" dirty="0" smtClean="0"/>
              <a:t> receptor? </a:t>
            </a:r>
            <a:r>
              <a:rPr lang="en-GB" dirty="0" err="1" smtClean="0"/>
              <a:t>Vysvětlete</a:t>
            </a:r>
            <a:r>
              <a:rPr lang="en-GB" dirty="0" smtClean="0"/>
              <a:t> </a:t>
            </a:r>
            <a:r>
              <a:rPr lang="en-GB" dirty="0" err="1" smtClean="0"/>
              <a:t>proč</a:t>
            </a:r>
            <a:r>
              <a:rPr lang="en-GB" dirty="0" smtClean="0"/>
              <a:t> je v </a:t>
            </a:r>
            <a:r>
              <a:rPr lang="en-GB" dirty="0" err="1" smtClean="0"/>
              <a:t>toxicitě</a:t>
            </a:r>
            <a:r>
              <a:rPr lang="en-GB" dirty="0" smtClean="0"/>
              <a:t> </a:t>
            </a:r>
            <a:r>
              <a:rPr lang="en-GB" dirty="0" err="1" smtClean="0"/>
              <a:t>významnější</a:t>
            </a:r>
            <a:r>
              <a:rPr lang="en-GB" dirty="0" smtClean="0"/>
              <a:t> </a:t>
            </a:r>
            <a:r>
              <a:rPr lang="en-GB" dirty="0" err="1" smtClean="0"/>
              <a:t>než</a:t>
            </a:r>
            <a:r>
              <a:rPr lang="en-GB" dirty="0" smtClean="0"/>
              <a:t> </a:t>
            </a:r>
            <a:r>
              <a:rPr lang="en-GB" dirty="0" err="1" smtClean="0"/>
              <a:t>např</a:t>
            </a:r>
            <a:r>
              <a:rPr lang="en-GB" dirty="0" smtClean="0"/>
              <a:t>. receptor pro </a:t>
            </a:r>
            <a:r>
              <a:rPr lang="en-GB" dirty="0" err="1" smtClean="0"/>
              <a:t>inzulin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mutagenity</a:t>
            </a:r>
            <a:r>
              <a:rPr lang="en-GB" dirty="0" smtClean="0"/>
              <a:t> u </a:t>
            </a:r>
            <a:r>
              <a:rPr lang="en-GB" dirty="0" err="1" smtClean="0"/>
              <a:t>člověka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mutagenity</a:t>
            </a:r>
            <a:r>
              <a:rPr lang="en-GB" dirty="0" smtClean="0"/>
              <a:t> u </a:t>
            </a:r>
            <a:r>
              <a:rPr lang="en-GB" dirty="0" err="1" smtClean="0"/>
              <a:t>přírodních</a:t>
            </a:r>
            <a:r>
              <a:rPr lang="en-GB" dirty="0" smtClean="0"/>
              <a:t> </a:t>
            </a:r>
            <a:r>
              <a:rPr lang="en-GB" dirty="0" err="1" smtClean="0"/>
              <a:t>organismů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168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Příkladové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4150" y="549275"/>
            <a:ext cx="9067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>
                <a:solidFill>
                  <a:schemeClr val="tx2"/>
                </a:solidFill>
              </a:rPr>
              <a:t>Interakce</a:t>
            </a:r>
            <a:r>
              <a:rPr lang="cs-CZ" altLang="en-US" sz="2200" b="1">
                <a:solidFill>
                  <a:schemeClr val="tx2"/>
                </a:solidFill>
              </a:rPr>
              <a:t> toxických látek s </a:t>
            </a:r>
            <a:r>
              <a:rPr lang="en-US" altLang="en-US" sz="2200" b="1">
                <a:solidFill>
                  <a:schemeClr val="tx2"/>
                </a:solidFill>
              </a:rPr>
              <a:t>receptor</a:t>
            </a:r>
            <a:r>
              <a:rPr lang="cs-CZ" altLang="en-US" sz="2200" b="1">
                <a:solidFill>
                  <a:schemeClr val="tx2"/>
                </a:solidFill>
              </a:rPr>
              <a:t>y</a:t>
            </a:r>
          </a:p>
          <a:p>
            <a:endParaRPr lang="cs-CZ" altLang="en-US" sz="2200"/>
          </a:p>
          <a:p>
            <a:r>
              <a:rPr lang="cs-CZ" altLang="en-US" sz="2200"/>
              <a:t>- interakce pozitivní </a:t>
            </a:r>
            <a:r>
              <a:rPr lang="cs-CZ" altLang="en-US" sz="2200">
                <a:sym typeface="Wingdings" pitchFamily="2" charset="2"/>
              </a:rPr>
              <a:t></a:t>
            </a:r>
            <a:r>
              <a:rPr lang="en-US" altLang="en-US" sz="2200">
                <a:sym typeface="Wingdings" pitchFamily="2" charset="2"/>
              </a:rPr>
              <a:t> </a:t>
            </a:r>
            <a:r>
              <a:rPr lang="en-US" altLang="en-US" sz="2200"/>
              <a:t>indukce odpov</a:t>
            </a:r>
            <a:r>
              <a:rPr lang="cs-CZ" altLang="en-US" sz="2200"/>
              <a:t>ědi (</a:t>
            </a:r>
            <a:r>
              <a:rPr lang="cs-CZ" altLang="en-US" sz="2200" b="1">
                <a:solidFill>
                  <a:srgbClr val="FF0000"/>
                </a:solidFill>
              </a:rPr>
              <a:t>agonista</a:t>
            </a:r>
            <a:r>
              <a:rPr lang="cs-CZ" altLang="en-US" sz="2200"/>
              <a:t>)</a:t>
            </a:r>
          </a:p>
          <a:p>
            <a:r>
              <a:rPr lang="cs-CZ" altLang="en-US"/>
              <a:t>	(</a:t>
            </a:r>
            <a:r>
              <a:rPr lang="cs-CZ" altLang="en-US" i="1"/>
              <a:t>nahrazuje efekt ligandu, mimic effect, </a:t>
            </a:r>
            <a:r>
              <a:rPr lang="cs-CZ" altLang="en-US" b="1" i="1">
                <a:solidFill>
                  <a:schemeClr val="accent2"/>
                </a:solidFill>
              </a:rPr>
              <a:t>hormone-like effect</a:t>
            </a:r>
            <a:r>
              <a:rPr lang="cs-CZ" altLang="en-US" i="1"/>
              <a:t>)</a:t>
            </a:r>
            <a:br>
              <a:rPr lang="cs-CZ" altLang="en-US" i="1"/>
            </a:br>
            <a:endParaRPr lang="cs-CZ" altLang="en-US" i="1"/>
          </a:p>
          <a:p>
            <a:r>
              <a:rPr lang="cs-CZ" altLang="en-US" sz="2200"/>
              <a:t>- interakce negativní </a:t>
            </a:r>
            <a:r>
              <a:rPr lang="cs-CZ" altLang="en-US" sz="2200">
                <a:sym typeface="Wingdings" pitchFamily="2" charset="2"/>
              </a:rPr>
              <a:t></a:t>
            </a:r>
            <a:r>
              <a:rPr lang="en-US" altLang="en-US" sz="2200"/>
              <a:t> kompetice: nevyvolává reakci </a:t>
            </a:r>
            <a:r>
              <a:rPr lang="cs-CZ" altLang="en-US" sz="2200"/>
              <a:t>(</a:t>
            </a:r>
            <a:r>
              <a:rPr lang="cs-CZ" altLang="en-US" sz="2200" b="1">
                <a:solidFill>
                  <a:srgbClr val="FF0000"/>
                </a:solidFill>
              </a:rPr>
              <a:t>antagonista</a:t>
            </a:r>
            <a:r>
              <a:rPr lang="cs-CZ" altLang="en-US" sz="2200"/>
              <a:t>)</a:t>
            </a:r>
            <a:endParaRPr lang="en-US" altLang="en-US" sz="2200"/>
          </a:p>
          <a:p>
            <a:r>
              <a:rPr lang="en-US" altLang="en-US"/>
              <a:t>	(</a:t>
            </a:r>
            <a:r>
              <a:rPr lang="cs-CZ" altLang="en-US" i="1"/>
              <a:t>blokuje navázání a efekt přirozeného ligandu</a:t>
            </a:r>
            <a:r>
              <a:rPr lang="en-US" altLang="en-US" i="1"/>
              <a:t>, </a:t>
            </a:r>
            <a:r>
              <a:rPr lang="en-US" altLang="en-US" b="1" i="1">
                <a:solidFill>
                  <a:schemeClr val="accent2"/>
                </a:solidFill>
              </a:rPr>
              <a:t>p</a:t>
            </a:r>
            <a:r>
              <a:rPr lang="cs-CZ" altLang="en-US" b="1" i="1">
                <a:solidFill>
                  <a:schemeClr val="accent2"/>
                </a:solidFill>
              </a:rPr>
              <a:t>ř. a</a:t>
            </a:r>
            <a:r>
              <a:rPr lang="en-US" altLang="en-US" b="1" i="1">
                <a:solidFill>
                  <a:schemeClr val="accent2"/>
                </a:solidFill>
              </a:rPr>
              <a:t>nti/estrogenita</a:t>
            </a:r>
            <a:r>
              <a:rPr lang="cs-CZ" altLang="en-US" i="1"/>
              <a:t>)</a:t>
            </a:r>
          </a:p>
          <a:p>
            <a:endParaRPr lang="cs-CZ" altLang="en-US" sz="2000" b="1"/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371600" y="3678238"/>
            <a:ext cx="855663" cy="585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2090738" y="4114800"/>
            <a:ext cx="1257300" cy="393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HORMONE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279775" y="3922713"/>
            <a:ext cx="722313" cy="146050"/>
          </a:xfrm>
          <a:prstGeom prst="rightArrow">
            <a:avLst>
              <a:gd name="adj1" fmla="val 50000"/>
              <a:gd name="adj2" fmla="val 1236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4265613" y="4019550"/>
            <a:ext cx="788987" cy="536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4462463" y="4165600"/>
            <a:ext cx="325437" cy="2143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5449888" y="3922713"/>
            <a:ext cx="723900" cy="146050"/>
          </a:xfrm>
          <a:prstGeom prst="rightArrow">
            <a:avLst>
              <a:gd name="adj1" fmla="val 50000"/>
              <a:gd name="adj2" fmla="val 12391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435725" y="3775075"/>
            <a:ext cx="1184275" cy="488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EFFECT</a:t>
            </a:r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>
            <a:off x="2019300" y="3397250"/>
            <a:ext cx="1400175" cy="4635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TOXIN</a:t>
            </a:r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4265613" y="3336925"/>
            <a:ext cx="788987" cy="536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4"/>
          <p:cNvSpPr>
            <a:spLocks noChangeArrowheads="1"/>
          </p:cNvSpPr>
          <p:nvPr/>
        </p:nvSpPr>
        <p:spPr bwMode="auto">
          <a:xfrm>
            <a:off x="4462463" y="3482975"/>
            <a:ext cx="325437" cy="2143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AutoShape 16"/>
          <p:cNvSpPr>
            <a:spLocks noChangeArrowheads="1"/>
          </p:cNvSpPr>
          <p:nvPr/>
        </p:nvSpPr>
        <p:spPr bwMode="auto">
          <a:xfrm>
            <a:off x="1066800" y="5135563"/>
            <a:ext cx="885825" cy="593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7"/>
          <p:cNvSpPr>
            <a:spLocks noChangeArrowheads="1"/>
          </p:cNvSpPr>
          <p:nvPr/>
        </p:nvSpPr>
        <p:spPr bwMode="auto">
          <a:xfrm>
            <a:off x="4948238" y="4941888"/>
            <a:ext cx="1352550" cy="2857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HORMONE</a:t>
            </a:r>
          </a:p>
        </p:txBody>
      </p:sp>
      <p:sp>
        <p:nvSpPr>
          <p:cNvPr id="10255" name="AutoShape 18"/>
          <p:cNvSpPr>
            <a:spLocks noChangeArrowheads="1"/>
          </p:cNvSpPr>
          <p:nvPr/>
        </p:nvSpPr>
        <p:spPr bwMode="auto">
          <a:xfrm>
            <a:off x="3043238" y="5383213"/>
            <a:ext cx="750887" cy="147637"/>
          </a:xfrm>
          <a:prstGeom prst="rightArrow">
            <a:avLst>
              <a:gd name="adj1" fmla="val 50000"/>
              <a:gd name="adj2" fmla="val 1271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AutoShape 19"/>
          <p:cNvSpPr>
            <a:spLocks noChangeArrowheads="1"/>
          </p:cNvSpPr>
          <p:nvPr/>
        </p:nvSpPr>
        <p:spPr bwMode="auto">
          <a:xfrm>
            <a:off x="5257800" y="5546725"/>
            <a:ext cx="749300" cy="147638"/>
          </a:xfrm>
          <a:prstGeom prst="rightArrow">
            <a:avLst>
              <a:gd name="adj1" fmla="val 50000"/>
              <a:gd name="adj2" fmla="val 12688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6705600" y="5241925"/>
            <a:ext cx="1227138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EFFECT</a:t>
            </a:r>
          </a:p>
        </p:txBody>
      </p:sp>
      <p:sp>
        <p:nvSpPr>
          <p:cNvPr id="10258" name="Oval 21"/>
          <p:cNvSpPr>
            <a:spLocks noChangeArrowheads="1"/>
          </p:cNvSpPr>
          <p:nvPr/>
        </p:nvSpPr>
        <p:spPr bwMode="auto">
          <a:xfrm>
            <a:off x="2020888" y="4937125"/>
            <a:ext cx="887412" cy="2968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en-US" sz="1600" b="1">
                <a:solidFill>
                  <a:schemeClr val="bg2"/>
                </a:solidFill>
                <a:latin typeface="Times New Roman" pitchFamily="18" charset="0"/>
              </a:rPr>
              <a:t>TOXIN</a:t>
            </a:r>
          </a:p>
        </p:txBody>
      </p:sp>
      <p:sp>
        <p:nvSpPr>
          <p:cNvPr id="10259" name="AutoShape 22"/>
          <p:cNvSpPr>
            <a:spLocks noChangeArrowheads="1"/>
          </p:cNvSpPr>
          <p:nvPr/>
        </p:nvSpPr>
        <p:spPr bwMode="auto">
          <a:xfrm>
            <a:off x="4067175" y="5086350"/>
            <a:ext cx="817563" cy="5445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Oval 23"/>
          <p:cNvSpPr>
            <a:spLocks noChangeArrowheads="1"/>
          </p:cNvSpPr>
          <p:nvPr/>
        </p:nvSpPr>
        <p:spPr bwMode="auto">
          <a:xfrm>
            <a:off x="4203700" y="5233988"/>
            <a:ext cx="544513" cy="2174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 flipH="1">
            <a:off x="5410200" y="53943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5410200" y="53181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 flipH="1">
            <a:off x="6934200" y="4860925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>
            <a:off x="6934200" y="4860925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>
                <a:solidFill>
                  <a:schemeClr val="tx2"/>
                </a:solidFill>
              </a:rPr>
              <a:t>Příklady cílových struktur</a:t>
            </a:r>
            <a:endParaRPr lang="cs-CZ" altLang="en-US" sz="2200" b="1"/>
          </a:p>
          <a:p>
            <a:r>
              <a:rPr lang="cs-CZ" altLang="en-US" sz="2200"/>
              <a:t>(receptor = jakákoliv biomolekula, kterou může ovlivnit toxikant)</a:t>
            </a:r>
          </a:p>
          <a:p>
            <a:endParaRPr lang="cs-CZ" altLang="en-US" sz="2200"/>
          </a:p>
          <a:p>
            <a:pPr lvl="1"/>
            <a:r>
              <a:rPr lang="cs-CZ" altLang="en-US" sz="2200"/>
              <a:t>-</a:t>
            </a:r>
            <a:r>
              <a:rPr lang="cs-CZ" altLang="en-US" sz="2200">
                <a:solidFill>
                  <a:srgbClr val="FF0000"/>
                </a:solidFill>
              </a:rPr>
              <a:t> buněčná membrána</a:t>
            </a:r>
            <a:endParaRPr lang="cs-CZ" altLang="en-US" sz="2000">
              <a:solidFill>
                <a:srgbClr val="FF0000"/>
              </a:solidFill>
            </a:endParaRPr>
          </a:p>
          <a:p>
            <a:r>
              <a:rPr lang="cs-CZ" altLang="en-US" sz="1600"/>
              <a:t>	</a:t>
            </a:r>
            <a:r>
              <a:rPr lang="cs-CZ" altLang="en-US" sz="1600" i="1"/>
              <a:t>narkotická toxicita - dosažení takové koncentrace, že dochází </a:t>
            </a:r>
          </a:p>
          <a:p>
            <a:r>
              <a:rPr lang="cs-CZ" altLang="en-US" sz="1600" i="1"/>
              <a:t>	k blokaci fluidity membrány a tím její funkce</a:t>
            </a:r>
          </a:p>
          <a:p>
            <a:endParaRPr lang="cs-CZ" altLang="en-US" sz="1600" i="1"/>
          </a:p>
          <a:p>
            <a:pPr lvl="1"/>
            <a:r>
              <a:rPr lang="cs-CZ" altLang="en-US" sz="2200">
                <a:solidFill>
                  <a:srgbClr val="FF0000"/>
                </a:solidFill>
              </a:rPr>
              <a:t>- acetylcholinesteráza</a:t>
            </a:r>
            <a:endParaRPr lang="cs-CZ" altLang="en-US" sz="2000">
              <a:solidFill>
                <a:srgbClr val="FF0000"/>
              </a:solidFill>
            </a:endParaRPr>
          </a:p>
          <a:p>
            <a:r>
              <a:rPr lang="cs-CZ" altLang="en-US" sz="1400"/>
              <a:t>	</a:t>
            </a:r>
            <a:r>
              <a:rPr lang="cs-CZ" altLang="en-US" sz="1400" i="1"/>
              <a:t>enzym - inhibice v aktivním místě organofosfátovými pesticidy</a:t>
            </a:r>
          </a:p>
          <a:p>
            <a:r>
              <a:rPr lang="cs-CZ" altLang="en-US" sz="1400" i="1"/>
              <a:t>	(substrate mimics)</a:t>
            </a:r>
          </a:p>
          <a:p>
            <a:endParaRPr lang="cs-CZ" altLang="en-US" sz="2000" i="1"/>
          </a:p>
          <a:p>
            <a:pPr lvl="1"/>
            <a:r>
              <a:rPr lang="cs-CZ" altLang="en-US" sz="2200"/>
              <a:t>- Arylhydrocarbon </a:t>
            </a:r>
            <a:r>
              <a:rPr lang="cs-CZ" altLang="en-US" sz="2200">
                <a:solidFill>
                  <a:srgbClr val="FF0000"/>
                </a:solidFill>
              </a:rPr>
              <a:t>receptor</a:t>
            </a:r>
            <a:r>
              <a:rPr lang="cs-CZ" altLang="en-US" sz="2200"/>
              <a:t> (AhR), estrogenní receptor (ER)</a:t>
            </a:r>
            <a:endParaRPr lang="cs-CZ" altLang="en-US" sz="2000"/>
          </a:p>
          <a:p>
            <a:r>
              <a:rPr lang="cs-CZ" altLang="en-US" sz="2000"/>
              <a:t>	</a:t>
            </a:r>
            <a:r>
              <a:rPr lang="cs-CZ" altLang="en-US" sz="1400" i="1"/>
              <a:t>specifické mechanismy toxicity, xenoestrogenity</a:t>
            </a:r>
            <a:endParaRPr lang="cs-CZ" altLang="en-US" sz="2000" i="1"/>
          </a:p>
          <a:p>
            <a:endParaRPr lang="cs-CZ" altLang="en-US" sz="2000" i="1"/>
          </a:p>
          <a:p>
            <a:pPr lvl="1"/>
            <a:r>
              <a:rPr lang="cs-CZ" altLang="en-US" sz="2200"/>
              <a:t>- další ….</a:t>
            </a:r>
            <a:endParaRPr lang="cs-CZ" alt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200" b="1">
                <a:solidFill>
                  <a:schemeClr val="tx2"/>
                </a:solidFill>
              </a:rPr>
              <a:t>Typy interakcí („vazby“) mezi toxikantem a receptorem</a:t>
            </a:r>
          </a:p>
          <a:p>
            <a:endParaRPr lang="cs-CZ" altLang="en-US" sz="2200" b="1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3850" y="981075"/>
            <a:ext cx="8610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en-US" sz="2200"/>
          </a:p>
          <a:p>
            <a:pPr>
              <a:buFontTx/>
              <a:buChar char="-"/>
            </a:pPr>
            <a:r>
              <a:rPr lang="cs-CZ" altLang="en-US" sz="2200" b="1">
                <a:solidFill>
                  <a:schemeClr val="accent2"/>
                </a:solidFill>
              </a:rPr>
              <a:t>nekovalentní </a:t>
            </a:r>
            <a:r>
              <a:rPr lang="cs-CZ" altLang="en-US" sz="2200">
                <a:solidFill>
                  <a:schemeClr val="accent2"/>
                </a:solidFill>
              </a:rPr>
              <a:t>(viz příklad na následujícím snímku)</a:t>
            </a:r>
          </a:p>
          <a:p>
            <a:r>
              <a:rPr lang="cs-CZ" altLang="en-US" sz="2200"/>
              <a:t>	</a:t>
            </a:r>
            <a:r>
              <a:rPr lang="cs-CZ" altLang="en-US" i="1"/>
              <a:t>vodíkové můstky</a:t>
            </a:r>
          </a:p>
          <a:p>
            <a:r>
              <a:rPr lang="cs-CZ" altLang="en-US" i="1"/>
              <a:t>	hydrofobní interakce</a:t>
            </a:r>
            <a:endParaRPr lang="en-US" altLang="en-US" i="1"/>
          </a:p>
          <a:p>
            <a:r>
              <a:rPr lang="en-US" altLang="en-US"/>
              <a:t>	</a:t>
            </a:r>
            <a:r>
              <a:rPr lang="cs-CZ" altLang="en-US" i="1"/>
              <a:t>iontové interakce</a:t>
            </a:r>
          </a:p>
          <a:p>
            <a:r>
              <a:rPr lang="cs-CZ" altLang="en-US" i="1"/>
              <a:t>	van der Waalsovy interakce</a:t>
            </a:r>
          </a:p>
          <a:p>
            <a:r>
              <a:rPr lang="cs-CZ" altLang="en-US" sz="2000"/>
              <a:t>(reverzibilní)</a:t>
            </a:r>
          </a:p>
          <a:p>
            <a:endParaRPr lang="cs-CZ" altLang="en-US" sz="2000"/>
          </a:p>
          <a:p>
            <a:endParaRPr lang="cs-CZ" altLang="en-US" sz="2000"/>
          </a:p>
          <a:p>
            <a:pPr>
              <a:buFontTx/>
              <a:buChar char="-"/>
            </a:pPr>
            <a:r>
              <a:rPr lang="cs-CZ" altLang="en-US" sz="2000" b="1">
                <a:solidFill>
                  <a:schemeClr val="accent2"/>
                </a:solidFill>
              </a:rPr>
              <a:t>kovalentní </a:t>
            </a:r>
            <a:br>
              <a:rPr lang="cs-CZ" altLang="en-US" sz="2000" b="1">
                <a:solidFill>
                  <a:schemeClr val="accent2"/>
                </a:solidFill>
              </a:rPr>
            </a:br>
            <a:r>
              <a:rPr lang="cs-CZ" altLang="en-US"/>
              <a:t>- </a:t>
            </a:r>
            <a:r>
              <a:rPr lang="cs-CZ" altLang="en-US" i="1">
                <a:solidFill>
                  <a:schemeClr val="tx2"/>
                </a:solidFill>
              </a:rPr>
              <a:t>inhibice </a:t>
            </a:r>
            <a:br>
              <a:rPr lang="cs-CZ" altLang="en-US" i="1">
                <a:solidFill>
                  <a:schemeClr val="tx2"/>
                </a:solidFill>
              </a:rPr>
            </a:br>
            <a:r>
              <a:rPr lang="cs-CZ" altLang="en-US" i="1">
                <a:solidFill>
                  <a:schemeClr val="tx2"/>
                </a:solidFill>
              </a:rPr>
              <a:t>acetylcholinesterázy </a:t>
            </a:r>
            <a:br>
              <a:rPr lang="cs-CZ" altLang="en-US" i="1">
                <a:solidFill>
                  <a:schemeClr val="tx2"/>
                </a:solidFill>
              </a:rPr>
            </a:br>
            <a:r>
              <a:rPr lang="cs-CZ" altLang="en-US" i="1">
                <a:solidFill>
                  <a:schemeClr val="tx2"/>
                </a:solidFill>
              </a:rPr>
              <a:t>organofosfátem</a:t>
            </a:r>
            <a:r>
              <a:rPr lang="cs-CZ" altLang="en-US" i="1"/>
              <a:t>...</a:t>
            </a:r>
          </a:p>
          <a:p>
            <a:pPr>
              <a:buFontTx/>
              <a:buChar char="-"/>
            </a:pPr>
            <a:r>
              <a:rPr lang="cs-CZ" altLang="en-US" i="1"/>
              <a:t> </a:t>
            </a:r>
            <a:r>
              <a:rPr lang="cs-CZ" altLang="en-US"/>
              <a:t>vazba látky na DNA</a:t>
            </a:r>
          </a:p>
          <a:p>
            <a:r>
              <a:rPr lang="cs-CZ" altLang="en-US"/>
              <a:t>(zpravidla ireverzibilní)</a:t>
            </a:r>
          </a:p>
        </p:txBody>
      </p:sp>
      <p:pic>
        <p:nvPicPr>
          <p:cNvPr id="12292" name="Picture 2" descr="http://www.bioscience.org/2008/v13/af/3175/fi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249613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1610</Words>
  <Application>Microsoft Office PowerPoint</Application>
  <PresentationFormat>Předvádění na obrazovce (4:3)</PresentationFormat>
  <Paragraphs>613</Paragraphs>
  <Slides>69</Slides>
  <Notes>69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6" baseType="lpstr">
      <vt:lpstr>Arial</vt:lpstr>
      <vt:lpstr>Calibri</vt:lpstr>
      <vt:lpstr>Tahoma</vt:lpstr>
      <vt:lpstr>Wingdings</vt:lpstr>
      <vt:lpstr>Times New Roman</vt:lpstr>
      <vt:lpstr>ＭＳ Ｐゴシック</vt:lpstr>
      <vt:lpstr>Motiv sady Office</vt:lpstr>
      <vt:lpstr>Prezentace aplikace PowerPoint</vt:lpstr>
      <vt:lpstr>Co by si měl student odnést z této přednášky?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Interakce mezi „receptory“ a malými molekulami (toxikanty)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by si student(ka) měl(a) odnést ?</vt:lpstr>
      <vt:lpstr>Připomenutí:  mechanistický koncept od molekuly k populacím (V literatuře: „Adverse Outcome Pathway“)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Ethidium bromide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Příkladové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139</cp:revision>
  <dcterms:created xsi:type="dcterms:W3CDTF">2010-05-17T15:27:49Z</dcterms:created>
  <dcterms:modified xsi:type="dcterms:W3CDTF">2016-11-02T10:37:29Z</dcterms:modified>
</cp:coreProperties>
</file>