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75"/>
  </p:notesMasterIdLst>
  <p:handoutMasterIdLst>
    <p:handoutMasterId r:id="rId76"/>
  </p:handoutMasterIdLst>
  <p:sldIdLst>
    <p:sldId id="321" r:id="rId2"/>
    <p:sldId id="531" r:id="rId3"/>
    <p:sldId id="534" r:id="rId4"/>
    <p:sldId id="537" r:id="rId5"/>
    <p:sldId id="568" r:id="rId6"/>
    <p:sldId id="538" r:id="rId7"/>
    <p:sldId id="540" r:id="rId8"/>
    <p:sldId id="575" r:id="rId9"/>
    <p:sldId id="539" r:id="rId10"/>
    <p:sldId id="536" r:id="rId11"/>
    <p:sldId id="535" r:id="rId12"/>
    <p:sldId id="569" r:id="rId13"/>
    <p:sldId id="586" r:id="rId14"/>
    <p:sldId id="587" r:id="rId15"/>
    <p:sldId id="577" r:id="rId16"/>
    <p:sldId id="583" r:id="rId17"/>
    <p:sldId id="541" r:id="rId18"/>
    <p:sldId id="582" r:id="rId19"/>
    <p:sldId id="543" r:id="rId20"/>
    <p:sldId id="545" r:id="rId21"/>
    <p:sldId id="589" r:id="rId22"/>
    <p:sldId id="620" r:id="rId23"/>
    <p:sldId id="590" r:id="rId24"/>
    <p:sldId id="621" r:id="rId25"/>
    <p:sldId id="630" r:id="rId26"/>
    <p:sldId id="634" r:id="rId27"/>
    <p:sldId id="679" r:id="rId28"/>
    <p:sldId id="584" r:id="rId29"/>
    <p:sldId id="635" r:id="rId30"/>
    <p:sldId id="632" r:id="rId31"/>
    <p:sldId id="633" r:id="rId32"/>
    <p:sldId id="636" r:id="rId33"/>
    <p:sldId id="667" r:id="rId34"/>
    <p:sldId id="637" r:id="rId35"/>
    <p:sldId id="629" r:id="rId36"/>
    <p:sldId id="639" r:id="rId37"/>
    <p:sldId id="644" r:id="rId38"/>
    <p:sldId id="656" r:id="rId39"/>
    <p:sldId id="682" r:id="rId40"/>
    <p:sldId id="647" r:id="rId41"/>
    <p:sldId id="680" r:id="rId42"/>
    <p:sldId id="681" r:id="rId43"/>
    <p:sldId id="684" r:id="rId44"/>
    <p:sldId id="683" r:id="rId45"/>
    <p:sldId id="692" r:id="rId46"/>
    <p:sldId id="693" r:id="rId47"/>
    <p:sldId id="670" r:id="rId48"/>
    <p:sldId id="666" r:id="rId49"/>
    <p:sldId id="664" r:id="rId50"/>
    <p:sldId id="660" r:id="rId51"/>
    <p:sldId id="658" r:id="rId52"/>
    <p:sldId id="671" r:id="rId53"/>
    <p:sldId id="612" r:id="rId54"/>
    <p:sldId id="604" r:id="rId55"/>
    <p:sldId id="603" r:id="rId56"/>
    <p:sldId id="607" r:id="rId57"/>
    <p:sldId id="648" r:id="rId58"/>
    <p:sldId id="675" r:id="rId59"/>
    <p:sldId id="676" r:id="rId60"/>
    <p:sldId id="694" r:id="rId61"/>
    <p:sldId id="672" r:id="rId62"/>
    <p:sldId id="673" r:id="rId63"/>
    <p:sldId id="674" r:id="rId64"/>
    <p:sldId id="651" r:id="rId65"/>
    <p:sldId id="591" r:id="rId66"/>
    <p:sldId id="570" r:id="rId67"/>
    <p:sldId id="572" r:id="rId68"/>
    <p:sldId id="571" r:id="rId69"/>
    <p:sldId id="580" r:id="rId70"/>
    <p:sldId id="602" r:id="rId71"/>
    <p:sldId id="595" r:id="rId72"/>
    <p:sldId id="616" r:id="rId73"/>
    <p:sldId id="564" r:id="rId74"/>
  </p:sldIdLst>
  <p:sldSz cx="9144000" cy="6858000" type="screen4x3"/>
  <p:notesSz cx="7099300" cy="10234613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8184"/>
    <a:srgbClr val="6600FF"/>
    <a:srgbClr val="FDFFC3"/>
    <a:srgbClr val="FFFF00"/>
    <a:srgbClr val="B2B2B2"/>
    <a:srgbClr val="CC99FF"/>
    <a:srgbClr val="D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Styl Světlá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Světlý styl 2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06799F8-075E-4A3A-A7F6-7FBC6576F1A4}" styleName="Styl s motivem 2 – zvýraznění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2833802-FEF1-4C79-8D5D-14CF1EAF98D9}" styleName="Světlý styl 2 – zvýraznění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3420" autoAdjust="0"/>
  </p:normalViewPr>
  <p:slideViewPr>
    <p:cSldViewPr showGuides="1">
      <p:cViewPr>
        <p:scale>
          <a:sx n="70" d="100"/>
          <a:sy n="70" d="100"/>
        </p:scale>
        <p:origin x="-1284" y="-594"/>
      </p:cViewPr>
      <p:guideLst>
        <p:guide orient="horz" pos="4319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-2934" y="-114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27" tIns="47613" rIns="95227" bIns="47613" numCol="1" anchor="t" anchorCtr="0" compatLnSpc="1">
            <a:prstTxWarp prst="textNoShape">
              <a:avLst/>
            </a:prstTxWarp>
          </a:bodyPr>
          <a:lstStyle>
            <a:lvl1pPr defTabSz="952500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27" tIns="47613" rIns="95227" bIns="47613" numCol="1" anchor="t" anchorCtr="0" compatLnSpc="1">
            <a:prstTxWarp prst="textNoShape">
              <a:avLst/>
            </a:prstTxWarp>
          </a:bodyPr>
          <a:lstStyle>
            <a:lvl1pPr algn="r" defTabSz="952500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27" tIns="47613" rIns="95227" bIns="47613" numCol="1" anchor="b" anchorCtr="0" compatLnSpc="1">
            <a:prstTxWarp prst="textNoShape">
              <a:avLst/>
            </a:prstTxWarp>
          </a:bodyPr>
          <a:lstStyle>
            <a:lvl1pPr defTabSz="952500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27" tIns="47613" rIns="95227" bIns="47613" numCol="1" anchor="b" anchorCtr="0" compatLnSpc="1">
            <a:prstTxWarp prst="textNoShape">
              <a:avLst/>
            </a:prstTxWarp>
          </a:bodyPr>
          <a:lstStyle>
            <a:lvl1pPr algn="r" defTabSz="952500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A0E6D882-2ED8-43C4-A993-63A65A8080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4546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77" tIns="48036" rIns="96077" bIns="48036" numCol="1" anchor="t" anchorCtr="0" compatLnSpc="1">
            <a:prstTxWarp prst="textNoShape">
              <a:avLst/>
            </a:prstTxWarp>
          </a:bodyPr>
          <a:lstStyle>
            <a:lvl1pPr defTabSz="958850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77" tIns="48036" rIns="96077" bIns="48036" numCol="1" anchor="t" anchorCtr="0" compatLnSpc="1">
            <a:prstTxWarp prst="textNoShape">
              <a:avLst/>
            </a:prstTxWarp>
          </a:bodyPr>
          <a:lstStyle>
            <a:lvl1pPr algn="r" defTabSz="958850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90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1200" y="4862513"/>
            <a:ext cx="5676900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77" tIns="48036" rIns="96077" bIns="480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Click to edit Master text styles</a:t>
            </a:r>
          </a:p>
          <a:p>
            <a:pPr lvl="1"/>
            <a:r>
              <a:rPr lang="cs-CZ" noProof="0" smtClean="0"/>
              <a:t>Second level</a:t>
            </a:r>
          </a:p>
          <a:p>
            <a:pPr lvl="2"/>
            <a:r>
              <a:rPr lang="cs-CZ" noProof="0" smtClean="0"/>
              <a:t>Third level</a:t>
            </a:r>
          </a:p>
          <a:p>
            <a:pPr lvl="3"/>
            <a:r>
              <a:rPr lang="cs-CZ" noProof="0" smtClean="0"/>
              <a:t>Fourth level</a:t>
            </a:r>
          </a:p>
          <a:p>
            <a:pPr lvl="4"/>
            <a:r>
              <a:rPr lang="cs-CZ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77" tIns="48036" rIns="96077" bIns="48036" numCol="1" anchor="b" anchorCtr="0" compatLnSpc="1">
            <a:prstTxWarp prst="textNoShape">
              <a:avLst/>
            </a:prstTxWarp>
          </a:bodyPr>
          <a:lstStyle>
            <a:lvl1pPr defTabSz="958850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77" tIns="48036" rIns="96077" bIns="48036" numCol="1" anchor="b" anchorCtr="0" compatLnSpc="1">
            <a:prstTxWarp prst="textNoShape">
              <a:avLst/>
            </a:prstTxWarp>
          </a:bodyPr>
          <a:lstStyle>
            <a:lvl1pPr algn="r" defTabSz="958850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04863DE8-E2E2-45BC-8F52-6A5F794E3F3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64448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cs-CZ" dirty="0" smtClean="0"/>
              <a:t>popsat co je ekotoxikologie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cs-CZ" dirty="0" smtClean="0"/>
              <a:t>EXPOZICE = kontakt chemické látky a organismu …. Má několik rovin / vrstev</a:t>
            </a:r>
          </a:p>
          <a:p>
            <a:pPr>
              <a:buFontTx/>
              <a:buChar char="-"/>
            </a:pPr>
            <a:r>
              <a:rPr lang="cs-CZ" dirty="0" smtClean="0"/>
              <a:t>kde má roli expozice – u toxikologie začíná expozice až „v organismu“, u ekotoxikologie se řeší i část osudu v prostředí, biodostupnost …</a:t>
            </a:r>
          </a:p>
          <a:p>
            <a:pPr>
              <a:buFontTx/>
              <a:buChar char="-"/>
            </a:pPr>
            <a:r>
              <a:rPr lang="cs-CZ" dirty="0" smtClean="0"/>
              <a:t>je klíčová = vstup</a:t>
            </a:r>
            <a:r>
              <a:rPr lang="cs-CZ" baseline="0" dirty="0" smtClean="0"/>
              <a:t> látky do organismu a podmínka účinků</a:t>
            </a:r>
            <a:endParaRPr lang="cs-CZ" dirty="0" smtClean="0"/>
          </a:p>
          <a:p>
            <a:pPr>
              <a:buFontTx/>
              <a:buChar char="-"/>
            </a:pPr>
            <a:r>
              <a:rPr lang="cs-CZ" dirty="0" smtClean="0"/>
              <a:t>studium expozice je hodně v </a:t>
            </a:r>
            <a:r>
              <a:rPr lang="cs-CZ" dirty="0" err="1" smtClean="0"/>
              <a:t>překryvu</a:t>
            </a:r>
            <a:r>
              <a:rPr lang="cs-CZ" dirty="0" smtClean="0"/>
              <a:t> do </a:t>
            </a:r>
            <a:r>
              <a:rPr lang="cs-CZ" dirty="0" err="1" smtClean="0"/>
              <a:t>env</a:t>
            </a:r>
            <a:r>
              <a:rPr lang="cs-CZ" dirty="0" smtClean="0"/>
              <a:t>. </a:t>
            </a:r>
            <a:r>
              <a:rPr lang="cs-CZ" dirty="0" err="1" smtClean="0"/>
              <a:t>chem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863DE8-E2E2-45BC-8F52-6A5F794E3F31}" type="slidenum">
              <a:rPr lang="cs-CZ" smtClean="0"/>
              <a:pPr>
                <a:defRPr/>
              </a:pPr>
              <a:t>3</a:t>
            </a:fld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klasický přístup předpokládá,</a:t>
            </a:r>
            <a:r>
              <a:rPr lang="cs-CZ" baseline="0" dirty="0" smtClean="0"/>
              <a:t> že </a:t>
            </a:r>
            <a:r>
              <a:rPr lang="cs-CZ" dirty="0" smtClean="0"/>
              <a:t>celková koncentrace, je ta, která má potenciál pro dané riziko = nadhodnocuje reálné riziko</a:t>
            </a:r>
          </a:p>
          <a:p>
            <a:r>
              <a:rPr lang="cs-CZ" dirty="0" smtClean="0"/>
              <a:t>pokud budeme měřit/modelovat tu správnou koncentraci – měli bychom dostat při stejné koncentraci stejný efekt …. lze</a:t>
            </a:r>
            <a:r>
              <a:rPr lang="cs-CZ" baseline="0" dirty="0" smtClean="0"/>
              <a:t> to ale vůbec nějak jinak než měřit koncentraci v receptoru????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863DE8-E2E2-45BC-8F52-6A5F794E3F31}" type="slidenum">
              <a:rPr lang="cs-CZ" smtClean="0"/>
              <a:pPr>
                <a:defRPr/>
              </a:pPr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49086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863DE8-E2E2-45BC-8F52-6A5F794E3F31}" type="slidenum">
              <a:rPr lang="cs-CZ" smtClean="0"/>
              <a:pPr>
                <a:defRPr/>
              </a:pPr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04069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pro představu komplikované situace např. v půdě či sedimentu – dynamický stav rovnováhy, kde jsou jednotlivé frakce / koncentrace</a:t>
            </a:r>
          </a:p>
          <a:p>
            <a:r>
              <a:rPr lang="cs-CZ" b="1" dirty="0" smtClean="0"/>
              <a:t>otázka je – která má vztah s příjmem biotou ??? kdy? za jakých podmínek ? platí to pro všechny látky a všechny organismy?</a:t>
            </a:r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863DE8-E2E2-45BC-8F52-6A5F794E3F31}" type="slidenum">
              <a:rPr lang="cs-CZ" smtClean="0"/>
              <a:pPr>
                <a:defRPr/>
              </a:pPr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82804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0A2495-CBA8-4434-93EC-82D74D1516C8}" type="slidenum">
              <a:rPr lang="cs-CZ"/>
              <a:pPr/>
              <a:t>20</a:t>
            </a:fld>
            <a:endParaRPr lang="cs-CZ"/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266" y="4860989"/>
            <a:ext cx="5680769" cy="4605493"/>
          </a:xfrm>
          <a:noFill/>
          <a:ln/>
        </p:spPr>
        <p:txBody>
          <a:bodyPr/>
          <a:lstStyle/>
          <a:p>
            <a:pPr eaLnBrk="1" hangingPunct="1"/>
            <a:r>
              <a:rPr lang="cs-CZ" dirty="0" smtClean="0"/>
              <a:t>vysvětlit rozdíl mezi </a:t>
            </a:r>
            <a:r>
              <a:rPr lang="cs-CZ" dirty="0" err="1" smtClean="0"/>
              <a:t>biodosažitelnou</a:t>
            </a:r>
            <a:r>
              <a:rPr lang="cs-CZ" dirty="0" smtClean="0"/>
              <a:t> a </a:t>
            </a:r>
            <a:r>
              <a:rPr lang="cs-CZ" dirty="0" err="1" smtClean="0"/>
              <a:t>biodostupnou</a:t>
            </a:r>
            <a:r>
              <a:rPr lang="cs-CZ" dirty="0" smtClean="0"/>
              <a:t> frakcí ….</a:t>
            </a:r>
          </a:p>
          <a:p>
            <a:pPr eaLnBrk="1" hangingPunct="1"/>
            <a:endParaRPr lang="cs-CZ" dirty="0" smtClean="0"/>
          </a:p>
          <a:p>
            <a:pPr eaLnBrk="1" hangingPunct="1"/>
            <a:r>
              <a:rPr lang="en-US" dirty="0" smtClean="0">
                <a:cs typeface="Times New Roman" pitchFamily="18" charset="0"/>
              </a:rPr>
              <a:t>Bioavailability is the fraction of a contaminant actually available at a given moment in time in soil.</a:t>
            </a:r>
            <a:r>
              <a:rPr lang="cs-CZ" dirty="0" smtClean="0">
                <a:cs typeface="Times New Roman" pitchFamily="18" charset="0"/>
              </a:rPr>
              <a:t> NOW</a:t>
            </a:r>
          </a:p>
          <a:p>
            <a:pPr eaLnBrk="1" hangingPunct="1"/>
            <a:r>
              <a:rPr lang="en-US" dirty="0" err="1" smtClean="0">
                <a:cs typeface="Times New Roman" pitchFamily="18" charset="0"/>
              </a:rPr>
              <a:t>Bioaccessibility</a:t>
            </a:r>
            <a:r>
              <a:rPr lang="en-US" dirty="0" smtClean="0">
                <a:cs typeface="Times New Roman" pitchFamily="18" charset="0"/>
              </a:rPr>
              <a:t> encompasses what is actually </a:t>
            </a:r>
            <a:r>
              <a:rPr lang="en-US" dirty="0" err="1" smtClean="0">
                <a:cs typeface="Times New Roman" pitchFamily="18" charset="0"/>
              </a:rPr>
              <a:t>bioavailable</a:t>
            </a:r>
            <a:r>
              <a:rPr lang="en-US" dirty="0" smtClean="0">
                <a:cs typeface="Times New Roman" pitchFamily="18" charset="0"/>
              </a:rPr>
              <a:t> now </a:t>
            </a:r>
            <a:r>
              <a:rPr lang="en-US" b="1" dirty="0" smtClean="0">
                <a:cs typeface="Times New Roman" pitchFamily="18" charset="0"/>
              </a:rPr>
              <a:t>plus</a:t>
            </a:r>
            <a:r>
              <a:rPr lang="en-US" dirty="0" smtClean="0">
                <a:cs typeface="Times New Roman" pitchFamily="18" charset="0"/>
              </a:rPr>
              <a:t> what is ‘</a:t>
            </a:r>
            <a:r>
              <a:rPr lang="en-US" i="1" dirty="0" smtClean="0">
                <a:cs typeface="Times New Roman" pitchFamily="18" charset="0"/>
              </a:rPr>
              <a:t>potentially </a:t>
            </a:r>
            <a:r>
              <a:rPr lang="en-US" dirty="0" err="1" smtClean="0">
                <a:cs typeface="Times New Roman" pitchFamily="18" charset="0"/>
              </a:rPr>
              <a:t>bioavailable</a:t>
            </a:r>
            <a:r>
              <a:rPr lang="en-US" dirty="0" smtClean="0">
                <a:cs typeface="Times New Roman" pitchFamily="18" charset="0"/>
              </a:rPr>
              <a:t>’.</a:t>
            </a:r>
            <a:endParaRPr lang="cs-CZ" dirty="0" smtClean="0"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863DE8-E2E2-45BC-8F52-6A5F794E3F31}" type="slidenum">
              <a:rPr lang="cs-CZ" smtClean="0"/>
              <a:pPr>
                <a:defRPr/>
              </a:pPr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04069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PUF pasivní vzorkování ovzduší je sice TWA, ale ne </a:t>
            </a:r>
            <a:r>
              <a:rPr lang="cs-CZ" dirty="0" err="1" smtClean="0"/>
              <a:t>proxy</a:t>
            </a:r>
            <a:r>
              <a:rPr lang="cs-CZ" dirty="0" smtClean="0"/>
              <a:t> to biota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863DE8-E2E2-45BC-8F52-6A5F794E3F31}" type="slidenum">
              <a:rPr lang="cs-CZ" smtClean="0"/>
              <a:pPr>
                <a:defRPr/>
              </a:pPr>
              <a:t>33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b="1" dirty="0" smtClean="0"/>
              <a:t>SAMOSTATNÁ PRÁCE: </a:t>
            </a:r>
          </a:p>
          <a:p>
            <a:pPr marL="171450" indent="-171450">
              <a:buFontTx/>
              <a:buChar char="-"/>
            </a:pPr>
            <a:r>
              <a:rPr lang="cs-CZ" dirty="0" smtClean="0"/>
              <a:t>Proč – odpoví studenti</a:t>
            </a:r>
          </a:p>
          <a:p>
            <a:pPr marL="171450" indent="-171450">
              <a:buFontTx/>
              <a:buChar char="-"/>
            </a:pPr>
            <a:r>
              <a:rPr lang="cs-CZ" dirty="0" smtClean="0"/>
              <a:t>Diskuse obou důvodů</a:t>
            </a:r>
          </a:p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863DE8-E2E2-45BC-8F52-6A5F794E3F31}" type="slidenum">
              <a:rPr lang="cs-CZ" smtClean="0"/>
              <a:pPr>
                <a:defRPr/>
              </a:pPr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585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cs-CZ" dirty="0" smtClean="0"/>
              <a:t>ERA, </a:t>
            </a:r>
            <a:r>
              <a:rPr lang="cs-CZ" dirty="0" err="1" smtClean="0"/>
              <a:t>EcoRA</a:t>
            </a:r>
            <a:r>
              <a:rPr lang="cs-CZ" dirty="0" smtClean="0"/>
              <a:t>, CSA – vysvětlit zkratky a schéma</a:t>
            </a:r>
          </a:p>
          <a:p>
            <a:pPr marL="171450" indent="-171450">
              <a:buFontTx/>
              <a:buChar char="-"/>
            </a:pPr>
            <a:r>
              <a:rPr lang="cs-CZ" dirty="0" smtClean="0"/>
              <a:t>druhý</a:t>
            </a:r>
            <a:r>
              <a:rPr lang="cs-CZ" baseline="0" dirty="0" smtClean="0"/>
              <a:t> pilíř – hodnocení expozice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863DE8-E2E2-45BC-8F52-6A5F794E3F31}" type="slidenum">
              <a:rPr lang="cs-CZ" smtClean="0"/>
              <a:pPr>
                <a:defRPr/>
              </a:pPr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585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 smtClean="0"/>
              <a:t>SAMOSTATNÁ PRÁCE: </a:t>
            </a:r>
          </a:p>
          <a:p>
            <a:r>
              <a:rPr lang="cs-CZ" dirty="0" smtClean="0"/>
              <a:t>Studenti uvedou konkrétní parametry prostředí a </a:t>
            </a:r>
            <a:r>
              <a:rPr lang="cs-CZ" dirty="0" err="1" smtClean="0"/>
              <a:t>toxikantů</a:t>
            </a:r>
            <a:r>
              <a:rPr lang="cs-CZ" dirty="0" smtClean="0"/>
              <a:t>, které ovlivňují jejich osud</a:t>
            </a:r>
          </a:p>
          <a:p>
            <a:r>
              <a:rPr lang="cs-CZ" dirty="0" smtClean="0"/>
              <a:t>Poté podobně i vlastnosti organismů …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863DE8-E2E2-45BC-8F52-6A5F794E3F31}" type="slidenum">
              <a:rPr lang="cs-CZ" smtClean="0"/>
              <a:pPr>
                <a:defRPr/>
              </a:pPr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9871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Expozice má tedy několik vrstev … stresor</a:t>
            </a:r>
            <a:r>
              <a:rPr lang="cs-CZ" baseline="0" dirty="0" smtClean="0"/>
              <a:t> se musí „probojovat“ od zdroje až k bio-receptoru –“kauzální řetězec od příčiny k následku“</a:t>
            </a:r>
          </a:p>
          <a:p>
            <a:r>
              <a:rPr lang="cs-CZ" b="1" baseline="0" dirty="0" smtClean="0"/>
              <a:t>= Expoziční cesta</a:t>
            </a:r>
          </a:p>
          <a:p>
            <a:r>
              <a:rPr lang="cs-CZ" baseline="0" dirty="0" smtClean="0"/>
              <a:t>(zdroj látky, osud v prostředí, kontakt s organismech, přestup do organismu, transport k receptoru …) – ve vztahu ke konkrétnímu organismu – </a:t>
            </a:r>
            <a:r>
              <a:rPr lang="cs-CZ" b="1" baseline="0" dirty="0" smtClean="0"/>
              <a:t>expoziční profil látky</a:t>
            </a:r>
            <a:r>
              <a:rPr lang="cs-CZ" baseline="0" dirty="0" smtClean="0"/>
              <a:t> – širší pojem</a:t>
            </a:r>
          </a:p>
          <a:p>
            <a:r>
              <a:rPr lang="cs-CZ" baseline="0" dirty="0" smtClean="0"/>
              <a:t>hlavní rozhraní:</a:t>
            </a:r>
          </a:p>
          <a:p>
            <a:r>
              <a:rPr lang="cs-CZ" baseline="0" dirty="0" smtClean="0"/>
              <a:t>okolí organismu – nabídnutá dostupná látka – časté/většinou</a:t>
            </a:r>
          </a:p>
          <a:p>
            <a:r>
              <a:rPr lang="cs-CZ" baseline="0" dirty="0" smtClean="0"/>
              <a:t>organismus – biomonitoring – spíše zřídka  …</a:t>
            </a:r>
          </a:p>
          <a:p>
            <a:pPr marL="0" indent="0">
              <a:buFontTx/>
              <a:buNone/>
            </a:pPr>
            <a:r>
              <a:rPr lang="cs-CZ" baseline="0" dirty="0" smtClean="0"/>
              <a:t>modely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863DE8-E2E2-45BC-8F52-6A5F794E3F31}" type="slidenum">
              <a:rPr lang="cs-CZ" smtClean="0"/>
              <a:pPr>
                <a:defRPr/>
              </a:pPr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9160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 smtClean="0"/>
              <a:t>SAMOSTATNÁ PRÁCE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863DE8-E2E2-45BC-8F52-6A5F794E3F31}" type="slidenum">
              <a:rPr lang="cs-CZ" smtClean="0"/>
              <a:pPr>
                <a:defRPr/>
              </a:pPr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743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měření versus modelování – v analýze rizik nových chemikálií MODELOVÁNÍ, ve</a:t>
            </a:r>
            <a:r>
              <a:rPr lang="cs-CZ" baseline="0" dirty="0" smtClean="0"/>
              <a:t> výzkumných studiích a case-</a:t>
            </a:r>
            <a:r>
              <a:rPr lang="cs-CZ" baseline="0" dirty="0" err="1" smtClean="0"/>
              <a:t>studies</a:t>
            </a:r>
            <a:r>
              <a:rPr lang="cs-CZ" baseline="0" dirty="0" smtClean="0"/>
              <a:t> a v retrospektivním výzkumu MĚŘENÍ</a:t>
            </a:r>
            <a:endParaRPr lang="cs-CZ" dirty="0" smtClean="0"/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dirty="0" smtClean="0"/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U PEC/PNEC nevadí totální koncentrace tolik, protože mají stejné jednotky/kontext - protože biodostupnost je zahrnuta v měření, ale problém je, že to je poplatné jen daným podmínkám a neumožní to extrapolaci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863DE8-E2E2-45BC-8F52-6A5F794E3F31}" type="slidenum">
              <a:rPr lang="cs-CZ" smtClean="0"/>
              <a:pPr>
                <a:defRPr/>
              </a:pPr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3071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b="1" dirty="0" smtClean="0"/>
              <a:t>SAMOSTATNÁ PRÁCE</a:t>
            </a:r>
          </a:p>
          <a:p>
            <a:r>
              <a:rPr lang="cs-CZ" dirty="0" smtClean="0"/>
              <a:t>jak byste analyzovali celkovou koncentraci:</a:t>
            </a:r>
          </a:p>
          <a:p>
            <a:r>
              <a:rPr lang="cs-CZ" dirty="0" smtClean="0"/>
              <a:t>organických</a:t>
            </a:r>
            <a:r>
              <a:rPr lang="cs-CZ" baseline="0" dirty="0" smtClean="0"/>
              <a:t> polutantů v půdě, sedimentu, biotě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organických</a:t>
            </a:r>
            <a:r>
              <a:rPr lang="cs-CZ" baseline="0" dirty="0" smtClean="0"/>
              <a:t> polutantů ve vodě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baseline="0" dirty="0" smtClean="0"/>
              <a:t>kovů v půdě, sedimentu, biotě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baseline="0" dirty="0" smtClean="0"/>
              <a:t>kovů ve vodě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863DE8-E2E2-45BC-8F52-6A5F794E3F31}" type="slidenum">
              <a:rPr lang="cs-CZ" smtClean="0"/>
              <a:pPr>
                <a:defRPr/>
              </a:pPr>
              <a:t>13</a:t>
            </a:fld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b="1" dirty="0" smtClean="0"/>
              <a:t>SAMOSTATNÁ PRÁCE</a:t>
            </a:r>
          </a:p>
          <a:p>
            <a:r>
              <a:rPr lang="cs-CZ" dirty="0" smtClean="0"/>
              <a:t>jak byste odebírali:</a:t>
            </a:r>
          </a:p>
          <a:p>
            <a:r>
              <a:rPr lang="cs-CZ" dirty="0" smtClean="0"/>
              <a:t>půdu</a:t>
            </a:r>
          </a:p>
          <a:p>
            <a:r>
              <a:rPr lang="cs-CZ" dirty="0" smtClean="0"/>
              <a:t>sediment</a:t>
            </a:r>
          </a:p>
          <a:p>
            <a:r>
              <a:rPr lang="cs-CZ" dirty="0" smtClean="0"/>
              <a:t>vodu</a:t>
            </a:r>
          </a:p>
          <a:p>
            <a:r>
              <a:rPr lang="cs-CZ" dirty="0" smtClean="0"/>
              <a:t>vzduch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863DE8-E2E2-45BC-8F52-6A5F794E3F31}" type="slidenum">
              <a:rPr lang="cs-CZ" smtClean="0"/>
              <a:pPr>
                <a:defRPr/>
              </a:pPr>
              <a:t>14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5" descr="1212570_2844678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7" descr="logo_mu_cerne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863" y="900113"/>
            <a:ext cx="3157537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052736"/>
            <a:ext cx="8640960" cy="5256584"/>
          </a:xfrm>
        </p:spPr>
        <p:txBody>
          <a:bodyPr/>
          <a:lstStyle>
            <a:lvl1pPr>
              <a:spcAft>
                <a:spcPts val="1200"/>
              </a:spcAft>
              <a:defRPr/>
            </a:lvl1pPr>
            <a:lvl2pPr>
              <a:spcAft>
                <a:spcPts val="1200"/>
              </a:spcAft>
              <a:defRPr/>
            </a:lvl2pPr>
            <a:lvl3pPr>
              <a:spcAft>
                <a:spcPts val="1200"/>
              </a:spcAft>
              <a:defRPr/>
            </a:lvl3pPr>
            <a:lvl4pPr>
              <a:spcAft>
                <a:spcPts val="1200"/>
              </a:spcAft>
              <a:defRPr/>
            </a:lvl4pPr>
            <a:lvl5pPr>
              <a:spcAft>
                <a:spcPts val="1200"/>
              </a:spcAft>
              <a:defRPr/>
            </a:lvl5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052736"/>
            <a:ext cx="4038600" cy="50734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052736"/>
            <a:ext cx="4038600" cy="50734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zi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5" descr="1212570_2844678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ázek 13" descr="1212569_21823227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5124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250825" y="1052513"/>
            <a:ext cx="8642350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pic>
        <p:nvPicPr>
          <p:cNvPr id="5125" name="Obrázek 8" descr="logo_mu_cerne.gi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5613" y="6442075"/>
            <a:ext cx="13081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5" r:id="rId2"/>
    <p:sldLayoutId id="2147483726" r:id="rId3"/>
    <p:sldLayoutId id="2147483727" r:id="rId4"/>
    <p:sldLayoutId id="2147483728" r:id="rId5"/>
    <p:sldLayoutId id="2147483730" r:id="rId6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2000" kern="1200">
          <a:solidFill>
            <a:srgbClr val="81818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ts val="600"/>
        </a:spcAft>
        <a:buClr>
          <a:schemeClr val="accent1"/>
        </a:buClr>
        <a:buFont typeface="Arial" pitchFamily="34" charset="0"/>
        <a:buChar char="–"/>
        <a:defRPr kern="1200">
          <a:solidFill>
            <a:srgbClr val="818184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1600" kern="1200">
          <a:solidFill>
            <a:srgbClr val="818184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0"/>
        </a:spcBef>
        <a:spcAft>
          <a:spcPts val="600"/>
        </a:spcAft>
        <a:buClr>
          <a:schemeClr val="accent1"/>
        </a:buClr>
        <a:buFont typeface="Arial" pitchFamily="34" charset="0"/>
        <a:buChar char="–"/>
        <a:defRPr sz="1400" kern="1200">
          <a:solidFill>
            <a:srgbClr val="818184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0"/>
        </a:spcBef>
        <a:spcAft>
          <a:spcPts val="600"/>
        </a:spcAft>
        <a:buClr>
          <a:schemeClr val="accent1"/>
        </a:buClr>
        <a:buFont typeface="Arial" pitchFamily="34" charset="0"/>
        <a:buChar char="»"/>
        <a:defRPr sz="1400" kern="1200">
          <a:solidFill>
            <a:srgbClr val="81818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hofman@recetox.muni.cz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3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4zlQQbnxxR0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hyperlink" Target="http://youtu.be/f7Xzr4FIJm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hyperlink" Target="http://youtu.be/xZnQt0IKlR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gif"/><Relationship Id="rId4" Type="http://schemas.openxmlformats.org/officeDocument/2006/relationships/image" Target="../media/image9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hyperlink" Target="http://youtu.be/w-Cn8LzB21c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hyperlink" Target="http://focus.jrc.ec.europa.eu/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520" y="1772816"/>
            <a:ext cx="8640960" cy="2088231"/>
          </a:xfrm>
        </p:spPr>
        <p:txBody>
          <a:bodyPr anchor="ctr"/>
          <a:lstStyle/>
          <a:p>
            <a:pPr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cs-CZ" sz="2800" dirty="0" smtClean="0"/>
              <a:t>Bi5596</a:t>
            </a:r>
            <a:r>
              <a:rPr lang="cs-CZ" sz="2800" dirty="0"/>
              <a:t/>
            </a:r>
            <a:br>
              <a:rPr lang="cs-CZ" sz="2800" dirty="0"/>
            </a:br>
            <a:r>
              <a:rPr lang="cs-CZ" sz="2800" dirty="0" smtClean="0"/>
              <a:t>Moderní metody v </a:t>
            </a:r>
            <a:r>
              <a:rPr lang="cs-CZ" sz="2800" dirty="0" err="1" smtClean="0"/>
              <a:t>ekotoxikologii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3648" y="4293096"/>
            <a:ext cx="6400800" cy="1774825"/>
          </a:xfrm>
        </p:spPr>
        <p:txBody>
          <a:bodyPr/>
          <a:lstStyle/>
          <a:p>
            <a:pPr eaLnBrk="1" hangingPunct="1"/>
            <a:r>
              <a:rPr lang="cs-CZ" dirty="0" smtClean="0"/>
              <a:t>Doc. RNDr. Jakub Hofman, Ph.D.</a:t>
            </a:r>
          </a:p>
          <a:p>
            <a:pPr eaLnBrk="1" hangingPunct="1"/>
            <a:r>
              <a:rPr lang="cs-CZ" dirty="0" smtClean="0">
                <a:hlinkClick r:id="rId2"/>
              </a:rPr>
              <a:t>hofman</a:t>
            </a:r>
            <a:r>
              <a:rPr lang="en-US" dirty="0" smtClean="0">
                <a:hlinkClick r:id="rId2"/>
              </a:rPr>
              <a:t>@</a:t>
            </a:r>
            <a:r>
              <a:rPr lang="cs-CZ" dirty="0" err="1" smtClean="0">
                <a:hlinkClick r:id="rId2"/>
              </a:rPr>
              <a:t>recetox.muni.cz</a:t>
            </a:r>
            <a:endParaRPr lang="cs-CZ" dirty="0" smtClean="0"/>
          </a:p>
          <a:p>
            <a:pPr eaLnBrk="1" hangingPunct="1"/>
            <a:r>
              <a:rPr lang="cs-CZ" smtClean="0"/>
              <a:t>podzim </a:t>
            </a:r>
            <a:r>
              <a:rPr lang="cs-CZ" smtClean="0"/>
              <a:t>2016</a:t>
            </a:r>
            <a:endParaRPr lang="cs-CZ" dirty="0" smtClean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51520" y="2924944"/>
            <a:ext cx="8640960" cy="64633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Moderní metody hodnocení expozice</a:t>
            </a:r>
            <a:endParaRPr kumimoji="0" lang="cs-CZ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Hodnocení expozice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Hodnocení expozice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052736"/>
            <a:ext cx="8964488" cy="5805264"/>
          </a:xfrm>
        </p:spPr>
        <p:txBody>
          <a:bodyPr/>
          <a:lstStyle/>
          <a:p>
            <a:pPr marL="174625" lvl="1" indent="-165100">
              <a:buFont typeface="Arial" pitchFamily="34" charset="0"/>
              <a:buChar char="•"/>
            </a:pPr>
            <a:r>
              <a:rPr lang="cs-CZ" dirty="0" smtClean="0"/>
              <a:t>analýza intenzity, kvantifikace stresoru = chemické látky, toxikantu</a:t>
            </a:r>
          </a:p>
          <a:p>
            <a:pPr marL="174625" lvl="1" indent="-165100">
              <a:buFont typeface="Arial" pitchFamily="34" charset="0"/>
              <a:buChar char="•"/>
            </a:pPr>
            <a:r>
              <a:rPr lang="cs-CZ" dirty="0" smtClean="0"/>
              <a:t>cíl = přesná a pravdivá koncentrace/dávka, které jsou biosystémy exponovány + případně četnost a doba trvání expozice a prostorové definování</a:t>
            </a:r>
          </a:p>
          <a:p>
            <a:pPr marL="174625" lvl="1" indent="-165100">
              <a:buFont typeface="Arial" pitchFamily="34" charset="0"/>
              <a:buChar char="•"/>
            </a:pPr>
            <a:endParaRPr lang="cs-CZ" b="1" dirty="0" smtClean="0"/>
          </a:p>
          <a:p>
            <a:pPr marL="174625" lvl="1" indent="-165100">
              <a:buFont typeface="Arial" pitchFamily="34" charset="0"/>
              <a:buChar char="•"/>
            </a:pPr>
            <a:r>
              <a:rPr lang="cs-CZ" b="1" dirty="0" smtClean="0"/>
              <a:t>měření versus modelování</a:t>
            </a:r>
          </a:p>
          <a:p>
            <a:pPr marL="174625" lvl="1" indent="-165100">
              <a:buFont typeface="Arial" pitchFamily="34" charset="0"/>
              <a:buChar char="•"/>
            </a:pPr>
            <a:endParaRPr lang="cs-CZ" dirty="0" smtClean="0"/>
          </a:p>
          <a:p>
            <a:pPr marL="174625" lvl="1" indent="-165100">
              <a:buFont typeface="Arial" pitchFamily="34" charset="0"/>
              <a:buChar char="•"/>
            </a:pPr>
            <a:r>
              <a:rPr lang="cs-CZ" dirty="0" smtClean="0"/>
              <a:t>nutno jasně definovat </a:t>
            </a:r>
            <a:r>
              <a:rPr lang="cs-CZ" b="1" dirty="0" smtClean="0"/>
              <a:t>KDE</a:t>
            </a:r>
            <a:r>
              <a:rPr lang="cs-CZ" dirty="0" smtClean="0"/>
              <a:t> (na jaké „vrstvě“) je </a:t>
            </a:r>
            <a:r>
              <a:rPr lang="cs-CZ" dirty="0" err="1" smtClean="0"/>
              <a:t>stresor</a:t>
            </a:r>
            <a:r>
              <a:rPr lang="cs-CZ" dirty="0" smtClean="0"/>
              <a:t> kvantifikován:</a:t>
            </a:r>
          </a:p>
          <a:p>
            <a:pPr marL="174625" lvl="1" indent="-165100">
              <a:buNone/>
            </a:pPr>
            <a:r>
              <a:rPr lang="cs-CZ" b="1" dirty="0" smtClean="0"/>
              <a:t>		koncentrace v prostředí   X   koncentrace v organismu (dávka)</a:t>
            </a:r>
            <a:endParaRPr lang="cs-CZ" b="1" dirty="0"/>
          </a:p>
          <a:p>
            <a:pPr marL="174625" lvl="1" indent="-165100">
              <a:buNone/>
            </a:pPr>
            <a:r>
              <a:rPr lang="cs-CZ" dirty="0" smtClean="0"/>
              <a:t>	a </a:t>
            </a:r>
            <a:r>
              <a:rPr lang="cs-CZ" b="1" dirty="0" smtClean="0"/>
              <a:t>CO</a:t>
            </a:r>
            <a:r>
              <a:rPr lang="cs-CZ" dirty="0" smtClean="0"/>
              <a:t> vlastně vyjadřuje</a:t>
            </a:r>
          </a:p>
          <a:p>
            <a:pPr marL="174625" lvl="1" indent="-165100">
              <a:buFont typeface="Arial" pitchFamily="34" charset="0"/>
              <a:buChar char="•"/>
            </a:pPr>
            <a:r>
              <a:rPr lang="cs-CZ" sz="1600" dirty="0" smtClean="0"/>
              <a:t>pro hodnocení rizika (HI </a:t>
            </a:r>
            <a:r>
              <a:rPr lang="cs-CZ" sz="1600" dirty="0"/>
              <a:t>= PEC / </a:t>
            </a:r>
            <a:r>
              <a:rPr lang="cs-CZ" sz="1600" dirty="0" smtClean="0"/>
              <a:t>PNEC) je nutné, aby PEC </a:t>
            </a:r>
            <a:r>
              <a:rPr lang="cs-CZ" sz="1600" dirty="0"/>
              <a:t>a PNEC </a:t>
            </a:r>
            <a:r>
              <a:rPr lang="cs-CZ" sz="1600" dirty="0" smtClean="0"/>
              <a:t>měly stejný kontext: musí </a:t>
            </a:r>
            <a:r>
              <a:rPr lang="cs-CZ" sz="1600" dirty="0"/>
              <a:t>být ve stejných jednotkách (např. celková koncentrace ve vodě / účinky při konkrétní celkové koncentraci ve vodě)</a:t>
            </a:r>
          </a:p>
          <a:p>
            <a:pPr marL="174625" lvl="1" indent="-165100">
              <a:buFont typeface="Arial" pitchFamily="34" charset="0"/>
              <a:buChar char="•"/>
            </a:pPr>
            <a:r>
              <a:rPr lang="cs-CZ" sz="1600" dirty="0" smtClean="0"/>
              <a:t>u kauzality to nutné není (</a:t>
            </a:r>
            <a:r>
              <a:rPr lang="cs-CZ" sz="1600" dirty="0"/>
              <a:t>např. koncentrace ve vodě / počet buněk řas v ml</a:t>
            </a:r>
            <a:r>
              <a:rPr lang="cs-CZ" sz="1600" dirty="0" smtClean="0"/>
              <a:t>) – ALE kvantifikace stresoru musí být co nejvíce relevantní k následným efektům (biodostupná koncentrace)</a:t>
            </a:r>
            <a:endParaRPr lang="cs-CZ" sz="1600" dirty="0"/>
          </a:p>
          <a:p>
            <a:pPr marL="342900" lvl="1" indent="-342900">
              <a:buFont typeface="Arial" pitchFamily="34" charset="0"/>
              <a:buChar char="•"/>
            </a:pPr>
            <a:endParaRPr lang="cs-CZ" dirty="0" smtClean="0"/>
          </a:p>
          <a:p>
            <a:pPr lvl="1"/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Metody hodnocení expozice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052736"/>
            <a:ext cx="8964488" cy="5805264"/>
          </a:xfrm>
        </p:spPr>
        <p:txBody>
          <a:bodyPr/>
          <a:lstStyle/>
          <a:p>
            <a:r>
              <a:rPr lang="cs-CZ" b="1" dirty="0" smtClean="0"/>
              <a:t>„klasické“</a:t>
            </a:r>
          </a:p>
          <a:p>
            <a:pPr lvl="1"/>
            <a:r>
              <a:rPr lang="cs-CZ" dirty="0" smtClean="0"/>
              <a:t>stanovení </a:t>
            </a:r>
            <a:r>
              <a:rPr lang="cs-CZ" b="1" dirty="0" smtClean="0"/>
              <a:t>totální koncentrace v prostředí </a:t>
            </a:r>
            <a:r>
              <a:rPr lang="cs-CZ" dirty="0" smtClean="0"/>
              <a:t>(externí)</a:t>
            </a:r>
          </a:p>
          <a:p>
            <a:pPr lvl="1"/>
            <a:r>
              <a:rPr lang="cs-CZ" dirty="0" smtClean="0"/>
              <a:t>stanovení koncentrace </a:t>
            </a:r>
            <a:r>
              <a:rPr lang="cs-CZ" b="1" dirty="0" smtClean="0"/>
              <a:t>v organismu </a:t>
            </a:r>
            <a:r>
              <a:rPr lang="cs-CZ" dirty="0" smtClean="0"/>
              <a:t>(interní - body </a:t>
            </a:r>
            <a:r>
              <a:rPr lang="cs-CZ" dirty="0" err="1" smtClean="0"/>
              <a:t>burden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většinou </a:t>
            </a:r>
            <a:r>
              <a:rPr lang="cs-CZ" b="1" dirty="0" smtClean="0"/>
              <a:t>jednorázové stanovení aktuální koncentrace</a:t>
            </a:r>
          </a:p>
          <a:p>
            <a:r>
              <a:rPr lang="cs-CZ" b="1" dirty="0" smtClean="0"/>
              <a:t>„moderní“</a:t>
            </a:r>
          </a:p>
          <a:p>
            <a:pPr lvl="1"/>
            <a:r>
              <a:rPr lang="cs-CZ" dirty="0" smtClean="0"/>
              <a:t>stanovení </a:t>
            </a:r>
            <a:r>
              <a:rPr lang="cs-CZ" b="1" dirty="0" smtClean="0"/>
              <a:t>„</a:t>
            </a:r>
            <a:r>
              <a:rPr lang="cs-CZ" b="1" dirty="0" err="1" smtClean="0"/>
              <a:t>biodostupných</a:t>
            </a:r>
            <a:r>
              <a:rPr lang="cs-CZ" b="1" dirty="0" smtClean="0"/>
              <a:t>“ </a:t>
            </a:r>
            <a:r>
              <a:rPr lang="cs-CZ" dirty="0" smtClean="0"/>
              <a:t>koncentrací v prostředí – důraz na reálnou frakci – efektivní frakci </a:t>
            </a:r>
            <a:r>
              <a:rPr lang="cs-CZ" dirty="0" err="1" smtClean="0"/>
              <a:t>toxikantu</a:t>
            </a:r>
            <a:endParaRPr lang="cs-CZ" dirty="0" smtClean="0"/>
          </a:p>
          <a:p>
            <a:pPr lvl="1"/>
            <a:r>
              <a:rPr lang="cs-CZ" dirty="0" smtClean="0"/>
              <a:t>stanovení reálné expozice z hlediska času – </a:t>
            </a:r>
            <a:r>
              <a:rPr lang="cs-CZ" b="1" dirty="0" smtClean="0"/>
              <a:t>dlouhodobé</a:t>
            </a:r>
            <a:r>
              <a:rPr lang="cs-CZ" dirty="0" smtClean="0"/>
              <a:t> zprůměrování koncentrace – </a:t>
            </a:r>
            <a:r>
              <a:rPr lang="cs-CZ" dirty="0" err="1" smtClean="0"/>
              <a:t>time</a:t>
            </a:r>
            <a:r>
              <a:rPr lang="cs-CZ" dirty="0" smtClean="0"/>
              <a:t> </a:t>
            </a:r>
            <a:r>
              <a:rPr lang="cs-CZ" dirty="0" err="1" smtClean="0"/>
              <a:t>weighted</a:t>
            </a:r>
            <a:r>
              <a:rPr lang="cs-CZ" dirty="0" smtClean="0"/>
              <a:t> </a:t>
            </a:r>
            <a:r>
              <a:rPr lang="cs-CZ" dirty="0" err="1" smtClean="0"/>
              <a:t>average</a:t>
            </a:r>
            <a:r>
              <a:rPr lang="cs-CZ" dirty="0" smtClean="0"/>
              <a:t> (TWA) – </a:t>
            </a:r>
            <a:r>
              <a:rPr lang="cs-CZ" b="1" dirty="0" smtClean="0"/>
              <a:t>pasivní vzorkování</a:t>
            </a:r>
          </a:p>
          <a:p>
            <a:pPr lvl="1"/>
            <a:r>
              <a:rPr lang="cs-CZ" dirty="0" smtClean="0"/>
              <a:t>měření a modelování přestupu do organismu – </a:t>
            </a:r>
            <a:r>
              <a:rPr lang="cs-CZ" b="1" dirty="0" smtClean="0"/>
              <a:t>toxokinetika</a:t>
            </a:r>
          </a:p>
          <a:p>
            <a:pPr lvl="1"/>
            <a:r>
              <a:rPr lang="cs-CZ" dirty="0" smtClean="0"/>
              <a:t>efektivní koncentrace </a:t>
            </a:r>
            <a:r>
              <a:rPr lang="cs-CZ" b="1" dirty="0" smtClean="0"/>
              <a:t>v organismu </a:t>
            </a:r>
            <a:r>
              <a:rPr lang="cs-CZ" dirty="0" smtClean="0"/>
              <a:t>(</a:t>
            </a:r>
            <a:r>
              <a:rPr lang="cs-CZ" dirty="0" err="1" smtClean="0"/>
              <a:t>lethal</a:t>
            </a:r>
            <a:r>
              <a:rPr lang="cs-CZ" dirty="0" smtClean="0"/>
              <a:t> body </a:t>
            </a:r>
            <a:r>
              <a:rPr lang="cs-CZ" dirty="0" err="1" smtClean="0"/>
              <a:t>burden</a:t>
            </a:r>
            <a:r>
              <a:rPr lang="cs-CZ" dirty="0" smtClean="0"/>
              <a:t>, </a:t>
            </a:r>
            <a:r>
              <a:rPr lang="cs-CZ" dirty="0" err="1" smtClean="0"/>
              <a:t>incipient</a:t>
            </a:r>
            <a:r>
              <a:rPr lang="cs-CZ" dirty="0" smtClean="0"/>
              <a:t> </a:t>
            </a:r>
            <a:r>
              <a:rPr lang="cs-CZ" dirty="0" err="1" smtClean="0"/>
              <a:t>lethal</a:t>
            </a:r>
            <a:r>
              <a:rPr lang="cs-CZ" dirty="0" smtClean="0"/>
              <a:t> </a:t>
            </a:r>
            <a:r>
              <a:rPr lang="cs-CZ" dirty="0" err="1" smtClean="0"/>
              <a:t>level</a:t>
            </a:r>
            <a:r>
              <a:rPr lang="cs-CZ" dirty="0" smtClean="0"/>
              <a:t>..) + </a:t>
            </a:r>
            <a:r>
              <a:rPr lang="cs-CZ" b="1" dirty="0" err="1" smtClean="0"/>
              <a:t>biomarkery</a:t>
            </a:r>
            <a:r>
              <a:rPr lang="cs-CZ" b="1" dirty="0" smtClean="0"/>
              <a:t> expozice</a:t>
            </a:r>
          </a:p>
          <a:p>
            <a:pPr lvl="1"/>
            <a:r>
              <a:rPr lang="cs-CZ" b="1" dirty="0" smtClean="0"/>
              <a:t>modelování expozice </a:t>
            </a:r>
            <a:r>
              <a:rPr lang="cs-CZ" dirty="0" err="1" smtClean="0"/>
              <a:t>multisložkovými</a:t>
            </a:r>
            <a:r>
              <a:rPr lang="cs-CZ" dirty="0" smtClean="0"/>
              <a:t> environmentálními modely</a:t>
            </a:r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8205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Celkové – totální – koncentrace 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87824" y="1147125"/>
            <a:ext cx="4320480" cy="1885414"/>
          </a:xfrm>
        </p:spPr>
        <p:txBody>
          <a:bodyPr/>
          <a:lstStyle/>
          <a:p>
            <a:pPr marL="0" indent="0" algn="ctr">
              <a:buNone/>
            </a:pPr>
            <a:r>
              <a:rPr lang="cs-CZ" b="1" dirty="0" smtClean="0"/>
              <a:t>totální celkové koncentrace</a:t>
            </a:r>
          </a:p>
          <a:p>
            <a:pPr marL="0" indent="0" algn="ctr">
              <a:buNone/>
            </a:pPr>
            <a:r>
              <a:rPr lang="cs-CZ" b="1" dirty="0" smtClean="0"/>
              <a:t>silné, agresivní („</a:t>
            </a:r>
            <a:r>
              <a:rPr lang="cs-CZ" b="1" dirty="0" err="1" smtClean="0"/>
              <a:t>harsh</a:t>
            </a:r>
            <a:r>
              <a:rPr lang="cs-CZ" b="1" dirty="0" smtClean="0"/>
              <a:t>“) extrakce</a:t>
            </a:r>
          </a:p>
          <a:p>
            <a:pPr marL="0" indent="0" algn="ctr">
              <a:buNone/>
            </a:pPr>
            <a:r>
              <a:rPr lang="cs-CZ" dirty="0" smtClean="0"/>
              <a:t>půda</a:t>
            </a:r>
          </a:p>
          <a:p>
            <a:pPr marL="0" indent="0" algn="ctr">
              <a:buNone/>
            </a:pPr>
            <a:r>
              <a:rPr lang="cs-CZ" dirty="0" smtClean="0"/>
              <a:t>sediment</a:t>
            </a:r>
          </a:p>
          <a:p>
            <a:pPr marL="0" indent="0" algn="ctr">
              <a:buNone/>
            </a:pPr>
            <a:r>
              <a:rPr lang="cs-CZ" dirty="0" smtClean="0"/>
              <a:t>voda</a:t>
            </a:r>
          </a:p>
          <a:p>
            <a:pPr marL="0" indent="0" algn="ctr">
              <a:buNone/>
            </a:pPr>
            <a:r>
              <a:rPr lang="cs-CZ" dirty="0" smtClean="0"/>
              <a:t>vzduch (filtry)</a:t>
            </a:r>
          </a:p>
          <a:p>
            <a:pPr marL="0" indent="0" algn="ctr">
              <a:buNone/>
            </a:pPr>
            <a:r>
              <a:rPr lang="cs-CZ" dirty="0" smtClean="0"/>
              <a:t>biota</a:t>
            </a:r>
            <a:endParaRPr lang="cs-CZ" dirty="0"/>
          </a:p>
        </p:txBody>
      </p:sp>
      <p:pic>
        <p:nvPicPr>
          <p:cNvPr id="15364" name="Picture 4" descr="http://upload.wikimedia.org/wikipedia/commons/thumb/e/e0/Soxhlet_extractor.svg/420px-Soxhlet_extractor.sv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99" t="9651"/>
          <a:stretch/>
        </p:blipFill>
        <p:spPr bwMode="auto">
          <a:xfrm>
            <a:off x="323529" y="1147125"/>
            <a:ext cx="1296144" cy="417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Extraction: The Randall method - Immersio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204864"/>
            <a:ext cx="1216675" cy="391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ttp://www.rosesci.com/products_images/image41201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3" r="14166"/>
          <a:stretch/>
        </p:blipFill>
        <p:spPr bwMode="auto">
          <a:xfrm>
            <a:off x="6372200" y="1898675"/>
            <a:ext cx="2884714" cy="495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http://www.fluorous.com/images/02funne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532184"/>
            <a:ext cx="2376264" cy="232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96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Aktuální koncentrace v médiu</a:t>
            </a:r>
            <a:endParaRPr lang="cs-CZ" dirty="0"/>
          </a:p>
        </p:txBody>
      </p:sp>
      <p:pic>
        <p:nvPicPr>
          <p:cNvPr id="20482" name="Picture 2" descr="http://www.sportsproductsworld.com/FCKEeditor/attached/image/2010414186122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038085"/>
            <a:ext cx="1800000" cy="2061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://www.hoskin.ca/catalog/images/auger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038085"/>
            <a:ext cx="1800000" cy="1829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http://www.equipcoservices.com/images/products/rentals/models/wildco_hand_corer_larg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553" y="2828186"/>
            <a:ext cx="1800000" cy="1808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2" name="Picture 12" descr="http://static.coleparmer.com/large_images/0548810ope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701" y="5000914"/>
            <a:ext cx="3364486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4" name="Picture 14" descr="http://www.hydrobios.de/uploads/pics/ws_limnos_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848" y="3097058"/>
            <a:ext cx="24552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8" name="Picture 18" descr="http://www.npl.co.uk/upload/img/air-sampler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1800000" cy="234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://pubs.ext.vt.edu/452/452-129/L_IMG_Sampling_equipment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7" r="4777"/>
          <a:stretch/>
        </p:blipFill>
        <p:spPr bwMode="auto">
          <a:xfrm>
            <a:off x="6008914" y="1052736"/>
            <a:ext cx="1926772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6" name="Picture 16" descr="http://www.hi-q.net/images/Products/Hvp-3500X%28ge2cx2%2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33412"/>
            <a:ext cx="1800000" cy="2767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http://www.rickly.com/devwww/as/images/EKMAN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64"/>
          <a:stretch/>
        </p:blipFill>
        <p:spPr bwMode="auto">
          <a:xfrm>
            <a:off x="7135553" y="4642156"/>
            <a:ext cx="1800000" cy="2158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90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Celkové – totální – koncentrace 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67"/>
          <a:stretch/>
        </p:blipFill>
        <p:spPr bwMode="auto">
          <a:xfrm>
            <a:off x="0" y="1026773"/>
            <a:ext cx="7733542" cy="5829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obsah 4"/>
          <p:cNvSpPr txBox="1">
            <a:spLocks/>
          </p:cNvSpPr>
          <p:nvPr/>
        </p:nvSpPr>
        <p:spPr bwMode="auto">
          <a:xfrm>
            <a:off x="7733543" y="5933083"/>
            <a:ext cx="141045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»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 b="0" dirty="0" smtClean="0"/>
              <a:t>Government of Canada (2012) Federal Contaminated Sites Action Plan. Ecological Risk Assessment Guidance</a:t>
            </a:r>
            <a:r>
              <a:rPr lang="cs-CZ" sz="900" b="0" dirty="0" smtClean="0"/>
              <a:t>.</a:t>
            </a:r>
            <a:endParaRPr lang="en-US" sz="900" b="0" dirty="0"/>
          </a:p>
        </p:txBody>
      </p:sp>
    </p:spTree>
    <p:extLst>
      <p:ext uri="{BB962C8B-B14F-4D97-AF65-F5344CB8AC3E}">
        <p14:creationId xmlns:p14="http://schemas.microsoft.com/office/powerpoint/2010/main" val="241077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Měření </a:t>
            </a:r>
            <a:r>
              <a:rPr lang="cs-CZ" dirty="0" err="1" smtClean="0"/>
              <a:t>biodostupnosti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8952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Měření </a:t>
            </a:r>
            <a:r>
              <a:rPr lang="cs-CZ" dirty="0" err="1" smtClean="0"/>
              <a:t>biodostupnosti</a:t>
            </a:r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251520" y="1844824"/>
            <a:ext cx="8640960" cy="4464496"/>
          </a:xfrm>
        </p:spPr>
        <p:txBody>
          <a:bodyPr/>
          <a:lstStyle/>
          <a:p>
            <a:r>
              <a:rPr lang="cs-CZ" sz="1800" dirty="0" smtClean="0"/>
              <a:t>je potřeba zejména při analýze </a:t>
            </a:r>
            <a:r>
              <a:rPr lang="cs-CZ" sz="1800" b="1" dirty="0" smtClean="0"/>
              <a:t>kauzality mezi expozicí a účinkem</a:t>
            </a:r>
          </a:p>
          <a:p>
            <a:r>
              <a:rPr lang="cs-CZ" sz="1800" dirty="0" smtClean="0"/>
              <a:t>je potřeba pro větší </a:t>
            </a:r>
            <a:r>
              <a:rPr lang="cs-CZ" sz="1800" b="1" dirty="0" smtClean="0"/>
              <a:t>mechanistické poznání </a:t>
            </a:r>
            <a:r>
              <a:rPr lang="cs-CZ" sz="1800" dirty="0" smtClean="0"/>
              <a:t>tohoto vztahu</a:t>
            </a:r>
          </a:p>
          <a:p>
            <a:r>
              <a:rPr lang="cs-CZ" sz="1800" dirty="0" smtClean="0"/>
              <a:t>je potřeba pro možné </a:t>
            </a:r>
            <a:r>
              <a:rPr lang="cs-CZ" sz="1800" b="1" dirty="0" smtClean="0"/>
              <a:t>extrapolace</a:t>
            </a:r>
            <a:r>
              <a:rPr lang="cs-CZ" sz="1800" dirty="0" smtClean="0"/>
              <a:t> účinků mezi vzorky a kontaminanty</a:t>
            </a:r>
            <a:endParaRPr lang="cs-CZ" sz="1800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865"/>
          <a:stretch>
            <a:fillRect/>
          </a:stretch>
        </p:blipFill>
        <p:spPr bwMode="auto">
          <a:xfrm>
            <a:off x="2123728" y="3717032"/>
            <a:ext cx="4824536" cy="30317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123728" y="3212975"/>
            <a:ext cx="4824536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b="1" i="1" dirty="0" err="1">
                <a:solidFill>
                  <a:srgbClr val="000000"/>
                </a:solidFill>
                <a:effectLst/>
              </a:rPr>
              <a:t>Eisenia</a:t>
            </a:r>
            <a:r>
              <a:rPr lang="cs-CZ" b="1" i="1" dirty="0">
                <a:solidFill>
                  <a:srgbClr val="000000"/>
                </a:solidFill>
                <a:effectLst/>
              </a:rPr>
              <a:t> </a:t>
            </a:r>
            <a:r>
              <a:rPr lang="cs-CZ" b="1" i="1" dirty="0" err="1">
                <a:solidFill>
                  <a:srgbClr val="000000"/>
                </a:solidFill>
                <a:effectLst/>
              </a:rPr>
              <a:t>andrei</a:t>
            </a:r>
            <a:r>
              <a:rPr lang="cs-CZ" b="1" dirty="0">
                <a:solidFill>
                  <a:srgbClr val="000000"/>
                </a:solidFill>
                <a:effectLst/>
              </a:rPr>
              <a:t> exponována olovu 2 g/kg</a:t>
            </a:r>
            <a:br>
              <a:rPr lang="cs-CZ" b="1" dirty="0">
                <a:solidFill>
                  <a:srgbClr val="000000"/>
                </a:solidFill>
                <a:effectLst/>
              </a:rPr>
            </a:br>
            <a:r>
              <a:rPr lang="cs-CZ" b="1" dirty="0">
                <a:solidFill>
                  <a:srgbClr val="000000"/>
                </a:solidFill>
                <a:effectLst/>
              </a:rPr>
              <a:t>(</a:t>
            </a:r>
            <a:r>
              <a:rPr lang="cs-CZ" b="1" dirty="0" err="1">
                <a:solidFill>
                  <a:srgbClr val="000000"/>
                </a:solidFill>
                <a:effectLst/>
              </a:rPr>
              <a:t>totalní</a:t>
            </a:r>
            <a:r>
              <a:rPr lang="cs-CZ" b="1" dirty="0">
                <a:solidFill>
                  <a:srgbClr val="000000"/>
                </a:solidFill>
                <a:effectLst/>
              </a:rPr>
              <a:t> koncentrace)</a:t>
            </a:r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80728"/>
            <a:ext cx="9144000" cy="741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Obdélník 7"/>
          <p:cNvSpPr/>
          <p:nvPr/>
        </p:nvSpPr>
        <p:spPr>
          <a:xfrm>
            <a:off x="7092280" y="6349970"/>
            <a:ext cx="2051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900" b="0" dirty="0" err="1" smtClean="0">
                <a:solidFill>
                  <a:srgbClr val="818184"/>
                </a:solidFill>
                <a:latin typeface="+mn-lt"/>
                <a:ea typeface="Tahoma" pitchFamily="34" charset="0"/>
                <a:cs typeface="Tahoma" pitchFamily="34" charset="0"/>
              </a:rPr>
              <a:t>Lanno</a:t>
            </a:r>
            <a:r>
              <a:rPr lang="cs-CZ" sz="900" b="0" dirty="0" smtClean="0">
                <a:solidFill>
                  <a:srgbClr val="818184"/>
                </a:solidFill>
                <a:latin typeface="+mn-lt"/>
                <a:ea typeface="Tahoma" pitchFamily="34" charset="0"/>
                <a:cs typeface="Tahoma" pitchFamily="34" charset="0"/>
              </a:rPr>
              <a:t> et al. (2004) </a:t>
            </a:r>
            <a:r>
              <a:rPr lang="en-US" sz="900" b="0" dirty="0" smtClean="0">
                <a:solidFill>
                  <a:srgbClr val="818184"/>
                </a:solidFill>
                <a:latin typeface="+mn-lt"/>
                <a:ea typeface="Tahoma" pitchFamily="34" charset="0"/>
                <a:cs typeface="Tahoma" pitchFamily="34" charset="0"/>
              </a:rPr>
              <a:t>Ecotoxicology and Environmental</a:t>
            </a:r>
            <a:r>
              <a:rPr lang="cs-CZ" sz="900" b="0" dirty="0" smtClean="0">
                <a:solidFill>
                  <a:srgbClr val="818184"/>
                </a:solidFill>
                <a:latin typeface="+mn-lt"/>
                <a:ea typeface="Tahoma" pitchFamily="34" charset="0"/>
                <a:cs typeface="Tahoma" pitchFamily="34" charset="0"/>
              </a:rPr>
              <a:t> </a:t>
            </a:r>
            <a:r>
              <a:rPr lang="en-US" sz="900" b="0" dirty="0" smtClean="0">
                <a:solidFill>
                  <a:srgbClr val="818184"/>
                </a:solidFill>
                <a:latin typeface="+mn-lt"/>
                <a:ea typeface="Tahoma" pitchFamily="34" charset="0"/>
                <a:cs typeface="Tahoma" pitchFamily="34" charset="0"/>
              </a:rPr>
              <a:t>Safety 57</a:t>
            </a:r>
            <a:r>
              <a:rPr lang="cs-CZ" sz="900" b="0" dirty="0" smtClean="0">
                <a:solidFill>
                  <a:srgbClr val="818184"/>
                </a:solidFill>
                <a:latin typeface="+mn-lt"/>
                <a:ea typeface="Tahoma" pitchFamily="34" charset="0"/>
                <a:cs typeface="Tahoma" pitchFamily="34" charset="0"/>
              </a:rPr>
              <a:t>,</a:t>
            </a:r>
            <a:r>
              <a:rPr lang="en-US" sz="900" b="0" dirty="0" smtClean="0">
                <a:solidFill>
                  <a:srgbClr val="818184"/>
                </a:solidFill>
                <a:latin typeface="+mn-lt"/>
                <a:ea typeface="Tahoma" pitchFamily="34" charset="0"/>
                <a:cs typeface="Tahoma" pitchFamily="34" charset="0"/>
              </a:rPr>
              <a:t> 39</a:t>
            </a:r>
            <a:r>
              <a:rPr lang="cs-CZ" sz="900" b="0" dirty="0" smtClean="0">
                <a:solidFill>
                  <a:srgbClr val="818184"/>
                </a:solidFill>
                <a:latin typeface="+mn-lt"/>
                <a:ea typeface="Tahoma" pitchFamily="34" charset="0"/>
                <a:cs typeface="Tahoma" pitchFamily="34" charset="0"/>
              </a:rPr>
              <a:t>-</a:t>
            </a:r>
            <a:r>
              <a:rPr lang="en-US" sz="900" b="0" dirty="0" smtClean="0">
                <a:solidFill>
                  <a:srgbClr val="818184"/>
                </a:solidFill>
                <a:latin typeface="+mn-lt"/>
                <a:ea typeface="Tahoma" pitchFamily="34" charset="0"/>
                <a:cs typeface="Tahoma" pitchFamily="34" charset="0"/>
              </a:rPr>
              <a:t>47</a:t>
            </a:r>
            <a:endParaRPr lang="cs-CZ" sz="900" b="0" dirty="0">
              <a:solidFill>
                <a:srgbClr val="818184"/>
              </a:solidFill>
              <a:latin typeface="+mn-lt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7452320" y="1429990"/>
            <a:ext cx="17008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>
                <a:latin typeface="Tahoma" pitchFamily="34" charset="0"/>
                <a:ea typeface="Tahoma" pitchFamily="34" charset="0"/>
                <a:cs typeface="Tahoma" pitchFamily="34" charset="0"/>
              </a:rPr>
              <a:t>ISO </a:t>
            </a:r>
            <a:r>
              <a:rPr lang="en-US" sz="1100" dirty="0">
                <a:latin typeface="Tahoma" pitchFamily="34" charset="0"/>
                <a:ea typeface="Tahoma" pitchFamily="34" charset="0"/>
                <a:cs typeface="Tahoma" pitchFamily="34" charset="0"/>
              </a:rPr>
              <a:t>17402</a:t>
            </a:r>
            <a:r>
              <a:rPr lang="cs-CZ" sz="1100" dirty="0">
                <a:latin typeface="Tahoma" pitchFamily="34" charset="0"/>
                <a:ea typeface="Tahoma" pitchFamily="34" charset="0"/>
                <a:cs typeface="Tahoma" pitchFamily="34" charset="0"/>
              </a:rPr>
              <a:t> (2006) </a:t>
            </a:r>
            <a:br>
              <a:rPr lang="cs-CZ" sz="11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cs-CZ" sz="1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Jak změřit biodostupnost 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328592"/>
          </a:xfrm>
        </p:spPr>
        <p:txBody>
          <a:bodyPr/>
          <a:lstStyle/>
          <a:p>
            <a:r>
              <a:rPr lang="cs-CZ" sz="1800" dirty="0" smtClean="0"/>
              <a:t>pravdivě </a:t>
            </a:r>
            <a:r>
              <a:rPr lang="cs-CZ" sz="1800" b="1" dirty="0" err="1" smtClean="0"/>
              <a:t>biodostupnou</a:t>
            </a:r>
            <a:r>
              <a:rPr lang="cs-CZ" sz="1800" dirty="0" smtClean="0"/>
              <a:t> koncentraci lze stanovit pouze analýzou organismu po jeho expozici případně analýzou efektů</a:t>
            </a:r>
          </a:p>
          <a:p>
            <a:r>
              <a:rPr lang="cs-CZ" sz="1800" dirty="0" smtClean="0"/>
              <a:t>snaha vyvinout jednoduché chemické nástroje pro odhad </a:t>
            </a:r>
            <a:r>
              <a:rPr lang="cs-CZ" sz="1800" dirty="0" err="1" smtClean="0"/>
              <a:t>biodostupné</a:t>
            </a:r>
            <a:r>
              <a:rPr lang="cs-CZ" sz="1800" dirty="0" smtClean="0"/>
              <a:t> koncentrace / frakce kontaminantu</a:t>
            </a:r>
          </a:p>
          <a:p>
            <a:r>
              <a:rPr lang="cs-CZ" sz="1800" dirty="0" smtClean="0"/>
              <a:t>pouze taková chemická metoda, která koreluje s biologickým příjmem či efekty je validní (</a:t>
            </a:r>
            <a:r>
              <a:rPr lang="cs-CZ" sz="1800" b="1" dirty="0" err="1" smtClean="0"/>
              <a:t>biomimetické</a:t>
            </a:r>
            <a:r>
              <a:rPr lang="cs-CZ" sz="1800" b="1" dirty="0" smtClean="0"/>
              <a:t> metody / </a:t>
            </a:r>
            <a:r>
              <a:rPr lang="cs-CZ" sz="1800" b="1" dirty="0" err="1" smtClean="0"/>
              <a:t>proxy</a:t>
            </a:r>
            <a:r>
              <a:rPr lang="cs-CZ" sz="1800" b="1" dirty="0" smtClean="0"/>
              <a:t> </a:t>
            </a:r>
            <a:r>
              <a:rPr lang="cs-CZ" sz="1800" b="1" dirty="0" err="1" smtClean="0"/>
              <a:t>for</a:t>
            </a:r>
            <a:r>
              <a:rPr lang="cs-CZ" sz="1800" b="1" dirty="0" smtClean="0"/>
              <a:t> biota)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83656"/>
            <a:ext cx="3826975" cy="3374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482069"/>
            <a:ext cx="3442284" cy="3374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" name="Obousměrná vodorovná šipka 14335"/>
          <p:cNvSpPr/>
          <p:nvPr/>
        </p:nvSpPr>
        <p:spPr>
          <a:xfrm>
            <a:off x="3779913" y="4653136"/>
            <a:ext cx="1656184" cy="936103"/>
          </a:xfrm>
          <a:prstGeom prst="leftRightArrow">
            <a:avLst>
              <a:gd name="adj1" fmla="val 63954"/>
              <a:gd name="adj2" fmla="val 62792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  <a:endParaRPr lang="cs-CZ" sz="4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497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slg.naturalstrategies.com.au/media/news_images/worm_happy_cartoon.jp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94420" y="3378200"/>
            <a:ext cx="1524694" cy="114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014" name="Rectangle 54"/>
          <p:cNvSpPr>
            <a:spLocks noChangeArrowheads="1"/>
          </p:cNvSpPr>
          <p:nvPr/>
        </p:nvSpPr>
        <p:spPr bwMode="auto">
          <a:xfrm>
            <a:off x="228600" y="1268760"/>
            <a:ext cx="5105400" cy="5446365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99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08966" name="Text Box 6"/>
          <p:cNvSpPr txBox="1">
            <a:spLocks noChangeArrowheads="1"/>
          </p:cNvSpPr>
          <p:nvPr/>
        </p:nvSpPr>
        <p:spPr bwMode="auto">
          <a:xfrm>
            <a:off x="5488416" y="1241623"/>
            <a:ext cx="152400" cy="314325"/>
          </a:xfrm>
          <a:prstGeom prst="rect">
            <a:avLst/>
          </a:prstGeom>
          <a:gradFill rotWithShape="0">
            <a:gsLst>
              <a:gs pos="0">
                <a:srgbClr val="C0C0C0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GB" sz="1400" b="1">
              <a:latin typeface="Comic Sans MS" pitchFamily="66" charset="0"/>
            </a:endParaRPr>
          </a:p>
        </p:txBody>
      </p:sp>
      <p:sp>
        <p:nvSpPr>
          <p:cNvPr id="808967" name="Text Box 7"/>
          <p:cNvSpPr txBox="1">
            <a:spLocks noChangeArrowheads="1"/>
          </p:cNvSpPr>
          <p:nvPr/>
        </p:nvSpPr>
        <p:spPr bwMode="auto">
          <a:xfrm>
            <a:off x="5488416" y="1622623"/>
            <a:ext cx="177800" cy="314325"/>
          </a:xfrm>
          <a:prstGeom prst="rect">
            <a:avLst/>
          </a:prstGeom>
          <a:gradFill rotWithShape="0">
            <a:gsLst>
              <a:gs pos="0">
                <a:srgbClr val="FFCC00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en-GB" sz="1400" b="1">
              <a:latin typeface="Comic Sans MS" pitchFamily="66" charset="0"/>
            </a:endParaRPr>
          </a:p>
        </p:txBody>
      </p:sp>
      <p:sp>
        <p:nvSpPr>
          <p:cNvPr id="808968" name="Text Box 8"/>
          <p:cNvSpPr txBox="1">
            <a:spLocks noChangeArrowheads="1"/>
          </p:cNvSpPr>
          <p:nvPr/>
        </p:nvSpPr>
        <p:spPr bwMode="auto">
          <a:xfrm>
            <a:off x="5505588" y="2032198"/>
            <a:ext cx="184730" cy="307777"/>
          </a:xfrm>
          <a:prstGeom prst="rect">
            <a:avLst/>
          </a:prstGeom>
          <a:gradFill rotWithShape="0">
            <a:gsLst>
              <a:gs pos="0">
                <a:srgbClr val="FFFF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endParaRPr lang="en-GB" sz="1400" b="1">
              <a:latin typeface="Comic Sans MS" pitchFamily="66" charset="0"/>
            </a:endParaRPr>
          </a:p>
        </p:txBody>
      </p:sp>
      <p:sp>
        <p:nvSpPr>
          <p:cNvPr id="808969" name="Text Box 9"/>
          <p:cNvSpPr txBox="1">
            <a:spLocks noChangeArrowheads="1"/>
          </p:cNvSpPr>
          <p:nvPr/>
        </p:nvSpPr>
        <p:spPr bwMode="auto">
          <a:xfrm>
            <a:off x="5777341" y="1255911"/>
            <a:ext cx="236955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 dirty="0">
                <a:latin typeface="Comic Sans MS" pitchFamily="66" charset="0"/>
              </a:rPr>
              <a:t>Neextrahovatelná frakce</a:t>
            </a:r>
            <a:endParaRPr lang="en-US" sz="1400" dirty="0">
              <a:latin typeface="Comic Sans MS" pitchFamily="66" charset="0"/>
            </a:endParaRPr>
          </a:p>
        </p:txBody>
      </p:sp>
      <p:sp>
        <p:nvSpPr>
          <p:cNvPr id="808970" name="Text Box 10"/>
          <p:cNvSpPr txBox="1">
            <a:spLocks noChangeArrowheads="1"/>
          </p:cNvSpPr>
          <p:nvPr/>
        </p:nvSpPr>
        <p:spPr bwMode="auto">
          <a:xfrm>
            <a:off x="5777341" y="1636911"/>
            <a:ext cx="181331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>
                <a:latin typeface="Comic Sans MS" pitchFamily="66" charset="0"/>
              </a:rPr>
              <a:t>Agresivní extrakce</a:t>
            </a:r>
            <a:endParaRPr lang="en-US" sz="1400">
              <a:latin typeface="Comic Sans MS" pitchFamily="66" charset="0"/>
            </a:endParaRPr>
          </a:p>
        </p:txBody>
      </p:sp>
      <p:sp>
        <p:nvSpPr>
          <p:cNvPr id="808971" name="Text Box 11"/>
          <p:cNvSpPr txBox="1">
            <a:spLocks noChangeArrowheads="1"/>
          </p:cNvSpPr>
          <p:nvPr/>
        </p:nvSpPr>
        <p:spPr bwMode="auto">
          <a:xfrm>
            <a:off x="5793216" y="2003623"/>
            <a:ext cx="15199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 dirty="0">
                <a:latin typeface="Comic Sans MS" pitchFamily="66" charset="0"/>
              </a:rPr>
              <a:t>Mírná extrakce</a:t>
            </a:r>
            <a:endParaRPr lang="en-US" sz="1400" dirty="0">
              <a:latin typeface="Comic Sans MS" pitchFamily="66" charset="0"/>
            </a:endParaRPr>
          </a:p>
        </p:txBody>
      </p:sp>
      <p:sp>
        <p:nvSpPr>
          <p:cNvPr id="808974" name="Text Box 14"/>
          <p:cNvSpPr txBox="1">
            <a:spLocks noChangeArrowheads="1"/>
          </p:cNvSpPr>
          <p:nvPr/>
        </p:nvSpPr>
        <p:spPr bwMode="auto">
          <a:xfrm>
            <a:off x="685800" y="5562600"/>
            <a:ext cx="1454150" cy="527050"/>
          </a:xfrm>
          <a:prstGeom prst="rect">
            <a:avLst/>
          </a:prstGeom>
          <a:gradFill rotWithShape="0">
            <a:gsLst>
              <a:gs pos="0">
                <a:srgbClr val="FFFF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400" b="1" dirty="0">
                <a:solidFill>
                  <a:srgbClr val="000000"/>
                </a:solidFill>
                <a:latin typeface="Comic Sans MS" pitchFamily="66" charset="0"/>
              </a:rPr>
              <a:t>Frakce vázaná na DOC</a:t>
            </a:r>
            <a:endParaRPr lang="en-US" sz="14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08975" name="Line 15"/>
          <p:cNvSpPr>
            <a:spLocks noChangeShapeType="1"/>
          </p:cNvSpPr>
          <p:nvPr/>
        </p:nvSpPr>
        <p:spPr bwMode="auto">
          <a:xfrm>
            <a:off x="2200275" y="5664200"/>
            <a:ext cx="6858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stealth" w="med" len="lg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08976" name="Line 16"/>
          <p:cNvSpPr>
            <a:spLocks noChangeShapeType="1"/>
          </p:cNvSpPr>
          <p:nvPr/>
        </p:nvSpPr>
        <p:spPr bwMode="auto">
          <a:xfrm flipH="1">
            <a:off x="2416175" y="5969000"/>
            <a:ext cx="6731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stealth" w="med" len="lg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08978" name="Line 18"/>
          <p:cNvSpPr>
            <a:spLocks noChangeShapeType="1"/>
          </p:cNvSpPr>
          <p:nvPr/>
        </p:nvSpPr>
        <p:spPr bwMode="auto">
          <a:xfrm flipV="1">
            <a:off x="3521075" y="4521200"/>
            <a:ext cx="0" cy="6858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stealth" w="med" len="lg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08979" name="Line 19"/>
          <p:cNvSpPr>
            <a:spLocks noChangeShapeType="1"/>
          </p:cNvSpPr>
          <p:nvPr/>
        </p:nvSpPr>
        <p:spPr bwMode="auto">
          <a:xfrm>
            <a:off x="4359275" y="4152900"/>
            <a:ext cx="0" cy="6858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stealth" w="med" len="lg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08982" name="Text Box 22"/>
          <p:cNvSpPr txBox="1">
            <a:spLocks noChangeArrowheads="1"/>
          </p:cNvSpPr>
          <p:nvPr/>
        </p:nvSpPr>
        <p:spPr bwMode="auto">
          <a:xfrm>
            <a:off x="3352800" y="5638800"/>
            <a:ext cx="1741488" cy="527050"/>
          </a:xfrm>
          <a:prstGeom prst="rect">
            <a:avLst/>
          </a:prstGeom>
          <a:gradFill rotWithShape="0">
            <a:gsLst>
              <a:gs pos="0">
                <a:srgbClr val="FFFF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400" b="1">
                <a:solidFill>
                  <a:srgbClr val="000000"/>
                </a:solidFill>
                <a:latin typeface="Comic Sans MS" pitchFamily="66" charset="0"/>
              </a:rPr>
              <a:t>Volně rozpuštěná frakce</a:t>
            </a:r>
            <a:endParaRPr lang="en-US" sz="1400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08983" name="Rectangle 23"/>
          <p:cNvSpPr>
            <a:spLocks noChangeArrowheads="1"/>
          </p:cNvSpPr>
          <p:nvPr/>
        </p:nvSpPr>
        <p:spPr bwMode="auto">
          <a:xfrm>
            <a:off x="623888" y="5207000"/>
            <a:ext cx="4497387" cy="137160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08984" name="Text Box 24"/>
          <p:cNvSpPr txBox="1">
            <a:spLocks noChangeArrowheads="1"/>
          </p:cNvSpPr>
          <p:nvPr/>
        </p:nvSpPr>
        <p:spPr bwMode="auto">
          <a:xfrm>
            <a:off x="2074863" y="6211888"/>
            <a:ext cx="11572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 b="1">
                <a:latin typeface="Comic Sans MS" pitchFamily="66" charset="0"/>
              </a:rPr>
              <a:t>Vodná fáze</a:t>
            </a:r>
            <a:endParaRPr lang="en-US" sz="1400" b="1">
              <a:latin typeface="Comic Sans MS" pitchFamily="66" charset="0"/>
            </a:endParaRPr>
          </a:p>
        </p:txBody>
      </p:sp>
      <p:sp>
        <p:nvSpPr>
          <p:cNvPr id="808986" name="Line 26"/>
          <p:cNvSpPr>
            <a:spLocks noChangeShapeType="1"/>
          </p:cNvSpPr>
          <p:nvPr/>
        </p:nvSpPr>
        <p:spPr bwMode="auto">
          <a:xfrm flipV="1">
            <a:off x="5349875" y="4978400"/>
            <a:ext cx="1066800" cy="609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med" len="lg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08987" name="Line 27"/>
          <p:cNvSpPr>
            <a:spLocks noChangeShapeType="1"/>
          </p:cNvSpPr>
          <p:nvPr/>
        </p:nvSpPr>
        <p:spPr bwMode="auto">
          <a:xfrm flipH="1">
            <a:off x="5197475" y="4826000"/>
            <a:ext cx="1066800" cy="609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med" len="lg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08988" name="Line 28"/>
          <p:cNvSpPr>
            <a:spLocks noChangeShapeType="1"/>
          </p:cNvSpPr>
          <p:nvPr/>
        </p:nvSpPr>
        <p:spPr bwMode="auto">
          <a:xfrm>
            <a:off x="7010400" y="4648200"/>
            <a:ext cx="0" cy="1295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med" len="lg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08989" name="Text Box 29"/>
          <p:cNvSpPr txBox="1">
            <a:spLocks noChangeArrowheads="1"/>
          </p:cNvSpPr>
          <p:nvPr/>
        </p:nvSpPr>
        <p:spPr bwMode="auto">
          <a:xfrm>
            <a:off x="5554663" y="5449888"/>
            <a:ext cx="9985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400" b="1">
                <a:latin typeface="Comic Sans MS" pitchFamily="66" charset="0"/>
              </a:rPr>
              <a:t>Příjem dermální</a:t>
            </a:r>
            <a:endParaRPr lang="en-US" sz="1400" b="1">
              <a:latin typeface="Comic Sans MS" pitchFamily="66" charset="0"/>
            </a:endParaRPr>
          </a:p>
        </p:txBody>
      </p:sp>
      <p:sp>
        <p:nvSpPr>
          <p:cNvPr id="808990" name="Text Box 30"/>
          <p:cNvSpPr txBox="1">
            <a:spLocks noChangeArrowheads="1"/>
          </p:cNvSpPr>
          <p:nvPr/>
        </p:nvSpPr>
        <p:spPr bwMode="auto">
          <a:xfrm>
            <a:off x="6553200" y="6019800"/>
            <a:ext cx="873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 b="1">
                <a:latin typeface="Comic Sans MS" pitchFamily="66" charset="0"/>
              </a:rPr>
              <a:t>Exkrece</a:t>
            </a:r>
            <a:endParaRPr lang="en-US" sz="1400" b="1">
              <a:latin typeface="Comic Sans MS" pitchFamily="66" charset="0"/>
            </a:endParaRPr>
          </a:p>
        </p:txBody>
      </p:sp>
      <p:sp>
        <p:nvSpPr>
          <p:cNvPr id="808994" name="Text Box 34"/>
          <p:cNvSpPr txBox="1">
            <a:spLocks noChangeArrowheads="1"/>
          </p:cNvSpPr>
          <p:nvPr/>
        </p:nvSpPr>
        <p:spPr bwMode="auto">
          <a:xfrm>
            <a:off x="3124200" y="3124200"/>
            <a:ext cx="1922463" cy="527050"/>
          </a:xfrm>
          <a:prstGeom prst="rect">
            <a:avLst/>
          </a:prstGeom>
          <a:gradFill rotWithShape="0">
            <a:gsLst>
              <a:gs pos="0">
                <a:srgbClr val="FFFF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400" b="1" dirty="0">
                <a:solidFill>
                  <a:srgbClr val="000000"/>
                </a:solidFill>
                <a:latin typeface="Comic Sans MS" pitchFamily="66" charset="0"/>
              </a:rPr>
              <a:t>Rychle reverzibilně vázaná frakce</a:t>
            </a:r>
            <a:endParaRPr lang="en-US" sz="14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08995" name="Rectangle 35"/>
          <p:cNvSpPr>
            <a:spLocks noChangeArrowheads="1"/>
          </p:cNvSpPr>
          <p:nvPr/>
        </p:nvSpPr>
        <p:spPr bwMode="auto">
          <a:xfrm>
            <a:off x="396875" y="1455738"/>
            <a:ext cx="4800600" cy="2684462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08996" name="Text Box 36"/>
          <p:cNvSpPr txBox="1">
            <a:spLocks noChangeArrowheads="1"/>
          </p:cNvSpPr>
          <p:nvPr/>
        </p:nvSpPr>
        <p:spPr bwMode="auto">
          <a:xfrm>
            <a:off x="701675" y="3057525"/>
            <a:ext cx="11191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 b="1">
                <a:latin typeface="Comic Sans MS" pitchFamily="66" charset="0"/>
              </a:rPr>
              <a:t>Pevná fáze</a:t>
            </a:r>
            <a:endParaRPr lang="en-US" sz="1400" b="1">
              <a:latin typeface="Comic Sans MS" pitchFamily="66" charset="0"/>
            </a:endParaRPr>
          </a:p>
        </p:txBody>
      </p:sp>
      <p:sp>
        <p:nvSpPr>
          <p:cNvPr id="808998" name="Line 38"/>
          <p:cNvSpPr>
            <a:spLocks noChangeShapeType="1"/>
          </p:cNvSpPr>
          <p:nvPr/>
        </p:nvSpPr>
        <p:spPr bwMode="auto">
          <a:xfrm>
            <a:off x="5181600" y="3352800"/>
            <a:ext cx="2149475" cy="25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08999" name="Line 39"/>
          <p:cNvSpPr>
            <a:spLocks noChangeShapeType="1"/>
          </p:cNvSpPr>
          <p:nvPr/>
        </p:nvSpPr>
        <p:spPr bwMode="auto">
          <a:xfrm>
            <a:off x="7331075" y="3378200"/>
            <a:ext cx="0" cy="762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med" len="lg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09000" name="Text Box 40"/>
          <p:cNvSpPr txBox="1">
            <a:spLocks noChangeArrowheads="1"/>
          </p:cNvSpPr>
          <p:nvPr/>
        </p:nvSpPr>
        <p:spPr bwMode="auto">
          <a:xfrm>
            <a:off x="5773738" y="3011488"/>
            <a:ext cx="847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 b="1" dirty="0">
                <a:latin typeface="Comic Sans MS" pitchFamily="66" charset="0"/>
              </a:rPr>
              <a:t>Ingesce</a:t>
            </a:r>
            <a:endParaRPr lang="en-US" sz="1400" b="1" dirty="0">
              <a:latin typeface="Comic Sans MS" pitchFamily="66" charset="0"/>
            </a:endParaRPr>
          </a:p>
        </p:txBody>
      </p:sp>
      <p:sp>
        <p:nvSpPr>
          <p:cNvPr id="809005" name="Text Box 45"/>
          <p:cNvSpPr txBox="1">
            <a:spLocks noChangeArrowheads="1"/>
          </p:cNvSpPr>
          <p:nvPr/>
        </p:nvSpPr>
        <p:spPr bwMode="auto">
          <a:xfrm>
            <a:off x="609600" y="1981200"/>
            <a:ext cx="1882775" cy="527050"/>
          </a:xfrm>
          <a:prstGeom prst="rect">
            <a:avLst/>
          </a:prstGeom>
          <a:gradFill rotWithShape="0">
            <a:gsLst>
              <a:gs pos="0">
                <a:srgbClr val="C0C0C0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1400" b="1">
                <a:solidFill>
                  <a:srgbClr val="000000"/>
                </a:solidFill>
                <a:latin typeface="Comic Sans MS" pitchFamily="66" charset="0"/>
              </a:rPr>
              <a:t>Nereverzibilně vázaná frakce</a:t>
            </a:r>
            <a:endParaRPr lang="en-US" sz="1400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09006" name="Text Box 46"/>
          <p:cNvSpPr txBox="1">
            <a:spLocks noChangeArrowheads="1"/>
          </p:cNvSpPr>
          <p:nvPr/>
        </p:nvSpPr>
        <p:spPr bwMode="auto">
          <a:xfrm>
            <a:off x="3200400" y="1905000"/>
            <a:ext cx="1905000" cy="527050"/>
          </a:xfrm>
          <a:prstGeom prst="rect">
            <a:avLst/>
          </a:prstGeom>
          <a:gradFill rotWithShape="0">
            <a:gsLst>
              <a:gs pos="0">
                <a:srgbClr val="FFCC00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400" b="1" dirty="0">
                <a:solidFill>
                  <a:srgbClr val="000000"/>
                </a:solidFill>
                <a:latin typeface="Comic Sans MS" pitchFamily="66" charset="0"/>
              </a:rPr>
              <a:t>Pomalu reverzibilně vázaná frakce</a:t>
            </a:r>
            <a:endParaRPr lang="en-US" sz="14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09007" name="Line 47"/>
          <p:cNvSpPr>
            <a:spLocks noChangeShapeType="1"/>
          </p:cNvSpPr>
          <p:nvPr/>
        </p:nvSpPr>
        <p:spPr bwMode="auto">
          <a:xfrm flipH="1">
            <a:off x="2568575" y="2311400"/>
            <a:ext cx="5334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stealth" w="med" len="lg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09008" name="Line 48"/>
          <p:cNvSpPr>
            <a:spLocks noChangeShapeType="1"/>
          </p:cNvSpPr>
          <p:nvPr/>
        </p:nvSpPr>
        <p:spPr bwMode="auto">
          <a:xfrm flipV="1">
            <a:off x="3733800" y="2514600"/>
            <a:ext cx="0" cy="4572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stealth" w="med" len="lg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09009" name="Line 49"/>
          <p:cNvSpPr>
            <a:spLocks noChangeShapeType="1"/>
          </p:cNvSpPr>
          <p:nvPr/>
        </p:nvSpPr>
        <p:spPr bwMode="auto">
          <a:xfrm>
            <a:off x="4343400" y="2514600"/>
            <a:ext cx="0" cy="4318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stealth" w="med" len="lg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09010" name="Line 50"/>
          <p:cNvSpPr>
            <a:spLocks noChangeShapeType="1"/>
          </p:cNvSpPr>
          <p:nvPr/>
        </p:nvSpPr>
        <p:spPr bwMode="auto">
          <a:xfrm>
            <a:off x="1997075" y="2616200"/>
            <a:ext cx="990600" cy="685800"/>
          </a:xfrm>
          <a:prstGeom prst="line">
            <a:avLst/>
          </a:prstGeom>
          <a:noFill/>
          <a:ln w="25400">
            <a:solidFill>
              <a:srgbClr val="FFFF00"/>
            </a:solidFill>
            <a:prstDash val="dash"/>
            <a:round/>
            <a:headEnd/>
            <a:tailEnd type="stealth" w="med" len="lg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09011" name="Text Box 51"/>
          <p:cNvSpPr txBox="1">
            <a:spLocks noChangeArrowheads="1"/>
          </p:cNvSpPr>
          <p:nvPr/>
        </p:nvSpPr>
        <p:spPr bwMode="auto">
          <a:xfrm>
            <a:off x="1997075" y="2813050"/>
            <a:ext cx="412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b="1">
                <a:latin typeface="Comic Sans MS" pitchFamily="66" charset="0"/>
              </a:rPr>
              <a:t>??</a:t>
            </a:r>
          </a:p>
        </p:txBody>
      </p:sp>
      <p:sp>
        <p:nvSpPr>
          <p:cNvPr id="809012" name="Line 52"/>
          <p:cNvSpPr>
            <a:spLocks noChangeShapeType="1"/>
          </p:cNvSpPr>
          <p:nvPr/>
        </p:nvSpPr>
        <p:spPr bwMode="auto">
          <a:xfrm>
            <a:off x="2606675" y="2159000"/>
            <a:ext cx="457200" cy="0"/>
          </a:xfrm>
          <a:prstGeom prst="line">
            <a:avLst/>
          </a:prstGeom>
          <a:noFill/>
          <a:ln w="25400">
            <a:solidFill>
              <a:srgbClr val="FFFF00"/>
            </a:solidFill>
            <a:prstDash val="dash"/>
            <a:round/>
            <a:headEnd/>
            <a:tailEnd type="stealth" w="med" len="lg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09013" name="Text Box 53"/>
          <p:cNvSpPr txBox="1">
            <a:spLocks noChangeArrowheads="1"/>
          </p:cNvSpPr>
          <p:nvPr/>
        </p:nvSpPr>
        <p:spPr bwMode="auto">
          <a:xfrm>
            <a:off x="2590800" y="1766888"/>
            <a:ext cx="412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b="1">
                <a:latin typeface="Comic Sans MS" pitchFamily="66" charset="0"/>
              </a:rPr>
              <a:t>??</a:t>
            </a:r>
          </a:p>
        </p:txBody>
      </p:sp>
      <p:sp>
        <p:nvSpPr>
          <p:cNvPr id="809015" name="Text Box 55"/>
          <p:cNvSpPr txBox="1">
            <a:spLocks noChangeArrowheads="1"/>
          </p:cNvSpPr>
          <p:nvPr/>
        </p:nvSpPr>
        <p:spPr bwMode="auto">
          <a:xfrm>
            <a:off x="228600" y="918149"/>
            <a:ext cx="17224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800" b="1" dirty="0">
                <a:solidFill>
                  <a:srgbClr val="993300"/>
                </a:solidFill>
                <a:latin typeface="Comic Sans MS" pitchFamily="66" charset="0"/>
              </a:rPr>
              <a:t>Celkový obsah</a:t>
            </a:r>
          </a:p>
        </p:txBody>
      </p:sp>
      <p:sp>
        <p:nvSpPr>
          <p:cNvPr id="809017" name="Text Box 57"/>
          <p:cNvSpPr txBox="1">
            <a:spLocks noChangeArrowheads="1"/>
          </p:cNvSpPr>
          <p:nvPr/>
        </p:nvSpPr>
        <p:spPr bwMode="auto">
          <a:xfrm>
            <a:off x="5334000" y="4724400"/>
            <a:ext cx="5635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1400" b="1">
                <a:latin typeface="Comic Sans MS" pitchFamily="66" charset="0"/>
              </a:rPr>
              <a:t>Hlen</a:t>
            </a:r>
            <a:endParaRPr lang="en-US" sz="1400" b="1">
              <a:latin typeface="Comic Sans MS" pitchFamily="66" charset="0"/>
            </a:endParaRPr>
          </a:p>
        </p:txBody>
      </p:sp>
      <p:sp>
        <p:nvSpPr>
          <p:cNvPr id="79914" name="AutoShape 59"/>
          <p:cNvSpPr>
            <a:spLocks noChangeArrowheads="1"/>
          </p:cNvSpPr>
          <p:nvPr/>
        </p:nvSpPr>
        <p:spPr bwMode="auto">
          <a:xfrm>
            <a:off x="7426325" y="2285246"/>
            <a:ext cx="1676400" cy="1055608"/>
          </a:xfrm>
          <a:prstGeom prst="wedgeRoundRectCallout">
            <a:avLst>
              <a:gd name="adj1" fmla="val -41175"/>
              <a:gd name="adj2" fmla="val 63877"/>
              <a:gd name="adj3" fmla="val 16667"/>
            </a:avLst>
          </a:prstGeom>
          <a:solidFill>
            <a:schemeClr val="tx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 b="1">
                <a:solidFill>
                  <a:schemeClr val="bg2"/>
                </a:solidFill>
                <a:latin typeface="Comic Sans MS" pitchFamily="66" charset="0"/>
              </a:rPr>
              <a:t>Asimilace</a:t>
            </a:r>
          </a:p>
          <a:p>
            <a:r>
              <a:rPr lang="cs-CZ" sz="1400" b="1">
                <a:solidFill>
                  <a:schemeClr val="bg2"/>
                </a:solidFill>
                <a:latin typeface="Comic Sans MS" pitchFamily="66" charset="0"/>
              </a:rPr>
              <a:t>Distribuce</a:t>
            </a:r>
          </a:p>
          <a:p>
            <a:r>
              <a:rPr lang="cs-CZ" sz="1400" b="1">
                <a:solidFill>
                  <a:schemeClr val="bg2"/>
                </a:solidFill>
                <a:latin typeface="Comic Sans MS" pitchFamily="66" charset="0"/>
              </a:rPr>
              <a:t>Metabolismus</a:t>
            </a:r>
          </a:p>
          <a:p>
            <a:r>
              <a:rPr lang="cs-CZ" sz="1400" b="1">
                <a:solidFill>
                  <a:schemeClr val="bg2"/>
                </a:solidFill>
                <a:latin typeface="Comic Sans MS" pitchFamily="66" charset="0"/>
              </a:rPr>
              <a:t>Eliminace</a:t>
            </a:r>
          </a:p>
        </p:txBody>
      </p:sp>
      <p:sp>
        <p:nvSpPr>
          <p:cNvPr id="79915" name="AutoShape 60"/>
          <p:cNvSpPr>
            <a:spLocks noChangeArrowheads="1"/>
          </p:cNvSpPr>
          <p:nvPr/>
        </p:nvSpPr>
        <p:spPr bwMode="auto">
          <a:xfrm>
            <a:off x="7161213" y="4465955"/>
            <a:ext cx="1982787" cy="817245"/>
          </a:xfrm>
          <a:prstGeom prst="wedgeRoundRectCallout">
            <a:avLst>
              <a:gd name="adj1" fmla="val -38212"/>
              <a:gd name="adj2" fmla="val -69645"/>
              <a:gd name="adj3" fmla="val 16667"/>
            </a:avLst>
          </a:prstGeom>
          <a:solidFill>
            <a:schemeClr val="tx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 b="1" dirty="0">
                <a:solidFill>
                  <a:schemeClr val="bg2"/>
                </a:solidFill>
                <a:latin typeface="Comic Sans MS" pitchFamily="66" charset="0"/>
              </a:rPr>
              <a:t>Bioakumulace</a:t>
            </a:r>
          </a:p>
          <a:p>
            <a:r>
              <a:rPr lang="cs-CZ" sz="1400" b="1" dirty="0">
                <a:solidFill>
                  <a:schemeClr val="bg2"/>
                </a:solidFill>
                <a:latin typeface="Comic Sans MS" pitchFamily="66" charset="0"/>
              </a:rPr>
              <a:t>Dosažení receptoru</a:t>
            </a:r>
          </a:p>
          <a:p>
            <a:r>
              <a:rPr lang="cs-CZ" sz="1400" b="1" dirty="0">
                <a:solidFill>
                  <a:schemeClr val="bg2"/>
                </a:solidFill>
                <a:latin typeface="Comic Sans MS" pitchFamily="66" charset="0"/>
              </a:rPr>
              <a:t>Toxicita ?</a:t>
            </a:r>
          </a:p>
        </p:txBody>
      </p:sp>
      <p:sp>
        <p:nvSpPr>
          <p:cNvPr id="809021" name="Text Box 61"/>
          <p:cNvSpPr txBox="1">
            <a:spLocks noChangeArrowheads="1"/>
          </p:cNvSpPr>
          <p:nvPr/>
        </p:nvSpPr>
        <p:spPr bwMode="auto">
          <a:xfrm>
            <a:off x="1981200" y="1455738"/>
            <a:ext cx="180049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 dirty="0" err="1">
                <a:latin typeface="Comic Sans MS" pitchFamily="66" charset="0"/>
              </a:rPr>
              <a:t>aging</a:t>
            </a:r>
            <a:r>
              <a:rPr lang="cs-CZ" sz="1400" dirty="0">
                <a:latin typeface="Comic Sans MS" pitchFamily="66" charset="0"/>
              </a:rPr>
              <a:t>, sekvestrace</a:t>
            </a:r>
          </a:p>
        </p:txBody>
      </p:sp>
      <p:sp>
        <p:nvSpPr>
          <p:cNvPr id="809022" name="Text Box 62"/>
          <p:cNvSpPr txBox="1">
            <a:spLocks noChangeArrowheads="1"/>
          </p:cNvSpPr>
          <p:nvPr/>
        </p:nvSpPr>
        <p:spPr bwMode="auto">
          <a:xfrm>
            <a:off x="1143000" y="4427538"/>
            <a:ext cx="17347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>
                <a:latin typeface="Comic Sans MS" pitchFamily="66" charset="0"/>
              </a:rPr>
              <a:t>Sorpce</a:t>
            </a:r>
          </a:p>
          <a:p>
            <a:pPr>
              <a:defRPr/>
            </a:pPr>
            <a:r>
              <a:rPr lang="cs-CZ" sz="1400">
                <a:latin typeface="Comic Sans MS" pitchFamily="66" charset="0"/>
              </a:rPr>
              <a:t>Kd, Koc, pH, CEC</a:t>
            </a:r>
          </a:p>
        </p:txBody>
      </p:sp>
      <p:sp>
        <p:nvSpPr>
          <p:cNvPr id="809023" name="Text Box 63"/>
          <p:cNvSpPr txBox="1">
            <a:spLocks noChangeArrowheads="1"/>
          </p:cNvSpPr>
          <p:nvPr/>
        </p:nvSpPr>
        <p:spPr bwMode="auto">
          <a:xfrm>
            <a:off x="5638800" y="3943350"/>
            <a:ext cx="100219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>
                <a:latin typeface="Comic Sans MS" pitchFamily="66" charset="0"/>
              </a:rPr>
              <a:t>Kow, BCF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změřit biodostupnost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89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89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08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08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089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08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08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08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09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09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08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08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089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089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09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09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090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090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09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09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09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09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09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09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09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09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090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090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09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09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08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08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09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09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09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09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808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808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08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808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8089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808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08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08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808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808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808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808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09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809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808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808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808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808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808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808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809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809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809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809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808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808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808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808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79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79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79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79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808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808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808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808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808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808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808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808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808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808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808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808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66" grpId="0" animBg="1"/>
      <p:bldP spid="808967" grpId="0" animBg="1"/>
      <p:bldP spid="808968" grpId="0" animBg="1"/>
      <p:bldP spid="808969" grpId="0"/>
      <p:bldP spid="808970" grpId="0"/>
      <p:bldP spid="808971" grpId="0"/>
      <p:bldP spid="808974" grpId="0" animBg="1"/>
      <p:bldP spid="808975" grpId="0" animBg="1"/>
      <p:bldP spid="808976" grpId="0" animBg="1"/>
      <p:bldP spid="808978" grpId="0" animBg="1"/>
      <p:bldP spid="808979" grpId="0" animBg="1"/>
      <p:bldP spid="808982" grpId="0" animBg="1"/>
      <p:bldP spid="808983" grpId="0" animBg="1"/>
      <p:bldP spid="808984" grpId="0"/>
      <p:bldP spid="808986" grpId="0" animBg="1"/>
      <p:bldP spid="808987" grpId="0" animBg="1"/>
      <p:bldP spid="808988" grpId="0" animBg="1"/>
      <p:bldP spid="808989" grpId="0"/>
      <p:bldP spid="808990" grpId="0"/>
      <p:bldP spid="808994" grpId="0" animBg="1"/>
      <p:bldP spid="808995" grpId="0" animBg="1"/>
      <p:bldP spid="808996" grpId="0"/>
      <p:bldP spid="808998" grpId="0" animBg="1"/>
      <p:bldP spid="808999" grpId="0" animBg="1"/>
      <p:bldP spid="809000" grpId="0"/>
      <p:bldP spid="809005" grpId="0" animBg="1"/>
      <p:bldP spid="809006" grpId="0" animBg="1"/>
      <p:bldP spid="809007" grpId="0" animBg="1"/>
      <p:bldP spid="809008" grpId="0" animBg="1"/>
      <p:bldP spid="809009" grpId="0" animBg="1"/>
      <p:bldP spid="809010" grpId="0" animBg="1"/>
      <p:bldP spid="809011" grpId="0"/>
      <p:bldP spid="809012" grpId="0" animBg="1"/>
      <p:bldP spid="809013" grpId="0"/>
      <p:bldP spid="809017" grpId="0"/>
      <p:bldP spid="79914" grpId="0" animBg="1"/>
      <p:bldP spid="79915" grpId="0" animBg="1"/>
      <p:bldP spid="809021" grpId="0"/>
      <p:bldP spid="809022" grpId="0"/>
      <p:bldP spid="8090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Expozice v ekotoxikologii a v hodnocení ekologických rizik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/>
              <a:t>Jak změřit biodostupnost ?</a:t>
            </a:r>
            <a:endParaRPr lang="cs-CZ" dirty="0" smtClean="0"/>
          </a:p>
        </p:txBody>
      </p:sp>
      <p:pic>
        <p:nvPicPr>
          <p:cNvPr id="8294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9512" y="1052736"/>
            <a:ext cx="5549967" cy="5097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12036" name="Rectangle 4"/>
          <p:cNvSpPr>
            <a:spLocks noChangeArrowheads="1"/>
          </p:cNvSpPr>
          <p:nvPr/>
        </p:nvSpPr>
        <p:spPr bwMode="auto">
          <a:xfrm>
            <a:off x="3015370" y="6303918"/>
            <a:ext cx="269897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cs-CZ" sz="1000" b="0" dirty="0" err="1">
                <a:solidFill>
                  <a:srgbClr val="818184"/>
                </a:solidFill>
              </a:rPr>
              <a:t>Semple</a:t>
            </a:r>
            <a:r>
              <a:rPr lang="cs-CZ" sz="1000" b="0" dirty="0">
                <a:solidFill>
                  <a:srgbClr val="818184"/>
                </a:solidFill>
              </a:rPr>
              <a:t> et al</a:t>
            </a:r>
            <a:r>
              <a:rPr lang="cs-CZ" sz="1000" b="0" dirty="0" smtClean="0">
                <a:solidFill>
                  <a:srgbClr val="818184"/>
                </a:solidFill>
              </a:rPr>
              <a:t>. (2004) EST </a:t>
            </a:r>
            <a:r>
              <a:rPr lang="cs-CZ" sz="1000" b="0" dirty="0">
                <a:solidFill>
                  <a:srgbClr val="818184"/>
                </a:solidFill>
              </a:rPr>
              <a:t>15: 229A </a:t>
            </a:r>
          </a:p>
        </p:txBody>
      </p:sp>
      <p:sp>
        <p:nvSpPr>
          <p:cNvPr id="812038" name="Oval 6"/>
          <p:cNvSpPr>
            <a:spLocks noChangeArrowheads="1"/>
          </p:cNvSpPr>
          <p:nvPr/>
        </p:nvSpPr>
        <p:spPr bwMode="auto">
          <a:xfrm>
            <a:off x="3851920" y="4941168"/>
            <a:ext cx="1862427" cy="1022889"/>
          </a:xfrm>
          <a:prstGeom prst="ellipse">
            <a:avLst/>
          </a:prstGeom>
          <a:noFill/>
          <a:ln w="38100">
            <a:solidFill>
              <a:srgbClr val="3333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12039" name="Oval 7"/>
          <p:cNvSpPr>
            <a:spLocks noChangeArrowheads="1"/>
          </p:cNvSpPr>
          <p:nvPr/>
        </p:nvSpPr>
        <p:spPr bwMode="auto">
          <a:xfrm>
            <a:off x="3707904" y="1124745"/>
            <a:ext cx="1944216" cy="1296144"/>
          </a:xfrm>
          <a:prstGeom prst="ellipse">
            <a:avLst/>
          </a:prstGeom>
          <a:noFill/>
          <a:ln w="38100">
            <a:solidFill>
              <a:srgbClr val="3333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12040" name="Oval 8"/>
          <p:cNvSpPr>
            <a:spLocks noChangeArrowheads="1"/>
          </p:cNvSpPr>
          <p:nvPr/>
        </p:nvSpPr>
        <p:spPr bwMode="auto">
          <a:xfrm>
            <a:off x="179512" y="980729"/>
            <a:ext cx="2160240" cy="1080120"/>
          </a:xfrm>
          <a:prstGeom prst="ellipse">
            <a:avLst/>
          </a:prstGeom>
          <a:noFill/>
          <a:ln w="38100">
            <a:solidFill>
              <a:srgbClr val="3333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12041" name="Oval 9"/>
          <p:cNvSpPr>
            <a:spLocks noChangeArrowheads="1"/>
          </p:cNvSpPr>
          <p:nvPr/>
        </p:nvSpPr>
        <p:spPr bwMode="auto">
          <a:xfrm>
            <a:off x="0" y="3717033"/>
            <a:ext cx="1584325" cy="64807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12042" name="Oval 10"/>
          <p:cNvSpPr>
            <a:spLocks noChangeArrowheads="1"/>
          </p:cNvSpPr>
          <p:nvPr/>
        </p:nvSpPr>
        <p:spPr bwMode="auto">
          <a:xfrm>
            <a:off x="1187624" y="5373216"/>
            <a:ext cx="1871662" cy="792609"/>
          </a:xfrm>
          <a:prstGeom prst="ellips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12043" name="Text Box 11"/>
          <p:cNvSpPr txBox="1">
            <a:spLocks noChangeArrowheads="1"/>
          </p:cNvSpPr>
          <p:nvPr/>
        </p:nvSpPr>
        <p:spPr bwMode="auto">
          <a:xfrm>
            <a:off x="179512" y="3284984"/>
            <a:ext cx="6864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</a:t>
            </a:r>
          </a:p>
        </p:txBody>
      </p:sp>
      <p:sp>
        <p:nvSpPr>
          <p:cNvPr id="812044" name="Text Box 12"/>
          <p:cNvSpPr txBox="1">
            <a:spLocks noChangeArrowheads="1"/>
          </p:cNvSpPr>
          <p:nvPr/>
        </p:nvSpPr>
        <p:spPr bwMode="auto">
          <a:xfrm>
            <a:off x="2699792" y="1124744"/>
            <a:ext cx="11636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MAYBE AFTER</a:t>
            </a:r>
          </a:p>
        </p:txBody>
      </p:sp>
      <p:sp>
        <p:nvSpPr>
          <p:cNvPr id="812045" name="Text Box 13"/>
          <p:cNvSpPr txBox="1">
            <a:spLocks noChangeArrowheads="1"/>
          </p:cNvSpPr>
          <p:nvPr/>
        </p:nvSpPr>
        <p:spPr bwMode="auto">
          <a:xfrm>
            <a:off x="323528" y="5733256"/>
            <a:ext cx="88838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NEVER</a:t>
            </a:r>
          </a:p>
        </p:txBody>
      </p:sp>
      <p:sp>
        <p:nvSpPr>
          <p:cNvPr id="812046" name="Text Box 14"/>
          <p:cNvSpPr txBox="1">
            <a:spLocks noChangeArrowheads="1"/>
          </p:cNvSpPr>
          <p:nvPr/>
        </p:nvSpPr>
        <p:spPr bwMode="auto">
          <a:xfrm>
            <a:off x="5868144" y="1017709"/>
            <a:ext cx="3106111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1800" dirty="0" err="1" smtClean="0">
                <a:solidFill>
                  <a:srgbClr val="FF0000"/>
                </a:solidFill>
              </a:rPr>
              <a:t>Biodosažitelná</a:t>
            </a:r>
            <a:r>
              <a:rPr lang="cs-CZ" sz="1800" dirty="0" smtClean="0">
                <a:solidFill>
                  <a:srgbClr val="FF0000"/>
                </a:solidFill>
              </a:rPr>
              <a:t> </a:t>
            </a:r>
          </a:p>
          <a:p>
            <a:pPr algn="ctr">
              <a:defRPr/>
            </a:pPr>
            <a:r>
              <a:rPr lang="cs-CZ" sz="1800" dirty="0" smtClean="0">
                <a:solidFill>
                  <a:srgbClr val="FF0000"/>
                </a:solidFill>
              </a:rPr>
              <a:t>=</a:t>
            </a:r>
            <a:endParaRPr lang="cs-CZ" sz="1800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cs-CZ" sz="1800" dirty="0" err="1" smtClean="0">
                <a:solidFill>
                  <a:srgbClr val="FF0000"/>
                </a:solidFill>
              </a:rPr>
              <a:t>Biodostupná</a:t>
            </a:r>
            <a:endParaRPr lang="cs-CZ" sz="1800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cs-CZ" sz="1800" dirty="0">
                <a:solidFill>
                  <a:srgbClr val="FF0000"/>
                </a:solidFill>
              </a:rPr>
              <a:t>+</a:t>
            </a:r>
          </a:p>
          <a:p>
            <a:pPr algn="ctr">
              <a:defRPr/>
            </a:pPr>
            <a:r>
              <a:rPr lang="cs-CZ" sz="1800" dirty="0">
                <a:solidFill>
                  <a:srgbClr val="FF0000"/>
                </a:solidFill>
              </a:rPr>
              <a:t>Potenciálně biodostupná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6228184" y="5301208"/>
            <a:ext cx="24587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biodostupnost začíná až přestupem přes biomembránu</a:t>
            </a:r>
            <a:endParaRPr lang="cs-CZ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9349" r="2053"/>
          <a:stretch/>
        </p:blipFill>
        <p:spPr bwMode="auto">
          <a:xfrm>
            <a:off x="5220072" y="2564904"/>
            <a:ext cx="3744416" cy="2524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2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2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2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2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12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2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2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2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2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2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12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12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12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12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12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12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2038" grpId="0" animBg="1"/>
      <p:bldP spid="812039" grpId="0" animBg="1"/>
      <p:bldP spid="812040" grpId="0" animBg="1"/>
      <p:bldP spid="812041" grpId="0" animBg="1"/>
      <p:bldP spid="812042" grpId="0" animBg="1"/>
      <p:bldP spid="812043" grpId="0"/>
      <p:bldP spid="812044" grpId="0"/>
      <p:bldP spid="812045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změřit biodostupnost 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648072"/>
          </a:xfrm>
        </p:spPr>
        <p:txBody>
          <a:bodyPr/>
          <a:lstStyle/>
          <a:p>
            <a:r>
              <a:rPr lang="cs-CZ" b="1" dirty="0" smtClean="0"/>
              <a:t>je to koncentrace/frakce či tendence/potenciál ?</a:t>
            </a:r>
            <a:endParaRPr lang="cs-CZ" b="1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7813947" cy="2382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ástupný symbol pro obsah 4"/>
          <p:cNvSpPr txBox="1">
            <a:spLocks/>
          </p:cNvSpPr>
          <p:nvPr/>
        </p:nvSpPr>
        <p:spPr bwMode="auto">
          <a:xfrm>
            <a:off x="-2" y="3953961"/>
            <a:ext cx="37816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»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b="0" dirty="0" err="1"/>
              <a:t>Reichenberg</a:t>
            </a:r>
            <a:r>
              <a:rPr lang="en-US" sz="1000" b="0" dirty="0"/>
              <a:t> and </a:t>
            </a:r>
            <a:r>
              <a:rPr lang="en-US" sz="1000" b="0" dirty="0" smtClean="0"/>
              <a:t>Mayer</a:t>
            </a:r>
            <a:r>
              <a:rPr lang="cs-CZ" sz="1000" b="0" dirty="0" smtClean="0"/>
              <a:t> (</a:t>
            </a:r>
            <a:r>
              <a:rPr lang="en-US" sz="1000" b="0" dirty="0" smtClean="0"/>
              <a:t>2006</a:t>
            </a:r>
            <a:r>
              <a:rPr lang="cs-CZ" sz="1000" b="0" dirty="0" smtClean="0"/>
              <a:t>)</a:t>
            </a:r>
            <a:r>
              <a:rPr lang="en-US" sz="1000" b="0" dirty="0" smtClean="0"/>
              <a:t> </a:t>
            </a:r>
            <a:r>
              <a:rPr lang="en-US" sz="1000" b="0" dirty="0"/>
              <a:t>Environ </a:t>
            </a:r>
            <a:r>
              <a:rPr lang="en-US" sz="1000" b="0" dirty="0" err="1"/>
              <a:t>Toxicol</a:t>
            </a:r>
            <a:r>
              <a:rPr lang="en-US" sz="1000" b="0" dirty="0"/>
              <a:t> </a:t>
            </a:r>
            <a:r>
              <a:rPr lang="en-US" sz="1000" b="0" dirty="0" err="1"/>
              <a:t>Chem</a:t>
            </a:r>
            <a:r>
              <a:rPr lang="en-US" sz="1000" b="0" dirty="0"/>
              <a:t> </a:t>
            </a:r>
            <a:r>
              <a:rPr lang="en-US" sz="1000" b="0" dirty="0" smtClean="0"/>
              <a:t>25</a:t>
            </a:r>
            <a:r>
              <a:rPr lang="cs-CZ" sz="1000" b="0" dirty="0" smtClean="0"/>
              <a:t>,</a:t>
            </a:r>
            <a:r>
              <a:rPr lang="en-US" sz="1000" b="0" dirty="0" smtClean="0"/>
              <a:t> </a:t>
            </a:r>
            <a:r>
              <a:rPr lang="en-US" sz="1000" b="0" dirty="0"/>
              <a:t>1239 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907704" y="4365104"/>
            <a:ext cx="30963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Kolik se může uvolnit PRO ..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436096" y="4365104"/>
            <a:ext cx="37079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Jaká </a:t>
            </a:r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 </a:t>
            </a:r>
            <a:r>
              <a:rPr lang="cs-CZ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tendence pro </a:t>
            </a:r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vstup </a:t>
            </a:r>
            <a:r>
              <a:rPr lang="cs-CZ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</a:t>
            </a:r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</p:txBody>
      </p:sp>
      <p:cxnSp>
        <p:nvCxnSpPr>
          <p:cNvPr id="11" name="Přímá spojovací šipka 10"/>
          <p:cNvCxnSpPr/>
          <p:nvPr/>
        </p:nvCxnSpPr>
        <p:spPr>
          <a:xfrm>
            <a:off x="7236296" y="3789040"/>
            <a:ext cx="576064" cy="43204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 flipH="1">
            <a:off x="3995936" y="3789040"/>
            <a:ext cx="648072" cy="50405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1907704" y="5811560"/>
            <a:ext cx="3240360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princip bude odstranění / extrakce dostupné frakce</a:t>
            </a:r>
          </a:p>
          <a:p>
            <a:pPr>
              <a:defRPr/>
            </a:pPr>
            <a:endParaRPr lang="cs-CZ" sz="14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endParaRPr 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5436096" y="5811560"/>
            <a:ext cx="37079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princip bude rovnovážné vzorkování (pasivní vzorkovače)</a:t>
            </a:r>
          </a:p>
        </p:txBody>
      </p:sp>
      <p:pic>
        <p:nvPicPr>
          <p:cNvPr id="17" name="Picture 2" descr="http://upload.wikimedia.org/wikipedia/commons/thumb/0/06/Pac_Man.svg/876px-Pac_Man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059832" y="4869160"/>
            <a:ext cx="721843" cy="648072"/>
          </a:xfrm>
          <a:prstGeom prst="rect">
            <a:avLst/>
          </a:prstGeom>
          <a:noFill/>
        </p:spPr>
      </p:pic>
      <p:pic>
        <p:nvPicPr>
          <p:cNvPr id="18" name="Picture 6" descr="http://www.sigmaaldrich.com/content/dam/sigma-aldrich/structure6/100/mfcd00004136.eps/_jcr_content/renditions/medium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99792" y="5013176"/>
            <a:ext cx="576064" cy="415931"/>
          </a:xfrm>
          <a:prstGeom prst="rect">
            <a:avLst/>
          </a:prstGeom>
          <a:noFill/>
        </p:spPr>
      </p:pic>
      <p:pic>
        <p:nvPicPr>
          <p:cNvPr id="19" name="Picture 2" descr="http://www.scienceinthebox.com/en-UK/Assets/images/safety/other/SA_1.2_Acc_4_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68144" y="4647258"/>
            <a:ext cx="2088232" cy="11643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423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Jak změřit biodostupnost 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80728"/>
            <a:ext cx="8892480" cy="5328592"/>
          </a:xfrm>
        </p:spPr>
        <p:txBody>
          <a:bodyPr/>
          <a:lstStyle/>
          <a:p>
            <a:pPr>
              <a:buNone/>
            </a:pPr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Řešení:</a:t>
            </a:r>
          </a:p>
          <a:p>
            <a:r>
              <a:rPr lang="cs-CZ" sz="1800" b="1" dirty="0" smtClean="0"/>
              <a:t>nemůže existovat jedna univerzální metoda</a:t>
            </a:r>
            <a:r>
              <a:rPr lang="cs-CZ" sz="1800" dirty="0" smtClean="0"/>
              <a:t> </a:t>
            </a:r>
          </a:p>
          <a:p>
            <a:r>
              <a:rPr lang="cs-CZ" sz="1800" dirty="0" smtClean="0"/>
              <a:t>různé organismy, látky, situace:</a:t>
            </a:r>
          </a:p>
          <a:p>
            <a:pPr lvl="1"/>
            <a:r>
              <a:rPr lang="cs-CZ" sz="1600" dirty="0" smtClean="0"/>
              <a:t>toxicita pro organismy žijící v médiu </a:t>
            </a:r>
            <a:r>
              <a:rPr lang="cs-CZ" sz="1600" dirty="0" smtClean="0">
                <a:sym typeface="Wingdings" pitchFamily="2" charset="2"/>
              </a:rPr>
              <a:t></a:t>
            </a:r>
          </a:p>
          <a:p>
            <a:pPr lvl="1"/>
            <a:r>
              <a:rPr lang="cs-CZ" sz="1600" dirty="0" smtClean="0"/>
              <a:t>biodegradace kontaminantu </a:t>
            </a:r>
            <a:r>
              <a:rPr lang="cs-CZ" sz="1600" dirty="0" smtClean="0">
                <a:sym typeface="Wingdings" pitchFamily="2" charset="2"/>
              </a:rPr>
              <a:t></a:t>
            </a:r>
          </a:p>
          <a:p>
            <a:pPr lvl="1"/>
            <a:r>
              <a:rPr lang="cs-CZ" sz="1600" dirty="0" smtClean="0"/>
              <a:t>přestup kontaminantu do potravních řetězců </a:t>
            </a:r>
            <a:r>
              <a:rPr lang="cs-CZ" sz="1600" dirty="0" smtClean="0">
                <a:sym typeface="Wingdings" pitchFamily="2" charset="2"/>
              </a:rPr>
              <a:t></a:t>
            </a:r>
            <a:endParaRPr lang="cs-CZ" sz="1600" dirty="0" smtClean="0"/>
          </a:p>
          <a:p>
            <a:r>
              <a:rPr lang="cs-CZ" sz="1800" b="1" dirty="0" smtClean="0"/>
              <a:t>nutné se ptát: biodostupnost </a:t>
            </a:r>
            <a:r>
              <a:rPr lang="cs-CZ" sz="1800" b="1" dirty="0" smtClean="0">
                <a:solidFill>
                  <a:srgbClr val="FF0000"/>
                </a:solidFill>
              </a:rPr>
              <a:t>PRO</a:t>
            </a:r>
            <a:r>
              <a:rPr lang="cs-CZ" sz="1800" b="1" dirty="0" smtClean="0"/>
              <a:t>  </a:t>
            </a:r>
            <a:r>
              <a:rPr lang="cs-CZ" sz="1600" dirty="0" smtClean="0"/>
              <a:t>jakou látku ?</a:t>
            </a:r>
          </a:p>
          <a:p>
            <a:pPr marL="4487863" lvl="1">
              <a:buNone/>
            </a:pPr>
            <a:r>
              <a:rPr lang="cs-CZ" sz="1600" dirty="0" smtClean="0"/>
              <a:t>jaký organismus ?</a:t>
            </a:r>
          </a:p>
          <a:p>
            <a:pPr marL="4487863" lvl="1">
              <a:buNone/>
            </a:pPr>
            <a:r>
              <a:rPr lang="cs-CZ" sz="1600" dirty="0" smtClean="0"/>
              <a:t>jakou situaci ?</a:t>
            </a:r>
          </a:p>
          <a:p>
            <a:pPr marL="4487863" lvl="1">
              <a:buNone/>
            </a:pPr>
            <a:r>
              <a:rPr lang="cs-CZ" sz="1600" dirty="0" smtClean="0"/>
              <a:t>jaký cíl ochrany ?</a:t>
            </a:r>
          </a:p>
          <a:p>
            <a:pPr marL="4487863" lvl="1">
              <a:buNone/>
            </a:pPr>
            <a:r>
              <a:rPr lang="cs-CZ" sz="1600" dirty="0" smtClean="0"/>
              <a:t>… ?</a:t>
            </a:r>
          </a:p>
          <a:p>
            <a:r>
              <a:rPr lang="cs-CZ" sz="1800" b="1" dirty="0" smtClean="0"/>
              <a:t>specifické okolnosti definovat a pro danou situaci hledat vhodnou metodu</a:t>
            </a:r>
          </a:p>
        </p:txBody>
      </p:sp>
      <p:sp>
        <p:nvSpPr>
          <p:cNvPr id="105476" name="AutoShape 4" descr="data:image/png;base64,iVBORw0KGgoAAAANSUhEUgAAAN0AAACgCAMAAAC/ppk3AAAAgVBMVEX///8AAAD39/fW1tbQ0NB9fX1jY2MjIyMvLy/u7u5XV1fy8vLm5uaCgoLGxsZpaWkTExObm5vd3d2kpKQpKSlFRUWwsLDa2tq/v7+pqanp6elycnJ5eXk1NTU7Ozu3t7eRkZEbGxtlZWVKSkqJiYmVlZVTU1MMDAweHh4XFxdGRkZmbPGbAAAJXklEQVR4nO2daZeivBKAOwFlFRFBEBvcuhXv//+Bl1cS7LEVqipR6XN8vsycOSyRJLVX5uPjzZs3b968eUPFXE2BmK8eKgGXhTDYgb96rGjWbBXAWLHFqweLxdnH0AVn2Inz0LHo55vNwNfO2dcDR/IAjNL2wBd7ZfGnBAufsCXi8jUb/SXBYjK3mbpo0U16vsobs+CVw0WSbMVoZ6yb7+Yy0yr/zuQt2EQM1ph1I/Yb/0Kt5JfiJ7aBvCUtS/8hY9HPjG0I93xrH8dDMGObsIlK609oBf5Jsqxqyw2uIV9HxnaUYfIpy7SPRT/7kDbK4JRoHskDqI1GouraIEzTFxGVRUq/NdI6Fv2oTAB92p+EUWzpA+SxPWit4KkJvoxNh6wV1myqsrb4iq21jUU7vLTUPBkzHrCvsFT1QmtfYa5pLNpJ7VJVpPtJjHUvnoSWD79sXcOBQfMNrlDeug+C64m6Zmpi91Es2ErHsGoHaoBBCG6Dg8/dmEU8PJWuzUjkA/QVojKm+ga/HlWQ3YwHwUcad8uCfQ5LsARaw63JdlBBiNo30Gn+Zmz8jJzXbAxi5+oNaNVawd3BXq0QBQ3YMbYgVJrF3JxtQe+1Qro/6UzZwjAhZKWtU8zVUjMDvddYH8lruLY+oJfO2SfxJbcYwZcCLTRckx8Y2KHxXaZv8iJ2AKdMouOell7ZYByaLHR1yRU+PiIEMDHpjvmC2jyE/8AFZ4irRq5o4JtS5urJwOVj1rjnznLeyaIZGUI6XAjEUvNWPXMSrJpv96kpJLKUozWr7qz0ttkKlKR77rLGoZmxUfeVc2EV5mWlQ7BEViHWgLfonru1zF7jV81SiPg0sXoEp+eKb7ekLJFfjPBLYIK9xd9X5x8Fcbay8HD+s94w6v4rYSI+fCvBxeK+RRrbqIpeW8CTEWTFSPQZkuhFJuprAZif/+JC7DijEFtlpezkLdiUcJcjxSyMy2yAbH850zgVeQOqybMOd/BVkx2bXIy3j0HC1rGK5ttNFH2FeZ+AvgPGv3R2QjyAXzYXEWTftlUmz7djYqjeZOMceKn8UUYRA2/hO7E/aftGorBvv6CrJirj8wRg8gJB1RQs5DsFrWDAJ+AXPjSQJj+Dud2DzX4+EpK83rJUraCWm6w3B+SyVvCNMS8z4qS5ix4/yo5jBXUJE7e1d9VsIWTB60z4WT7b0ySDj3CWb5Gd3P7xSoPDSXAFCNwW14P39xXApXV/AAAzpzUWZ1ifdyHm2k9IYt1XTtwCTFRp6EfJCSm/Wj9rSYogoQ393/S6F1Fsn38Un+CtWdOyz386U0INt8l2yuFnp8/DlD8/OOKDQG1xc3YaY2/m06OG1EHPqmmXrkt5WVoIrYAPMq7pavIHPR7mVOpk9kmJ381aX8HFbdp6WFrCoWvWoTJl6jsvClrVSCGKmzFdQP9BqRO/SUfSvdanqXgZMbWyFp/H3/dFY/4hkoaOMtHxri0xE/rUKG2i/PJWra+A0QoaE7d3bQnftqRvQH6Z9BVQsYAUu007uOsiSpESMIQbf41MPgQnsErh41BjedGC7W79s3Rv+WGr8LKoFAZV7RJxGIujjjio5LYt4Y1PjesSqNWhLcXC94/laAIikb6Bmp3JhWDKqhurJpVFyd5SSfV4MzHIuKc57ULVfM0lujfqH9ZlI9CMorrxnG+aBr9H7WPkDogN25zvyE4qrdnRnjUycXTTuXFinVUiEdyhiWTF6UglBSh1dFBZN9XZkqGN37twjA8r44Uqwd7IajLMfHfHDXJcfW3tpm3BV1lbHqhQnCtNsDU73NGdgXXUVOLj7VB1JIGoLfL2IVGwBCIl4FXVPXVWu6wb2sOvQWaD2pAINdjrSINgxkZ3d5cRE32DK9DFzWZcnAdVq2JSsFeatWlnB+ZGT0X5HPuYVghlISWmKYOF9WO6Ql280NHAmMbo8JafVDKLRBAsm/bbdFfVL5h6UQ2njFC2ofj3HbS7pMdGk3jjHqHvTdVdrSAu8Kur3arfeM/5IpP64mpBhThc4ybEqiMpZvOyQk6e1Ce8OPVuq+6NCYDalyD1ccZc1H35IWzk5AYw8qhQa2DkBSwb/QvTbvoQnBUu2HvJpUJqROcdChH0MmJfQlsaE2xdhMkU/S9sDExYzp7bJyXfnFxlGxWiZxnVK7MRUsisYC0oGYPnXK/hhEKolqWoOHNYCf5CBmsm2gNV1nyo9Rkp9SXwpJLWInh1y0rVBbiq3rTJ8Uy1vgTZs5zvT0DJJu/wSrgs+6LGooknWEi4/DgLNgbd4Mj6whnCss1LWrcZrxS71Az71EzFJ2wNyOi5aRcIr35J0wqI/XIbLiVgYN1zsX9SOzxSG2BkGScdI5LST7CQtIdggMY7aTVkgvqqtTmEnwVqtcNPpGuYs/6K0pTtCZU1HzQvJtgW2FtukIhVM+8vlzmEMuGEbeI3yrYCzo+6EU/W1KUmu9OcQ5+5KVWcU+CPAWz9LO4mnbgiFLPWc8BG60Ctjz3r/CuUlTUb9Ft8W0SQ+N6Ku0iEJClUUkc/CKz4vBo8s+djOc2PS0VJIg7kEVjaUt/1qsE8iRPj86iqjrRQPsFCEqEOygtCgnT/OFfkgO/TenQI5iQLPiZG8TDVVGZcaexZjuHB3jU5LxclWx+WHHaoX/A2AXNz2IvzGO4KXjNj7mQEYaXnBAtJ7WFOQe+djBXMo1qjQtF7PmTfkakX9gq1IL4BI7AwHkgveVllKezNTzlTVE93mkRXo6IufFdDd5pEW5OpNnR0pwk0NgjrgmN9rPtobO7WRkTtQ7imraMcFKrdaRK9hyroIipsHZPn63mMdvR8dF1LQDeOSneaBNEm+GSyULkUi08xJ1g8FQ2KSk9fwmNQNjJyXGv1k9ko+groxrGn4ieWiiaO4mH/PwJqvoJK4vYZKG0cygkWzwXRh3CN5xLPr38i9K4XTceLPhRycbPWQ7sexqt6lp+Dsz9SBEsUJgM1MP+FVtw8vHDDbYg9y0P1Da7JurpPb8P1Hi/6UC5Jd8/vRupGWgf+a7gUNy+r7lNFxVfwD2zgVspP2qR71nMwq1iO+hK3zyBPTs3kca+bZn/61bB9g2syYBlbwx8SKWc8THFzwKZ/7D8NDbbg43K9nc6e5ecAL7QgHe/5YrxteHAhHE7hH7FSfjIvbCDDDD53w4FZacMYXD7rzZs3b968eTMg/g9OSqUtOnWT3g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052736"/>
            <a:ext cx="3279005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497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Metody hodnocení </a:t>
            </a:r>
            <a:r>
              <a:rPr lang="cs-CZ" dirty="0" err="1" smtClean="0"/>
              <a:t>biodostupnosti</a:t>
            </a:r>
            <a:endParaRPr lang="cs-CZ" dirty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2609034"/>
              </p:ext>
            </p:extLst>
          </p:nvPr>
        </p:nvGraphicFramePr>
        <p:xfrm>
          <a:off x="179512" y="1052736"/>
          <a:ext cx="8784976" cy="406176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5222656"/>
                <a:gridCol w="1187440"/>
                <a:gridCol w="1187440"/>
                <a:gridCol w="1187440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/>
                        <a:t> půda / sediment</a:t>
                      </a:r>
                      <a:endParaRPr lang="cs-CZ" sz="12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err="1" smtClean="0"/>
                        <a:t>hydrofóbní</a:t>
                      </a:r>
                      <a:r>
                        <a:rPr lang="cs-CZ" sz="1200" dirty="0" smtClean="0"/>
                        <a:t> polutanty</a:t>
                      </a:r>
                      <a:endParaRPr lang="cs-CZ" sz="12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/>
                        <a:t>polární polutanty</a:t>
                      </a:r>
                      <a:endParaRPr lang="cs-CZ" sz="12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/>
                        <a:t>kovy</a:t>
                      </a:r>
                      <a:endParaRPr lang="cs-CZ" sz="12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1200" b="1" dirty="0" smtClean="0"/>
                        <a:t>koncentrace v pórové vodě</a:t>
                      </a:r>
                      <a:endParaRPr lang="cs-CZ" sz="1200" b="1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2000" dirty="0" smtClean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sym typeface="Wingdings"/>
                        </a:rPr>
                        <a:t></a:t>
                      </a:r>
                      <a:endParaRPr lang="cs-CZ" sz="20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 smtClean="0">
                          <a:sym typeface="Wingdings"/>
                        </a:rPr>
                        <a:t></a:t>
                      </a:r>
                      <a:endParaRPr lang="cs-CZ" sz="2000" dirty="0" smtClean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1200" b="1" dirty="0" smtClean="0"/>
                        <a:t>extrakce vodnými roztoky</a:t>
                      </a:r>
                      <a:endParaRPr lang="cs-CZ" sz="1200" b="1" baseline="0" dirty="0" smtClean="0"/>
                    </a:p>
                    <a:p>
                      <a:pPr algn="l"/>
                      <a:r>
                        <a:rPr lang="cs-CZ" sz="1200" dirty="0" smtClean="0"/>
                        <a:t>H</a:t>
                      </a:r>
                      <a:r>
                        <a:rPr lang="cs-CZ" sz="1200" baseline="-25000" dirty="0" smtClean="0"/>
                        <a:t>2</a:t>
                      </a:r>
                      <a:r>
                        <a:rPr lang="cs-CZ" sz="1200" dirty="0" smtClean="0"/>
                        <a:t>O, CaCl</a:t>
                      </a:r>
                      <a:r>
                        <a:rPr lang="cs-CZ" sz="1200" baseline="-25000" dirty="0" smtClean="0"/>
                        <a:t>2</a:t>
                      </a:r>
                      <a:r>
                        <a:rPr lang="cs-CZ" sz="1200" dirty="0" smtClean="0"/>
                        <a:t>, NH</a:t>
                      </a:r>
                      <a:r>
                        <a:rPr lang="cs-CZ" sz="1200" baseline="-25000" dirty="0" smtClean="0"/>
                        <a:t>4</a:t>
                      </a:r>
                      <a:r>
                        <a:rPr lang="cs-CZ" sz="1200" dirty="0" smtClean="0"/>
                        <a:t>NO</a:t>
                      </a:r>
                      <a:r>
                        <a:rPr lang="cs-CZ" sz="1200" baseline="-25000" dirty="0" smtClean="0"/>
                        <a:t>3</a:t>
                      </a:r>
                      <a:endParaRPr lang="cs-CZ" sz="12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 smtClean="0">
                          <a:sym typeface="Wingdings"/>
                        </a:rPr>
                        <a:t></a:t>
                      </a:r>
                      <a:endParaRPr lang="cs-CZ" sz="2000" dirty="0" smtClean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sym typeface="Wingdings"/>
                        </a:rPr>
                        <a:t></a:t>
                      </a:r>
                      <a:endParaRPr lang="cs-CZ" sz="20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1200" b="1" dirty="0" smtClean="0"/>
                        <a:t>vzorkování volných</a:t>
                      </a:r>
                      <a:r>
                        <a:rPr lang="cs-CZ" sz="1200" b="1" baseline="0" dirty="0" smtClean="0"/>
                        <a:t> kovů</a:t>
                      </a:r>
                      <a:endParaRPr lang="cs-CZ" sz="1200" b="1" dirty="0" smtClean="0"/>
                    </a:p>
                    <a:p>
                      <a:pPr algn="l"/>
                      <a:r>
                        <a:rPr lang="cs-CZ" sz="1200" dirty="0" err="1" smtClean="0"/>
                        <a:t>diffusive</a:t>
                      </a:r>
                      <a:r>
                        <a:rPr lang="cs-CZ" sz="1200" dirty="0" smtClean="0"/>
                        <a:t> gradient in </a:t>
                      </a:r>
                      <a:r>
                        <a:rPr lang="cs-CZ" sz="1200" dirty="0" err="1" smtClean="0"/>
                        <a:t>thin</a:t>
                      </a:r>
                      <a:r>
                        <a:rPr lang="cs-CZ" sz="1200" dirty="0" smtClean="0"/>
                        <a:t> film (DGT), </a:t>
                      </a:r>
                      <a:r>
                        <a:rPr lang="cs-CZ" sz="1200" dirty="0" err="1" smtClean="0"/>
                        <a:t>Donnan</a:t>
                      </a:r>
                      <a:r>
                        <a:rPr lang="cs-CZ" sz="1200" baseline="0" dirty="0" smtClean="0"/>
                        <a:t> </a:t>
                      </a:r>
                      <a:r>
                        <a:rPr lang="cs-CZ" sz="1200" baseline="0" dirty="0" err="1" smtClean="0"/>
                        <a:t>membrane</a:t>
                      </a:r>
                      <a:r>
                        <a:rPr lang="cs-CZ" sz="1200" baseline="0" dirty="0" smtClean="0"/>
                        <a:t> </a:t>
                      </a:r>
                      <a:r>
                        <a:rPr lang="cs-CZ" sz="1200" baseline="0" dirty="0" err="1" smtClean="0"/>
                        <a:t>technique</a:t>
                      </a:r>
                      <a:r>
                        <a:rPr lang="cs-CZ" sz="1200" baseline="0" dirty="0" smtClean="0"/>
                        <a:t> (DMT)</a:t>
                      </a:r>
                      <a:endParaRPr lang="cs-CZ" sz="12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sym typeface="Wingdings"/>
                        </a:rPr>
                        <a:t></a:t>
                      </a:r>
                      <a:endParaRPr lang="cs-CZ" sz="20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1200" b="1" dirty="0" smtClean="0"/>
                        <a:t>slabé kyseliny či </a:t>
                      </a:r>
                      <a:r>
                        <a:rPr lang="cs-CZ" sz="1200" b="1" dirty="0" err="1" smtClean="0"/>
                        <a:t>komplexující</a:t>
                      </a:r>
                      <a:r>
                        <a:rPr lang="cs-CZ" sz="1200" b="1" dirty="0" smtClean="0"/>
                        <a:t> činidla</a:t>
                      </a:r>
                    </a:p>
                    <a:p>
                      <a:pPr algn="l"/>
                      <a:r>
                        <a:rPr lang="cs-CZ" sz="1200" dirty="0" smtClean="0"/>
                        <a:t>CH</a:t>
                      </a:r>
                      <a:r>
                        <a:rPr lang="cs-CZ" sz="1200" baseline="-25000" dirty="0" smtClean="0"/>
                        <a:t>3</a:t>
                      </a:r>
                      <a:r>
                        <a:rPr lang="cs-CZ" sz="1200" dirty="0" smtClean="0"/>
                        <a:t>COOH, EDTA</a:t>
                      </a:r>
                      <a:endParaRPr lang="cs-CZ" sz="12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sym typeface="Wingdings"/>
                        </a:rPr>
                        <a:t></a:t>
                      </a:r>
                      <a:endParaRPr lang="cs-CZ" sz="20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1200" b="1" dirty="0" smtClean="0"/>
                        <a:t>roztok v kombinaci se sorbenty</a:t>
                      </a:r>
                    </a:p>
                    <a:p>
                      <a:pPr algn="l"/>
                      <a:r>
                        <a:rPr lang="cs-CZ" sz="1200" dirty="0" smtClean="0"/>
                        <a:t>Tenax, XAD či </a:t>
                      </a:r>
                      <a:r>
                        <a:rPr lang="cs-CZ" sz="1200" dirty="0" err="1" smtClean="0"/>
                        <a:t>hydroxypropyl</a:t>
                      </a:r>
                      <a:r>
                        <a:rPr lang="cs-CZ" sz="1200" dirty="0" smtClean="0"/>
                        <a:t>-</a:t>
                      </a:r>
                      <a:r>
                        <a:rPr lang="el-GR" sz="1200" dirty="0" smtClean="0"/>
                        <a:t>β-</a:t>
                      </a:r>
                      <a:r>
                        <a:rPr lang="cs-CZ" sz="1200" dirty="0" err="1" smtClean="0"/>
                        <a:t>cyclodextrin</a:t>
                      </a:r>
                      <a:r>
                        <a:rPr lang="cs-CZ" sz="1200" dirty="0" smtClean="0"/>
                        <a:t> (HPCD)</a:t>
                      </a:r>
                      <a:endParaRPr lang="cs-CZ" sz="12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sym typeface="Wingdings"/>
                        </a:rPr>
                        <a:t></a:t>
                      </a:r>
                      <a:endParaRPr lang="cs-CZ" sz="20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sym typeface="Wingdings"/>
                        </a:rPr>
                        <a:t></a:t>
                      </a:r>
                      <a:endParaRPr lang="cs-CZ" sz="20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1200" b="1" dirty="0" smtClean="0"/>
                        <a:t>slabá organická rozpouštědla</a:t>
                      </a:r>
                    </a:p>
                    <a:p>
                      <a:pPr algn="l"/>
                      <a:r>
                        <a:rPr lang="cs-CZ" sz="1200" dirty="0" smtClean="0"/>
                        <a:t>butanol, metanol, etanol, směsi s vodou</a:t>
                      </a:r>
                      <a:endParaRPr lang="cs-CZ" sz="12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sym typeface="Wingdings"/>
                        </a:rPr>
                        <a:t></a:t>
                      </a:r>
                      <a:endParaRPr lang="cs-CZ" sz="20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sym typeface="Wingdings"/>
                        </a:rPr>
                        <a:t></a:t>
                      </a:r>
                      <a:endParaRPr lang="cs-CZ" sz="20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1200" b="1" dirty="0" smtClean="0"/>
                        <a:t>superkritická fluidní extrakce (SFE)</a:t>
                      </a:r>
                    </a:p>
                    <a:p>
                      <a:pPr algn="l"/>
                      <a:r>
                        <a:rPr lang="cs-CZ" sz="1200" dirty="0" smtClean="0"/>
                        <a:t>nastavitelná síla / polarita extrakce</a:t>
                      </a:r>
                      <a:endParaRPr lang="cs-CZ" sz="12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sym typeface="Wingdings"/>
                        </a:rPr>
                        <a:t></a:t>
                      </a:r>
                      <a:endParaRPr lang="cs-CZ" sz="20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sym typeface="Wingdings"/>
                        </a:rPr>
                        <a:t></a:t>
                      </a:r>
                      <a:endParaRPr lang="cs-CZ" sz="20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1200" b="1" dirty="0" err="1" smtClean="0"/>
                        <a:t>biomimetické</a:t>
                      </a:r>
                      <a:r>
                        <a:rPr lang="cs-CZ" sz="1200" b="1" dirty="0" smtClean="0"/>
                        <a:t> sorbenty / pasivní vzorkovače</a:t>
                      </a:r>
                    </a:p>
                    <a:p>
                      <a:pPr algn="l"/>
                      <a:r>
                        <a:rPr lang="cs-CZ" sz="1200" dirty="0" err="1" smtClean="0"/>
                        <a:t>polyoxymethylene</a:t>
                      </a:r>
                      <a:r>
                        <a:rPr lang="cs-CZ" sz="1200" dirty="0" smtClean="0"/>
                        <a:t> (POM), </a:t>
                      </a:r>
                      <a:r>
                        <a:rPr lang="cs-CZ" sz="1200" dirty="0" err="1" smtClean="0"/>
                        <a:t>polydimethylsiloxane</a:t>
                      </a:r>
                      <a:r>
                        <a:rPr lang="cs-CZ" sz="1200" dirty="0" smtClean="0"/>
                        <a:t> (PDMS), solid </a:t>
                      </a:r>
                      <a:r>
                        <a:rPr lang="cs-CZ" sz="1200" dirty="0" err="1" smtClean="0"/>
                        <a:t>phase</a:t>
                      </a:r>
                      <a:r>
                        <a:rPr lang="cs-CZ" sz="1200" dirty="0" smtClean="0"/>
                        <a:t> </a:t>
                      </a:r>
                      <a:r>
                        <a:rPr lang="cs-CZ" sz="1200" dirty="0" err="1" smtClean="0"/>
                        <a:t>microextraction</a:t>
                      </a:r>
                      <a:r>
                        <a:rPr lang="cs-CZ" sz="1200" dirty="0" smtClean="0"/>
                        <a:t> (SPME), </a:t>
                      </a:r>
                      <a:r>
                        <a:rPr lang="cs-CZ" sz="1200" dirty="0" err="1" smtClean="0"/>
                        <a:t>semi</a:t>
                      </a:r>
                      <a:r>
                        <a:rPr lang="cs-CZ" sz="1200" dirty="0" smtClean="0"/>
                        <a:t>-</a:t>
                      </a:r>
                      <a:r>
                        <a:rPr lang="cs-CZ" sz="1200" dirty="0" err="1" smtClean="0"/>
                        <a:t>permeable</a:t>
                      </a:r>
                      <a:r>
                        <a:rPr lang="cs-CZ" sz="1200" dirty="0" smtClean="0"/>
                        <a:t> </a:t>
                      </a:r>
                      <a:r>
                        <a:rPr lang="cs-CZ" sz="1200" dirty="0" err="1" smtClean="0"/>
                        <a:t>membrane</a:t>
                      </a:r>
                      <a:r>
                        <a:rPr lang="cs-CZ" sz="1200" dirty="0" smtClean="0"/>
                        <a:t> </a:t>
                      </a:r>
                      <a:r>
                        <a:rPr lang="cs-CZ" sz="1200" dirty="0" err="1" smtClean="0"/>
                        <a:t>devices</a:t>
                      </a:r>
                      <a:r>
                        <a:rPr lang="cs-CZ" sz="1200" dirty="0" smtClean="0"/>
                        <a:t> (SPMD)</a:t>
                      </a:r>
                      <a:endParaRPr lang="cs-CZ" sz="12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sym typeface="Wingdings"/>
                        </a:rPr>
                        <a:t></a:t>
                      </a:r>
                      <a:endParaRPr lang="cs-CZ" sz="20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sym typeface="Wingdings"/>
                        </a:rPr>
                        <a:t></a:t>
                      </a:r>
                      <a:endParaRPr lang="cs-CZ" sz="20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1426424"/>
              </p:ext>
            </p:extLst>
          </p:nvPr>
        </p:nvGraphicFramePr>
        <p:xfrm>
          <a:off x="179512" y="5229200"/>
          <a:ext cx="8784976" cy="149616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5222656"/>
                <a:gridCol w="1187440"/>
                <a:gridCol w="1187440"/>
                <a:gridCol w="1187440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/>
                        <a:t> voda / vzduch</a:t>
                      </a:r>
                      <a:endParaRPr lang="cs-CZ" sz="12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err="1" smtClean="0"/>
                        <a:t>hydrofóbní</a:t>
                      </a:r>
                      <a:r>
                        <a:rPr lang="cs-CZ" sz="1200" dirty="0" smtClean="0"/>
                        <a:t> polutanty</a:t>
                      </a:r>
                      <a:endParaRPr lang="cs-CZ" sz="12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/>
                        <a:t>polární polutanty</a:t>
                      </a:r>
                      <a:endParaRPr lang="cs-CZ" sz="12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/>
                        <a:t>kovy</a:t>
                      </a:r>
                      <a:endParaRPr lang="cs-CZ" sz="12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1200" b="1" dirty="0" err="1" smtClean="0"/>
                        <a:t>biomimetické</a:t>
                      </a:r>
                      <a:r>
                        <a:rPr lang="cs-CZ" sz="1200" b="1" dirty="0" smtClean="0"/>
                        <a:t> sorbenty / pasivní vzorkovače</a:t>
                      </a:r>
                    </a:p>
                    <a:p>
                      <a:pPr algn="l"/>
                      <a:r>
                        <a:rPr lang="cs-CZ" sz="1200" dirty="0" smtClean="0"/>
                        <a:t>POM, PDMS, SPME, SPMD,</a:t>
                      </a:r>
                      <a:r>
                        <a:rPr lang="cs-CZ" sz="1200" baseline="0" dirty="0" smtClean="0"/>
                        <a:t> </a:t>
                      </a:r>
                      <a:r>
                        <a:rPr lang="cs-CZ" sz="1200" baseline="0" dirty="0" err="1" smtClean="0"/>
                        <a:t>Polar</a:t>
                      </a:r>
                      <a:r>
                        <a:rPr lang="cs-CZ" sz="1200" baseline="0" dirty="0" smtClean="0"/>
                        <a:t> </a:t>
                      </a:r>
                      <a:r>
                        <a:rPr lang="cs-CZ" sz="1200" baseline="0" dirty="0" err="1" smtClean="0"/>
                        <a:t>organic</a:t>
                      </a:r>
                      <a:r>
                        <a:rPr lang="cs-CZ" sz="1200" baseline="0" dirty="0" smtClean="0"/>
                        <a:t> </a:t>
                      </a:r>
                      <a:r>
                        <a:rPr lang="cs-CZ" sz="1200" baseline="0" dirty="0" err="1" smtClean="0"/>
                        <a:t>compounds</a:t>
                      </a:r>
                      <a:r>
                        <a:rPr lang="cs-CZ" sz="1200" baseline="0" dirty="0" smtClean="0"/>
                        <a:t> </a:t>
                      </a:r>
                      <a:r>
                        <a:rPr lang="cs-CZ" sz="1200" baseline="0" dirty="0" err="1" smtClean="0"/>
                        <a:t>integrative</a:t>
                      </a:r>
                      <a:r>
                        <a:rPr lang="cs-CZ" sz="1200" baseline="0" dirty="0" smtClean="0"/>
                        <a:t> </a:t>
                      </a:r>
                      <a:r>
                        <a:rPr lang="cs-CZ" sz="1200" baseline="0" dirty="0" err="1" smtClean="0"/>
                        <a:t>sampler</a:t>
                      </a:r>
                      <a:r>
                        <a:rPr lang="cs-CZ" sz="1200" baseline="0" dirty="0" smtClean="0"/>
                        <a:t> (POCIS), </a:t>
                      </a:r>
                      <a:r>
                        <a:rPr lang="cs-CZ" sz="1200" baseline="0" dirty="0" err="1" smtClean="0"/>
                        <a:t>Chemcatcher</a:t>
                      </a:r>
                      <a:r>
                        <a:rPr lang="cs-CZ" sz="1200" baseline="0" dirty="0" smtClean="0"/>
                        <a:t>, </a:t>
                      </a:r>
                      <a:endParaRPr lang="cs-CZ" sz="12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sym typeface="Wingdings"/>
                        </a:rPr>
                        <a:t></a:t>
                      </a:r>
                      <a:endParaRPr lang="cs-CZ" sz="20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sym typeface="Wingdings"/>
                        </a:rPr>
                        <a:t></a:t>
                      </a:r>
                      <a:endParaRPr lang="cs-CZ" sz="20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1200" b="1" dirty="0" smtClean="0"/>
                        <a:t>vzorkování volných</a:t>
                      </a:r>
                      <a:r>
                        <a:rPr lang="cs-CZ" sz="1200" b="1" baseline="0" dirty="0" smtClean="0"/>
                        <a:t> iontů kovů</a:t>
                      </a:r>
                      <a:endParaRPr lang="cs-CZ" sz="1200" b="1" dirty="0" smtClean="0"/>
                    </a:p>
                    <a:p>
                      <a:pPr algn="l"/>
                      <a:r>
                        <a:rPr lang="cs-CZ" sz="1200" dirty="0" err="1" smtClean="0"/>
                        <a:t>diffusive</a:t>
                      </a:r>
                      <a:r>
                        <a:rPr lang="cs-CZ" sz="1200" dirty="0" smtClean="0"/>
                        <a:t> gradient in </a:t>
                      </a:r>
                      <a:r>
                        <a:rPr lang="cs-CZ" sz="1200" dirty="0" err="1" smtClean="0"/>
                        <a:t>thin</a:t>
                      </a:r>
                      <a:r>
                        <a:rPr lang="cs-CZ" sz="1200" dirty="0" smtClean="0"/>
                        <a:t> film (DGT), </a:t>
                      </a:r>
                      <a:r>
                        <a:rPr lang="cs-CZ" sz="1200" dirty="0" err="1" smtClean="0"/>
                        <a:t>Donnan</a:t>
                      </a:r>
                      <a:r>
                        <a:rPr lang="cs-CZ" sz="1200" baseline="0" dirty="0" smtClean="0"/>
                        <a:t> </a:t>
                      </a:r>
                      <a:r>
                        <a:rPr lang="cs-CZ" sz="1200" baseline="0" dirty="0" err="1" smtClean="0"/>
                        <a:t>membrane</a:t>
                      </a:r>
                      <a:r>
                        <a:rPr lang="cs-CZ" sz="1200" baseline="0" dirty="0" smtClean="0"/>
                        <a:t> </a:t>
                      </a:r>
                      <a:r>
                        <a:rPr lang="cs-CZ" sz="1200" baseline="0" dirty="0" err="1" smtClean="0"/>
                        <a:t>technique</a:t>
                      </a:r>
                      <a:r>
                        <a:rPr lang="cs-CZ" sz="1200" baseline="0" dirty="0" smtClean="0"/>
                        <a:t> (DMT)</a:t>
                      </a:r>
                      <a:endParaRPr lang="cs-CZ" sz="12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sym typeface="Wingdings"/>
                        </a:rPr>
                        <a:t></a:t>
                      </a:r>
                      <a:endParaRPr lang="cs-CZ" sz="2000" dirty="0"/>
                    </a:p>
                  </a:txBody>
                  <a:tcPr marL="72000" marR="72000" marT="36000" marB="36000" anchor="ctr">
                    <a:lnL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712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88640"/>
            <a:ext cx="3131840" cy="1268760"/>
          </a:xfrm>
        </p:spPr>
        <p:txBody>
          <a:bodyPr/>
          <a:lstStyle/>
          <a:p>
            <a:r>
              <a:rPr lang="cs-CZ" dirty="0" smtClean="0"/>
              <a:t>Metody hodnocení </a:t>
            </a:r>
            <a:r>
              <a:rPr lang="cs-CZ" dirty="0" err="1" smtClean="0"/>
              <a:t>biodostupnosti</a:t>
            </a:r>
            <a:r>
              <a:rPr lang="cs-CZ" dirty="0" smtClean="0"/>
              <a:t> – půda / sediment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628800"/>
            <a:ext cx="3096344" cy="4680520"/>
          </a:xfrm>
        </p:spPr>
        <p:txBody>
          <a:bodyPr/>
          <a:lstStyle/>
          <a:p>
            <a:pPr marL="163513" indent="-163513"/>
            <a:r>
              <a:rPr lang="cs-CZ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ISO </a:t>
            </a:r>
            <a:r>
              <a:rPr lang="en-US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17402</a:t>
            </a:r>
            <a:r>
              <a:rPr lang="cs-CZ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(2006) </a:t>
            </a:r>
            <a:br>
              <a:rPr lang="cs-CZ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G</a:t>
            </a:r>
            <a:r>
              <a:rPr lang="en-US" sz="16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uidance</a:t>
            </a: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for the selection and application of methods </a:t>
            </a:r>
            <a:b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for the assessment  of bioavailability in soil and soil materials</a:t>
            </a:r>
          </a:p>
          <a:p>
            <a:pPr marL="163513" indent="-163513"/>
            <a: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výběr metod dle mnoha kritérií – nejen prostá korelace s biologií (empirické metody), ale důraz na </a:t>
            </a:r>
            <a:r>
              <a:rPr lang="cs-CZ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mechanistický / fyziologický princip</a:t>
            </a:r>
            <a: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= logicky souvisí s biologickými efekty / příjmem</a:t>
            </a:r>
          </a:p>
          <a:p>
            <a:pPr marL="163513" indent="-163513"/>
            <a:r>
              <a:rPr lang="cs-CZ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validace na více látkách, více půdách/sedimentech</a:t>
            </a:r>
          </a:p>
          <a:p>
            <a:pPr marL="163513" indent="-163513"/>
            <a:endParaRPr lang="cs-CZ" sz="1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1" y="47625"/>
            <a:ext cx="6012160" cy="6810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Obdélník 8"/>
          <p:cNvSpPr/>
          <p:nvPr/>
        </p:nvSpPr>
        <p:spPr>
          <a:xfrm>
            <a:off x="5486400" y="0"/>
            <a:ext cx="914400" cy="677917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Metody hodnocení </a:t>
            </a:r>
            <a:r>
              <a:rPr lang="cs-CZ" dirty="0" err="1" smtClean="0"/>
              <a:t>biodostupnosti</a:t>
            </a:r>
            <a:r>
              <a:rPr lang="cs-CZ" dirty="0" smtClean="0"/>
              <a:t> – půda / sediment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sz="2400" b="1" dirty="0" smtClean="0">
                <a:solidFill>
                  <a:srgbClr val="FF0000"/>
                </a:solidFill>
              </a:rPr>
              <a:t>organické polutanty: </a:t>
            </a:r>
          </a:p>
          <a:p>
            <a:pPr marL="0" indent="14288">
              <a:buNone/>
            </a:pPr>
            <a:r>
              <a:rPr lang="cs-CZ" b="1" dirty="0" smtClean="0">
                <a:solidFill>
                  <a:srgbClr val="FF0000"/>
                </a:solidFill>
              </a:rPr>
              <a:t>A. stanovení </a:t>
            </a:r>
            <a:r>
              <a:rPr lang="cs-CZ" b="1" dirty="0" err="1" smtClean="0">
                <a:solidFill>
                  <a:srgbClr val="FF0000"/>
                </a:solidFill>
              </a:rPr>
              <a:t>biodosažitelné</a:t>
            </a:r>
            <a:r>
              <a:rPr lang="cs-CZ" b="1" dirty="0" smtClean="0">
                <a:solidFill>
                  <a:srgbClr val="FF0000"/>
                </a:solidFill>
              </a:rPr>
              <a:t> frakce pomocí extrakce rozpouštědly či pomocí vodných roztoků s přidanými sorbenty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20888"/>
            <a:ext cx="916698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179512" y="5445224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Cui et al. 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(2013) E</a:t>
            </a:r>
            <a:r>
              <a:rPr lang="fr-FR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nvironmental Pollution 172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fr-FR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223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</a:t>
            </a:r>
            <a:r>
              <a:rPr lang="fr-FR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234</a:t>
            </a:r>
            <a:endParaRPr lang="cs-CZ" sz="1000" b="0" dirty="0">
              <a:solidFill>
                <a:srgbClr val="81818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Metody hodnocení </a:t>
            </a:r>
            <a:r>
              <a:rPr lang="cs-CZ" dirty="0" err="1" smtClean="0"/>
              <a:t>biodostupnosti</a:t>
            </a:r>
            <a:r>
              <a:rPr lang="cs-CZ" dirty="0" smtClean="0"/>
              <a:t> – půda / sediment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sz="1800" b="1" dirty="0" smtClean="0">
                <a:solidFill>
                  <a:srgbClr val="FF0000"/>
                </a:solidFill>
              </a:rPr>
              <a:t>slabá rozpouštědla </a:t>
            </a:r>
          </a:p>
          <a:p>
            <a:r>
              <a:rPr lang="cs-CZ" sz="1600" dirty="0" smtClean="0"/>
              <a:t>polárnější organická rozpouštědla (</a:t>
            </a:r>
            <a:r>
              <a:rPr lang="cs-CZ" sz="1600" dirty="0" err="1" smtClean="0"/>
              <a:t>BuOH</a:t>
            </a:r>
            <a:r>
              <a:rPr lang="cs-CZ" sz="1600" dirty="0" smtClean="0"/>
              <a:t>, </a:t>
            </a:r>
            <a:r>
              <a:rPr lang="cs-CZ" sz="1600" dirty="0" err="1" smtClean="0"/>
              <a:t>MeOH</a:t>
            </a:r>
            <a:r>
              <a:rPr lang="cs-CZ" sz="1600" dirty="0" smtClean="0"/>
              <a:t>, </a:t>
            </a:r>
            <a:r>
              <a:rPr lang="cs-CZ" sz="1600" dirty="0" err="1" smtClean="0"/>
              <a:t>EtOH</a:t>
            </a:r>
            <a:r>
              <a:rPr lang="cs-CZ" sz="1600" dirty="0" smtClean="0"/>
              <a:t>) / směsi rozpouštědel a vody / případně sekvenční extrakce – zvyšující se síla extrakce</a:t>
            </a:r>
          </a:p>
          <a:p>
            <a:r>
              <a:rPr lang="cs-CZ" sz="1600" b="1" dirty="0" smtClean="0"/>
              <a:t>nízká mechanistická / fyziologická obhajitelnost</a:t>
            </a:r>
          </a:p>
          <a:p>
            <a:r>
              <a:rPr lang="cs-CZ" sz="1600" dirty="0" smtClean="0"/>
              <a:t>nutnost korelace s biologickými </a:t>
            </a:r>
            <a:r>
              <a:rPr lang="cs-CZ" sz="1600" dirty="0" err="1" smtClean="0"/>
              <a:t>endpointy</a:t>
            </a:r>
            <a:r>
              <a:rPr lang="cs-CZ" sz="1600" dirty="0" smtClean="0"/>
              <a:t> je klíčová</a:t>
            </a:r>
            <a:endParaRPr lang="cs-CZ" sz="1600" dirty="0"/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53432" y="3140967"/>
            <a:ext cx="5209245" cy="2880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Obdélník 6"/>
          <p:cNvSpPr/>
          <p:nvPr/>
        </p:nvSpPr>
        <p:spPr>
          <a:xfrm>
            <a:off x="4424686" y="6165304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Cui et al. 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(2013) E</a:t>
            </a:r>
            <a:r>
              <a:rPr lang="fr-FR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nvironmental Pollution 172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fr-FR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223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</a:t>
            </a:r>
            <a:r>
              <a:rPr lang="fr-FR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234</a:t>
            </a:r>
            <a:endParaRPr lang="cs-CZ" sz="1000" b="0" dirty="0">
              <a:solidFill>
                <a:srgbClr val="81818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40259"/>
            <a:ext cx="3168352" cy="2697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 rot="16200000">
            <a:off x="-1133359" y="5288800"/>
            <a:ext cx="26971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b="0" dirty="0" smtClean="0">
                <a:solidFill>
                  <a:srgbClr val="818184"/>
                </a:solidFill>
              </a:rPr>
              <a:t>Sun and </a:t>
            </a:r>
            <a:r>
              <a:rPr lang="cs-CZ" sz="1000" b="0" dirty="0" err="1" smtClean="0">
                <a:solidFill>
                  <a:srgbClr val="818184"/>
                </a:solidFill>
              </a:rPr>
              <a:t>Li</a:t>
            </a:r>
            <a:r>
              <a:rPr lang="cs-CZ" sz="1000" b="0" dirty="0" smtClean="0">
                <a:solidFill>
                  <a:srgbClr val="818184"/>
                </a:solidFill>
              </a:rPr>
              <a:t> (2005) </a:t>
            </a:r>
            <a:r>
              <a:rPr lang="en-US" sz="1000" b="0" dirty="0" smtClean="0">
                <a:solidFill>
                  <a:srgbClr val="818184"/>
                </a:solidFill>
              </a:rPr>
              <a:t>Water</a:t>
            </a:r>
            <a:r>
              <a:rPr lang="en-US" sz="1000" b="0" dirty="0">
                <a:solidFill>
                  <a:srgbClr val="818184"/>
                </a:solidFill>
              </a:rPr>
              <a:t>, Air, and Soil </a:t>
            </a:r>
            <a:r>
              <a:rPr lang="en-US" sz="1000" b="0" dirty="0" smtClean="0">
                <a:solidFill>
                  <a:srgbClr val="818184"/>
                </a:solidFill>
              </a:rPr>
              <a:t>Pollution 166</a:t>
            </a:r>
            <a:r>
              <a:rPr lang="cs-CZ" sz="1000" b="0" dirty="0" smtClean="0">
                <a:solidFill>
                  <a:srgbClr val="818184"/>
                </a:solidFill>
              </a:rPr>
              <a:t>,</a:t>
            </a:r>
            <a:r>
              <a:rPr lang="en-US" sz="1000" b="0" dirty="0" smtClean="0">
                <a:solidFill>
                  <a:srgbClr val="818184"/>
                </a:solidFill>
              </a:rPr>
              <a:t> </a:t>
            </a:r>
            <a:r>
              <a:rPr lang="en-US" sz="1000" b="0" dirty="0">
                <a:solidFill>
                  <a:srgbClr val="818184"/>
                </a:solidFill>
              </a:rPr>
              <a:t>353–365</a:t>
            </a:r>
            <a:endParaRPr lang="cs-CZ" sz="1000" dirty="0">
              <a:solidFill>
                <a:srgbClr val="8181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12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Metody hodnocení </a:t>
            </a:r>
            <a:r>
              <a:rPr lang="cs-CZ" dirty="0" err="1" smtClean="0"/>
              <a:t>biodostupnosti</a:t>
            </a:r>
            <a:r>
              <a:rPr lang="cs-CZ" dirty="0" smtClean="0"/>
              <a:t> – půda / sediment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19" y="1052736"/>
            <a:ext cx="8890893" cy="5256584"/>
          </a:xfrm>
        </p:spPr>
        <p:txBody>
          <a:bodyPr/>
          <a:lstStyle/>
          <a:p>
            <a:pPr>
              <a:buNone/>
            </a:pPr>
            <a:r>
              <a:rPr lang="cs-CZ" sz="1800" b="1" dirty="0" smtClean="0">
                <a:solidFill>
                  <a:srgbClr val="FF0000"/>
                </a:solidFill>
              </a:rPr>
              <a:t>superkritická fluidní extrakce (SFE)</a:t>
            </a:r>
          </a:p>
          <a:p>
            <a:pPr>
              <a:spcAft>
                <a:spcPts val="600"/>
              </a:spcAft>
            </a:pPr>
            <a:r>
              <a:rPr lang="cs-CZ" sz="1800" dirty="0" smtClean="0"/>
              <a:t>CO</a:t>
            </a:r>
            <a:r>
              <a:rPr lang="cs-CZ" sz="1800" baseline="-25000" dirty="0" smtClean="0"/>
              <a:t>2</a:t>
            </a:r>
            <a:r>
              <a:rPr lang="cs-CZ" sz="1800" dirty="0" smtClean="0"/>
              <a:t> v superkritickém stavu</a:t>
            </a:r>
          </a:p>
          <a:p>
            <a:pPr>
              <a:spcAft>
                <a:spcPts val="600"/>
              </a:spcAft>
            </a:pPr>
            <a:r>
              <a:rPr lang="cs-CZ" sz="1800" dirty="0" smtClean="0"/>
              <a:t>možnost měnit tlak a teplotu a tím sílu / polaritu extrakce, např.: </a:t>
            </a:r>
          </a:p>
          <a:p>
            <a:pPr marL="542925" lvl="1" indent="-180975">
              <a:spcAft>
                <a:spcPts val="600"/>
              </a:spcAft>
            </a:pPr>
            <a:r>
              <a:rPr lang="en-US" sz="1400" b="1" dirty="0" smtClean="0"/>
              <a:t>mild extraction</a:t>
            </a:r>
            <a:r>
              <a:rPr lang="cs-CZ" sz="1400" b="1" dirty="0" smtClean="0"/>
              <a:t>: </a:t>
            </a:r>
            <a:r>
              <a:rPr lang="en-US" sz="1400" dirty="0" smtClean="0"/>
              <a:t>12 M</a:t>
            </a:r>
            <a:r>
              <a:rPr lang="cs-CZ" sz="1400" dirty="0" smtClean="0"/>
              <a:t>P</a:t>
            </a:r>
            <a:r>
              <a:rPr lang="en-US" sz="1400" dirty="0" smtClean="0"/>
              <a:t>a</a:t>
            </a:r>
            <a:r>
              <a:rPr lang="cs-CZ" sz="1400" dirty="0" smtClean="0"/>
              <a:t> + extrakční teplota </a:t>
            </a:r>
            <a:r>
              <a:rPr lang="en-US" sz="1400" dirty="0" smtClean="0"/>
              <a:t>50</a:t>
            </a:r>
            <a:r>
              <a:rPr lang="cs-CZ" sz="1400" dirty="0" smtClean="0"/>
              <a:t>°C + teplota </a:t>
            </a:r>
            <a:r>
              <a:rPr lang="cs-CZ" sz="1400" dirty="0" err="1" smtClean="0"/>
              <a:t>restriktoru</a:t>
            </a:r>
            <a:r>
              <a:rPr lang="cs-CZ" sz="1400" dirty="0" smtClean="0"/>
              <a:t> 120°C + extrakční čas 30 min</a:t>
            </a:r>
          </a:p>
          <a:p>
            <a:pPr marL="542925" lvl="1" indent="-180975">
              <a:spcAft>
                <a:spcPts val="600"/>
              </a:spcAft>
            </a:pPr>
            <a:r>
              <a:rPr lang="en-US" sz="1400" b="1" dirty="0" smtClean="0"/>
              <a:t>harsh</a:t>
            </a:r>
            <a:r>
              <a:rPr lang="cs-CZ" sz="1400" b="1" dirty="0" smtClean="0"/>
              <a:t> </a:t>
            </a:r>
            <a:r>
              <a:rPr lang="en-US" sz="1400" b="1" dirty="0" smtClean="0"/>
              <a:t>extraction</a:t>
            </a:r>
            <a:r>
              <a:rPr lang="cs-CZ" sz="1400" b="1" dirty="0" smtClean="0"/>
              <a:t>: </a:t>
            </a:r>
            <a:r>
              <a:rPr lang="cs-CZ" sz="1400" dirty="0" smtClean="0"/>
              <a:t>40</a:t>
            </a:r>
            <a:r>
              <a:rPr lang="en-US" sz="1400" dirty="0" smtClean="0"/>
              <a:t> </a:t>
            </a:r>
            <a:r>
              <a:rPr lang="en-US" sz="1400" dirty="0"/>
              <a:t>M</a:t>
            </a:r>
            <a:r>
              <a:rPr lang="cs-CZ" sz="1400" dirty="0"/>
              <a:t>P</a:t>
            </a:r>
            <a:r>
              <a:rPr lang="en-US" sz="1400" dirty="0"/>
              <a:t>a</a:t>
            </a:r>
            <a:r>
              <a:rPr lang="cs-CZ" sz="1400" dirty="0"/>
              <a:t> + extrakční teplota </a:t>
            </a:r>
            <a:r>
              <a:rPr lang="cs-CZ" sz="1400" dirty="0" smtClean="0"/>
              <a:t>1</a:t>
            </a:r>
            <a:r>
              <a:rPr lang="en-US" sz="1400" dirty="0" smtClean="0"/>
              <a:t>50</a:t>
            </a:r>
            <a:r>
              <a:rPr lang="cs-CZ" sz="1400" dirty="0"/>
              <a:t>°C + teplota </a:t>
            </a:r>
            <a:r>
              <a:rPr lang="cs-CZ" sz="1400" dirty="0" err="1"/>
              <a:t>restriktoru</a:t>
            </a:r>
            <a:r>
              <a:rPr lang="cs-CZ" sz="1400" dirty="0"/>
              <a:t> 120°C + extrakční čas </a:t>
            </a:r>
            <a:r>
              <a:rPr lang="cs-CZ" sz="1400" dirty="0" smtClean="0"/>
              <a:t>45 min</a:t>
            </a:r>
          </a:p>
          <a:p>
            <a:pPr marL="142875" indent="-180975">
              <a:spcAft>
                <a:spcPts val="600"/>
              </a:spcAft>
            </a:pPr>
            <a:r>
              <a:rPr lang="cs-CZ" sz="1800" dirty="0"/>
              <a:t>nutnost korelace s biologickými </a:t>
            </a:r>
            <a:r>
              <a:rPr lang="cs-CZ" sz="1800" dirty="0" err="1"/>
              <a:t>endpointy</a:t>
            </a:r>
            <a:r>
              <a:rPr lang="cs-CZ" sz="1800" dirty="0"/>
              <a:t> je klíčová</a:t>
            </a:r>
          </a:p>
          <a:p>
            <a:pPr marL="142875" indent="-180975">
              <a:spcAft>
                <a:spcPts val="600"/>
              </a:spcAft>
            </a:pPr>
            <a:endParaRPr lang="cs-CZ" sz="1800" dirty="0"/>
          </a:p>
        </p:txBody>
      </p:sp>
      <p:pic>
        <p:nvPicPr>
          <p:cNvPr id="7172" name="Picture 4" descr="http://www.waters.com/webassets/cms/category/media/overview_images/Supercritical%20Fluid%20Extraction_Schematic_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84047"/>
            <a:ext cx="4267200" cy="3143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771800" y="6339517"/>
            <a:ext cx="12202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>
                <a:solidFill>
                  <a:srgbClr val="818184"/>
                </a:solidFill>
              </a:rPr>
              <a:t>www.waters.com</a:t>
            </a:r>
            <a:endParaRPr lang="cs-CZ" sz="1000" dirty="0">
              <a:solidFill>
                <a:srgbClr val="818184"/>
              </a:solidFill>
            </a:endParaRPr>
          </a:p>
        </p:txBody>
      </p:sp>
      <p:pic>
        <p:nvPicPr>
          <p:cNvPr id="7174" name="Picture 6" descr="http://www.waters.com/webassets/cms/category/media/content_blocks/MV-10_ASFE_angle_500p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993" y="3140968"/>
            <a:ext cx="2936348" cy="1432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3" y="4672144"/>
            <a:ext cx="3557280" cy="1899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délník 12"/>
          <p:cNvSpPr/>
          <p:nvPr/>
        </p:nvSpPr>
        <p:spPr>
          <a:xfrm>
            <a:off x="5397581" y="6571336"/>
            <a:ext cx="377832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b="0" dirty="0" smtClean="0">
                <a:solidFill>
                  <a:srgbClr val="818184"/>
                </a:solidFill>
              </a:rPr>
              <a:t>Sun and </a:t>
            </a:r>
            <a:r>
              <a:rPr lang="cs-CZ" sz="1000" b="0" dirty="0" err="1" smtClean="0">
                <a:solidFill>
                  <a:srgbClr val="818184"/>
                </a:solidFill>
              </a:rPr>
              <a:t>Li</a:t>
            </a:r>
            <a:r>
              <a:rPr lang="cs-CZ" sz="1000" b="0" dirty="0" smtClean="0">
                <a:solidFill>
                  <a:srgbClr val="818184"/>
                </a:solidFill>
              </a:rPr>
              <a:t> (2005) </a:t>
            </a:r>
            <a:r>
              <a:rPr lang="en-US" sz="1000" b="0" dirty="0" smtClean="0">
                <a:solidFill>
                  <a:srgbClr val="818184"/>
                </a:solidFill>
              </a:rPr>
              <a:t>Water</a:t>
            </a:r>
            <a:r>
              <a:rPr lang="en-US" sz="1000" b="0" dirty="0">
                <a:solidFill>
                  <a:srgbClr val="818184"/>
                </a:solidFill>
              </a:rPr>
              <a:t>, Air, and Soil </a:t>
            </a:r>
            <a:r>
              <a:rPr lang="en-US" sz="1000" b="0" dirty="0" smtClean="0">
                <a:solidFill>
                  <a:srgbClr val="818184"/>
                </a:solidFill>
              </a:rPr>
              <a:t>Pollution 166</a:t>
            </a:r>
            <a:r>
              <a:rPr lang="cs-CZ" sz="1000" b="0" dirty="0" smtClean="0">
                <a:solidFill>
                  <a:srgbClr val="818184"/>
                </a:solidFill>
              </a:rPr>
              <a:t>,</a:t>
            </a:r>
            <a:r>
              <a:rPr lang="en-US" sz="1000" b="0" dirty="0" smtClean="0">
                <a:solidFill>
                  <a:srgbClr val="818184"/>
                </a:solidFill>
              </a:rPr>
              <a:t> </a:t>
            </a:r>
            <a:r>
              <a:rPr lang="en-US" sz="1000" b="0" dirty="0">
                <a:solidFill>
                  <a:srgbClr val="818184"/>
                </a:solidFill>
              </a:rPr>
              <a:t>353–365</a:t>
            </a:r>
            <a:endParaRPr lang="cs-CZ" sz="1000" dirty="0">
              <a:solidFill>
                <a:srgbClr val="8181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26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Metody hodnocení </a:t>
            </a:r>
            <a:r>
              <a:rPr lang="cs-CZ" dirty="0" err="1" smtClean="0"/>
              <a:t>biodostupnosti</a:t>
            </a:r>
            <a:r>
              <a:rPr lang="cs-CZ" dirty="0" smtClean="0"/>
              <a:t> – půda / sediment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052736"/>
            <a:ext cx="6912768" cy="5256584"/>
          </a:xfrm>
        </p:spPr>
        <p:txBody>
          <a:bodyPr/>
          <a:lstStyle/>
          <a:p>
            <a:pPr>
              <a:spcAft>
                <a:spcPts val="600"/>
              </a:spcAft>
              <a:buNone/>
            </a:pPr>
            <a:r>
              <a:rPr lang="cs-CZ" b="1" dirty="0" err="1" smtClean="0">
                <a:solidFill>
                  <a:srgbClr val="FF0000"/>
                </a:solidFill>
              </a:rPr>
              <a:t>hydroxypropyl</a:t>
            </a:r>
            <a:r>
              <a:rPr lang="cs-CZ" b="1" dirty="0" smtClean="0">
                <a:solidFill>
                  <a:srgbClr val="FF0000"/>
                </a:solidFill>
              </a:rPr>
              <a:t>-</a:t>
            </a:r>
            <a:r>
              <a:rPr lang="el-GR" b="1" dirty="0" smtClean="0">
                <a:solidFill>
                  <a:srgbClr val="FF0000"/>
                </a:solidFill>
              </a:rPr>
              <a:t>β</a:t>
            </a:r>
            <a:r>
              <a:rPr lang="cs-CZ" b="1" dirty="0" smtClean="0">
                <a:solidFill>
                  <a:srgbClr val="FF0000"/>
                </a:solidFill>
              </a:rPr>
              <a:t>-</a:t>
            </a:r>
            <a:r>
              <a:rPr lang="cs-CZ" b="1" dirty="0" err="1" smtClean="0">
                <a:solidFill>
                  <a:srgbClr val="FF0000"/>
                </a:solidFill>
              </a:rPr>
              <a:t>cyclodextrin</a:t>
            </a:r>
            <a:r>
              <a:rPr lang="cs-CZ" b="1" dirty="0" smtClean="0">
                <a:solidFill>
                  <a:srgbClr val="FF0000"/>
                </a:solidFill>
              </a:rPr>
              <a:t> (HPCD)</a:t>
            </a:r>
          </a:p>
          <a:p>
            <a:pPr>
              <a:spcAft>
                <a:spcPts val="600"/>
              </a:spcAft>
            </a:pPr>
            <a:r>
              <a:rPr lang="cs-CZ" sz="1600" dirty="0" smtClean="0"/>
              <a:t>oligosacharidový cyklus s </a:t>
            </a:r>
            <a:r>
              <a:rPr lang="cs-CZ" sz="1600" dirty="0" err="1" smtClean="0"/>
              <a:t>hydrofóbní</a:t>
            </a:r>
            <a:r>
              <a:rPr lang="cs-CZ" sz="1600" dirty="0" smtClean="0"/>
              <a:t> kavitou a hydrofilním exteriérem</a:t>
            </a:r>
          </a:p>
          <a:p>
            <a:pPr>
              <a:spcAft>
                <a:spcPts val="600"/>
              </a:spcAft>
            </a:pPr>
            <a:r>
              <a:rPr lang="cs-CZ" sz="1600" dirty="0" smtClean="0"/>
              <a:t>obrovská kapacita roztoku HPCD </a:t>
            </a:r>
            <a:r>
              <a:rPr lang="cs-CZ" sz="1600" b="1" dirty="0" smtClean="0"/>
              <a:t>připomíná degradaci </a:t>
            </a:r>
            <a:r>
              <a:rPr lang="cs-CZ" sz="1600" dirty="0" smtClean="0"/>
              <a:t>(úbytek) látky díky biodegradaci – měří vlastně </a:t>
            </a:r>
            <a:r>
              <a:rPr lang="cs-CZ" sz="1600" b="1" dirty="0" err="1" smtClean="0"/>
              <a:t>mass</a:t>
            </a:r>
            <a:r>
              <a:rPr lang="cs-CZ" sz="1600" b="1" dirty="0" smtClean="0"/>
              <a:t> transfer</a:t>
            </a:r>
            <a:r>
              <a:rPr lang="cs-CZ" sz="1600" dirty="0" smtClean="0"/>
              <a:t>, který je limitujícím faktorem biodegradace</a:t>
            </a:r>
          </a:p>
          <a:p>
            <a:pPr>
              <a:spcAft>
                <a:spcPts val="600"/>
              </a:spcAft>
            </a:pPr>
            <a:r>
              <a:rPr lang="cs-CZ" sz="1600" dirty="0" smtClean="0"/>
              <a:t>perfektní korelace s </a:t>
            </a:r>
            <a:r>
              <a:rPr lang="cs-CZ" sz="1600" b="1" dirty="0" smtClean="0"/>
              <a:t>biodegradací</a:t>
            </a:r>
            <a:r>
              <a:rPr lang="cs-CZ" sz="1600" dirty="0" smtClean="0"/>
              <a:t> pro </a:t>
            </a:r>
            <a:r>
              <a:rPr lang="cs-CZ" sz="1600" dirty="0" err="1" smtClean="0"/>
              <a:t>PAHs</a:t>
            </a:r>
            <a:r>
              <a:rPr lang="cs-CZ" sz="1600" dirty="0" smtClean="0"/>
              <a:t>, </a:t>
            </a:r>
            <a:r>
              <a:rPr lang="cs-CZ" sz="1600" dirty="0" err="1" smtClean="0"/>
              <a:t>PCBs</a:t>
            </a:r>
            <a:r>
              <a:rPr lang="cs-CZ" sz="1600" dirty="0" smtClean="0"/>
              <a:t>, </a:t>
            </a:r>
            <a:r>
              <a:rPr lang="cs-CZ" sz="1600" dirty="0" err="1" smtClean="0"/>
              <a:t>OCPs</a:t>
            </a:r>
            <a:r>
              <a:rPr lang="cs-CZ" sz="1600" dirty="0" smtClean="0"/>
              <a:t>, </a:t>
            </a:r>
            <a:r>
              <a:rPr lang="cs-CZ" sz="1600" dirty="0" err="1" smtClean="0"/>
              <a:t>alkany</a:t>
            </a:r>
            <a:r>
              <a:rPr lang="cs-CZ" sz="1600" dirty="0" smtClean="0"/>
              <a:t> napříč různými půdami a látkami !! (pro jiné organismy nevhodný !!)</a:t>
            </a:r>
            <a:endParaRPr lang="cs-CZ" sz="1600" dirty="0"/>
          </a:p>
        </p:txBody>
      </p:sp>
      <p:pic>
        <p:nvPicPr>
          <p:cNvPr id="4" name="Picture 69" descr="beta_cd"/>
          <p:cNvPicPr>
            <a:picLocks noChangeAspect="1" noChangeArrowheads="1"/>
          </p:cNvPicPr>
          <p:nvPr/>
        </p:nvPicPr>
        <p:blipFill>
          <a:blip r:embed="rId2" cstate="print"/>
          <a:srcRect b="46164"/>
          <a:stretch>
            <a:fillRect/>
          </a:stretch>
        </p:blipFill>
        <p:spPr bwMode="auto">
          <a:xfrm>
            <a:off x="7000265" y="1052736"/>
            <a:ext cx="2143735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3429000"/>
            <a:ext cx="5612497" cy="2942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4309460"/>
            <a:ext cx="3202628" cy="2377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016" y="3140968"/>
            <a:ext cx="1584176" cy="169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upload.wikimedia.org/wikipedia/commons/thumb/0/06/Pac_Man.svg/876px-Pac_Man.sv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2483768" y="3717032"/>
            <a:ext cx="721843" cy="648072"/>
          </a:xfrm>
          <a:prstGeom prst="rect">
            <a:avLst/>
          </a:prstGeom>
          <a:noFill/>
        </p:spPr>
      </p:pic>
      <p:pic>
        <p:nvPicPr>
          <p:cNvPr id="7" name="Picture 6" descr="http://www.sigmaaldrich.com/content/dam/sigma-aldrich/structure6/100/mfcd00004136.eps/_jcr_content/renditions/medium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23728" y="3861048"/>
            <a:ext cx="576064" cy="415931"/>
          </a:xfrm>
          <a:prstGeom prst="rect">
            <a:avLst/>
          </a:prstGeom>
          <a:noFill/>
        </p:spPr>
      </p:pic>
      <p:pic>
        <p:nvPicPr>
          <p:cNvPr id="8" name="Picture 6" descr="http://www.sigmaaldrich.com/content/dam/sigma-aldrich/structure6/100/mfcd00004136.eps/_jcr_content/renditions/medium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3568" y="3861048"/>
            <a:ext cx="576064" cy="415931"/>
          </a:xfrm>
          <a:prstGeom prst="rect">
            <a:avLst/>
          </a:prstGeom>
          <a:noFill/>
        </p:spPr>
      </p:pic>
      <p:sp>
        <p:nvSpPr>
          <p:cNvPr id="9" name="TextovéPole 8"/>
          <p:cNvSpPr txBox="1"/>
          <p:nvPr/>
        </p:nvSpPr>
        <p:spPr>
          <a:xfrm>
            <a:off x="1691680" y="3861048"/>
            <a:ext cx="478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>
                <a:latin typeface="Tahoma"/>
                <a:ea typeface="Tahoma"/>
                <a:cs typeface="Tahoma"/>
              </a:rPr>
              <a:t>≈</a:t>
            </a:r>
            <a:endParaRPr lang="cs-CZ" sz="2800" dirty="0"/>
          </a:p>
        </p:txBody>
      </p:sp>
      <p:sp>
        <p:nvSpPr>
          <p:cNvPr id="13" name="Obdélník 12"/>
          <p:cNvSpPr/>
          <p:nvPr/>
        </p:nvSpPr>
        <p:spPr>
          <a:xfrm>
            <a:off x="5436096" y="6453337"/>
            <a:ext cx="37079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Cui et al. 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(2013) E</a:t>
            </a:r>
            <a:r>
              <a:rPr lang="fr-FR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nvironmental Pollution 172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fr-FR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223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</a:t>
            </a:r>
            <a:r>
              <a:rPr lang="fr-FR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234</a:t>
            </a:r>
            <a:endParaRPr lang="cs-CZ" sz="1000" b="0" dirty="0">
              <a:solidFill>
                <a:srgbClr val="81818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12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Metody hodnocení </a:t>
            </a:r>
            <a:r>
              <a:rPr lang="cs-CZ" dirty="0" err="1" smtClean="0"/>
              <a:t>biodostupnosti</a:t>
            </a:r>
            <a:r>
              <a:rPr lang="cs-CZ" dirty="0" smtClean="0"/>
              <a:t> – půda / sediment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052736"/>
            <a:ext cx="6912768" cy="5256584"/>
          </a:xfrm>
        </p:spPr>
        <p:txBody>
          <a:bodyPr/>
          <a:lstStyle/>
          <a:p>
            <a:pPr>
              <a:buNone/>
            </a:pPr>
            <a:r>
              <a:rPr lang="cs-CZ" b="1" dirty="0" err="1" smtClean="0">
                <a:solidFill>
                  <a:srgbClr val="FF0000"/>
                </a:solidFill>
              </a:rPr>
              <a:t>hydroxypropyl</a:t>
            </a:r>
            <a:r>
              <a:rPr lang="cs-CZ" b="1" dirty="0" smtClean="0">
                <a:solidFill>
                  <a:srgbClr val="FF0000"/>
                </a:solidFill>
              </a:rPr>
              <a:t>-</a:t>
            </a:r>
            <a:r>
              <a:rPr lang="el-GR" b="1" dirty="0" smtClean="0">
                <a:solidFill>
                  <a:srgbClr val="FF0000"/>
                </a:solidFill>
              </a:rPr>
              <a:t>β</a:t>
            </a:r>
            <a:r>
              <a:rPr lang="cs-CZ" b="1" dirty="0" smtClean="0">
                <a:solidFill>
                  <a:srgbClr val="FF0000"/>
                </a:solidFill>
              </a:rPr>
              <a:t>-</a:t>
            </a:r>
            <a:r>
              <a:rPr lang="cs-CZ" b="1" dirty="0" err="1" smtClean="0">
                <a:solidFill>
                  <a:srgbClr val="FF0000"/>
                </a:solidFill>
              </a:rPr>
              <a:t>cyclodextrin</a:t>
            </a:r>
            <a:r>
              <a:rPr lang="cs-CZ" b="1" dirty="0" smtClean="0">
                <a:solidFill>
                  <a:srgbClr val="FF0000"/>
                </a:solidFill>
              </a:rPr>
              <a:t> (HPCD)</a:t>
            </a:r>
          </a:p>
          <a:p>
            <a:r>
              <a:rPr lang="cs-CZ" sz="1600" dirty="0" smtClean="0"/>
              <a:t>omezená kapacita HPCD vyřešená pomocí PDMS „</a:t>
            </a:r>
            <a:r>
              <a:rPr lang="cs-CZ" sz="1600" dirty="0" err="1" smtClean="0"/>
              <a:t>infinite</a:t>
            </a:r>
            <a:r>
              <a:rPr lang="cs-CZ" sz="1600" dirty="0" smtClean="0"/>
              <a:t> </a:t>
            </a:r>
            <a:r>
              <a:rPr lang="cs-CZ" sz="1600" dirty="0" err="1" smtClean="0"/>
              <a:t>sink</a:t>
            </a:r>
            <a:r>
              <a:rPr lang="cs-CZ" sz="1600" dirty="0" smtClean="0"/>
              <a:t>“</a:t>
            </a:r>
            <a:endParaRPr lang="cs-CZ" sz="1600" dirty="0"/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348880"/>
            <a:ext cx="4350277" cy="2883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Obdélník 12"/>
          <p:cNvSpPr/>
          <p:nvPr/>
        </p:nvSpPr>
        <p:spPr>
          <a:xfrm>
            <a:off x="2411760" y="5373216"/>
            <a:ext cx="435597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b="0" dirty="0" err="1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Gouliarmou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cs-CZ" sz="1000" b="0" dirty="0" err="1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and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Mayer (2012) </a:t>
            </a:r>
            <a:r>
              <a:rPr lang="fr-FR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Environ Sci Technol 46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r>
              <a:rPr lang="fr-FR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10682−10689</a:t>
            </a:r>
            <a:endParaRPr lang="cs-CZ" sz="1000" b="0" dirty="0">
              <a:solidFill>
                <a:srgbClr val="81818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4221088"/>
            <a:ext cx="1584176" cy="169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Přímá spojovací šipka 15"/>
          <p:cNvCxnSpPr/>
          <p:nvPr/>
        </p:nvCxnSpPr>
        <p:spPr>
          <a:xfrm flipH="1" flipV="1">
            <a:off x="5508104" y="4221088"/>
            <a:ext cx="1368152" cy="64807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912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Expozice v ekotoxikologii a v </a:t>
            </a:r>
            <a:r>
              <a:rPr lang="cs-CZ" dirty="0" err="1" smtClean="0"/>
              <a:t>EcoRA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052736"/>
            <a:ext cx="7056784" cy="5580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ýbuch 1 1"/>
          <p:cNvSpPr/>
          <p:nvPr/>
        </p:nvSpPr>
        <p:spPr>
          <a:xfrm>
            <a:off x="3059832" y="4233789"/>
            <a:ext cx="792088" cy="504056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 doprava 6"/>
          <p:cNvSpPr/>
          <p:nvPr/>
        </p:nvSpPr>
        <p:spPr>
          <a:xfrm rot="3848711">
            <a:off x="1266492" y="2779983"/>
            <a:ext cx="3079479" cy="576064"/>
          </a:xfrm>
          <a:prstGeom prst="rightArrow">
            <a:avLst>
              <a:gd name="adj1" fmla="val 50000"/>
              <a:gd name="adj2" fmla="val 996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symbol pro obsah 4"/>
          <p:cNvSpPr>
            <a:spLocks noGrp="1"/>
          </p:cNvSpPr>
          <p:nvPr>
            <p:ph idx="1"/>
          </p:nvPr>
        </p:nvSpPr>
        <p:spPr>
          <a:xfrm>
            <a:off x="0" y="2835971"/>
            <a:ext cx="2880320" cy="1397818"/>
          </a:xfrm>
        </p:spPr>
        <p:txBody>
          <a:bodyPr/>
          <a:lstStyle/>
          <a:p>
            <a:pPr marL="0" indent="0">
              <a:buNone/>
            </a:pPr>
            <a:r>
              <a:rPr lang="cs-CZ" sz="1600" dirty="0" smtClean="0"/>
              <a:t>expozice v HHRA:</a:t>
            </a:r>
          </a:p>
          <a:p>
            <a:pPr marL="0" indent="0">
              <a:buNone/>
            </a:pPr>
            <a:r>
              <a:rPr lang="cs-CZ" sz="1600" dirty="0" smtClean="0"/>
              <a:t>C8580 Analýza rizik</a:t>
            </a:r>
          </a:p>
          <a:p>
            <a:pPr marL="0" indent="0">
              <a:buNone/>
            </a:pPr>
            <a:r>
              <a:rPr lang="cs-CZ" sz="1600" dirty="0" smtClean="0"/>
              <a:t>Dr. Pavel Čupr</a:t>
            </a:r>
            <a:endParaRPr lang="cs-CZ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852936"/>
            <a:ext cx="2452489" cy="2135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Metody hodnocení </a:t>
            </a:r>
            <a:r>
              <a:rPr lang="cs-CZ" dirty="0" err="1" smtClean="0"/>
              <a:t>biodostupnosti</a:t>
            </a:r>
            <a:r>
              <a:rPr lang="cs-CZ" dirty="0" smtClean="0"/>
              <a:t> – půda / sediment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328592"/>
          </a:xfrm>
        </p:spPr>
        <p:txBody>
          <a:bodyPr/>
          <a:lstStyle/>
          <a:p>
            <a:pPr>
              <a:spcAft>
                <a:spcPts val="600"/>
              </a:spcAft>
              <a:buNone/>
            </a:pPr>
            <a:r>
              <a:rPr lang="cs-CZ" b="1" dirty="0" smtClean="0">
                <a:solidFill>
                  <a:srgbClr val="FF0000"/>
                </a:solidFill>
              </a:rPr>
              <a:t>Tenax</a:t>
            </a:r>
          </a:p>
          <a:p>
            <a:pPr>
              <a:spcAft>
                <a:spcPts val="600"/>
              </a:spcAft>
            </a:pPr>
            <a:r>
              <a:rPr lang="cs-CZ" sz="1600" dirty="0" smtClean="0"/>
              <a:t>vysoce porézní polymer (2,6-</a:t>
            </a:r>
            <a:r>
              <a:rPr lang="cs-CZ" sz="1600" dirty="0" err="1" smtClean="0"/>
              <a:t>diphenyl</a:t>
            </a:r>
            <a:r>
              <a:rPr lang="cs-CZ" sz="1600" dirty="0" smtClean="0"/>
              <a:t>-p-</a:t>
            </a:r>
            <a:r>
              <a:rPr lang="cs-CZ" sz="1600" dirty="0" err="1" smtClean="0"/>
              <a:t>phenyleneoxide</a:t>
            </a:r>
            <a:r>
              <a:rPr lang="cs-CZ" sz="1600" dirty="0" smtClean="0"/>
              <a:t>), lehčí než voda - lze odfiltrovat</a:t>
            </a:r>
          </a:p>
          <a:p>
            <a:pPr>
              <a:spcAft>
                <a:spcPts val="600"/>
              </a:spcAft>
            </a:pPr>
            <a:r>
              <a:rPr lang="cs-CZ" sz="1600" dirty="0" smtClean="0"/>
              <a:t>většinou jako sekvenční extrakce v několika opakovaných extrakcích stejného vzorku – </a:t>
            </a:r>
            <a:r>
              <a:rPr lang="cs-CZ" sz="1600" dirty="0" err="1" smtClean="0"/>
              <a:t>desorpční</a:t>
            </a:r>
            <a:r>
              <a:rPr lang="cs-CZ" sz="1600" dirty="0" smtClean="0"/>
              <a:t> kinetika s rychlou (</a:t>
            </a:r>
            <a:r>
              <a:rPr lang="cs-CZ" sz="1600" dirty="0" err="1" smtClean="0"/>
              <a:t>F</a:t>
            </a:r>
            <a:r>
              <a:rPr lang="cs-CZ" sz="1600" baseline="-25000" dirty="0" err="1" smtClean="0"/>
              <a:t>rapid</a:t>
            </a:r>
            <a:r>
              <a:rPr lang="cs-CZ" sz="1600" dirty="0" smtClean="0"/>
              <a:t>), pomalou a velmi pomalou desorpcí</a:t>
            </a:r>
          </a:p>
          <a:p>
            <a:pPr>
              <a:spcAft>
                <a:spcPts val="600"/>
              </a:spcAft>
            </a:pPr>
            <a:r>
              <a:rPr lang="cs-CZ" sz="1600" dirty="0" smtClean="0"/>
              <a:t>dlouhá metoda – existuje 6h varianta</a:t>
            </a:r>
          </a:p>
          <a:p>
            <a:pPr>
              <a:spcAft>
                <a:spcPts val="600"/>
              </a:spcAft>
            </a:pPr>
            <a:endParaRPr lang="cs-CZ" sz="1600" dirty="0"/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3102345"/>
            <a:ext cx="5689355" cy="2961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293096"/>
            <a:ext cx="3096344" cy="2394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5220072" y="6126681"/>
            <a:ext cx="37079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Cui et al. 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(2013) E</a:t>
            </a:r>
            <a:r>
              <a:rPr lang="fr-FR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nvironmental Pollution 172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fr-FR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223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</a:t>
            </a:r>
            <a:r>
              <a:rPr lang="fr-FR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234</a:t>
            </a:r>
            <a:endParaRPr lang="cs-CZ" sz="1000" b="0" dirty="0" smtClean="0">
              <a:solidFill>
                <a:srgbClr val="81818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0" y="5373216"/>
            <a:ext cx="14036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b="0" dirty="0" err="1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Cornelissen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cs-CZ" sz="1000" b="0" dirty="0" err="1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et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cs-CZ" sz="1000" b="0" dirty="0" err="1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al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(2001) E</a:t>
            </a:r>
            <a:r>
              <a:rPr lang="en-US" sz="1000" b="0" dirty="0" err="1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nvironmental</a:t>
            </a:r>
            <a:r>
              <a:rPr lang="en-US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Toxicology and Chemistry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n-US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706–711</a:t>
            </a:r>
            <a:endParaRPr lang="cs-CZ" sz="1000" b="0" dirty="0">
              <a:solidFill>
                <a:srgbClr val="81818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194" name="Picture 2" descr="http://mits.nims.go.jp/polymer/U07008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2090165"/>
            <a:ext cx="826494" cy="92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12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Metody hodnocení </a:t>
            </a:r>
            <a:r>
              <a:rPr lang="cs-CZ" dirty="0" err="1" smtClean="0"/>
              <a:t>biodostupnosti</a:t>
            </a:r>
            <a:r>
              <a:rPr lang="cs-CZ" dirty="0" smtClean="0"/>
              <a:t> – půda / sediment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  <a:buNone/>
            </a:pPr>
            <a:r>
              <a:rPr lang="cs-CZ" b="1" dirty="0" smtClean="0">
                <a:solidFill>
                  <a:srgbClr val="FF0000"/>
                </a:solidFill>
              </a:rPr>
              <a:t>XAD</a:t>
            </a:r>
          </a:p>
          <a:p>
            <a:pPr>
              <a:spcAft>
                <a:spcPts val="600"/>
              </a:spcAft>
            </a:pPr>
            <a:r>
              <a:rPr lang="cs-CZ" sz="1600" dirty="0" smtClean="0"/>
              <a:t>XAD-2, </a:t>
            </a:r>
            <a:r>
              <a:rPr lang="cs-CZ" sz="1600" dirty="0"/>
              <a:t>XAD-4 (</a:t>
            </a:r>
            <a:r>
              <a:rPr lang="cs-CZ" sz="1600" dirty="0" err="1" smtClean="0"/>
              <a:t>amberlite</a:t>
            </a:r>
            <a:r>
              <a:rPr lang="cs-CZ" sz="1600" dirty="0" smtClean="0"/>
              <a:t>) kopolymer polystyrenu</a:t>
            </a:r>
          </a:p>
          <a:p>
            <a:pPr>
              <a:spcAft>
                <a:spcPts val="600"/>
              </a:spcAft>
            </a:pPr>
            <a:r>
              <a:rPr lang="cs-CZ" sz="1600" dirty="0" smtClean="0"/>
              <a:t>výhoda – stabilita do 200°C – lze použít termální desorpci</a:t>
            </a:r>
          </a:p>
          <a:p>
            <a:pPr>
              <a:spcAft>
                <a:spcPts val="600"/>
              </a:spcAft>
            </a:pPr>
            <a:r>
              <a:rPr lang="cs-CZ" sz="1600" dirty="0" smtClean="0"/>
              <a:t>postup podobný jako u Tenax</a:t>
            </a:r>
            <a:endParaRPr lang="cs-CZ" sz="1600" dirty="0"/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56992"/>
            <a:ext cx="5112568" cy="1745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828" y="2775536"/>
            <a:ext cx="2389948" cy="583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2775536"/>
            <a:ext cx="2736304" cy="58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7768" y="3789040"/>
            <a:ext cx="3528392" cy="2562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Obdélník 8"/>
          <p:cNvSpPr/>
          <p:nvPr/>
        </p:nvSpPr>
        <p:spPr>
          <a:xfrm>
            <a:off x="5655303" y="6453804"/>
            <a:ext cx="307968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Lei </a:t>
            </a:r>
            <a:r>
              <a:rPr lang="cs-CZ" sz="1000" b="0" dirty="0" err="1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et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cs-CZ" sz="1000" b="0" dirty="0" err="1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al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(2004) </a:t>
            </a:r>
            <a:r>
              <a:rPr lang="fr-FR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Environ Sci Technol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r-FR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38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fr-FR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1786-1793</a:t>
            </a:r>
            <a:endParaRPr lang="cs-CZ" sz="1000" b="0" dirty="0">
              <a:solidFill>
                <a:srgbClr val="81818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9218" name="Picture 2" descr="http://upload.wikimedia.org/wikipedia/commons/thumb/2/2a/Amberlite.jpg/1280px-Amberlit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157" y="5229200"/>
            <a:ext cx="1716771" cy="1347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12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Metody hodnocení biodostupnosti – půda / sediment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14288">
              <a:spcAft>
                <a:spcPts val="600"/>
              </a:spcAft>
              <a:buNone/>
            </a:pPr>
            <a:r>
              <a:rPr lang="cs-CZ" sz="2400" b="1" dirty="0" smtClean="0">
                <a:solidFill>
                  <a:srgbClr val="FF0000"/>
                </a:solidFill>
              </a:rPr>
              <a:t>organické polutanty</a:t>
            </a:r>
          </a:p>
          <a:p>
            <a:pPr marL="0" indent="14288">
              <a:spcAft>
                <a:spcPts val="600"/>
              </a:spcAft>
              <a:buNone/>
            </a:pPr>
            <a:r>
              <a:rPr lang="cs-CZ" b="1" dirty="0" smtClean="0">
                <a:solidFill>
                  <a:srgbClr val="FF0000"/>
                </a:solidFill>
              </a:rPr>
              <a:t>B. stanovení volně rozpuštěné koncentrace s využitím sorbentů – pasivních vzorkovačů</a:t>
            </a:r>
          </a:p>
          <a:p>
            <a:pPr marL="0" indent="14288">
              <a:spcAft>
                <a:spcPts val="600"/>
              </a:spcAft>
              <a:buNone/>
            </a:pPr>
            <a:r>
              <a:rPr lang="cs-CZ" b="1" dirty="0" smtClean="0"/>
              <a:t>(vlastně velice podobné postupy jako pasivní vzorkování vody)</a:t>
            </a:r>
          </a:p>
        </p:txBody>
      </p:sp>
      <p:sp>
        <p:nvSpPr>
          <p:cNvPr id="5" name="Obdélník 4"/>
          <p:cNvSpPr/>
          <p:nvPr/>
        </p:nvSpPr>
        <p:spPr>
          <a:xfrm>
            <a:off x="4572001" y="6228087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Cui et al. 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(2013) E</a:t>
            </a:r>
            <a:r>
              <a:rPr lang="fr-FR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nvironmental Pollution 172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fr-FR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223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</a:t>
            </a:r>
            <a:r>
              <a:rPr lang="fr-FR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234</a:t>
            </a:r>
            <a:endParaRPr lang="cs-CZ" sz="1000" b="0" dirty="0">
              <a:solidFill>
                <a:srgbClr val="81818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771703"/>
            <a:ext cx="9144001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Passive</a:t>
            </a:r>
            <a:r>
              <a:rPr lang="cs-CZ" dirty="0" smtClean="0"/>
              <a:t> </a:t>
            </a:r>
            <a:r>
              <a:rPr lang="it-IT" dirty="0" smtClean="0"/>
              <a:t>sampling</a:t>
            </a:r>
            <a:r>
              <a:rPr lang="cs-CZ" dirty="0" smtClean="0"/>
              <a:t> </a:t>
            </a:r>
            <a:r>
              <a:rPr lang="it-IT" dirty="0" smtClean="0"/>
              <a:t>- teorie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 smtClean="0"/>
              <a:t>několik zásadních výhod oproti klasickému vzorkování:</a:t>
            </a:r>
          </a:p>
          <a:p>
            <a:pPr lvl="1"/>
            <a:r>
              <a:rPr lang="cs-CZ" sz="1600" dirty="0" smtClean="0"/>
              <a:t>vzorkovač – sorbent je vystaven v mediu většinou delší dobu podobně jako organismus – </a:t>
            </a:r>
            <a:r>
              <a:rPr lang="cs-CZ" sz="1600" dirty="0" err="1" smtClean="0"/>
              <a:t>time</a:t>
            </a:r>
            <a:r>
              <a:rPr lang="cs-CZ" sz="1600" dirty="0" smtClean="0"/>
              <a:t> </a:t>
            </a:r>
            <a:r>
              <a:rPr lang="cs-CZ" sz="1600" dirty="0" err="1" smtClean="0"/>
              <a:t>weighted</a:t>
            </a:r>
            <a:r>
              <a:rPr lang="cs-CZ" sz="1600" dirty="0" smtClean="0"/>
              <a:t> </a:t>
            </a:r>
            <a:r>
              <a:rPr lang="cs-CZ" sz="1600" dirty="0" err="1" smtClean="0"/>
              <a:t>average</a:t>
            </a:r>
            <a:r>
              <a:rPr lang="cs-CZ" sz="1600" dirty="0" smtClean="0"/>
              <a:t> (TWA) </a:t>
            </a:r>
            <a:r>
              <a:rPr lang="cs-CZ" sz="1600" dirty="0" err="1" smtClean="0"/>
              <a:t>concentration</a:t>
            </a:r>
            <a:endParaRPr lang="cs-CZ" sz="1600" dirty="0" smtClean="0"/>
          </a:p>
          <a:p>
            <a:pPr lvl="1"/>
            <a:r>
              <a:rPr lang="cs-CZ" sz="1600" dirty="0" smtClean="0"/>
              <a:t>je snaha, aby rozdělovací koeficienty mezi médiem a vzorkovačem připomínaly přestup do bioty – „</a:t>
            </a:r>
            <a:r>
              <a:rPr lang="cs-CZ" sz="1600" dirty="0" err="1" smtClean="0"/>
              <a:t>biomimetic</a:t>
            </a:r>
            <a:r>
              <a:rPr lang="cs-CZ" sz="1600" dirty="0" smtClean="0"/>
              <a:t>“, „</a:t>
            </a:r>
            <a:r>
              <a:rPr lang="cs-CZ" sz="1600" dirty="0" err="1" smtClean="0"/>
              <a:t>proxy</a:t>
            </a:r>
            <a:r>
              <a:rPr lang="cs-CZ" sz="1600" dirty="0" smtClean="0"/>
              <a:t> to biota“</a:t>
            </a:r>
          </a:p>
          <a:p>
            <a:pPr lvl="1"/>
            <a:r>
              <a:rPr lang="cs-CZ" sz="1600" dirty="0" smtClean="0"/>
              <a:t>vzorkuje relevantní koncentraci – </a:t>
            </a:r>
            <a:r>
              <a:rPr lang="cs-CZ" sz="1600" b="1" dirty="0" smtClean="0"/>
              <a:t>„free </a:t>
            </a:r>
            <a:r>
              <a:rPr lang="cs-CZ" sz="1600" b="1" dirty="0" err="1" smtClean="0"/>
              <a:t>dissolved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concentration</a:t>
            </a:r>
            <a:r>
              <a:rPr lang="cs-CZ" sz="1600" b="1" dirty="0" smtClean="0"/>
              <a:t>“ (</a:t>
            </a:r>
            <a:r>
              <a:rPr lang="cs-CZ" sz="1600" b="1" dirty="0" err="1" smtClean="0"/>
              <a:t>C</a:t>
            </a:r>
            <a:r>
              <a:rPr lang="cs-CZ" sz="1600" b="1" baseline="-25000" dirty="0" err="1" smtClean="0"/>
              <a:t>free</a:t>
            </a:r>
            <a:r>
              <a:rPr lang="cs-CZ" sz="1600" b="1" dirty="0" smtClean="0"/>
              <a:t>)</a:t>
            </a:r>
          </a:p>
          <a:p>
            <a:r>
              <a:rPr lang="cs-CZ" sz="1800" dirty="0" smtClean="0">
                <a:hlinkClick r:id="rId3"/>
              </a:rPr>
              <a:t>http</a:t>
            </a:r>
            <a:r>
              <a:rPr lang="cs-CZ" sz="1800" dirty="0">
                <a:hlinkClick r:id="rId3"/>
              </a:rPr>
              <a:t>://youtu.be/4zlQQbnxxR0</a:t>
            </a:r>
            <a:endParaRPr lang="cs-CZ" sz="1800" dirty="0"/>
          </a:p>
          <a:p>
            <a:pPr marL="0" indent="0">
              <a:buNone/>
            </a:pPr>
            <a:endParaRPr lang="cs-CZ" sz="1800" dirty="0" smtClean="0"/>
          </a:p>
        </p:txBody>
      </p:sp>
      <p:sp>
        <p:nvSpPr>
          <p:cNvPr id="11" name="Zástupný symbol pro obsah 4"/>
          <p:cNvSpPr txBox="1">
            <a:spLocks/>
          </p:cNvSpPr>
          <p:nvPr/>
        </p:nvSpPr>
        <p:spPr bwMode="auto">
          <a:xfrm>
            <a:off x="-2" y="6277759"/>
            <a:ext cx="3752101" cy="5539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»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000" b="0" dirty="0" smtClean="0"/>
              <a:t>SETAC (2012) </a:t>
            </a:r>
            <a:r>
              <a:rPr lang="en-US" sz="1000" b="0" dirty="0"/>
              <a:t>Guidance on Passive Sampling Methods to Improve Management of Contaminated </a:t>
            </a:r>
            <a:r>
              <a:rPr lang="en-US" sz="1000" b="0" dirty="0" smtClean="0"/>
              <a:t>Sediments</a:t>
            </a:r>
            <a:r>
              <a:rPr lang="cs-CZ" sz="1000" b="0" dirty="0" smtClean="0"/>
              <a:t>. </a:t>
            </a:r>
            <a:r>
              <a:rPr lang="en-US" sz="1000" b="0" dirty="0" smtClean="0"/>
              <a:t>Summary </a:t>
            </a:r>
            <a:r>
              <a:rPr lang="en-US" sz="1000" b="0" dirty="0"/>
              <a:t>of a SETAC Technical Workshop</a:t>
            </a:r>
            <a:endParaRPr lang="cs-CZ" sz="1000" b="0" dirty="0"/>
          </a:p>
        </p:txBody>
      </p:sp>
      <p:sp>
        <p:nvSpPr>
          <p:cNvPr id="12" name="Obdélník 11"/>
          <p:cNvSpPr/>
          <p:nvPr/>
        </p:nvSpPr>
        <p:spPr>
          <a:xfrm rot="16200000">
            <a:off x="2597860" y="4977933"/>
            <a:ext cx="320613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b="0" dirty="0" smtClean="0"/>
              <a:t>US EPA (2012) </a:t>
            </a:r>
            <a:r>
              <a:rPr lang="en-US" sz="1000" b="0" dirty="0" smtClean="0"/>
              <a:t>Guidelines for Using Passive Samplers to Monitor Organic Contaminants at Superfund Sediment Sites </a:t>
            </a:r>
            <a:endParaRPr lang="cs-CZ" sz="1000" b="0" dirty="0"/>
          </a:p>
        </p:txBody>
      </p:sp>
      <p:pic>
        <p:nvPicPr>
          <p:cNvPr id="5428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25220" y="3212976"/>
            <a:ext cx="4474764" cy="344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4077072"/>
            <a:ext cx="3752101" cy="2009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Passive</a:t>
            </a:r>
            <a:r>
              <a:rPr lang="cs-CZ" dirty="0" smtClean="0"/>
              <a:t> </a:t>
            </a:r>
            <a:r>
              <a:rPr lang="it-IT" dirty="0" smtClean="0"/>
              <a:t>sampling</a:t>
            </a:r>
            <a:r>
              <a:rPr lang="cs-CZ" dirty="0" smtClean="0"/>
              <a:t> </a:t>
            </a:r>
            <a:r>
              <a:rPr lang="it-IT" dirty="0" smtClean="0"/>
              <a:t>- teorie</a:t>
            </a:r>
          </a:p>
        </p:txBody>
      </p: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 cstate="print"/>
          <a:srcRect l="1787" t="7575" r="3491" b="4554"/>
          <a:stretch>
            <a:fillRect/>
          </a:stretch>
        </p:blipFill>
        <p:spPr bwMode="auto">
          <a:xfrm>
            <a:off x="179512" y="1030625"/>
            <a:ext cx="3290021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bdélník 4"/>
          <p:cNvSpPr/>
          <p:nvPr/>
        </p:nvSpPr>
        <p:spPr>
          <a:xfrm>
            <a:off x="121670" y="4717460"/>
            <a:ext cx="3347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Mayer </a:t>
            </a:r>
            <a:r>
              <a:rPr lang="cs-CZ" sz="1000" b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et</a:t>
            </a:r>
            <a:r>
              <a:rPr lang="cs-CZ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cs-CZ" sz="1000" b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al</a:t>
            </a:r>
            <a:r>
              <a:rPr lang="cs-CZ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(2003) </a:t>
            </a:r>
            <a:r>
              <a:rPr lang="fr-FR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Environ Sci Technol 37</a:t>
            </a:r>
            <a:r>
              <a:rPr lang="cs-CZ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r>
              <a:rPr lang="fr-FR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184A–191A</a:t>
            </a:r>
            <a:endParaRPr lang="cs-CZ" sz="1000" b="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310" y="3268592"/>
            <a:ext cx="2736304" cy="47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3315" y="5142873"/>
            <a:ext cx="2034895" cy="1700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ástupný symbol pro obsah 5"/>
          <p:cNvSpPr txBox="1">
            <a:spLocks/>
          </p:cNvSpPr>
          <p:nvPr/>
        </p:nvSpPr>
        <p:spPr bwMode="auto">
          <a:xfrm>
            <a:off x="3577669" y="1030625"/>
            <a:ext cx="5544616" cy="5004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»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indent="-163513">
              <a:spcAft>
                <a:spcPts val="600"/>
              </a:spcAft>
            </a:pPr>
            <a:r>
              <a:rPr lang="cs-CZ" sz="1800" b="0" dirty="0" smtClean="0"/>
              <a:t>kinetika 1. řádu, jednosložkový model – vstupní proměnné k</a:t>
            </a:r>
            <a:r>
              <a:rPr lang="cs-CZ" sz="1800" b="0" baseline="-25000" dirty="0" smtClean="0"/>
              <a:t>1</a:t>
            </a:r>
            <a:r>
              <a:rPr lang="cs-CZ" sz="1800" b="0" dirty="0" smtClean="0"/>
              <a:t> a k</a:t>
            </a:r>
            <a:r>
              <a:rPr lang="cs-CZ" sz="1800" b="0" baseline="-25000" dirty="0" smtClean="0"/>
              <a:t>2</a:t>
            </a:r>
            <a:r>
              <a:rPr lang="cs-CZ" sz="1800" b="0" dirty="0" smtClean="0"/>
              <a:t> (rychlost příjmu a výdeje)</a:t>
            </a:r>
          </a:p>
          <a:p>
            <a:pPr marL="176213" indent="-163513">
              <a:spcAft>
                <a:spcPts val="600"/>
              </a:spcAft>
            </a:pPr>
            <a:endParaRPr lang="cs-CZ" sz="1800" b="0" dirty="0" smtClean="0"/>
          </a:p>
          <a:p>
            <a:pPr marL="176213" indent="-163513">
              <a:spcAft>
                <a:spcPts val="600"/>
              </a:spcAft>
            </a:pPr>
            <a:r>
              <a:rPr lang="cs-CZ" sz="1800" b="0" dirty="0"/>
              <a:t>v monitoringu ŽP je upřednostněno </a:t>
            </a:r>
            <a:r>
              <a:rPr lang="cs-CZ" sz="1800" dirty="0"/>
              <a:t>nerovnovážné vzorkování</a:t>
            </a:r>
            <a:r>
              <a:rPr lang="cs-CZ" sz="1800" b="0" dirty="0"/>
              <a:t> – lineární příjem látky vzorkovačem – pro dosažení TWA, zatímco při stanovení biodostupnosti je častější </a:t>
            </a:r>
            <a:r>
              <a:rPr lang="cs-CZ" sz="1800" dirty="0"/>
              <a:t>rovnovážné vzorkování</a:t>
            </a:r>
          </a:p>
          <a:p>
            <a:pPr marL="176213" indent="-163513">
              <a:spcAft>
                <a:spcPts val="600"/>
              </a:spcAft>
            </a:pPr>
            <a:endParaRPr lang="cs-CZ" sz="1800" b="0" dirty="0" smtClean="0"/>
          </a:p>
          <a:p>
            <a:pPr marL="176213" indent="-163513">
              <a:spcAft>
                <a:spcPts val="600"/>
              </a:spcAft>
            </a:pPr>
            <a:r>
              <a:rPr lang="cs-CZ" sz="1800" b="0" dirty="0" smtClean="0"/>
              <a:t>v rovnováze nejsou k</a:t>
            </a:r>
            <a:r>
              <a:rPr lang="cs-CZ" sz="1800" b="0" baseline="-25000" dirty="0" smtClean="0"/>
              <a:t>1,2</a:t>
            </a:r>
            <a:r>
              <a:rPr lang="cs-CZ" sz="1800" b="0" dirty="0" smtClean="0"/>
              <a:t> potřeba a </a:t>
            </a:r>
            <a:r>
              <a:rPr lang="cs-CZ" sz="1800" b="0" dirty="0" err="1" smtClean="0"/>
              <a:t>C</a:t>
            </a:r>
            <a:r>
              <a:rPr lang="cs-CZ" sz="1800" b="0" baseline="-25000" dirty="0" err="1" smtClean="0"/>
              <a:t>free</a:t>
            </a:r>
            <a:r>
              <a:rPr lang="cs-CZ" sz="1800" b="0" dirty="0" smtClean="0"/>
              <a:t> a fugacita </a:t>
            </a:r>
            <a:br>
              <a:rPr lang="cs-CZ" sz="1800" b="0" dirty="0" smtClean="0"/>
            </a:br>
            <a:r>
              <a:rPr lang="cs-CZ" sz="1800" b="0" dirty="0" smtClean="0"/>
              <a:t>mohou být spočítány ze vztahu</a:t>
            </a:r>
          </a:p>
          <a:p>
            <a:pPr marL="176213" indent="-163513">
              <a:spcAft>
                <a:spcPts val="600"/>
              </a:spcAft>
              <a:buFont typeface="Arial" pitchFamily="34" charset="0"/>
              <a:buNone/>
            </a:pPr>
            <a:r>
              <a:rPr lang="cs-CZ" sz="1800" b="0" dirty="0" smtClean="0"/>
              <a:t>		</a:t>
            </a:r>
            <a:r>
              <a:rPr lang="cs-CZ" sz="1800" b="1" dirty="0" err="1" smtClean="0"/>
              <a:t>C</a:t>
            </a:r>
            <a:r>
              <a:rPr lang="cs-CZ" sz="1800" b="1" baseline="-25000" dirty="0" err="1" smtClean="0"/>
              <a:t>free</a:t>
            </a:r>
            <a:r>
              <a:rPr lang="cs-CZ" sz="1800" b="1" dirty="0" smtClean="0"/>
              <a:t> = </a:t>
            </a:r>
            <a:r>
              <a:rPr lang="cs-CZ" sz="1800" b="1" dirty="0" err="1" smtClean="0"/>
              <a:t>C</a:t>
            </a:r>
            <a:r>
              <a:rPr lang="cs-CZ" sz="1800" b="1" baseline="-25000" dirty="0" err="1" smtClean="0"/>
              <a:t>sampler</a:t>
            </a:r>
            <a:r>
              <a:rPr lang="cs-CZ" sz="1800" b="1" dirty="0" smtClean="0"/>
              <a:t> / K</a:t>
            </a:r>
            <a:r>
              <a:rPr lang="cs-CZ" sz="1800" b="1" baseline="-25000" dirty="0" smtClean="0"/>
              <a:t>s</a:t>
            </a:r>
            <a:r>
              <a:rPr lang="cs-CZ" sz="1800" b="0" dirty="0" smtClean="0"/>
              <a:t> </a:t>
            </a:r>
            <a:br>
              <a:rPr lang="cs-CZ" sz="1800" b="0" dirty="0" smtClean="0"/>
            </a:br>
            <a:r>
              <a:rPr lang="cs-CZ" sz="1800" b="0" dirty="0" smtClean="0"/>
              <a:t>kde Ks je rozdělovací koeficient vzorkovač-vzorek</a:t>
            </a:r>
          </a:p>
          <a:p>
            <a:pPr marL="176213" indent="-163513">
              <a:spcAft>
                <a:spcPts val="600"/>
              </a:spcAft>
            </a:pPr>
            <a:endParaRPr lang="cs-CZ" sz="1800" b="0" dirty="0" smtClean="0"/>
          </a:p>
          <a:p>
            <a:pPr marL="176213" indent="-163513">
              <a:spcAft>
                <a:spcPts val="600"/>
              </a:spcAft>
            </a:pPr>
            <a:r>
              <a:rPr lang="cs-CZ" sz="1800" b="0" dirty="0" smtClean="0"/>
              <a:t>čím vyšší je poměr povrch / objem, tím rychleji je dosaženo rovnováhy</a:t>
            </a:r>
            <a:endParaRPr lang="cs-CZ" sz="18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Passive</a:t>
            </a:r>
            <a:r>
              <a:rPr lang="cs-CZ" dirty="0" smtClean="0"/>
              <a:t> </a:t>
            </a:r>
            <a:r>
              <a:rPr lang="cs-CZ" dirty="0" err="1" smtClean="0"/>
              <a:t>sampling</a:t>
            </a:r>
            <a:r>
              <a:rPr lang="cs-CZ" dirty="0" smtClean="0"/>
              <a:t> </a:t>
            </a:r>
            <a:r>
              <a:rPr lang="it-IT" dirty="0" smtClean="0"/>
              <a:t>- teorie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19" y="1052736"/>
            <a:ext cx="8890893" cy="525658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 sz="1800" b="1" dirty="0" smtClean="0"/>
              <a:t>základní předpoklad </a:t>
            </a:r>
            <a:r>
              <a:rPr lang="cs-CZ" sz="1800" dirty="0" smtClean="0"/>
              <a:t>= volně rozpuštěná koncentrace (</a:t>
            </a:r>
            <a:r>
              <a:rPr lang="cs-CZ" sz="1800" dirty="0" err="1" smtClean="0"/>
              <a:t>C</a:t>
            </a:r>
            <a:r>
              <a:rPr lang="cs-CZ" sz="1800" baseline="-25000" dirty="0" err="1" smtClean="0"/>
              <a:t>free</a:t>
            </a:r>
            <a:r>
              <a:rPr lang="cs-CZ" sz="1800" dirty="0" smtClean="0"/>
              <a:t>) je hlavní determinant příjmu látky biotou a následných efektů a rizik</a:t>
            </a:r>
          </a:p>
          <a:p>
            <a:pPr>
              <a:spcAft>
                <a:spcPts val="600"/>
              </a:spcAft>
            </a:pPr>
            <a:r>
              <a:rPr lang="cs-CZ" sz="1800" dirty="0" smtClean="0"/>
              <a:t>platí zejména u malých organismů přijímajících látky pasivní difúzí</a:t>
            </a:r>
          </a:p>
          <a:p>
            <a:pPr>
              <a:spcAft>
                <a:spcPts val="600"/>
              </a:spcAft>
            </a:pPr>
            <a:r>
              <a:rPr lang="cs-CZ" sz="1800" b="1" dirty="0" smtClean="0"/>
              <a:t>jakmile hraje významnou roli potrava, nemusí být již tento přístup validní !!</a:t>
            </a:r>
          </a:p>
          <a:p>
            <a:pPr>
              <a:spcAft>
                <a:spcPts val="600"/>
              </a:spcAft>
            </a:pPr>
            <a:endParaRPr lang="cs-CZ" sz="1800" dirty="0" smtClean="0"/>
          </a:p>
          <a:p>
            <a:pPr>
              <a:spcAft>
                <a:spcPts val="600"/>
              </a:spcAft>
            </a:pPr>
            <a:r>
              <a:rPr lang="cs-CZ" sz="1800" dirty="0" smtClean="0"/>
              <a:t>vzorkování by nemělo ovlivňovat vzorkovaný systém:</a:t>
            </a:r>
          </a:p>
          <a:p>
            <a:pPr>
              <a:spcAft>
                <a:spcPts val="600"/>
              </a:spcAft>
              <a:buNone/>
            </a:pPr>
            <a:r>
              <a:rPr lang="cs-CZ" sz="1800" dirty="0" smtClean="0"/>
              <a:t>	tzv. </a:t>
            </a:r>
            <a:r>
              <a:rPr lang="cs-CZ" sz="1800" b="1" dirty="0" err="1" smtClean="0"/>
              <a:t>negligible</a:t>
            </a:r>
            <a:r>
              <a:rPr lang="cs-CZ" sz="1800" b="1" dirty="0" smtClean="0"/>
              <a:t> </a:t>
            </a:r>
            <a:r>
              <a:rPr lang="cs-CZ" sz="1800" b="1" dirty="0" err="1" smtClean="0"/>
              <a:t>depletion</a:t>
            </a:r>
            <a:endParaRPr lang="cs-CZ" sz="1800" b="1" dirty="0" smtClean="0"/>
          </a:p>
          <a:p>
            <a:pPr>
              <a:spcAft>
                <a:spcPts val="600"/>
              </a:spcAft>
              <a:buNone/>
            </a:pPr>
            <a:endParaRPr lang="cs-CZ" sz="1800" dirty="0" smtClean="0"/>
          </a:p>
          <a:p>
            <a:pPr>
              <a:spcAft>
                <a:spcPts val="600"/>
              </a:spcAft>
            </a:pPr>
            <a:r>
              <a:rPr lang="cs-CZ" sz="1800" dirty="0" smtClean="0"/>
              <a:t>depleci lze využít pro stanovení</a:t>
            </a:r>
            <a:br>
              <a:rPr lang="cs-CZ" sz="1800" dirty="0" smtClean="0"/>
            </a:br>
            <a:r>
              <a:rPr lang="cs-CZ" sz="1800" dirty="0" smtClean="0"/>
              <a:t>dosažitelné frakce</a:t>
            </a:r>
          </a:p>
          <a:p>
            <a:pPr>
              <a:spcAft>
                <a:spcPts val="600"/>
              </a:spcAft>
            </a:pPr>
            <a:endParaRPr lang="cs-CZ" sz="1800" dirty="0" smtClean="0"/>
          </a:p>
          <a:p>
            <a:pPr>
              <a:spcAft>
                <a:spcPts val="600"/>
              </a:spcAft>
            </a:pPr>
            <a:endParaRPr lang="cs-CZ" sz="1800" dirty="0"/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2852936"/>
            <a:ext cx="2876550" cy="60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39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570686"/>
            <a:ext cx="3888432" cy="2287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Obdélník 6"/>
          <p:cNvSpPr/>
          <p:nvPr/>
        </p:nvSpPr>
        <p:spPr>
          <a:xfrm>
            <a:off x="4427984" y="6611779"/>
            <a:ext cx="30780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b="0" dirty="0" err="1" smtClean="0"/>
              <a:t>Smedes</a:t>
            </a:r>
            <a:r>
              <a:rPr lang="cs-CZ" sz="1000" b="0" dirty="0" smtClean="0"/>
              <a:t> (2013) </a:t>
            </a:r>
            <a:r>
              <a:rPr lang="fr-FR" sz="1000" b="0" dirty="0" smtClean="0"/>
              <a:t>Environ. Sci. Technol. 47, 510−517</a:t>
            </a:r>
            <a:endParaRPr lang="cs-CZ" sz="1000" b="0" dirty="0"/>
          </a:p>
        </p:txBody>
      </p:sp>
      <p:pic>
        <p:nvPicPr>
          <p:cNvPr id="1239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789040"/>
            <a:ext cx="3531165" cy="2664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Metody hodnocení </a:t>
            </a:r>
            <a:r>
              <a:rPr lang="cs-CZ" dirty="0" err="1" smtClean="0"/>
              <a:t>biodostupnosti</a:t>
            </a:r>
            <a:r>
              <a:rPr lang="cs-CZ" dirty="0" smtClean="0"/>
              <a:t> – půda / sediment / voda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  <a:buNone/>
            </a:pPr>
            <a:r>
              <a:rPr lang="cs-CZ" sz="1800" b="1" dirty="0" smtClean="0">
                <a:solidFill>
                  <a:srgbClr val="FF0000"/>
                </a:solidFill>
              </a:rPr>
              <a:t>SPMD – </a:t>
            </a:r>
            <a:r>
              <a:rPr lang="cs-CZ" sz="1800" b="1" dirty="0" err="1" smtClean="0">
                <a:solidFill>
                  <a:srgbClr val="FF0000"/>
                </a:solidFill>
              </a:rPr>
              <a:t>semipermeable</a:t>
            </a:r>
            <a:r>
              <a:rPr lang="cs-CZ" sz="1800" b="1" dirty="0" smtClean="0">
                <a:solidFill>
                  <a:srgbClr val="FF0000"/>
                </a:solidFill>
              </a:rPr>
              <a:t> – </a:t>
            </a:r>
            <a:r>
              <a:rPr lang="cs-CZ" sz="1800" b="1" dirty="0" err="1" smtClean="0">
                <a:solidFill>
                  <a:srgbClr val="FF0000"/>
                </a:solidFill>
              </a:rPr>
              <a:t>membrane</a:t>
            </a:r>
            <a:r>
              <a:rPr lang="cs-CZ" sz="1800" b="1" dirty="0" smtClean="0">
                <a:solidFill>
                  <a:srgbClr val="FF0000"/>
                </a:solidFill>
              </a:rPr>
              <a:t> </a:t>
            </a:r>
            <a:r>
              <a:rPr lang="cs-CZ" sz="1800" b="1" dirty="0" err="1" smtClean="0">
                <a:solidFill>
                  <a:srgbClr val="FF0000"/>
                </a:solidFill>
              </a:rPr>
              <a:t>devices</a:t>
            </a:r>
            <a:endParaRPr lang="cs-CZ" sz="1800" b="1" dirty="0" smtClean="0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r>
              <a:rPr lang="cs-CZ" sz="1600" dirty="0" smtClean="0"/>
              <a:t>membrána („obal“) - LDPE (</a:t>
            </a:r>
            <a:r>
              <a:rPr lang="cs-CZ" sz="1600" dirty="0" err="1" smtClean="0"/>
              <a:t>low-density</a:t>
            </a:r>
            <a:r>
              <a:rPr lang="cs-CZ" sz="1600" dirty="0" smtClean="0"/>
              <a:t> </a:t>
            </a:r>
            <a:r>
              <a:rPr lang="cs-CZ" sz="1600" dirty="0" err="1" smtClean="0"/>
              <a:t>polyethylene</a:t>
            </a:r>
            <a:r>
              <a:rPr lang="cs-CZ" sz="1600" dirty="0" smtClean="0"/>
              <a:t>) či acetát celulózy (TECAM)</a:t>
            </a:r>
          </a:p>
          <a:p>
            <a:pPr>
              <a:spcAft>
                <a:spcPts val="600"/>
              </a:spcAft>
            </a:pPr>
            <a:r>
              <a:rPr lang="cs-CZ" sz="1600" dirty="0" smtClean="0"/>
              <a:t>náplň dle sledovaných látek - pro </a:t>
            </a:r>
            <a:r>
              <a:rPr lang="cs-CZ" sz="1600" dirty="0" err="1" smtClean="0"/>
              <a:t>HOCs</a:t>
            </a:r>
            <a:r>
              <a:rPr lang="cs-CZ" sz="1600" dirty="0" smtClean="0"/>
              <a:t> nejčastěji lipid </a:t>
            </a:r>
            <a:r>
              <a:rPr lang="cs-CZ" sz="1600" dirty="0" err="1" smtClean="0"/>
              <a:t>triolein</a:t>
            </a:r>
            <a:endParaRPr lang="cs-CZ" sz="1600" dirty="0" smtClean="0"/>
          </a:p>
          <a:p>
            <a:pPr>
              <a:spcAft>
                <a:spcPts val="600"/>
              </a:spcAft>
            </a:pPr>
            <a:r>
              <a:rPr lang="cs-CZ" sz="1600" dirty="0" smtClean="0"/>
              <a:t>rozpuštěné molekuly se difúzí dostávají do pórů LDPE (</a:t>
            </a:r>
            <a:r>
              <a:rPr lang="cs-CZ" sz="1600" dirty="0" err="1" smtClean="0"/>
              <a:t>max</a:t>
            </a:r>
            <a:r>
              <a:rPr lang="cs-CZ" sz="1600" dirty="0" smtClean="0"/>
              <a:t> 10 </a:t>
            </a:r>
            <a:r>
              <a:rPr lang="cs-CZ" sz="1600" dirty="0" smtClean="0">
                <a:latin typeface="Tahoma"/>
                <a:ea typeface="Tahoma"/>
                <a:cs typeface="Tahoma"/>
              </a:rPr>
              <a:t>Ǻ)</a:t>
            </a:r>
            <a:br>
              <a:rPr lang="cs-CZ" sz="1600" dirty="0" smtClean="0">
                <a:latin typeface="Tahoma"/>
                <a:ea typeface="Tahoma"/>
                <a:cs typeface="Tahoma"/>
              </a:rPr>
            </a:br>
            <a:r>
              <a:rPr lang="cs-CZ" sz="1600" dirty="0" smtClean="0">
                <a:latin typeface="Tahoma"/>
                <a:ea typeface="Tahoma"/>
                <a:cs typeface="Tahoma"/>
              </a:rPr>
              <a:t>a kumulují se v </a:t>
            </a:r>
            <a:r>
              <a:rPr lang="cs-CZ" sz="1600" dirty="0" err="1" smtClean="0">
                <a:latin typeface="Tahoma"/>
                <a:ea typeface="Tahoma"/>
                <a:cs typeface="Tahoma"/>
              </a:rPr>
              <a:t>trioleinu</a:t>
            </a:r>
            <a:endParaRPr lang="cs-CZ" sz="1600" dirty="0"/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2852936"/>
            <a:ext cx="5675733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4365104"/>
            <a:ext cx="2903265" cy="2326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Obdélník 6"/>
          <p:cNvSpPr/>
          <p:nvPr/>
        </p:nvSpPr>
        <p:spPr>
          <a:xfrm>
            <a:off x="5292080" y="6309320"/>
            <a:ext cx="22322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Tao et al.</a:t>
            </a:r>
            <a:r>
              <a:rPr lang="cs-CZ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(2009) </a:t>
            </a:r>
            <a:r>
              <a:rPr lang="fr-FR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Environmental Pollution 157</a:t>
            </a:r>
            <a:r>
              <a:rPr lang="cs-CZ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fr-FR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545–551</a:t>
            </a:r>
            <a:endParaRPr lang="cs-CZ" sz="1000" b="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5292080" y="5877272"/>
            <a:ext cx="37079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Cui et al. </a:t>
            </a:r>
            <a:r>
              <a:rPr lang="cs-CZ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(2013) E</a:t>
            </a:r>
            <a:r>
              <a:rPr lang="fr-FR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nvironmental Pollution 172</a:t>
            </a:r>
            <a:r>
              <a:rPr lang="cs-CZ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fr-FR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223</a:t>
            </a:r>
            <a:r>
              <a:rPr lang="cs-CZ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</a:t>
            </a:r>
            <a:r>
              <a:rPr lang="fr-FR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234</a:t>
            </a:r>
            <a:endParaRPr lang="cs-CZ" sz="1000" b="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15717" name="Picture 5" descr="http://wwwaux.cerc.cr.usgs.gov/SPMD/new_images/spmd_phot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2780928"/>
            <a:ext cx="1190734" cy="3414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4" name="Picture 4" descr="http://www.sigmaaldrich.com/content/dam/sigma-aldrich/structure9/098/mfcd00137563.eps/_jcr_content/renditions/medium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117" y="1772816"/>
            <a:ext cx="1765587" cy="88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Metody hodnocení </a:t>
            </a:r>
            <a:r>
              <a:rPr lang="cs-CZ" dirty="0" err="1" smtClean="0"/>
              <a:t>biodostupnosti</a:t>
            </a:r>
            <a:r>
              <a:rPr lang="cs-CZ" dirty="0" smtClean="0"/>
              <a:t> – půda / sediment / voda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328592"/>
          </a:xfrm>
        </p:spPr>
        <p:txBody>
          <a:bodyPr/>
          <a:lstStyle/>
          <a:p>
            <a:pPr>
              <a:spcAft>
                <a:spcPts val="600"/>
              </a:spcAft>
              <a:buNone/>
            </a:pPr>
            <a:r>
              <a:rPr lang="cs-CZ" sz="1800" b="1" dirty="0" smtClean="0">
                <a:solidFill>
                  <a:srgbClr val="FF0000"/>
                </a:solidFill>
              </a:rPr>
              <a:t>SPME</a:t>
            </a:r>
          </a:p>
          <a:p>
            <a:pPr>
              <a:spcAft>
                <a:spcPts val="600"/>
              </a:spcAft>
            </a:pPr>
            <a:r>
              <a:rPr lang="cs-CZ" sz="1800" dirty="0" smtClean="0"/>
              <a:t>tzv. </a:t>
            </a:r>
            <a:r>
              <a:rPr lang="cs-CZ" sz="1800" b="1" dirty="0" smtClean="0"/>
              <a:t>matrix SPME </a:t>
            </a:r>
            <a:r>
              <a:rPr lang="cs-CZ" sz="1800" dirty="0" smtClean="0"/>
              <a:t>nebo </a:t>
            </a:r>
            <a:r>
              <a:rPr lang="cs-CZ" sz="1800" b="1" dirty="0" err="1" smtClean="0"/>
              <a:t>disposable</a:t>
            </a:r>
            <a:r>
              <a:rPr lang="cs-CZ" sz="1800" b="1" dirty="0" smtClean="0"/>
              <a:t> SPME </a:t>
            </a:r>
            <a:r>
              <a:rPr lang="cs-CZ" sz="1800" dirty="0" smtClean="0"/>
              <a:t>- odvozeno od injekční SPME</a:t>
            </a:r>
          </a:p>
          <a:p>
            <a:pPr>
              <a:spcAft>
                <a:spcPts val="600"/>
              </a:spcAft>
            </a:pPr>
            <a:r>
              <a:rPr lang="cs-CZ" sz="1800" dirty="0" smtClean="0"/>
              <a:t>vlákno s tenkou vrstvou PDMS či jiných sorbentů (</a:t>
            </a:r>
            <a:r>
              <a:rPr lang="cs-CZ" sz="1800" dirty="0" err="1" smtClean="0"/>
              <a:t>divinylbenzen</a:t>
            </a:r>
            <a:r>
              <a:rPr lang="cs-CZ" sz="1800" dirty="0" smtClean="0"/>
              <a:t> - DVB, polyakrylát – PA, </a:t>
            </a:r>
            <a:r>
              <a:rPr lang="cs-CZ" sz="1800" dirty="0" err="1" smtClean="0"/>
              <a:t>carboxen</a:t>
            </a:r>
            <a:r>
              <a:rPr lang="cs-CZ" sz="1800" dirty="0" smtClean="0"/>
              <a:t>. </a:t>
            </a:r>
            <a:r>
              <a:rPr lang="cs-CZ" sz="1800" dirty="0" err="1" smtClean="0"/>
              <a:t>carbowax</a:t>
            </a:r>
            <a:r>
              <a:rPr lang="cs-CZ" sz="1800" dirty="0" smtClean="0"/>
              <a:t> …)</a:t>
            </a:r>
          </a:p>
          <a:p>
            <a:pPr>
              <a:spcAft>
                <a:spcPts val="600"/>
              </a:spcAft>
            </a:pPr>
            <a:r>
              <a:rPr lang="cs-CZ" sz="1800" dirty="0" smtClean="0"/>
              <a:t>velká praktičnost, rychlost, prostorová nenáročnost</a:t>
            </a:r>
          </a:p>
          <a:p>
            <a:pPr>
              <a:spcAft>
                <a:spcPts val="600"/>
              </a:spcAft>
            </a:pPr>
            <a:r>
              <a:rPr lang="cs-CZ" sz="1800" dirty="0" smtClean="0"/>
              <a:t>pro použití je nutné předem determinovat K</a:t>
            </a:r>
            <a:r>
              <a:rPr lang="cs-CZ" sz="1800" baseline="-25000" dirty="0" smtClean="0"/>
              <a:t>PDMS</a:t>
            </a:r>
            <a:endParaRPr lang="cs-CZ" sz="1800" baseline="-25000" dirty="0"/>
          </a:p>
        </p:txBody>
      </p:sp>
      <p:pic>
        <p:nvPicPr>
          <p:cNvPr id="5" name="Picture 3" descr="Glas"/>
          <p:cNvPicPr>
            <a:picLocks noChangeAspect="1" noChangeArrowheads="1"/>
          </p:cNvPicPr>
          <p:nvPr/>
        </p:nvPicPr>
        <p:blipFill>
          <a:blip r:embed="rId2" cstate="print"/>
          <a:srcRect l="1459" b="7376"/>
          <a:stretch>
            <a:fillRect/>
          </a:stretch>
        </p:blipFill>
        <p:spPr bwMode="auto">
          <a:xfrm>
            <a:off x="539552" y="3356992"/>
            <a:ext cx="1882725" cy="2808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 descr="Pincet"/>
          <p:cNvPicPr>
            <a:picLocks noChangeAspect="1" noChangeArrowheads="1"/>
          </p:cNvPicPr>
          <p:nvPr/>
        </p:nvPicPr>
        <p:blipFill>
          <a:blip r:embed="rId3" cstate="print"/>
          <a:srcRect t="2988" r="4356" b="4388"/>
          <a:stretch>
            <a:fillRect/>
          </a:stretch>
        </p:blipFill>
        <p:spPr bwMode="auto">
          <a:xfrm>
            <a:off x="2555776" y="3356992"/>
            <a:ext cx="1800200" cy="2812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4" name="Picture 2" descr="http://www.sigmaaldrich.com/content/dam/sigma-aldrich/articles/reporter-eu/figuree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23281"/>
            <a:ext cx="3598540" cy="1915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012160" y="5653014"/>
            <a:ext cx="16754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b="0" dirty="0" smtClean="0"/>
              <a:t>www.sigma-aldrich.com</a:t>
            </a:r>
            <a:endParaRPr lang="cs-CZ" sz="105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3707904" cy="1138138"/>
          </a:xfrm>
        </p:spPr>
        <p:txBody>
          <a:bodyPr/>
          <a:lstStyle/>
          <a:p>
            <a:r>
              <a:rPr lang="cs-CZ" dirty="0" smtClean="0"/>
              <a:t>Metody hodnocení </a:t>
            </a:r>
            <a:r>
              <a:rPr lang="cs-CZ" dirty="0" err="1" smtClean="0"/>
              <a:t>biodostupnosti</a:t>
            </a:r>
            <a:r>
              <a:rPr lang="cs-CZ" dirty="0" smtClean="0"/>
              <a:t> – půda / sediment / voda</a:t>
            </a:r>
            <a:endParaRPr lang="cs-CZ" dirty="0"/>
          </a:p>
        </p:txBody>
      </p:sp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50381" y="0"/>
            <a:ext cx="539361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251520" y="1628800"/>
            <a:ext cx="3498861" cy="4680520"/>
          </a:xfrm>
        </p:spPr>
        <p:txBody>
          <a:bodyPr/>
          <a:lstStyle/>
          <a:p>
            <a:pPr marL="0" indent="0">
              <a:buNone/>
            </a:pPr>
            <a:r>
              <a:rPr lang="cs-CZ" b="1" dirty="0" smtClean="0">
                <a:solidFill>
                  <a:srgbClr val="FF0000"/>
                </a:solidFill>
              </a:rPr>
              <a:t>SPME</a:t>
            </a:r>
          </a:p>
          <a:p>
            <a:r>
              <a:rPr lang="cs-CZ" b="1" dirty="0" smtClean="0"/>
              <a:t>použití pro vodu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Metody hodnocení </a:t>
            </a:r>
            <a:r>
              <a:rPr lang="cs-CZ" dirty="0" err="1" smtClean="0"/>
              <a:t>biodostupnosti</a:t>
            </a:r>
            <a:r>
              <a:rPr lang="cs-CZ" dirty="0" smtClean="0"/>
              <a:t> – půda / sediment / voda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328592"/>
          </a:xfrm>
        </p:spPr>
        <p:txBody>
          <a:bodyPr/>
          <a:lstStyle/>
          <a:p>
            <a:pPr>
              <a:spcAft>
                <a:spcPts val="600"/>
              </a:spcAft>
              <a:buNone/>
            </a:pPr>
            <a:r>
              <a:rPr lang="cs-CZ" sz="1800" b="1" dirty="0" smtClean="0">
                <a:solidFill>
                  <a:srgbClr val="FF0000"/>
                </a:solidFill>
              </a:rPr>
              <a:t>SPME</a:t>
            </a:r>
          </a:p>
          <a:p>
            <a:pPr>
              <a:spcAft>
                <a:spcPts val="600"/>
              </a:spcAft>
            </a:pPr>
            <a:r>
              <a:rPr lang="cs-CZ" sz="1800" b="1" dirty="0" smtClean="0"/>
              <a:t>použití pro půdy / sedimenty</a:t>
            </a:r>
          </a:p>
          <a:p>
            <a:pPr>
              <a:spcAft>
                <a:spcPts val="600"/>
              </a:spcAft>
            </a:pPr>
            <a:r>
              <a:rPr lang="cs-CZ" sz="1800" b="1" dirty="0" smtClean="0"/>
              <a:t>varianta se suspensí </a:t>
            </a:r>
            <a:r>
              <a:rPr lang="cs-CZ" sz="1800" dirty="0" smtClean="0"/>
              <a:t>– třepání do dosažení rovnováhy (nutno stanovit předem dostatečný čas – řešit kinetiku a poměr vlákno / vzorek – </a:t>
            </a:r>
            <a:r>
              <a:rPr lang="cs-CZ" sz="1800" b="1" dirty="0" err="1" smtClean="0"/>
              <a:t>nedepletivní</a:t>
            </a:r>
            <a:r>
              <a:rPr lang="cs-CZ" sz="1800" b="1" dirty="0" smtClean="0"/>
              <a:t> !!</a:t>
            </a:r>
            <a:r>
              <a:rPr lang="cs-CZ" sz="1800" dirty="0" smtClean="0"/>
              <a:t>)</a:t>
            </a:r>
          </a:p>
          <a:p>
            <a:pPr>
              <a:spcAft>
                <a:spcPts val="600"/>
              </a:spcAft>
            </a:pPr>
            <a:r>
              <a:rPr lang="cs-CZ" sz="1800" b="1" dirty="0" smtClean="0"/>
              <a:t>varianta vláken přímo exponovaných ve vzorku</a:t>
            </a:r>
          </a:p>
        </p:txBody>
      </p:sp>
      <p:pic>
        <p:nvPicPr>
          <p:cNvPr id="7" name="Picture 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789040"/>
            <a:ext cx="4838551" cy="2974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Obdélník 7"/>
          <p:cNvSpPr/>
          <p:nvPr/>
        </p:nvSpPr>
        <p:spPr>
          <a:xfrm>
            <a:off x="179512" y="3355585"/>
            <a:ext cx="33843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b="0" dirty="0" err="1" smtClean="0">
                <a:solidFill>
                  <a:srgbClr val="818184"/>
                </a:solidFill>
              </a:rPr>
              <a:t>Ter</a:t>
            </a:r>
            <a:r>
              <a:rPr lang="cs-CZ" sz="1000" b="0" dirty="0" smtClean="0">
                <a:solidFill>
                  <a:srgbClr val="818184"/>
                </a:solidFill>
              </a:rPr>
              <a:t> </a:t>
            </a:r>
            <a:r>
              <a:rPr lang="cs-CZ" sz="1000" b="0" dirty="0" err="1" smtClean="0">
                <a:solidFill>
                  <a:srgbClr val="818184"/>
                </a:solidFill>
              </a:rPr>
              <a:t>Laak</a:t>
            </a:r>
            <a:r>
              <a:rPr lang="cs-CZ" sz="1000" b="0" dirty="0" smtClean="0">
                <a:solidFill>
                  <a:srgbClr val="818184"/>
                </a:solidFill>
              </a:rPr>
              <a:t> (2005)</a:t>
            </a:r>
            <a:r>
              <a:rPr lang="en-US" sz="1000" b="0" dirty="0" smtClean="0">
                <a:solidFill>
                  <a:srgbClr val="818184"/>
                </a:solidFill>
              </a:rPr>
              <a:t> Sorption to soil of hydrophobic and ionic organic compounds: measurement and modeling </a:t>
            </a:r>
            <a:endParaRPr lang="cs-CZ" sz="1000" b="0" dirty="0">
              <a:solidFill>
                <a:srgbClr val="818184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8349" y="2841137"/>
            <a:ext cx="4675903" cy="2589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Obdélník 9"/>
          <p:cNvSpPr/>
          <p:nvPr/>
        </p:nvSpPr>
        <p:spPr>
          <a:xfrm>
            <a:off x="5294440" y="5570845"/>
            <a:ext cx="37079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Cui et al. 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(2013) E</a:t>
            </a:r>
            <a:r>
              <a:rPr lang="fr-FR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nvironmental Pollution 172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fr-FR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223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</a:t>
            </a:r>
            <a:r>
              <a:rPr lang="fr-FR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234</a:t>
            </a:r>
            <a:endParaRPr lang="cs-CZ" sz="1000" b="0" dirty="0" smtClean="0">
              <a:solidFill>
                <a:srgbClr val="81818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64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654050"/>
          </a:xfrm>
        </p:spPr>
        <p:txBody>
          <a:bodyPr/>
          <a:lstStyle/>
          <a:p>
            <a:r>
              <a:rPr lang="cs-CZ" dirty="0" smtClean="0"/>
              <a:t>Expozice v ekotoxikologii a v </a:t>
            </a:r>
            <a:r>
              <a:rPr lang="cs-CZ" dirty="0" err="1" smtClean="0"/>
              <a:t>EcoRA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hodnocení efektů bez znalosti expozice je téměř zbytečné</a:t>
            </a:r>
          </a:p>
          <a:p>
            <a:pPr>
              <a:buNone/>
            </a:pPr>
            <a:r>
              <a:rPr lang="cs-CZ" i="1" dirty="0" smtClean="0"/>
              <a:t>					</a:t>
            </a:r>
            <a:r>
              <a:rPr lang="cs-CZ" b="1" i="1" dirty="0" smtClean="0"/>
              <a:t>proč?</a:t>
            </a:r>
          </a:p>
          <a:p>
            <a:endParaRPr lang="cs-CZ" b="1" dirty="0" smtClean="0"/>
          </a:p>
          <a:p>
            <a:r>
              <a:rPr lang="cs-CZ" b="1" dirty="0" smtClean="0"/>
              <a:t>bez expozice není účinek, bez expozice je riziko = 0</a:t>
            </a:r>
          </a:p>
          <a:p>
            <a:r>
              <a:rPr lang="cs-CZ" dirty="0" smtClean="0"/>
              <a:t>z hlediska </a:t>
            </a:r>
            <a:r>
              <a:rPr lang="cs-CZ" b="1" dirty="0" smtClean="0"/>
              <a:t>poslání / cíle celé ekotoxikologie</a:t>
            </a:r>
            <a:r>
              <a:rPr lang="cs-CZ" dirty="0" smtClean="0"/>
              <a:t>: nejen řešit efekty, ale popsat celý problém, popsat riziko, odvodit opatření, chránit ŽP:</a:t>
            </a:r>
          </a:p>
          <a:p>
            <a:pPr lvl="1"/>
            <a:r>
              <a:rPr lang="cs-CZ" b="1" dirty="0" smtClean="0"/>
              <a:t>predikce</a:t>
            </a:r>
            <a:r>
              <a:rPr lang="cs-CZ" dirty="0" smtClean="0"/>
              <a:t> – </a:t>
            </a:r>
            <a:r>
              <a:rPr lang="cs-CZ" b="1" dirty="0" smtClean="0"/>
              <a:t>hodnocení rizik </a:t>
            </a:r>
            <a:r>
              <a:rPr lang="cs-CZ" dirty="0" smtClean="0"/>
              <a:t>– pravděpodobnosti, že při dané koncentraci dojde k definovaným efektům</a:t>
            </a:r>
            <a:endParaRPr lang="cs-CZ" b="1" dirty="0" smtClean="0"/>
          </a:p>
          <a:p>
            <a:pPr lvl="1"/>
            <a:r>
              <a:rPr lang="cs-CZ" b="1" dirty="0" smtClean="0"/>
              <a:t>kauzalita</a:t>
            </a:r>
            <a:r>
              <a:rPr lang="cs-CZ" dirty="0" smtClean="0"/>
              <a:t> – korelace intenzity stresoru (koncentrace chemické látky) a míry poškození biologického systému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Metody hodnocení </a:t>
            </a:r>
            <a:r>
              <a:rPr lang="cs-CZ" dirty="0" err="1" smtClean="0"/>
              <a:t>biodostupnosti</a:t>
            </a:r>
            <a:r>
              <a:rPr lang="cs-CZ" dirty="0" smtClean="0"/>
              <a:t> – půda / sediment / voda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80728"/>
            <a:ext cx="4824536" cy="5328592"/>
          </a:xfrm>
        </p:spPr>
        <p:txBody>
          <a:bodyPr/>
          <a:lstStyle/>
          <a:p>
            <a:pPr>
              <a:spcAft>
                <a:spcPts val="600"/>
              </a:spcAft>
              <a:buNone/>
            </a:pPr>
            <a:r>
              <a:rPr lang="cs-CZ" sz="1800" b="1" dirty="0" smtClean="0">
                <a:solidFill>
                  <a:srgbClr val="FF0000"/>
                </a:solidFill>
              </a:rPr>
              <a:t>SPME</a:t>
            </a:r>
          </a:p>
          <a:p>
            <a:pPr>
              <a:spcAft>
                <a:spcPts val="600"/>
              </a:spcAft>
            </a:pPr>
            <a:r>
              <a:rPr lang="cs-CZ" sz="1800" dirty="0" smtClean="0"/>
              <a:t>velice dobré korelace s příjmem biotou</a:t>
            </a:r>
          </a:p>
          <a:p>
            <a:pPr>
              <a:spcAft>
                <a:spcPts val="600"/>
              </a:spcAft>
            </a:pPr>
            <a:r>
              <a:rPr lang="cs-CZ" sz="1800" dirty="0" smtClean="0"/>
              <a:t>mechanistické / fyziologické opodstatnění</a:t>
            </a:r>
          </a:p>
          <a:p>
            <a:pPr>
              <a:spcAft>
                <a:spcPts val="600"/>
              </a:spcAft>
            </a:pPr>
            <a:r>
              <a:rPr lang="cs-CZ" sz="1800" dirty="0" smtClean="0"/>
              <a:t>aplikovatelnost pro fugacitní modelování</a:t>
            </a:r>
            <a:endParaRPr lang="cs-CZ" sz="18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646468"/>
            <a:ext cx="3672408" cy="3037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Obdélník 9"/>
          <p:cNvSpPr/>
          <p:nvPr/>
        </p:nvSpPr>
        <p:spPr>
          <a:xfrm>
            <a:off x="179512" y="3358743"/>
            <a:ext cx="331212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b="0" dirty="0" smtClean="0">
                <a:solidFill>
                  <a:srgbClr val="818184"/>
                </a:solidFill>
                <a:latin typeface="+mn-lt"/>
                <a:ea typeface="Tahoma" pitchFamily="34" charset="0"/>
                <a:cs typeface="Tahoma" pitchFamily="34" charset="0"/>
              </a:rPr>
              <a:t>van der </a:t>
            </a:r>
            <a:r>
              <a:rPr lang="cs-CZ" sz="1000" b="0" dirty="0" err="1" smtClean="0">
                <a:solidFill>
                  <a:srgbClr val="818184"/>
                </a:solidFill>
                <a:latin typeface="+mn-lt"/>
                <a:ea typeface="Tahoma" pitchFamily="34" charset="0"/>
                <a:cs typeface="Tahoma" pitchFamily="34" charset="0"/>
              </a:rPr>
              <a:t>Wal</a:t>
            </a:r>
            <a:r>
              <a:rPr lang="cs-CZ" sz="1000" b="0" dirty="0" smtClean="0">
                <a:solidFill>
                  <a:srgbClr val="818184"/>
                </a:solidFill>
                <a:latin typeface="+mn-lt"/>
                <a:ea typeface="Tahoma" pitchFamily="34" charset="0"/>
                <a:cs typeface="Tahoma" pitchFamily="34" charset="0"/>
              </a:rPr>
              <a:t> (2004) </a:t>
            </a:r>
            <a:r>
              <a:rPr lang="fr-FR" sz="1000" b="0" dirty="0" smtClean="0">
                <a:solidFill>
                  <a:srgbClr val="818184"/>
                </a:solidFill>
                <a:latin typeface="+mn-lt"/>
                <a:ea typeface="Tahoma" pitchFamily="34" charset="0"/>
                <a:cs typeface="Tahoma" pitchFamily="34" charset="0"/>
              </a:rPr>
              <a:t>Environ Sci Technol 38</a:t>
            </a:r>
            <a:r>
              <a:rPr lang="cs-CZ" sz="1000" b="0" dirty="0" smtClean="0">
                <a:solidFill>
                  <a:srgbClr val="818184"/>
                </a:solidFill>
                <a:latin typeface="+mn-lt"/>
                <a:ea typeface="Tahoma" pitchFamily="34" charset="0"/>
                <a:cs typeface="Tahoma" pitchFamily="34" charset="0"/>
              </a:rPr>
              <a:t>: </a:t>
            </a:r>
            <a:r>
              <a:rPr lang="fr-FR" sz="1000" b="0" dirty="0" smtClean="0">
                <a:solidFill>
                  <a:srgbClr val="818184"/>
                </a:solidFill>
                <a:latin typeface="+mn-lt"/>
                <a:ea typeface="Tahoma" pitchFamily="34" charset="0"/>
                <a:cs typeface="Tahoma" pitchFamily="34" charset="0"/>
              </a:rPr>
              <a:t>4842-4848</a:t>
            </a:r>
            <a:endParaRPr lang="cs-CZ" sz="1000" b="0" dirty="0">
              <a:solidFill>
                <a:srgbClr val="818184"/>
              </a:solidFill>
              <a:latin typeface="+mn-lt"/>
              <a:ea typeface="Tahoma" pitchFamily="34" charset="0"/>
              <a:cs typeface="Tahoma" pitchFamily="34" charset="0"/>
            </a:endParaRPr>
          </a:p>
        </p:txBody>
      </p:sp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9090" y="1218979"/>
            <a:ext cx="3871185" cy="2139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Obdélník 11"/>
          <p:cNvSpPr/>
          <p:nvPr/>
        </p:nvSpPr>
        <p:spPr>
          <a:xfrm>
            <a:off x="5745475" y="995903"/>
            <a:ext cx="32447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b="0" dirty="0" err="1" smtClean="0">
                <a:solidFill>
                  <a:srgbClr val="818184"/>
                </a:solidFill>
                <a:latin typeface="+mn-lt"/>
              </a:rPr>
              <a:t>DiFilippo</a:t>
            </a:r>
            <a:r>
              <a:rPr lang="cs-CZ" sz="1000" b="0" dirty="0" smtClean="0">
                <a:solidFill>
                  <a:srgbClr val="818184"/>
                </a:solidFill>
                <a:latin typeface="+mn-lt"/>
              </a:rPr>
              <a:t> (2010) </a:t>
            </a:r>
            <a:r>
              <a:rPr lang="fr-FR" sz="1000" b="0" dirty="0" smtClean="0">
                <a:solidFill>
                  <a:srgbClr val="818184"/>
                </a:solidFill>
                <a:latin typeface="+mn-lt"/>
              </a:rPr>
              <a:t>Environ Sci Technol 44, 6917–6925</a:t>
            </a:r>
            <a:endParaRPr lang="cs-CZ" sz="1000" b="0" dirty="0">
              <a:solidFill>
                <a:srgbClr val="818184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699" y="3481854"/>
            <a:ext cx="3780845" cy="3171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Metody hodnocení </a:t>
            </a:r>
            <a:r>
              <a:rPr lang="cs-CZ" dirty="0" err="1" smtClean="0"/>
              <a:t>biodostupnosti</a:t>
            </a:r>
            <a:r>
              <a:rPr lang="cs-CZ" dirty="0" smtClean="0"/>
              <a:t> – půda / sediment / voda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  <a:buNone/>
            </a:pPr>
            <a:r>
              <a:rPr lang="cs-CZ" sz="1800" b="1" dirty="0" smtClean="0">
                <a:solidFill>
                  <a:srgbClr val="FF0000"/>
                </a:solidFill>
              </a:rPr>
              <a:t>„</a:t>
            </a:r>
            <a:r>
              <a:rPr lang="cs-CZ" sz="1800" b="1" dirty="0" err="1" smtClean="0">
                <a:solidFill>
                  <a:srgbClr val="FF0000"/>
                </a:solidFill>
              </a:rPr>
              <a:t>coated</a:t>
            </a:r>
            <a:r>
              <a:rPr lang="cs-CZ" sz="1800" b="1" dirty="0" smtClean="0">
                <a:solidFill>
                  <a:srgbClr val="FF0000"/>
                </a:solidFill>
              </a:rPr>
              <a:t> </a:t>
            </a:r>
            <a:r>
              <a:rPr lang="cs-CZ" sz="1800" b="1" dirty="0" err="1" smtClean="0">
                <a:solidFill>
                  <a:srgbClr val="FF0000"/>
                </a:solidFill>
              </a:rPr>
              <a:t>vials</a:t>
            </a:r>
            <a:r>
              <a:rPr lang="cs-CZ" sz="1800" b="1" dirty="0" smtClean="0">
                <a:solidFill>
                  <a:srgbClr val="FF0000"/>
                </a:solidFill>
              </a:rPr>
              <a:t>“</a:t>
            </a:r>
          </a:p>
          <a:p>
            <a:pPr>
              <a:spcAft>
                <a:spcPts val="600"/>
              </a:spcAft>
            </a:pPr>
            <a:r>
              <a:rPr lang="cs-CZ" sz="1800" dirty="0" err="1" smtClean="0"/>
              <a:t>vialky</a:t>
            </a:r>
            <a:r>
              <a:rPr lang="cs-CZ" sz="1800" dirty="0" smtClean="0"/>
              <a:t> s tenkou (µm) vrstvou sorbentu:</a:t>
            </a:r>
          </a:p>
          <a:p>
            <a:pPr lvl="1">
              <a:spcAft>
                <a:spcPts val="600"/>
              </a:spcAft>
            </a:pPr>
            <a:r>
              <a:rPr lang="cs-CZ" sz="1600" dirty="0" err="1" smtClean="0"/>
              <a:t>ethylene</a:t>
            </a:r>
            <a:r>
              <a:rPr lang="cs-CZ" sz="1600" dirty="0" smtClean="0"/>
              <a:t> vinyl </a:t>
            </a:r>
            <a:r>
              <a:rPr lang="cs-CZ" sz="1600" dirty="0" err="1" smtClean="0"/>
              <a:t>acetate</a:t>
            </a:r>
            <a:r>
              <a:rPr lang="cs-CZ" sz="1600" dirty="0" smtClean="0"/>
              <a:t> (EVA)</a:t>
            </a:r>
          </a:p>
          <a:p>
            <a:pPr lvl="1">
              <a:spcAft>
                <a:spcPts val="600"/>
              </a:spcAft>
            </a:pPr>
            <a:r>
              <a:rPr lang="cs-CZ" sz="1600" dirty="0" err="1" smtClean="0"/>
              <a:t>polydimethylsiloxane</a:t>
            </a:r>
            <a:r>
              <a:rPr lang="cs-CZ" sz="1600" dirty="0" smtClean="0"/>
              <a:t> (PDMS)</a:t>
            </a:r>
          </a:p>
          <a:p>
            <a:pPr>
              <a:spcAft>
                <a:spcPts val="600"/>
              </a:spcAft>
            </a:pPr>
            <a:r>
              <a:rPr lang="cs-CZ" sz="1800" dirty="0" smtClean="0"/>
              <a:t>čím tenčí (vyšší poměr povrch / objem), tím rychlejší dosažení rovnováhy</a:t>
            </a:r>
            <a:endParaRPr lang="cs-CZ" sz="1800" dirty="0"/>
          </a:p>
        </p:txBody>
      </p:sp>
      <p:pic>
        <p:nvPicPr>
          <p:cNvPr id="9" name="Picture 2" descr="http://journal.chemistrycentral.com/content/figures/1752-153X-2-8-graphical-abstract.gif"/>
          <p:cNvPicPr>
            <a:picLocks noChangeAspect="1" noChangeArrowheads="1"/>
          </p:cNvPicPr>
          <p:nvPr/>
        </p:nvPicPr>
        <p:blipFill>
          <a:blip r:embed="rId2" cstate="print"/>
          <a:srcRect r="38158"/>
          <a:stretch>
            <a:fillRect/>
          </a:stretch>
        </p:blipFill>
        <p:spPr bwMode="auto">
          <a:xfrm>
            <a:off x="4170250" y="3027671"/>
            <a:ext cx="4400107" cy="2363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4" descr="http://t1.gstatic.com/images?q=tbn:ANd9GcS-aNSTWzLIcdnBOz0CRj-0qYJk5lVBv2zx4frf8JGUGbmXnvk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76256" y="1340768"/>
            <a:ext cx="1740024" cy="104401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027672"/>
            <a:ext cx="2999102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Obdélník 11"/>
          <p:cNvSpPr/>
          <p:nvPr/>
        </p:nvSpPr>
        <p:spPr>
          <a:xfrm>
            <a:off x="683568" y="5557302"/>
            <a:ext cx="29523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b="0" dirty="0" err="1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Wilcockson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cs-CZ" sz="1000" b="0" dirty="0" err="1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and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cs-CZ" sz="1000" b="0" dirty="0" err="1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Gobas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(2001) </a:t>
            </a:r>
            <a:r>
              <a:rPr lang="fr-FR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Environ Sci Technol 35</a:t>
            </a:r>
            <a:r>
              <a:rPr lang="cs-CZ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r>
              <a:rPr lang="fr-FR" sz="1000" b="0" dirty="0" smtClean="0">
                <a:solidFill>
                  <a:srgbClr val="81818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1425-1431</a:t>
            </a:r>
            <a:endParaRPr lang="cs-CZ" sz="1000" b="0" dirty="0">
              <a:solidFill>
                <a:srgbClr val="81818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1266" name="Picture 2" descr="http://upload.wikimedia.org/wikipedia/commons/thumb/1/10/Ethylenvinylacetat.svg/150px-Ethylenvinylacetat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260834"/>
            <a:ext cx="142875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170250" y="5537666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000" b="0" dirty="0" err="1" smtClean="0">
                <a:solidFill>
                  <a:srgbClr val="818184"/>
                </a:solidFill>
              </a:rPr>
              <a:t>Reichenberg</a:t>
            </a:r>
            <a:r>
              <a:rPr lang="cs-CZ" sz="1000" b="0" dirty="0" smtClean="0">
                <a:solidFill>
                  <a:srgbClr val="818184"/>
                </a:solidFill>
              </a:rPr>
              <a:t> et al. (2008) </a:t>
            </a:r>
            <a:r>
              <a:rPr lang="cs-CZ" sz="1000" b="0" dirty="0" err="1" smtClean="0">
                <a:solidFill>
                  <a:srgbClr val="818184"/>
                </a:solidFill>
              </a:rPr>
              <a:t>Chemistry</a:t>
            </a:r>
            <a:r>
              <a:rPr lang="cs-CZ" sz="1000" b="0" dirty="0" smtClean="0">
                <a:solidFill>
                  <a:srgbClr val="818184"/>
                </a:solidFill>
              </a:rPr>
              <a:t> </a:t>
            </a:r>
            <a:r>
              <a:rPr lang="cs-CZ" sz="1000" b="0" dirty="0" err="1">
                <a:solidFill>
                  <a:srgbClr val="818184"/>
                </a:solidFill>
              </a:rPr>
              <a:t>Central</a:t>
            </a:r>
            <a:r>
              <a:rPr lang="cs-CZ" sz="1000" b="0" dirty="0">
                <a:solidFill>
                  <a:srgbClr val="818184"/>
                </a:solidFill>
              </a:rPr>
              <a:t> Journal </a:t>
            </a:r>
            <a:r>
              <a:rPr lang="cs-CZ" sz="1000" b="0" dirty="0" smtClean="0">
                <a:solidFill>
                  <a:srgbClr val="818184"/>
                </a:solidFill>
              </a:rPr>
              <a:t>2</a:t>
            </a:r>
            <a:endParaRPr lang="cs-CZ" sz="1000" b="0" dirty="0">
              <a:solidFill>
                <a:srgbClr val="8181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39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Metody hodnocení </a:t>
            </a:r>
            <a:r>
              <a:rPr lang="cs-CZ" dirty="0" err="1" smtClean="0"/>
              <a:t>biodostupnosti</a:t>
            </a:r>
            <a:r>
              <a:rPr lang="cs-CZ" dirty="0" smtClean="0"/>
              <a:t> – půda / sediment / voda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 err="1" smtClean="0">
                <a:solidFill>
                  <a:srgbClr val="FF0000"/>
                </a:solidFill>
              </a:rPr>
              <a:t>stir</a:t>
            </a:r>
            <a:r>
              <a:rPr lang="cs-CZ" b="1" dirty="0" smtClean="0">
                <a:solidFill>
                  <a:srgbClr val="FF0000"/>
                </a:solidFill>
              </a:rPr>
              <a:t> bar </a:t>
            </a:r>
            <a:r>
              <a:rPr lang="cs-CZ" b="1" dirty="0" err="1" smtClean="0">
                <a:solidFill>
                  <a:srgbClr val="FF0000"/>
                </a:solidFill>
              </a:rPr>
              <a:t>sorptive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extraction</a:t>
            </a:r>
            <a:r>
              <a:rPr lang="cs-CZ" b="1" dirty="0" smtClean="0">
                <a:solidFill>
                  <a:srgbClr val="FF0000"/>
                </a:solidFill>
              </a:rPr>
              <a:t> (SBSE)</a:t>
            </a:r>
          </a:p>
          <a:p>
            <a:r>
              <a:rPr lang="cs-CZ" dirty="0" err="1" smtClean="0"/>
              <a:t>míchadélko</a:t>
            </a:r>
            <a:r>
              <a:rPr lang="cs-CZ" dirty="0" smtClean="0"/>
              <a:t> potažené PDMS</a:t>
            </a:r>
            <a:endParaRPr lang="cs-CZ" dirty="0"/>
          </a:p>
        </p:txBody>
      </p: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302488"/>
            <a:ext cx="2825502" cy="2062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bdélník 4"/>
          <p:cNvSpPr/>
          <p:nvPr/>
        </p:nvSpPr>
        <p:spPr>
          <a:xfrm>
            <a:off x="971599" y="4365104"/>
            <a:ext cx="30582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b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Prieto</a:t>
            </a:r>
            <a:r>
              <a:rPr lang="cs-CZ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(2010) </a:t>
            </a:r>
            <a:r>
              <a:rPr lang="en-US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Journal of Chromatography A, 1217</a:t>
            </a:r>
            <a:r>
              <a:rPr lang="cs-CZ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n-US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2642–2666</a:t>
            </a:r>
            <a:endParaRPr lang="cs-CZ" sz="1000" b="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2290" name="Picture 2" descr="http://www.gerstelus.com/blog/wp-content/uploads/2012/10/GERSTEL_Oct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6604"/>
            <a:ext cx="325755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01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Metody hodnocení biodostupnosti – půda / sediment / voda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251520" y="1052736"/>
            <a:ext cx="8640960" cy="5256584"/>
          </a:xfrm>
        </p:spPr>
        <p:txBody>
          <a:bodyPr/>
          <a:lstStyle/>
          <a:p>
            <a:pPr>
              <a:spcAft>
                <a:spcPts val="600"/>
              </a:spcAft>
              <a:buNone/>
            </a:pPr>
            <a:r>
              <a:rPr lang="cs-CZ" sz="1800" b="1" dirty="0" smtClean="0">
                <a:solidFill>
                  <a:srgbClr val="FF0000"/>
                </a:solidFill>
              </a:rPr>
              <a:t>proužky PDMS či POM</a:t>
            </a:r>
          </a:p>
          <a:p>
            <a:pPr>
              <a:spcAft>
                <a:spcPts val="600"/>
              </a:spcAft>
            </a:pPr>
            <a:r>
              <a:rPr lang="cs-CZ" sz="1800" dirty="0" smtClean="0"/>
              <a:t>malé proužky silikonové gumy či </a:t>
            </a:r>
            <a:r>
              <a:rPr lang="cs-CZ" sz="1800" dirty="0" err="1" smtClean="0"/>
              <a:t>polyoxymethylenu</a:t>
            </a:r>
            <a:r>
              <a:rPr lang="cs-CZ" sz="1800" dirty="0" smtClean="0"/>
              <a:t> (POM) přímo v půdní suspensi – exponované do dosažení rovnováhy, extrakce</a:t>
            </a:r>
          </a:p>
          <a:p>
            <a:pPr>
              <a:spcAft>
                <a:spcPts val="600"/>
              </a:spcAft>
            </a:pPr>
            <a:endParaRPr lang="cs-CZ" sz="1800" dirty="0"/>
          </a:p>
        </p:txBody>
      </p:sp>
      <p:pic>
        <p:nvPicPr>
          <p:cNvPr id="16386" name="Picture 2" descr="http://upload.wikimedia.org/wikipedia/commons/thumb/3/35/Polyoxymethylene.svg/120px-Polyoxymethylene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70951"/>
            <a:ext cx="1143000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474136"/>
            <a:ext cx="3384376" cy="4329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0" y="2868389"/>
            <a:ext cx="3406422" cy="2248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8854"/>
            <a:ext cx="3416776" cy="278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309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Metody hodnocení </a:t>
            </a:r>
            <a:r>
              <a:rPr lang="cs-CZ" dirty="0" err="1" smtClean="0"/>
              <a:t>biodostupnosti</a:t>
            </a:r>
            <a:r>
              <a:rPr lang="cs-CZ" dirty="0" smtClean="0"/>
              <a:t> – půda / sediment / voda</a:t>
            </a:r>
            <a:endParaRPr lang="cs-CZ" dirty="0"/>
          </a:p>
        </p:txBody>
      </p:sp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2" cstate="print"/>
          <a:srcRect b="14023"/>
          <a:stretch>
            <a:fillRect/>
          </a:stretch>
        </p:blipFill>
        <p:spPr bwMode="auto">
          <a:xfrm>
            <a:off x="611560" y="2348880"/>
            <a:ext cx="7890319" cy="41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 t="85763"/>
          <a:stretch>
            <a:fillRect/>
          </a:stretch>
        </p:blipFill>
        <p:spPr bwMode="auto">
          <a:xfrm>
            <a:off x="611560" y="1700808"/>
            <a:ext cx="7884367" cy="679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4627420"/>
            <a:ext cx="2987824" cy="2230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Obdélník 6"/>
          <p:cNvSpPr/>
          <p:nvPr/>
        </p:nvSpPr>
        <p:spPr>
          <a:xfrm>
            <a:off x="1979712" y="6611779"/>
            <a:ext cx="358303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b="0" dirty="0" err="1" smtClean="0"/>
              <a:t>Gomez</a:t>
            </a:r>
            <a:r>
              <a:rPr lang="cs-CZ" sz="1000" b="0" dirty="0" smtClean="0"/>
              <a:t>-</a:t>
            </a:r>
            <a:r>
              <a:rPr lang="cs-CZ" sz="1000" b="0" dirty="0" err="1" smtClean="0"/>
              <a:t>Eylez</a:t>
            </a:r>
            <a:r>
              <a:rPr lang="cs-CZ" sz="1000" b="0" dirty="0" smtClean="0"/>
              <a:t> </a:t>
            </a:r>
            <a:r>
              <a:rPr lang="cs-CZ" sz="1000" b="0" dirty="0" err="1" smtClean="0"/>
              <a:t>et</a:t>
            </a:r>
            <a:r>
              <a:rPr lang="cs-CZ" sz="1000" b="0" dirty="0" smtClean="0"/>
              <a:t> </a:t>
            </a:r>
            <a:r>
              <a:rPr lang="cs-CZ" sz="1000" b="0" dirty="0" err="1" smtClean="0"/>
              <a:t>al</a:t>
            </a:r>
            <a:r>
              <a:rPr lang="cs-CZ" sz="1000" b="0" dirty="0" smtClean="0"/>
              <a:t>. (2012) </a:t>
            </a:r>
            <a:r>
              <a:rPr lang="fr-FR" sz="1000" b="0" dirty="0" smtClean="0"/>
              <a:t>Environ Sci</a:t>
            </a:r>
            <a:r>
              <a:rPr lang="cs-CZ" sz="1000" b="0" dirty="0" smtClean="0"/>
              <a:t> </a:t>
            </a:r>
            <a:r>
              <a:rPr lang="fr-FR" sz="1000" b="0" dirty="0" smtClean="0"/>
              <a:t>Technol 46</a:t>
            </a:r>
            <a:r>
              <a:rPr lang="cs-CZ" sz="1000" b="0" dirty="0" smtClean="0"/>
              <a:t>:</a:t>
            </a:r>
            <a:r>
              <a:rPr lang="fr-FR" sz="1000" b="0" dirty="0" smtClean="0"/>
              <a:t> 962−969</a:t>
            </a:r>
            <a:endParaRPr lang="cs-CZ" sz="1000" b="0" dirty="0"/>
          </a:p>
        </p:txBody>
      </p:sp>
      <p:sp>
        <p:nvSpPr>
          <p:cNvPr id="8" name="Zástupný symbol pro obsah 2"/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1080120"/>
          </a:xfrm>
        </p:spPr>
        <p:txBody>
          <a:bodyPr/>
          <a:lstStyle/>
          <a:p>
            <a:pPr marL="1588" indent="-1588" algn="ctr">
              <a:spcAft>
                <a:spcPts val="600"/>
              </a:spcAft>
              <a:buNone/>
            </a:pPr>
            <a:r>
              <a:rPr lang="cs-CZ" b="1" dirty="0" smtClean="0">
                <a:solidFill>
                  <a:srgbClr val="FF0000"/>
                </a:solidFill>
              </a:rPr>
              <a:t>PDMS a POM - </a:t>
            </a:r>
            <a:r>
              <a:rPr lang="cs-CZ" b="1" dirty="0" smtClean="0"/>
              <a:t>pro bezobratlé a rostliny mnohem lepší predikce biodostupnosti než u rozpouštědel a HPCD !!!</a:t>
            </a:r>
            <a:endParaRPr lang="cs-CZ" b="1" baseline="-25000" dirty="0"/>
          </a:p>
        </p:txBody>
      </p:sp>
      <p:sp>
        <p:nvSpPr>
          <p:cNvPr id="3" name="Obdélník 2"/>
          <p:cNvSpPr/>
          <p:nvPr/>
        </p:nvSpPr>
        <p:spPr>
          <a:xfrm>
            <a:off x="395536" y="4401108"/>
            <a:ext cx="5616624" cy="2052228"/>
          </a:xfrm>
          <a:prstGeom prst="rect">
            <a:avLst/>
          </a:prstGeom>
          <a:noFill/>
          <a:ln w="76200">
            <a:solidFill>
              <a:srgbClr val="66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99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Metody hodnocení biodostupnosti –voda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  <a:buNone/>
            </a:pPr>
            <a:r>
              <a:rPr lang="cs-CZ" sz="1800" b="1" dirty="0" smtClean="0">
                <a:solidFill>
                  <a:srgbClr val="FF0000"/>
                </a:solidFill>
              </a:rPr>
              <a:t>POCIS</a:t>
            </a:r>
          </a:p>
          <a:p>
            <a:pPr>
              <a:spcAft>
                <a:spcPts val="600"/>
              </a:spcAft>
            </a:pPr>
            <a:r>
              <a:rPr lang="cs-CZ" sz="1600" dirty="0" err="1" smtClean="0"/>
              <a:t>polar</a:t>
            </a:r>
            <a:r>
              <a:rPr lang="cs-CZ" sz="1600" dirty="0" smtClean="0"/>
              <a:t> </a:t>
            </a:r>
            <a:r>
              <a:rPr lang="cs-CZ" sz="1600" dirty="0" err="1" smtClean="0"/>
              <a:t>organic</a:t>
            </a:r>
            <a:r>
              <a:rPr lang="cs-CZ" sz="1600" dirty="0" smtClean="0"/>
              <a:t> </a:t>
            </a:r>
            <a:r>
              <a:rPr lang="cs-CZ" sz="1600" dirty="0" err="1" smtClean="0"/>
              <a:t>compounds</a:t>
            </a:r>
            <a:r>
              <a:rPr lang="cs-CZ" sz="1600" dirty="0" smtClean="0"/>
              <a:t> </a:t>
            </a:r>
            <a:r>
              <a:rPr lang="cs-CZ" sz="1600" dirty="0" err="1" smtClean="0"/>
              <a:t>integrative</a:t>
            </a:r>
            <a:r>
              <a:rPr lang="cs-CZ" sz="1600" dirty="0" smtClean="0"/>
              <a:t> </a:t>
            </a:r>
            <a:r>
              <a:rPr lang="cs-CZ" sz="1600" dirty="0" err="1" smtClean="0"/>
              <a:t>sampler</a:t>
            </a:r>
            <a:endParaRPr lang="cs-CZ" sz="1600" dirty="0" smtClean="0"/>
          </a:p>
          <a:p>
            <a:pPr>
              <a:buNone/>
            </a:pPr>
            <a:endParaRPr lang="cs-CZ" sz="18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cs-CZ" sz="1800" b="1" dirty="0" err="1" smtClean="0">
                <a:solidFill>
                  <a:srgbClr val="FF0000"/>
                </a:solidFill>
              </a:rPr>
              <a:t>Chemcatcher</a:t>
            </a:r>
            <a:endParaRPr lang="cs-CZ" sz="1800" b="1" dirty="0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1600" dirty="0" err="1"/>
              <a:t>Empore</a:t>
            </a:r>
            <a:r>
              <a:rPr lang="cs-CZ" sz="1600" dirty="0"/>
              <a:t> </a:t>
            </a:r>
            <a:r>
              <a:rPr lang="en-US" sz="1600" dirty="0"/>
              <a:t>disks</a:t>
            </a:r>
            <a:endParaRPr lang="cs-CZ" sz="1600" dirty="0"/>
          </a:p>
          <a:p>
            <a:pPr>
              <a:spcAft>
                <a:spcPts val="600"/>
              </a:spcAft>
            </a:pPr>
            <a:r>
              <a:rPr lang="en-US" sz="1600" dirty="0" err="1"/>
              <a:t>styrenedivinylbenzene</a:t>
            </a:r>
            <a:r>
              <a:rPr lang="cs-CZ" sz="1600" dirty="0"/>
              <a:t> </a:t>
            </a:r>
            <a:r>
              <a:rPr lang="en-US" sz="1600" dirty="0"/>
              <a:t>(SDB)</a:t>
            </a:r>
            <a:endParaRPr lang="cs-CZ" sz="1600" dirty="0"/>
          </a:p>
          <a:p>
            <a:pPr>
              <a:spcAft>
                <a:spcPts val="600"/>
              </a:spcAft>
            </a:pPr>
            <a:r>
              <a:rPr lang="cs-CZ" sz="1600" dirty="0">
                <a:hlinkClick r:id="rId2"/>
              </a:rPr>
              <a:t>http://youtu.be/f7Xzr4FIJmg</a:t>
            </a:r>
            <a:endParaRPr lang="cs-CZ" sz="1600" dirty="0"/>
          </a:p>
          <a:p>
            <a:pPr>
              <a:spcAft>
                <a:spcPts val="600"/>
              </a:spcAft>
            </a:pPr>
            <a:endParaRPr lang="cs-CZ" sz="16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1538" y="980728"/>
            <a:ext cx="3577359" cy="570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Obdélník 10"/>
          <p:cNvSpPr/>
          <p:nvPr/>
        </p:nvSpPr>
        <p:spPr>
          <a:xfrm rot="16200000">
            <a:off x="6136925" y="3709645"/>
            <a:ext cx="57040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b="0" dirty="0" err="1" smtClean="0">
                <a:solidFill>
                  <a:srgbClr val="818184"/>
                </a:solidFill>
              </a:rPr>
              <a:t>Harman</a:t>
            </a:r>
            <a:r>
              <a:rPr lang="cs-CZ" sz="1000" b="0" dirty="0" smtClean="0">
                <a:solidFill>
                  <a:srgbClr val="818184"/>
                </a:solidFill>
              </a:rPr>
              <a:t> (2012) </a:t>
            </a:r>
            <a:r>
              <a:rPr lang="en-US" sz="1000" b="0" dirty="0" smtClean="0">
                <a:solidFill>
                  <a:srgbClr val="818184"/>
                </a:solidFill>
              </a:rPr>
              <a:t>Environmental Toxicology and Chemistry</a:t>
            </a:r>
            <a:r>
              <a:rPr lang="cs-CZ" sz="1000" b="0" dirty="0" smtClean="0">
                <a:solidFill>
                  <a:srgbClr val="818184"/>
                </a:solidFill>
              </a:rPr>
              <a:t> </a:t>
            </a:r>
            <a:r>
              <a:rPr lang="en-US" sz="1000" b="0" dirty="0" smtClean="0">
                <a:solidFill>
                  <a:srgbClr val="818184"/>
                </a:solidFill>
              </a:rPr>
              <a:t>31, 2724–2738</a:t>
            </a:r>
            <a:endParaRPr lang="cs-CZ" sz="1000" b="0" dirty="0">
              <a:solidFill>
                <a:srgbClr val="818184"/>
              </a:solidFill>
            </a:endParaRPr>
          </a:p>
        </p:txBody>
      </p:sp>
      <p:pic>
        <p:nvPicPr>
          <p:cNvPr id="12" name="Picture 2" descr="http://www.port.ac.uk/media/Media,145916,e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1" y="5023486"/>
            <a:ext cx="2292909" cy="1543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15714"/>
            <a:ext cx="2292909" cy="1353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2029" y="3680918"/>
            <a:ext cx="2497893" cy="2349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bdélník 15"/>
          <p:cNvSpPr/>
          <p:nvPr/>
        </p:nvSpPr>
        <p:spPr>
          <a:xfrm>
            <a:off x="2622029" y="6163892"/>
            <a:ext cx="24978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b="0" dirty="0" err="1" smtClean="0">
                <a:solidFill>
                  <a:srgbClr val="818184"/>
                </a:solidFill>
              </a:rPr>
              <a:t>Vermeirssen</a:t>
            </a:r>
            <a:r>
              <a:rPr lang="cs-CZ" sz="1000" b="0" dirty="0" smtClean="0">
                <a:solidFill>
                  <a:srgbClr val="818184"/>
                </a:solidFill>
              </a:rPr>
              <a:t> </a:t>
            </a:r>
            <a:r>
              <a:rPr lang="cs-CZ" sz="1000" b="0" dirty="0" err="1" smtClean="0">
                <a:solidFill>
                  <a:srgbClr val="818184"/>
                </a:solidFill>
              </a:rPr>
              <a:t>et</a:t>
            </a:r>
            <a:r>
              <a:rPr lang="cs-CZ" sz="1000" b="0" dirty="0" smtClean="0">
                <a:solidFill>
                  <a:srgbClr val="818184"/>
                </a:solidFill>
              </a:rPr>
              <a:t> </a:t>
            </a:r>
            <a:r>
              <a:rPr lang="cs-CZ" sz="1000" b="0" dirty="0" err="1" smtClean="0">
                <a:solidFill>
                  <a:srgbClr val="818184"/>
                </a:solidFill>
              </a:rPr>
              <a:t>al</a:t>
            </a:r>
            <a:r>
              <a:rPr lang="cs-CZ" sz="1000" b="0" dirty="0" smtClean="0">
                <a:solidFill>
                  <a:srgbClr val="818184"/>
                </a:solidFill>
              </a:rPr>
              <a:t> (2009) W</a:t>
            </a:r>
            <a:r>
              <a:rPr lang="pt-BR" sz="1000" b="0" dirty="0" smtClean="0">
                <a:solidFill>
                  <a:srgbClr val="818184"/>
                </a:solidFill>
              </a:rPr>
              <a:t>ater </a:t>
            </a:r>
            <a:r>
              <a:rPr lang="cs-CZ" sz="1000" b="0" dirty="0" smtClean="0">
                <a:solidFill>
                  <a:srgbClr val="818184"/>
                </a:solidFill>
              </a:rPr>
              <a:t>R</a:t>
            </a:r>
            <a:r>
              <a:rPr lang="pt-BR" sz="1000" b="0" dirty="0" smtClean="0">
                <a:solidFill>
                  <a:srgbClr val="818184"/>
                </a:solidFill>
              </a:rPr>
              <a:t>esearch 43</a:t>
            </a:r>
            <a:r>
              <a:rPr lang="cs-CZ" sz="1000" b="0" dirty="0" smtClean="0">
                <a:solidFill>
                  <a:srgbClr val="818184"/>
                </a:solidFill>
              </a:rPr>
              <a:t>, 903-914</a:t>
            </a:r>
            <a:endParaRPr lang="cs-CZ" sz="1000" b="0" dirty="0">
              <a:solidFill>
                <a:srgbClr val="8181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93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Metody hodnocení biodostupnosti –voda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sz="1800" b="1" dirty="0" smtClean="0">
                <a:solidFill>
                  <a:srgbClr val="FF0000"/>
                </a:solidFill>
              </a:rPr>
              <a:t>různé sorbenty (PDMS, PE, POM …)</a:t>
            </a:r>
          </a:p>
          <a:p>
            <a:pPr>
              <a:buNone/>
            </a:pPr>
            <a:r>
              <a:rPr lang="cs-CZ" sz="1600" dirty="0" smtClean="0">
                <a:hlinkClick r:id="rId2"/>
              </a:rPr>
              <a:t>http://youtu.be/xZnQt0IKlRE</a:t>
            </a:r>
            <a:endParaRPr lang="cs-CZ" sz="1600" dirty="0" smtClean="0"/>
          </a:p>
          <a:p>
            <a:pPr>
              <a:buNone/>
            </a:pPr>
            <a:r>
              <a:rPr lang="cs-CZ" sz="1800" dirty="0" smtClean="0"/>
              <a:t>výhoda </a:t>
            </a:r>
            <a:r>
              <a:rPr lang="cs-CZ" sz="1800" dirty="0" smtClean="0"/>
              <a:t>je zejména cena a jednoduchost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492896"/>
            <a:ext cx="2061413" cy="4365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bdélník 4"/>
          <p:cNvSpPr/>
          <p:nvPr/>
        </p:nvSpPr>
        <p:spPr>
          <a:xfrm>
            <a:off x="2195736" y="6060834"/>
            <a:ext cx="320613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b="0" dirty="0" smtClean="0"/>
              <a:t>US EPA (2012) </a:t>
            </a:r>
            <a:r>
              <a:rPr lang="en-US" sz="1000" b="0" dirty="0" smtClean="0"/>
              <a:t>Guidelines for Using Passive Samplers to Monitor Organic Contaminants at Superfund Sediment Sites </a:t>
            </a:r>
            <a:endParaRPr lang="cs-CZ" sz="1000" b="0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3487316"/>
            <a:ext cx="3258177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http://web.uri.edu/lohmannlab/files/es-2010-040865_0004-300x225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3243845"/>
            <a:ext cx="3003926" cy="2252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4" descr="https://encrypted-tbn1.gstatic.com/images?q=tbn:ANd9GcRf8r146TFU6_M0kLeE9SiF0Q_7t9ENXrQZureNJzphG8SKziQjV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1052736"/>
            <a:ext cx="3003926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626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Metody hodnocení </a:t>
            </a:r>
            <a:r>
              <a:rPr lang="cs-CZ" dirty="0" err="1" smtClean="0"/>
              <a:t>biodostupnosti</a:t>
            </a:r>
            <a:r>
              <a:rPr lang="cs-CZ" dirty="0" smtClean="0"/>
              <a:t> – půda / sediment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sz="2400" b="1" dirty="0" smtClean="0">
                <a:solidFill>
                  <a:srgbClr val="FF0000"/>
                </a:solidFill>
              </a:rPr>
              <a:t>kovy: </a:t>
            </a:r>
          </a:p>
          <a:p>
            <a:pPr marL="0" indent="14288">
              <a:buNone/>
            </a:pPr>
            <a:r>
              <a:rPr lang="cs-CZ" b="1" dirty="0" smtClean="0">
                <a:solidFill>
                  <a:srgbClr val="FF0000"/>
                </a:solidFill>
              </a:rPr>
              <a:t>A. stanovení pomocí extrakce včetně sekvenční extrakce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3284" y="3645024"/>
            <a:ext cx="5761346" cy="3082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60848"/>
            <a:ext cx="3347864" cy="2379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Obdélník 7"/>
          <p:cNvSpPr/>
          <p:nvPr/>
        </p:nvSpPr>
        <p:spPr>
          <a:xfrm>
            <a:off x="0" y="4513674"/>
            <a:ext cx="3347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b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Peijnenburg</a:t>
            </a:r>
            <a:r>
              <a:rPr lang="cs-CZ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cs-CZ" sz="1000" b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and</a:t>
            </a:r>
            <a:r>
              <a:rPr lang="cs-CZ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cs-CZ" sz="1000" b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Jager</a:t>
            </a:r>
            <a:r>
              <a:rPr lang="cs-CZ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(2003) </a:t>
            </a:r>
            <a:r>
              <a:rPr lang="cs-CZ" sz="1000" b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Ecotoxicology</a:t>
            </a:r>
            <a:r>
              <a:rPr lang="cs-CZ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cs-CZ" sz="1000" b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and</a:t>
            </a:r>
            <a:r>
              <a:rPr lang="cs-CZ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cs-CZ" sz="1000" b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Environmental</a:t>
            </a:r>
            <a:r>
              <a:rPr lang="cs-CZ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cs-CZ" sz="1000" b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Safety</a:t>
            </a:r>
            <a:r>
              <a:rPr lang="cs-CZ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56 : 63–77</a:t>
            </a:r>
            <a:endParaRPr lang="cs-CZ" sz="1000" b="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60648"/>
            <a:ext cx="4572000" cy="1124744"/>
          </a:xfrm>
        </p:spPr>
        <p:txBody>
          <a:bodyPr/>
          <a:lstStyle/>
          <a:p>
            <a:r>
              <a:rPr lang="cs-CZ" dirty="0" smtClean="0"/>
              <a:t>Metody hodnocení </a:t>
            </a:r>
            <a:r>
              <a:rPr lang="cs-CZ" dirty="0" err="1" smtClean="0"/>
              <a:t>biodostupnosti</a:t>
            </a:r>
            <a:r>
              <a:rPr lang="cs-CZ" dirty="0" smtClean="0"/>
              <a:t> – půda / sediment</a:t>
            </a:r>
            <a:endParaRPr lang="cs-CZ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5044" y="1"/>
            <a:ext cx="45589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 rot="16200000">
            <a:off x="1360430" y="3688241"/>
            <a:ext cx="6093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Dean</a:t>
            </a:r>
            <a:r>
              <a:rPr lang="cs-CZ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(2007) </a:t>
            </a:r>
            <a:r>
              <a:rPr lang="en-US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Bioavailability, </a:t>
            </a:r>
            <a:r>
              <a:rPr lang="en-US" sz="1000" b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Bioaccessibility</a:t>
            </a:r>
            <a:r>
              <a:rPr lang="en-US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and Mobility of Environmental Contaminants</a:t>
            </a:r>
            <a:r>
              <a:rPr lang="cs-CZ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cs-CZ" sz="1000" b="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179512" y="1556792"/>
            <a:ext cx="4068960" cy="4032448"/>
          </a:xfrm>
        </p:spPr>
        <p:txBody>
          <a:bodyPr/>
          <a:lstStyle/>
          <a:p>
            <a:pPr>
              <a:buNone/>
            </a:pPr>
            <a:r>
              <a:rPr lang="cs-CZ" sz="1800" b="1" dirty="0" smtClean="0">
                <a:solidFill>
                  <a:srgbClr val="FF0000"/>
                </a:solidFill>
              </a:rPr>
              <a:t>extrakce kovů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l="3810" t="2190" r="2856" b="49678"/>
          <a:stretch>
            <a:fillRect/>
          </a:stretch>
        </p:blipFill>
        <p:spPr bwMode="auto">
          <a:xfrm>
            <a:off x="0" y="2159732"/>
            <a:ext cx="4067944" cy="267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l="3810" t="51495" r="2856" b="6560"/>
          <a:stretch>
            <a:fillRect/>
          </a:stretch>
        </p:blipFill>
        <p:spPr bwMode="auto">
          <a:xfrm>
            <a:off x="0" y="4824028"/>
            <a:ext cx="4067944" cy="2033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Metody hodnocení </a:t>
            </a:r>
            <a:r>
              <a:rPr lang="cs-CZ" dirty="0" err="1" smtClean="0"/>
              <a:t>biodostupnosti</a:t>
            </a:r>
            <a:r>
              <a:rPr lang="cs-CZ" dirty="0" smtClean="0"/>
              <a:t> – půda / sediment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sz="1800" b="1" dirty="0" smtClean="0">
                <a:solidFill>
                  <a:srgbClr val="FF0000"/>
                </a:solidFill>
              </a:rPr>
              <a:t>extrakce (nejen) kovů napodobující pórovou vodu</a:t>
            </a:r>
          </a:p>
        </p:txBody>
      </p:sp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 cstate="print"/>
          <a:srcRect l="11222" t="17719" r="8454" b="15099"/>
          <a:stretch>
            <a:fillRect/>
          </a:stretch>
        </p:blipFill>
        <p:spPr bwMode="auto">
          <a:xfrm>
            <a:off x="899592" y="1412776"/>
            <a:ext cx="7560840" cy="5059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Obdélník 6"/>
          <p:cNvSpPr/>
          <p:nvPr/>
        </p:nvSpPr>
        <p:spPr>
          <a:xfrm>
            <a:off x="1691680" y="6611779"/>
            <a:ext cx="74523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ECETOC (2013) </a:t>
            </a:r>
            <a:r>
              <a:rPr lang="en-US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Understanding the relationship between extraction technique and bioavailability </a:t>
            </a:r>
            <a:r>
              <a:rPr lang="cs-CZ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TR 117 </a:t>
            </a:r>
            <a:r>
              <a:rPr lang="cs-CZ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r>
              <a:rPr lang="en-US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ISSN-0773-8072-117 </a:t>
            </a:r>
            <a:endParaRPr lang="cs-CZ" sz="1000" b="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12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Expozice v ekotoxikologii a v </a:t>
            </a:r>
            <a:r>
              <a:rPr lang="cs-CZ" dirty="0" err="1" smtClean="0"/>
              <a:t>EcoRA</a:t>
            </a:r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179512" y="1052736"/>
            <a:ext cx="4392488" cy="5256584"/>
          </a:xfrm>
        </p:spPr>
        <p:txBody>
          <a:bodyPr/>
          <a:lstStyle/>
          <a:p>
            <a:pPr marL="174625" indent="-165100"/>
            <a:r>
              <a:rPr lang="cs-CZ" sz="1800" b="1" dirty="0" err="1" smtClean="0"/>
              <a:t>EcoRA</a:t>
            </a:r>
            <a:r>
              <a:rPr lang="cs-CZ" sz="1800" dirty="0" smtClean="0"/>
              <a:t> – </a:t>
            </a:r>
            <a:r>
              <a:rPr lang="cs-CZ" sz="1800" dirty="0" err="1" smtClean="0"/>
              <a:t>ecological</a:t>
            </a:r>
            <a:r>
              <a:rPr lang="cs-CZ" sz="1800" dirty="0" smtClean="0"/>
              <a:t> risk </a:t>
            </a:r>
            <a:r>
              <a:rPr lang="cs-CZ" sz="1800" dirty="0" err="1" smtClean="0"/>
              <a:t>assessment</a:t>
            </a:r>
            <a:endParaRPr lang="cs-CZ" sz="1800" dirty="0" smtClean="0"/>
          </a:p>
          <a:p>
            <a:pPr marL="174625" indent="-165100"/>
            <a:r>
              <a:rPr lang="cs-CZ" sz="1800" b="1" dirty="0" smtClean="0"/>
              <a:t>CSA</a:t>
            </a:r>
            <a:r>
              <a:rPr lang="cs-CZ" sz="1800" dirty="0" smtClean="0"/>
              <a:t> - </a:t>
            </a:r>
            <a:r>
              <a:rPr lang="cs-CZ" sz="1800" dirty="0" err="1" smtClean="0"/>
              <a:t>chemical</a:t>
            </a:r>
            <a:r>
              <a:rPr lang="cs-CZ" sz="1800" dirty="0" smtClean="0"/>
              <a:t> </a:t>
            </a:r>
            <a:r>
              <a:rPr lang="cs-CZ" sz="1800" dirty="0" err="1" smtClean="0"/>
              <a:t>safety</a:t>
            </a:r>
            <a:r>
              <a:rPr lang="cs-CZ" sz="1800" dirty="0" smtClean="0"/>
              <a:t> </a:t>
            </a:r>
            <a:r>
              <a:rPr lang="cs-CZ" sz="1800" dirty="0" err="1" smtClean="0"/>
              <a:t>assessment</a:t>
            </a:r>
            <a:r>
              <a:rPr lang="cs-CZ" sz="1800" dirty="0" smtClean="0"/>
              <a:t> (REACH)</a:t>
            </a:r>
            <a:r>
              <a:rPr lang="cs-CZ" sz="1800" b="1" dirty="0" smtClean="0"/>
              <a:t> </a:t>
            </a:r>
          </a:p>
          <a:p>
            <a:pPr marL="174625" indent="-165100"/>
            <a:r>
              <a:rPr lang="cs-CZ" sz="1800" b="1" dirty="0" smtClean="0"/>
              <a:t>ERA</a:t>
            </a:r>
            <a:r>
              <a:rPr lang="cs-CZ" sz="1800" dirty="0" smtClean="0"/>
              <a:t> – </a:t>
            </a:r>
            <a:r>
              <a:rPr lang="cs-CZ" sz="1800" dirty="0" err="1" smtClean="0"/>
              <a:t>environmental</a:t>
            </a:r>
            <a:r>
              <a:rPr lang="cs-CZ" sz="1800" dirty="0" smtClean="0"/>
              <a:t> risk </a:t>
            </a:r>
            <a:r>
              <a:rPr lang="cs-CZ" sz="1800" dirty="0" err="1" smtClean="0"/>
              <a:t>assessment</a:t>
            </a:r>
            <a:endParaRPr lang="cs-CZ" sz="1800" dirty="0" smtClean="0"/>
          </a:p>
          <a:p>
            <a:pPr marL="174625" indent="-165100"/>
            <a:r>
              <a:rPr lang="cs-CZ" sz="1800" b="1" dirty="0" smtClean="0">
                <a:solidFill>
                  <a:schemeClr val="bg1">
                    <a:lumMod val="85000"/>
                  </a:schemeClr>
                </a:solidFill>
              </a:rPr>
              <a:t>HHRA </a:t>
            </a:r>
            <a:r>
              <a:rPr lang="cs-CZ" sz="1800" dirty="0" smtClean="0">
                <a:solidFill>
                  <a:schemeClr val="bg1">
                    <a:lumMod val="85000"/>
                  </a:schemeClr>
                </a:solidFill>
              </a:rPr>
              <a:t>– </a:t>
            </a:r>
            <a:r>
              <a:rPr lang="cs-CZ" sz="1800" dirty="0" err="1" smtClean="0">
                <a:solidFill>
                  <a:schemeClr val="bg1">
                    <a:lumMod val="85000"/>
                  </a:schemeClr>
                </a:solidFill>
              </a:rPr>
              <a:t>human</a:t>
            </a:r>
            <a:r>
              <a:rPr lang="cs-CZ" sz="18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sz="1800" dirty="0" err="1" smtClean="0">
                <a:solidFill>
                  <a:schemeClr val="bg1">
                    <a:lumMod val="85000"/>
                  </a:schemeClr>
                </a:solidFill>
              </a:rPr>
              <a:t>health</a:t>
            </a:r>
            <a:r>
              <a:rPr lang="cs-CZ" sz="1800" dirty="0" smtClean="0">
                <a:solidFill>
                  <a:schemeClr val="bg1">
                    <a:lumMod val="85000"/>
                  </a:schemeClr>
                </a:solidFill>
              </a:rPr>
              <a:t> risk </a:t>
            </a:r>
            <a:r>
              <a:rPr lang="cs-CZ" sz="1800" dirty="0" err="1" smtClean="0">
                <a:solidFill>
                  <a:schemeClr val="bg1">
                    <a:lumMod val="85000"/>
                  </a:schemeClr>
                </a:solidFill>
              </a:rPr>
              <a:t>assessment</a:t>
            </a:r>
            <a:endParaRPr lang="cs-CZ" sz="18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174625" indent="-165100"/>
            <a:endParaRPr lang="cs-CZ" sz="1800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923" y="1052736"/>
            <a:ext cx="4359701" cy="489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Šipka doprava 5"/>
          <p:cNvSpPr/>
          <p:nvPr/>
        </p:nvSpPr>
        <p:spPr>
          <a:xfrm rot="20359126">
            <a:off x="5134509" y="2999509"/>
            <a:ext cx="1342939" cy="576064"/>
          </a:xfrm>
          <a:prstGeom prst="rightArrow">
            <a:avLst>
              <a:gd name="adj1" fmla="val 50000"/>
              <a:gd name="adj2" fmla="val 1660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Zástupný symbol pro obsah 4"/>
          <p:cNvSpPr txBox="1">
            <a:spLocks/>
          </p:cNvSpPr>
          <p:nvPr/>
        </p:nvSpPr>
        <p:spPr bwMode="auto">
          <a:xfrm>
            <a:off x="4587923" y="6148527"/>
            <a:ext cx="454941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»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000" b="0" dirty="0" smtClean="0"/>
              <a:t>US EPA (1999) </a:t>
            </a:r>
            <a:r>
              <a:rPr lang="en-US" sz="1000" b="0" dirty="0"/>
              <a:t>Ecological Risk Assessment Guidance for Superfund: Process for Designing and Conducting Ecological Risk </a:t>
            </a:r>
            <a:r>
              <a:rPr lang="en-US" sz="1000" b="0" dirty="0" smtClean="0"/>
              <a:t>Assessments</a:t>
            </a:r>
            <a:endParaRPr lang="cs-CZ" sz="1000" b="0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0483"/>
            <a:ext cx="4283968" cy="3199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Šipka doprava 13"/>
          <p:cNvSpPr/>
          <p:nvPr/>
        </p:nvSpPr>
        <p:spPr>
          <a:xfrm rot="11708864">
            <a:off x="3612496" y="4746581"/>
            <a:ext cx="1342939" cy="576064"/>
          </a:xfrm>
          <a:prstGeom prst="rightArrow">
            <a:avLst>
              <a:gd name="adj1" fmla="val 50000"/>
              <a:gd name="adj2" fmla="val 1660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Zástupný symbol pro obsah 4"/>
          <p:cNvSpPr txBox="1">
            <a:spLocks/>
          </p:cNvSpPr>
          <p:nvPr/>
        </p:nvSpPr>
        <p:spPr bwMode="auto">
          <a:xfrm>
            <a:off x="2411760" y="6080740"/>
            <a:ext cx="187220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»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dirty="0" smtClean="0">
                <a:solidFill>
                  <a:schemeClr val="tx1">
                    <a:lumMod val="50000"/>
                  </a:schemeClr>
                </a:solidFill>
              </a:rPr>
              <a:t>REACH – CSA</a:t>
            </a:r>
            <a:endParaRPr lang="cs-CZ" sz="18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8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Metody hodnocení </a:t>
            </a:r>
            <a:r>
              <a:rPr lang="cs-CZ" dirty="0" err="1" smtClean="0"/>
              <a:t>biodostupnosti</a:t>
            </a:r>
            <a:r>
              <a:rPr lang="cs-CZ" dirty="0" smtClean="0"/>
              <a:t> – půda / sediment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b="1" dirty="0" smtClean="0">
                <a:solidFill>
                  <a:srgbClr val="FF0000"/>
                </a:solidFill>
              </a:rPr>
              <a:t>extrakce kovů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212976"/>
            <a:ext cx="4783174" cy="3645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ovéPole 4"/>
          <p:cNvSpPr txBox="1"/>
          <p:nvPr/>
        </p:nvSpPr>
        <p:spPr>
          <a:xfrm>
            <a:off x="5436096" y="6457890"/>
            <a:ext cx="3707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Dean</a:t>
            </a:r>
            <a:r>
              <a:rPr lang="cs-CZ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(2007) </a:t>
            </a:r>
            <a:r>
              <a:rPr lang="en-US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Bioavailability, </a:t>
            </a:r>
            <a:r>
              <a:rPr lang="en-US" sz="1000" b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Bioaccessibility</a:t>
            </a:r>
            <a:r>
              <a:rPr lang="en-US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and Mobility of Environmental Contaminants</a:t>
            </a:r>
            <a:r>
              <a:rPr lang="cs-CZ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ISBN: 978-0-470-02577-2</a:t>
            </a:r>
            <a:endParaRPr lang="cs-CZ" sz="1000" b="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2708" y="1052736"/>
            <a:ext cx="5091292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Metody hodnocení </a:t>
            </a:r>
            <a:r>
              <a:rPr lang="cs-CZ" dirty="0" err="1" smtClean="0"/>
              <a:t>biodostupnosti</a:t>
            </a:r>
            <a:r>
              <a:rPr lang="cs-CZ" dirty="0" smtClean="0"/>
              <a:t> – půda / sediment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b="1" dirty="0" smtClean="0">
                <a:solidFill>
                  <a:srgbClr val="FF0000"/>
                </a:solidFill>
              </a:rPr>
              <a:t>extrakce kovů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3429001"/>
            <a:ext cx="4855265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0683" y="980728"/>
            <a:ext cx="5153317" cy="3861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Metody hodnocení </a:t>
            </a:r>
            <a:r>
              <a:rPr lang="cs-CZ" dirty="0" err="1" smtClean="0"/>
              <a:t>biodostupnosti</a:t>
            </a:r>
            <a:r>
              <a:rPr lang="cs-CZ" dirty="0" smtClean="0"/>
              <a:t> – půda / sediment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sz="2400" b="1" dirty="0" smtClean="0">
                <a:solidFill>
                  <a:srgbClr val="FF0000"/>
                </a:solidFill>
              </a:rPr>
              <a:t>kovy: </a:t>
            </a:r>
          </a:p>
          <a:p>
            <a:pPr marL="0" indent="14288">
              <a:buNone/>
            </a:pPr>
            <a:r>
              <a:rPr lang="cs-CZ" b="1" dirty="0" smtClean="0">
                <a:solidFill>
                  <a:srgbClr val="FF0000"/>
                </a:solidFill>
              </a:rPr>
              <a:t>B. Separační techniky založené na iontové výměně (IE), sorbentech, či </a:t>
            </a:r>
            <a:r>
              <a:rPr lang="cs-CZ" b="1" dirty="0" err="1" smtClean="0">
                <a:solidFill>
                  <a:srgbClr val="FF0000"/>
                </a:solidFill>
              </a:rPr>
              <a:t>mikroseparačních</a:t>
            </a:r>
            <a:r>
              <a:rPr lang="cs-CZ" b="1" dirty="0" smtClean="0">
                <a:solidFill>
                  <a:srgbClr val="FF0000"/>
                </a:solidFill>
              </a:rPr>
              <a:t> metodách jako </a:t>
            </a:r>
            <a:r>
              <a:rPr lang="cs-CZ" b="1" dirty="0" err="1" smtClean="0">
                <a:solidFill>
                  <a:srgbClr val="FF0000"/>
                </a:solidFill>
              </a:rPr>
              <a:t>Donnan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membrane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technique</a:t>
            </a:r>
            <a:r>
              <a:rPr lang="cs-CZ" b="1" dirty="0" smtClean="0">
                <a:solidFill>
                  <a:srgbClr val="FF0000"/>
                </a:solidFill>
              </a:rPr>
              <a:t> (DMT) či </a:t>
            </a:r>
            <a:r>
              <a:rPr lang="cs-CZ" b="1" dirty="0" err="1" smtClean="0">
                <a:solidFill>
                  <a:srgbClr val="FF0000"/>
                </a:solidFill>
              </a:rPr>
              <a:t>diffusive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gradients</a:t>
            </a:r>
            <a:r>
              <a:rPr lang="cs-CZ" b="1" dirty="0" smtClean="0">
                <a:solidFill>
                  <a:srgbClr val="FF0000"/>
                </a:solidFill>
              </a:rPr>
              <a:t> in </a:t>
            </a:r>
            <a:r>
              <a:rPr lang="cs-CZ" b="1" dirty="0" err="1" smtClean="0">
                <a:solidFill>
                  <a:srgbClr val="FF0000"/>
                </a:solidFill>
              </a:rPr>
              <a:t>thin</a:t>
            </a:r>
            <a:r>
              <a:rPr lang="cs-CZ" b="1" dirty="0" smtClean="0">
                <a:solidFill>
                  <a:srgbClr val="FF0000"/>
                </a:solidFill>
              </a:rPr>
              <a:t>-film </a:t>
            </a:r>
            <a:r>
              <a:rPr lang="cs-CZ" b="1" dirty="0" err="1" smtClean="0">
                <a:solidFill>
                  <a:srgbClr val="FF0000"/>
                </a:solidFill>
              </a:rPr>
              <a:t>gels</a:t>
            </a:r>
            <a:r>
              <a:rPr lang="cs-CZ" b="1" dirty="0" smtClean="0">
                <a:solidFill>
                  <a:srgbClr val="FF0000"/>
                </a:solidFill>
              </a:rPr>
              <a:t> (DGT)</a:t>
            </a:r>
          </a:p>
        </p:txBody>
      </p:sp>
      <p:pic>
        <p:nvPicPr>
          <p:cNvPr id="9" name="Picture 2" descr="DGT"/>
          <p:cNvPicPr>
            <a:picLocks noChangeAspect="1" noChangeArrowheads="1"/>
          </p:cNvPicPr>
          <p:nvPr/>
        </p:nvPicPr>
        <p:blipFill rotWithShape="1">
          <a:blip r:embed="rId2" cstate="print"/>
          <a:srcRect t="31958"/>
          <a:stretch/>
        </p:blipFill>
        <p:spPr bwMode="auto">
          <a:xfrm>
            <a:off x="0" y="3823839"/>
            <a:ext cx="3707904" cy="3034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2924943"/>
            <a:ext cx="3771539" cy="3789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Obdélník 10"/>
          <p:cNvSpPr/>
          <p:nvPr/>
        </p:nvSpPr>
        <p:spPr>
          <a:xfrm rot="16200000">
            <a:off x="3237551" y="4793745"/>
            <a:ext cx="35942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b="0" dirty="0" err="1" smtClean="0">
                <a:solidFill>
                  <a:srgbClr val="818184"/>
                </a:solidFill>
              </a:rPr>
              <a:t>Wang</a:t>
            </a:r>
            <a:r>
              <a:rPr lang="cs-CZ" sz="1000" b="0" dirty="0" smtClean="0">
                <a:solidFill>
                  <a:srgbClr val="818184"/>
                </a:solidFill>
              </a:rPr>
              <a:t> (2014) </a:t>
            </a:r>
            <a:r>
              <a:rPr lang="fr-FR" sz="1000" b="0" dirty="0" smtClean="0">
                <a:solidFill>
                  <a:srgbClr val="818184"/>
                </a:solidFill>
              </a:rPr>
              <a:t>Environ Sci Pollut Res (2014) 21:4502–4515</a:t>
            </a:r>
            <a:endParaRPr lang="cs-CZ" sz="1000" b="0" dirty="0">
              <a:solidFill>
                <a:srgbClr val="818184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708920"/>
            <a:ext cx="2199500" cy="1721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179512" y="2924943"/>
            <a:ext cx="22322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b="0" dirty="0" err="1" smtClean="0">
                <a:solidFill>
                  <a:srgbClr val="818184"/>
                </a:solidFill>
              </a:rPr>
              <a:t>Knutsson</a:t>
            </a:r>
            <a:r>
              <a:rPr lang="cs-CZ" sz="1000" b="0" dirty="0" smtClean="0">
                <a:solidFill>
                  <a:srgbClr val="818184"/>
                </a:solidFill>
              </a:rPr>
              <a:t> (2013) </a:t>
            </a:r>
            <a:r>
              <a:rPr lang="en-US" sz="1000" b="0" dirty="0" smtClean="0">
                <a:solidFill>
                  <a:srgbClr val="818184"/>
                </a:solidFill>
              </a:rPr>
              <a:t>Passive </a:t>
            </a:r>
            <a:r>
              <a:rPr lang="en-US" sz="1000" b="0" dirty="0">
                <a:solidFill>
                  <a:srgbClr val="818184"/>
                </a:solidFill>
              </a:rPr>
              <a:t>sampling for monitoring of inorganic pollutants in </a:t>
            </a:r>
            <a:r>
              <a:rPr lang="en-US" sz="1000" b="0" dirty="0" smtClean="0">
                <a:solidFill>
                  <a:srgbClr val="818184"/>
                </a:solidFill>
              </a:rPr>
              <a:t>water</a:t>
            </a:r>
            <a:r>
              <a:rPr lang="cs-CZ" sz="1000" b="0" dirty="0" smtClean="0">
                <a:solidFill>
                  <a:srgbClr val="818184"/>
                </a:solidFill>
              </a:rPr>
              <a:t>. ISBN </a:t>
            </a:r>
            <a:r>
              <a:rPr lang="cs-CZ" sz="1000" b="0" dirty="0">
                <a:solidFill>
                  <a:srgbClr val="818184"/>
                </a:solidFill>
              </a:rPr>
              <a:t>978-91-7385-854-0</a:t>
            </a:r>
            <a:endParaRPr lang="cs-CZ" sz="1000" dirty="0">
              <a:solidFill>
                <a:srgbClr val="81818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Passive</a:t>
            </a:r>
            <a:r>
              <a:rPr lang="cs-CZ" dirty="0" smtClean="0"/>
              <a:t> </a:t>
            </a:r>
            <a:r>
              <a:rPr lang="cs-CZ" dirty="0" err="1" smtClean="0"/>
              <a:t>sampling</a:t>
            </a:r>
            <a:r>
              <a:rPr lang="cs-CZ" dirty="0" smtClean="0"/>
              <a:t> - ovzduší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 smtClean="0"/>
              <a:t>často je kladen více důraz na TWA, </a:t>
            </a:r>
            <a:r>
              <a:rPr lang="cs-CZ" sz="1800" dirty="0" err="1" smtClean="0"/>
              <a:t>biomimetické</a:t>
            </a:r>
            <a:r>
              <a:rPr lang="cs-CZ" sz="1800" dirty="0" smtClean="0"/>
              <a:t> schopnosti jsou v pozadí</a:t>
            </a:r>
          </a:p>
          <a:p>
            <a:r>
              <a:rPr lang="cs-CZ" sz="1800" dirty="0" smtClean="0">
                <a:hlinkClick r:id="rId2"/>
              </a:rPr>
              <a:t>http://youtu.be/w-Cn8LzB21c</a:t>
            </a:r>
            <a:endParaRPr lang="cs-CZ" sz="1800" dirty="0" smtClean="0"/>
          </a:p>
          <a:p>
            <a:endParaRPr lang="cs-CZ" sz="1800" dirty="0" smtClean="0"/>
          </a:p>
          <a:p>
            <a:r>
              <a:rPr lang="en-US" sz="1800" dirty="0" smtClean="0"/>
              <a:t>Global Atmospheric Passive Sampling (GAPS) Network</a:t>
            </a:r>
            <a:endParaRPr lang="cs-CZ" sz="1800" dirty="0"/>
          </a:p>
        </p:txBody>
      </p:sp>
      <p:pic>
        <p:nvPicPr>
          <p:cNvPr id="4" name="Picture 2" descr="http://www.ec.gc.ca/rs-mn/6AA18234-2631-4244-BAD2-79903633A372/BukitKototabang_Indonesia%20-%2072pp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924944"/>
            <a:ext cx="2879999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6" descr="http://www.ec.gc.ca/rs-mn/6AA18234-2631-4244-BAD2-79903633A372/PUF%20sampler%20diagram%20-%2072%20ppi%20-%20580%20-%20cropp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2924944"/>
            <a:ext cx="48864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Obdélník 5"/>
          <p:cNvSpPr/>
          <p:nvPr/>
        </p:nvSpPr>
        <p:spPr>
          <a:xfrm>
            <a:off x="4572000" y="5243627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000" b="0" dirty="0" smtClean="0"/>
              <a:t>http://www.</a:t>
            </a:r>
            <a:r>
              <a:rPr lang="cs-CZ" sz="1000" b="0" dirty="0" err="1" smtClean="0"/>
              <a:t>ec.gc.ca</a:t>
            </a:r>
            <a:r>
              <a:rPr lang="cs-CZ" sz="1000" b="0" dirty="0" smtClean="0"/>
              <a:t>/</a:t>
            </a:r>
            <a:r>
              <a:rPr lang="cs-CZ" sz="1000" b="0" dirty="0" err="1" smtClean="0"/>
              <a:t>rs</a:t>
            </a:r>
            <a:r>
              <a:rPr lang="cs-CZ" sz="1000" b="0" dirty="0" smtClean="0"/>
              <a:t>-</a:t>
            </a:r>
            <a:r>
              <a:rPr lang="cs-CZ" sz="1000" b="0" dirty="0" err="1" smtClean="0"/>
              <a:t>mn</a:t>
            </a:r>
            <a:r>
              <a:rPr lang="cs-CZ" sz="1000" b="0" dirty="0" smtClean="0"/>
              <a:t>/default.</a:t>
            </a:r>
            <a:r>
              <a:rPr lang="cs-CZ" sz="1000" b="0" dirty="0" err="1" smtClean="0"/>
              <a:t>asp</a:t>
            </a:r>
            <a:r>
              <a:rPr lang="cs-CZ" sz="1000" b="0" dirty="0" smtClean="0"/>
              <a:t>?</a:t>
            </a:r>
            <a:r>
              <a:rPr lang="cs-CZ" sz="1000" b="0" dirty="0" err="1" smtClean="0"/>
              <a:t>lang</a:t>
            </a:r>
            <a:r>
              <a:rPr lang="cs-CZ" sz="1000" b="0" dirty="0" smtClean="0"/>
              <a:t>=</a:t>
            </a:r>
            <a:r>
              <a:rPr lang="cs-CZ" sz="1000" b="0" dirty="0" err="1" smtClean="0"/>
              <a:t>En</a:t>
            </a:r>
            <a:r>
              <a:rPr lang="cs-CZ" sz="1000" b="0" dirty="0" smtClean="0"/>
              <a:t>&amp;n=6AA18234-1</a:t>
            </a:r>
            <a:endParaRPr lang="cs-CZ" sz="1000" b="0" dirty="0"/>
          </a:p>
        </p:txBody>
      </p:sp>
      <p:pic>
        <p:nvPicPr>
          <p:cNvPr id="7" name="Picture 4" descr="http://maxxam.ca/wp-content/uploads/2013/06/Passhan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1484784"/>
            <a:ext cx="1922537" cy="1247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 smtClean="0"/>
              <a:t>Passive</a:t>
            </a:r>
            <a:r>
              <a:rPr lang="cs-CZ" dirty="0" smtClean="0"/>
              <a:t> </a:t>
            </a:r>
            <a:r>
              <a:rPr lang="cs-CZ" dirty="0" err="1" smtClean="0"/>
              <a:t>dosing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017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Passive</a:t>
            </a:r>
            <a:r>
              <a:rPr lang="cs-CZ" dirty="0" smtClean="0"/>
              <a:t> </a:t>
            </a:r>
            <a:r>
              <a:rPr lang="cs-CZ" dirty="0" err="1" smtClean="0"/>
              <a:t>dosing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PDMS potažené nádoby či O-kroužky</a:t>
            </a:r>
            <a:endParaRPr lang="cs-CZ" dirty="0"/>
          </a:p>
        </p:txBody>
      </p:sp>
      <p:pic>
        <p:nvPicPr>
          <p:cNvPr id="75781" name="Picture 5" descr="Schematic representation of the passive dosing system for C. elegans bioassay.PDMS: polydimethylsiloxane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780928"/>
            <a:ext cx="4009028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ástupný symbol pro obsah 4"/>
          <p:cNvSpPr txBox="1">
            <a:spLocks/>
          </p:cNvSpPr>
          <p:nvPr/>
        </p:nvSpPr>
        <p:spPr bwMode="auto">
          <a:xfrm>
            <a:off x="179512" y="5085184"/>
            <a:ext cx="364515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»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000" b="0" dirty="0" err="1" smtClean="0"/>
              <a:t>Kwon</a:t>
            </a:r>
            <a:r>
              <a:rPr lang="cs-CZ" sz="1000" b="0" dirty="0" smtClean="0"/>
              <a:t> </a:t>
            </a:r>
            <a:r>
              <a:rPr lang="cs-CZ" sz="1000" b="0" dirty="0" err="1" smtClean="0"/>
              <a:t>et</a:t>
            </a:r>
            <a:r>
              <a:rPr lang="cs-CZ" sz="1000" b="0" dirty="0" smtClean="0"/>
              <a:t> </a:t>
            </a:r>
            <a:r>
              <a:rPr lang="cs-CZ" sz="1000" b="0" dirty="0" err="1" smtClean="0"/>
              <a:t>al</a:t>
            </a:r>
            <a:r>
              <a:rPr lang="cs-CZ" sz="1000" b="0" dirty="0" smtClean="0"/>
              <a:t>. (2011) </a:t>
            </a:r>
            <a:r>
              <a:rPr lang="cs-CZ" sz="1000" b="0" dirty="0" err="1" smtClean="0"/>
              <a:t>Environ</a:t>
            </a:r>
            <a:r>
              <a:rPr lang="cs-CZ" sz="1000" b="0" dirty="0" smtClean="0"/>
              <a:t> </a:t>
            </a:r>
            <a:r>
              <a:rPr lang="cs-CZ" sz="1000" b="0" dirty="0" err="1" smtClean="0"/>
              <a:t>Health</a:t>
            </a:r>
            <a:r>
              <a:rPr lang="cs-CZ" sz="1000" b="0" dirty="0" smtClean="0"/>
              <a:t> </a:t>
            </a:r>
            <a:r>
              <a:rPr lang="cs-CZ" sz="1000" b="0" dirty="0" err="1" smtClean="0"/>
              <a:t>Toxicol</a:t>
            </a:r>
            <a:endParaRPr lang="cs-CZ" sz="1000" b="0" dirty="0"/>
          </a:p>
        </p:txBody>
      </p:sp>
      <p:pic>
        <p:nvPicPr>
          <p:cNvPr id="737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0939" y="1268760"/>
            <a:ext cx="4013061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Obdélník 9"/>
          <p:cNvSpPr/>
          <p:nvPr/>
        </p:nvSpPr>
        <p:spPr>
          <a:xfrm>
            <a:off x="6101179" y="980728"/>
            <a:ext cx="304282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b="0" dirty="0" err="1" smtClean="0"/>
              <a:t>Smith</a:t>
            </a:r>
            <a:r>
              <a:rPr lang="cs-CZ" sz="1000" b="0" dirty="0" smtClean="0"/>
              <a:t> (2012) E</a:t>
            </a:r>
            <a:r>
              <a:rPr lang="fr-FR" sz="1000" b="0" dirty="0" smtClean="0"/>
              <a:t>nviron Sci Technol 46</a:t>
            </a:r>
            <a:r>
              <a:rPr lang="cs-CZ" sz="1000" b="0" dirty="0" smtClean="0"/>
              <a:t>: </a:t>
            </a:r>
            <a:r>
              <a:rPr lang="fr-FR" sz="1000" b="0" dirty="0" smtClean="0"/>
              <a:t>4852−4860</a:t>
            </a:r>
            <a:endParaRPr lang="cs-CZ" sz="1000" b="0" dirty="0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3831744"/>
            <a:ext cx="3995935" cy="3026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Passive</a:t>
            </a:r>
            <a:r>
              <a:rPr lang="cs-CZ" dirty="0"/>
              <a:t> </a:t>
            </a:r>
            <a:r>
              <a:rPr lang="cs-CZ" dirty="0" err="1"/>
              <a:t>dosing</a:t>
            </a:r>
            <a:endParaRPr lang="cs-CZ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1700808"/>
            <a:ext cx="4960713" cy="3664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ástupný symbol pro obsah 4"/>
          <p:cNvSpPr txBox="1">
            <a:spLocks/>
          </p:cNvSpPr>
          <p:nvPr/>
        </p:nvSpPr>
        <p:spPr bwMode="auto">
          <a:xfrm>
            <a:off x="4788024" y="5517232"/>
            <a:ext cx="364515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»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000" b="0" dirty="0" err="1" smtClean="0"/>
              <a:t>Adolfsson</a:t>
            </a:r>
            <a:r>
              <a:rPr lang="cs-CZ" sz="1000" b="0" dirty="0" smtClean="0"/>
              <a:t>-</a:t>
            </a:r>
            <a:r>
              <a:rPr lang="cs-CZ" sz="1000" b="0" dirty="0" err="1" smtClean="0"/>
              <a:t>Erici</a:t>
            </a:r>
            <a:r>
              <a:rPr lang="cs-CZ" sz="1000" b="0" dirty="0" smtClean="0"/>
              <a:t> </a:t>
            </a:r>
            <a:r>
              <a:rPr lang="cs-CZ" sz="1000" b="0" dirty="0" err="1" smtClean="0"/>
              <a:t>et</a:t>
            </a:r>
            <a:r>
              <a:rPr lang="cs-CZ" sz="1000" b="0" dirty="0" smtClean="0"/>
              <a:t> </a:t>
            </a:r>
            <a:r>
              <a:rPr lang="cs-CZ" sz="1000" b="0" dirty="0" err="1" smtClean="0"/>
              <a:t>al</a:t>
            </a:r>
            <a:r>
              <a:rPr lang="cs-CZ" sz="1000" b="0" dirty="0" smtClean="0"/>
              <a:t>. (2012) </a:t>
            </a:r>
            <a:r>
              <a:rPr lang="cs-CZ" sz="1000" b="0" dirty="0" err="1" smtClean="0"/>
              <a:t>Chemosphere</a:t>
            </a:r>
            <a:r>
              <a:rPr lang="cs-CZ" sz="1000" b="0" dirty="0" smtClean="0"/>
              <a:t> 86: 593–599</a:t>
            </a:r>
            <a:endParaRPr lang="cs-CZ" sz="1000" b="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573016"/>
            <a:ext cx="3580851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Zástupný symbol pro obsah 4"/>
          <p:cNvSpPr txBox="1">
            <a:spLocks/>
          </p:cNvSpPr>
          <p:nvPr/>
        </p:nvSpPr>
        <p:spPr bwMode="auto">
          <a:xfrm>
            <a:off x="179512" y="3212976"/>
            <a:ext cx="324036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»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000" b="0" dirty="0" err="1" smtClean="0"/>
              <a:t>Butler</a:t>
            </a:r>
            <a:r>
              <a:rPr lang="cs-CZ" sz="1000" b="0" dirty="0" smtClean="0"/>
              <a:t> </a:t>
            </a:r>
            <a:r>
              <a:rPr lang="cs-CZ" sz="1000" b="0" dirty="0" err="1" smtClean="0"/>
              <a:t>et</a:t>
            </a:r>
            <a:r>
              <a:rPr lang="cs-CZ" sz="1000" b="0" dirty="0" smtClean="0"/>
              <a:t> </a:t>
            </a:r>
            <a:r>
              <a:rPr lang="cs-CZ" sz="1000" b="0" dirty="0" err="1" smtClean="0"/>
              <a:t>al</a:t>
            </a:r>
            <a:r>
              <a:rPr lang="cs-CZ" sz="1000" b="0" dirty="0" smtClean="0"/>
              <a:t>. (2013) </a:t>
            </a:r>
            <a:r>
              <a:rPr lang="cs-CZ" sz="1000" b="0" dirty="0" err="1" smtClean="0"/>
              <a:t>Sci</a:t>
            </a:r>
            <a:r>
              <a:rPr lang="cs-CZ" sz="1000" b="0" dirty="0" smtClean="0"/>
              <a:t> </a:t>
            </a:r>
            <a:r>
              <a:rPr lang="cs-CZ" sz="1000" b="0" dirty="0" err="1" smtClean="0"/>
              <a:t>Total</a:t>
            </a:r>
            <a:r>
              <a:rPr lang="cs-CZ" sz="1000" b="0" dirty="0" smtClean="0"/>
              <a:t> </a:t>
            </a:r>
            <a:r>
              <a:rPr lang="cs-CZ" sz="1000" b="0" dirty="0" err="1" smtClean="0"/>
              <a:t>Environ</a:t>
            </a:r>
            <a:r>
              <a:rPr lang="cs-CZ" sz="1000" b="0" dirty="0" smtClean="0"/>
              <a:t> 463-464: 952-8</a:t>
            </a:r>
            <a:endParaRPr lang="cs-CZ" sz="10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Měření a modelování příjmu kontaminantů organismy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8222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Měření a modelování </a:t>
            </a:r>
            <a:r>
              <a:rPr lang="cs-CZ" dirty="0" err="1"/>
              <a:t>toxikokinetiky</a:t>
            </a:r>
            <a:endParaRPr lang="cs-CZ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b="21860"/>
          <a:stretch>
            <a:fillRect/>
          </a:stretch>
        </p:blipFill>
        <p:spPr bwMode="auto">
          <a:xfrm>
            <a:off x="1691680" y="1196752"/>
            <a:ext cx="6180872" cy="475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Obdélník 7"/>
          <p:cNvSpPr/>
          <p:nvPr/>
        </p:nvSpPr>
        <p:spPr>
          <a:xfrm>
            <a:off x="3491880" y="602584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000" b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Schwarzenbach</a:t>
            </a:r>
            <a:r>
              <a:rPr lang="cs-CZ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cs-CZ" sz="1000" b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et</a:t>
            </a:r>
            <a:r>
              <a:rPr lang="cs-CZ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cs-CZ" sz="1000" b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al</a:t>
            </a:r>
            <a:r>
              <a:rPr lang="cs-CZ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 (2006) </a:t>
            </a:r>
            <a:r>
              <a:rPr lang="en-US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The challenge of </a:t>
            </a:r>
            <a:r>
              <a:rPr lang="en-US" sz="1000" b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micropollutants</a:t>
            </a:r>
            <a:r>
              <a:rPr lang="en-US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in aquatic</a:t>
            </a:r>
          </a:p>
          <a:p>
            <a:r>
              <a:rPr lang="cs-CZ" sz="1000" b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systems</a:t>
            </a:r>
            <a:r>
              <a:rPr lang="cs-CZ" sz="1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 Science 313, 1072-1077</a:t>
            </a:r>
            <a:endParaRPr lang="cs-CZ" sz="1000" b="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5508104" y="3212976"/>
            <a:ext cx="2160240" cy="273630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56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Měření a modelování </a:t>
            </a:r>
            <a:r>
              <a:rPr lang="cs-CZ" dirty="0" err="1"/>
              <a:t>toxikokinetiky</a:t>
            </a:r>
            <a:endParaRPr lang="cs-CZ" dirty="0"/>
          </a:p>
        </p:txBody>
      </p:sp>
      <p:pic>
        <p:nvPicPr>
          <p:cNvPr id="778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517232"/>
            <a:ext cx="9144000" cy="519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6478" y="1052737"/>
            <a:ext cx="3908741" cy="2088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052736"/>
            <a:ext cx="4695825" cy="4248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456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Expozice v ekotoxikologii a v </a:t>
            </a:r>
            <a:r>
              <a:rPr lang="cs-CZ" dirty="0" err="1" smtClean="0"/>
              <a:t>EcoRA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052736"/>
            <a:ext cx="8964488" cy="5256584"/>
          </a:xfrm>
        </p:spPr>
        <p:txBody>
          <a:bodyPr/>
          <a:lstStyle/>
          <a:p>
            <a:r>
              <a:rPr lang="cs-CZ" dirty="0" smtClean="0"/>
              <a:t>překryv s environmentální chemií</a:t>
            </a:r>
          </a:p>
          <a:p>
            <a:r>
              <a:rPr lang="cs-CZ" dirty="0" smtClean="0"/>
              <a:t>expozici předchází </a:t>
            </a:r>
            <a:r>
              <a:rPr lang="cs-CZ" b="1" dirty="0" smtClean="0"/>
              <a:t>osud kontaminantu v prostředí</a:t>
            </a:r>
            <a:r>
              <a:rPr lang="cs-CZ" dirty="0" smtClean="0"/>
              <a:t>, který nemůže ekotoxikologie přehlížet, protože expozici klíčově ovlivňuje:</a:t>
            </a:r>
          </a:p>
          <a:p>
            <a:pPr lvl="1"/>
            <a:r>
              <a:rPr lang="cs-CZ" dirty="0" smtClean="0"/>
              <a:t>změna </a:t>
            </a:r>
            <a:r>
              <a:rPr lang="cs-CZ" b="1" dirty="0" smtClean="0"/>
              <a:t>environmentální dostupnosti</a:t>
            </a:r>
            <a:r>
              <a:rPr lang="cs-CZ" dirty="0" smtClean="0"/>
              <a:t>:</a:t>
            </a:r>
          </a:p>
          <a:p>
            <a:pPr lvl="2"/>
            <a:r>
              <a:rPr lang="cs-CZ" dirty="0" smtClean="0"/>
              <a:t>změna celkové koncentrace v prostředí</a:t>
            </a:r>
          </a:p>
          <a:p>
            <a:pPr lvl="2"/>
            <a:r>
              <a:rPr lang="cs-CZ" dirty="0" smtClean="0"/>
              <a:t>změna distribuce v různých částech prostředí</a:t>
            </a:r>
          </a:p>
          <a:p>
            <a:pPr lvl="2"/>
            <a:r>
              <a:rPr lang="cs-CZ" dirty="0" smtClean="0"/>
              <a:t>změna forem výskytu látky (např. kovy – </a:t>
            </a:r>
            <a:r>
              <a:rPr lang="cs-CZ" dirty="0" err="1" smtClean="0"/>
              <a:t>speciace</a:t>
            </a:r>
            <a:r>
              <a:rPr lang="cs-CZ" dirty="0" smtClean="0"/>
              <a:t>) a transformace</a:t>
            </a:r>
          </a:p>
          <a:p>
            <a:pPr lvl="2"/>
            <a:r>
              <a:rPr lang="cs-CZ" dirty="0" smtClean="0"/>
              <a:t>závisí zejména na vlastnostech látky a prostředí (uveďte konkrétní příklady)</a:t>
            </a:r>
          </a:p>
          <a:p>
            <a:pPr lvl="1"/>
            <a:r>
              <a:rPr lang="cs-CZ" dirty="0" smtClean="0"/>
              <a:t>změna </a:t>
            </a:r>
            <a:r>
              <a:rPr lang="cs-CZ" b="1" dirty="0" smtClean="0"/>
              <a:t>biodosažitelnosti a biodostupnosti</a:t>
            </a:r>
          </a:p>
          <a:p>
            <a:pPr lvl="2"/>
            <a:r>
              <a:rPr lang="cs-CZ" dirty="0" smtClean="0"/>
              <a:t>vazba na složky prostředí</a:t>
            </a:r>
          </a:p>
          <a:p>
            <a:pPr lvl="2"/>
            <a:r>
              <a:rPr lang="cs-CZ" dirty="0" smtClean="0"/>
              <a:t>omezení příjmu organismy</a:t>
            </a:r>
          </a:p>
          <a:p>
            <a:pPr lvl="2"/>
            <a:r>
              <a:rPr lang="cs-CZ" dirty="0" smtClean="0"/>
              <a:t>závisí na vlastnostech látky, prostředí ale i organismů (uveďte konkrétní příklady)</a:t>
            </a:r>
          </a:p>
          <a:p>
            <a:pPr lvl="1"/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Equilibrium</a:t>
            </a:r>
            <a:r>
              <a:rPr lang="cs-CZ" dirty="0" smtClean="0"/>
              <a:t> </a:t>
            </a:r>
            <a:r>
              <a:rPr lang="cs-CZ" dirty="0" err="1" smtClean="0"/>
              <a:t>sampling</a:t>
            </a:r>
            <a:r>
              <a:rPr lang="cs-CZ" dirty="0" smtClean="0"/>
              <a:t> of biota</a:t>
            </a:r>
            <a:endParaRPr lang="cs-CZ" dirty="0"/>
          </a:p>
        </p:txBody>
      </p:sp>
      <p:sp>
        <p:nvSpPr>
          <p:cNvPr id="4" name="Zástupný symbol pro obsah 4"/>
          <p:cNvSpPr txBox="1">
            <a:spLocks/>
          </p:cNvSpPr>
          <p:nvPr/>
        </p:nvSpPr>
        <p:spPr bwMode="auto">
          <a:xfrm>
            <a:off x="3095328" y="6611779"/>
            <a:ext cx="604867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»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000" b="0" dirty="0" err="1" smtClean="0"/>
              <a:t>Jahnke</a:t>
            </a:r>
            <a:r>
              <a:rPr lang="cs-CZ" sz="1000" b="0" dirty="0" smtClean="0"/>
              <a:t> </a:t>
            </a:r>
            <a:r>
              <a:rPr lang="cs-CZ" sz="1000" b="0" dirty="0" err="1" smtClean="0"/>
              <a:t>et</a:t>
            </a:r>
            <a:r>
              <a:rPr lang="cs-CZ" sz="1000" b="0" dirty="0" smtClean="0"/>
              <a:t> </a:t>
            </a:r>
            <a:r>
              <a:rPr lang="cs-CZ" sz="1000" b="0" dirty="0" err="1" smtClean="0"/>
              <a:t>al</a:t>
            </a:r>
            <a:r>
              <a:rPr lang="cs-CZ" sz="1000" b="0" dirty="0" smtClean="0"/>
              <a:t>. (2011) </a:t>
            </a:r>
            <a:r>
              <a:rPr lang="en-US" sz="1000" b="0" dirty="0" smtClean="0"/>
              <a:t>Environmental Toxicology and Chemistry</a:t>
            </a:r>
            <a:r>
              <a:rPr lang="cs-CZ" sz="1000" b="0" dirty="0" smtClean="0"/>
              <a:t> </a:t>
            </a:r>
            <a:r>
              <a:rPr lang="en-US" sz="1000" b="0" dirty="0" smtClean="0"/>
              <a:t>30</a:t>
            </a:r>
            <a:r>
              <a:rPr lang="cs-CZ" sz="1000" b="0" dirty="0" smtClean="0"/>
              <a:t>: </a:t>
            </a:r>
            <a:r>
              <a:rPr lang="en-US" sz="1000" b="0" dirty="0" smtClean="0"/>
              <a:t>1515-1521</a:t>
            </a:r>
            <a:endParaRPr lang="cs-CZ" sz="1000" b="0" dirty="0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980728"/>
            <a:ext cx="6375984" cy="5544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760"/>
            <a:ext cx="3437333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Zástupný symbol pro obsah 4"/>
          <p:cNvSpPr txBox="1">
            <a:spLocks/>
          </p:cNvSpPr>
          <p:nvPr/>
        </p:nvSpPr>
        <p:spPr bwMode="auto">
          <a:xfrm>
            <a:off x="0" y="4365104"/>
            <a:ext cx="24837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»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000" b="0" dirty="0" err="1" smtClean="0"/>
              <a:t>Jahnke</a:t>
            </a:r>
            <a:r>
              <a:rPr lang="cs-CZ" sz="1000" b="0" dirty="0" smtClean="0"/>
              <a:t> (2009) </a:t>
            </a:r>
            <a:r>
              <a:rPr lang="cs-CZ" sz="1000" b="0" dirty="0" err="1" smtClean="0"/>
              <a:t>Chemosphere</a:t>
            </a:r>
            <a:r>
              <a:rPr lang="cs-CZ" sz="1000" b="0" dirty="0" smtClean="0"/>
              <a:t> 77: 764–770</a:t>
            </a:r>
            <a:endParaRPr lang="cs-CZ" sz="1000" b="0" dirty="0"/>
          </a:p>
        </p:txBody>
      </p:sp>
    </p:spTree>
    <p:extLst>
      <p:ext uri="{BB962C8B-B14F-4D97-AF65-F5344CB8AC3E}">
        <p14:creationId xmlns:p14="http://schemas.microsoft.com/office/powerpoint/2010/main" val="108564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PBET – napodobování trávícího procesu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052736"/>
            <a:ext cx="3456384" cy="5256584"/>
          </a:xfrm>
        </p:spPr>
        <p:txBody>
          <a:bodyPr/>
          <a:lstStyle/>
          <a:p>
            <a:pPr marL="1588" indent="-1588">
              <a:buNone/>
            </a:pPr>
            <a:r>
              <a:rPr lang="en-US" sz="1600" dirty="0" err="1" smtClean="0"/>
              <a:t>Sorptive</a:t>
            </a:r>
            <a:r>
              <a:rPr lang="en-US" sz="1600" dirty="0" smtClean="0"/>
              <a:t> Physiologically Based Extraction of Contaminated Solid</a:t>
            </a:r>
            <a:r>
              <a:rPr lang="cs-CZ" sz="1600" dirty="0" smtClean="0"/>
              <a:t> </a:t>
            </a:r>
            <a:r>
              <a:rPr lang="en-US" sz="1600" dirty="0" smtClean="0"/>
              <a:t>Matrices: Incorporating Silicone Rod As Absorption Sink for</a:t>
            </a:r>
            <a:r>
              <a:rPr lang="cs-CZ" sz="1600" dirty="0" smtClean="0"/>
              <a:t> </a:t>
            </a:r>
            <a:r>
              <a:rPr lang="en-US" sz="1600" dirty="0" smtClean="0"/>
              <a:t>Hydrophobic Organic Contaminants</a:t>
            </a:r>
            <a:r>
              <a:rPr lang="cs-CZ" sz="1600" dirty="0" smtClean="0"/>
              <a:t> </a:t>
            </a:r>
          </a:p>
          <a:p>
            <a:pPr marL="1588" indent="-1588">
              <a:buNone/>
            </a:pPr>
            <a:r>
              <a:rPr lang="cs-CZ" sz="1000" dirty="0" err="1" smtClean="0"/>
              <a:t>Gouliarmou</a:t>
            </a:r>
            <a:r>
              <a:rPr lang="cs-CZ" sz="1000" dirty="0" smtClean="0"/>
              <a:t> </a:t>
            </a:r>
            <a:r>
              <a:rPr lang="cs-CZ" sz="1000" dirty="0" err="1" smtClean="0"/>
              <a:t>et</a:t>
            </a:r>
            <a:r>
              <a:rPr lang="cs-CZ" sz="1000" dirty="0" smtClean="0"/>
              <a:t> </a:t>
            </a:r>
            <a:r>
              <a:rPr lang="cs-CZ" sz="1000" dirty="0" err="1" smtClean="0"/>
              <a:t>al</a:t>
            </a:r>
            <a:r>
              <a:rPr lang="cs-CZ" sz="1000" dirty="0" smtClean="0"/>
              <a:t>. 2013, </a:t>
            </a:r>
            <a:r>
              <a:rPr lang="fr-FR" sz="1000" dirty="0" smtClean="0"/>
              <a:t>Environ Sci Technol 47</a:t>
            </a:r>
            <a:r>
              <a:rPr lang="cs-CZ" sz="1000" dirty="0" smtClean="0"/>
              <a:t>: </a:t>
            </a:r>
            <a:r>
              <a:rPr lang="fr-FR" sz="1000" dirty="0" smtClean="0"/>
              <a:t>941−948</a:t>
            </a:r>
            <a:endParaRPr lang="cs-CZ" sz="1600" dirty="0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print"/>
          <a:srcRect l="31780" r="33262"/>
          <a:stretch>
            <a:fillRect/>
          </a:stretch>
        </p:blipFill>
        <p:spPr bwMode="auto">
          <a:xfrm>
            <a:off x="2411760" y="3356992"/>
            <a:ext cx="1206139" cy="2297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3" cstate="print"/>
          <a:srcRect b="15553"/>
          <a:stretch>
            <a:fillRect/>
          </a:stretch>
        </p:blipFill>
        <p:spPr bwMode="auto">
          <a:xfrm>
            <a:off x="3923928" y="1052736"/>
            <a:ext cx="5220073" cy="5375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PBET – napodobování trávícího procesu</a:t>
            </a:r>
            <a:endParaRPr lang="cs-CZ" dirty="0"/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980728"/>
            <a:ext cx="5314950" cy="5705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bdélník 4"/>
          <p:cNvSpPr/>
          <p:nvPr/>
        </p:nvSpPr>
        <p:spPr>
          <a:xfrm>
            <a:off x="0" y="5517232"/>
            <a:ext cx="24837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b="0" dirty="0" err="1" smtClean="0"/>
              <a:t>Dean</a:t>
            </a:r>
            <a:r>
              <a:rPr lang="cs-CZ" sz="1000" b="0" dirty="0" smtClean="0"/>
              <a:t> (2004) </a:t>
            </a:r>
            <a:r>
              <a:rPr lang="en-US" sz="1000" b="0" dirty="0" smtClean="0"/>
              <a:t>Trends in Analytical Chemistry</a:t>
            </a:r>
            <a:r>
              <a:rPr lang="cs-CZ" sz="1000" b="0" dirty="0" smtClean="0"/>
              <a:t> </a:t>
            </a:r>
            <a:r>
              <a:rPr lang="en-US" sz="1000" b="0" dirty="0" smtClean="0"/>
              <a:t>23</a:t>
            </a:r>
            <a:r>
              <a:rPr lang="cs-CZ" sz="1000" b="0" dirty="0" smtClean="0"/>
              <a:t>, 609-618</a:t>
            </a:r>
            <a:endParaRPr lang="cs-CZ" sz="10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PBET – napodobování trávícího procesu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simulated earthworm</a:t>
            </a:r>
            <a:r>
              <a:rPr lang="cs-CZ" b="1" dirty="0" smtClean="0"/>
              <a:t> </a:t>
            </a:r>
            <a:r>
              <a:rPr lang="en-US" b="1" dirty="0" smtClean="0"/>
              <a:t>gut (SEG) test</a:t>
            </a:r>
            <a:endParaRPr lang="cs-CZ" b="1" dirty="0"/>
          </a:p>
        </p:txBody>
      </p:sp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00808"/>
            <a:ext cx="8143875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Obdélník 5"/>
          <p:cNvSpPr/>
          <p:nvPr/>
        </p:nvSpPr>
        <p:spPr>
          <a:xfrm>
            <a:off x="539552" y="4725144"/>
            <a:ext cx="4572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000" b="0" dirty="0" err="1" smtClean="0"/>
              <a:t>Ma</a:t>
            </a:r>
            <a:r>
              <a:rPr lang="cs-CZ" sz="1000" b="0" dirty="0" smtClean="0"/>
              <a:t>  </a:t>
            </a:r>
            <a:r>
              <a:rPr lang="cs-CZ" sz="1000" b="0" dirty="0" err="1" smtClean="0"/>
              <a:t>et</a:t>
            </a:r>
            <a:r>
              <a:rPr lang="cs-CZ" sz="1000" b="0" dirty="0" smtClean="0"/>
              <a:t> </a:t>
            </a:r>
            <a:r>
              <a:rPr lang="cs-CZ" sz="1000" b="0" dirty="0" err="1" smtClean="0"/>
              <a:t>al</a:t>
            </a:r>
            <a:r>
              <a:rPr lang="cs-CZ" sz="1000" b="0" dirty="0" smtClean="0"/>
              <a:t>. (2009) </a:t>
            </a:r>
            <a:r>
              <a:rPr lang="en-US" sz="1000" b="0" dirty="0" smtClean="0"/>
              <a:t>Environmental Toxicology and Chemistry</a:t>
            </a:r>
            <a:r>
              <a:rPr lang="cs-CZ" sz="1000" b="0" dirty="0" smtClean="0"/>
              <a:t> </a:t>
            </a:r>
            <a:r>
              <a:rPr lang="en-US" sz="1000" b="0" dirty="0" smtClean="0"/>
              <a:t>28</a:t>
            </a:r>
            <a:r>
              <a:rPr lang="cs-CZ" sz="1000" b="0" dirty="0" smtClean="0"/>
              <a:t>: </a:t>
            </a:r>
            <a:r>
              <a:rPr lang="en-US" sz="1000" b="0" dirty="0" smtClean="0"/>
              <a:t>1439–1446</a:t>
            </a:r>
            <a:endParaRPr lang="cs-CZ" sz="10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Měření přestupu přes biologické membrány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7" descr="Pieces and Nam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510037"/>
            <a:ext cx="6975020" cy="3858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11" descr="https://encrypted-tbn1.google.com/images?q=tbn:ANd9GcTW2DuzQVQZspoc3okbePxw_UbKyPKIsmahwdFakwDjx2jjFqxc"/>
          <p:cNvPicPr>
            <a:picLocks noChangeAspect="1" noChangeArrowheads="1"/>
          </p:cNvPicPr>
          <p:nvPr/>
        </p:nvPicPr>
        <p:blipFill rotWithShape="1">
          <a:blip r:embed="rId3" cstate="print"/>
          <a:srcRect l="12017" t="18097" r="16077"/>
          <a:stretch/>
        </p:blipFill>
        <p:spPr bwMode="auto">
          <a:xfrm>
            <a:off x="6588224" y="1049356"/>
            <a:ext cx="2376264" cy="2389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9" descr="Cell Diagra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4868059"/>
            <a:ext cx="3096343" cy="1863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362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Modelování expozice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017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Modelování expozice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51520" y="1052736"/>
            <a:ext cx="4968552" cy="5256584"/>
          </a:xfrm>
        </p:spPr>
        <p:txBody>
          <a:bodyPr/>
          <a:lstStyle/>
          <a:p>
            <a:r>
              <a:rPr lang="cs-CZ" dirty="0" smtClean="0"/>
              <a:t>scénáře („</a:t>
            </a:r>
            <a:r>
              <a:rPr lang="cs-CZ" dirty="0" err="1" smtClean="0"/>
              <a:t>worst</a:t>
            </a:r>
            <a:r>
              <a:rPr lang="cs-CZ" dirty="0" smtClean="0"/>
              <a:t> case </a:t>
            </a:r>
            <a:r>
              <a:rPr lang="cs-CZ" dirty="0" err="1" smtClean="0"/>
              <a:t>scenario</a:t>
            </a:r>
            <a:r>
              <a:rPr lang="cs-CZ" dirty="0" smtClean="0"/>
              <a:t>“ či jiné)</a:t>
            </a:r>
          </a:p>
          <a:p>
            <a:r>
              <a:rPr lang="cs-CZ" dirty="0" smtClean="0"/>
              <a:t>modelování: </a:t>
            </a:r>
          </a:p>
          <a:p>
            <a:pPr lvl="1"/>
            <a:r>
              <a:rPr lang="cs-CZ" sz="1600" dirty="0" smtClean="0"/>
              <a:t>transportu od zdroje</a:t>
            </a:r>
          </a:p>
          <a:p>
            <a:pPr lvl="1"/>
            <a:r>
              <a:rPr lang="cs-CZ" sz="1600" dirty="0" smtClean="0"/>
              <a:t>změny koncentrace</a:t>
            </a:r>
          </a:p>
          <a:p>
            <a:pPr lvl="1"/>
            <a:r>
              <a:rPr lang="cs-CZ" sz="1600" dirty="0" smtClean="0"/>
              <a:t>degradace a vzniku transformačních produktů</a:t>
            </a:r>
          </a:p>
          <a:p>
            <a:pPr lvl="1"/>
            <a:r>
              <a:rPr lang="cs-CZ" sz="1600" dirty="0" smtClean="0"/>
              <a:t>distribuce v ŽP</a:t>
            </a:r>
          </a:p>
          <a:p>
            <a:pPr lvl="1"/>
            <a:r>
              <a:rPr lang="cs-CZ" sz="1600" dirty="0" smtClean="0"/>
              <a:t>distribuce v rámci dané složky prostředí (např. v půdě)</a:t>
            </a:r>
          </a:p>
          <a:p>
            <a:r>
              <a:rPr lang="cs-CZ" dirty="0" smtClean="0"/>
              <a:t>zdrojem jsou data o zdrojích + data vlastnostech látek a prostředí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24744"/>
            <a:ext cx="3851920" cy="4780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ástupný symbol pro obsah 4"/>
          <p:cNvSpPr txBox="1">
            <a:spLocks/>
          </p:cNvSpPr>
          <p:nvPr/>
        </p:nvSpPr>
        <p:spPr bwMode="auto">
          <a:xfrm>
            <a:off x="5354826" y="6211669"/>
            <a:ext cx="364515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»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200" b="0" dirty="0"/>
              <a:t>T</a:t>
            </a:r>
            <a:r>
              <a:rPr lang="en-US" sz="1200" b="0" dirty="0"/>
              <a:t>he Edinburgh Centre for </a:t>
            </a:r>
            <a:r>
              <a:rPr lang="en-US" sz="1200" b="0" dirty="0" smtClean="0"/>
              <a:t>Toxicology</a:t>
            </a:r>
            <a:r>
              <a:rPr lang="cs-CZ" sz="1200" b="0" dirty="0" smtClean="0"/>
              <a:t>. </a:t>
            </a:r>
            <a:r>
              <a:rPr lang="en-US" sz="1200" b="0" dirty="0" smtClean="0"/>
              <a:t>UNEP/IPCS </a:t>
            </a:r>
            <a:r>
              <a:rPr lang="en-US" sz="1200" b="0" dirty="0"/>
              <a:t>Training Module No. </a:t>
            </a:r>
            <a:r>
              <a:rPr lang="en-US" sz="1200" b="0" dirty="0" smtClean="0"/>
              <a:t>3</a:t>
            </a:r>
            <a:r>
              <a:rPr lang="cs-CZ" sz="1200" b="0" dirty="0" smtClean="0"/>
              <a:t>, </a:t>
            </a:r>
            <a:r>
              <a:rPr lang="en-US" sz="1200" b="0" dirty="0" smtClean="0"/>
              <a:t>Section B</a:t>
            </a:r>
            <a:r>
              <a:rPr lang="cs-CZ" sz="1200" b="0" dirty="0" smtClean="0"/>
              <a:t>, </a:t>
            </a:r>
            <a:r>
              <a:rPr lang="en-US" sz="1200" b="0" dirty="0" smtClean="0"/>
              <a:t>Environmental Risk</a:t>
            </a:r>
            <a:r>
              <a:rPr lang="cs-CZ" sz="1200" b="0" dirty="0" smtClean="0"/>
              <a:t> </a:t>
            </a:r>
            <a:r>
              <a:rPr lang="en-US" sz="1200" b="0" dirty="0" smtClean="0"/>
              <a:t>Assessment</a:t>
            </a:r>
            <a:r>
              <a:rPr lang="cs-CZ" sz="1200" b="0" dirty="0" smtClean="0"/>
              <a:t>.</a:t>
            </a:r>
            <a:endParaRPr lang="cs-CZ" sz="1200" b="0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23774"/>
            <a:ext cx="5004048" cy="1534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559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Modelování expozice</a:t>
            </a:r>
            <a:endParaRPr lang="cs-CZ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5030398" cy="5040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ástupný symbol pro obsah 4"/>
          <p:cNvSpPr txBox="1">
            <a:spLocks/>
          </p:cNvSpPr>
          <p:nvPr/>
        </p:nvSpPr>
        <p:spPr bwMode="auto">
          <a:xfrm>
            <a:off x="5498842" y="5085184"/>
            <a:ext cx="364515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»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200" b="0" dirty="0"/>
              <a:t>T</a:t>
            </a:r>
            <a:r>
              <a:rPr lang="en-US" sz="1200" b="0" dirty="0"/>
              <a:t>he Edinburgh Centre for </a:t>
            </a:r>
            <a:r>
              <a:rPr lang="en-US" sz="1200" b="0" dirty="0" smtClean="0"/>
              <a:t>Toxicology</a:t>
            </a:r>
            <a:r>
              <a:rPr lang="cs-CZ" sz="1200" b="0" dirty="0" smtClean="0"/>
              <a:t>. </a:t>
            </a:r>
            <a:r>
              <a:rPr lang="en-US" sz="1200" b="0" dirty="0" smtClean="0"/>
              <a:t>UNEP/IPCS </a:t>
            </a:r>
            <a:r>
              <a:rPr lang="en-US" sz="1200" b="0" dirty="0"/>
              <a:t>Training Module No. </a:t>
            </a:r>
            <a:r>
              <a:rPr lang="en-US" sz="1200" b="0" dirty="0" smtClean="0"/>
              <a:t>3</a:t>
            </a:r>
            <a:r>
              <a:rPr lang="cs-CZ" sz="1200" b="0" dirty="0" smtClean="0"/>
              <a:t>, </a:t>
            </a:r>
            <a:r>
              <a:rPr lang="en-US" sz="1200" b="0" dirty="0" smtClean="0"/>
              <a:t>Section B</a:t>
            </a:r>
            <a:r>
              <a:rPr lang="cs-CZ" sz="1200" b="0" dirty="0" smtClean="0"/>
              <a:t>, </a:t>
            </a:r>
            <a:r>
              <a:rPr lang="en-US" sz="1200" b="0" dirty="0" smtClean="0"/>
              <a:t>Environmental Risk</a:t>
            </a:r>
            <a:r>
              <a:rPr lang="cs-CZ" sz="1200" b="0" dirty="0" smtClean="0"/>
              <a:t> </a:t>
            </a:r>
            <a:r>
              <a:rPr lang="en-US" sz="1200" b="0" dirty="0" smtClean="0"/>
              <a:t>Assessment</a:t>
            </a:r>
            <a:r>
              <a:rPr lang="cs-CZ" sz="1200" b="0" dirty="0" smtClean="0"/>
              <a:t>.</a:t>
            </a:r>
            <a:endParaRPr lang="cs-CZ" sz="1200" b="0" dirty="0"/>
          </a:p>
        </p:txBody>
      </p:sp>
      <p:sp>
        <p:nvSpPr>
          <p:cNvPr id="5" name="Zástupný symbol pro obsah 5"/>
          <p:cNvSpPr>
            <a:spLocks noGrp="1"/>
          </p:cNvSpPr>
          <p:nvPr>
            <p:ph idx="1"/>
          </p:nvPr>
        </p:nvSpPr>
        <p:spPr>
          <a:xfrm>
            <a:off x="5364088" y="1196752"/>
            <a:ext cx="3600400" cy="4248472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modelování zátěže jednotlivých složek ŽP – od zdroje do okolí organismu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483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Modelování expozice</a:t>
            </a:r>
            <a:endParaRPr lang="cs-CZ" dirty="0"/>
          </a:p>
        </p:txBody>
      </p:sp>
      <p:sp>
        <p:nvSpPr>
          <p:cNvPr id="8" name="Zástupný symbol pro obsah 4"/>
          <p:cNvSpPr txBox="1">
            <a:spLocks/>
          </p:cNvSpPr>
          <p:nvPr/>
        </p:nvSpPr>
        <p:spPr bwMode="auto">
          <a:xfrm>
            <a:off x="5296612" y="5846128"/>
            <a:ext cx="36451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»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000" b="0" dirty="0"/>
              <a:t>T</a:t>
            </a:r>
            <a:r>
              <a:rPr lang="en-US" sz="1000" b="0" dirty="0"/>
              <a:t>he Edinburgh Centre for </a:t>
            </a:r>
            <a:r>
              <a:rPr lang="en-US" sz="1000" b="0" dirty="0" smtClean="0"/>
              <a:t>Toxicology</a:t>
            </a:r>
            <a:r>
              <a:rPr lang="cs-CZ" sz="1000" b="0" dirty="0" smtClean="0"/>
              <a:t>. </a:t>
            </a:r>
            <a:r>
              <a:rPr lang="en-US" sz="1000" b="0" dirty="0" smtClean="0"/>
              <a:t>UNEP/IPCS </a:t>
            </a:r>
            <a:r>
              <a:rPr lang="en-US" sz="1000" b="0" dirty="0"/>
              <a:t>Training Module No. </a:t>
            </a:r>
            <a:r>
              <a:rPr lang="en-US" sz="1000" b="0" dirty="0" smtClean="0"/>
              <a:t>3</a:t>
            </a:r>
            <a:r>
              <a:rPr lang="cs-CZ" sz="1000" b="0" dirty="0" smtClean="0"/>
              <a:t>, </a:t>
            </a:r>
            <a:r>
              <a:rPr lang="en-US" sz="1000" b="0" dirty="0" smtClean="0"/>
              <a:t>Section B</a:t>
            </a:r>
            <a:r>
              <a:rPr lang="cs-CZ" sz="1000" b="0" dirty="0" smtClean="0"/>
              <a:t>, </a:t>
            </a:r>
            <a:r>
              <a:rPr lang="en-US" sz="1000" b="0" dirty="0" smtClean="0"/>
              <a:t>Environmental Risk</a:t>
            </a:r>
            <a:r>
              <a:rPr lang="cs-CZ" sz="1000" b="0" dirty="0" smtClean="0"/>
              <a:t> </a:t>
            </a:r>
            <a:r>
              <a:rPr lang="en-US" sz="1000" b="0" dirty="0" smtClean="0"/>
              <a:t>Assessment</a:t>
            </a:r>
            <a:r>
              <a:rPr lang="cs-CZ" sz="1000" b="0" dirty="0" smtClean="0"/>
              <a:t>.</a:t>
            </a:r>
            <a:endParaRPr lang="cs-CZ" sz="1000" b="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24745"/>
            <a:ext cx="3888432" cy="4529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obsah 4"/>
          <p:cNvSpPr>
            <a:spLocks noGrp="1"/>
          </p:cNvSpPr>
          <p:nvPr>
            <p:ph idx="1"/>
          </p:nvPr>
        </p:nvSpPr>
        <p:spPr>
          <a:xfrm>
            <a:off x="251520" y="980728"/>
            <a:ext cx="4968552" cy="5328592"/>
          </a:xfrm>
        </p:spPr>
        <p:txBody>
          <a:bodyPr/>
          <a:lstStyle/>
          <a:p>
            <a:r>
              <a:rPr lang="cs-CZ" sz="1600" b="1" dirty="0" err="1" smtClean="0"/>
              <a:t>multimedia</a:t>
            </a:r>
            <a:r>
              <a:rPr lang="cs-CZ" sz="1600" b="1" dirty="0" smtClean="0"/>
              <a:t> fate models (</a:t>
            </a:r>
            <a:r>
              <a:rPr lang="cs-CZ" sz="1600" b="1" dirty="0" err="1" smtClean="0"/>
              <a:t>Mackay</a:t>
            </a:r>
            <a:r>
              <a:rPr lang="cs-CZ" sz="1600" b="1" dirty="0" smtClean="0"/>
              <a:t>)</a:t>
            </a:r>
          </a:p>
          <a:p>
            <a:r>
              <a:rPr lang="cs-CZ" sz="1600" dirty="0" smtClean="0"/>
              <a:t>fugacitní modely I až IV</a:t>
            </a:r>
          </a:p>
          <a:p>
            <a:r>
              <a:rPr lang="cs-CZ" sz="1600" dirty="0" smtClean="0"/>
              <a:t>fugacita </a:t>
            </a:r>
            <a:r>
              <a:rPr lang="cs-CZ" sz="1600" dirty="0"/>
              <a:t>= </a:t>
            </a:r>
            <a:r>
              <a:rPr lang="cs-CZ" sz="1600" dirty="0" smtClean="0"/>
              <a:t>tendence </a:t>
            </a:r>
            <a:r>
              <a:rPr lang="cs-CZ" sz="1600" dirty="0"/>
              <a:t>utíkat/prchat z příslušné </a:t>
            </a:r>
            <a:r>
              <a:rPr lang="cs-CZ" sz="1600" dirty="0" smtClean="0"/>
              <a:t>fáze</a:t>
            </a:r>
          </a:p>
          <a:p>
            <a:pPr marL="0" indent="0">
              <a:buNone/>
            </a:pPr>
            <a:r>
              <a:rPr lang="cs-CZ" sz="1600" b="1" dirty="0" smtClean="0"/>
              <a:t>	C </a:t>
            </a:r>
            <a:r>
              <a:rPr lang="cs-CZ" sz="1600" b="1" dirty="0"/>
              <a:t>=  f . Z</a:t>
            </a:r>
          </a:p>
          <a:p>
            <a:pPr marL="0" indent="0">
              <a:buNone/>
            </a:pPr>
            <a:r>
              <a:rPr lang="cs-CZ" sz="1600" dirty="0" smtClean="0"/>
              <a:t>	</a:t>
            </a:r>
            <a:r>
              <a:rPr lang="cs-CZ" sz="1200" dirty="0" smtClean="0"/>
              <a:t>C </a:t>
            </a:r>
            <a:r>
              <a:rPr lang="cs-CZ" sz="1200" dirty="0"/>
              <a:t>- koncentrace v dané </a:t>
            </a:r>
            <a:r>
              <a:rPr lang="cs-CZ" sz="1200" dirty="0" smtClean="0"/>
              <a:t>fázi</a:t>
            </a:r>
          </a:p>
          <a:p>
            <a:pPr marL="0" indent="0">
              <a:buNone/>
            </a:pPr>
            <a:r>
              <a:rPr lang="cs-CZ" sz="1200" dirty="0"/>
              <a:t>	</a:t>
            </a:r>
            <a:r>
              <a:rPr lang="cs-CZ" sz="1200" dirty="0" smtClean="0"/>
              <a:t>f – fugacita</a:t>
            </a:r>
          </a:p>
          <a:p>
            <a:pPr marL="0" indent="0">
              <a:buNone/>
            </a:pPr>
            <a:r>
              <a:rPr lang="cs-CZ" sz="1200" dirty="0"/>
              <a:t>	</a:t>
            </a:r>
            <a:r>
              <a:rPr lang="cs-CZ" sz="1200" dirty="0" smtClean="0"/>
              <a:t>Z </a:t>
            </a:r>
            <a:r>
              <a:rPr lang="cs-CZ" sz="1200" dirty="0"/>
              <a:t>- konstanta </a:t>
            </a:r>
            <a:r>
              <a:rPr lang="cs-CZ" sz="1200" dirty="0" smtClean="0"/>
              <a:t>fugacity</a:t>
            </a:r>
          </a:p>
          <a:p>
            <a:r>
              <a:rPr lang="cs-CZ" sz="1600" dirty="0" smtClean="0"/>
              <a:t>v </a:t>
            </a:r>
            <a:r>
              <a:rPr lang="cs-CZ" sz="1600" dirty="0"/>
              <a:t>rovnováze </a:t>
            </a:r>
            <a:r>
              <a:rPr lang="cs-CZ" sz="1600" dirty="0" smtClean="0"/>
              <a:t>platí:</a:t>
            </a:r>
          </a:p>
          <a:p>
            <a:pPr marL="0" indent="0">
              <a:buNone/>
            </a:pPr>
            <a:r>
              <a:rPr lang="cs-CZ" sz="1600" dirty="0"/>
              <a:t>	</a:t>
            </a:r>
            <a:r>
              <a:rPr lang="cs-CZ" sz="1600" dirty="0" err="1" smtClean="0"/>
              <a:t>f</a:t>
            </a:r>
            <a:r>
              <a:rPr lang="cs-CZ" sz="1600" baseline="-25000" dirty="0" err="1" smtClean="0"/>
              <a:t>soil</a:t>
            </a:r>
            <a:r>
              <a:rPr lang="cs-CZ" sz="1600" dirty="0" smtClean="0"/>
              <a:t> </a:t>
            </a:r>
            <a:r>
              <a:rPr lang="cs-CZ" sz="1600" dirty="0"/>
              <a:t>= f</a:t>
            </a:r>
            <a:r>
              <a:rPr lang="cs-CZ" sz="1600" baseline="-25000" dirty="0"/>
              <a:t>air</a:t>
            </a:r>
            <a:r>
              <a:rPr lang="cs-CZ" sz="1600" dirty="0"/>
              <a:t> = </a:t>
            </a:r>
            <a:r>
              <a:rPr lang="cs-CZ" sz="1600" dirty="0" err="1"/>
              <a:t>f</a:t>
            </a:r>
            <a:r>
              <a:rPr lang="cs-CZ" sz="1600" baseline="-25000" dirty="0" err="1"/>
              <a:t>sediment</a:t>
            </a:r>
            <a:r>
              <a:rPr lang="cs-CZ" sz="1600" dirty="0"/>
              <a:t> = </a:t>
            </a:r>
            <a:r>
              <a:rPr lang="cs-CZ" sz="1600" dirty="0" err="1"/>
              <a:t>f</a:t>
            </a:r>
            <a:r>
              <a:rPr lang="cs-CZ" sz="1600" baseline="-25000" dirty="0" err="1"/>
              <a:t>biota</a:t>
            </a:r>
            <a:endParaRPr lang="cs-CZ" sz="1600" baseline="-25000" dirty="0"/>
          </a:p>
          <a:p>
            <a:pPr marL="0" indent="0">
              <a:buNone/>
            </a:pPr>
            <a:endParaRPr lang="cs-CZ" sz="1600" dirty="0"/>
          </a:p>
          <a:p>
            <a:endParaRPr lang="cs-CZ" sz="1600" dirty="0"/>
          </a:p>
          <a:p>
            <a:endParaRPr lang="cs-CZ" sz="16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25144"/>
            <a:ext cx="4720132" cy="2046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005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Modelování expozice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6300192" y="1484784"/>
            <a:ext cx="2592288" cy="4248472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modelové ŽP</a:t>
            </a:r>
          </a:p>
          <a:p>
            <a:pPr marL="0" indent="0">
              <a:buNone/>
            </a:pPr>
            <a:r>
              <a:rPr lang="cs-CZ" dirty="0" smtClean="0"/>
              <a:t>(modelování pro potřeby REACH)</a:t>
            </a:r>
            <a:endParaRPr lang="cs-CZ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6" y="1052736"/>
            <a:ext cx="5845428" cy="5803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obsah 4"/>
          <p:cNvSpPr txBox="1">
            <a:spLocks/>
          </p:cNvSpPr>
          <p:nvPr/>
        </p:nvSpPr>
        <p:spPr bwMode="auto">
          <a:xfrm>
            <a:off x="6084168" y="5992205"/>
            <a:ext cx="304884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»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000" b="0" dirty="0" smtClean="0"/>
              <a:t>ECHA (2012): </a:t>
            </a:r>
            <a:r>
              <a:rPr lang="en-US" sz="1000" b="0" dirty="0"/>
              <a:t>Guidance on information requirements and chemical safety </a:t>
            </a:r>
            <a:r>
              <a:rPr lang="en-US" sz="1000" b="0" dirty="0" smtClean="0"/>
              <a:t>assessment</a:t>
            </a:r>
            <a:r>
              <a:rPr lang="cs-CZ" sz="1000" b="0" dirty="0" smtClean="0"/>
              <a:t>. </a:t>
            </a:r>
            <a:r>
              <a:rPr lang="en-US" sz="1000" b="0" dirty="0" smtClean="0"/>
              <a:t>Chapter </a:t>
            </a:r>
            <a:r>
              <a:rPr lang="en-US" sz="1000" b="0" dirty="0"/>
              <a:t>R.16: Environmental Exposure </a:t>
            </a:r>
            <a:r>
              <a:rPr lang="en-US" sz="1000" b="0" dirty="0" smtClean="0"/>
              <a:t>Estimation</a:t>
            </a:r>
            <a:r>
              <a:rPr lang="cs-CZ" sz="1000" b="0" dirty="0" smtClean="0"/>
              <a:t>. </a:t>
            </a:r>
            <a:r>
              <a:rPr lang="en-US" sz="1000" b="0" dirty="0" smtClean="0"/>
              <a:t>ECHA-10-G-06-EN</a:t>
            </a:r>
            <a:endParaRPr lang="cs-CZ" sz="1000" b="0" dirty="0"/>
          </a:p>
        </p:txBody>
      </p:sp>
    </p:spTree>
    <p:extLst>
      <p:ext uri="{BB962C8B-B14F-4D97-AF65-F5344CB8AC3E}">
        <p14:creationId xmlns:p14="http://schemas.microsoft.com/office/powerpoint/2010/main" val="121326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Expozice v ekotoxikologii a v </a:t>
            </a:r>
            <a:r>
              <a:rPr lang="cs-CZ" dirty="0" err="1" smtClean="0"/>
              <a:t>EcoRA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052736"/>
            <a:ext cx="8964488" cy="5256584"/>
          </a:xfrm>
        </p:spPr>
        <p:txBody>
          <a:bodyPr/>
          <a:lstStyle/>
          <a:p>
            <a:pPr marL="174625" indent="-165100"/>
            <a:r>
              <a:rPr lang="cs-CZ" sz="1800" dirty="0" smtClean="0"/>
              <a:t>všechny tyto procesy je potřeba popsat a vyhodnotit (= změřit/modelovat) pro kvalitní analýzu ekotoxikologického problému, protože v drtivé většině případů platí, že</a:t>
            </a:r>
            <a:br>
              <a:rPr lang="cs-CZ" sz="1800" dirty="0" smtClean="0"/>
            </a:br>
            <a:r>
              <a:rPr lang="cs-CZ" sz="1800" b="1" u="sng" dirty="0" smtClean="0"/>
              <a:t>pro účinek musí látka vstoupit do organismu a reagovat s </a:t>
            </a:r>
            <a:r>
              <a:rPr lang="cs-CZ" sz="1800" b="1" u="sng" dirty="0" err="1" smtClean="0"/>
              <a:t>biol</a:t>
            </a:r>
            <a:r>
              <a:rPr lang="cs-CZ" sz="1800" b="1" u="sng" dirty="0" smtClean="0"/>
              <a:t>. receptorem</a:t>
            </a:r>
          </a:p>
          <a:p>
            <a:pPr marL="174625" indent="-165100"/>
            <a:r>
              <a:rPr lang="cs-CZ" sz="1800" b="1" dirty="0" smtClean="0"/>
              <a:t>expoziční cesta</a:t>
            </a:r>
          </a:p>
        </p:txBody>
      </p:sp>
      <p:pic>
        <p:nvPicPr>
          <p:cNvPr id="4" name="Picture 4" descr="rybick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07504" y="2924944"/>
            <a:ext cx="4097833" cy="3789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95759" y="2060848"/>
            <a:ext cx="4568730" cy="4655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Zástupný symbol pro obsah 4"/>
          <p:cNvSpPr txBox="1">
            <a:spLocks/>
          </p:cNvSpPr>
          <p:nvPr/>
        </p:nvSpPr>
        <p:spPr bwMode="auto">
          <a:xfrm>
            <a:off x="6300192" y="6301351"/>
            <a:ext cx="2842220" cy="5539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»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b="0" dirty="0"/>
              <a:t>ISO 17402 (2006</a:t>
            </a:r>
            <a:r>
              <a:rPr lang="en-US" sz="1000" b="0" dirty="0" smtClean="0"/>
              <a:t>)</a:t>
            </a:r>
            <a:r>
              <a:rPr lang="cs-CZ" sz="1000" b="0" dirty="0" smtClean="0"/>
              <a:t> </a:t>
            </a:r>
            <a:r>
              <a:rPr lang="en-US" sz="1000" b="0" dirty="0" smtClean="0"/>
              <a:t>Guidance </a:t>
            </a:r>
            <a:r>
              <a:rPr lang="en-US" sz="1000" b="0" dirty="0"/>
              <a:t>for the selection and application of methods </a:t>
            </a:r>
            <a:r>
              <a:rPr lang="en-US" sz="1000" b="0" dirty="0" smtClean="0"/>
              <a:t>for </a:t>
            </a:r>
            <a:r>
              <a:rPr lang="en-US" sz="1000" b="0" dirty="0"/>
              <a:t>the assessment  of bioavailability in soil and soil materials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Modelování expozice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Plant</a:t>
            </a:r>
            <a:r>
              <a:rPr lang="cs-CZ" dirty="0" smtClean="0"/>
              <a:t> </a:t>
            </a:r>
            <a:r>
              <a:rPr lang="cs-CZ" dirty="0" err="1" smtClean="0"/>
              <a:t>protection</a:t>
            </a:r>
            <a:r>
              <a:rPr lang="cs-CZ" dirty="0" smtClean="0"/>
              <a:t> </a:t>
            </a:r>
            <a:r>
              <a:rPr lang="cs-CZ" dirty="0" err="1" smtClean="0"/>
              <a:t>products</a:t>
            </a:r>
            <a:r>
              <a:rPr lang="cs-CZ" dirty="0" smtClean="0"/>
              <a:t> (PPP) – </a:t>
            </a:r>
            <a:r>
              <a:rPr lang="cs-CZ" dirty="0" err="1" smtClean="0"/>
              <a:t>pesticides</a:t>
            </a:r>
            <a:endParaRPr lang="cs-CZ" dirty="0" smtClean="0"/>
          </a:p>
          <a:p>
            <a:r>
              <a:rPr lang="cs-CZ" b="1" dirty="0" smtClean="0"/>
              <a:t>FOCUS modely EU - </a:t>
            </a:r>
            <a:r>
              <a:rPr lang="cs-CZ" b="1" dirty="0" smtClean="0">
                <a:hlinkClick r:id="rId2"/>
              </a:rPr>
              <a:t>http://focus.jrc.ec.europa.eu/</a:t>
            </a:r>
            <a:r>
              <a:rPr lang="cs-CZ" b="1" dirty="0" smtClean="0"/>
              <a:t> </a:t>
            </a:r>
          </a:p>
          <a:p>
            <a:r>
              <a:rPr lang="cs-CZ" dirty="0" smtClean="0"/>
              <a:t>PELMO, PEARL, MACRO, PRZM – podzemní voda</a:t>
            </a:r>
          </a:p>
          <a:p>
            <a:r>
              <a:rPr lang="cs-CZ" dirty="0" smtClean="0"/>
              <a:t>STEP 1 a 2, SWASH, TOXWA, SWAN – povrchová voda</a:t>
            </a:r>
          </a:p>
          <a:p>
            <a:r>
              <a:rPr lang="cs-CZ" dirty="0" smtClean="0"/>
              <a:t>EVA – ovzduší</a:t>
            </a:r>
          </a:p>
          <a:p>
            <a:r>
              <a:rPr lang="cs-CZ" dirty="0" smtClean="0"/>
              <a:t>cílem jsou hodnoty PEC</a:t>
            </a:r>
            <a:r>
              <a:rPr lang="cs-CZ" baseline="-25000" dirty="0" smtClean="0"/>
              <a:t>s</a:t>
            </a:r>
            <a:r>
              <a:rPr lang="cs-CZ" dirty="0" smtClean="0"/>
              <a:t>, PEC</a:t>
            </a:r>
            <a:r>
              <a:rPr lang="cs-CZ" baseline="-25000" dirty="0" smtClean="0"/>
              <a:t>sw</a:t>
            </a:r>
            <a:r>
              <a:rPr lang="cs-CZ" dirty="0" smtClean="0"/>
              <a:t>, PEC</a:t>
            </a:r>
            <a:r>
              <a:rPr lang="cs-CZ" baseline="-25000" dirty="0" smtClean="0"/>
              <a:t>sed</a:t>
            </a:r>
            <a:r>
              <a:rPr lang="cs-CZ" dirty="0" smtClean="0"/>
              <a:t>, PEC</a:t>
            </a:r>
            <a:r>
              <a:rPr lang="cs-CZ" baseline="-25000" dirty="0" smtClean="0"/>
              <a:t>gw</a:t>
            </a:r>
            <a:endParaRPr lang="cs-CZ" baseline="-25000" dirty="0"/>
          </a:p>
        </p:txBody>
      </p:sp>
      <p:pic>
        <p:nvPicPr>
          <p:cNvPr id="55302" name="Picture 6" descr="http://www.pesticidemodels.eu/sites/www.pesticidemodels.eu/files/images/toxswa/148f08col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3861048"/>
            <a:ext cx="3997584" cy="2780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Zástupný symbol pro obsah 4"/>
          <p:cNvSpPr txBox="1">
            <a:spLocks/>
          </p:cNvSpPr>
          <p:nvPr/>
        </p:nvSpPr>
        <p:spPr bwMode="auto">
          <a:xfrm>
            <a:off x="6300192" y="5589240"/>
            <a:ext cx="284380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»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200" b="0" dirty="0" smtClean="0"/>
              <a:t>http://www.</a:t>
            </a:r>
            <a:r>
              <a:rPr lang="cs-CZ" sz="1200" b="0" dirty="0" err="1" smtClean="0"/>
              <a:t>pesticidemodels.eu</a:t>
            </a:r>
            <a:r>
              <a:rPr lang="cs-CZ" sz="1200" b="0" dirty="0" smtClean="0"/>
              <a:t>/</a:t>
            </a:r>
            <a:r>
              <a:rPr lang="cs-CZ" sz="1200" b="0" dirty="0" err="1" smtClean="0"/>
              <a:t>home</a:t>
            </a:r>
            <a:endParaRPr lang="cs-CZ" sz="12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Modelování expozice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09" y="980728"/>
            <a:ext cx="9148836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obsah 4"/>
          <p:cNvSpPr txBox="1">
            <a:spLocks/>
          </p:cNvSpPr>
          <p:nvPr/>
        </p:nvSpPr>
        <p:spPr bwMode="auto">
          <a:xfrm>
            <a:off x="3989850" y="6595133"/>
            <a:ext cx="514647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»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200" b="0" dirty="0" err="1" smtClean="0"/>
              <a:t>Chapman</a:t>
            </a:r>
            <a:r>
              <a:rPr lang="cs-CZ" sz="1200" b="0" dirty="0" smtClean="0"/>
              <a:t> et al. (2003), </a:t>
            </a:r>
            <a:r>
              <a:rPr lang="cs-CZ" sz="1200" b="0" dirty="0" err="1" smtClean="0"/>
              <a:t>Human</a:t>
            </a:r>
            <a:r>
              <a:rPr lang="cs-CZ" sz="1200" b="0" dirty="0" smtClean="0"/>
              <a:t> </a:t>
            </a:r>
            <a:r>
              <a:rPr lang="cs-CZ" sz="1200" b="0" dirty="0"/>
              <a:t>and </a:t>
            </a:r>
            <a:r>
              <a:rPr lang="cs-CZ" sz="1200" b="0" dirty="0" err="1"/>
              <a:t>Ecological</a:t>
            </a:r>
            <a:r>
              <a:rPr lang="cs-CZ" sz="1200" b="0" dirty="0"/>
              <a:t> Risk </a:t>
            </a:r>
            <a:r>
              <a:rPr lang="cs-CZ" sz="1200" b="0" dirty="0" smtClean="0"/>
              <a:t>Assessment 9: 641</a:t>
            </a:r>
            <a:endParaRPr lang="cs-CZ" sz="1200" b="0" dirty="0"/>
          </a:p>
        </p:txBody>
      </p:sp>
    </p:spTree>
    <p:extLst>
      <p:ext uri="{BB962C8B-B14F-4D97-AF65-F5344CB8AC3E}">
        <p14:creationId xmlns:p14="http://schemas.microsoft.com/office/powerpoint/2010/main" val="250554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Equilibrium</a:t>
            </a:r>
            <a:r>
              <a:rPr lang="cs-CZ" dirty="0" smtClean="0"/>
              <a:t> </a:t>
            </a:r>
            <a:r>
              <a:rPr lang="cs-CZ" dirty="0" err="1" smtClean="0"/>
              <a:t>Partitioning</a:t>
            </a:r>
            <a:r>
              <a:rPr lang="cs-CZ" dirty="0" smtClean="0"/>
              <a:t> </a:t>
            </a:r>
            <a:r>
              <a:rPr lang="cs-CZ" dirty="0" err="1" smtClean="0"/>
              <a:t>Theory</a:t>
            </a:r>
            <a:r>
              <a:rPr lang="cs-CZ" dirty="0" smtClean="0"/>
              <a:t> (</a:t>
            </a:r>
            <a:r>
              <a:rPr lang="cs-CZ" dirty="0" err="1" smtClean="0"/>
              <a:t>EqP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5940152" y="1052736"/>
            <a:ext cx="3203848" cy="5805264"/>
          </a:xfrm>
        </p:spPr>
        <p:txBody>
          <a:bodyPr/>
          <a:lstStyle/>
          <a:p>
            <a:pPr marL="177800" indent="-166688"/>
            <a:r>
              <a:rPr lang="cs-CZ" sz="1600" dirty="0" smtClean="0"/>
              <a:t>v rovnováze lze namodelovat pomocí </a:t>
            </a:r>
            <a:r>
              <a:rPr lang="cs-CZ" sz="1600" dirty="0" err="1" smtClean="0"/>
              <a:t>Kd</a:t>
            </a:r>
            <a:r>
              <a:rPr lang="cs-CZ" sz="1600" dirty="0" smtClean="0"/>
              <a:t> koncentrace v pórové vodě a půdě / </a:t>
            </a:r>
            <a:r>
              <a:rPr lang="cs-CZ" sz="1600" dirty="0" err="1" smtClean="0"/>
              <a:t>sedimentua</a:t>
            </a:r>
            <a:r>
              <a:rPr lang="cs-CZ" sz="1600" dirty="0" smtClean="0"/>
              <a:t> a pomocí BCF potom koncentrace v organismu</a:t>
            </a:r>
          </a:p>
          <a:p>
            <a:pPr marL="177800" indent="-166688"/>
            <a:r>
              <a:rPr lang="cs-CZ" sz="1600" dirty="0" smtClean="0"/>
              <a:t>následně lze použít k </a:t>
            </a:r>
            <a:r>
              <a:rPr lang="cs-CZ" sz="1600" dirty="0" err="1" smtClean="0"/>
              <a:t>etrapolacím</a:t>
            </a:r>
            <a:r>
              <a:rPr lang="cs-CZ" sz="1600" dirty="0" smtClean="0"/>
              <a:t> mezi různými látkami (QSAR) či mezi různými půdami/sedimenty</a:t>
            </a:r>
          </a:p>
          <a:p>
            <a:pPr marL="177800" indent="-166688"/>
            <a:r>
              <a:rPr lang="cs-CZ" sz="1600" dirty="0" smtClean="0"/>
              <a:t>předpokládá, že klíčovou koncentrací pro následný vstup do organismu a efekty je rozpuštěná koncentrace </a:t>
            </a:r>
            <a:r>
              <a:rPr lang="cs-CZ" sz="1600" dirty="0" err="1" smtClean="0"/>
              <a:t>C</a:t>
            </a:r>
            <a:r>
              <a:rPr lang="cs-CZ" sz="1600" baseline="-25000" dirty="0" err="1" smtClean="0"/>
              <a:t>free</a:t>
            </a:r>
            <a:endParaRPr lang="cs-CZ" sz="1600" baseline="-25000" dirty="0" smtClean="0"/>
          </a:p>
          <a:p>
            <a:pPr marL="177800" indent="-166688"/>
            <a:endParaRPr lang="cs-CZ" sz="16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4283968" y="5229200"/>
            <a:ext cx="6046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BCF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1835696" y="5229200"/>
            <a:ext cx="914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feeding</a:t>
            </a:r>
            <a:endParaRPr lang="cs-CZ" dirty="0"/>
          </a:p>
        </p:txBody>
      </p:sp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2" cstate="print"/>
          <a:srcRect r="48894" b="86207"/>
          <a:stretch>
            <a:fillRect/>
          </a:stretch>
        </p:blipFill>
        <p:spPr bwMode="auto">
          <a:xfrm>
            <a:off x="0" y="980728"/>
            <a:ext cx="5940152" cy="572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 t="23736" b="14195"/>
          <a:stretch>
            <a:fillRect/>
          </a:stretch>
        </p:blipFill>
        <p:spPr bwMode="auto">
          <a:xfrm>
            <a:off x="0" y="1556791"/>
            <a:ext cx="5940152" cy="1316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35755"/>
            <a:ext cx="5940152" cy="3822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Biotic</a:t>
            </a:r>
            <a:r>
              <a:rPr lang="cs-CZ" dirty="0" smtClean="0"/>
              <a:t> Ligand Model – BLM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Ligandy</a:t>
            </a:r>
            <a:r>
              <a:rPr lang="cs-CZ" dirty="0"/>
              <a:t> – hlavní ovlivnění biodostupnosti – anionty nebo molekuly, jež vedou ke vzniku koordinačních sloučenin nebo komplexů s kovy</a:t>
            </a:r>
          </a:p>
          <a:p>
            <a:r>
              <a:rPr lang="cs-CZ" dirty="0"/>
              <a:t>Rozpustné ligandy mohou modifikovat transport kovů přes membrány několika mechanismy:</a:t>
            </a:r>
          </a:p>
          <a:p>
            <a:pPr lvl="1"/>
            <a:r>
              <a:rPr lang="cs-CZ" dirty="0"/>
              <a:t>soupeření o povrchová ligandová místa</a:t>
            </a:r>
          </a:p>
          <a:p>
            <a:pPr lvl="1"/>
            <a:r>
              <a:rPr lang="cs-CZ" dirty="0"/>
              <a:t>změnu rozpustnosti v tucích</a:t>
            </a:r>
          </a:p>
          <a:p>
            <a:pPr lvl="1"/>
            <a:r>
              <a:rPr lang="cs-CZ" dirty="0"/>
              <a:t>srážení komplexů</a:t>
            </a:r>
          </a:p>
          <a:p>
            <a:pPr lvl="1"/>
            <a:r>
              <a:rPr lang="cs-CZ" dirty="0"/>
              <a:t>tím jsou modifikovány biologické procesy – osmoregulace, respirace, vylučování</a:t>
            </a:r>
          </a:p>
          <a:p>
            <a:endParaRPr lang="cs-CZ" dirty="0"/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4232920" y="4275584"/>
            <a:ext cx="4911080" cy="2582416"/>
            <a:chOff x="96" y="432"/>
            <a:chExt cx="5376" cy="3456"/>
          </a:xfrm>
        </p:grpSpPr>
        <p:sp>
          <p:nvSpPr>
            <p:cNvPr id="5" name="AutoShape 13" descr="Kapky vody"/>
            <p:cNvSpPr>
              <a:spLocks noChangeArrowheads="1"/>
            </p:cNvSpPr>
            <p:nvPr/>
          </p:nvSpPr>
          <p:spPr bwMode="auto">
            <a:xfrm>
              <a:off x="1104" y="432"/>
              <a:ext cx="4368" cy="3408"/>
            </a:xfrm>
            <a:prstGeom prst="roundRect">
              <a:avLst>
                <a:gd name="adj" fmla="val 5019"/>
              </a:avLst>
            </a:prstGeom>
            <a:blipFill dpi="0" rotWithShape="1">
              <a:blip r:embed="rId2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EFEF2"/>
                </a:clrFrom>
                <a:clrTo>
                  <a:srgbClr val="FEFEF2">
                    <a:alpha val="0"/>
                  </a:srgbClr>
                </a:clrTo>
              </a:clrChange>
            </a:blip>
            <a:srcRect l="2353" t="14684" b="1450"/>
            <a:stretch>
              <a:fillRect/>
            </a:stretch>
          </p:blipFill>
          <p:spPr bwMode="auto">
            <a:xfrm>
              <a:off x="1296" y="576"/>
              <a:ext cx="3984" cy="3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AutoShape 8"/>
            <p:cNvSpPr>
              <a:spLocks noChangeArrowheads="1"/>
            </p:cNvSpPr>
            <p:nvPr/>
          </p:nvSpPr>
          <p:spPr bwMode="auto">
            <a:xfrm>
              <a:off x="96" y="432"/>
              <a:ext cx="1044" cy="3456"/>
            </a:xfrm>
            <a:prstGeom prst="roundRect">
              <a:avLst>
                <a:gd name="adj" fmla="val 21361"/>
              </a:avLst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eaLnBrk="0" hangingPunct="0"/>
              <a:r>
                <a:rPr lang="cs-CZ">
                  <a:effectLst/>
                  <a:latin typeface="Helvetica" pitchFamily="34" charset="0"/>
                </a:rPr>
                <a:t>Pevná složka půdy</a:t>
              </a:r>
              <a:endParaRPr lang="en-US">
                <a:effectLst/>
                <a:latin typeface="Helvetica" pitchFamily="34" charset="0"/>
              </a:endParaRPr>
            </a:p>
          </p:txBody>
        </p:sp>
        <p:sp>
          <p:nvSpPr>
            <p:cNvPr id="8" name="Line 9"/>
            <p:cNvSpPr>
              <a:spLocks noChangeShapeType="1"/>
            </p:cNvSpPr>
            <p:nvPr/>
          </p:nvSpPr>
          <p:spPr bwMode="auto">
            <a:xfrm flipH="1">
              <a:off x="1152" y="816"/>
              <a:ext cx="1543" cy="174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Line 10"/>
            <p:cNvSpPr>
              <a:spLocks noChangeShapeType="1"/>
            </p:cNvSpPr>
            <p:nvPr/>
          </p:nvSpPr>
          <p:spPr bwMode="auto">
            <a:xfrm flipH="1">
              <a:off x="1200" y="3024"/>
              <a:ext cx="1542" cy="478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 flipH="1">
              <a:off x="1200" y="2256"/>
              <a:ext cx="1633" cy="870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Line 12"/>
            <p:cNvSpPr>
              <a:spLocks noChangeShapeType="1"/>
            </p:cNvSpPr>
            <p:nvPr/>
          </p:nvSpPr>
          <p:spPr bwMode="auto">
            <a:xfrm>
              <a:off x="1152" y="1488"/>
              <a:ext cx="272" cy="261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Expozice v ekotoxikologii a v </a:t>
            </a:r>
            <a:r>
              <a:rPr lang="cs-CZ" dirty="0" err="1" smtClean="0"/>
              <a:t>EcoRA</a:t>
            </a:r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28619" cy="4890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obsah 4"/>
          <p:cNvSpPr txBox="1">
            <a:spLocks/>
          </p:cNvSpPr>
          <p:nvPr/>
        </p:nvSpPr>
        <p:spPr bwMode="auto">
          <a:xfrm>
            <a:off x="3989850" y="6595133"/>
            <a:ext cx="514647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»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000" b="0" dirty="0" err="1" smtClean="0"/>
              <a:t>Chapman</a:t>
            </a:r>
            <a:r>
              <a:rPr lang="cs-CZ" sz="1000" b="0" dirty="0" smtClean="0"/>
              <a:t> et al. (2003) </a:t>
            </a:r>
            <a:r>
              <a:rPr lang="cs-CZ" sz="1000" b="0" dirty="0" err="1" smtClean="0"/>
              <a:t>Human</a:t>
            </a:r>
            <a:r>
              <a:rPr lang="cs-CZ" sz="1000" b="0" dirty="0" smtClean="0"/>
              <a:t> </a:t>
            </a:r>
            <a:r>
              <a:rPr lang="cs-CZ" sz="1000" b="0" dirty="0"/>
              <a:t>and </a:t>
            </a:r>
            <a:r>
              <a:rPr lang="cs-CZ" sz="1000" b="0" dirty="0" err="1"/>
              <a:t>Ecological</a:t>
            </a:r>
            <a:r>
              <a:rPr lang="cs-CZ" sz="1000" b="0" dirty="0"/>
              <a:t> Risk </a:t>
            </a:r>
            <a:r>
              <a:rPr lang="cs-CZ" sz="1000" b="0" dirty="0" smtClean="0"/>
              <a:t>Assessment 9, 641</a:t>
            </a:r>
            <a:endParaRPr lang="cs-CZ" sz="1000" b="0" dirty="0"/>
          </a:p>
        </p:txBody>
      </p:sp>
      <p:sp>
        <p:nvSpPr>
          <p:cNvPr id="6" name="Obdélník 5"/>
          <p:cNvSpPr/>
          <p:nvPr/>
        </p:nvSpPr>
        <p:spPr>
          <a:xfrm>
            <a:off x="323528" y="1052736"/>
            <a:ext cx="57086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4625" indent="-165100"/>
            <a:r>
              <a:rPr lang="cs-CZ" sz="1800" dirty="0" smtClean="0"/>
              <a:t>konstrukce expozičního scénáře – analýza situace</a:t>
            </a:r>
          </a:p>
        </p:txBody>
      </p:sp>
    </p:spTree>
    <p:extLst>
      <p:ext uri="{BB962C8B-B14F-4D97-AF65-F5344CB8AC3E}">
        <p14:creationId xmlns:p14="http://schemas.microsoft.com/office/powerpoint/2010/main" val="219509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Expozice v ekotoxikologii a v </a:t>
            </a:r>
            <a:r>
              <a:rPr lang="cs-CZ" dirty="0" err="1" smtClean="0"/>
              <a:t>EcoRA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celá řada souvisejících procesů na překryvu ekotoxikologie a environmentální chemie</a:t>
            </a:r>
          </a:p>
          <a:p>
            <a:r>
              <a:rPr lang="cs-CZ" dirty="0" smtClean="0"/>
              <a:t>definujte a rozlište, uveďte pro každý pojem příklad týkající se tématu vaší BP, DP, </a:t>
            </a:r>
            <a:r>
              <a:rPr lang="cs-CZ" dirty="0" err="1" smtClean="0"/>
              <a:t>DisP</a:t>
            </a:r>
            <a:r>
              <a:rPr lang="cs-CZ" dirty="0" smtClean="0"/>
              <a:t>):</a:t>
            </a:r>
          </a:p>
          <a:p>
            <a:pPr lvl="1"/>
            <a:r>
              <a:rPr lang="cs-CZ" dirty="0" smtClean="0"/>
              <a:t>bioakumulace</a:t>
            </a:r>
          </a:p>
          <a:p>
            <a:pPr lvl="1"/>
            <a:r>
              <a:rPr lang="cs-CZ" dirty="0" smtClean="0"/>
              <a:t>biokoncentrace</a:t>
            </a:r>
          </a:p>
          <a:p>
            <a:pPr lvl="1"/>
            <a:r>
              <a:rPr lang="cs-CZ" dirty="0" smtClean="0"/>
              <a:t>bioobohacování</a:t>
            </a:r>
          </a:p>
          <a:p>
            <a:pPr lvl="1"/>
            <a:r>
              <a:rPr lang="cs-CZ" dirty="0" smtClean="0"/>
              <a:t>biotransformace</a:t>
            </a:r>
          </a:p>
          <a:p>
            <a:pPr lvl="1"/>
            <a:r>
              <a:rPr lang="cs-CZ" dirty="0" smtClean="0"/>
              <a:t>biodegradace</a:t>
            </a:r>
          </a:p>
          <a:p>
            <a:pPr lvl="1"/>
            <a:r>
              <a:rPr lang="cs-CZ" dirty="0" smtClean="0"/>
              <a:t>toxokinetika</a:t>
            </a:r>
          </a:p>
          <a:p>
            <a:pPr lvl="1"/>
            <a:r>
              <a:rPr lang="cs-CZ" dirty="0" smtClean="0"/>
              <a:t>toxodynamika</a:t>
            </a:r>
          </a:p>
          <a:p>
            <a:r>
              <a:rPr lang="cs-CZ" dirty="0" smtClean="0"/>
              <a:t>(DÚ do </a:t>
            </a:r>
            <a:r>
              <a:rPr lang="cs-CZ" dirty="0" smtClean="0"/>
              <a:t>12/10</a:t>
            </a:r>
            <a:r>
              <a:rPr lang="cs-CZ" dirty="0" smtClean="0"/>
              <a:t>, soubory </a:t>
            </a:r>
            <a:r>
              <a:rPr lang="cs-CZ" dirty="0" err="1" smtClean="0"/>
              <a:t>docx</a:t>
            </a:r>
            <a:r>
              <a:rPr lang="cs-CZ" dirty="0" smtClean="0"/>
              <a:t> či </a:t>
            </a:r>
            <a:r>
              <a:rPr lang="cs-CZ" dirty="0" err="1" smtClean="0"/>
              <a:t>pdf</a:t>
            </a:r>
            <a:r>
              <a:rPr lang="cs-CZ" dirty="0" smtClean="0"/>
              <a:t> do odevzdávárny sam_prac_01)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PVK mustr pro přednášky jaro 2011">
  <a:themeElements>
    <a:clrScheme name="recetox">
      <a:dk1>
        <a:srgbClr val="58585A"/>
      </a:dk1>
      <a:lt1>
        <a:srgbClr val="FFFFFF"/>
      </a:lt1>
      <a:dk2>
        <a:srgbClr val="1F82C0"/>
      </a:dk2>
      <a:lt2>
        <a:srgbClr val="EEECE1"/>
      </a:lt2>
      <a:accent1>
        <a:srgbClr val="244061"/>
      </a:accent1>
      <a:accent2>
        <a:srgbClr val="953734"/>
      </a:accent2>
      <a:accent3>
        <a:srgbClr val="CBD300"/>
      </a:accent3>
      <a:accent4>
        <a:srgbClr val="BCC6E2"/>
      </a:accent4>
      <a:accent5>
        <a:srgbClr val="EA683E"/>
      </a:accent5>
      <a:accent6>
        <a:srgbClr val="FAC08F"/>
      </a:accent6>
      <a:hlink>
        <a:srgbClr val="CBD300"/>
      </a:hlink>
      <a:folHlink>
        <a:srgbClr val="EA683E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5121</TotalTime>
  <Words>3581</Words>
  <Application>Microsoft Office PowerPoint</Application>
  <PresentationFormat>Předvádění na obrazovce (4:3)</PresentationFormat>
  <Paragraphs>519</Paragraphs>
  <Slides>73</Slides>
  <Notes>15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73</vt:i4>
      </vt:variant>
    </vt:vector>
  </HeadingPairs>
  <TitlesOfParts>
    <vt:vector size="74" baseType="lpstr">
      <vt:lpstr>OPVK mustr pro přednášky jaro 2011</vt:lpstr>
      <vt:lpstr>Bi5596 Moderní metody v ekotoxikologii  </vt:lpstr>
      <vt:lpstr>Expozice v ekotoxikologii a v hodnocení ekologických rizik</vt:lpstr>
      <vt:lpstr>Expozice v ekotoxikologii a v EcoRA</vt:lpstr>
      <vt:lpstr>Expozice v ekotoxikologii a v EcoRA</vt:lpstr>
      <vt:lpstr>Expozice v ekotoxikologii a v EcoRA</vt:lpstr>
      <vt:lpstr>Expozice v ekotoxikologii a v EcoRA</vt:lpstr>
      <vt:lpstr>Expozice v ekotoxikologii a v EcoRA</vt:lpstr>
      <vt:lpstr>Expozice v ekotoxikologii a v EcoRA</vt:lpstr>
      <vt:lpstr>Expozice v ekotoxikologii a v EcoRA</vt:lpstr>
      <vt:lpstr>Hodnocení expozice</vt:lpstr>
      <vt:lpstr>Hodnocení expozice</vt:lpstr>
      <vt:lpstr>Metody hodnocení expozice</vt:lpstr>
      <vt:lpstr>Celkové – totální – koncentrace </vt:lpstr>
      <vt:lpstr>Aktuální koncentrace v médiu</vt:lpstr>
      <vt:lpstr>Celkové – totální – koncentrace </vt:lpstr>
      <vt:lpstr>Měření biodostupnosti</vt:lpstr>
      <vt:lpstr>Měření biodostupnosti</vt:lpstr>
      <vt:lpstr>Jak změřit biodostupnost ?</vt:lpstr>
      <vt:lpstr>Jak změřit biodostupnost ?</vt:lpstr>
      <vt:lpstr>Jak změřit biodostupnost ?</vt:lpstr>
      <vt:lpstr>Jak změřit biodostupnost ?</vt:lpstr>
      <vt:lpstr>Jak změřit biodostupnost ?</vt:lpstr>
      <vt:lpstr>Metody hodnocení biodostupnosti</vt:lpstr>
      <vt:lpstr>Metody hodnocení biodostupnosti – půda / sediment</vt:lpstr>
      <vt:lpstr>Metody hodnocení biodostupnosti – půda / sediment</vt:lpstr>
      <vt:lpstr>Metody hodnocení biodostupnosti – půda / sediment</vt:lpstr>
      <vt:lpstr>Metody hodnocení biodostupnosti – půda / sediment</vt:lpstr>
      <vt:lpstr>Metody hodnocení biodostupnosti – půda / sediment</vt:lpstr>
      <vt:lpstr>Metody hodnocení biodostupnosti – půda / sediment</vt:lpstr>
      <vt:lpstr>Metody hodnocení biodostupnosti – půda / sediment</vt:lpstr>
      <vt:lpstr>Metody hodnocení biodostupnosti – půda / sediment</vt:lpstr>
      <vt:lpstr>Metody hodnocení biodostupnosti – půda / sediment</vt:lpstr>
      <vt:lpstr>Passive sampling - teorie</vt:lpstr>
      <vt:lpstr>Passive sampling - teorie</vt:lpstr>
      <vt:lpstr>Passive sampling - teorie</vt:lpstr>
      <vt:lpstr>Metody hodnocení biodostupnosti – půda / sediment / voda</vt:lpstr>
      <vt:lpstr>Metody hodnocení biodostupnosti – půda / sediment / voda</vt:lpstr>
      <vt:lpstr>Metody hodnocení biodostupnosti – půda / sediment / voda</vt:lpstr>
      <vt:lpstr>Metody hodnocení biodostupnosti – půda / sediment / voda</vt:lpstr>
      <vt:lpstr>Metody hodnocení biodostupnosti – půda / sediment / voda</vt:lpstr>
      <vt:lpstr>Metody hodnocení biodostupnosti – půda / sediment / voda</vt:lpstr>
      <vt:lpstr>Metody hodnocení biodostupnosti – půda / sediment / voda</vt:lpstr>
      <vt:lpstr>Metody hodnocení biodostupnosti – půda / sediment / voda</vt:lpstr>
      <vt:lpstr>Metody hodnocení biodostupnosti – půda / sediment / voda</vt:lpstr>
      <vt:lpstr>Metody hodnocení biodostupnosti –voda</vt:lpstr>
      <vt:lpstr>Metody hodnocení biodostupnosti –voda</vt:lpstr>
      <vt:lpstr>Metody hodnocení biodostupnosti – půda / sediment</vt:lpstr>
      <vt:lpstr>Metody hodnocení biodostupnosti – půda / sediment</vt:lpstr>
      <vt:lpstr>Metody hodnocení biodostupnosti – půda / sediment</vt:lpstr>
      <vt:lpstr>Metody hodnocení biodostupnosti – půda / sediment</vt:lpstr>
      <vt:lpstr>Metody hodnocení biodostupnosti – půda / sediment</vt:lpstr>
      <vt:lpstr>Metody hodnocení biodostupnosti – půda / sediment</vt:lpstr>
      <vt:lpstr>Passive sampling - ovzduší</vt:lpstr>
      <vt:lpstr>Passive dosing</vt:lpstr>
      <vt:lpstr>Passive dosing</vt:lpstr>
      <vt:lpstr>Passive dosing</vt:lpstr>
      <vt:lpstr>Měření a modelování příjmu kontaminantů organismy</vt:lpstr>
      <vt:lpstr>Měření a modelování toxikokinetiky</vt:lpstr>
      <vt:lpstr>Měření a modelování toxikokinetiky</vt:lpstr>
      <vt:lpstr>Equilibrium sampling of biota</vt:lpstr>
      <vt:lpstr>PBET – napodobování trávícího procesu</vt:lpstr>
      <vt:lpstr>PBET – napodobování trávícího procesu</vt:lpstr>
      <vt:lpstr>PBET – napodobování trávícího procesu</vt:lpstr>
      <vt:lpstr>Měření přestupu přes biologické membrány</vt:lpstr>
      <vt:lpstr>Modelování expozice</vt:lpstr>
      <vt:lpstr>Modelování expozice</vt:lpstr>
      <vt:lpstr>Modelování expozice</vt:lpstr>
      <vt:lpstr>Modelování expozice</vt:lpstr>
      <vt:lpstr>Modelování expozice</vt:lpstr>
      <vt:lpstr>Modelování expozice</vt:lpstr>
      <vt:lpstr>Modelování expozice</vt:lpstr>
      <vt:lpstr>Equilibrium Partitioning Theory (EqP)</vt:lpstr>
      <vt:lpstr>Biotic Ligand Model – BLM </vt:lpstr>
    </vt:vector>
  </TitlesOfParts>
  <Company>RECETOX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Jakub Hofman</dc:creator>
  <cp:lastModifiedBy>hofman</cp:lastModifiedBy>
  <cp:revision>438</cp:revision>
  <dcterms:created xsi:type="dcterms:W3CDTF">2002-04-23T08:18:19Z</dcterms:created>
  <dcterms:modified xsi:type="dcterms:W3CDTF">2016-10-05T07:17:51Z</dcterms:modified>
</cp:coreProperties>
</file>