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70" r:id="rId2"/>
    <p:sldId id="544" r:id="rId3"/>
    <p:sldId id="548" r:id="rId4"/>
    <p:sldId id="549" r:id="rId5"/>
    <p:sldId id="550" r:id="rId6"/>
    <p:sldId id="554" r:id="rId7"/>
    <p:sldId id="596" r:id="rId8"/>
    <p:sldId id="555" r:id="rId9"/>
    <p:sldId id="556" r:id="rId10"/>
    <p:sldId id="557" r:id="rId11"/>
    <p:sldId id="558" r:id="rId12"/>
    <p:sldId id="551" r:id="rId13"/>
    <p:sldId id="545" r:id="rId14"/>
    <p:sldId id="573" r:id="rId15"/>
    <p:sldId id="574" r:id="rId16"/>
    <p:sldId id="575" r:id="rId17"/>
    <p:sldId id="576" r:id="rId18"/>
    <p:sldId id="559" r:id="rId19"/>
    <p:sldId id="560" r:id="rId20"/>
    <p:sldId id="561" r:id="rId21"/>
    <p:sldId id="566" r:id="rId22"/>
    <p:sldId id="567" r:id="rId23"/>
    <p:sldId id="570" r:id="rId24"/>
    <p:sldId id="568" r:id="rId25"/>
    <p:sldId id="579" r:id="rId26"/>
    <p:sldId id="578" r:id="rId27"/>
    <p:sldId id="580" r:id="rId28"/>
    <p:sldId id="581" r:id="rId29"/>
    <p:sldId id="585" r:id="rId30"/>
    <p:sldId id="587" r:id="rId31"/>
    <p:sldId id="591" r:id="rId32"/>
    <p:sldId id="586" r:id="rId33"/>
    <p:sldId id="583" r:id="rId34"/>
    <p:sldId id="588" r:id="rId35"/>
    <p:sldId id="589" r:id="rId36"/>
    <p:sldId id="590" r:id="rId37"/>
    <p:sldId id="595" r:id="rId38"/>
    <p:sldId id="582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003399"/>
    <a:srgbClr val="FFCCFF"/>
    <a:srgbClr val="FFFF66"/>
    <a:srgbClr val="FFFF00"/>
    <a:srgbClr val="99CCFF"/>
    <a:srgbClr val="CCECFF"/>
    <a:srgbClr val="CCFF33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3058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1953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DETEKCE SELEKCE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část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mutací je neškodných a (1 –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škodlivých; z neškodných mutací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 část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prospěšných a (1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 neutrálních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se nefixuje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neutrálních  fixace frekvencí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 generaci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prospěšných, vznik rychlostí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 generaci, pravděpodobnost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fixace rovna selekčnímu koeficientu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počet nesynonymních substitucí fixovaných každou generaci: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1 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velká, konkrétně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515763" y="5350647"/>
            <a:ext cx="2175687" cy="70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33726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 1 indikuje působení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</a:t>
            </a:r>
            <a:r>
              <a:rPr lang="en-US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1194630"/>
            <a:ext cx="778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Pozn.: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1 nemusí znamenat, že pozitivní selekce nepůsobí,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pouze že ji tímto způsobem nemůžeme detekovat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2804417"/>
            <a:ext cx="80554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1: substituce aminokyselin převážně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neutrální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(ale: pozitivní selekce může vyrušit působení selekce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purifikující)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535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1: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(ale: některé AA mohly být fixovány pozitivní selekcí,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purifikující selekce ale silnější)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3.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 1: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 selekce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fixovala některé AA, některé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substituce mohly být způsobeny driftem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(ale: purifikující selekce mohla působit, ale nebyla dost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silná, aby převážila nad selekcí pozitivní)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874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Kromě výpočtu synonymních a nesynonymních pozic a synonymních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nesynonymních substitucí nutná ještě korekce pro opakované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substituce na téže pozici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pro výpočty nutné zjednodušující předpoklady, navíc nemůžeme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přesně zjistit počet opakovaných substitucí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545321"/>
            <a:ext cx="72779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Odhad pomocí maximální věrohodnosti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maximum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simultánní odhad všech 3 kroků současně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poskytuje navíc odhad doby divergence a poměr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Tv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51698"/>
            <a:ext cx="84257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Ke kvantifikaci počtu substitucí lze: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rekonstruovat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ancestrální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sekvenci a spočítat změny na jednotlivých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pozicích (výsledek bude pravděpodobně podhodnocený)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bayesovský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přístup: použít substituční rychlosti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aprior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í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kategoriích)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generovat substituční rychlosti pro jednotlivé kodony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7913" y="374650"/>
            <a:ext cx="314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Tajimův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 neutrality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 descr="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638" y="152400"/>
            <a:ext cx="114300" cy="133350"/>
          </a:xfrm>
          <a:prstGeom prst="rect">
            <a:avLst/>
          </a:prstGeom>
          <a:noFill/>
        </p:spPr>
      </p:pic>
      <p:pic>
        <p:nvPicPr>
          <p:cNvPr id="74755" name="Picture 3" descr="\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8913" y="304800"/>
            <a:ext cx="114300" cy="8572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27050" y="1073791"/>
            <a:ext cx="79239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měření rovnováhy mutace a driftu pomocí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lze odhadovat i jinými způsoby: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počet párových rozdílů (SNP) mezi sekvencemi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(... celkem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1)/2 možných párových srovnání)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segregujících pozic: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602300" y="3366846"/>
            <a:ext cx="1928571" cy="977143"/>
          </a:xfrm>
          <a:prstGeom prst="rect">
            <a:avLst/>
          </a:prstGeom>
          <a:noFill/>
        </p:spPr>
      </p:pic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937357" y="3042564"/>
            <a:ext cx="1600414" cy="686955"/>
          </a:xfrm>
          <a:prstGeom prst="wedgeRectCallout">
            <a:avLst>
              <a:gd name="adj1" fmla="val -73145"/>
              <a:gd name="adj2" fmla="val 395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suma párových rozdílů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074649" y="3497722"/>
            <a:ext cx="2060394" cy="850311"/>
          </a:xfrm>
          <a:prstGeom prst="wedgeRectCallout">
            <a:avLst>
              <a:gd name="adj1" fmla="val -70577"/>
              <a:gd name="adj2" fmla="val -98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 případě DNA sekvencí dělíme ještě jejich délkou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6195771" y="5286464"/>
            <a:ext cx="2512002" cy="493551"/>
          </a:xfrm>
          <a:prstGeom prst="wedgeRectCallout">
            <a:avLst>
              <a:gd name="adj1" fmla="val -70577"/>
              <a:gd name="adj2" fmla="val -370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1/1 +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1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/2 + ... + 1/(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n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– 1)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3555" y="4809749"/>
            <a:ext cx="1345714" cy="780000"/>
          </a:xfrm>
          <a:prstGeom prst="rect">
            <a:avLst/>
          </a:prstGeom>
          <a:noFill/>
        </p:spPr>
      </p:pic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3802081" y="3934703"/>
            <a:ext cx="1632948" cy="657845"/>
          </a:xfrm>
          <a:prstGeom prst="wedgeRectCallout">
            <a:avLst>
              <a:gd name="adj1" fmla="val -72465"/>
              <a:gd name="adj2" fmla="val -39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počet párových srovnání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animBg="1"/>
      <p:bldP spid="10" grpId="0" uiExpan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584886"/>
            <a:ext cx="648126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modelu nekonečných pozic a neutrální evoluci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platí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Fumio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(1989):</a:t>
            </a:r>
            <a:endParaRPr lang="cs-CZ" sz="2000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73348" y="1794585"/>
            <a:ext cx="2314575" cy="904875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76001" y="1116829"/>
            <a:ext cx="809625" cy="40957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27050" y="2924988"/>
            <a:ext cx="44230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</a:t>
            </a:r>
          </a:p>
          <a:p>
            <a:pPr defTabSz="540000">
              <a:spcAft>
                <a:spcPts val="1200"/>
              </a:spcAft>
            </a:pP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	 * *        *        *</a:t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1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2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G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3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4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76209" y="2974414"/>
            <a:ext cx="397095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párová srovnání: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1-2: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1-3: 2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1-4: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2-3: 1 rozdíl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2-4: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3-4: 3 rozdíly</a:t>
            </a: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(3+2+3+1+3+3)/6 = 2,5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7050" y="5355150"/>
            <a:ext cx="4629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 segregující pozice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 = 4/(1/1 +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 + 1/3) = 4/1,83 = 2,186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34626" y="5788981"/>
            <a:ext cx="3223825" cy="400110"/>
            <a:chOff x="5434626" y="5788981"/>
            <a:chExt cx="3223825" cy="40011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 r="65472" b="7207"/>
            <a:stretch>
              <a:fillRect/>
            </a:stretch>
          </p:blipFill>
          <p:spPr bwMode="auto">
            <a:xfrm>
              <a:off x="5434626" y="5810250"/>
              <a:ext cx="266631" cy="362494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5625248" y="5788981"/>
              <a:ext cx="30332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­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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= 2,5 – 2,186 = 0,314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92877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nadbytek polymorfismů s nízkou frekvencí vzhledem k teoretickému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předpokladu  purifikující selekce,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selective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sweep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(+ populační expanze!)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141666"/>
            <a:ext cx="84657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nadbytek polymorfismů s nízkou i vysokou frekvencí vzhledem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 předpokladu	 balancující selekce (+ redukce populační velikosti!)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7050" y="3841887"/>
            <a:ext cx="831990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Signifikance?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nelze použít klasické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(1989): parametrická aproximace beta rozdělením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Hudson (1990): generování náhodných vzorků za předpokladu neutrality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populační stability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hodnota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podíl náhodných výsledků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 vypočtené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7050" y="1355282"/>
          <a:ext cx="8287437" cy="4306863"/>
        </p:xfrm>
        <a:graphic>
          <a:graphicData uri="http://schemas.openxmlformats.org/drawingml/2006/table">
            <a:tbl>
              <a:tblPr/>
              <a:tblGrid>
                <a:gridCol w="1153471"/>
                <a:gridCol w="2965622"/>
                <a:gridCol w="1812324"/>
                <a:gridCol w="2356020"/>
              </a:tblGrid>
              <a:tr h="596254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Value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of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 smtClean="0"/>
                        <a:t>Tajima</a:t>
                      </a:r>
                      <a:r>
                        <a:rPr lang="cs-CZ" sz="1400" dirty="0" smtClean="0"/>
                        <a:t>'s </a:t>
                      </a:r>
                      <a:r>
                        <a:rPr lang="cs-CZ" sz="1400" i="1" dirty="0" smtClean="0"/>
                        <a:t>D</a:t>
                      </a:r>
                      <a:endParaRPr lang="cs-CZ" sz="1400" i="1" dirty="0"/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Mathematical reason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1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2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95513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=0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equivalent to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</a:t>
                      </a:r>
                      <a:r>
                        <a:rPr lang="en-US" sz="1400" dirty="0" smtClean="0"/>
                        <a:t>=</a:t>
                      </a:r>
                      <a:r>
                        <a:rPr lang="cs-CZ" sz="1400" dirty="0" smtClean="0"/>
                        <a:t> </a:t>
                      </a:r>
                      <a:r>
                        <a:rPr lang="en-US" sz="1400" dirty="0" smtClean="0"/>
                        <a:t>Expected</a:t>
                      </a:r>
                      <a:r>
                        <a:rPr lang="en-US" sz="1400" dirty="0"/>
                        <a:t>).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= </a:t>
                      </a:r>
                      <a:r>
                        <a:rPr lang="cs-CZ" sz="1400" dirty="0" smtClean="0"/>
                        <a:t/>
                      </a:r>
                      <a:br>
                        <a:rPr lang="cs-CZ" sz="1400" dirty="0" smtClean="0"/>
                      </a:br>
                      <a:r>
                        <a:rPr lang="en-US" sz="1400" dirty="0" smtClean="0"/>
                        <a:t># </a:t>
                      </a:r>
                      <a:r>
                        <a:rPr lang="en-US" sz="1400" dirty="0"/>
                        <a:t>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Observed variation similar to expected variation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Population evolving as per mutation-drift equilibrium. No evidence of selection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&lt;0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less than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(Observed&lt;Expected). Fewer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(lower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 than # 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Rare alleles present at low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Recent selective sweep, population expansion after a recent bottleneck, linkage to a swept gene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&gt;0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greater than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(Observed&gt;Expected). More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(more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)than </a:t>
                      </a:r>
                      <a:r>
                        <a:rPr lang="cs-CZ" sz="1400" dirty="0" smtClean="0"/>
                        <a:t/>
                      </a:r>
                      <a:br>
                        <a:rPr lang="cs-CZ" sz="1400" dirty="0" smtClean="0"/>
                      </a:br>
                      <a:r>
                        <a:rPr lang="en-US" sz="1400" dirty="0" smtClean="0"/>
                        <a:t># </a:t>
                      </a:r>
                      <a:r>
                        <a:rPr lang="en-US" sz="1400" dirty="0"/>
                        <a:t>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Multiple alleles present, some at low, others at high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Balancing selection, sudden population contraction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66360" y="374650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McDonaldův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Kreitmanův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27050" y="1102496"/>
            <a:ext cx="77492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John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McDonald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Martin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Kreitman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(1991):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srovnání vnitrodruhového polymorfismu a mezidruhové divergence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90552" y="5923005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substituce = u 2 druhů fixována odlišná báze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7050" y="2367563"/>
            <a:ext cx="686598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synonymních substitucí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nesynonymních substitucí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synonymních polymorfních pozic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nesynonymních polymorfních pozic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neutrální evoluce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≠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selekce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4064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 (purifikující) selekce: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škodlivé mutace silně ovlivňují polymorfismus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 &lt; 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nižší než poměr nesynonymní/synonymní variability uvnitř druhů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35936"/>
            <a:ext cx="82782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prospěšně mutace se rychle šíří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neovlivňují polymorfismus, ale mají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vliv na mezidruhovou divergenci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 &gt;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vyšší než poměr nesynonymní/synonymní variability uvnitř druhů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527050" y="5317696"/>
            <a:ext cx="6802995" cy="733425"/>
            <a:chOff x="527050" y="5317696"/>
            <a:chExt cx="6802995" cy="733425"/>
          </a:xfrm>
        </p:grpSpPr>
        <p:sp>
          <p:nvSpPr>
            <p:cNvPr id="5" name="TextovéPole 4"/>
            <p:cNvSpPr txBox="1"/>
            <p:nvPr/>
          </p:nvSpPr>
          <p:spPr>
            <a:xfrm>
              <a:off x="527050" y="5461686"/>
              <a:ext cx="4907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smtClean="0">
                  <a:latin typeface="Arial" pitchFamily="34" charset="0"/>
                  <a:cs typeface="Arial" pitchFamily="34" charset="0"/>
                </a:rPr>
                <a:t>podíl substitucí fixovaných selekcí:</a:t>
              </a:r>
              <a:endParaRPr lang="cs-CZ" sz="2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80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758420" y="5317696"/>
              <a:ext cx="1571625" cy="7334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627" y="371475"/>
            <a:ext cx="461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Testování neutrality vs. </a:t>
            </a:r>
            <a:r>
              <a:rPr lang="cs-CZ" sz="240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92195"/>
            <a:ext cx="85106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základní mírou relativního významu selekce a driftu je poměr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i="1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na 1 nesynonymní pozici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aminokyselin, tj. do jaké míry se liší v nesynonymních pozicích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97177"/>
            <a:ext cx="81083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na 1 synonymní pozici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tichých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substitutcí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do jaké míry se liší v synonymních pozicích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522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Problémy MKT: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podhodnocení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důsledku existence mírně škodlivých mutací,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odlišných mutačních rychlostí v různých částech genomu,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proměnlivosti v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koalescenčních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historiích různých částí genomu,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změn v efektivní velikosti populace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tyto problémy ale neznamenají, že MKT považován za nespolehlivý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potenciální problém: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sites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model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324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často odchylky od modelu uvnitř druhů, tím větší v mezidruhových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srovnáních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497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Detekce selekce na úrovni kodonů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252151"/>
            <a:ext cx="827181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Které kodony pod pozitivní/negativní selekcí?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substituční model, fylogenetický strom, výpočet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 každý kodon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případě sekvencí složených z více jedinců (např. viry) odhad	pozitivní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 na úrovni populace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Kdy v minulosti selekce působila?</a:t>
            </a:r>
          </a:p>
          <a:p>
            <a:pPr defTabSz="540000">
              <a:spcBef>
                <a:spcPts val="1200"/>
              </a:spcBef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mapováno na jednotlivé větve fylogenetického stromu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Působí selekce uvnitř rekombinujících fragmentů?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5618205"/>
            <a:ext cx="725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např. program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Datamonkey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(http://www.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datamonkey.org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4066" y="371475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32238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		tvrdá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558" y="3746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415192"/>
            <a:ext cx="52854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měkká selekce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i="1" dirty="0" smtClean="0">
                <a:latin typeface="Arial" pitchFamily="34" charset="0"/>
                <a:cs typeface="Arial" pitchFamily="34" charset="0"/>
              </a:rPr>
            </a:b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Balanus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27050" y="3779037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Výsledek obrázku pro Balanus balanoid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14" y="1731985"/>
            <a:ext cx="3220995" cy="196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0,74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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0,52 alela směřuje k extinkci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434244" y="4345969"/>
            <a:ext cx="2422080" cy="770562"/>
          </a:xfrm>
          <a:prstGeom prst="wedgeRectCallout">
            <a:avLst>
              <a:gd name="adj1" fmla="val -66673"/>
              <a:gd name="adj2" fmla="val 161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0,86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103705" y="4623371"/>
            <a:ext cx="1899810" cy="912687"/>
          </a:xfrm>
          <a:prstGeom prst="wedgeRectCallout">
            <a:avLst>
              <a:gd name="adj1" fmla="val -103709"/>
              <a:gd name="adj2" fmla="val 853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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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1 selekce frekvenci táhne zpět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 smtClean="0">
                <a:latin typeface="Arial" pitchFamily="34" charset="0"/>
                <a:cs typeface="Arial" pitchFamily="34" charset="0"/>
              </a:rPr>
            </a:br>
            <a:endParaRPr lang="cs-CZ" sz="2400" i="1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jediný habitat se superdominancí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  <a:endParaRPr lang="cs-CZ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14381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tvrdá selekce: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nestabilní i nechráněný polymorfismus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27050" y="3746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variabilitou v hrubém měřítku nepodstatný.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Výpočet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181072"/>
            <a:ext cx="7694312" cy="113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514211"/>
            <a:ext cx="2768085" cy="112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2775979"/>
            <a:ext cx="431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přepsáno do sekvencí aminokyselin: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560230" y="3742043"/>
            <a:ext cx="1415423" cy="665200"/>
          </a:xfrm>
          <a:prstGeom prst="wedgeRectCallout">
            <a:avLst>
              <a:gd name="adj1" fmla="val -102335"/>
              <a:gd name="adj2" fmla="val -6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nesynonymní záměny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419659" y="607546"/>
            <a:ext cx="1254786" cy="488087"/>
          </a:xfrm>
          <a:prstGeom prst="wedgeRectCallout">
            <a:avLst>
              <a:gd name="adj1" fmla="val -32744"/>
              <a:gd name="adj2" fmla="val 1703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substituce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7050" y="5087634"/>
            <a:ext cx="82750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5 nesynonymních substitucí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celkový počet záměn je 10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(viz 10 hvězdiček mezi sekvencemi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DNA), 5 musí být synonymních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březový (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dvojzubý (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097" y="1162042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17893" y="3360711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pro časovou než prostorovou variabilitu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 smtClean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 smtClean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8695" y="374650"/>
            <a:ext cx="598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malé, pl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atí: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!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selekce podporuje mutace poskytující účinnější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pufrování proti fluktuacím v důsledku proměnlivosti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prostředí 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 smtClean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 smtClean="0">
                <a:latin typeface="Arial" pitchFamily="34" charset="0"/>
                <a:sym typeface="Symbol"/>
              </a:rPr>
              <a:t>s</a:t>
            </a:r>
            <a:r>
              <a:rPr lang="cs-CZ" sz="1600" baseline="30000" dirty="0" smtClean="0">
                <a:latin typeface="Arial" pitchFamily="34" charset="0"/>
                <a:sym typeface="Symbol"/>
              </a:rPr>
              <a:t>2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0)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 2</a:t>
            </a:r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Za určitých okolností může být pravděpodobnost přežití vyšší i u alely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spojené s nižší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12378" y="2430195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92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žádná heterogenita: 2x vyšší šance přežití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heterogenita: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výhodnější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neutralita: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, tj. stejná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selekce bude preferovat genotyp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lépe pufrovaný proti fluktuacím fitness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konečná velikost populace: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839126" y="1381517"/>
            <a:ext cx="2461625" cy="598152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H="1" flipV="1">
            <a:off x="3914454" y="1623317"/>
            <a:ext cx="760288" cy="4109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62025" y="4998021"/>
            <a:ext cx="1671620" cy="705796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12650" y="4931597"/>
            <a:ext cx="1694326" cy="842480"/>
          </a:xfrm>
          <a:prstGeom prst="wedgeRectCallout">
            <a:avLst>
              <a:gd name="adj1" fmla="val -85811"/>
              <a:gd name="adj2" fmla="val -1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výhodná alela;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viz Selekce II., snímek 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#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20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při heterogenitě prostředí místo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kde selekční koeficient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jedince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náhodná veličina s průměrem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rozptylem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průměrná fitness v modelu proměnlivého prostředí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 jemném měřítku je při určení pravděpodobnosti fixace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výhodné alely snížena o 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s klesající schopností pufrování heterogennosti prostředí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v jemném měřítku (tj. s rostoucím rozptylem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) klesá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pravděpodobnost fixace prospěšné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(např. zvýšení počtu potních žláz)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Prostředí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proměnlivé 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měkká selekce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budou v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 populaci udržovat polymorfismus s vyšší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pravděpodobností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než  </a:t>
            </a: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proměnlivost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v jemném měřítku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tvrdá </a:t>
            </a: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selekce.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27050" y="374650"/>
            <a:ext cx="230660" cy="74569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757881" y="1070919"/>
            <a:ext cx="0" cy="84025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7050" y="1853515"/>
            <a:ext cx="86896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buď ACT (sekvence 1), nebo ACG (sekvence 2)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změna z A na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kteroukoli bázi způsobí záměnu aminokyseliny (např. CCT, GCT, TCT)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pozice 1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27050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27050" y="5185720"/>
            <a:ext cx="8246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2: podle genetického kódu každá substituce na 2. místě kodonu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nesynonymní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527050" y="3959847"/>
            <a:ext cx="4794593" cy="733339"/>
            <a:chOff x="527050" y="3506766"/>
            <a:chExt cx="4794593" cy="73333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676618" y="3506766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790661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527050" y="1511644"/>
            <a:ext cx="82343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3: 4 potenciální aminokyseliny lišící se ve 3. pozici – ACT, ACG,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ACC, ACA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všechny kódují stejnou aminokyselinu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threonin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T)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všechny substituce jsou synonymní  pozice 3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(tato pozice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4-násobně degenerovaná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pozice 4 (C v CCG): všechny substituce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pozice 5: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1581494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527050" y="1511644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9: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7050" y="1511644"/>
            <a:ext cx="848931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9: v sekvenci 1 = 3. pozice kodonu AAC (asparagin, N),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sekvenci 2 kodon ATC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isoleucin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I)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AAC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AAT 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asparagin, N)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AAG, AAA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(obě lysin, K)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C = 2-násobně degenerovaná  9. pozice z 1/3 synonymní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ze 2/3 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mutace C v ATC  ATT, ATA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(obě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isoleucin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I)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ATG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methionin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M)  3-násobně degenerovaná pozice – 2/3 synonymní, 1/3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 průměr ½(1/3 synonymních + 2/3 nesynonymních) +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½(2/3 synonymních + 1/2 nesynonymních)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= ½ synonymních a ½ nesynonymních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pozice 9 je částečně synonymní a částečně nesynonymní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28435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7051" y="374650"/>
            <a:ext cx="7990874" cy="17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94923"/>
            <a:ext cx="4509048" cy="631428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3624652"/>
            <a:ext cx="4193334" cy="631428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4753233"/>
            <a:ext cx="2088572" cy="615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Interpretace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013254"/>
            <a:ext cx="7178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všechny nesynonymní substituce jsou neutrální: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počet synonymních i nesynonymních neutrálních mutací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fixovaných každou generaci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/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81416"/>
            <a:ext cx="777328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část nesynonymních substitucí je neutrálních, zbytek škodlivých: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každé generaci fixace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neutrálních nesynonymních mutací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škodlivých mutací se nezafixuje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f/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Protože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vždy  1, platí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5976380"/>
            <a:ext cx="759374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 1 indikuje působení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17138</TotalTime>
  <Words>980</Words>
  <Application>Microsoft Office PowerPoint</Application>
  <PresentationFormat>Předvádění na obrazovce (4:3)</PresentationFormat>
  <Paragraphs>231</Paragraphs>
  <Slides>38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1063</cp:revision>
  <dcterms:created xsi:type="dcterms:W3CDTF">2014-09-23T15:47:53Z</dcterms:created>
  <dcterms:modified xsi:type="dcterms:W3CDTF">2016-12-06T22:21:40Z</dcterms:modified>
</cp:coreProperties>
</file>