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60" r:id="rId3"/>
    <p:sldId id="287" r:id="rId4"/>
    <p:sldId id="261" r:id="rId5"/>
    <p:sldId id="297" r:id="rId6"/>
    <p:sldId id="299" r:id="rId7"/>
    <p:sldId id="298" r:id="rId8"/>
    <p:sldId id="300" r:id="rId9"/>
    <p:sldId id="301" r:id="rId10"/>
    <p:sldId id="289" r:id="rId11"/>
    <p:sldId id="290" r:id="rId12"/>
    <p:sldId id="291" r:id="rId13"/>
    <p:sldId id="295" r:id="rId14"/>
    <p:sldId id="292" r:id="rId15"/>
    <p:sldId id="259" r:id="rId16"/>
    <p:sldId id="264" r:id="rId17"/>
    <p:sldId id="263" r:id="rId18"/>
    <p:sldId id="265" r:id="rId19"/>
    <p:sldId id="262" r:id="rId20"/>
    <p:sldId id="258" r:id="rId21"/>
    <p:sldId id="266" r:id="rId22"/>
    <p:sldId id="285" r:id="rId23"/>
    <p:sldId id="267" r:id="rId24"/>
    <p:sldId id="286" r:id="rId25"/>
    <p:sldId id="271" r:id="rId26"/>
    <p:sldId id="269" r:id="rId27"/>
    <p:sldId id="274" r:id="rId28"/>
    <p:sldId id="275" r:id="rId29"/>
    <p:sldId id="276" r:id="rId30"/>
    <p:sldId id="268" r:id="rId31"/>
    <p:sldId id="283" r:id="rId32"/>
    <p:sldId id="284" r:id="rId33"/>
    <p:sldId id="279" r:id="rId34"/>
    <p:sldId id="272" r:id="rId35"/>
    <p:sldId id="280" r:id="rId36"/>
    <p:sldId id="282" r:id="rId3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">
          <p15:clr>
            <a:srgbClr val="A4A3A4"/>
          </p15:clr>
        </p15:guide>
        <p15:guide id="2" pos="3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0000"/>
    <a:srgbClr val="DE0000"/>
    <a:srgbClr val="E80000"/>
    <a:srgbClr val="FFFF66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464" y="108"/>
      </p:cViewPr>
      <p:guideLst>
        <p:guide orient="horz" pos="230"/>
        <p:guide pos="3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99413-D69B-473C-941F-FF15876D36B3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BA5FA-CC6B-4787-AEAE-D59E263B6CF6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4551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2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848028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30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313912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33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6789229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35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49822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B92932-3B93-4D3E-96E9-A9B1968FB45E}" type="slidenum">
              <a:rPr lang="cs-CZ" smtClean="0"/>
              <a:pPr/>
              <a:t>36</a:t>
            </a:fld>
            <a:endParaRPr lang="cs-CZ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619484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3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502461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0F7E81-1F01-4AA4-82FB-6DF635E9FF63}" type="slidenum">
              <a:rPr lang="cs-CZ" smtClean="0"/>
              <a:pPr/>
              <a:t>4</a:t>
            </a:fld>
            <a:endParaRPr lang="cs-CZ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377550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15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1857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A2698F-219A-43AC-953A-A374E6EF1E67}" type="slidenum">
              <a:rPr lang="cs-CZ" smtClean="0"/>
              <a:pPr/>
              <a:t>17</a:t>
            </a:fld>
            <a:endParaRPr lang="cs-CZ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394644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A4A96-D4F5-45A2-BA79-0D2A368DCA16}" type="slidenum">
              <a:rPr lang="cs-CZ" smtClean="0"/>
              <a:pPr/>
              <a:t>19</a:t>
            </a:fld>
            <a:endParaRPr lang="cs-CZ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172068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23291E-4DF6-4F85-9E44-1CAFD8BEC27B}" type="slidenum">
              <a:rPr lang="cs-CZ" smtClean="0"/>
              <a:pPr/>
              <a:t>21</a:t>
            </a:fld>
            <a:endParaRPr lang="cs-CZ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25311229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D63447-A0D5-4678-83BA-6FB165EB1B5F}" type="slidenum">
              <a:rPr lang="cs-CZ" smtClean="0"/>
              <a:pPr/>
              <a:t>22</a:t>
            </a:fld>
            <a:endParaRPr 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19769555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5D30D1-2B3F-4BAA-A049-E52DDFD9037B}" type="slidenum">
              <a:rPr lang="cs-CZ" smtClean="0"/>
              <a:pPr/>
              <a:t>23</a:t>
            </a:fld>
            <a:endParaRPr lang="cs-CZ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val="3244873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4AE27-961F-4372-86D4-132540A4F5C1}" type="datetimeFigureOut">
              <a:rPr lang="cs-CZ" smtClean="0"/>
              <a:pPr/>
              <a:t>12.10.2016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4E38B7-CA04-4233-BE28-2DE8AB02A3C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ilos\Desktop\PREFERENCIE.wmv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64646" y="1552105"/>
            <a:ext cx="8588375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NENÁHODNÉ PÁROVÁNÍ GAMET</a:t>
            </a:r>
            <a:endParaRPr lang="cs-CZ" sz="60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Rodokmen2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4443" y="502508"/>
            <a:ext cx="6747205" cy="5887267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128657" y="2993571"/>
            <a:ext cx="1730829" cy="3385458"/>
          </a:xfrm>
          <a:prstGeom prst="rect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rcRect l="38933" t="35315" r="38775" b="34054"/>
          <a:stretch>
            <a:fillRect/>
          </a:stretch>
        </p:blipFill>
        <p:spPr>
          <a:xfrm>
            <a:off x="3995351" y="2421924"/>
            <a:ext cx="1161535" cy="2100649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5166856" y="4324865"/>
            <a:ext cx="2840322" cy="883982"/>
          </a:xfrm>
          <a:prstGeom prst="wedgeRectCallout">
            <a:avLst>
              <a:gd name="adj1" fmla="val -65264"/>
              <a:gd name="adj2" fmla="val -4540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jaký je koeficient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jedince I?</a:t>
            </a:r>
            <a:endParaRPr kumimoji="0" lang="cs-CZ" sz="2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grpSp>
        <p:nvGrpSpPr>
          <p:cNvPr id="11" name="Skupina 10"/>
          <p:cNvGrpSpPr/>
          <p:nvPr/>
        </p:nvGrpSpPr>
        <p:grpSpPr>
          <a:xfrm>
            <a:off x="1762897" y="0"/>
            <a:ext cx="5770606" cy="6973330"/>
            <a:chOff x="1762897" y="0"/>
            <a:chExt cx="5770606" cy="6973330"/>
          </a:xfrm>
        </p:grpSpPr>
        <p:sp>
          <p:nvSpPr>
            <p:cNvPr id="3" name="Obdélník 2"/>
            <p:cNvSpPr/>
            <p:nvPr/>
          </p:nvSpPr>
          <p:spPr>
            <a:xfrm>
              <a:off x="1762897" y="0"/>
              <a:ext cx="5675871" cy="2298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1857632" y="5478161"/>
              <a:ext cx="5675871" cy="1495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" name="Obdélník 4"/>
            <p:cNvSpPr/>
            <p:nvPr/>
          </p:nvSpPr>
          <p:spPr>
            <a:xfrm>
              <a:off x="1964724" y="2187146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6" name="Obdélník 5"/>
            <p:cNvSpPr/>
            <p:nvPr/>
          </p:nvSpPr>
          <p:spPr>
            <a:xfrm>
              <a:off x="5140410" y="2092411"/>
              <a:ext cx="2055341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878227" y="3814119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6133070" y="3793525"/>
              <a:ext cx="1305698" cy="17423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3010930" y="5255741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Obdélník 9"/>
            <p:cNvSpPr/>
            <p:nvPr/>
          </p:nvSpPr>
          <p:spPr>
            <a:xfrm>
              <a:off x="5519351" y="5235147"/>
              <a:ext cx="753762" cy="5436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62897" y="0"/>
            <a:ext cx="5675871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964724" y="2187146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5140410" y="2092411"/>
            <a:ext cx="2055341" cy="1742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1878227" y="3814120"/>
            <a:ext cx="1305698" cy="11203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33070" y="3793525"/>
            <a:ext cx="130569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-pedigree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702" y="0"/>
            <a:ext cx="52105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339752" y="332656"/>
            <a:ext cx="36276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cs-CZ" sz="2400" b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Démový</a:t>
            </a:r>
            <a:r>
              <a:rPr lang="cs-CZ" sz="2400" b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11" name="Obrázek 10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8353" y="2132856"/>
            <a:ext cx="6376802" cy="3596640"/>
          </a:xfrm>
          <a:prstGeom prst="rect">
            <a:avLst/>
          </a:prstGeom>
        </p:spPr>
      </p:pic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600075" y="1052736"/>
            <a:ext cx="53367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jako odchylka od HW rovnováhy</a:t>
            </a: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68313" y="4005064"/>
            <a:ext cx="1152128" cy="504056"/>
          </a:xfrm>
          <a:prstGeom prst="wedgeRectCallout">
            <a:avLst>
              <a:gd name="adj1" fmla="val 143549"/>
              <a:gd name="adj2" fmla="val -843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5652889" y="3032510"/>
            <a:ext cx="1152128" cy="504056"/>
          </a:xfrm>
          <a:prstGeom prst="wedgeRectCallout">
            <a:avLst>
              <a:gd name="adj1" fmla="val -86146"/>
              <a:gd name="adj2" fmla="val 10556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>
            <a:off x="2655186" y="4670891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čára 18"/>
          <p:cNvCxnSpPr/>
          <p:nvPr/>
        </p:nvCxnSpPr>
        <p:spPr>
          <a:xfrm>
            <a:off x="4455386" y="4670891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čára 19"/>
          <p:cNvCxnSpPr/>
          <p:nvPr/>
        </p:nvCxnSpPr>
        <p:spPr>
          <a:xfrm>
            <a:off x="2628553" y="5589240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ový popisek 15"/>
          <p:cNvSpPr/>
          <p:nvPr/>
        </p:nvSpPr>
        <p:spPr bwMode="auto">
          <a:xfrm>
            <a:off x="972369" y="5805264"/>
            <a:ext cx="1152128" cy="504056"/>
          </a:xfrm>
          <a:prstGeom prst="wedgeRectCallout">
            <a:avLst>
              <a:gd name="adj1" fmla="val 125808"/>
              <a:gd name="adj2" fmla="val -10145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err="1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-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1" name="Přímá spojovací čára 20"/>
          <p:cNvCxnSpPr/>
          <p:nvPr/>
        </p:nvCxnSpPr>
        <p:spPr>
          <a:xfrm>
            <a:off x="4428753" y="5589240"/>
            <a:ext cx="792088" cy="0"/>
          </a:xfrm>
          <a:prstGeom prst="line">
            <a:avLst/>
          </a:prstGeom>
          <a:ln w="76200">
            <a:solidFill>
              <a:srgbClr val="E8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bdélníkový popisek 13"/>
          <p:cNvSpPr/>
          <p:nvPr/>
        </p:nvSpPr>
        <p:spPr bwMode="auto">
          <a:xfrm>
            <a:off x="4356745" y="5877272"/>
            <a:ext cx="1152128" cy="504056"/>
          </a:xfrm>
          <a:prstGeom prst="wedgeRectCallout">
            <a:avLst>
              <a:gd name="adj1" fmla="val 18431"/>
              <a:gd name="adj2" fmla="val -11425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4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634364" y="4266463"/>
            <a:ext cx="2520280" cy="1080120"/>
          </a:xfrm>
          <a:prstGeom prst="wedgeRectCallout">
            <a:avLst>
              <a:gd name="adj1" fmla="val -30053"/>
              <a:gd name="adj2" fmla="val -6630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lang="en-US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endParaRPr kumimoji="0" lang="cs-CZ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cs-CZ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5940152" y="1700808"/>
            <a:ext cx="2952328" cy="792088"/>
          </a:xfrm>
          <a:prstGeom prst="wedgeRectCallout">
            <a:avLst>
              <a:gd name="adj1" fmla="val -30138"/>
              <a:gd name="adj2" fmla="val 12632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ko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variance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mezi splývajícími gametami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600075" y="365125"/>
            <a:ext cx="7920111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vhodn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ější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měřit odchylku od HW jako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korelaci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mezi splývajícími gametami v dému než jako kovarianci</a:t>
            </a: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korelace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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	-1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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 1</a:t>
            </a:r>
            <a:endParaRPr lang="en-US" sz="2000" baseline="-250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IS</a:t>
            </a:r>
            <a:endParaRPr lang="en-US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 =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(1 –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en-US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 = 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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+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pqF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IS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8" name="Skupina 17"/>
          <p:cNvGrpSpPr/>
          <p:nvPr/>
        </p:nvGrpSpPr>
        <p:grpSpPr>
          <a:xfrm>
            <a:off x="684337" y="4149080"/>
            <a:ext cx="7128023" cy="1008112"/>
            <a:chOff x="684337" y="4149080"/>
            <a:chExt cx="7128023" cy="1008112"/>
          </a:xfrm>
        </p:grpSpPr>
        <p:sp>
          <p:nvSpPr>
            <p:cNvPr id="4" name="TextovéPole 3"/>
            <p:cNvSpPr txBox="1"/>
            <p:nvPr/>
          </p:nvSpPr>
          <p:spPr>
            <a:xfrm>
              <a:off x="684337" y="4365104"/>
              <a:ext cx="39885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/>
              <a:r>
                <a:rPr lang="cs-CZ" sz="24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Alternativní interpretace </a:t>
              </a:r>
              <a:r>
                <a:rPr lang="cs-CZ" sz="2400" i="1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2400" baseline="-250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IS</a:t>
              </a:r>
              <a:r>
                <a:rPr lang="cs-CZ" sz="2400" dirty="0" smtClean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:</a:t>
              </a:r>
              <a:endParaRPr kumimoji="0" lang="cs-CZ" sz="2400" b="0" u="none" strike="noStrike" cap="none" normalizeH="0" baseline="0" dirty="0" smtClean="0">
                <a:ln>
                  <a:noFill/>
                </a:ln>
                <a:solidFill>
                  <a:srgbClr val="E800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" name="Skupina 11"/>
            <p:cNvGrpSpPr/>
            <p:nvPr/>
          </p:nvGrpSpPr>
          <p:grpSpPr>
            <a:xfrm>
              <a:off x="4644008" y="4149080"/>
              <a:ext cx="3168352" cy="1008112"/>
              <a:chOff x="4427984" y="4581128"/>
              <a:chExt cx="3168352" cy="1008112"/>
            </a:xfrm>
          </p:grpSpPr>
          <p:sp>
            <p:nvSpPr>
              <p:cNvPr id="11" name="Obdélník 10"/>
              <p:cNvSpPr/>
              <p:nvPr/>
            </p:nvSpPr>
            <p:spPr>
              <a:xfrm>
                <a:off x="4427984" y="4581128"/>
                <a:ext cx="3168352" cy="1008112"/>
              </a:xfrm>
              <a:prstGeom prst="rect">
                <a:avLst/>
              </a:prstGeom>
              <a:solidFill>
                <a:srgbClr val="FFFF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pic>
            <p:nvPicPr>
              <p:cNvPr id="16388" name="Picture 4"/>
              <p:cNvPicPr>
                <a:picLocks noChangeAspect="1" noChangeArrowheads="1"/>
              </p:cNvPicPr>
              <p:nvPr/>
            </p:nvPicPr>
            <p:blipFill>
              <a:blip r:embed="rId2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499992" y="4725144"/>
                <a:ext cx="2971800" cy="733425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227013" y="1190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6084167" y="2852936"/>
            <a:ext cx="1994825" cy="936104"/>
          </a:xfrm>
          <a:prstGeom prst="wedgeRectCallout">
            <a:avLst>
              <a:gd name="adj1" fmla="val -46784"/>
              <a:gd name="adj2" fmla="val 990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pozorovaná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v dému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Obdélníkový popisek 16"/>
          <p:cNvSpPr/>
          <p:nvPr/>
        </p:nvSpPr>
        <p:spPr bwMode="auto">
          <a:xfrm>
            <a:off x="6300192" y="5373216"/>
            <a:ext cx="2079848" cy="927720"/>
          </a:xfrm>
          <a:prstGeom prst="wedgeRectCallout">
            <a:avLst>
              <a:gd name="adj1" fmla="val -52518"/>
              <a:gd name="adj2" fmla="val -8882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heterozygotnost</a:t>
            </a:r>
            <a:r>
              <a:rPr kumimoji="0" lang="cs-CZ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očekávaná na základě HW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57"/>
          <p:cNvSpPr txBox="1">
            <a:spLocks noChangeArrowheads="1"/>
          </p:cNvSpPr>
          <p:nvPr/>
        </p:nvSpPr>
        <p:spPr bwMode="auto">
          <a:xfrm>
            <a:off x="971600" y="620688"/>
            <a:ext cx="30283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</a:t>
            </a:r>
            <a:r>
              <a:rPr lang="cs-CZ" sz="24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b="1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7" name="Picture 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0025" y="246063"/>
            <a:ext cx="3632200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9"/>
          <p:cNvSpPr txBox="1">
            <a:spLocks noChangeArrowheads="1"/>
          </p:cNvSpPr>
          <p:nvPr/>
        </p:nvSpPr>
        <p:spPr bwMode="auto">
          <a:xfrm>
            <a:off x="468313" y="1268760"/>
            <a:ext cx="658385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Gazella</a:t>
            </a:r>
            <a:r>
              <a:rPr lang="cs-CZ" sz="18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18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, St. Louis ZOO:</a:t>
            </a:r>
          </a:p>
          <a:p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1♂ + 3♀ (1969-1972) z Afriky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1982: všechny původní gazely mrtvé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protože zakladatelem stáda jen 1 samec,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všichni potomci nutně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inbrední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bez ohledu na systém páření</a:t>
            </a:r>
          </a:p>
          <a:p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0,149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inbreedingu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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prům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1800" baseline="-25000" dirty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= -0,291  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indikace silného </a:t>
            </a:r>
            <a:r>
              <a:rPr lang="cs-CZ" sz="18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outbreedingu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!</a:t>
            </a:r>
          </a:p>
        </p:txBody>
      </p:sp>
      <p:sp>
        <p:nvSpPr>
          <p:cNvPr id="61500" name="Text Box 60"/>
          <p:cNvSpPr txBox="1">
            <a:spLocks noChangeArrowheads="1"/>
          </p:cNvSpPr>
          <p:nvPr/>
        </p:nvSpPr>
        <p:spPr bwMode="auto">
          <a:xfrm>
            <a:off x="468313" y="4005064"/>
            <a:ext cx="8568183" cy="2092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hutterité</a:t>
            </a:r>
            <a:r>
              <a:rPr lang="cs-CZ" sz="20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(anabaptisté = novokřtěnci) z Velkých plání v USA a Kanadě: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malá skupina protestantů z Tyrolských Alp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navzdory striktnímu dodržování tabu incestu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0,0255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jedna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z nejvíce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inbredních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známých skupin lidí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příčinou malý počet zakladatelů</a:t>
            </a:r>
          </a:p>
        </p:txBody>
      </p:sp>
      <p:sp>
        <p:nvSpPr>
          <p:cNvPr id="26630" name="Text Box 63"/>
          <p:cNvSpPr txBox="1">
            <a:spLocks noChangeArrowheads="1"/>
          </p:cNvSpPr>
          <p:nvPr/>
        </p:nvSpPr>
        <p:spPr bwMode="auto">
          <a:xfrm>
            <a:off x="7812360" y="2564904"/>
            <a:ext cx="10890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G. </a:t>
            </a:r>
            <a:r>
              <a:rPr lang="cs-CZ" sz="1600" i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spekei</a:t>
            </a:r>
            <a:endParaRPr lang="cs-CZ" sz="1600" i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4719905" y="5661248"/>
            <a:ext cx="2664296" cy="720080"/>
          </a:xfrm>
          <a:prstGeom prst="wedgeRectCallout">
            <a:avLst>
              <a:gd name="adj1" fmla="val -67536"/>
              <a:gd name="adj2" fmla="val -1662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historický kontext hraje významnou roli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467544" y="1484784"/>
          <a:ext cx="8208144" cy="3855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480"/>
                <a:gridCol w="3240616"/>
                <a:gridCol w="273604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Vlastnost</a:t>
                      </a:r>
                      <a:endParaRPr lang="cs-CZ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i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F</a:t>
                      </a:r>
                      <a:r>
                        <a:rPr lang="cs-CZ" i="0" baseline="-250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IS</a:t>
                      </a:r>
                      <a:endParaRPr lang="cs-CZ" i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Data k výpočtu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rodokmen vybraných jedinců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genotypové frekvence pro daný </a:t>
                      </a:r>
                      <a:r>
                        <a:rPr lang="cs-CZ" dirty="0" err="1" smtClean="0">
                          <a:latin typeface="Arial" pitchFamily="34" charset="0"/>
                          <a:cs typeface="Arial" pitchFamily="34" charset="0"/>
                        </a:rPr>
                        <a:t>lokus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 v dému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Typ matematické míry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pravděpodobnost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korelační koeficient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Rozmezí hodnot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0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-1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</a:t>
                      </a:r>
                      <a:r>
                        <a:rPr lang="cs-CZ" i="1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F</a:t>
                      </a:r>
                      <a:r>
                        <a:rPr lang="cs-CZ" i="0" baseline="-2500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IS</a:t>
                      </a:r>
                      <a:r>
                        <a:rPr lang="cs-CZ" i="0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 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  <a:sym typeface="Symbol"/>
                        </a:rPr>
                        <a:t> 1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Aplikace na: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jedince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démy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Biologický význam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očekávaná </a:t>
                      </a:r>
                      <a:r>
                        <a:rPr lang="cs-CZ" dirty="0" err="1" smtClean="0">
                          <a:latin typeface="Arial" pitchFamily="34" charset="0"/>
                          <a:cs typeface="Arial" pitchFamily="34" charset="0"/>
                        </a:rPr>
                        <a:t>Pr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. IBD na náhodně vybraném autozomálním </a:t>
                      </a:r>
                      <a:r>
                        <a:rPr lang="cs-CZ" dirty="0" err="1" smtClean="0">
                          <a:latin typeface="Arial" pitchFamily="34" charset="0"/>
                          <a:cs typeface="Arial" pitchFamily="34" charset="0"/>
                        </a:rPr>
                        <a:t>lokusu</a:t>
                      </a:r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 jedince způsobená příbuzností mezi jeho rodiči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latin typeface="Arial" pitchFamily="34" charset="0"/>
                          <a:cs typeface="Arial" pitchFamily="34" charset="0"/>
                        </a:rPr>
                        <a:t>systém páření dému měřený jako odchylky</a:t>
                      </a:r>
                      <a:r>
                        <a:rPr lang="cs-CZ" baseline="0" dirty="0" smtClean="0">
                          <a:latin typeface="Arial" pitchFamily="34" charset="0"/>
                          <a:cs typeface="Arial" pitchFamily="34" charset="0"/>
                        </a:rPr>
                        <a:t> od očekávaných frekvencí genotypů při náhodném oplození</a:t>
                      </a:r>
                      <a:endParaRPr lang="cs-CZ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1204124" y="333375"/>
            <a:ext cx="69317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Rozdílné vlastnosti rodokmenového a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démového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koeficientu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604926" y="5589240"/>
            <a:ext cx="8198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individuální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IS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skupinový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 (pokud třeba pracovat s populací,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nutno brát jako populační průměr)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Text Box 19"/>
          <p:cNvSpPr txBox="1">
            <a:spLocks noChangeArrowheads="1"/>
          </p:cNvSpPr>
          <p:nvPr/>
        </p:nvSpPr>
        <p:spPr bwMode="auto">
          <a:xfrm>
            <a:off x="468313" y="1628800"/>
            <a:ext cx="70166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změna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frekvenc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í </a:t>
            </a:r>
            <a:r>
              <a:rPr lang="cs-CZ" sz="20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genotypů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(zvýšení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homozygotů)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frekvence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alel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nemění *)</a:t>
            </a:r>
            <a:endParaRPr lang="en-US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nbreeding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postihuje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š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echny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lokusy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rozptylu fenotypového znaku</a:t>
            </a:r>
          </a:p>
          <a:p>
            <a:pPr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vzniká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vazbová nerovnováha</a:t>
            </a:r>
          </a:p>
        </p:txBody>
      </p:sp>
      <p:sp>
        <p:nvSpPr>
          <p:cNvPr id="4" name="Text Box 47"/>
          <p:cNvSpPr txBox="1">
            <a:spLocks noChangeArrowheads="1"/>
          </p:cNvSpPr>
          <p:nvPr/>
        </p:nvSpPr>
        <p:spPr bwMode="auto">
          <a:xfrm>
            <a:off x="1979712" y="476672"/>
            <a:ext cx="465544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Genetické 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1043608" y="4941168"/>
            <a:ext cx="5884944" cy="461665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*) v případě 1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nedochází k evoluci!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3"/>
          <p:cNvSpPr txBox="1">
            <a:spLocks noChangeArrowheads="1"/>
          </p:cNvSpPr>
          <p:nvPr/>
        </p:nvSpPr>
        <p:spPr bwMode="auto">
          <a:xfrm>
            <a:off x="1660439" y="365125"/>
            <a:ext cx="5832648" cy="10668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PŘÍBUZENSKÉ KŘÍŽENÍ</a:t>
            </a:r>
          </a:p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(INBREEDING)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1331640" y="1556792"/>
            <a:ext cx="6341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oplození mezi biologicky příbuznými jedinci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600075" y="2627870"/>
            <a:ext cx="8539517" cy="24519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každý z nás má 2 rodiče, pak má 4 prarodiče, 8 praprarodičů...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obecně 2</a:t>
            </a:r>
            <a:r>
              <a:rPr lang="cs-CZ" sz="2000" i="1" baseline="30000" dirty="0" smtClean="0">
                <a:latin typeface="Arial" pitchFamily="34" charset="0"/>
                <a:cs typeface="Arial" pitchFamily="34" charset="0"/>
                <a:sym typeface="Symbol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předků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tj. po 10 generacích 2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10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1024, po 30 generacích = 1 073 741 824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pokud 1 generace  25 let, pak před 1000 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lety </a:t>
            </a:r>
            <a:r>
              <a:rPr lang="cs-CZ" sz="2000" smtClean="0">
                <a:latin typeface="Arial" pitchFamily="34" charset="0"/>
                <a:cs typeface="Arial" pitchFamily="34" charset="0"/>
                <a:sym typeface="Symbol"/>
              </a:rPr>
              <a:t>(40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gen.) by každý z nás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měl mít  1000 mld. předků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všichni sdílíme společné předky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Inbreed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850" y="476672"/>
            <a:ext cx="7812360" cy="4403416"/>
          </a:xfrm>
          <a:prstGeom prst="rect">
            <a:avLst/>
          </a:prstGeom>
        </p:spPr>
      </p:pic>
      <p:sp>
        <p:nvSpPr>
          <p:cNvPr id="3" name="Obdélníkový popisek 2"/>
          <p:cNvSpPr/>
          <p:nvPr/>
        </p:nvSpPr>
        <p:spPr bwMode="auto">
          <a:xfrm>
            <a:off x="7452320" y="1412776"/>
            <a:ext cx="1368152" cy="576064"/>
          </a:xfrm>
          <a:prstGeom prst="wedgeRectCallout">
            <a:avLst>
              <a:gd name="adj1" fmla="val -44118"/>
              <a:gd name="adj2" fmla="val -1217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= páření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bratr-sestra</a:t>
            </a:r>
            <a:endParaRPr kumimoji="0" lang="cs-CZ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67544" y="5445224"/>
            <a:ext cx="8145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latin typeface="Arial" pitchFamily="34" charset="0"/>
                <a:cs typeface="Arial" pitchFamily="34" charset="0"/>
              </a:rPr>
              <a:t>Inbrední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kmen: min. 20 generací striktního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>
                <a:latin typeface="Arial" pitchFamily="34" charset="0"/>
                <a:cs typeface="Arial" pitchFamily="34" charset="0"/>
              </a:rPr>
              <a:t>v genomu každého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jedince </a:t>
            </a:r>
            <a:r>
              <a:rPr lang="cs-CZ" dirty="0">
                <a:latin typeface="Arial" pitchFamily="34" charset="0"/>
                <a:cs typeface="Arial" pitchFamily="34" charset="0"/>
              </a:rPr>
              <a:t>98,7% genů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homozygotních; v</a:t>
            </a:r>
            <a:r>
              <a:rPr lang="cs-CZ" dirty="0">
                <a:latin typeface="Arial" pitchFamily="34" charset="0"/>
                <a:cs typeface="Arial" pitchFamily="34" charset="0"/>
              </a:rPr>
              <a:t> každé následující generaci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cs-CZ" dirty="0">
                <a:latin typeface="Arial" pitchFamily="34" charset="0"/>
                <a:cs typeface="Arial" pitchFamily="34" charset="0"/>
              </a:rPr>
              <a:t>19,1%, 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takže </a:t>
            </a:r>
            <a:r>
              <a:rPr lang="cs-CZ" dirty="0">
                <a:latin typeface="Arial" pitchFamily="34" charset="0"/>
                <a:cs typeface="Arial" pitchFamily="34" charset="0"/>
              </a:rPr>
              <a:t>např. ve 30. generaci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= </a:t>
            </a:r>
            <a:r>
              <a:rPr lang="cs-CZ" dirty="0">
                <a:latin typeface="Arial" pitchFamily="34" charset="0"/>
                <a:cs typeface="Arial" pitchFamily="34" charset="0"/>
              </a:rPr>
              <a:t>99,8%, ve 40.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generaci = </a:t>
            </a:r>
            <a:r>
              <a:rPr lang="cs-CZ" dirty="0">
                <a:latin typeface="Arial" pitchFamily="34" charset="0"/>
                <a:cs typeface="Arial" pitchFamily="34" charset="0"/>
              </a:rPr>
              <a:t>99,98% atd.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54" descr="Size"/>
          <p:cNvPicPr>
            <a:picLocks noChangeAspect="1" noChangeArrowheads="1"/>
          </p:cNvPicPr>
          <p:nvPr/>
        </p:nvPicPr>
        <p:blipFill>
          <a:blip r:embed="rId3" cstate="print"/>
          <a:srcRect l="11096" r="5086"/>
          <a:stretch>
            <a:fillRect/>
          </a:stretch>
        </p:blipFill>
        <p:spPr bwMode="auto">
          <a:xfrm>
            <a:off x="6651683" y="1013414"/>
            <a:ext cx="1998978" cy="1585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2"/>
          <p:cNvSpPr txBox="1">
            <a:spLocks noChangeArrowheads="1"/>
          </p:cNvSpPr>
          <p:nvPr/>
        </p:nvSpPr>
        <p:spPr bwMode="auto">
          <a:xfrm>
            <a:off x="468313" y="1052736"/>
            <a:ext cx="394370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</a:t>
            </a:r>
            <a:r>
              <a:rPr lang="cs-CZ" b="1" dirty="0">
                <a:latin typeface="Arial" pitchFamily="34" charset="0"/>
                <a:cs typeface="Arial" pitchFamily="34" charset="0"/>
              </a:rPr>
              <a:t/>
            </a:r>
            <a:br>
              <a:rPr lang="cs-CZ" b="1" dirty="0">
                <a:latin typeface="Arial" pitchFamily="34" charset="0"/>
                <a:cs typeface="Arial" pitchFamily="34" charset="0"/>
              </a:rPr>
            </a:br>
            <a:r>
              <a:rPr lang="cs-CZ" b="1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výskyt chorob, snížení plodnosti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 nebo životaschopnosti</a:t>
            </a:r>
          </a:p>
        </p:txBody>
      </p:sp>
      <p:sp>
        <p:nvSpPr>
          <p:cNvPr id="28678" name="Text Box 47"/>
          <p:cNvSpPr txBox="1">
            <a:spLocks noChangeArrowheads="1"/>
          </p:cNvSpPr>
          <p:nvPr/>
        </p:nvSpPr>
        <p:spPr bwMode="auto">
          <a:xfrm>
            <a:off x="1547664" y="260648"/>
            <a:ext cx="48782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Fenotypové 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důsledky </a:t>
            </a:r>
            <a:r>
              <a:rPr lang="cs-CZ" sz="24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28679" name="Picture 4" descr="http://minicattle.com/images/minikent_02.jpg"/>
          <p:cNvPicPr>
            <a:picLocks noChangeAspect="1" noChangeArrowheads="1"/>
          </p:cNvPicPr>
          <p:nvPr/>
        </p:nvPicPr>
        <p:blipFill>
          <a:blip r:embed="rId4" cstate="print"/>
          <a:srcRect l="9152" t="7828" r="9941" b="10049"/>
          <a:stretch>
            <a:fillRect/>
          </a:stretch>
        </p:blipFill>
        <p:spPr bwMode="auto">
          <a:xfrm>
            <a:off x="374033" y="3904927"/>
            <a:ext cx="3846512" cy="274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2" descr="https://encrypted-tbn2.gstatic.com/images?q=tbn:ANd9GcRrssmFeh7wn0T398Ran4c-D_jeePD616jl_Ow9d9qVdTNOfC5-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8530" y="1766377"/>
            <a:ext cx="1990725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6" descr="Rudolf2"/>
          <p:cNvPicPr>
            <a:picLocks noChangeAspect="1" noChangeArrowheads="1"/>
          </p:cNvPicPr>
          <p:nvPr/>
        </p:nvPicPr>
        <p:blipFill>
          <a:blip r:embed="rId6" cstate="print"/>
          <a:srcRect b="19624"/>
          <a:stretch>
            <a:fillRect/>
          </a:stretch>
        </p:blipFill>
        <p:spPr bwMode="auto">
          <a:xfrm>
            <a:off x="6844924" y="3131739"/>
            <a:ext cx="1953761" cy="2348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5" descr="Soubor:Carlos II.jpg"/>
          <p:cNvPicPr>
            <a:picLocks noChangeAspect="1" noChangeArrowheads="1"/>
          </p:cNvPicPr>
          <p:nvPr/>
        </p:nvPicPr>
        <p:blipFill>
          <a:blip r:embed="rId7" cstate="print"/>
          <a:srcRect l="3677" t="2315" r="3676"/>
          <a:stretch>
            <a:fillRect/>
          </a:stretch>
        </p:blipFill>
        <p:spPr bwMode="auto">
          <a:xfrm>
            <a:off x="4720190" y="4029122"/>
            <a:ext cx="2053103" cy="2433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2" descr="http://oregonstate.edu/instruct/css/330/six/images/doublecross2.gif"/>
          <p:cNvPicPr>
            <a:picLocks noChangeAspect="1" noChangeArrowheads="1"/>
          </p:cNvPicPr>
          <p:nvPr/>
        </p:nvPicPr>
        <p:blipFill>
          <a:blip r:embed="rId8" cstate="print"/>
          <a:srcRect b="71807"/>
          <a:stretch>
            <a:fillRect/>
          </a:stretch>
        </p:blipFill>
        <p:spPr bwMode="auto">
          <a:xfrm>
            <a:off x="240206" y="2277461"/>
            <a:ext cx="3981450" cy="1468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62"/>
          <p:cNvSpPr txBox="1">
            <a:spLocks noChangeArrowheads="1"/>
          </p:cNvSpPr>
          <p:nvPr/>
        </p:nvSpPr>
        <p:spPr bwMode="auto">
          <a:xfrm>
            <a:off x="346869" y="365125"/>
            <a:ext cx="8459787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inbrední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deprese u člověka:</a:t>
            </a:r>
          </a:p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amišové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hemofilie B, anémie, pletencová dystrofie,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Ellis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-Van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Creveldův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syndrom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 (zakrslost, polydaktylie), poruchy vývoje nehtů, defekty zubů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kmen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Vandoma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, Zimbabwe (tzv. „Pštrosí lidé“):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ektrodaktylie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mormoni v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Hilld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le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(Utah) a Colorado City (Arizona)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amazonští indiáni</a:t>
            </a:r>
          </a:p>
          <a:p>
            <a:pPr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šlechtické rody</a:t>
            </a:r>
          </a:p>
          <a:p>
            <a:pPr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1749" name="Picture 13" descr="http://de.academic.ru/pictures/dewiki/68/Deux_pieds_1_a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725" y="1699380"/>
            <a:ext cx="2468563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1750" name="Přímá spojovací šipka 11"/>
          <p:cNvCxnSpPr>
            <a:cxnSpLocks noChangeShapeType="1"/>
          </p:cNvCxnSpPr>
          <p:nvPr/>
        </p:nvCxnSpPr>
        <p:spPr bwMode="auto">
          <a:xfrm>
            <a:off x="6012217" y="1751243"/>
            <a:ext cx="839788" cy="501650"/>
          </a:xfrm>
          <a:prstGeom prst="straightConnector1">
            <a:avLst/>
          </a:prstGeom>
          <a:noFill/>
          <a:ln w="38100" algn="ctr">
            <a:solidFill>
              <a:srgbClr val="E80000"/>
            </a:solidFill>
            <a:round/>
            <a:headEnd/>
            <a:tailEnd type="arrow" w="med" len="med"/>
          </a:ln>
        </p:spPr>
      </p:cxnSp>
      <p:sp>
        <p:nvSpPr>
          <p:cNvPr id="31751" name="AutoShape 13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1752" name="AutoShape 15" descr="data:image/jpeg;base64,/9j/4AAQSkZJRgABAQAAAQABAAD/2wCEAAkGBhQSERUUExQVFRQVGBUVFRUVFRUUFxUVFxYVFBQUFxUXHCYeFxojGhQVHy8gIycpLCwsFR4xNTAqNSYrLCkBCQoKDgwOGg8PGikcHB8sKSkpLCksLCwsLCwsLCksKSwsLCksLCwsKSksLCksLCkpKSksKSkpKSwsLCwpLCwpLP/AABEIAMkA+wMBIgACEQEDEQH/xAAbAAACAwEBAQAAAAAAAAAAAAADBAIFBgEAB//EAEEQAAIBAgQCCQEFBgUDBQEAAAECEQADBBIhMQVBBhMiUWFxgZGxoSMyQnLBFFJikrLRB4KiwvAkM+EXQ1Nzgxb/xAAZAQADAQEBAAAAAAAAAAAAAAAAAQIDBAX/xAAjEQACAgICAwACAwAAAAAAAAAAAQIRAyESMSIyQRNRBGGB/9oADAMBAAIRAxEAPwD4kq6V3LXbe1SipKB5a8uhogWvFKLAmI7q9I7vpUVBFeikAS24BBgaeAqWIMmYGvgKGEomXbwpACCidqmF8B7VIJr70QW6YAsvgPauqg7h7UcWqmLFAC/VjuHtXBbHcPamzYrosUALC2O4e1SFkdw9hTXU1MWqBCWTwHsKKtrwHsKL1VSNugLA5PAewruQdw9hRclRdQNyB50AAZB3D2FRCjuHsKMGX94VM4c0AK6dw9hXQvgPYUQ2q9loCyCW+0NF79QI01ppBrsv8oj4oVHspQFjSDTZf5V/tXjbH7o/lX+1FtppUzZpCErtjT7gj8oH6UmLeuw9hTFx7jMVZvu7eIOx1pa6kaFteetRbNOKZNrgG4H8o/tVbinGY6Dl8CmSi98+5pK+BmPp8VcWFHLe1SiuWhpRIpskjFSy10Ci27U0gBV3JTAs102qAAKlGtpUltUwtugQuE196KqVxV7R8z80xbSgZwWq6Foy2691VMVnAtdW3U1Sp5IEmgQEJUjbmluGXy9xgzACJGYgDeNKs26sb3bf8wPxQOhTqKi1um2xNkb3V9Ax/Sg3OIWOTk+Sn9aLCi26HjDri1fFAtaRLlzIFzZ2RCyqRtyJ1001rG4y9ndm2zMxjuBJIHpWms28+Gv3rZ7NsC2ZYK5a7C6JOYjKWk7VlrixQMCaJZxLLsSPj2rkVyKBWWmFxIuaEQ30P/mjNaqnXvrUvh9j3gH3E0xFZ1dHsrRb9uK9bSkA3bGlTauWhRAKQCeOs6Bo129N6TS2Dm05nX2qz4kZTyP6VX2dj5n4FYy7NodCN1wCQWgjlVZimGYwe74FM8T/AO63n+gqvfetYL6TJ/BiwNKMtuaY4bw0soJ0HzqatVwIGwqmQVCYbvphLNP/ALFRRhKBFcLdTWxT4wfhTNrBTQOyqGGrwt1cXcHS1zD0CKpbfbbzPzTVu1Urdj7R/wAxp5cNQAqtujW7NNLhtqZtYagBEYelcZwRrmpMKvxWjtYSjXcH9m5j8J+KBo+ZPbgnwMVHLTNxfvef96gEpWAMJTh4cyILjr2CY3gk6n00FewyDMJ0E71oMcbd2z1Qbt6Oh5EiRBPKQT6xWUpU0jWELTZX8A4VevljaPVrBkqCf8ojXnVhgegF5z9oMg/eJGvkBJrZ9Gclvh/Vi26XGWWbYuNdo1Eaij4fC2lIRWXOQDAeTqBqdd6iU5fDphihSsyWJ/w2CqT15LdwSR9SKoOI8PWxYNt7JN43JF/OcvVwOx1cbzJmedfS8WSBHPvrOYngxvMwkQBmct91V3JqYzd7HPDH4jA2LWZgveQPcxW+xGAhiBsDHtpVXZ6KmzjMKC2dLrBgcpUjq2l1YHmIB8mFaLiWJW0pdgTrAA7+6uyLtWjgknF0zOY2zB1oVsVzEYtrjSdB3Cp21qWxB0Wu3K6i1G4KQAceOz/zupSwJB8/9q09iEkUvhLUhvBh/TWMzaHRQ8ZX7ZvT+kVWXN6t+Oj7Y+S/0iqi5vW2PpET9ma7glmbKHw/U1ZLhah0aszh7fkfk1eWcNWlEFcuEogwnhpVtbws0ZcINqKAqRgqPawYqzXCbUUYcRVUKykvYOkr2ErQXbNKPZjek0FlGmE+2f8AMatsLwoGS7i2veRJmCdFGsd5rgvLaa45AJzkQ2wHM6VWYvily6xgDLOh27IjUePZj1rNuikrLW9w3IFZmSG1Vs6wwOojWi2cFoCNjsRqPpVNgsaAoW79oUzKoOoEchseZ2POjpxa5a2QoCSVVUZgSdtWOtSpl8DQYfCU3cwo6m5+Rvg1PANnQMVykjUdx/5ypy6Qtq4Ttkbb8prX4ZPTPirL2G/OPg/3pcLV3i+BOlgXA6urw7Kpkpvv3mDrG1VCism0+i+LXYS3akitNwkB1XW3KjLlzDNp+Ks4dqcwGIgqAgkEHMBqazkrNYNo2wxbhVUsIUkKIgwGJknx+BVtYKFJgA7GABPOZ5zNZnHY+4MuYgHLGXIAw07Ak6a799T4f0itJbyOCH5AGZO3oOdZHdGqLW5Jc90UliLsh0G8BpnWFOqgc57vCmbGOR2bKZ09KqcVcY3MiEy5UaAEzOnyfekaFm943MXb3yWuuuA/xOoWPYA02oDA6AiSIIB1BI+RVbwjjlq037LcuZizKqlBmCuxCwW7tdaPxLNZu3lkA5FgEgdq84QaHuZWM9z1246UTy8+5lTxZFOqqBIB0EbgH9aQt2quuL4XKSOQAA8hoD9KrUShmR5Uod1aatjWkcXcK3CJ3NuAdsp7LR6x71LAkR8UPDW+y5/jX+k0wIL5OYWddJ0J079jUrNo9U//ANieeqP9NKwmbQ6Mv0iX7b/InxVHdGprVcU6kP8AaBi2UbbRrFUWMuWc5yqQNIk+An61rjlqhTju7Nz0Vt/9Na8v9xrQ2bNU3RQf9JZ/Kf6jV6j6TXSYBrVugWscouXEksQyhcoLSSozKI7iPrQeP8S/Z8K9wGLjEJb75P3mA8FB9SKzvA+OpbXts2USAoaC0xmht9dToJ1NY5JuPqaQjb2bvD25AJBEiRIjSouKz9/pICJspcVRJzLauXMpkk5mMT46Vd4fF9bat3IjOoaPOqxTcltCyQ4kWtUG5h5plnig3LlbGJl+IM126VUQJnXkZjXwMU9geDr2WdC4BkLMRP8AyaJibKreuOe8Kp3jQEx46mirxcKNATuSN9OX0riyOmdeNWL8TwQJCqkAMG3201A8Cadx+MayFiT3KOYA1mPOPWvWFzODBIJkmeXIeXlU+JWycoOiySxG8adn1iue9nXGNIc4PxAXJEgkANK7QSQVjvBEe1Wq6hh/C3wax/RkmyGcrKZ7ilhMhSQSSBpAIPsa1wuDKxnQqTPKIOs91d2OSkjhywad/s+ddFMKx6zMWW2xhezIYgkMAe4aT50pieCKpu+6RsNyY7xpV9w64LmBvWraserl1ysJzgSzqTHZnU+dDvuAlrNvcRZIOgciZ8jXM35M6lDwRmxZBUNG29WvUWouFXylBbdSDuNA6+B1Gtc4PaXO1u5s0kfWR/zuqz6N2EW5cs3ACx2zDRk3/saCGqQjgMC991d261jnHVKYMZQwfNzgn3FP3ejeHtgEgtd5AmYOu8biq7FWgtw/s7nshtT56gd4pLGcQKAwzs50ZipGWN0Ucj3k1Lv4bY5RrZZ8U4zaw8KoGiiQBGY+PrJrJ4ril28xInXks/IpnEcJu3VW8VYIz5M5BicpbVuZhT7VJrowqgKi3M05i8we6ApEe9VGl1tjmpytvUUVKKytqIIPlVr1JvMzu7OcvZJJYqVH3TPKBVe6FmLEjUzAmnMLehSpMAyJHjW76PPbSeuh7o6GbrWLEhFVRJJiSTAnyq2t1Q9HbLC7cB2VTPcSYymtFYXSmI6FMyPalcYiuYIkdx5Hwp4NGp5VV8UxJt2muKQDKhZ5zvHpSY0SwljLfSSWBUqJ3GjASef3vOrO1gvsbx5rdsL6Ml8/K1V9D8X1txBcVrj5my6jXszp+WJ9q2GEwM4fEEz/AN7Dk+WW/r9awn2bR6Pm/Su3F4fkX5NZvEfePp8Vt+nuGi+kc7fwxrHYlFDHfl8CtcXRnk9je9GHP7Na/L/uNXOY8qznQ3F5rGUj7kCe8MT9dDWjWSa6DIq+m+HV8NbuEkNbYoBEgh9SSfwxkPnNVvRLAO/bV0mCTIm4mXXsyI5VrrmAF63csH/3FOXwca2zPLtAehNYDhLPad7RPVOQyNnBGXTUR3mCPWsci1o2wtctm+4U731tXf2htVIdJHbKyCYGxNMcOAW0tsGQhKT5MT+tUnC+jpt2RcS4LbLBJJDK3M5k7vGavLOndqSx8zuaWHvRp/I9VfYwVkUu602twEUrxPFCzba6ROXYd7HRR7/FdTOIznGeM9XibqfhUoZgSLmQCTP4eWnMCksPiA3WltMyBVnxIP6CqC+GnMTJaTrqZ/ED707wXiCBhbvfcbQPzTz71+K4cm1aO7C1FqzX8OxA/Z7RUkMoIcEbNmMx4bEedEv8QzWyA3aJA139KVxoexlzFSirAIzZidAC0mIAGkd9LDEBjmEGK5l+zsetHv2i4r3FtZVQFVzMTAIWGAG06jetxg8KtlFRSWCgiW1Jkkkn32r59exFoKxbOxDZlT8JYy2YjmRt5VuMHda5attdjM6Bmy6CXGbT0Irrw/Tj/kN6Pkdl0FwlpgPqAYBWdV9q1/EEtths6svVINGnUAaKkfvcorD3SFZpkjMR4xOvrQbmKYrlBISZyzpMRJ7zFE4cmTjy8U0yywPGNg51UlkbmCTJU+FaguL1tbiGLqd3x5a18+NX3R3ixDBOfI94iYPtpSnH6gxyvTLU3ragOTlOaGEaI06EDmP7Vbf/AN9g7WfJau3S2eZhEudZkLi4WLMyyvIAxpWY6XX0JtZOYYt5zAn61n1FT+NTWxSm4vRfcV6XX8RcD3GGVZyWl7NtAdIVR871U4jGM/3jp3ch6UEmdveowK0UUukT+Sdcb0e6yjpiTzpZq5mqzM13RvEZluJzjMDzgaEfH1q3sHSsl0ZxEYm3/ESp8mBHzFa+2tAEMWdAOZrK9I8bmcIv3benm34j+npWhx2MCB7hP3QQv5j9361iEeW1111pfR0a/wDwzxqjFLafUMwZR/GEcT9Qf8tb3D3PssUDvmw7exuKf6q+WdCLscRwx2m6o0/i7P619Es4kg4hdw+SD3ZHmPrWGTTs1h0ZbpwJuWT/AAMPrWJxKdr2+BW56ap2bB7zcH9NYbFDtHXu+BWmF+JnkXmavoEko/8Ak+petdbATW4yqO9iBPvvWK6O43qeH4m4PvE2rakci/W9rwgKapOI413aXdm0WJJMDKIFbWLjez6Dc6c4W1cVcr3VH3mWF7/ug76x3Vj+M3rmLu38ZkIttc1PJZ+4s/iIXLt4d9Uk01huKXEtvbVj1dyAybqYZWmDsZRdRrpFSxqjTjhFy3hVxKu1y2SQGMhFI1UFSZ1MwT+6a0WB6U4a+CZ6sgrKuRJLZicsbqIifEV89v8AGLz21stcY2knJbnsjUnbnqTv30nNKNoqcoyrR9otW1VS7MBbUSWmVA86xHHukoxMosLbVpUHdiJAY+nLxrNm/cCZC5ytBKyY02kc6XY03JvRKik9DmM09PmlnFL3mMUbDOGWO74qKKLrAccYKFftINNfwfw+I7qFxDG9WexKg7RGWqs4lRIE7HyJ0gEd2+tRtP1gy6SPu8u/So4K7Ol5k419LnheKGJuravX1sI2nWshMHYAxtM7nQc6+hdJuO2+HqiZS7ABVSYIRAFzE+g86+TYHBh7y27jiyGYKzuCQk6SwGsV9mxWGtqUW4q3Wtols3HUEtlAWT57+tbRjXRySbfZ8bFxSzEqTmMwNxzpe5YZdwQDtIImvpnQTgb2L92+6qqsHRFIBJlgZjkIH1rW4wWsQhs4hA1th3AMp5MjD7pFXxIbPgJFcXSrzpR0afBXzbbtIe1auRpcTkfAjYjkaqsOqTLyVG4XQnuE8hUMZJ7rXApb8IgHmdSfXehHT+1NYrEA6AAAbATpS0UkFkYNeJrpHfXqYA2qFTdqHQA5wu9lu2z3Op/1Ct/i2yT36ivm1o61vMU5bK37yq3uoJpDRUdJL8IqH7rdqeciRH1rPta5qZjfv84q/wClY+zsnxf27NZoNGtCKtdDvDccbN23eWM1t1YDxUhtuQrdcK6QJfYlQVmcynWJII157V84IrS9GxCueeZR7KTWWVJqy8b3Rp+kN2wtu0cQGIzPly7zCyDr5ViOI4vDG4SisF0j+UTz75rSdL8Wr2bXfnJP8sfpWOxcZjp3fAqcEdBllUqoOnECuD6kf+463D/+YuKo/wBZ9qr2uT6aUbE2cotiZlFbyzSY+opc10mZMGu/+KgpqbbUiQx5etN4TBMYMDXadtKTdtqKTqNTpSZUexjFWWU9ob8+VLOaLcvsRBMr3Uu+lSi2eVpqASNK8lFKE1RJHENmYkKFnkuw8BQ1UjWDTS2iOcUzhApdUdiEZlDsBJCkgMQOcCaVhVhTfR7Ss6yywpYGNNYBHpX0Lgl83MJaZiSQCknmEYqv0AHpUz0GwVy19mLlsfvI5bNGzHPI18IoXE79nh+Ht2izEQQggF27RJY8gO1UY8sejTJilVlhh8QQQDVi0GsTa6a4fOCRdAj91Sf6qLf6eYdzol4ePY17tAa6lJHK4myv4S1iLfU30z2ztyZG/eRt1Pzzr5b0v6H/ALDiBbN0Nbdc6NHbyyQA6cjI32O4rd4nH5M6tcNsAEM4iVBQdsEbwXnT/wCIjmK+V4zHXLrTduPcjQM7M0CZgZthJJjxrL8in6l8XFbBraUTmJnlH/mhE1x3qBoA6zihPdmuGuhe+gDi2++uO1ee5UUE0xk7dfQMWsLbHcoHtp+lYPDXArqSMwVgSpMBgCCQSNp2rWXeP9ZcCJZM7BSe1O7TpEA5vSpYCvS0/ZWfzOfotZatP0zECyP4XP1A/SswN6I9DYy+Pd7du0xlLZbIIGmcy2vpWi4KsWQf3nY+gQgfBrOY25bN1jZUpbJ7Ks2cqI2Lc60vDnBs2gOUz5kPWWT10aw72L8dP2S/n/2mqC9v6D4FaDjY+zXwcfBqixX3j6fAp4eiM3sLq5MeAj0GgqJr1ravGt2QdFSqNdFSDGiNako186gGqc0mOJ56HXq6KRRGwO8xRmcDYz5bUpdME1ILA7yadAEN3umtJ/h/dKYzQLmNq4Azfg0DFh4wCPU1nlUIJO9QUHcTJ7t6mStNDi6aZ92sXiEWQDpIj8QPPavl3TziPW425H3Uy21HkNf9RNGTp3eW2FW0gygDQkbCNBy8qz9y41+67bs2ZyJA2BZonwB0rDFBxds2zTUlURbNVz0Tw+bEByJW0rXSDqCVEIP5ivtVJNaroLYDDEkmMosz+U3gG+la5HUGc+NXJE+k+MK2FWdbjHMe8Jlb6l0P+WsixrS9MvuWD4EHz6uw3ww9qzGejEvEJ7ZPLQmNca5Qy9akkyYqLNNeRZ8aNkA1NAArazXXud1ca5NDpgTWrfh2Oy4gXILEmMoO+YZYnnvtzqmU0a0pJ05AneNtdPGkwND03zB7Ssj22VSHS4pVlYsTBB8CD61mTVzj+kF3FMDiXa4cqpmaCQFnKZ5xPrrVNcQgkHcaUo60Ozwq4wGJyFe7T4qmJp1X29KUlZUS64s32P8AmU/NUGKPaPp8Cra1ilKRckqCCY3oHE7+GN1urDZdIkfwieffNRj8dFTjy2VNramLGDLpceQBbCkgnU5mCdkc4Jpa3tXZrd9mYRE7JPjE1ccG6KXsQjXFAW0oufaMYUsiZsg5k6qJ2GbXSauei+Fw2J4fes3L1qxiLdw3rbXTl6xCigoDzMpt/EKN0R6Z28NZ/Z7pgW7j3bVxVzwWSHX8rZQIjUXGnlWU21Hx7Gkm6Zj8TgntXMlwQwjTwIkH2qQFG4zxIX8QbgmDEAxoAIjTlMx4UJtBT3SsdUReoFa7JNS6ugBXEATpTSrl1NCtKM/eBr60VDmfXbX4MfWmJBEw5J1gmAwE8jt+nvU7JAPjoB6zNSXEQxP8KqPTLHppULhm80bZp+ulQNjVyxIMVPorwi3isVasXbhtC4xTOAGhyDkkEjQmB60NW18efrSzJ9pB2aBTQM+lXf8ABAKxDY0ADb7Bp9RmpX/0ixKsy4fF2SGGUyblosP3SsER61Hob03Sx1uGxN05JBs3O24tk/ftsSM0THLQg99abpNxAWMHeuK2roVtuCCJfKoYHxVyQfCqrRPTPlvEujeS41s4vC3HQMTluuQSoJKK7IFL6aCdTpWeJpxcGTsR/wA1pdrJkiNiRT6EBqVuzNF6ojlUjhngEgqDOp0BiJ89xRYzmg2qBA3O9N2OF5uZ8SBpVvhuD4cIc8s3dtUuSRSxtmYZpqFW2Lw1v8Ij1P60m1lYkMN4y6z590U7BwoWBqwfiOaytvq7QyFjnCxcM6wWnUCNO6kXNWP7CFz2mZQ6sNdYcEGCpjbY+OahiKwtXrtzMZO+n00qV1cpjfyqDCKok6xpoHbyFKEU9hrBcoo3MD3qWUhy3a/6e40fuif8wqnunX2+K0mOUW8MUnUx81mLp19vioxO7ZWRVRJNq7UU2qTL4VsyDoNeqM00lkZAYYkk6jaB4R51LAhbA0NMi0WPf4CoWbIK/dMzOadMu0RHfzpwXCi6btUyZUUAcZdI1FBc1N7Z50JkFCAHZO9MYdNQO80vZ51YYWxoGPp/eh6BAWt6xPd+lesDtt/zmKncHa8MvwYoeFbVvL9aXwBx7m48aXxFsxPPSi3Rr6166OyfQ0kAnduktmO51J8e+vpPFsCw4HaF09tQl1Rucr3JRfA9W8/Svn2EwT3nRLalnOgA12kz5AfFfVunOILYa72tMyKWO2UsEkxy1n0q/hB8uwj6ekH02+BQLxAdp5mffWj4vNZu3rKwwV3UkDNIRjqCOWgM0PA2esZi85VVncjeBoAPMlR60N6GiVrCXMnWBG6vNlzwcub93NtOo96J1kMgut2QW8YlRy9BW2/w/wAYcTgMfgT/APEb9obmUILAeye1YXHtKoe/5qL3TNF1Zdv0qtJZNu3ZzE/jY5fWBqaoLvEHbcwPARSzbVKJBqkkiHNsHc8aE1F5UM1RJ61dKmRvqNgdCIO9bvC8Gs4ixauu9wswKatbXS23VroF5KFrAmn1xP2BUASCO1rMd3dE1E4t9DTI8awypfuIk5VYgSQTHmKSIrxqdu0TsCfIE/FWtIAcVe8PsZEW5v8AdIHk1UpSNDuK22Ew6jBW25lG37wzf2rHNKkjXErbKPF2muB2bQKDA9aorq6+3wK3fHcOOrcjfLr9Kw14a+3wKeCViyqmhzC8VZLYCwCDvlXb2maY4rxI37dhWDFl6ztETnDNpljuiKSwWPZDK5ZylPuqdO/UHXx3pm9xu+z23LsGtgi2RCFQZnLlAjc+9W4+V0HN1VilzBsollYA6AlSAT5mmUxai2qw0qTr4GdI9ahi8bduAdY7NB/E5aPQmm7OBa5Zdhr1asWInSI3PrTfWyCGGxKlQsNMZQeWrFzPualYT8Tan8K122jrYBCuFbdspCkyYIOx0BHoaTWpqykExJYnUR4UvcAjnR2unY61CJMU0DA2NqYtXztS1s9n1qQE02SNAgAzqZGnhqfmKHhTr6Vzq4A1Gp1jca86gdOdIY/c1967iVhT7UrYI1HiDPdyqDTrrSoVl10S4otjEC5cOVAGDEAmAyMBoPGK2N7pngsh+0N0yjKhRllkYOskiIBUGvnmH0B78oYeYMg07xLpdfv4fqbq2SoZWDixbt3JAIjOgEgzzFUmxNGzudK8Lawd9MO6Brtu4FtG2Q9hroAupbvBO2h17LERGhjSsbwOzms4yNxYVvQYixm+hqx410is3bDW7eEw1rRSrW1ZnVpDND6Qu4gzE0t0EvL+1hHXMl5LtllM6h0Pd4gesVEnUW/9KS8ki3/wkDrj1uBWNoB7d1wOyodGAzese1Z3i2Da2GRhBtuVIO41P6EV9D4Ng7WAY2hdANwi4A+jQWa2igc9F+tY3pXdV8RiiGBAKgQCJZcob4iuaGbnkdLRu8fGP9maI0rwNQ6yK7NdhyHG3obCptUTTQA6Nhd479KDU7TQQYmCDB5+FBQ5a4cCwBaBzJjbw7zWy4fxRSP2fB2+pgFnuzmYgDtEt+8fD0qqxJw+JKnDYb9myffm614PMRow7MQfeneHk2Tdt6bZwdt11+K58js3x6Mjj7pe5cY7liTHfNanBYoHB2lnZXX/AFOf1qmxPC0NxirkAkxIk66maYwyZLYUmYLfWjJUkgx6ky5xhzWjOgK6nuFY/GWrQc5WJGkH0E1qMG+ay4J1CuP9JrD3N6MC20GXpErZ0qZuEga7bUCvV10YBZo4xzgFQxAOhA0BHj30nXqVDLHDcRIyK5LW1IlQcsqDJXNGm515TTmNxVlyDbstbGsjrDck5iQZIEQCB6TzqjqQpcUCY8zUO45O1KnevUcQD4eNZ112orNPh4DakhXRTcQHAtRvsCxy7af2NLrQ6XEbHLdwiYMSI9N/0rqmk68KfERZ2bm/5GH9qVuWCFksvkDJoC/oajQogWRssAYdYjYNv4UXgFxxirBQkP1lvKRvOYVT0fA/9xPMUpQ1Ql2ajjGIuHF3QXZjauXLaFjJCrcaBPOJNT4xjbdyxfd5S8XtiygBYdWc5uBnOpiEIkzrWYu/ff8AM39VcxH3ayjiSo15XbOVOaUrgrajFjrGhUGomihBzXpoFeFFFGs6LKDbukTK5J10g55gelWRw0u1xjq6wix+7ALHwEetYvB/i8qYu7j8tYvHcrs1uol9fvIJ0Om7Hc8zpSFm7nUtzkj2Aiqe7/eo2fu+tV+OwjKjQ4LEEZx4H6rWXuHWmU3NKmqhCmyZu0j/2Q=="/>
          <p:cNvSpPr>
            <a:spLocks noChangeAspect="1" noChangeArrowheads="1"/>
          </p:cNvSpPr>
          <p:nvPr/>
        </p:nvSpPr>
        <p:spPr bwMode="auto">
          <a:xfrm>
            <a:off x="176213" y="-1825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0" name="Picture 17" descr="http://zputimi.webz.cz/svejk/flanderka17.jpg"/>
          <p:cNvPicPr>
            <a:picLocks noChangeAspect="1" noChangeArrowheads="1"/>
          </p:cNvPicPr>
          <p:nvPr/>
        </p:nvPicPr>
        <p:blipFill>
          <a:blip r:embed="rId4" cstate="print"/>
          <a:srcRect l="19403" t="2040" r="17894" b="37599"/>
          <a:stretch>
            <a:fillRect/>
          </a:stretch>
        </p:blipFill>
        <p:spPr bwMode="auto">
          <a:xfrm>
            <a:off x="855046" y="2998942"/>
            <a:ext cx="2525712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9" descr="http://www.postavy.cz/foto/pepek-vyskoc-f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6504" y="3030399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63"/>
          <p:cNvSpPr txBox="1">
            <a:spLocks noChangeArrowheads="1"/>
          </p:cNvSpPr>
          <p:nvPr/>
        </p:nvSpPr>
        <p:spPr bwMode="auto">
          <a:xfrm>
            <a:off x="330200" y="5394341"/>
            <a:ext cx="84931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Pozor! Ne vždy musí být inbreeding škodlivý (např. řada druhů vyšších rostlin je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samosprašná). Navíc důsledky inbreedingu se mohou lišit v rámci jednoho druhu </a:t>
            </a:r>
          </a:p>
          <a:p>
            <a:pPr algn="ctr"/>
            <a:r>
              <a:rPr lang="cs-CZ" sz="180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 závislosti na vnějším prostředí.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1"/>
          <p:cNvSpPr txBox="1">
            <a:spLocks noChangeArrowheads="1"/>
          </p:cNvSpPr>
          <p:nvPr/>
        </p:nvSpPr>
        <p:spPr bwMode="auto">
          <a:xfrm>
            <a:off x="1475656" y="352425"/>
            <a:ext cx="5653342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ASORTATIVNÍ </a:t>
            </a:r>
            <a:r>
              <a:rPr lang="cs-CZ" sz="32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PÁŘENÍ</a:t>
            </a:r>
          </a:p>
          <a:p>
            <a:pPr algn="ctr"/>
            <a:r>
              <a:rPr lang="cs-CZ" sz="24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400" b="1" i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assortative </a:t>
            </a:r>
            <a:r>
              <a:rPr lang="cs-CZ" sz="2400" b="1" i="1" dirty="0" err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4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sz="2000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  <p:sp>
        <p:nvSpPr>
          <p:cNvPr id="31747" name="Text Box 12"/>
          <p:cNvSpPr txBox="1">
            <a:spLocks noChangeArrowheads="1"/>
          </p:cNvSpPr>
          <p:nvPr/>
        </p:nvSpPr>
        <p:spPr bwMode="auto">
          <a:xfrm>
            <a:off x="600075" y="1938604"/>
            <a:ext cx="847219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= vyšší pravděpodobnost páření mezi jedinci se 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stejným </a:t>
            </a:r>
            <a:b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 fenotypem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příčinou může být preference partnera se stejným fenotypem, ale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mohou existovat i jiné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příčiny (např.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fytofágní hmyz – jedinci žijící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na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různých druzích hostitelské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rostliny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můžou dospívat v odlišnou dobu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častější páření jedinců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stejným fenotypem (život na hostiteli)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bez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aktivní preference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partnera 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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jde pouze o pozitivní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fenotypovou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korelaci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ouse2.jpg"/>
          <p:cNvPicPr>
            <a:picLocks noChangeAspect="1"/>
          </p:cNvPicPr>
          <p:nvPr/>
        </p:nvPicPr>
        <p:blipFill>
          <a:blip r:embed="rId3" cstate="print"/>
          <a:srcRect l="2352" t="3733" r="1667" b="4267"/>
          <a:stretch>
            <a:fillRect/>
          </a:stretch>
        </p:blipFill>
        <p:spPr>
          <a:xfrm>
            <a:off x="4927892" y="3596597"/>
            <a:ext cx="3566681" cy="2671038"/>
          </a:xfrm>
          <a:prstGeom prst="rect">
            <a:avLst/>
          </a:prstGeom>
        </p:spPr>
      </p:pic>
      <p:pic>
        <p:nvPicPr>
          <p:cNvPr id="3" name="PREFERENCI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 cstate="print"/>
          <a:srcRect l="2601" t="10221" r="3693" b="1141"/>
          <a:stretch>
            <a:fillRect/>
          </a:stretch>
        </p:blipFill>
        <p:spPr>
          <a:xfrm>
            <a:off x="651037" y="3676496"/>
            <a:ext cx="3520000" cy="2496946"/>
          </a:xfrm>
          <a:prstGeom prst="rect">
            <a:avLst/>
          </a:prstGeom>
          <a:ln/>
        </p:spPr>
      </p:pic>
      <p:pic>
        <p:nvPicPr>
          <p:cNvPr id="4" name="Obrázek 3" descr="DSC_0046.JPG"/>
          <p:cNvPicPr>
            <a:picLocks noChangeAspect="1"/>
          </p:cNvPicPr>
          <p:nvPr/>
        </p:nvPicPr>
        <p:blipFill>
          <a:blip r:embed="rId5" cstate="print"/>
          <a:srcRect t="13933" b="18725"/>
          <a:stretch>
            <a:fillRect/>
          </a:stretch>
        </p:blipFill>
        <p:spPr>
          <a:xfrm flipH="1">
            <a:off x="4083929" y="878891"/>
            <a:ext cx="4646480" cy="2080471"/>
          </a:xfrm>
          <a:prstGeom prst="rect">
            <a:avLst/>
          </a:prstGeom>
        </p:spPr>
      </p:pic>
      <p:pic>
        <p:nvPicPr>
          <p:cNvPr id="17410" name="Picture 2" descr="https://encrypted-tbn1.gstatic.com/images?q=tbn:ANd9GcT67RoDBJSZk47h5ulgVveACkgQnJ5cAxzXK6E5CJwEYL3JVjHh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8236" y="1238405"/>
            <a:ext cx="2333625" cy="1962150"/>
          </a:xfrm>
          <a:prstGeom prst="rect">
            <a:avLst/>
          </a:prstGeom>
          <a:noFill/>
        </p:spPr>
      </p:pic>
      <p:sp>
        <p:nvSpPr>
          <p:cNvPr id="6" name="Obdélníkový popisek 5"/>
          <p:cNvSpPr/>
          <p:nvPr/>
        </p:nvSpPr>
        <p:spPr bwMode="auto">
          <a:xfrm>
            <a:off x="6227200" y="2682283"/>
            <a:ext cx="1895867" cy="629088"/>
          </a:xfrm>
          <a:prstGeom prst="wedgeRectCallout">
            <a:avLst>
              <a:gd name="adj1" fmla="val 47160"/>
              <a:gd name="adj2" fmla="val -1160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zdroj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pachu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600" dirty="0" err="1" smtClean="0">
                <a:latin typeface="Arial" pitchFamily="34" charset="0"/>
                <a:cs typeface="Arial" pitchFamily="34" charset="0"/>
              </a:rPr>
              <a:t>nebo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 box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s živou myší</a:t>
            </a:r>
            <a:endParaRPr kumimoji="0" lang="cs-CZ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48575" y="365125"/>
            <a:ext cx="4161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Test pachové preference: „Y-maze“</a:t>
            </a:r>
            <a:endParaRPr lang="cs-CZ" sz="20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3627524" y="3003358"/>
            <a:ext cx="1166418" cy="574342"/>
          </a:xfrm>
          <a:prstGeom prst="wedgeRectCallout">
            <a:avLst>
              <a:gd name="adj1" fmla="val -30473"/>
              <a:gd name="adj2" fmla="val 771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dirty="0" smtClean="0">
                <a:latin typeface="Arial" pitchFamily="34" charset="0"/>
                <a:cs typeface="Arial" pitchFamily="34" charset="0"/>
              </a:rPr>
              <a:t>proud vzduchu</a:t>
            </a:r>
            <a:endParaRPr kumimoji="0" lang="cs-CZ" sz="16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680"/>
            <a:ext cx="8499443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Model: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1 autozomální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100% asortativní páření 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(tj. oplození </a:t>
            </a:r>
            <a:r>
              <a:rPr lang="cs-CZ" u="sng" dirty="0" smtClean="0">
                <a:latin typeface="Arial" pitchFamily="34" charset="0"/>
                <a:cs typeface="Arial" pitchFamily="34" charset="0"/>
                <a:sym typeface="Symbol"/>
              </a:rPr>
              <a:t>pouze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 mezi jedinci </a:t>
            </a:r>
            <a:r>
              <a:rPr lang="cs-CZ" u="sng" dirty="0" smtClean="0">
                <a:latin typeface="Arial" pitchFamily="34" charset="0"/>
                <a:cs typeface="Arial" pitchFamily="34" charset="0"/>
                <a:sym typeface="Symbol"/>
              </a:rPr>
              <a:t>se stejným fenotypem</a:t>
            </a:r>
            <a:r>
              <a:rPr lang="cs-CZ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332656"/>
            <a:ext cx="3575267" cy="62646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4284663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populace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84663" y="548680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284663" y="4293096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po rozmnožení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4284663" y="3284538"/>
            <a:ext cx="46362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spojení gamet (asortativní páření)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284663" y="1268760"/>
            <a:ext cx="45400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vývoje fenotypu (žádný účinek na</a:t>
            </a:r>
          </a:p>
          <a:p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viabilitu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, reprodukční úspěšnost nebo fertilitu)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284663" y="5229200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produkce zygot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284663" y="6093296"/>
            <a:ext cx="39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 následující 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Obdélníkový popisek 12"/>
          <p:cNvSpPr/>
          <p:nvPr/>
        </p:nvSpPr>
        <p:spPr bwMode="auto">
          <a:xfrm>
            <a:off x="4039479" y="1866595"/>
            <a:ext cx="1368152" cy="288032"/>
          </a:xfrm>
          <a:prstGeom prst="wedgeRectCallout">
            <a:avLst>
              <a:gd name="adj1" fmla="val -94220"/>
              <a:gd name="adj2" fmla="val -6055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Obdélníkový popisek 13"/>
          <p:cNvSpPr/>
          <p:nvPr/>
        </p:nvSpPr>
        <p:spPr bwMode="auto">
          <a:xfrm>
            <a:off x="4157706" y="3636147"/>
            <a:ext cx="2314115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výběr pouze v rámci téže genotypové třídy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Obdélníkový popisek 14"/>
          <p:cNvSpPr/>
          <p:nvPr/>
        </p:nvSpPr>
        <p:spPr bwMode="auto">
          <a:xfrm>
            <a:off x="4052655" y="5537449"/>
            <a:ext cx="2126204" cy="562992"/>
          </a:xfrm>
          <a:prstGeom prst="wedgeRectCallout">
            <a:avLst>
              <a:gd name="adj1" fmla="val -79119"/>
              <a:gd name="adj2" fmla="val -3391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z páření </a:t>
            </a:r>
            <a:r>
              <a:rPr lang="cs-CZ" sz="14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cs-CZ" sz="14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 smtClean="0">
                <a:latin typeface="Arial" pitchFamily="34" charset="0"/>
                <a:cs typeface="Arial" pitchFamily="34" charset="0"/>
              </a:rPr>
              <a:t> vzniká 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¼ </a:t>
            </a:r>
            <a:r>
              <a:rPr lang="cs-CZ" sz="14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1400" dirty="0" smtClean="0">
                <a:latin typeface="Arial" pitchFamily="34" charset="0"/>
                <a:cs typeface="Arial" pitchFamily="34" charset="0"/>
              </a:rPr>
              <a:t> a ¼ </a:t>
            </a:r>
            <a:r>
              <a:rPr lang="cs-CZ" sz="14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36090"/>
            <a:ext cx="8760732" cy="5745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252000">
              <a:spcAft>
                <a:spcPts val="2400"/>
              </a:spcAft>
            </a:pP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Výsledek asortativního páření:</a:t>
            </a:r>
          </a:p>
          <a:p>
            <a:pPr defTabSz="252000"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frekvence heterozygotů každou generaci sníženy na polovinu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dém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postupně míří k rovnováze, kde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pouze homozygoti </a:t>
            </a:r>
            <a:r>
              <a:rPr lang="cs-CZ" sz="20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, </a:t>
            </a:r>
            <a:r>
              <a:rPr lang="cs-CZ" sz="2000" i="1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aa</a:t>
            </a:r>
            <a:endParaRPr lang="cs-CZ" sz="2000" dirty="0" smtClean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/>
            </a:endParaRPr>
          </a:p>
          <a:p>
            <a:pPr defTabSz="252000">
              <a:spcAft>
                <a:spcPts val="6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pomocí </a:t>
            </a:r>
            <a:r>
              <a:rPr lang="cs-CZ" sz="20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 můžeme kvantifikovat dopad asortativního páření na populaci:</a:t>
            </a:r>
          </a:p>
          <a:p>
            <a:pPr defTabSz="252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pokud na počátku populace v HW rovnováze,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0</a:t>
            </a:r>
          </a:p>
          <a:p>
            <a:pPr defTabSz="252000">
              <a:spcAft>
                <a:spcPts val="6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v populaci zygot následující generace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’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½(2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½</a:t>
            </a:r>
          </a:p>
          <a:p>
            <a:pPr defTabSz="252000">
              <a:spcAft>
                <a:spcPts val="24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v konečné rovnováze (0 heterozygotů)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1</a:t>
            </a:r>
          </a:p>
          <a:p>
            <a:pPr defTabSz="252000"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bychom sledovali jen 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výsledek stejný jako výsledek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 1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nazývat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koeficientem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může být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zavádějící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v tomto případě vůbec nejde o příbuzenské křížení!</a:t>
            </a:r>
          </a:p>
          <a:p>
            <a:pPr defTabSz="252000">
              <a:spcAft>
                <a:spcPts val="24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( přesnější termín by byl „koeficient odchylky od náhodného páření“)</a:t>
            </a:r>
          </a:p>
          <a:p>
            <a:pPr defTabSz="252000">
              <a:spcAft>
                <a:spcPts val="24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stejně jako v případě 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, na úrovni 1 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lokusu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asortativní páření </a:t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nezpůsobuje žádnou evoluci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(nemění se frekvence alel)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59566"/>
            <a:ext cx="8534709" cy="51706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Více </a:t>
            </a:r>
            <a:r>
              <a:rPr lang="cs-CZ" sz="20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vazbová nerovnováha: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100% asortativní páření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vztah genotyp-fenotyp = 1 :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každý genotyp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odlišný fenotyp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2 autozomální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; rekombinace mezi nimi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každá „velká“ alela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přispívá do fenotypu +1, „malá“ alela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0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fenotyp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+4,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10 genotypů, které mohou být 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 spárovány 18 možnými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způsoby (55 při náhodném oplození)</a:t>
            </a:r>
          </a:p>
          <a:p>
            <a:pPr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mohou jen růst, kdežto ostatní klesají, kromě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heterozygota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Ab/Ab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nebo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(ale ne obou!)</a:t>
            </a:r>
          </a:p>
          <a:p>
            <a:pPr>
              <a:spcAft>
                <a:spcPts val="1200"/>
              </a:spcAft>
              <a:buFont typeface="Symbol" pitchFamily="18" charset="2"/>
              <a:buChar char="®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výsledkem jsou 3 potenciální rovnováhy, přičemž počáteční frekvence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alel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určují, která z nich nastane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ový popisek 2"/>
          <p:cNvSpPr/>
          <p:nvPr/>
        </p:nvSpPr>
        <p:spPr bwMode="auto">
          <a:xfrm>
            <a:off x="6084168" y="5589240"/>
            <a:ext cx="1368152" cy="648072"/>
          </a:xfrm>
          <a:prstGeom prst="wedgeRectCallout">
            <a:avLst>
              <a:gd name="adj1" fmla="val 32663"/>
              <a:gd name="adj2" fmla="val -88497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historický kontext!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548808"/>
            <a:ext cx="8073044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Obecné důsledky asortativního páření: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zvýšení frekvence homozygotů na úkor heterozygotů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existuje více rovnovah, záleží na počátečním stavu genofondu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historické faktory jsou důležitým determinantem evolučních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výstupů – platí tím spíše pro komplexnější modely)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páření může vytvořit a udržovat vazbovou nerovnováhu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</a:rPr>
              <a:t>v 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gamet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ách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 různých genů s podobnými fenotypovými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účinky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63297" y="3943813"/>
            <a:ext cx="8226932" cy="830997"/>
          </a:xfrm>
          <a:prstGeom prst="rect">
            <a:avLst/>
          </a:prstGeom>
          <a:solidFill>
            <a:srgbClr val="FFFF66"/>
          </a:solidFill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Z toho plyne, že na úrovni více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lokusů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je asortativní páření </a:t>
            </a:r>
          </a:p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velice silným mikroevolučním mechanismem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1249007" y="5322724"/>
            <a:ext cx="63434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… při extrémním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páření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reprodukční izolace</a:t>
            </a:r>
          </a:p>
          <a:p>
            <a:pPr defTabSz="540000"/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(pohlavní výběr,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cichlidy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 riftových jezerech!)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 Box 14"/>
          <p:cNvSpPr txBox="1">
            <a:spLocks noChangeArrowheads="1"/>
          </p:cNvSpPr>
          <p:nvPr/>
        </p:nvSpPr>
        <p:spPr bwMode="auto">
          <a:xfrm>
            <a:off x="600075" y="1267821"/>
            <a:ext cx="736291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Př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.:	opakované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samooplození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(autogamie, samosprašnost):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	výchozí generace – HW rovnováha: 1/4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1/2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1/4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1. generace autogamie: 3/8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2/8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3/8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2. generace autogamie: 7/16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2/16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7/16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00075" y="365125"/>
            <a:ext cx="708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Vliv příbuzenského křížení na frekvence genotypů: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00075" y="4994007"/>
            <a:ext cx="7972147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Pozor, tyto alternativní přístupy měří odlišné jevy a mohou být nekompatibilní!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120346" y="4028302"/>
            <a:ext cx="7168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Kvantifikace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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koeficienty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600075" y="723168"/>
            <a:ext cx="821191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252000"/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Rozdíly mezi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inbreedingem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a asortativním pářením:</a:t>
            </a:r>
            <a:b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>
                <a:latin typeface="Arial" pitchFamily="34" charset="0"/>
                <a:cs typeface="Arial" pitchFamily="34" charset="0"/>
              </a:rPr>
              <a:t>působí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pouze na </a:t>
            </a: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(y) spojené s preferovaným fenotypem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*)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ovlivňuje všechny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 defTabSz="252000"/>
            <a:r>
              <a:rPr lang="cs-CZ" sz="2000" dirty="0" smtClean="0">
                <a:latin typeface="Arial" pitchFamily="34" charset="0"/>
                <a:cs typeface="Arial" pitchFamily="34" charset="0"/>
              </a:rPr>
              <a:t>na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multilokusové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úrovní je as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páření 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mocnou evoluční silou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silná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vazbová nerovnováha mezi alelami s podobným fenotypovým	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účinkem)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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inbreeding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pouze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zesiluje LD tam, kde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byla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už na počátku, a to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jen v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případě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samooplození,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v ostatních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případech „závod mezi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rekombinací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inbreedingem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rekombinace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„úspěšnější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“, 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populace směřuje k vazbové rovnováze, i když pomaleji než při 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    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panmixii</a:t>
            </a:r>
          </a:p>
          <a:p>
            <a:pPr defTabSz="252000"/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252000"/>
            <a:r>
              <a:rPr lang="cs-CZ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*) plus okolní geny (sekvence), pokud mezi nimi není rekombinace</a:t>
            </a:r>
            <a:endParaRPr lang="cs-CZ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0075" y="365125"/>
            <a:ext cx="8385629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Asortativní výběr může být na základě genetických </a:t>
            </a:r>
            <a:r>
              <a:rPr lang="cs-CZ" sz="2000" u="sng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negenetických </a:t>
            </a: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znaků, např. u člověka: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barva kůže, náboženská orientace, sociální či ekonomické postavení,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povolání, intelektuální schopnosti, vzdělání, věk, obličejové rysy,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čichové schopnosti atd.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I negenetický asortativní výběr může dlouhodobě udržovat rozdíly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ve frekvencích alel – stačí, když je fenotyp spojen s různými historickými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populacemi: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Amišové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výběr na základě náboženství, jiný historický původ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(Švýcarsko, 16. stol.)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dodnes rozdílné frekvence na mnoha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lokusech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globalpost.com/sites/default/files/imagecache/gp3_slideshow_large/amish_beard_hair_cutting_attacks_ohio_11_23_2011.jpg"/>
          <p:cNvPicPr>
            <a:picLocks noChangeAspect="1" noChangeArrowheads="1"/>
          </p:cNvPicPr>
          <p:nvPr/>
        </p:nvPicPr>
        <p:blipFill>
          <a:blip r:embed="rId2" cstate="print"/>
          <a:srcRect l="4268" r="4645"/>
          <a:stretch>
            <a:fillRect/>
          </a:stretch>
        </p:blipFill>
        <p:spPr bwMode="auto">
          <a:xfrm>
            <a:off x="894752" y="4198149"/>
            <a:ext cx="3322245" cy="2429664"/>
          </a:xfrm>
          <a:prstGeom prst="rect">
            <a:avLst/>
          </a:prstGeom>
          <a:noFill/>
        </p:spPr>
      </p:pic>
      <p:pic>
        <p:nvPicPr>
          <p:cNvPr id="2052" name="Picture 4" descr="http://www.femonite.com/wp-content/uploads/2012/04/amishwom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4729" y="4199274"/>
            <a:ext cx="3238051" cy="24285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600075" y="667895"/>
            <a:ext cx="7739619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Komplikace pro forenzní analýzy:</a:t>
            </a: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24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. shody s podezřelým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vzácné alely vhodnější</a:t>
            </a:r>
          </a:p>
          <a:p>
            <a:pPr defTabSz="540000">
              <a:spcAft>
                <a:spcPts val="24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při asortativním páření =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+ 2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pqF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genotypové frekvence spojené se vzácnou alelou však nejvíc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náchylné k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(i k nízkým hodnotám!)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situace komplikovanější pro víc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lokusů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protože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oplození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způsobuje silnou vazbovou nerovnováhu mezi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lokusy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539750" y="2060848"/>
            <a:ext cx="520206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= preference partnera s odlišným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fenotypem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1535839" y="333375"/>
            <a:ext cx="5692748" cy="1261884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DISASORTATIVNÍ PÁŘENÍ</a:t>
            </a:r>
          </a:p>
          <a:p>
            <a:pPr algn="ctr"/>
            <a:r>
              <a:rPr lang="cs-CZ" sz="28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= NEGATIVNÍ AS. PÁŘENÍ</a:t>
            </a:r>
          </a:p>
          <a:p>
            <a:pPr algn="ctr"/>
            <a:r>
              <a:rPr lang="cs-CZ" sz="20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(</a:t>
            </a:r>
            <a:r>
              <a:rPr lang="cs-CZ" sz="2000" b="1" i="1" dirty="0" err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disassortative</a:t>
            </a:r>
            <a:r>
              <a:rPr lang="cs-CZ" sz="2000" b="1" i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 </a:t>
            </a:r>
            <a:r>
              <a:rPr lang="cs-CZ" sz="2000" b="1" i="1" dirty="0" err="1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mating</a:t>
            </a:r>
            <a:r>
              <a:rPr lang="cs-CZ" sz="2000" b="1" dirty="0" smtClean="0">
                <a:ln w="3175">
                  <a:solidFill>
                    <a:schemeClr val="tx1"/>
                  </a:solidFill>
                </a:ln>
                <a:solidFill>
                  <a:srgbClr val="E80000"/>
                </a:solidFill>
                <a:latin typeface="Arial Black" pitchFamily="34" charset="0"/>
              </a:rPr>
              <a:t>)</a:t>
            </a:r>
            <a:endParaRPr lang="cs-CZ" b="1" dirty="0">
              <a:ln w="3175">
                <a:solidFill>
                  <a:schemeClr val="tx1"/>
                </a:solidFill>
              </a:ln>
              <a:solidFill>
                <a:srgbClr val="E8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5372100" cy="621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651500" y="2348880"/>
            <a:ext cx="2967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Fenotypy </a:t>
            </a:r>
            <a:r>
              <a:rPr lang="cs-CZ" sz="1800" dirty="0" err="1" smtClean="0">
                <a:latin typeface="Arial" pitchFamily="34" charset="0"/>
                <a:cs typeface="Arial" pitchFamily="34" charset="0"/>
              </a:rPr>
              <a:t>adultní</a:t>
            </a:r>
            <a:r>
              <a:rPr lang="cs-CZ" sz="1800" dirty="0" smtClean="0">
                <a:latin typeface="Arial" pitchFamily="34" charset="0"/>
                <a:cs typeface="Arial" pitchFamily="34" charset="0"/>
              </a:rPr>
              <a:t> populace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651500" y="476672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651500" y="4149080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po rozmnožení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651500" y="3068960"/>
            <a:ext cx="2853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spojení gamet </a:t>
            </a:r>
          </a:p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1600" dirty="0" err="1" smtClean="0">
                <a:latin typeface="Arial" pitchFamily="34" charset="0"/>
                <a:cs typeface="Arial" pitchFamily="34" charset="0"/>
              </a:rPr>
              <a:t>disasortativní</a:t>
            </a:r>
            <a:r>
              <a:rPr lang="cs-CZ" sz="1600" dirty="0" smtClean="0">
                <a:latin typeface="Arial" pitchFamily="34" charset="0"/>
                <a:cs typeface="Arial" pitchFamily="34" charset="0"/>
              </a:rPr>
              <a:t> páření)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651500" y="1412776"/>
            <a:ext cx="2932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vývoje fenotypu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651500" y="4941168"/>
            <a:ext cx="2898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mechanismus produkce zygot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651500" y="5805264"/>
            <a:ext cx="2993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Populace zygot následující </a:t>
            </a:r>
          </a:p>
          <a:p>
            <a:r>
              <a:rPr lang="cs-CZ" sz="1800" dirty="0" smtClean="0">
                <a:latin typeface="Arial" pitchFamily="34" charset="0"/>
                <a:cs typeface="Arial" pitchFamily="34" charset="0"/>
              </a:rPr>
              <a:t>generace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5297612" y="1113304"/>
            <a:ext cx="1368152" cy="288032"/>
          </a:xfrm>
          <a:prstGeom prst="wedgeRectCallout">
            <a:avLst>
              <a:gd name="adj1" fmla="val -91075"/>
              <a:gd name="adj2" fmla="val -1199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žádná selekce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5792869" y="3679178"/>
            <a:ext cx="2314115" cy="311909"/>
          </a:xfrm>
          <a:prstGeom prst="wedgeRectCallout">
            <a:avLst>
              <a:gd name="adj1" fmla="val -90741"/>
              <a:gd name="adj2" fmla="val -442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Arial" pitchFamily="34" charset="0"/>
                <a:cs typeface="Arial" pitchFamily="34" charset="0"/>
              </a:rPr>
              <a:t>preference jiných genotypů</a:t>
            </a:r>
            <a:endParaRPr kumimoji="0" lang="cs-CZ" sz="1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832792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výsledkem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disasortativního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páření jsou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intermediární frekvence alel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Př. preference samců s odlišným MHC (myš, člověk) – důvodem zřejmě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  snaha o co nejvariabilnější imunitní systém</a:t>
            </a:r>
          </a:p>
        </p:txBody>
      </p:sp>
      <p:pic>
        <p:nvPicPr>
          <p:cNvPr id="4" name="Picture 2" descr="http://www.nature.com/nri/journal/v7/n7/images/nri2103-f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81" y="2111341"/>
            <a:ext cx="2493975" cy="1782927"/>
          </a:xfrm>
          <a:prstGeom prst="rect">
            <a:avLst/>
          </a:prstGeom>
          <a:noFill/>
        </p:spPr>
      </p:pic>
      <p:pic>
        <p:nvPicPr>
          <p:cNvPr id="4102" name="Picture 6" descr="http://static.guim.co.uk/sys-images/Guardian/Pix/pictures/2011/1/4/1294146165909/Patrick-Barkham-tries-out-008.jpg"/>
          <p:cNvPicPr>
            <a:picLocks noChangeAspect="1" noChangeArrowheads="1"/>
          </p:cNvPicPr>
          <p:nvPr/>
        </p:nvPicPr>
        <p:blipFill>
          <a:blip r:embed="rId4" cstate="print"/>
          <a:srcRect l="16337" r="10251" b="10026"/>
          <a:stretch>
            <a:fillRect/>
          </a:stretch>
        </p:blipFill>
        <p:spPr bwMode="auto">
          <a:xfrm>
            <a:off x="2517291" y="4250616"/>
            <a:ext cx="3216536" cy="2365336"/>
          </a:xfrm>
          <a:prstGeom prst="rect">
            <a:avLst/>
          </a:prstGeom>
          <a:noFill/>
        </p:spPr>
      </p:pic>
      <p:pic>
        <p:nvPicPr>
          <p:cNvPr id="4106" name="Picture 10" descr="http://i.istockimg.com/file_thumbview_approve/15482487/3/stock-photo-15482487-disgusted-young-woman-sticking-out-tongu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2736" y="1652224"/>
            <a:ext cx="1823831" cy="2279790"/>
          </a:xfrm>
          <a:prstGeom prst="rect">
            <a:avLst/>
          </a:prstGeom>
          <a:noFill/>
        </p:spPr>
      </p:pic>
      <p:pic>
        <p:nvPicPr>
          <p:cNvPr id="4110" name="Picture 14" descr="http://andthatswhyyouresingle.com/wp-content/uploads/2012/09/Happy-woman-Fotolia_12331389_Subscription_XX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625" y="4004012"/>
            <a:ext cx="3026192" cy="2595803"/>
          </a:xfrm>
          <a:prstGeom prst="rect">
            <a:avLst/>
          </a:prstGeom>
          <a:noFill/>
        </p:spPr>
      </p:pic>
      <p:pic>
        <p:nvPicPr>
          <p:cNvPr id="4098" name="Picture 2" descr="http://i.huffpost.com/gen/1400676/thumbs/o-SWEATY-MEN-facebook.jpg"/>
          <p:cNvPicPr>
            <a:picLocks noChangeAspect="1" noChangeArrowheads="1"/>
          </p:cNvPicPr>
          <p:nvPr/>
        </p:nvPicPr>
        <p:blipFill>
          <a:blip r:embed="rId7" cstate="print"/>
          <a:srcRect r="29214"/>
          <a:stretch>
            <a:fillRect/>
          </a:stretch>
        </p:blipFill>
        <p:spPr bwMode="auto">
          <a:xfrm>
            <a:off x="3003250" y="1893344"/>
            <a:ext cx="3107093" cy="2194695"/>
          </a:xfrm>
          <a:prstGeom prst="rect">
            <a:avLst/>
          </a:prstGeom>
          <a:noFill/>
        </p:spPr>
      </p:pic>
      <p:grpSp>
        <p:nvGrpSpPr>
          <p:cNvPr id="12" name="Skupina 11"/>
          <p:cNvGrpSpPr/>
          <p:nvPr/>
        </p:nvGrpSpPr>
        <p:grpSpPr>
          <a:xfrm>
            <a:off x="198605" y="3700632"/>
            <a:ext cx="1868048" cy="2694789"/>
            <a:chOff x="198605" y="3700632"/>
            <a:chExt cx="1868048" cy="2694789"/>
          </a:xfrm>
        </p:grpSpPr>
        <p:pic>
          <p:nvPicPr>
            <p:cNvPr id="4108" name="Picture 12" descr="https://c1.staticflickr.com/5/4038/4581097830_541bac0efc_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8605" y="3894268"/>
              <a:ext cx="1868048" cy="2501153"/>
            </a:xfrm>
            <a:prstGeom prst="rect">
              <a:avLst/>
            </a:prstGeom>
            <a:noFill/>
          </p:spPr>
        </p:pic>
        <p:sp>
          <p:nvSpPr>
            <p:cNvPr id="11" name="TextovéPole 10"/>
            <p:cNvSpPr txBox="1"/>
            <p:nvPr/>
          </p:nvSpPr>
          <p:spPr>
            <a:xfrm rot="19084286">
              <a:off x="1355462" y="3700632"/>
              <a:ext cx="6703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>
                  <a:sym typeface="Symbol"/>
                </a:rPr>
                <a:t>  </a:t>
              </a:r>
              <a:endParaRPr lang="cs-CZ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00075" y="365125"/>
            <a:ext cx="8286243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Vzhledem k intermediálním alelovým frekvencím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udržování </a:t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polymorfismu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různé počáteční podmínky vedou k odlišným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stabilním rovnováhám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</a:t>
            </a:r>
            <a:endParaRPr lang="cs-CZ" sz="2000" dirty="0" smtClean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  <a:p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mění frekvence alel i na úrovni jednoho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lokusu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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evoluce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rozdíl od asortativního páření: protože LD je redukováno rychlostí,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která závisí na frekvenci dvojitých heterozygotů a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disasort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zvyšuje frekvenci heterozygotů, bude naopak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zesilovat účinky </a:t>
            </a:r>
            <a:b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	rekombinace a LD zeslabovat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na rozdíl od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asort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. páření </a:t>
            </a:r>
            <a:r>
              <a:rPr lang="cs-CZ" sz="20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/>
              </a:rPr>
              <a:t>opačné účinky na genetickou divergenci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lokálních populací (genetická homogenizace)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4"/>
          <p:cNvSpPr txBox="1">
            <a:spLocks noChangeArrowheads="1"/>
          </p:cNvSpPr>
          <p:nvPr/>
        </p:nvSpPr>
        <p:spPr bwMode="auto">
          <a:xfrm>
            <a:off x="2123728" y="332656"/>
            <a:ext cx="4405373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1. Rodokmenový </a:t>
            </a:r>
            <a:r>
              <a:rPr lang="cs-CZ" sz="2400" b="1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4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600075" y="1052736"/>
            <a:ext cx="7977187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autozygotnost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alely identické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původem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descent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IBD), vždy homozygot</a:t>
            </a:r>
          </a:p>
          <a:p>
            <a:pPr>
              <a:spcBef>
                <a:spcPts val="1200"/>
              </a:spcBef>
            </a:pPr>
            <a:r>
              <a:rPr lang="cs-CZ" sz="2000" dirty="0" err="1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alozygotnost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sz="1800" dirty="0">
              <a:latin typeface="Arial" pitchFamily="34" charset="0"/>
              <a:cs typeface="Arial" pitchFamily="34" charset="0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buď heterozygot, nebo homozygot, kde alely identické </a:t>
            </a:r>
            <a:r>
              <a:rPr lang="cs-CZ" sz="2000" u="sng" dirty="0">
                <a:latin typeface="Arial" pitchFamily="34" charset="0"/>
                <a:cs typeface="Arial" pitchFamily="34" charset="0"/>
              </a:rPr>
              <a:t>stavem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(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identical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 by </a:t>
            </a:r>
            <a:r>
              <a:rPr lang="cs-CZ" sz="2000" i="1" dirty="0" err="1">
                <a:latin typeface="Arial" pitchFamily="34" charset="0"/>
                <a:cs typeface="Arial" pitchFamily="34" charset="0"/>
              </a:rPr>
              <a:t>state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IBS)</a:t>
            </a: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600075" y="4118261"/>
            <a:ext cx="784862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pravděpodobnost, že potomstvo je homozygotní v důsledku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na náhodně vybraném autozomálním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lokusu</a:t>
            </a: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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 1</a:t>
            </a:r>
            <a:endParaRPr lang="cs-CZ" sz="2000" dirty="0" smtClean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2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Inbrední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populace</a:t>
            </a:r>
            <a:r>
              <a:rPr lang="cs-CZ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= taková, u níž pravděpodobnost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autozygotnosti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 v důsledku křížení mezi příbuznými  v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panmiktické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 populaci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0075" y="3268062"/>
            <a:ext cx="5511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Rodokmenový koeficient </a:t>
            </a:r>
            <a:r>
              <a:rPr lang="cs-CZ" sz="2400" dirty="0" err="1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i="1" dirty="0" smtClean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F</a:t>
            </a:r>
            <a:endParaRPr lang="cs-CZ" sz="24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r="30174"/>
          <a:stretch>
            <a:fillRect/>
          </a:stretch>
        </p:blipFill>
        <p:spPr>
          <a:xfrm>
            <a:off x="600075" y="2064138"/>
            <a:ext cx="5644206" cy="2965704"/>
          </a:xfrm>
          <a:prstGeom prst="rect">
            <a:avLst/>
          </a:prstGeom>
        </p:spPr>
      </p:pic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1.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Mendelova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zákona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2257167" y="4129817"/>
            <a:ext cx="2154196" cy="502508"/>
            <a:chOff x="2257167" y="4129817"/>
            <a:chExt cx="2154196" cy="502508"/>
          </a:xfrm>
        </p:grpSpPr>
        <p:cxnSp>
          <p:nvCxnSpPr>
            <p:cNvPr id="13" name="Přímá spojovací šipka 12"/>
            <p:cNvCxnSpPr/>
            <p:nvPr/>
          </p:nvCxnSpPr>
          <p:spPr>
            <a:xfrm flipH="1" flipV="1">
              <a:off x="2257167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Přímá spojovací šipka 13"/>
            <p:cNvCxnSpPr/>
            <p:nvPr/>
          </p:nvCxnSpPr>
          <p:spPr>
            <a:xfrm flipV="1">
              <a:off x="3571103" y="4129817"/>
              <a:ext cx="840260" cy="5025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Skupina 31"/>
          <p:cNvGrpSpPr/>
          <p:nvPr/>
        </p:nvGrpSpPr>
        <p:grpSpPr>
          <a:xfrm>
            <a:off x="2236573" y="3314270"/>
            <a:ext cx="2211859" cy="444844"/>
            <a:chOff x="2236573" y="3314270"/>
            <a:chExt cx="2211859" cy="444844"/>
          </a:xfrm>
        </p:grpSpPr>
        <p:cxnSp>
          <p:nvCxnSpPr>
            <p:cNvPr id="23" name="Přímá spojovací šipka 22"/>
            <p:cNvCxnSpPr/>
            <p:nvPr/>
          </p:nvCxnSpPr>
          <p:spPr>
            <a:xfrm flipH="1" flipV="1">
              <a:off x="3896498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Přímá spojovací šipka 26"/>
            <p:cNvCxnSpPr/>
            <p:nvPr/>
          </p:nvCxnSpPr>
          <p:spPr>
            <a:xfrm flipV="1">
              <a:off x="2236573" y="3314270"/>
              <a:ext cx="551934" cy="44484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Skupina 30"/>
          <p:cNvGrpSpPr/>
          <p:nvPr/>
        </p:nvGrpSpPr>
        <p:grpSpPr>
          <a:xfrm>
            <a:off x="3060356" y="2438400"/>
            <a:ext cx="589006" cy="440724"/>
            <a:chOff x="3060356" y="2438400"/>
            <a:chExt cx="589006" cy="440724"/>
          </a:xfrm>
        </p:grpSpPr>
        <p:cxnSp>
          <p:nvCxnSpPr>
            <p:cNvPr id="28" name="Přímá spojovací šipka 27"/>
            <p:cNvCxnSpPr/>
            <p:nvPr/>
          </p:nvCxnSpPr>
          <p:spPr>
            <a:xfrm flipH="1" flipV="1">
              <a:off x="3410465" y="2438400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Přímá spojovací šipka 29"/>
            <p:cNvCxnSpPr/>
            <p:nvPr/>
          </p:nvCxnSpPr>
          <p:spPr>
            <a:xfrm flipV="1">
              <a:off x="3060356" y="2442519"/>
              <a:ext cx="238897" cy="436605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" y="2064138"/>
            <a:ext cx="8083296" cy="2965704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581567" y="2817340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8669860" y="366171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6606282" y="370702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645146" y="2821459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7685438" y="5041556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7660725" y="151576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600075" y="365125"/>
            <a:ext cx="81051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lze vypočítat pro daného jedince aplikováním 1.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 pitchFamily="18" charset="2"/>
              </a:rPr>
              <a:t>Mendelova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zákona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o segregaci na jeho rodokmen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4116254" y="4565236"/>
            <a:ext cx="2952328" cy="936104"/>
          </a:xfrm>
          <a:prstGeom prst="wedgeRectCallout">
            <a:avLst>
              <a:gd name="adj1" fmla="val 11429"/>
              <a:gd name="adj2" fmla="val -12553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 smtClean="0">
                <a:latin typeface="Arial" pitchFamily="34" charset="0"/>
                <a:cs typeface="Arial" pitchFamily="34" charset="0"/>
              </a:rPr>
              <a:t>zjednodušení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zanedbáním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jedinců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nepřispívajících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k</a:t>
            </a:r>
            <a:r>
              <a:rPr kumimoji="0" lang="cs-CZ" b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kumimoji="0" lang="cs-CZ" b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autozygotnosti</a:t>
            </a:r>
            <a:endParaRPr kumimoji="0" lang="cs-CZ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Přímá spojovací šipka 23"/>
          <p:cNvCxnSpPr/>
          <p:nvPr/>
        </p:nvCxnSpPr>
        <p:spPr>
          <a:xfrm>
            <a:off x="5317225" y="3707026"/>
            <a:ext cx="1219200" cy="0"/>
          </a:xfrm>
          <a:prstGeom prst="straightConnector1">
            <a:avLst/>
          </a:prstGeom>
          <a:ln w="5715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Skupina 29"/>
          <p:cNvGrpSpPr/>
          <p:nvPr/>
        </p:nvGrpSpPr>
        <p:grpSpPr>
          <a:xfrm>
            <a:off x="471010" y="1949676"/>
            <a:ext cx="5748355" cy="1417973"/>
            <a:chOff x="471010" y="1949676"/>
            <a:chExt cx="5748355" cy="1417973"/>
          </a:xfrm>
        </p:grpSpPr>
        <p:sp>
          <p:nvSpPr>
            <p:cNvPr id="13" name="Kříž 12"/>
            <p:cNvSpPr>
              <a:spLocks noChangeAspect="1"/>
            </p:cNvSpPr>
            <p:nvPr/>
          </p:nvSpPr>
          <p:spPr>
            <a:xfrm rot="2700000">
              <a:off x="471010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Kříž 13"/>
            <p:cNvSpPr>
              <a:spLocks noChangeAspect="1"/>
            </p:cNvSpPr>
            <p:nvPr/>
          </p:nvSpPr>
          <p:spPr>
            <a:xfrm rot="2700000">
              <a:off x="392459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3" name="Kříž 22"/>
            <p:cNvSpPr>
              <a:spLocks noChangeAspect="1"/>
            </p:cNvSpPr>
            <p:nvPr/>
          </p:nvSpPr>
          <p:spPr>
            <a:xfrm rot="2700000">
              <a:off x="2205526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5" name="Kříž 24"/>
            <p:cNvSpPr>
              <a:spLocks noChangeAspect="1"/>
            </p:cNvSpPr>
            <p:nvPr/>
          </p:nvSpPr>
          <p:spPr>
            <a:xfrm rot="2700000">
              <a:off x="1348340" y="1953795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6" name="Kříž 25"/>
            <p:cNvSpPr>
              <a:spLocks noChangeAspect="1"/>
            </p:cNvSpPr>
            <p:nvPr/>
          </p:nvSpPr>
          <p:spPr>
            <a:xfrm rot="2700000">
              <a:off x="903500" y="2813249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Kříž 26"/>
            <p:cNvSpPr>
              <a:spLocks noChangeAspect="1"/>
            </p:cNvSpPr>
            <p:nvPr/>
          </p:nvSpPr>
          <p:spPr>
            <a:xfrm rot="2700000">
              <a:off x="5228362" y="280391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Kříž 27"/>
            <p:cNvSpPr>
              <a:spLocks noChangeAspect="1"/>
            </p:cNvSpPr>
            <p:nvPr/>
          </p:nvSpPr>
          <p:spPr>
            <a:xfrm rot="2700000">
              <a:off x="4796712" y="1949677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Kříž 28"/>
            <p:cNvSpPr>
              <a:spLocks noChangeAspect="1"/>
            </p:cNvSpPr>
            <p:nvPr/>
          </p:nvSpPr>
          <p:spPr>
            <a:xfrm rot="2700000">
              <a:off x="5664965" y="1949676"/>
              <a:ext cx="554400" cy="554400"/>
            </a:xfrm>
            <a:prstGeom prst="plus">
              <a:avLst>
                <a:gd name="adj" fmla="val 43391"/>
              </a:avLst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98370" y="1264749"/>
            <a:ext cx="2407052" cy="341056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591302" y="459941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98370" y="1264749"/>
            <a:ext cx="2407052" cy="341056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38" name="TextovéPole 37"/>
          <p:cNvSpPr txBox="1"/>
          <p:nvPr/>
        </p:nvSpPr>
        <p:spPr>
          <a:xfrm>
            <a:off x="3966263" y="1529912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ovéPole 38"/>
          <p:cNvSpPr txBox="1"/>
          <p:nvPr/>
        </p:nvSpPr>
        <p:spPr>
          <a:xfrm>
            <a:off x="5251622" y="1521417"/>
            <a:ext cx="42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a’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3566590" y="258790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5529091" y="255941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3995351" y="3775279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5156997" y="3733766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8" name="Skupina 27"/>
          <p:cNvGrpSpPr/>
          <p:nvPr/>
        </p:nvGrpSpPr>
        <p:grpSpPr>
          <a:xfrm>
            <a:off x="4118920" y="1140942"/>
            <a:ext cx="1330411" cy="440722"/>
            <a:chOff x="4118920" y="1140942"/>
            <a:chExt cx="1330411" cy="440722"/>
          </a:xfrm>
        </p:grpSpPr>
        <p:cxnSp>
          <p:nvCxnSpPr>
            <p:cNvPr id="37" name="Přímá spojovací šipka 36"/>
            <p:cNvCxnSpPr/>
            <p:nvPr/>
          </p:nvCxnSpPr>
          <p:spPr>
            <a:xfrm flipH="1">
              <a:off x="4118920" y="1145060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Přímá spojovací šipka 44"/>
            <p:cNvCxnSpPr/>
            <p:nvPr/>
          </p:nvCxnSpPr>
          <p:spPr>
            <a:xfrm>
              <a:off x="5004487" y="1140942"/>
              <a:ext cx="444844" cy="436604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Obdélníkový popisek 45"/>
          <p:cNvSpPr/>
          <p:nvPr/>
        </p:nvSpPr>
        <p:spPr bwMode="auto">
          <a:xfrm>
            <a:off x="1829326" y="266270"/>
            <a:ext cx="2429636" cy="615178"/>
          </a:xfrm>
          <a:prstGeom prst="wedgeRectCallout">
            <a:avLst>
              <a:gd name="adj1" fmla="val 50339"/>
              <a:gd name="adj2" fmla="val 10603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= ½(1+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endParaRPr kumimoji="0" lang="cs-CZ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Obdélníkový popisek 46"/>
          <p:cNvSpPr/>
          <p:nvPr/>
        </p:nvSpPr>
        <p:spPr bwMode="auto">
          <a:xfrm>
            <a:off x="2298357" y="1359242"/>
            <a:ext cx="1318054" cy="693437"/>
          </a:xfrm>
          <a:prstGeom prst="wedgeRectCallout">
            <a:avLst>
              <a:gd name="adj1" fmla="val 78140"/>
              <a:gd name="adj2" fmla="val 1311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err="1" smtClean="0">
                <a:latin typeface="Arial" pitchFamily="34" charset="0"/>
                <a:cs typeface="Arial" pitchFamily="34" charset="0"/>
              </a:rPr>
              <a:t>gameta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s alelou </a:t>
            </a:r>
            <a:r>
              <a:rPr lang="en-US" i="1" dirty="0" smtClean="0">
                <a:latin typeface="Arial" pitchFamily="34" charset="0"/>
                <a:cs typeface="Arial" pitchFamily="34" charset="0"/>
              </a:rPr>
              <a:t>a</a:t>
            </a:r>
            <a:endParaRPr kumimoji="0" lang="cs-CZ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Obdélníkový popisek 47"/>
          <p:cNvSpPr/>
          <p:nvPr/>
        </p:nvSpPr>
        <p:spPr bwMode="auto">
          <a:xfrm>
            <a:off x="1561597" y="2280422"/>
            <a:ext cx="1527593" cy="615178"/>
          </a:xfrm>
          <a:prstGeom prst="wedgeRectCallout">
            <a:avLst>
              <a:gd name="adj1" fmla="val 72841"/>
              <a:gd name="adj2" fmla="val 310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Obdélníkový popisek 48"/>
          <p:cNvSpPr/>
          <p:nvPr/>
        </p:nvSpPr>
        <p:spPr bwMode="auto">
          <a:xfrm>
            <a:off x="2126772" y="3797655"/>
            <a:ext cx="1527593" cy="615178"/>
          </a:xfrm>
          <a:prstGeom prst="wedgeRectCallout">
            <a:avLst>
              <a:gd name="adj1" fmla="val 67448"/>
              <a:gd name="adj2" fmla="val -2787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= ½</a:t>
            </a:r>
            <a:endParaRPr kumimoji="0" lang="cs-CZ" sz="20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9" name="Skupina 28"/>
          <p:cNvGrpSpPr/>
          <p:nvPr/>
        </p:nvGrpSpPr>
        <p:grpSpPr>
          <a:xfrm>
            <a:off x="5513185" y="1828800"/>
            <a:ext cx="1802969" cy="2135799"/>
            <a:chOff x="5513185" y="1828800"/>
            <a:chExt cx="1802969" cy="2135799"/>
          </a:xfrm>
        </p:grpSpPr>
        <p:cxnSp>
          <p:nvCxnSpPr>
            <p:cNvPr id="50" name="Přímá spojovací šipka 49"/>
            <p:cNvCxnSpPr/>
            <p:nvPr/>
          </p:nvCxnSpPr>
          <p:spPr>
            <a:xfrm flipH="1">
              <a:off x="6009503" y="2166551"/>
              <a:ext cx="638432" cy="597242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Přímá spojovací šipka 51"/>
            <p:cNvCxnSpPr/>
            <p:nvPr/>
          </p:nvCxnSpPr>
          <p:spPr>
            <a:xfrm flipH="1" flipV="1">
              <a:off x="5700584" y="1828800"/>
              <a:ext cx="934994" cy="350108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Přímá spojovací šipka 53"/>
            <p:cNvCxnSpPr/>
            <p:nvPr/>
          </p:nvCxnSpPr>
          <p:spPr>
            <a:xfrm flipH="1" flipV="1">
              <a:off x="6005385" y="2850291"/>
              <a:ext cx="733166" cy="832023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Přímá spojovací šipka 55"/>
            <p:cNvCxnSpPr>
              <a:endCxn id="43" idx="3"/>
            </p:cNvCxnSpPr>
            <p:nvPr/>
          </p:nvCxnSpPr>
          <p:spPr>
            <a:xfrm flipH="1">
              <a:off x="5513185" y="3661718"/>
              <a:ext cx="1229485" cy="302881"/>
            </a:xfrm>
            <a:prstGeom prst="straightConnector1">
              <a:avLst/>
            </a:prstGeom>
            <a:ln w="57150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ovéPole 57"/>
            <p:cNvSpPr txBox="1"/>
            <p:nvPr/>
          </p:nvSpPr>
          <p:spPr>
            <a:xfrm>
              <a:off x="6763265" y="1985318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1/2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ovéPole 58"/>
            <p:cNvSpPr txBox="1"/>
            <p:nvPr/>
          </p:nvSpPr>
          <p:spPr>
            <a:xfrm>
              <a:off x="6775621" y="3521675"/>
              <a:ext cx="5405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1/2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ovéPole 26"/>
          <p:cNvSpPr txBox="1"/>
          <p:nvPr/>
        </p:nvSpPr>
        <p:spPr>
          <a:xfrm>
            <a:off x="600075" y="5173362"/>
            <a:ext cx="8408584" cy="12721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přenosy gamet jsou nezávislé, platí:</a:t>
            </a:r>
          </a:p>
          <a:p>
            <a:pPr>
              <a:spcAft>
                <a:spcPts val="1000"/>
              </a:spcAft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autozygotnosti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F =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d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b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a=a’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a’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=c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x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Pr[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=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e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]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</a:t>
            </a:r>
          </a:p>
          <a:p>
            <a:pPr>
              <a:spcAft>
                <a:spcPts val="10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= ½ x ½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½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x ½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x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½ = (½)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</a:rPr>
              <a:t>5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(1+</a:t>
            </a: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Obdélníkový popisek 29"/>
          <p:cNvSpPr/>
          <p:nvPr/>
        </p:nvSpPr>
        <p:spPr bwMode="auto">
          <a:xfrm>
            <a:off x="5474569" y="365124"/>
            <a:ext cx="2787982" cy="771697"/>
          </a:xfrm>
          <a:prstGeom prst="wedgeRectCallout">
            <a:avLst>
              <a:gd name="adj1" fmla="val -103013"/>
              <a:gd name="adj2" fmla="val -242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společný předek A může být sám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inbrední</a:t>
            </a:r>
            <a:endParaRPr kumimoji="0" lang="cs-CZ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4591302" y="4599419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8" grpId="0" animBg="1"/>
      <p:bldP spid="49" grpId="0" animBg="1"/>
      <p:bldP spid="27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odokmen1.jpg"/>
          <p:cNvPicPr>
            <a:picLocks noChangeAspect="1"/>
          </p:cNvPicPr>
          <p:nvPr/>
        </p:nvPicPr>
        <p:blipFill>
          <a:blip r:embed="rId2" cstate="print"/>
          <a:srcRect l="74106"/>
          <a:stretch>
            <a:fillRect/>
          </a:stretch>
        </p:blipFill>
        <p:spPr>
          <a:xfrm>
            <a:off x="3263868" y="1264750"/>
            <a:ext cx="2498272" cy="3216909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3291075" y="2109684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B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5757851" y="3044903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98036" y="3032874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D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741231" y="2110933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C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602188" y="4457905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F</a:t>
            </a:r>
            <a:endParaRPr lang="cs-CZ" sz="2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593808" y="751549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 smtClean="0">
                <a:latin typeface="Arial" pitchFamily="34" charset="0"/>
                <a:cs typeface="Arial" pitchFamily="34" charset="0"/>
              </a:rPr>
              <a:t>A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600075" y="365125"/>
            <a:ext cx="2903359" cy="14209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(1/2)</a:t>
            </a:r>
            <a:r>
              <a:rPr lang="cs-CZ" sz="2400" i="1" baseline="30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(1+</a:t>
            </a: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)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</a:p>
          <a:p>
            <a:pPr>
              <a:spcAft>
                <a:spcPts val="10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kde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počet předků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v dráze od jednoho rodiče 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ke druhému</a:t>
            </a:r>
            <a:endParaRPr lang="cs-CZ" sz="2000" b="1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2850818" y="3919752"/>
            <a:ext cx="979778" cy="502143"/>
          </a:xfrm>
          <a:prstGeom prst="wedgeRectCallout">
            <a:avLst>
              <a:gd name="adj1" fmla="val 45703"/>
              <a:gd name="adj2" fmla="val -11095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2400" i="1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= 5</a:t>
            </a:r>
            <a:endParaRPr kumimoji="0" lang="cs-CZ" sz="240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Elipsa 11"/>
          <p:cNvSpPr>
            <a:spLocks noChangeAspect="1"/>
          </p:cNvSpPr>
          <p:nvPr/>
        </p:nvSpPr>
        <p:spPr>
          <a:xfrm>
            <a:off x="4497859" y="1139484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Elipsa 12"/>
          <p:cNvSpPr>
            <a:spLocks noChangeAspect="1"/>
          </p:cNvSpPr>
          <p:nvPr/>
        </p:nvSpPr>
        <p:spPr>
          <a:xfrm>
            <a:off x="3637005" y="2049765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268098" y="2066240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Elipsa 20"/>
          <p:cNvSpPr>
            <a:spLocks noChangeAspect="1"/>
          </p:cNvSpPr>
          <p:nvPr/>
        </p:nvSpPr>
        <p:spPr>
          <a:xfrm>
            <a:off x="3637005" y="2997115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Elipsa 21"/>
          <p:cNvSpPr>
            <a:spLocks noChangeAspect="1"/>
          </p:cNvSpPr>
          <p:nvPr/>
        </p:nvSpPr>
        <p:spPr>
          <a:xfrm>
            <a:off x="5259860" y="3005353"/>
            <a:ext cx="604670" cy="604670"/>
          </a:xfrm>
          <a:prstGeom prst="ellipse">
            <a:avLst/>
          </a:prstGeom>
          <a:noFill/>
          <a:ln w="57150">
            <a:solidFill>
              <a:srgbClr val="E6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1285102" y="5717060"/>
            <a:ext cx="6495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většinou neznáme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předpoklad, že 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F</a:t>
            </a:r>
            <a:r>
              <a:rPr lang="cs-CZ" sz="2400" baseline="-25000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  <a:endParaRPr lang="cs-CZ" sz="24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5745892" y="4187482"/>
            <a:ext cx="2367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dráha D–B–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–C–E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3" grpId="0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1055</Words>
  <Application>Microsoft Office PowerPoint</Application>
  <PresentationFormat>Předvádění na obrazovce (4:3)</PresentationFormat>
  <Paragraphs>261</Paragraphs>
  <Slides>36</Slides>
  <Notes>13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1" baseType="lpstr">
      <vt:lpstr>Arial</vt:lpstr>
      <vt:lpstr>Arial Black</vt:lpstr>
      <vt:lpstr>Calibri</vt:lpstr>
      <vt:lpstr>Symbol</vt:lpstr>
      <vt:lpstr>Motiv sady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Milos Macholan</dc:creator>
  <cp:lastModifiedBy>admin</cp:lastModifiedBy>
  <cp:revision>97</cp:revision>
  <dcterms:created xsi:type="dcterms:W3CDTF">2014-09-15T11:55:47Z</dcterms:created>
  <dcterms:modified xsi:type="dcterms:W3CDTF">2016-10-12T07:03:38Z</dcterms:modified>
</cp:coreProperties>
</file>