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420" r:id="rId3"/>
    <p:sldId id="421" r:id="rId4"/>
    <p:sldId id="422" r:id="rId5"/>
    <p:sldId id="432" r:id="rId6"/>
    <p:sldId id="462" r:id="rId7"/>
    <p:sldId id="423" r:id="rId8"/>
    <p:sldId id="430" r:id="rId9"/>
    <p:sldId id="431" r:id="rId10"/>
    <p:sldId id="451" r:id="rId11"/>
    <p:sldId id="450" r:id="rId12"/>
    <p:sldId id="453" r:id="rId13"/>
    <p:sldId id="454" r:id="rId14"/>
    <p:sldId id="457" r:id="rId15"/>
    <p:sldId id="458" r:id="rId16"/>
    <p:sldId id="459" r:id="rId17"/>
    <p:sldId id="434" r:id="rId18"/>
    <p:sldId id="438" r:id="rId19"/>
    <p:sldId id="436" r:id="rId20"/>
    <p:sldId id="439" r:id="rId21"/>
    <p:sldId id="461" r:id="rId22"/>
    <p:sldId id="440" r:id="rId23"/>
    <p:sldId id="435" r:id="rId24"/>
    <p:sldId id="433" r:id="rId25"/>
    <p:sldId id="441" r:id="rId26"/>
    <p:sldId id="442" r:id="rId27"/>
    <p:sldId id="443" r:id="rId28"/>
    <p:sldId id="445" r:id="rId29"/>
    <p:sldId id="448" r:id="rId30"/>
    <p:sldId id="449" r:id="rId31"/>
    <p:sldId id="446" r:id="rId32"/>
    <p:sldId id="44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CCFF33"/>
    <a:srgbClr val="FFFF66"/>
    <a:srgbClr val="3366CC"/>
    <a:srgbClr val="FFFF00"/>
    <a:srgbClr val="003399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116" d="100"/>
          <a:sy n="116" d="100"/>
        </p:scale>
        <p:origin x="1674" y="108"/>
      </p:cViewPr>
      <p:guideLst>
        <p:guide orient="horz" pos="2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List1!$A$1:$A$21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List1!$D$1:$D$21</c:f>
              <c:numCache>
                <c:formatCode>General</c:formatCode>
                <c:ptCount val="21"/>
                <c:pt idx="0">
                  <c:v>4.9787068367863944E-2</c:v>
                </c:pt>
                <c:pt idx="1">
                  <c:v>0.2706705664732254</c:v>
                </c:pt>
                <c:pt idx="2">
                  <c:v>0.2706705664732254</c:v>
                </c:pt>
                <c:pt idx="3">
                  <c:v>0.18044704431548358</c:v>
                </c:pt>
                <c:pt idx="4">
                  <c:v>9.0223522157741792E-2</c:v>
                </c:pt>
                <c:pt idx="5">
                  <c:v>3.6089408863096722E-2</c:v>
                </c:pt>
                <c:pt idx="6">
                  <c:v>1.2029802954365574E-2</c:v>
                </c:pt>
                <c:pt idx="7">
                  <c:v>3.4370865583901638E-3</c:v>
                </c:pt>
                <c:pt idx="8">
                  <c:v>8.5927163959754094E-4</c:v>
                </c:pt>
                <c:pt idx="9">
                  <c:v>1.9094925324389801E-4</c:v>
                </c:pt>
                <c:pt idx="10">
                  <c:v>3.8189850648779595E-5</c:v>
                </c:pt>
                <c:pt idx="11">
                  <c:v>6.9436092088690179E-6</c:v>
                </c:pt>
                <c:pt idx="12">
                  <c:v>1.1572682014781697E-6</c:v>
                </c:pt>
                <c:pt idx="13">
                  <c:v>1.7804126176587223E-7</c:v>
                </c:pt>
                <c:pt idx="14">
                  <c:v>2.5434465966553178E-8</c:v>
                </c:pt>
                <c:pt idx="15">
                  <c:v>3.3912621288737571E-9</c:v>
                </c:pt>
                <c:pt idx="16">
                  <c:v>4.2390776610921964E-10</c:v>
                </c:pt>
                <c:pt idx="17">
                  <c:v>4.987150189520231E-11</c:v>
                </c:pt>
                <c:pt idx="18">
                  <c:v>5.5412779883558121E-12</c:v>
                </c:pt>
                <c:pt idx="19">
                  <c:v>5.8329241982692758E-13</c:v>
                </c:pt>
                <c:pt idx="20">
                  <c:v>5.8329241982692758E-14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8414144"/>
        <c:axId val="-2018411424"/>
      </c:scatterChart>
      <c:valAx>
        <c:axId val="-201841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defRPr>
            </a:pPr>
            <a:endParaRPr lang="cs-CZ"/>
          </a:p>
        </c:txPr>
        <c:crossAx val="-2018411424"/>
        <c:crosses val="autoZero"/>
        <c:crossBetween val="midCat"/>
      </c:valAx>
      <c:valAx>
        <c:axId val="-20184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defRPr>
            </a:pPr>
            <a:endParaRPr lang="cs-CZ"/>
          </a:p>
        </c:txPr>
        <c:crossAx val="-2018414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ym typeface="Symbol" panose="05050102010706020507" pitchFamily="18" charset="2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0.75000000000000155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0.8181818181818199</c:v>
                </c:pt>
                <c:pt idx="10">
                  <c:v>0.8333333333333337</c:v>
                </c:pt>
                <c:pt idx="11">
                  <c:v>0.84615384615384803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0.87500000000000155</c:v>
                </c:pt>
                <c:pt idx="15">
                  <c:v>0.88235294117647067</c:v>
                </c:pt>
                <c:pt idx="16">
                  <c:v>0.88888888888889095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0.90476190476190332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0.93548387096774044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0.94736842105262997</c:v>
                </c:pt>
                <c:pt idx="37">
                  <c:v>0.94871794871794612</c:v>
                </c:pt>
                <c:pt idx="38">
                  <c:v>0.95000000000000062</c:v>
                </c:pt>
                <c:pt idx="39">
                  <c:v>0.95121951219512346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0.95454545454545636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0.95918367346938949</c:v>
                </c:pt>
                <c:pt idx="48">
                  <c:v>0.96000000000000063</c:v>
                </c:pt>
                <c:pt idx="49">
                  <c:v>0.96078431372549189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0.96296296296296047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0.96491228070175239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0.96774193548387533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8404896"/>
        <c:axId val="-2018406528"/>
      </c:scatterChart>
      <c:valAx>
        <c:axId val="-2018404896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-2018406528"/>
        <c:crosses val="autoZero"/>
        <c:crossBetween val="midCat"/>
      </c:valAx>
      <c:valAx>
        <c:axId val="-2018406528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-201840489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6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5158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29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6265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30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1700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6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7342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velikost těla?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04" y="895321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obecně vyšší u teplokrevných organismů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generační doba?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metabolismus?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2979652"/>
            <a:ext cx="7415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Tikají molekulární hodiny v souladu s absolutní, nebo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generační dobou?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hodiny DNA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spíš generační čas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hodiny AA  spíš absolutní čas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0388" y="5535827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rychlost hodin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8229600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 smtClean="0">
                <a:solidFill>
                  <a:srgbClr val="DE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 smtClean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 smtClean="0">
                <a:latin typeface="Arial" pitchFamily="34" charset="0"/>
              </a:rPr>
            </a:br>
            <a:r>
              <a:rPr lang="cs-CZ" altLang="cs-CZ" sz="2400" dirty="0" smtClean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 smtClean="0">
              <a:latin typeface="Arial" pitchFamily="34" charset="0"/>
            </a:endParaRPr>
          </a:p>
          <a:p>
            <a:pPr defTabSz="540000"/>
            <a:r>
              <a:rPr lang="cs-CZ" altLang="cs-CZ" sz="2400" dirty="0" smtClean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 smtClean="0">
                <a:latin typeface="Arial" pitchFamily="34" charset="0"/>
              </a:rPr>
            </a:br>
            <a:r>
              <a:rPr lang="cs-CZ" altLang="cs-CZ" sz="2400" dirty="0" smtClean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 smtClean="0">
              <a:latin typeface="Arial" pitchFamily="34" charset="0"/>
            </a:endParaRPr>
          </a:p>
          <a:p>
            <a:pPr defTabSz="540000"/>
            <a:r>
              <a:rPr lang="cs-CZ" altLang="cs-CZ" sz="2400" dirty="0" smtClean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Kromě mezidruhové variability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2 školy: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656153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charset="0"/>
              </a:rPr>
              <a:t>T</a:t>
            </a:r>
            <a:r>
              <a:rPr lang="cs-CZ" sz="2000" dirty="0" err="1" smtClean="0">
                <a:latin typeface="Arial" charset="0"/>
              </a:rPr>
              <a:t>homas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H</a:t>
            </a:r>
            <a:r>
              <a:rPr lang="cs-CZ" sz="2000" dirty="0" err="1" smtClean="0">
                <a:latin typeface="Arial" charset="0"/>
              </a:rPr>
              <a:t>enry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Morgan, </a:t>
            </a:r>
            <a:r>
              <a:rPr lang="cs-CZ" sz="2000" dirty="0" smtClean="0">
                <a:latin typeface="Arial" charset="0"/>
              </a:rPr>
              <a:t>Hermann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smtClean="0">
                <a:solidFill>
                  <a:srgbClr val="DE0000"/>
                </a:solidFill>
                <a:latin typeface="Arial" charset="0"/>
              </a:rPr>
              <a:t>„klasická škola“</a:t>
            </a:r>
            <a:endParaRPr lang="cs-CZ" sz="2000" dirty="0">
              <a:solidFill>
                <a:srgbClr val="DE0000"/>
              </a:solidFill>
              <a:latin typeface="Arial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charset="0"/>
              </a:rPr>
              <a:t>inbrední</a:t>
            </a:r>
            <a:r>
              <a:rPr lang="cs-CZ" sz="2000" dirty="0" smtClean="0">
                <a:latin typeface="Arial" charset="0"/>
              </a:rPr>
              <a:t> kmeny </a:t>
            </a:r>
            <a:r>
              <a:rPr lang="cs-CZ" sz="2000" i="1" dirty="0" smtClean="0">
                <a:latin typeface="Arial" charset="0"/>
              </a:rPr>
              <a:t>D. </a:t>
            </a:r>
            <a:r>
              <a:rPr lang="cs-CZ" sz="2000" i="1" dirty="0" err="1" smtClean="0">
                <a:latin typeface="Arial" charset="0"/>
              </a:rPr>
              <a:t>melanogaster</a:t>
            </a:r>
            <a:r>
              <a:rPr lang="cs-CZ" sz="2000" dirty="0" smtClean="0">
                <a:latin typeface="Arial" charset="0"/>
              </a:rPr>
              <a:t>, var. ovlivňující morfologické znaky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T.H. Morgan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90" y="1841784"/>
            <a:ext cx="2219466" cy="274659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Alfred </a:t>
            </a:r>
            <a:r>
              <a:rPr lang="cs-CZ" sz="2000" dirty="0" err="1" smtClean="0">
                <a:latin typeface="Arial" charset="0"/>
              </a:rPr>
              <a:t>Sturtevant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dirty="0" err="1" smtClean="0">
                <a:latin typeface="Arial" charset="0"/>
              </a:rPr>
              <a:t>Theodosius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Dobzhansky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smtClean="0">
                <a:solidFill>
                  <a:srgbClr val="DE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přírodní populace octomilek, struktura proužků obřích chromozomů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 rozsáhlá </a:t>
            </a:r>
            <a:r>
              <a:rPr lang="cs-CZ" sz="2000" dirty="0" err="1" smtClean="0">
                <a:latin typeface="Arial" charset="0"/>
                <a:sym typeface="Symbol"/>
              </a:rPr>
              <a:t>diverzita</a:t>
            </a:r>
            <a:r>
              <a:rPr lang="cs-CZ" sz="2000" dirty="0" smtClean="0">
                <a:latin typeface="Arial" charset="0"/>
                <a:sym typeface="Symbol"/>
              </a:rPr>
              <a:t>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 smtClean="0">
                <a:latin typeface="Arial" charset="0"/>
              </a:rPr>
              <a:t>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– </a:t>
            </a:r>
            <a:r>
              <a:rPr lang="cs-CZ" sz="2000" dirty="0" smtClean="0">
                <a:latin typeface="Arial" charset="0"/>
              </a:rPr>
              <a:t>člověk </a:t>
            </a:r>
          </a:p>
          <a:p>
            <a:pPr defTabSz="540000"/>
            <a:r>
              <a:rPr lang="cs-CZ" sz="2000" dirty="0" smtClean="0">
                <a:latin typeface="Arial" charset="0"/>
              </a:rPr>
              <a:t>	  </a:t>
            </a:r>
            <a:r>
              <a:rPr lang="cs-CZ" sz="2000" dirty="0" err="1" smtClean="0">
                <a:latin typeface="Arial" charset="0"/>
              </a:rPr>
              <a:t>Lewontin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and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 smtClean="0">
                <a:latin typeface="Arial" charset="0"/>
              </a:rPr>
              <a:t>pseudoobscura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  </a:t>
            </a:r>
            <a:r>
              <a:rPr lang="cs-CZ" sz="2000" dirty="0" err="1" smtClean="0">
                <a:latin typeface="Arial" charset="0"/>
              </a:rPr>
              <a:t>Johnson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et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al</a:t>
            </a:r>
            <a:r>
              <a:rPr lang="cs-CZ" sz="2000" dirty="0" smtClean="0">
                <a:latin typeface="Arial" charset="0"/>
              </a:rPr>
              <a:t>. – </a:t>
            </a:r>
            <a:r>
              <a:rPr lang="cs-CZ" sz="2000" i="1" dirty="0" err="1" smtClean="0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010032"/>
            <a:ext cx="7757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6742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 smtClean="0">
                <a:latin typeface="Arial" pitchFamily="34" charset="0"/>
                <a:cs typeface="Arial" pitchFamily="34" charset="0"/>
              </a:rPr>
              <a:t>Oboje pozorování – vysokou úroveň variability a</a:t>
            </a:r>
          </a:p>
          <a:p>
            <a:pPr defTabSz="540000"/>
            <a:r>
              <a:rPr lang="cs-CZ" sz="2400" dirty="0" smtClean="0">
                <a:latin typeface="Arial" pitchFamily="34" charset="0"/>
                <a:cs typeface="Arial" pitchFamily="34" charset="0"/>
              </a:rPr>
              <a:t>	molekulární hodiny – se snaží vysvětlit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neutrální teorie molekulární evoluce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084541" y="1304883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latin typeface="Arial" pitchFamily="34" charset="0"/>
                </a:rPr>
                <a:t>M. </a:t>
              </a:r>
              <a:r>
                <a:rPr lang="cs-CZ" sz="1600" dirty="0" err="1">
                  <a:latin typeface="Arial" pitchFamily="34" charset="0"/>
                </a:rPr>
                <a:t>Kimura</a:t>
              </a:r>
              <a:endParaRPr lang="cs-CZ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3725" y="439738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Drift nejen v malých populacích (nebo při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bottlenecku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resp. efektu zakladatele)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572006"/>
            <a:ext cx="845936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Nově vzniklé mutace: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nová mutace většinou v 1 kopii u 1 jedince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mutace modelovány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procesem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Jaká je pravděpodobnost, že mutant nezanechá mutantní potomstvo?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., že mutantní jedinec má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potomků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!	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Poissonovo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rozdělení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., že u těchto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potomků není mutantní alela = (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½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Mendel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tedy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092411" y="5058032"/>
            <a:ext cx="5248275" cy="790575"/>
            <a:chOff x="2092411" y="5058032"/>
            <a:chExt cx="5248275" cy="7905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2411" y="5058032"/>
              <a:ext cx="5248275" cy="790575"/>
            </a:xfrm>
            <a:prstGeom prst="rect">
              <a:avLst/>
            </a:prstGeom>
            <a:noFill/>
          </p:spPr>
        </p:pic>
        <p:cxnSp>
          <p:nvCxnSpPr>
            <p:cNvPr id="6" name="Přímá spojovací čára 5"/>
            <p:cNvCxnSpPr/>
            <p:nvPr/>
          </p:nvCxnSpPr>
          <p:spPr>
            <a:xfrm>
              <a:off x="6936828" y="5591503"/>
              <a:ext cx="378372" cy="0"/>
            </a:xfrm>
            <a:prstGeom prst="line">
              <a:avLst/>
            </a:pr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5993027" y="1314903"/>
            <a:ext cx="2920314" cy="2073876"/>
            <a:chOff x="5993027" y="1314903"/>
            <a:chExt cx="2920314" cy="2073876"/>
          </a:xfrm>
        </p:grpSpPr>
        <p:graphicFrame>
          <p:nvGraphicFramePr>
            <p:cNvPr id="8" name="Graf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9846312"/>
                </p:ext>
              </p:extLst>
            </p:nvPr>
          </p:nvGraphicFramePr>
          <p:xfrm>
            <a:off x="5993027" y="1314903"/>
            <a:ext cx="2920314" cy="2073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8019308" y="1399716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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= 2</a:t>
              </a: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středně velká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frekventovanější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/>
              </a:r>
              <a:b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61922" y="644390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09109"/>
              <a:gd name="adj2" fmla="val -549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7769"/>
              <a:gd name="adj2" fmla="val 33545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6164" y="1079434"/>
            <a:ext cx="1754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selekce</a:t>
            </a:r>
          </a:p>
          <a:p>
            <a:pPr algn="r"/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výhodné alely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09104" y="440671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tomto modelu identity by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(IBD) = identity by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(IBS)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Drift II, snímek 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podle modelu nekonečných alel a poměru rychlosti neutrálních mutací a genetického driftu (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21107" y="1286863"/>
            <a:ext cx="7161358" cy="5143346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58483" y="2141838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 smtClean="0">
                <a:latin typeface="Arial" pitchFamily="34" charset="0"/>
              </a:rPr>
              <a:t>H</a:t>
            </a:r>
            <a:r>
              <a:rPr lang="cs-CZ" dirty="0" smtClean="0">
                <a:latin typeface="Arial" pitchFamily="34" charset="0"/>
              </a:rPr>
              <a:t> = </a:t>
            </a:r>
            <a:r>
              <a:rPr lang="cs-CZ" i="1" dirty="0" smtClean="0">
                <a:latin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sym typeface="Symbol"/>
              </a:rPr>
              <a:t>/(</a:t>
            </a:r>
            <a:r>
              <a:rPr lang="cs-CZ" i="1" dirty="0" smtClean="0">
                <a:latin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925" y="1318054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388938"/>
            <a:ext cx="8254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</a:t>
            </a:r>
            <a:r>
              <a:rPr lang="cs-CZ" sz="2000" dirty="0">
                <a:latin typeface="Arial" pitchFamily="34" charset="0"/>
              </a:rPr>
              <a:t>evoluční rychlost </a:t>
            </a:r>
            <a:r>
              <a:rPr lang="cs-CZ" sz="2000" dirty="0" smtClean="0">
                <a:latin typeface="Arial" pitchFamily="34" charset="0"/>
              </a:rPr>
              <a:t>různých proteinů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evoluční rychlost na různých částech proteinu (vazebná místa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evoluční rychlost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na jednotlivých místech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kodonu</a:t>
            </a:r>
            <a:endParaRPr lang="cs-CZ" sz="2000" dirty="0" smtClean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725250" y="3970637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388" y="3457533"/>
            <a:ext cx="33113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mutační rychlost na jednu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 různá míra omezení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mění rychlost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</a:t>
            </a:r>
            <a:r>
              <a:rPr lang="cs-CZ" sz="2000" u="sng" dirty="0" smtClean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6145426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ALE: toto předpovídá i teorie selekce!!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 čím menší účinek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pozitivní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1" y="1584324"/>
            <a:ext cx="7070118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13456" y="5669477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595091" y="388938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</a:rPr>
              <a:t>Rozsah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</a:rPr>
              <a:t>heterozygotnosti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</a:rPr>
              <a:t>:</a:t>
            </a:r>
            <a:endParaRPr lang="cs-CZ" sz="2400" dirty="0">
              <a:solidFill>
                <a:srgbClr val="DE0000"/>
              </a:solidFill>
              <a:latin typeface="Arial" pitchFamily="34" charset="0"/>
            </a:endParaRP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942321" y="140609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83359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Takže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1/3</a:t>
            </a:r>
            <a:r>
              <a:rPr lang="en-US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nových mutací je </a:t>
            </a:r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ztracena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 první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generaci v důsledku driftu bez ohledu na velikost populace!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Vliv pouze mutace a driftu.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Vliv měnící se velikosti populace: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2  růst;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2  pokles 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4 se pravděpodobnost ztráty sníží z 0,37 na 0,14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 růstem populace roste i pravděpodobnost přežití nově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vzniklé alely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06" y="3414322"/>
            <a:ext cx="4454554" cy="86189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29" r="35986"/>
          <a:stretch>
            <a:fillRect/>
          </a:stretch>
        </p:blipFill>
        <p:spPr bwMode="auto">
          <a:xfrm>
            <a:off x="6170141" y="2463114"/>
            <a:ext cx="1828800" cy="70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</a:t>
            </a:r>
            <a:r>
              <a:rPr lang="cs-CZ" sz="2400" dirty="0" smtClean="0">
                <a:latin typeface="Arial" pitchFamily="34" charset="0"/>
              </a:rPr>
              <a:t>velikostí  </a:t>
            </a:r>
            <a:r>
              <a:rPr lang="cs-CZ" sz="2400" dirty="0">
                <a:latin typeface="Arial" pitchFamily="34" charset="0"/>
              </a:rPr>
              <a:t/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 smtClean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273050"/>
            <a:ext cx="62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srgbClr val="E60000"/>
                </a:solidFill>
                <a:latin typeface="Arial" pitchFamily="34" charset="0"/>
              </a:rPr>
              <a:t>Rozsah </a:t>
            </a:r>
            <a:r>
              <a:rPr lang="cs-CZ" sz="2400" dirty="0" err="1" smtClean="0">
                <a:solidFill>
                  <a:srgbClr val="E60000"/>
                </a:solidFill>
                <a:latin typeface="Arial" pitchFamily="34" charset="0"/>
              </a:rPr>
              <a:t>heterozygotnosti</a:t>
            </a:r>
            <a:r>
              <a:rPr lang="cs-CZ" sz="2400" dirty="0" smtClean="0">
                <a:solidFill>
                  <a:srgbClr val="E60000"/>
                </a:solidFill>
                <a:latin typeface="Arial" pitchFamily="34" charset="0"/>
              </a:rPr>
              <a:t> v závislosti na </a:t>
            </a:r>
            <a:r>
              <a:rPr lang="cs-CZ" sz="2400" i="1" dirty="0" err="1" smtClean="0">
                <a:solidFill>
                  <a:srgbClr val="E60000"/>
                </a:solidFill>
                <a:latin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E60000"/>
                </a:solidFill>
                <a:latin typeface="Arial" pitchFamily="34" charset="0"/>
              </a:rPr>
              <a:t>eF</a:t>
            </a:r>
            <a:endParaRPr lang="cs-CZ" sz="2400" baseline="-25000" dirty="0">
              <a:solidFill>
                <a:srgbClr val="E6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930876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 smtClean="0">
                <a:latin typeface="Arial" pitchFamily="34" charset="0"/>
                <a:cs typeface="Arial" pitchFamily="34" charset="0"/>
              </a:rPr>
              <a:t>vlastně 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927653"/>
            <a:ext cx="8361191" cy="4011828"/>
            <a:chOff x="560388" y="1927653"/>
            <a:chExt cx="8361191" cy="4011828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7175157" y="4906791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560388" y="1927653"/>
              <a:ext cx="8361191" cy="2801668"/>
              <a:chOff x="560388" y="1927653"/>
              <a:chExt cx="8361191" cy="2801668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232822" y="4390767"/>
                <a:ext cx="14058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560388" y="1927653"/>
                <a:ext cx="8361191" cy="2554545"/>
                <a:chOff x="560388" y="1927653"/>
                <a:chExt cx="8361191" cy="2554545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220885" y="1952366"/>
                  <a:ext cx="3700694" cy="24466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560388" y="1927653"/>
                  <a:ext cx="4532010" cy="2554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smtClean="0">
                      <a:latin typeface="Arial" pitchFamily="34" charset="0"/>
                      <a:cs typeface="Arial" pitchFamily="34" charset="0"/>
                    </a:rPr>
                    <a:t>škodlivost alel nízká</a:t>
                  </a:r>
                  <a: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  <a:t>, 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bude </a:t>
                  </a:r>
                  <a: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  <a:t>o </a:t>
                  </a:r>
                  <a:b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  <a:t>	jejich osudu rozhodovat 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více </a:t>
                  </a:r>
                  <a: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  <a:t>drift </a:t>
                  </a:r>
                  <a:b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smtClean="0">
                      <a:latin typeface="Arial" pitchFamily="34" charset="0"/>
                      <a:cs typeface="Arial" pitchFamily="34" charset="0"/>
                      <a:sym typeface="Symbol"/>
                    </a:rPr>
                    <a:t>	než 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selekce</a:t>
                  </a:r>
                </a:p>
              </p:txBody>
            </p:sp>
          </p:grpSp>
        </p:grpSp>
      </p:grpSp>
      <p:sp>
        <p:nvSpPr>
          <p:cNvPr id="8" name="TextovéPole 7"/>
          <p:cNvSpPr txBox="1"/>
          <p:nvPr/>
        </p:nvSpPr>
        <p:spPr>
          <a:xfrm>
            <a:off x="879566" y="4967415"/>
            <a:ext cx="532964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3394235"/>
            <a:ext cx="7875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Téměř neutrální teorie evoluce a rychlejší evoluce chromozomu X?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835902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-flush model: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drift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ztráta některých starých („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předbottleneckových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“)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pokud rychlý růst  nové mutace vzniklé v době růstu mají vyšší šance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populaci zůstat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 při 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ztráta variability, ale při následném růstu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rychlé znovunabytí variability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(+ možná interakce se selekcí)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pokud bezprostředně po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nedojde k růstu populace,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důsledky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dále prohloubí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kromě sytému páření (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, as. páření, DA páření)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 rekombinace mají na výsledek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nebo FE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výrazný vliv i následné demografické jevy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NEUTRÁLNÍ TEORIE MOLEKULÁRNÍ EVOLUCE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960606"/>
            <a:ext cx="78759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Wright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1920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drift neutrálních alel v </a:t>
            </a: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malých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populacích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., 1955: sekvence inzulinu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	sekvence dalších aminokyselin</a:t>
            </a: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elektroforéza proteinů (1966)	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591496" y="1104911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84173" y="1382069"/>
            <a:ext cx="4613190" cy="4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30097" y="2549610"/>
            <a:ext cx="2380736" cy="967947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10318</TotalTime>
  <Words>739</Words>
  <Application>Microsoft Office PowerPoint</Application>
  <PresentationFormat>Předvádění na obrazovce (4:3)</PresentationFormat>
  <Paragraphs>169</Paragraphs>
  <Slides>32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Symbol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Pozor při využívání molekulárních hodin: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admin</cp:lastModifiedBy>
  <cp:revision>620</cp:revision>
  <dcterms:created xsi:type="dcterms:W3CDTF">2014-09-23T15:47:53Z</dcterms:created>
  <dcterms:modified xsi:type="dcterms:W3CDTF">2016-11-02T07:34:13Z</dcterms:modified>
</cp:coreProperties>
</file>