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8"/>
  </p:notesMasterIdLst>
  <p:sldIdLst>
    <p:sldId id="256" r:id="rId2"/>
    <p:sldId id="259" r:id="rId3"/>
    <p:sldId id="343" r:id="rId4"/>
    <p:sldId id="367" r:id="rId5"/>
    <p:sldId id="368" r:id="rId6"/>
    <p:sldId id="344" r:id="rId7"/>
    <p:sldId id="345" r:id="rId8"/>
    <p:sldId id="369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292" r:id="rId27"/>
    <p:sldId id="370" r:id="rId28"/>
    <p:sldId id="293" r:id="rId29"/>
    <p:sldId id="294" r:id="rId30"/>
    <p:sldId id="365" r:id="rId31"/>
    <p:sldId id="298" r:id="rId32"/>
    <p:sldId id="366" r:id="rId33"/>
    <p:sldId id="300" r:id="rId34"/>
    <p:sldId id="363" r:id="rId35"/>
    <p:sldId id="364" r:id="rId36"/>
    <p:sldId id="332" r:id="rId3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6600FF"/>
    <a:srgbClr val="CC00FF"/>
    <a:srgbClr val="0033CC"/>
    <a:srgbClr val="FF0066"/>
    <a:srgbClr val="00CC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4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2B220-DC02-4514-9C15-A4106A1DC3CD}" type="datetimeFigureOut">
              <a:rPr lang="cs-CZ" smtClean="0"/>
              <a:pPr/>
              <a:t>26.10.2016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A96A8-AD46-4FBC-B972-2A08682C9B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69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65D4428-0CE3-4101-BC91-8A096BF89DCD}" type="datetimeFigureOut">
              <a:rPr lang="cs-CZ" smtClean="0"/>
              <a:pPr/>
              <a:t>26.10.2016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13979F7-5D93-4AC8-9D48-819ABE3DF09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4428-0CE3-4101-BC91-8A096BF89DCD}" type="datetimeFigureOut">
              <a:rPr lang="cs-CZ" smtClean="0"/>
              <a:pPr/>
              <a:t>26.10.2016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79F7-5D93-4AC8-9D48-819ABE3DF0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4428-0CE3-4101-BC91-8A096BF89DCD}" type="datetimeFigureOut">
              <a:rPr lang="cs-CZ" smtClean="0"/>
              <a:pPr/>
              <a:t>26.10.2016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79F7-5D93-4AC8-9D48-819ABE3DF09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FA3E9-A2DF-4825-908A-63A58192E68C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4428-0CE3-4101-BC91-8A096BF89DCD}" type="datetimeFigureOut">
              <a:rPr lang="cs-CZ" smtClean="0"/>
              <a:pPr/>
              <a:t>26.10.2016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79F7-5D93-4AC8-9D48-819ABE3DF09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65D4428-0CE3-4101-BC91-8A096BF89DCD}" type="datetimeFigureOut">
              <a:rPr lang="cs-CZ" smtClean="0"/>
              <a:pPr/>
              <a:t>26.10.2016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13979F7-5D93-4AC8-9D48-819ABE3DF09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4428-0CE3-4101-BC91-8A096BF89DCD}" type="datetimeFigureOut">
              <a:rPr lang="cs-CZ" smtClean="0"/>
              <a:pPr/>
              <a:t>26.10.2016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79F7-5D93-4AC8-9D48-819ABE3DF09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4428-0CE3-4101-BC91-8A096BF89DCD}" type="datetimeFigureOut">
              <a:rPr lang="cs-CZ" smtClean="0"/>
              <a:pPr/>
              <a:t>26.10.2016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79F7-5D93-4AC8-9D48-819ABE3DF09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4428-0CE3-4101-BC91-8A096BF89DCD}" type="datetimeFigureOut">
              <a:rPr lang="cs-CZ" smtClean="0"/>
              <a:pPr/>
              <a:t>26.10.2016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79F7-5D93-4AC8-9D48-819ABE3DF09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4428-0CE3-4101-BC91-8A096BF89DCD}" type="datetimeFigureOut">
              <a:rPr lang="cs-CZ" smtClean="0"/>
              <a:pPr/>
              <a:t>26.10.2016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79F7-5D93-4AC8-9D48-819ABE3DF09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4428-0CE3-4101-BC91-8A096BF89DCD}" type="datetimeFigureOut">
              <a:rPr lang="cs-CZ" smtClean="0"/>
              <a:pPr/>
              <a:t>26.10.2016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79F7-5D93-4AC8-9D48-819ABE3DF09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4428-0CE3-4101-BC91-8A096BF89DCD}" type="datetimeFigureOut">
              <a:rPr lang="cs-CZ" smtClean="0"/>
              <a:pPr/>
              <a:t>26.10.2016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79F7-5D93-4AC8-9D48-819ABE3DF09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65D4428-0CE3-4101-BC91-8A096BF89DCD}" type="datetimeFigureOut">
              <a:rPr lang="cs-CZ" smtClean="0"/>
              <a:pPr/>
              <a:t>26.10.2016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13979F7-5D93-4AC8-9D48-819ABE3DF09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009900"/>
                </a:solidFill>
              </a:rPr>
              <a:t>G- </a:t>
            </a:r>
            <a:r>
              <a:rPr lang="en-US" b="1" dirty="0" err="1" smtClean="0">
                <a:solidFill>
                  <a:srgbClr val="009900"/>
                </a:solidFill>
              </a:rPr>
              <a:t>koky</a:t>
            </a:r>
            <a:r>
              <a:rPr lang="en-US" b="1" dirty="0" smtClean="0">
                <a:solidFill>
                  <a:srgbClr val="009900"/>
                </a:solidFill>
              </a:rPr>
              <a:t/>
            </a:r>
            <a:br>
              <a:rPr lang="en-US" b="1" dirty="0" smtClean="0">
                <a:solidFill>
                  <a:srgbClr val="009900"/>
                </a:solidFill>
              </a:rPr>
            </a:br>
            <a:r>
              <a:rPr lang="cs-CZ" b="1" dirty="0" smtClean="0">
                <a:solidFill>
                  <a:srgbClr val="009900"/>
                </a:solidFill>
              </a:rPr>
              <a:t>praktikum </a:t>
            </a:r>
            <a:r>
              <a:rPr lang="cs-CZ" b="1" dirty="0" smtClean="0">
                <a:solidFill>
                  <a:srgbClr val="009900"/>
                </a:solidFill>
              </a:rPr>
              <a:t>č. </a:t>
            </a:r>
            <a:r>
              <a:rPr lang="en-US" b="1" dirty="0">
                <a:solidFill>
                  <a:srgbClr val="009900"/>
                </a:solidFill>
              </a:rPr>
              <a:t>6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Lékařská mikrobiologie – cvičení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Mikrobiologický ústav LF MU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165304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http://leganerd.com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446" y="237456"/>
            <a:ext cx="4561507" cy="3088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95536" y="1"/>
            <a:ext cx="8291264" cy="11212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9900"/>
                </a:solidFill>
              </a:rPr>
              <a:t>G- </a:t>
            </a:r>
            <a:r>
              <a:rPr lang="en-US" b="1" dirty="0" err="1" smtClean="0">
                <a:solidFill>
                  <a:srgbClr val="009900"/>
                </a:solidFill>
              </a:rPr>
              <a:t>koky</a:t>
            </a:r>
            <a:r>
              <a:rPr lang="en-US" b="1" dirty="0" smtClean="0">
                <a:solidFill>
                  <a:srgbClr val="009900"/>
                </a:solidFill>
              </a:rPr>
              <a:t> – rod</a:t>
            </a:r>
            <a:r>
              <a:rPr lang="cs-CZ" b="1" dirty="0" smtClean="0">
                <a:solidFill>
                  <a:srgbClr val="009900"/>
                </a:solidFill>
              </a:rPr>
              <a:t> </a:t>
            </a:r>
            <a:r>
              <a:rPr lang="cs-CZ" b="1" i="1" dirty="0" smtClean="0">
                <a:solidFill>
                  <a:srgbClr val="009900"/>
                </a:solidFill>
              </a:rPr>
              <a:t>Moraxella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325040"/>
            <a:ext cx="8229600" cy="49377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/>
              <a:t>Moraxella </a:t>
            </a:r>
            <a:r>
              <a:rPr lang="en-US" sz="2400" b="1" dirty="0"/>
              <a:t>(</a:t>
            </a:r>
            <a:r>
              <a:rPr lang="en-US" sz="2400" b="1" dirty="0" err="1"/>
              <a:t>podrod</a:t>
            </a:r>
            <a:r>
              <a:rPr lang="en-US" sz="2400" b="1" dirty="0"/>
              <a:t> </a:t>
            </a:r>
            <a:r>
              <a:rPr lang="en-US" sz="2400" b="1" i="1" dirty="0" err="1"/>
              <a:t>Branhamella</a:t>
            </a:r>
            <a:r>
              <a:rPr lang="en-US" sz="2400" b="1" dirty="0"/>
              <a:t>) </a:t>
            </a:r>
            <a:r>
              <a:rPr lang="en-US" sz="2400" b="1" i="1" dirty="0" err="1" smtClean="0"/>
              <a:t>catarrhalis</a:t>
            </a:r>
            <a:r>
              <a:rPr lang="cs-CZ" sz="2400" b="1" i="1" dirty="0" smtClean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</a:rPr>
              <a:t>Přítomna i u zdravých osob ve faryngu.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</a:rPr>
              <a:t>Jako čistá kultura způsobuje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</a:rPr>
              <a:t>sinusitidy</a:t>
            </a:r>
            <a:r>
              <a:rPr lang="en-US" sz="2200" b="1" dirty="0">
                <a:solidFill>
                  <a:schemeClr val="tx1"/>
                </a:solidFill>
              </a:rPr>
              <a:t>, otitis </a:t>
            </a:r>
            <a:r>
              <a:rPr lang="en-US" sz="2200" b="1" dirty="0" smtClean="0">
                <a:solidFill>
                  <a:schemeClr val="tx1"/>
                </a:solidFill>
              </a:rPr>
              <a:t>media,</a:t>
            </a:r>
            <a:r>
              <a:rPr lang="cs-CZ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</a:rPr>
              <a:t>faryngitidy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a </a:t>
            </a:r>
            <a:r>
              <a:rPr lang="en-US" sz="2200" dirty="0" err="1">
                <a:solidFill>
                  <a:schemeClr val="tx1"/>
                </a:solidFill>
              </a:rPr>
              <a:t>podobně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  <a:endParaRPr lang="cs-CZ" sz="220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i="1" dirty="0" smtClean="0">
                <a:solidFill>
                  <a:schemeClr val="tx1"/>
                </a:solidFill>
              </a:rPr>
              <a:t>Moraxella catarrhalis</a:t>
            </a:r>
            <a:endParaRPr lang="cs-CZ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</a:rPr>
              <a:t>Kataláza, oxidáza</a:t>
            </a:r>
          </a:p>
          <a:p>
            <a:pPr marL="274320" lvl="1" indent="0">
              <a:buNone/>
            </a:pPr>
            <a:r>
              <a:rPr lang="cs-CZ" sz="2200" dirty="0" smtClean="0">
                <a:solidFill>
                  <a:schemeClr val="tx1"/>
                </a:solidFill>
              </a:rPr>
              <a:t>INAC pozitivní</a:t>
            </a:r>
            <a:endParaRPr lang="cs-CZ" sz="220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2852936"/>
            <a:ext cx="4388346" cy="34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5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95536" y="1"/>
            <a:ext cx="8291264" cy="112122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9900"/>
                </a:solidFill>
              </a:rPr>
              <a:t>Další </a:t>
            </a:r>
            <a:r>
              <a:rPr lang="en-US" b="1" dirty="0" smtClean="0">
                <a:solidFill>
                  <a:srgbClr val="009900"/>
                </a:solidFill>
              </a:rPr>
              <a:t>G- </a:t>
            </a:r>
            <a:r>
              <a:rPr lang="cs-CZ" b="1" dirty="0" smtClean="0">
                <a:solidFill>
                  <a:srgbClr val="009900"/>
                </a:solidFill>
              </a:rPr>
              <a:t>tyčinky</a:t>
            </a:r>
            <a:r>
              <a:rPr lang="en-US" b="1" dirty="0" smtClean="0">
                <a:solidFill>
                  <a:srgbClr val="009900"/>
                </a:solidFill>
              </a:rPr>
              <a:t> – </a:t>
            </a:r>
            <a:r>
              <a:rPr lang="it-IT" b="1" i="1" dirty="0">
                <a:solidFill>
                  <a:srgbClr val="009900"/>
                </a:solidFill>
              </a:rPr>
              <a:t>Legionella pneumophila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358465"/>
            <a:ext cx="8229600" cy="49377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b="1" i="1" dirty="0" smtClean="0"/>
              <a:t>Legionella pneumophila</a:t>
            </a:r>
            <a:r>
              <a:rPr lang="cs-CZ" sz="2400" b="1" i="1" dirty="0" smtClean="0"/>
              <a:t> </a:t>
            </a:r>
            <a:r>
              <a:rPr lang="cs-CZ" sz="2400" dirty="0" smtClean="0"/>
              <a:t>způsobuje legionářskou nemoc (těžší varianta) nebo Pontiackou horečku (lehčí </a:t>
            </a:r>
            <a:r>
              <a:rPr lang="cs-CZ" sz="2400" dirty="0" smtClean="0"/>
              <a:t>varianta nepostihující plíce).</a:t>
            </a:r>
            <a:endParaRPr lang="cs-CZ" sz="2400" dirty="0" smtClean="0"/>
          </a:p>
          <a:p>
            <a:r>
              <a:rPr lang="cs-CZ" sz="2400" b="1" dirty="0" smtClean="0"/>
              <a:t>Rezervoár: </a:t>
            </a:r>
            <a:r>
              <a:rPr lang="cs-CZ" sz="2400" dirty="0" smtClean="0"/>
              <a:t>vodovody, klimatizace, atd.</a:t>
            </a:r>
          </a:p>
          <a:p>
            <a:endParaRPr lang="it-IT" sz="24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924944"/>
            <a:ext cx="3892847" cy="33712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760" y="3362809"/>
            <a:ext cx="401002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9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95536" y="1"/>
            <a:ext cx="8291264" cy="112122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9900"/>
                </a:solidFill>
              </a:rPr>
              <a:t>Další </a:t>
            </a:r>
            <a:r>
              <a:rPr lang="en-US" b="1" dirty="0" smtClean="0">
                <a:solidFill>
                  <a:srgbClr val="009900"/>
                </a:solidFill>
              </a:rPr>
              <a:t>G- </a:t>
            </a:r>
            <a:r>
              <a:rPr lang="cs-CZ" b="1" dirty="0" smtClean="0">
                <a:solidFill>
                  <a:srgbClr val="009900"/>
                </a:solidFill>
              </a:rPr>
              <a:t>tyčinky</a:t>
            </a:r>
            <a:r>
              <a:rPr lang="en-US" b="1" dirty="0" smtClean="0">
                <a:solidFill>
                  <a:srgbClr val="009900"/>
                </a:solidFill>
              </a:rPr>
              <a:t> – </a:t>
            </a:r>
            <a:r>
              <a:rPr lang="cs-CZ" b="1" dirty="0" smtClean="0">
                <a:solidFill>
                  <a:srgbClr val="009900"/>
                </a:solidFill>
              </a:rPr>
              <a:t>rod </a:t>
            </a:r>
            <a:r>
              <a:rPr lang="en-US" b="1" i="1" dirty="0" smtClean="0">
                <a:solidFill>
                  <a:srgbClr val="009900"/>
                </a:solidFill>
              </a:rPr>
              <a:t>Bordetella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268760"/>
            <a:ext cx="8229600" cy="49377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 smtClean="0"/>
              <a:t>B. pertussis </a:t>
            </a:r>
            <a:r>
              <a:rPr lang="en-US" sz="2400" b="1" dirty="0" smtClean="0"/>
              <a:t>a </a:t>
            </a:r>
            <a:r>
              <a:rPr lang="en-US" sz="2400" b="1" i="1" dirty="0" smtClean="0"/>
              <a:t>B.</a:t>
            </a:r>
            <a:r>
              <a:rPr lang="cs-CZ" sz="2400" b="1" i="1" dirty="0" smtClean="0"/>
              <a:t> </a:t>
            </a:r>
            <a:r>
              <a:rPr lang="cs-CZ" sz="2400" b="1" i="1" dirty="0"/>
              <a:t>p</a:t>
            </a:r>
            <a:r>
              <a:rPr lang="en-US" sz="2400" b="1" i="1" dirty="0" err="1" smtClean="0"/>
              <a:t>arapertussis</a:t>
            </a:r>
            <a:r>
              <a:rPr lang="cs-CZ" sz="2400" i="1" dirty="0" smtClean="0"/>
              <a:t>: </a:t>
            </a:r>
            <a:r>
              <a:rPr lang="cs-CZ" sz="2400" dirty="0" smtClean="0"/>
              <a:t>původci černého kašle – velice vzácný díky očkování. Jako odběrový materiál se používá </a:t>
            </a:r>
            <a:r>
              <a:rPr lang="cs-CZ" sz="2400" dirty="0" smtClean="0"/>
              <a:t>pernasální </a:t>
            </a:r>
            <a:r>
              <a:rPr lang="cs-CZ" sz="2400" dirty="0" smtClean="0"/>
              <a:t>výtěr (=odběr z nosohltanu bez dotyku okolních sliznic).</a:t>
            </a:r>
            <a:endParaRPr lang="cs-CZ" sz="2400" b="1" i="1" dirty="0" smtClean="0"/>
          </a:p>
          <a:p>
            <a:r>
              <a:rPr lang="en-US" sz="2400" b="1" i="1" dirty="0" smtClean="0"/>
              <a:t>B</a:t>
            </a:r>
            <a:r>
              <a:rPr lang="en-US" sz="2400" b="1" i="1" dirty="0"/>
              <a:t>. </a:t>
            </a:r>
            <a:r>
              <a:rPr lang="cs-CZ" sz="2400" b="1" i="1" dirty="0" err="1"/>
              <a:t>b</a:t>
            </a:r>
            <a:r>
              <a:rPr lang="en-US" sz="2400" b="1" i="1" dirty="0" err="1" smtClean="0"/>
              <a:t>ronchiseptica</a:t>
            </a:r>
            <a:r>
              <a:rPr lang="cs-CZ" sz="2400" dirty="0" smtClean="0"/>
              <a:t>: původce různých patologických stavů člověka a zvířat.</a:t>
            </a:r>
            <a:endParaRPr lang="en-US" sz="2400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3645024"/>
            <a:ext cx="4411613" cy="243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5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95536" y="1"/>
            <a:ext cx="8291264" cy="112122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9900"/>
                </a:solidFill>
              </a:rPr>
              <a:t>Další </a:t>
            </a:r>
            <a:r>
              <a:rPr lang="en-US" b="1" dirty="0" smtClean="0">
                <a:solidFill>
                  <a:srgbClr val="009900"/>
                </a:solidFill>
              </a:rPr>
              <a:t>G- </a:t>
            </a:r>
            <a:r>
              <a:rPr lang="cs-CZ" b="1" dirty="0" smtClean="0">
                <a:solidFill>
                  <a:srgbClr val="009900"/>
                </a:solidFill>
              </a:rPr>
              <a:t>tyčinky</a:t>
            </a:r>
            <a:r>
              <a:rPr lang="en-US" b="1" dirty="0" smtClean="0">
                <a:solidFill>
                  <a:srgbClr val="009900"/>
                </a:solidFill>
              </a:rPr>
              <a:t> – </a:t>
            </a:r>
            <a:r>
              <a:rPr lang="cs-CZ" b="1" dirty="0" smtClean="0">
                <a:solidFill>
                  <a:srgbClr val="009900"/>
                </a:solidFill>
              </a:rPr>
              <a:t>rod </a:t>
            </a:r>
            <a:r>
              <a:rPr lang="en-US" b="1" i="1" dirty="0" smtClean="0">
                <a:solidFill>
                  <a:srgbClr val="009900"/>
                </a:solidFill>
              </a:rPr>
              <a:t>B</a:t>
            </a:r>
            <a:r>
              <a:rPr lang="cs-CZ" b="1" i="1" dirty="0" smtClean="0">
                <a:solidFill>
                  <a:srgbClr val="009900"/>
                </a:solidFill>
              </a:rPr>
              <a:t>ruce</a:t>
            </a:r>
            <a:r>
              <a:rPr lang="en-US" b="1" i="1" dirty="0" err="1" smtClean="0">
                <a:solidFill>
                  <a:srgbClr val="009900"/>
                </a:solidFill>
              </a:rPr>
              <a:t>lla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63150" y="1268760"/>
            <a:ext cx="8229600" cy="49377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Klasický původce zoonóz.</a:t>
            </a:r>
            <a:endParaRPr lang="en-US" sz="2400" dirty="0"/>
          </a:p>
          <a:p>
            <a:r>
              <a:rPr lang="en-US" sz="2400" b="1" i="1" dirty="0" smtClean="0"/>
              <a:t>Brucella </a:t>
            </a:r>
            <a:r>
              <a:rPr lang="en-US" sz="2400" b="1" i="1" dirty="0" err="1" smtClean="0"/>
              <a:t>abortus</a:t>
            </a:r>
            <a:r>
              <a:rPr lang="cs-CZ" sz="2400" b="1" i="1" dirty="0" smtClean="0"/>
              <a:t>: </a:t>
            </a:r>
            <a:r>
              <a:rPr lang="en-US" sz="2400" b="1" dirty="0" err="1" smtClean="0"/>
              <a:t>kraví</a:t>
            </a:r>
            <a:r>
              <a:rPr lang="en-US" sz="2400" b="1" dirty="0" smtClean="0"/>
              <a:t> </a:t>
            </a:r>
            <a:r>
              <a:rPr lang="en-US" sz="2400" b="1" dirty="0" err="1"/>
              <a:t>patogen</a:t>
            </a:r>
            <a:r>
              <a:rPr lang="en-US" sz="2400" dirty="0"/>
              <a:t>. </a:t>
            </a:r>
            <a:r>
              <a:rPr lang="cs-CZ" sz="2400" dirty="0" smtClean="0"/>
              <a:t>N</a:t>
            </a:r>
            <a:r>
              <a:rPr lang="en-US" sz="2400" dirty="0" err="1" smtClean="0"/>
              <a:t>apadá</a:t>
            </a:r>
            <a:r>
              <a:rPr lang="cs-CZ" sz="2400" dirty="0" smtClean="0"/>
              <a:t> </a:t>
            </a:r>
            <a:r>
              <a:rPr lang="en-US" sz="2400" dirty="0" err="1" smtClean="0"/>
              <a:t>hovězí</a:t>
            </a:r>
            <a:r>
              <a:rPr lang="en-US" sz="2400" dirty="0" smtClean="0"/>
              <a:t> </a:t>
            </a:r>
            <a:r>
              <a:rPr lang="en-US" sz="2400" dirty="0" err="1"/>
              <a:t>placenty</a:t>
            </a:r>
            <a:r>
              <a:rPr lang="en-US" sz="2400" dirty="0"/>
              <a:t>, </a:t>
            </a:r>
            <a:r>
              <a:rPr lang="en-US" sz="2400" dirty="0" err="1"/>
              <a:t>způsobujíc</a:t>
            </a:r>
            <a:r>
              <a:rPr lang="en-US" sz="2400" dirty="0"/>
              <a:t> </a:t>
            </a:r>
            <a:r>
              <a:rPr lang="en-US" sz="2400" dirty="0" err="1"/>
              <a:t>zmetání</a:t>
            </a:r>
            <a:r>
              <a:rPr lang="en-US" sz="2400" dirty="0"/>
              <a:t> (</a:t>
            </a:r>
            <a:r>
              <a:rPr lang="en-US" sz="2400" dirty="0" err="1"/>
              <a:t>potraty</a:t>
            </a:r>
            <a:r>
              <a:rPr lang="en-US" sz="2400" dirty="0"/>
              <a:t>) </a:t>
            </a:r>
            <a:r>
              <a:rPr lang="en-US" sz="2400" dirty="0" err="1" smtClean="0"/>
              <a:t>skotu</a:t>
            </a:r>
            <a:r>
              <a:rPr lang="en-US" sz="2400" dirty="0" smtClean="0"/>
              <a:t>.</a:t>
            </a:r>
            <a:r>
              <a:rPr lang="cs-CZ" sz="2400" dirty="0" smtClean="0"/>
              <a:t> </a:t>
            </a:r>
            <a:r>
              <a:rPr lang="en-US" sz="2400" dirty="0" smtClean="0"/>
              <a:t>U </a:t>
            </a:r>
            <a:r>
              <a:rPr lang="en-US" sz="2400" dirty="0" err="1"/>
              <a:t>lidí</a:t>
            </a:r>
            <a:r>
              <a:rPr lang="en-US" sz="2400" dirty="0"/>
              <a:t> </a:t>
            </a:r>
            <a:r>
              <a:rPr lang="en-US" sz="2400" dirty="0" err="1"/>
              <a:t>způsobuje</a:t>
            </a:r>
            <a:r>
              <a:rPr lang="en-US" sz="2400" dirty="0"/>
              <a:t> </a:t>
            </a:r>
            <a:r>
              <a:rPr lang="en-US" sz="2400" b="1" dirty="0" err="1"/>
              <a:t>Bangovu</a:t>
            </a:r>
            <a:r>
              <a:rPr lang="en-US" sz="2400" b="1" dirty="0"/>
              <a:t> </a:t>
            </a:r>
            <a:r>
              <a:rPr lang="en-US" sz="2400" b="1" dirty="0" err="1"/>
              <a:t>nemoc</a:t>
            </a:r>
            <a:r>
              <a:rPr lang="en-US" sz="2400" b="1" dirty="0"/>
              <a:t> </a:t>
            </a:r>
            <a:r>
              <a:rPr lang="en-US" sz="2400" dirty="0" smtClean="0"/>
              <a:t>(</a:t>
            </a:r>
            <a:r>
              <a:rPr lang="cs-CZ" sz="2400" dirty="0" smtClean="0"/>
              <a:t>vstupem je poraněná kůže, </a:t>
            </a:r>
            <a:r>
              <a:rPr lang="en-US" sz="2400" dirty="0" err="1" smtClean="0"/>
              <a:t>horečka</a:t>
            </a:r>
            <a:r>
              <a:rPr lang="en-US" sz="2400" dirty="0" smtClean="0"/>
              <a:t>,</a:t>
            </a:r>
            <a:r>
              <a:rPr lang="cs-CZ" sz="2400" dirty="0" smtClean="0"/>
              <a:t> </a:t>
            </a:r>
            <a:r>
              <a:rPr lang="en-US" sz="2400" dirty="0" err="1" smtClean="0"/>
              <a:t>orgánová</a:t>
            </a:r>
            <a:r>
              <a:rPr lang="en-US" sz="2400" dirty="0" smtClean="0"/>
              <a:t> </a:t>
            </a:r>
            <a:r>
              <a:rPr lang="en-US" sz="2400" dirty="0" err="1"/>
              <a:t>postižení</a:t>
            </a:r>
            <a:r>
              <a:rPr lang="en-US" sz="2400" dirty="0"/>
              <a:t> </a:t>
            </a:r>
            <a:r>
              <a:rPr lang="en-US" sz="2400" dirty="0" err="1"/>
              <a:t>atd</a:t>
            </a:r>
            <a:r>
              <a:rPr lang="en-US" sz="2400" dirty="0"/>
              <a:t>.)</a:t>
            </a:r>
          </a:p>
          <a:p>
            <a:r>
              <a:rPr lang="en-US" sz="2400" b="1" i="1" dirty="0" smtClean="0"/>
              <a:t>Brucella </a:t>
            </a:r>
            <a:r>
              <a:rPr lang="en-US" sz="2400" b="1" i="1" dirty="0" err="1" smtClean="0"/>
              <a:t>suis</a:t>
            </a:r>
            <a:r>
              <a:rPr lang="cs-CZ" sz="2400" b="1" i="1" dirty="0" smtClean="0"/>
              <a:t>: </a:t>
            </a:r>
            <a:r>
              <a:rPr lang="cs-CZ" sz="2400" dirty="0" smtClean="0"/>
              <a:t>prasata</a:t>
            </a:r>
            <a:endParaRPr lang="en-US" sz="2400" dirty="0"/>
          </a:p>
          <a:p>
            <a:r>
              <a:rPr lang="it-IT" sz="2400" b="1" i="1" dirty="0"/>
              <a:t>Brucella </a:t>
            </a:r>
            <a:r>
              <a:rPr lang="it-IT" sz="2400" b="1" i="1" dirty="0" smtClean="0"/>
              <a:t>melitensis</a:t>
            </a:r>
            <a:r>
              <a:rPr lang="cs-CZ" sz="2400" b="1" i="1" dirty="0" smtClean="0"/>
              <a:t>: </a:t>
            </a:r>
            <a:r>
              <a:rPr lang="cs-CZ" sz="2400" dirty="0" smtClean="0"/>
              <a:t>ovce</a:t>
            </a:r>
          </a:p>
          <a:p>
            <a:r>
              <a:rPr lang="it-IT" sz="2400" b="1" i="1" dirty="0" smtClean="0"/>
              <a:t>Brucella </a:t>
            </a:r>
            <a:r>
              <a:rPr lang="cs-CZ" sz="2400" b="1" i="1" dirty="0" smtClean="0"/>
              <a:t>canis: </a:t>
            </a:r>
            <a:r>
              <a:rPr lang="cs-CZ" sz="2400" dirty="0" smtClean="0"/>
              <a:t>psi</a:t>
            </a:r>
            <a:endParaRPr lang="it-IT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5983" y="3284984"/>
            <a:ext cx="4485679" cy="279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9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95536" y="1"/>
            <a:ext cx="8291264" cy="112122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9900"/>
                </a:solidFill>
              </a:rPr>
              <a:t>Další </a:t>
            </a:r>
            <a:r>
              <a:rPr lang="en-US" b="1" dirty="0" smtClean="0">
                <a:solidFill>
                  <a:srgbClr val="009900"/>
                </a:solidFill>
              </a:rPr>
              <a:t>G- </a:t>
            </a:r>
            <a:r>
              <a:rPr lang="cs-CZ" b="1" dirty="0" smtClean="0">
                <a:solidFill>
                  <a:srgbClr val="009900"/>
                </a:solidFill>
              </a:rPr>
              <a:t>tyčinky</a:t>
            </a:r>
            <a:r>
              <a:rPr lang="en-US" b="1" dirty="0" smtClean="0">
                <a:solidFill>
                  <a:srgbClr val="009900"/>
                </a:solidFill>
              </a:rPr>
              <a:t> – </a:t>
            </a:r>
            <a:r>
              <a:rPr lang="cs-CZ" b="1" dirty="0" smtClean="0">
                <a:solidFill>
                  <a:srgbClr val="009900"/>
                </a:solidFill>
              </a:rPr>
              <a:t>rod </a:t>
            </a:r>
            <a:r>
              <a:rPr lang="cs-CZ" b="1" i="1" dirty="0" smtClean="0">
                <a:solidFill>
                  <a:srgbClr val="009900"/>
                </a:solidFill>
              </a:rPr>
              <a:t>Francisella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67543" y="1268760"/>
            <a:ext cx="8229600" cy="49377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Nejdůležitějším</a:t>
            </a:r>
            <a:r>
              <a:rPr lang="en-US" sz="2400" dirty="0"/>
              <a:t> </a:t>
            </a:r>
            <a:r>
              <a:rPr lang="en-US" sz="2400" dirty="0" err="1"/>
              <a:t>druhem</a:t>
            </a:r>
            <a:r>
              <a:rPr lang="en-US" sz="2400" dirty="0"/>
              <a:t> je </a:t>
            </a:r>
            <a:r>
              <a:rPr lang="en-US" sz="2400" b="1" i="1" dirty="0" smtClean="0"/>
              <a:t>F</a:t>
            </a:r>
            <a:r>
              <a:rPr lang="cs-CZ" sz="2400" b="1" i="1" dirty="0" smtClean="0"/>
              <a:t>rancisella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tularensis</a:t>
            </a:r>
            <a:r>
              <a:rPr lang="cs-CZ" sz="2400" dirty="0" smtClean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</a:rPr>
              <a:t>Tularémie = zaječí mor. Ohrožené skupiny: myslivci, kuchaři pracující se zvěřinou.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</a:rPr>
              <a:t>Napadá rány, ale je možné ji tak vdechnout </a:t>
            </a:r>
            <a:r>
              <a:rPr lang="cs-CZ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zápaly plic.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3457" y="3140968"/>
            <a:ext cx="3457773" cy="316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5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95536" y="1"/>
            <a:ext cx="8291264" cy="112122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9900"/>
                </a:solidFill>
              </a:rPr>
              <a:t>Diagnostika G- koků (1)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268760"/>
            <a:ext cx="8229600" cy="49377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/>
              <a:t>Neisseria </a:t>
            </a:r>
            <a:r>
              <a:rPr lang="en-US" sz="2400" b="1" i="1" dirty="0" smtClean="0"/>
              <a:t>gonorrhoeae</a:t>
            </a:r>
            <a:r>
              <a:rPr lang="cs-CZ" sz="2400" b="1" dirty="0" smtClean="0"/>
              <a:t>: </a:t>
            </a:r>
            <a:r>
              <a:rPr lang="cs-CZ" sz="2400" dirty="0" smtClean="0"/>
              <a:t>zásadní je správný odběr. Velice citlivý patogen, který často nepřežije převoz </a:t>
            </a:r>
            <a:r>
              <a:rPr lang="cs-CZ" sz="2400" dirty="0" smtClean="0">
                <a:sym typeface="Wingdings" panose="05000000000000000000" pitchFamily="2" charset="2"/>
              </a:rPr>
              <a:t> doporučování je poslat také nátěr na sklíčko </a:t>
            </a:r>
            <a:r>
              <a:rPr lang="en-US" sz="2400" dirty="0" smtClean="0"/>
              <a:t>z </a:t>
            </a:r>
            <a:r>
              <a:rPr lang="en-US" sz="2400" dirty="0" err="1"/>
              <a:t>cervixu</a:t>
            </a:r>
            <a:r>
              <a:rPr lang="en-US" sz="2400" dirty="0"/>
              <a:t> a </a:t>
            </a:r>
            <a:r>
              <a:rPr lang="en-US" sz="2400" dirty="0" err="1" smtClean="0"/>
              <a:t>urethry</a:t>
            </a:r>
            <a:r>
              <a:rPr lang="cs-CZ" sz="2400" dirty="0" smtClean="0"/>
              <a:t> </a:t>
            </a:r>
            <a:r>
              <a:rPr lang="pl-PL" sz="2400" dirty="0" smtClean="0"/>
              <a:t>(avšak </a:t>
            </a:r>
            <a:r>
              <a:rPr lang="pl-PL" sz="2400" dirty="0"/>
              <a:t>ne z rekta a faryngu</a:t>
            </a:r>
            <a:r>
              <a:rPr lang="pl-PL" sz="2400" dirty="0" smtClean="0"/>
              <a:t>)</a:t>
            </a:r>
          </a:p>
          <a:p>
            <a:r>
              <a:rPr lang="pl-PL" sz="2400" dirty="0" smtClean="0"/>
              <a:t>Komplexní vyšetření na kapavku tedy zahrnuje:</a:t>
            </a:r>
            <a:endParaRPr lang="pl-PL" sz="21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200" b="1" dirty="0" smtClean="0">
                <a:solidFill>
                  <a:schemeClr val="tx1"/>
                </a:solidFill>
              </a:rPr>
              <a:t>výtěr </a:t>
            </a:r>
            <a:r>
              <a:rPr lang="pl-PL" sz="2200" b="1" dirty="0">
                <a:solidFill>
                  <a:schemeClr val="tx1"/>
                </a:solidFill>
              </a:rPr>
              <a:t>z urethry </a:t>
            </a:r>
            <a:r>
              <a:rPr lang="pl-PL" sz="2200" dirty="0">
                <a:solidFill>
                  <a:schemeClr val="tx1"/>
                </a:solidFill>
              </a:rPr>
              <a:t>na Amiesovu půdu </a:t>
            </a:r>
            <a:r>
              <a:rPr lang="pl-PL" sz="2200" b="1" dirty="0">
                <a:solidFill>
                  <a:schemeClr val="tx1"/>
                </a:solidFill>
              </a:rPr>
              <a:t>+ nátěr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b="1" dirty="0" err="1" smtClean="0">
                <a:solidFill>
                  <a:schemeClr val="tx1"/>
                </a:solidFill>
              </a:rPr>
              <a:t>výtěr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>
                <a:solidFill>
                  <a:schemeClr val="tx1"/>
                </a:solidFill>
              </a:rPr>
              <a:t>z </a:t>
            </a:r>
            <a:r>
              <a:rPr lang="en-US" sz="2200" b="1" dirty="0" err="1">
                <a:solidFill>
                  <a:schemeClr val="tx1"/>
                </a:solidFill>
              </a:rPr>
              <a:t>cervixu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cs-CZ" sz="2200" dirty="0" smtClean="0">
                <a:solidFill>
                  <a:schemeClr val="tx1"/>
                </a:solidFill>
              </a:rPr>
              <a:t>(ženy) </a:t>
            </a:r>
            <a:r>
              <a:rPr lang="en-US" sz="2200" dirty="0" err="1" smtClean="0">
                <a:solidFill>
                  <a:schemeClr val="tx1"/>
                </a:solidFill>
              </a:rPr>
              <a:t>na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Amiesovu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půdu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b="1" dirty="0">
                <a:solidFill>
                  <a:schemeClr val="tx1"/>
                </a:solidFill>
              </a:rPr>
              <a:t>+ </a:t>
            </a:r>
            <a:r>
              <a:rPr lang="en-US" sz="2200" b="1" dirty="0" err="1">
                <a:solidFill>
                  <a:schemeClr val="tx1"/>
                </a:solidFill>
              </a:rPr>
              <a:t>nátěr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endParaRPr lang="cs-CZ" sz="2200" b="1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200" b="1" dirty="0" smtClean="0">
                <a:solidFill>
                  <a:schemeClr val="tx1"/>
                </a:solidFill>
              </a:rPr>
              <a:t>výtěr </a:t>
            </a:r>
            <a:r>
              <a:rPr lang="pl-PL" sz="2200" b="1" dirty="0">
                <a:solidFill>
                  <a:schemeClr val="tx1"/>
                </a:solidFill>
              </a:rPr>
              <a:t>z rekta </a:t>
            </a:r>
            <a:r>
              <a:rPr lang="pl-PL" sz="2200" dirty="0">
                <a:solidFill>
                  <a:schemeClr val="tx1"/>
                </a:solidFill>
              </a:rPr>
              <a:t>na Amiesovu půdu (bez nátěru)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200" b="1" dirty="0" smtClean="0">
                <a:solidFill>
                  <a:schemeClr val="tx1"/>
                </a:solidFill>
              </a:rPr>
              <a:t>výtěr </a:t>
            </a:r>
            <a:r>
              <a:rPr lang="pl-PL" sz="2200" b="1" dirty="0">
                <a:solidFill>
                  <a:schemeClr val="tx1"/>
                </a:solidFill>
              </a:rPr>
              <a:t>z faryngu </a:t>
            </a:r>
            <a:r>
              <a:rPr lang="pl-PL" sz="2200" dirty="0">
                <a:solidFill>
                  <a:schemeClr val="tx1"/>
                </a:solidFill>
              </a:rPr>
              <a:t>na Amiesovu půdu (bez nátěru)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14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95536" y="1"/>
            <a:ext cx="8291264" cy="112122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9900"/>
                </a:solidFill>
              </a:rPr>
              <a:t>Diagnostika G- koků (2)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320160"/>
            <a:ext cx="8229600" cy="49377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/>
              <a:t>Neisseria </a:t>
            </a:r>
            <a:r>
              <a:rPr lang="cs-CZ" sz="2400" b="1" i="1" dirty="0" smtClean="0"/>
              <a:t>meningitidis</a:t>
            </a:r>
            <a:r>
              <a:rPr lang="cs-CZ" sz="2400" b="1" dirty="0" smtClean="0"/>
              <a:t> – purulentní meningitida: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</a:rPr>
              <a:t>Odběr mozkomíšního moku – vyšetření biochemicky, cytologicky, mikrobiologicky.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</a:rPr>
              <a:t>Při odběru: likvor je zkalený, vytéká pod tlakem.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</a:rPr>
              <a:t>V laboratoři: mikroskopie (</a:t>
            </a:r>
            <a:r>
              <a:rPr lang="en-US" sz="2200" dirty="0" smtClean="0">
                <a:solidFill>
                  <a:schemeClr val="tx1"/>
                </a:solidFill>
              </a:rPr>
              <a:t>G</a:t>
            </a:r>
            <a:r>
              <a:rPr lang="cs-CZ" sz="2200" dirty="0" smtClean="0">
                <a:solidFill>
                  <a:schemeClr val="tx1"/>
                </a:solidFill>
              </a:rPr>
              <a:t>- </a:t>
            </a:r>
            <a:r>
              <a:rPr lang="en-US" sz="2200" dirty="0" err="1" smtClean="0">
                <a:solidFill>
                  <a:schemeClr val="tx1"/>
                </a:solidFill>
              </a:rPr>
              <a:t>diplokoky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tvaru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kávového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smtClean="0">
                <a:solidFill>
                  <a:schemeClr val="tx1"/>
                </a:solidFill>
              </a:rPr>
              <a:t>z</a:t>
            </a:r>
            <a:r>
              <a:rPr lang="en-US" sz="2200" dirty="0" err="1" smtClean="0">
                <a:solidFill>
                  <a:schemeClr val="tx1"/>
                </a:solidFill>
              </a:rPr>
              <a:t>rna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</a:rPr>
              <a:t>často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intrecelulárně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lokalizované</a:t>
            </a:r>
            <a:r>
              <a:rPr lang="cs-CZ" sz="2200" dirty="0" smtClean="0">
                <a:solidFill>
                  <a:schemeClr val="tx1"/>
                </a:solidFill>
              </a:rPr>
              <a:t>), přímý průkaz antigenu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</a:rPr>
              <a:t>Nejdůležitější je okamžité zahájení léčby!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3789040"/>
            <a:ext cx="2703190" cy="240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2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95536" y="1"/>
            <a:ext cx="8291264" cy="112122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9900"/>
                </a:solidFill>
              </a:rPr>
              <a:t>Nátěry kapavky</a:t>
            </a:r>
            <a:endParaRPr lang="cs-CZ" b="1" dirty="0">
              <a:solidFill>
                <a:srgbClr val="0099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381386"/>
            <a:ext cx="3887102" cy="46060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381386"/>
            <a:ext cx="5052528" cy="438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8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95536" y="1"/>
            <a:ext cx="8291264" cy="112122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9900"/>
                </a:solidFill>
              </a:rPr>
              <a:t>Diagnostika G- koků (3)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268760"/>
            <a:ext cx="8229600" cy="49377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 smtClean="0"/>
              <a:t>Neisserie a moraxelly:</a:t>
            </a:r>
          </a:p>
          <a:p>
            <a:r>
              <a:rPr lang="en-US" sz="2200" b="1" dirty="0" err="1" smtClean="0">
                <a:solidFill>
                  <a:schemeClr val="tx1"/>
                </a:solidFill>
              </a:rPr>
              <a:t>Kultivace</a:t>
            </a:r>
            <a:r>
              <a:rPr lang="en-US" sz="2200" b="1" dirty="0">
                <a:solidFill>
                  <a:schemeClr val="tx1"/>
                </a:solidFill>
              </a:rPr>
              <a:t>: </a:t>
            </a:r>
            <a:r>
              <a:rPr lang="en-US" sz="2200" dirty="0" err="1">
                <a:solidFill>
                  <a:schemeClr val="tx1"/>
                </a:solidFill>
              </a:rPr>
              <a:t>drobné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bezbarvé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nebo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nažloutlé</a:t>
            </a:r>
            <a:r>
              <a:rPr lang="en-US" sz="2200" dirty="0">
                <a:solidFill>
                  <a:schemeClr val="tx1"/>
                </a:solidFill>
              </a:rPr>
              <a:t> (</a:t>
            </a:r>
            <a:r>
              <a:rPr lang="en-US" sz="2200" dirty="0" err="1" smtClean="0">
                <a:solidFill>
                  <a:schemeClr val="tx1"/>
                </a:solidFill>
              </a:rPr>
              <a:t>podle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pl-PL" sz="2200" dirty="0" smtClean="0">
                <a:solidFill>
                  <a:schemeClr val="tx1"/>
                </a:solidFill>
              </a:rPr>
              <a:t>druhu</a:t>
            </a:r>
            <a:r>
              <a:rPr lang="pl-PL" sz="2200" dirty="0">
                <a:solidFill>
                  <a:schemeClr val="tx1"/>
                </a:solidFill>
              </a:rPr>
              <a:t>) kolonie, rostoucí (podle druhu) na </a:t>
            </a:r>
            <a:r>
              <a:rPr lang="pl-PL" sz="2200" dirty="0" smtClean="0">
                <a:solidFill>
                  <a:schemeClr val="tx1"/>
                </a:solidFill>
              </a:rPr>
              <a:t>krevním </a:t>
            </a:r>
            <a:r>
              <a:rPr lang="en-US" sz="2200" dirty="0" err="1" smtClean="0">
                <a:solidFill>
                  <a:schemeClr val="tx1"/>
                </a:solidFill>
              </a:rPr>
              <a:t>či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čokoládovém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agaru</a:t>
            </a:r>
            <a:r>
              <a:rPr lang="cs-CZ" sz="2200" dirty="0" smtClean="0">
                <a:solidFill>
                  <a:schemeClr val="tx1"/>
                </a:solidFill>
              </a:rPr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b="1" dirty="0" err="1" smtClean="0">
                <a:solidFill>
                  <a:schemeClr val="tx1"/>
                </a:solidFill>
              </a:rPr>
              <a:t>Gonokoky</a:t>
            </a:r>
            <a:r>
              <a:rPr lang="cs-CZ" sz="2200" b="1" dirty="0" smtClean="0">
                <a:solidFill>
                  <a:schemeClr val="tx1"/>
                </a:solidFill>
              </a:rPr>
              <a:t>: </a:t>
            </a:r>
            <a:r>
              <a:rPr lang="en-US" sz="2200" dirty="0" err="1" smtClean="0">
                <a:solidFill>
                  <a:schemeClr val="tx1"/>
                </a:solidFill>
              </a:rPr>
              <a:t>rostou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jen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čokoládovém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agaru</a:t>
            </a:r>
            <a:endParaRPr lang="en-US" sz="22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b="1" dirty="0" err="1" smtClean="0">
                <a:solidFill>
                  <a:schemeClr val="tx1"/>
                </a:solidFill>
              </a:rPr>
              <a:t>Meningokoky</a:t>
            </a:r>
            <a:r>
              <a:rPr lang="cs-CZ" sz="2200" b="1" dirty="0" smtClean="0">
                <a:solidFill>
                  <a:schemeClr val="tx1"/>
                </a:solidFill>
              </a:rPr>
              <a:t>: rostou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bohatších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krevních</a:t>
            </a:r>
            <a:r>
              <a:rPr lang="en-US" sz="2200" dirty="0" smtClean="0">
                <a:solidFill>
                  <a:schemeClr val="tx1"/>
                </a:solidFill>
              </a:rPr>
              <a:t>,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ale </a:t>
            </a:r>
            <a:r>
              <a:rPr lang="en-US" sz="2200" dirty="0" err="1">
                <a:solidFill>
                  <a:schemeClr val="tx1"/>
                </a:solidFill>
              </a:rPr>
              <a:t>samozřejmě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na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čokoládových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agarech</a:t>
            </a:r>
            <a:endParaRPr lang="en-US" sz="22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b="1" dirty="0" smtClean="0">
                <a:solidFill>
                  <a:schemeClr val="tx1"/>
                </a:solidFill>
              </a:rPr>
              <a:t>Ú</a:t>
            </a:r>
            <a:r>
              <a:rPr lang="en-US" sz="2200" b="1" dirty="0" err="1" smtClean="0">
                <a:solidFill>
                  <a:schemeClr val="tx1"/>
                </a:solidFill>
              </a:rPr>
              <a:t>stní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neisserie</a:t>
            </a:r>
            <a:r>
              <a:rPr lang="en-US" sz="2200" b="1" dirty="0">
                <a:solidFill>
                  <a:schemeClr val="tx1"/>
                </a:solidFill>
              </a:rPr>
              <a:t> a </a:t>
            </a:r>
            <a:r>
              <a:rPr lang="en-US" sz="2200" b="1" i="1" dirty="0" err="1" smtClean="0">
                <a:solidFill>
                  <a:schemeClr val="tx1"/>
                </a:solidFill>
              </a:rPr>
              <a:t>M.catarrhalis</a:t>
            </a:r>
            <a:r>
              <a:rPr lang="en-US" sz="2200" b="1" i="1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rostou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na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chudém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bohatém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krevním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agaru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čokoládovém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agaru</a:t>
            </a:r>
            <a:endParaRPr lang="cs-CZ" sz="2200" dirty="0">
              <a:solidFill>
                <a:schemeClr val="tx1"/>
              </a:solidFill>
            </a:endParaRPr>
          </a:p>
          <a:p>
            <a:r>
              <a:rPr lang="en-US" sz="2400" dirty="0" err="1" smtClean="0">
                <a:solidFill>
                  <a:schemeClr val="tx1"/>
                </a:solidFill>
              </a:rPr>
              <a:t>Krevní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agar </a:t>
            </a:r>
            <a:r>
              <a:rPr lang="en-US" sz="2400" dirty="0" err="1">
                <a:solidFill>
                  <a:schemeClr val="tx1"/>
                </a:solidFill>
              </a:rPr>
              <a:t>či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čokoládový</a:t>
            </a:r>
            <a:r>
              <a:rPr lang="en-US" sz="2400" dirty="0">
                <a:solidFill>
                  <a:schemeClr val="tx1"/>
                </a:solidFill>
              </a:rPr>
              <a:t> agar je </a:t>
            </a:r>
            <a:r>
              <a:rPr lang="en-US" sz="2400" dirty="0" err="1">
                <a:solidFill>
                  <a:schemeClr val="tx1"/>
                </a:solidFill>
              </a:rPr>
              <a:t>nezbytný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pro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difusní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diskový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test</a:t>
            </a:r>
            <a:r>
              <a:rPr lang="cs-CZ" sz="2400" b="1" dirty="0" smtClean="0">
                <a:solidFill>
                  <a:schemeClr val="tx1"/>
                </a:solidFill>
              </a:rPr>
              <a:t>.</a:t>
            </a:r>
            <a:endParaRPr lang="cs-CZ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04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95536" y="1"/>
            <a:ext cx="8291264" cy="112122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9900"/>
                </a:solidFill>
              </a:rPr>
              <a:t>Diagnostika G- koků (4)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87558" y="1268760"/>
            <a:ext cx="8229600" cy="49377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 smtClean="0"/>
              <a:t>Neisserie a moraxelly:</a:t>
            </a:r>
          </a:p>
          <a:p>
            <a:r>
              <a:rPr lang="cs-CZ" sz="2400" b="1" dirty="0" smtClean="0">
                <a:solidFill>
                  <a:schemeClr val="tx1"/>
                </a:solidFill>
              </a:rPr>
              <a:t>Biochemie</a:t>
            </a:r>
            <a:r>
              <a:rPr lang="en-US" sz="2400" b="1" dirty="0" smtClean="0">
                <a:solidFill>
                  <a:schemeClr val="tx1"/>
                </a:solidFill>
              </a:rPr>
              <a:t>: </a:t>
            </a:r>
            <a:r>
              <a:rPr lang="en-US" sz="2400" dirty="0" err="1" smtClean="0"/>
              <a:t>kataláza</a:t>
            </a:r>
            <a:r>
              <a:rPr lang="en-US" sz="2400" dirty="0" smtClean="0"/>
              <a:t> </a:t>
            </a:r>
            <a:r>
              <a:rPr lang="en-US" sz="2400" dirty="0" err="1"/>
              <a:t>pozitivní</a:t>
            </a:r>
            <a:r>
              <a:rPr lang="en-US" sz="2400" dirty="0"/>
              <a:t>, </a:t>
            </a:r>
            <a:r>
              <a:rPr lang="en-US" sz="2400" dirty="0" err="1"/>
              <a:t>oxidáza</a:t>
            </a:r>
            <a:r>
              <a:rPr lang="en-US" sz="2400" dirty="0"/>
              <a:t> </a:t>
            </a:r>
            <a:r>
              <a:rPr lang="en-US" sz="2400" dirty="0" err="1" smtClean="0"/>
              <a:t>pozitivní</a:t>
            </a:r>
            <a:r>
              <a:rPr lang="cs-CZ" sz="2400" dirty="0" smtClean="0"/>
              <a:t> (</a:t>
            </a:r>
            <a:r>
              <a:rPr lang="cs-CZ" sz="2400" i="1" dirty="0" smtClean="0"/>
              <a:t>Moraxella </a:t>
            </a:r>
            <a:r>
              <a:rPr lang="cs-CZ" sz="2400" dirty="0" smtClean="0"/>
              <a:t>může mít opožděnou reakci)</a:t>
            </a:r>
            <a:r>
              <a:rPr lang="en-US" sz="2400" dirty="0" smtClean="0"/>
              <a:t>;</a:t>
            </a:r>
            <a:r>
              <a:rPr lang="cs-CZ" sz="2400" dirty="0" smtClean="0"/>
              <a:t> </a:t>
            </a:r>
            <a:r>
              <a:rPr lang="en-US" sz="2400" i="1" dirty="0" smtClean="0"/>
              <a:t>Moraxella </a:t>
            </a:r>
            <a:r>
              <a:rPr lang="en-US" sz="2400" i="1" dirty="0" err="1"/>
              <a:t>catarrhalis</a:t>
            </a:r>
            <a:r>
              <a:rPr lang="en-US" sz="2400" i="1" dirty="0"/>
              <a:t> </a:t>
            </a:r>
            <a:r>
              <a:rPr lang="en-US" sz="2400" dirty="0" err="1"/>
              <a:t>pozitivní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 smtClean="0"/>
              <a:t>specifickém</a:t>
            </a:r>
            <a:r>
              <a:rPr lang="cs-CZ" sz="2400" dirty="0" smtClean="0"/>
              <a:t> </a:t>
            </a:r>
            <a:r>
              <a:rPr lang="en-US" sz="2400" dirty="0" err="1" smtClean="0"/>
              <a:t>testu</a:t>
            </a:r>
            <a:r>
              <a:rPr lang="en-US" sz="2400" dirty="0"/>
              <a:t>, </a:t>
            </a:r>
            <a:r>
              <a:rPr lang="en-US" sz="2400" dirty="0" err="1"/>
              <a:t>zvaném</a:t>
            </a:r>
            <a:r>
              <a:rPr lang="en-US" sz="2400" dirty="0"/>
              <a:t> INAC (</a:t>
            </a:r>
            <a:r>
              <a:rPr lang="en-US" sz="2400" dirty="0" err="1"/>
              <a:t>indoxylacetátový</a:t>
            </a:r>
            <a:r>
              <a:rPr lang="en-US" sz="2400" dirty="0"/>
              <a:t> test</a:t>
            </a:r>
            <a:r>
              <a:rPr lang="en-US" sz="2400" dirty="0" smtClean="0"/>
              <a:t>)</a:t>
            </a:r>
            <a:r>
              <a:rPr lang="cs-CZ" sz="2400" dirty="0" smtClean="0"/>
              <a:t>. </a:t>
            </a:r>
            <a:endParaRPr lang="cs-CZ" sz="2400" dirty="0" smtClean="0"/>
          </a:p>
          <a:p>
            <a:r>
              <a:rPr lang="cs-CZ" sz="2000" dirty="0" smtClean="0"/>
              <a:t>Pozn</a:t>
            </a:r>
            <a:r>
              <a:rPr lang="cs-CZ" sz="2000" dirty="0" smtClean="0"/>
              <a:t>. </a:t>
            </a:r>
            <a:r>
              <a:rPr lang="pl-PL" sz="2000" dirty="0"/>
              <a:t>U INAC testu se postupuje jako u oxidázy, </a:t>
            </a:r>
            <a:r>
              <a:rPr lang="pl-PL" sz="2000" dirty="0" smtClean="0"/>
              <a:t>ale </a:t>
            </a:r>
            <a:r>
              <a:rPr lang="en-US" sz="2000" dirty="0" err="1" smtClean="0"/>
              <a:t>proužek</a:t>
            </a:r>
            <a:r>
              <a:rPr lang="en-US" sz="2000" dirty="0" smtClean="0"/>
              <a:t> </a:t>
            </a:r>
            <a:r>
              <a:rPr lang="en-US" sz="2000" dirty="0"/>
              <a:t>je </a:t>
            </a:r>
            <a:r>
              <a:rPr lang="en-US" sz="2000" dirty="0" err="1"/>
              <a:t>nutno</a:t>
            </a:r>
            <a:r>
              <a:rPr lang="en-US" sz="2000" dirty="0"/>
              <a:t> </a:t>
            </a:r>
            <a:r>
              <a:rPr lang="en-US" sz="2000" dirty="0" err="1"/>
              <a:t>zvlhčit</a:t>
            </a:r>
            <a:r>
              <a:rPr lang="en-US" sz="2000" dirty="0"/>
              <a:t> a je </a:t>
            </a:r>
            <a:r>
              <a:rPr lang="en-US" sz="2000" dirty="0" err="1"/>
              <a:t>nutno</a:t>
            </a:r>
            <a:r>
              <a:rPr lang="en-US" sz="2000" dirty="0"/>
              <a:t> </a:t>
            </a:r>
            <a:r>
              <a:rPr lang="en-US" sz="2000" dirty="0" err="1"/>
              <a:t>pět</a:t>
            </a:r>
            <a:r>
              <a:rPr lang="en-US" sz="2000" dirty="0"/>
              <a:t> </a:t>
            </a:r>
            <a:r>
              <a:rPr lang="en-US" sz="2000" dirty="0" err="1" smtClean="0"/>
              <a:t>minut</a:t>
            </a:r>
            <a:r>
              <a:rPr lang="cs-CZ" sz="2000" dirty="0" smtClean="0"/>
              <a:t> </a:t>
            </a:r>
            <a:r>
              <a:rPr lang="en-US" sz="2000" dirty="0" err="1" smtClean="0"/>
              <a:t>počkat</a:t>
            </a:r>
            <a:r>
              <a:rPr lang="en-US" sz="2000" dirty="0"/>
              <a:t>. </a:t>
            </a:r>
            <a:r>
              <a:rPr lang="en-US" sz="2000" dirty="0" err="1"/>
              <a:t>Zbarvení</a:t>
            </a:r>
            <a:r>
              <a:rPr lang="en-US" sz="2000" dirty="0"/>
              <a:t> je </a:t>
            </a:r>
            <a:r>
              <a:rPr lang="cs-CZ" sz="2000" dirty="0" smtClean="0"/>
              <a:t>m</a:t>
            </a:r>
            <a:r>
              <a:rPr lang="en-US" sz="2000" dirty="0" err="1" smtClean="0"/>
              <a:t>odrozelené</a:t>
            </a:r>
            <a:r>
              <a:rPr lang="cs-CZ" sz="2000" dirty="0" smtClean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400" b="1" dirty="0" err="1" smtClean="0"/>
              <a:t>Antigenní</a:t>
            </a:r>
            <a:r>
              <a:rPr lang="en-US" sz="2400" b="1" dirty="0" smtClean="0"/>
              <a:t> </a:t>
            </a:r>
            <a:r>
              <a:rPr lang="en-US" sz="2400" b="1" dirty="0" err="1"/>
              <a:t>analýza</a:t>
            </a:r>
            <a:r>
              <a:rPr lang="en-US" sz="2400" b="1" dirty="0"/>
              <a:t>: </a:t>
            </a:r>
            <a:r>
              <a:rPr lang="en-US" sz="2400" dirty="0" err="1"/>
              <a:t>zpravidla</a:t>
            </a:r>
            <a:r>
              <a:rPr lang="en-US" sz="2400" dirty="0"/>
              <a:t> </a:t>
            </a:r>
            <a:r>
              <a:rPr lang="en-US" sz="2400" dirty="0" err="1"/>
              <a:t>prováděná</a:t>
            </a:r>
            <a:r>
              <a:rPr lang="en-US" sz="2400" dirty="0"/>
              <a:t> </a:t>
            </a:r>
            <a:r>
              <a:rPr lang="en-US" sz="2400" dirty="0" err="1" smtClean="0"/>
              <a:t>jako</a:t>
            </a:r>
            <a:r>
              <a:rPr lang="cs-CZ" sz="2400" dirty="0" smtClean="0"/>
              <a:t> </a:t>
            </a:r>
            <a:r>
              <a:rPr lang="en-US" sz="2400" dirty="0" err="1" smtClean="0"/>
              <a:t>latexová</a:t>
            </a:r>
            <a:r>
              <a:rPr lang="en-US" sz="2400" dirty="0" smtClean="0"/>
              <a:t> </a:t>
            </a:r>
            <a:r>
              <a:rPr lang="en-US" sz="2400" dirty="0" err="1"/>
              <a:t>aglutinace</a:t>
            </a:r>
            <a:r>
              <a:rPr lang="en-US" sz="2400" dirty="0"/>
              <a:t>, </a:t>
            </a:r>
            <a:r>
              <a:rPr lang="en-US" sz="2400" dirty="0" err="1"/>
              <a:t>velmi</a:t>
            </a:r>
            <a:r>
              <a:rPr lang="en-US" sz="2400" dirty="0"/>
              <a:t> </a:t>
            </a:r>
            <a:r>
              <a:rPr lang="en-US" sz="2400" dirty="0" err="1"/>
              <a:t>důležitá</a:t>
            </a:r>
            <a:r>
              <a:rPr lang="en-US" sz="2400" dirty="0"/>
              <a:t> u </a:t>
            </a:r>
            <a:r>
              <a:rPr lang="en-US" sz="2400" dirty="0" err="1" smtClean="0"/>
              <a:t>meningokoků</a:t>
            </a:r>
            <a:r>
              <a:rPr lang="cs-CZ" sz="2400" dirty="0" smtClean="0"/>
              <a:t> </a:t>
            </a:r>
            <a:r>
              <a:rPr lang="en-US" sz="2400" dirty="0" smtClean="0"/>
              <a:t>k </a:t>
            </a:r>
            <a:r>
              <a:rPr lang="en-US" sz="2400" dirty="0" err="1"/>
              <a:t>určení</a:t>
            </a:r>
            <a:r>
              <a:rPr lang="en-US" sz="2400" dirty="0"/>
              <a:t> </a:t>
            </a:r>
            <a:r>
              <a:rPr lang="en-US" sz="2400" dirty="0" err="1" smtClean="0"/>
              <a:t>seroskupiny</a:t>
            </a:r>
            <a:r>
              <a:rPr lang="cs-CZ" sz="2400" dirty="0"/>
              <a:t>.</a:t>
            </a:r>
            <a:endParaRPr lang="cs-CZ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00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0600"/>
          </a:xfrm>
        </p:spPr>
        <p:txBody>
          <a:bodyPr/>
          <a:lstStyle/>
          <a:p>
            <a:r>
              <a:rPr lang="cs-CZ" b="1" dirty="0" smtClean="0">
                <a:solidFill>
                  <a:srgbClr val="009900"/>
                </a:solidFill>
              </a:rPr>
              <a:t>Obsah cvičení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46314" y="1484784"/>
            <a:ext cx="8229600" cy="4937760"/>
          </a:xfrm>
        </p:spPr>
        <p:txBody>
          <a:bodyPr>
            <a:normAutofit/>
          </a:bodyPr>
          <a:lstStyle/>
          <a:p>
            <a:r>
              <a:rPr lang="pl-PL" sz="2400" dirty="0" smtClean="0">
                <a:cs typeface="Arial" panose="020B0604020202020204" pitchFamily="34" charset="0"/>
              </a:rPr>
              <a:t>G- </a:t>
            </a:r>
            <a:r>
              <a:rPr lang="pl-PL" sz="2400" dirty="0" smtClean="0">
                <a:cs typeface="Arial" panose="020B0604020202020204" pitchFamily="34" charset="0"/>
              </a:rPr>
              <a:t>koky a ostatní G- tyčinky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cs-CZ" altLang="en-US" sz="2200" dirty="0">
                <a:cs typeface="Arial" panose="020B0604020202020204" pitchFamily="34" charset="0"/>
              </a:rPr>
              <a:t>Charakteristika, význam, léčba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cs-CZ" altLang="en-US" sz="2200" dirty="0" smtClean="0">
                <a:cs typeface="Arial" panose="020B0604020202020204" pitchFamily="34" charset="0"/>
              </a:rPr>
              <a:t>Diagnostika</a:t>
            </a:r>
            <a:endParaRPr lang="pl-PL" sz="22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95536" y="1"/>
            <a:ext cx="8291264" cy="112122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9900"/>
                </a:solidFill>
              </a:rPr>
              <a:t>Druhové určen neisserií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179984"/>
            <a:ext cx="8229600" cy="49377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Biochemické testy: </a:t>
            </a:r>
            <a:r>
              <a:rPr lang="en-US" sz="2400" dirty="0" err="1" smtClean="0"/>
              <a:t>zpravidla</a:t>
            </a:r>
            <a:r>
              <a:rPr lang="en-US" sz="2400" dirty="0" smtClean="0"/>
              <a:t> </a:t>
            </a:r>
            <a:r>
              <a:rPr lang="en-US" sz="2400" dirty="0" err="1"/>
              <a:t>NEISSERIAtest</a:t>
            </a:r>
            <a:r>
              <a:rPr lang="en-US" sz="2400" dirty="0"/>
              <a:t>, v </a:t>
            </a:r>
            <a:r>
              <a:rPr lang="en-US" sz="2400" dirty="0" err="1"/>
              <a:t>jiných</a:t>
            </a:r>
            <a:r>
              <a:rPr lang="en-US" sz="2400" dirty="0"/>
              <a:t> </a:t>
            </a:r>
            <a:r>
              <a:rPr lang="en-US" sz="2400" dirty="0" err="1"/>
              <a:t>zemích</a:t>
            </a:r>
            <a:r>
              <a:rPr lang="en-US" sz="2400" dirty="0"/>
              <a:t> </a:t>
            </a:r>
            <a:r>
              <a:rPr lang="en-US" sz="2400" dirty="0" err="1"/>
              <a:t>jiné</a:t>
            </a:r>
            <a:r>
              <a:rPr lang="en-US" sz="2400" dirty="0"/>
              <a:t> </a:t>
            </a:r>
            <a:r>
              <a:rPr lang="en-US" sz="2400" dirty="0" smtClean="0"/>
              <a:t>testy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Poměrně malá biochemická aktivita: </a:t>
            </a:r>
            <a:r>
              <a:rPr lang="en-US" sz="2400" b="1" dirty="0" err="1" smtClean="0"/>
              <a:t>g</a:t>
            </a:r>
            <a:r>
              <a:rPr lang="en-US" sz="2400" dirty="0" err="1" smtClean="0"/>
              <a:t>onokok</a:t>
            </a:r>
            <a:r>
              <a:rPr lang="en-US" sz="2400" dirty="0" smtClean="0"/>
              <a:t> </a:t>
            </a:r>
            <a:r>
              <a:rPr lang="en-US" sz="2400" dirty="0" err="1"/>
              <a:t>štěpí</a:t>
            </a:r>
            <a:r>
              <a:rPr lang="en-US" sz="2400" dirty="0"/>
              <a:t> </a:t>
            </a:r>
            <a:r>
              <a:rPr lang="en-US" sz="2400" dirty="0" err="1"/>
              <a:t>jen</a:t>
            </a:r>
            <a:r>
              <a:rPr lang="en-US" sz="2400" dirty="0"/>
              <a:t> </a:t>
            </a:r>
            <a:r>
              <a:rPr lang="en-US" sz="2400" b="1" dirty="0" err="1" smtClean="0"/>
              <a:t>g</a:t>
            </a:r>
            <a:r>
              <a:rPr lang="en-US" sz="2400" dirty="0" err="1" smtClean="0"/>
              <a:t>lukózu</a:t>
            </a:r>
            <a:r>
              <a:rPr lang="en-US" sz="2400" dirty="0" smtClean="0"/>
              <a:t>,</a:t>
            </a:r>
            <a:r>
              <a:rPr lang="cs-CZ" sz="2400" dirty="0" smtClean="0"/>
              <a:t> </a:t>
            </a:r>
            <a:r>
              <a:rPr lang="en-US" sz="2400" b="1" dirty="0" err="1" smtClean="0"/>
              <a:t>m</a:t>
            </a:r>
            <a:r>
              <a:rPr lang="en-US" sz="2400" dirty="0" err="1" smtClean="0"/>
              <a:t>eningokok</a:t>
            </a:r>
            <a:r>
              <a:rPr lang="en-US" sz="2400" dirty="0" smtClean="0"/>
              <a:t> </a:t>
            </a:r>
            <a:r>
              <a:rPr lang="en-US" sz="2400" dirty="0" err="1"/>
              <a:t>jen</a:t>
            </a:r>
            <a:r>
              <a:rPr lang="en-US" sz="2400" dirty="0"/>
              <a:t> </a:t>
            </a:r>
            <a:r>
              <a:rPr lang="en-US" sz="2400" dirty="0" err="1"/>
              <a:t>glukózu</a:t>
            </a:r>
            <a:r>
              <a:rPr lang="en-US" sz="2400" dirty="0"/>
              <a:t> a </a:t>
            </a:r>
            <a:r>
              <a:rPr lang="en-US" sz="2400" b="1" dirty="0" err="1"/>
              <a:t>m</a:t>
            </a:r>
            <a:r>
              <a:rPr lang="en-US" sz="2400" dirty="0" err="1"/>
              <a:t>altózu</a:t>
            </a:r>
            <a:r>
              <a:rPr lang="en-US" sz="2400" dirty="0"/>
              <a:t>.</a:t>
            </a:r>
            <a:endParaRPr lang="cs-CZ" sz="240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973" y="3501008"/>
            <a:ext cx="889635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9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95536" y="1"/>
            <a:ext cx="8291264" cy="112122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9900"/>
                </a:solidFill>
              </a:rPr>
              <a:t>Diferenciální diagnostika: </a:t>
            </a:r>
            <a:r>
              <a:rPr lang="cs-CZ" b="1" dirty="0">
                <a:solidFill>
                  <a:srgbClr val="009900"/>
                </a:solidFill>
              </a:rPr>
              <a:t>n</a:t>
            </a:r>
            <a:r>
              <a:rPr lang="cs-CZ" b="1" dirty="0" smtClean="0">
                <a:solidFill>
                  <a:srgbClr val="009900"/>
                </a:solidFill>
              </a:rPr>
              <a:t>eisserie </a:t>
            </a:r>
            <a:r>
              <a:rPr lang="cs-CZ" b="1" dirty="0">
                <a:solidFill>
                  <a:srgbClr val="009900"/>
                </a:solidFill>
              </a:rPr>
              <a:t>a </a:t>
            </a:r>
            <a:r>
              <a:rPr lang="cs-CZ" b="1" dirty="0" smtClean="0">
                <a:solidFill>
                  <a:srgbClr val="009900"/>
                </a:solidFill>
              </a:rPr>
              <a:t>moraxelly (1)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71669" y="1268760"/>
            <a:ext cx="8229600" cy="49377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/>
              <a:t>Gramovo</a:t>
            </a:r>
            <a:r>
              <a:rPr lang="en-US" sz="2400" b="1" dirty="0"/>
              <a:t> </a:t>
            </a:r>
            <a:r>
              <a:rPr lang="en-US" sz="2400" b="1" dirty="0" err="1"/>
              <a:t>barvení</a:t>
            </a:r>
            <a:r>
              <a:rPr lang="en-US" sz="2400" b="1" dirty="0"/>
              <a:t>: </a:t>
            </a:r>
            <a:r>
              <a:rPr lang="en-US" sz="2400" dirty="0" smtClean="0"/>
              <a:t>G</a:t>
            </a:r>
            <a:r>
              <a:rPr lang="cs-CZ" sz="2400" dirty="0" smtClean="0"/>
              <a:t>- </a:t>
            </a:r>
            <a:r>
              <a:rPr lang="en-US" sz="2400" dirty="0" smtClean="0"/>
              <a:t>(diplo)</a:t>
            </a:r>
            <a:r>
              <a:rPr lang="en-US" sz="2400" dirty="0" err="1" smtClean="0"/>
              <a:t>koky</a:t>
            </a:r>
            <a:endParaRPr lang="en-US" sz="2400" dirty="0"/>
          </a:p>
          <a:p>
            <a:r>
              <a:rPr lang="en-US" sz="2400" b="1" dirty="0" err="1" smtClean="0"/>
              <a:t>Oxidáza</a:t>
            </a:r>
            <a:r>
              <a:rPr lang="en-US" sz="2400" b="1" dirty="0" smtClean="0"/>
              <a:t> </a:t>
            </a:r>
            <a:r>
              <a:rPr lang="cs-CZ" sz="2400" dirty="0" smtClean="0"/>
              <a:t>(pozitivní) </a:t>
            </a:r>
            <a:r>
              <a:rPr lang="en-US" sz="2400" dirty="0" err="1" smtClean="0"/>
              <a:t>rozlišuje</a:t>
            </a:r>
            <a:r>
              <a:rPr lang="en-US" sz="2400" dirty="0" smtClean="0"/>
              <a:t> </a:t>
            </a:r>
            <a:r>
              <a:rPr lang="en-US" sz="2400" dirty="0" err="1"/>
              <a:t>některé</a:t>
            </a:r>
            <a:r>
              <a:rPr lang="en-US" sz="2400" dirty="0"/>
              <a:t> </a:t>
            </a:r>
            <a:r>
              <a:rPr lang="en-US" sz="2400" dirty="0" err="1"/>
              <a:t>jiné</a:t>
            </a:r>
            <a:r>
              <a:rPr lang="en-US" sz="2400" dirty="0"/>
              <a:t> </a:t>
            </a:r>
            <a:r>
              <a:rPr lang="en-US" sz="2400" dirty="0" smtClean="0"/>
              <a:t>G</a:t>
            </a:r>
            <a:r>
              <a:rPr lang="cs-CZ" sz="2400" dirty="0" smtClean="0"/>
              <a:t>-</a:t>
            </a:r>
            <a:r>
              <a:rPr lang="en-US" sz="2400" dirty="0" smtClean="0"/>
              <a:t> </a:t>
            </a:r>
            <a:r>
              <a:rPr lang="en-US" sz="2400" dirty="0" err="1"/>
              <a:t>koky</a:t>
            </a:r>
            <a:r>
              <a:rPr lang="en-US" sz="2400" dirty="0"/>
              <a:t> (</a:t>
            </a:r>
            <a:r>
              <a:rPr lang="en-US" sz="2400" dirty="0" err="1" smtClean="0"/>
              <a:t>např</a:t>
            </a:r>
            <a:r>
              <a:rPr lang="en-US" sz="2400" dirty="0" smtClean="0"/>
              <a:t>.</a:t>
            </a:r>
            <a:r>
              <a:rPr lang="cs-CZ" sz="2400" dirty="0" smtClean="0"/>
              <a:t> </a:t>
            </a:r>
            <a:r>
              <a:rPr lang="pl-PL" sz="2400" dirty="0" smtClean="0"/>
              <a:t>acinetobaktery </a:t>
            </a:r>
            <a:r>
              <a:rPr lang="pl-PL" sz="2400" dirty="0"/>
              <a:t>ze skupiny </a:t>
            </a:r>
            <a:r>
              <a:rPr lang="pl-PL" sz="2400" dirty="0" smtClean="0"/>
              <a:t>G- nefermentujících </a:t>
            </a:r>
            <a:r>
              <a:rPr lang="en-US" sz="2400" dirty="0" err="1" smtClean="0"/>
              <a:t>bakterií</a:t>
            </a:r>
            <a:r>
              <a:rPr lang="en-US" sz="2400" dirty="0" smtClean="0"/>
              <a:t> </a:t>
            </a:r>
            <a:r>
              <a:rPr lang="en-US" sz="2400" dirty="0" err="1"/>
              <a:t>jsou</a:t>
            </a:r>
            <a:r>
              <a:rPr lang="en-US" sz="2400" dirty="0"/>
              <a:t> </a:t>
            </a:r>
            <a:r>
              <a:rPr lang="en-US" sz="2400" dirty="0" err="1"/>
              <a:t>také</a:t>
            </a:r>
            <a:r>
              <a:rPr lang="en-US" sz="2400" dirty="0"/>
              <a:t> </a:t>
            </a:r>
            <a:r>
              <a:rPr lang="en-US" sz="2400" dirty="0" err="1"/>
              <a:t>kokoidní</a:t>
            </a:r>
            <a:r>
              <a:rPr lang="en-US" sz="2400" dirty="0"/>
              <a:t>)</a:t>
            </a:r>
          </a:p>
          <a:p>
            <a:r>
              <a:rPr lang="en-US" sz="2400" b="1" dirty="0" err="1" smtClean="0"/>
              <a:t>Růst</a:t>
            </a:r>
            <a:r>
              <a:rPr lang="en-US" sz="2400" b="1" dirty="0" smtClean="0"/>
              <a:t> </a:t>
            </a:r>
            <a:r>
              <a:rPr lang="en-US" sz="2400" b="1" dirty="0" err="1"/>
              <a:t>na</a:t>
            </a:r>
            <a:r>
              <a:rPr lang="en-US" sz="2400" b="1" dirty="0"/>
              <a:t> </a:t>
            </a:r>
            <a:r>
              <a:rPr lang="en-US" sz="2400" b="1" dirty="0" err="1"/>
              <a:t>různých</a:t>
            </a:r>
            <a:r>
              <a:rPr lang="en-US" sz="2400" b="1" dirty="0"/>
              <a:t> </a:t>
            </a:r>
            <a:r>
              <a:rPr lang="en-US" sz="2400" b="1" dirty="0" err="1"/>
              <a:t>půdách</a:t>
            </a:r>
            <a:r>
              <a:rPr lang="en-US" sz="2400" b="1" dirty="0"/>
              <a:t> </a:t>
            </a:r>
            <a:r>
              <a:rPr lang="en-US" sz="2400" dirty="0" err="1"/>
              <a:t>rozliší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b="1" dirty="0" err="1" smtClean="0">
                <a:solidFill>
                  <a:schemeClr val="tx1"/>
                </a:solidFill>
              </a:rPr>
              <a:t>gonokoky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(</a:t>
            </a:r>
            <a:r>
              <a:rPr lang="en-US" sz="2200" dirty="0" err="1">
                <a:solidFill>
                  <a:schemeClr val="tx1"/>
                </a:solidFill>
              </a:rPr>
              <a:t>rostou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jen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čokoládovém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agaru</a:t>
            </a:r>
            <a:r>
              <a:rPr lang="en-US" sz="2200" dirty="0">
                <a:solidFill>
                  <a:schemeClr val="tx1"/>
                </a:solidFill>
              </a:rPr>
              <a:t>),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b="1" dirty="0" err="1" smtClean="0">
                <a:solidFill>
                  <a:schemeClr val="tx1"/>
                </a:solidFill>
              </a:rPr>
              <a:t>meningokoky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(</a:t>
            </a:r>
            <a:r>
              <a:rPr lang="en-US" sz="2200" dirty="0" err="1">
                <a:solidFill>
                  <a:schemeClr val="tx1"/>
                </a:solidFill>
              </a:rPr>
              <a:t>rostou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bohatších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krevních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smtClean="0">
                <a:solidFill>
                  <a:schemeClr val="tx1"/>
                </a:solidFill>
              </a:rPr>
              <a:t>ale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samozřejmě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čokoládových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agarech</a:t>
            </a:r>
            <a:r>
              <a:rPr lang="en-US" sz="2200" dirty="0">
                <a:solidFill>
                  <a:schemeClr val="tx1"/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200" b="1" dirty="0" smtClean="0">
                <a:solidFill>
                  <a:schemeClr val="tx1"/>
                </a:solidFill>
              </a:rPr>
              <a:t>ústní </a:t>
            </a:r>
            <a:r>
              <a:rPr lang="pt-BR" sz="2200" b="1" dirty="0">
                <a:solidFill>
                  <a:schemeClr val="tx1"/>
                </a:solidFill>
              </a:rPr>
              <a:t>neisserie </a:t>
            </a:r>
            <a:r>
              <a:rPr lang="pt-BR" sz="2200" dirty="0">
                <a:solidFill>
                  <a:schemeClr val="tx1"/>
                </a:solidFill>
              </a:rPr>
              <a:t>(rostou na chudém i bohatém </a:t>
            </a:r>
            <a:r>
              <a:rPr lang="pt-BR" sz="2200" dirty="0" smtClean="0">
                <a:solidFill>
                  <a:schemeClr val="tx1"/>
                </a:solidFill>
              </a:rPr>
              <a:t>krevním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agaru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čokoládovém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agaru</a:t>
            </a:r>
            <a:r>
              <a:rPr lang="en-US" sz="2200" dirty="0">
                <a:solidFill>
                  <a:schemeClr val="tx1"/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b="1" i="1" dirty="0" smtClean="0">
                <a:solidFill>
                  <a:schemeClr val="tx1"/>
                </a:solidFill>
              </a:rPr>
              <a:t>M</a:t>
            </a:r>
            <a:r>
              <a:rPr lang="en-US" sz="2200" b="1" i="1" dirty="0">
                <a:solidFill>
                  <a:schemeClr val="tx1"/>
                </a:solidFill>
              </a:rPr>
              <a:t>. </a:t>
            </a:r>
            <a:r>
              <a:rPr lang="en-US" sz="2200" b="1" i="1" dirty="0" err="1">
                <a:solidFill>
                  <a:schemeClr val="tx1"/>
                </a:solidFill>
              </a:rPr>
              <a:t>catarrhalis</a:t>
            </a:r>
            <a:r>
              <a:rPr lang="en-US" sz="2200" b="1" i="1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(</a:t>
            </a:r>
            <a:r>
              <a:rPr lang="en-US" sz="2200" dirty="0" err="1">
                <a:solidFill>
                  <a:schemeClr val="tx1"/>
                </a:solidFill>
              </a:rPr>
              <a:t>růst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jako</a:t>
            </a:r>
            <a:r>
              <a:rPr lang="en-US" sz="2200" dirty="0">
                <a:solidFill>
                  <a:schemeClr val="tx1"/>
                </a:solidFill>
              </a:rPr>
              <a:t> u </a:t>
            </a:r>
            <a:r>
              <a:rPr lang="en-US" sz="2200" dirty="0" err="1">
                <a:solidFill>
                  <a:schemeClr val="tx1"/>
                </a:solidFill>
              </a:rPr>
              <a:t>ústních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neisserií</a:t>
            </a:r>
            <a:r>
              <a:rPr lang="en-US" sz="2200" dirty="0">
                <a:solidFill>
                  <a:schemeClr val="tx1"/>
                </a:solidFill>
              </a:rPr>
              <a:t>)</a:t>
            </a:r>
            <a:endParaRPr lang="cs-CZ" sz="2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25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95536" y="1"/>
            <a:ext cx="8291264" cy="112122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9900"/>
                </a:solidFill>
              </a:rPr>
              <a:t>Diferenciální diagnostika: </a:t>
            </a:r>
            <a:r>
              <a:rPr lang="cs-CZ" b="1" dirty="0">
                <a:solidFill>
                  <a:srgbClr val="009900"/>
                </a:solidFill>
              </a:rPr>
              <a:t>n</a:t>
            </a:r>
            <a:r>
              <a:rPr lang="cs-CZ" b="1" dirty="0" smtClean="0">
                <a:solidFill>
                  <a:srgbClr val="009900"/>
                </a:solidFill>
              </a:rPr>
              <a:t>eisserie </a:t>
            </a:r>
            <a:r>
              <a:rPr lang="cs-CZ" b="1" dirty="0">
                <a:solidFill>
                  <a:srgbClr val="009900"/>
                </a:solidFill>
              </a:rPr>
              <a:t>a </a:t>
            </a:r>
            <a:r>
              <a:rPr lang="cs-CZ" b="1" dirty="0" smtClean="0">
                <a:solidFill>
                  <a:srgbClr val="009900"/>
                </a:solidFill>
              </a:rPr>
              <a:t>moraxelly (2)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4022" y="1268760"/>
            <a:ext cx="8229600" cy="49377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INAC test </a:t>
            </a:r>
            <a:r>
              <a:rPr lang="en-US" sz="2400" dirty="0"/>
              <a:t>(</a:t>
            </a:r>
            <a:r>
              <a:rPr lang="en-US" sz="2400" dirty="0" err="1"/>
              <a:t>proužkový</a:t>
            </a:r>
            <a:r>
              <a:rPr lang="en-US" sz="2400" dirty="0"/>
              <a:t> test </a:t>
            </a:r>
            <a:r>
              <a:rPr lang="en-US" sz="2400" dirty="0" err="1"/>
              <a:t>podobný</a:t>
            </a:r>
            <a:r>
              <a:rPr lang="en-US" sz="2400" dirty="0"/>
              <a:t> </a:t>
            </a:r>
            <a:r>
              <a:rPr lang="en-US" sz="2400" dirty="0" err="1"/>
              <a:t>oxidázovému</a:t>
            </a:r>
            <a:r>
              <a:rPr lang="en-US" sz="2400" dirty="0"/>
              <a:t>) </a:t>
            </a:r>
            <a:r>
              <a:rPr lang="en-US" sz="2400" dirty="0" smtClean="0"/>
              <a:t>–</a:t>
            </a:r>
            <a:r>
              <a:rPr lang="cs-CZ" sz="2400" dirty="0" smtClean="0"/>
              <a:t> </a:t>
            </a:r>
            <a:r>
              <a:rPr lang="en-US" sz="2400" dirty="0" err="1" smtClean="0"/>
              <a:t>pozitivní</a:t>
            </a:r>
            <a:r>
              <a:rPr lang="en-US" sz="2400" dirty="0" smtClean="0"/>
              <a:t> </a:t>
            </a:r>
            <a:r>
              <a:rPr lang="en-US" sz="2400" dirty="0"/>
              <a:t>u </a:t>
            </a:r>
            <a:r>
              <a:rPr lang="en-US" sz="2400" i="1" dirty="0"/>
              <a:t>Moraxella </a:t>
            </a:r>
            <a:r>
              <a:rPr lang="en-US" sz="2400" i="1" dirty="0" err="1" smtClean="0"/>
              <a:t>catarrhalis</a:t>
            </a:r>
            <a:r>
              <a:rPr lang="cs-CZ" sz="2400" i="1" dirty="0" smtClean="0"/>
              <a:t>.</a:t>
            </a:r>
            <a:endParaRPr lang="en-US" sz="2400" i="1" dirty="0"/>
          </a:p>
          <a:p>
            <a:r>
              <a:rPr lang="en-US" sz="2400" b="1" dirty="0" err="1" smtClean="0"/>
              <a:t>Komplexní</a:t>
            </a:r>
            <a:r>
              <a:rPr lang="en-US" sz="2400" b="1" dirty="0" smtClean="0"/>
              <a:t> </a:t>
            </a:r>
            <a:r>
              <a:rPr lang="en-US" sz="2400" b="1" dirty="0" err="1"/>
              <a:t>biochemický</a:t>
            </a:r>
            <a:r>
              <a:rPr lang="en-US" sz="2400" b="1" dirty="0"/>
              <a:t> test </a:t>
            </a:r>
            <a:r>
              <a:rPr lang="en-US" sz="2400" dirty="0"/>
              <a:t>(</a:t>
            </a:r>
            <a:r>
              <a:rPr lang="en-US" sz="2400" dirty="0" err="1"/>
              <a:t>NEISSERIAtest</a:t>
            </a:r>
            <a:r>
              <a:rPr lang="en-US" sz="2400" dirty="0"/>
              <a:t>) </a:t>
            </a:r>
            <a:r>
              <a:rPr lang="en-US" sz="2400" dirty="0" smtClean="0"/>
              <a:t>se</a:t>
            </a:r>
            <a:r>
              <a:rPr lang="cs-CZ" sz="2400" dirty="0" smtClean="0"/>
              <a:t> </a:t>
            </a:r>
            <a:r>
              <a:rPr lang="en-US" sz="2400" dirty="0" err="1" smtClean="0"/>
              <a:t>používá</a:t>
            </a:r>
            <a:r>
              <a:rPr lang="en-US" sz="2400" dirty="0" smtClean="0"/>
              <a:t> </a:t>
            </a:r>
            <a:r>
              <a:rPr lang="en-US" sz="2400" dirty="0" err="1"/>
              <a:t>hlavně</a:t>
            </a:r>
            <a:r>
              <a:rPr lang="en-US" sz="2400" dirty="0"/>
              <a:t> k </a:t>
            </a:r>
            <a:r>
              <a:rPr lang="en-US" sz="2400" dirty="0" err="1"/>
              <a:t>vzájemnému</a:t>
            </a:r>
            <a:r>
              <a:rPr lang="en-US" sz="2400" dirty="0"/>
              <a:t> </a:t>
            </a:r>
            <a:r>
              <a:rPr lang="en-US" sz="2400" dirty="0" err="1"/>
              <a:t>rozlišení</a:t>
            </a:r>
            <a:r>
              <a:rPr lang="en-US" sz="2400" dirty="0"/>
              <a:t> </a:t>
            </a:r>
            <a:r>
              <a:rPr lang="en-US" sz="2400" dirty="0" err="1" smtClean="0"/>
              <a:t>ústních</a:t>
            </a:r>
            <a:r>
              <a:rPr lang="cs-CZ" sz="2400" dirty="0" smtClean="0"/>
              <a:t> </a:t>
            </a:r>
            <a:r>
              <a:rPr lang="en-US" sz="2400" dirty="0" err="1" smtClean="0"/>
              <a:t>neisserií</a:t>
            </a:r>
            <a:r>
              <a:rPr lang="cs-CZ" sz="2400" dirty="0" smtClean="0"/>
              <a:t>.</a:t>
            </a:r>
            <a:endParaRPr lang="en-US" sz="2400" dirty="0"/>
          </a:p>
          <a:p>
            <a:r>
              <a:rPr lang="en-US" sz="2400" b="1" dirty="0" err="1" smtClean="0"/>
              <a:t>Antigenní</a:t>
            </a:r>
            <a:r>
              <a:rPr lang="en-US" sz="2400" b="1" dirty="0" smtClean="0"/>
              <a:t> </a:t>
            </a:r>
            <a:r>
              <a:rPr lang="en-US" sz="2400" b="1" dirty="0" err="1"/>
              <a:t>analýza</a:t>
            </a:r>
            <a:r>
              <a:rPr lang="en-US" sz="2400" b="1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určení</a:t>
            </a:r>
            <a:r>
              <a:rPr lang="en-US" sz="2400" dirty="0"/>
              <a:t> </a:t>
            </a:r>
            <a:r>
              <a:rPr lang="en-US" sz="2400" dirty="0" err="1"/>
              <a:t>seroskupiny</a:t>
            </a:r>
            <a:r>
              <a:rPr lang="en-US" sz="2400" dirty="0"/>
              <a:t> </a:t>
            </a:r>
            <a:r>
              <a:rPr lang="en-US" sz="2400" dirty="0" err="1" smtClean="0"/>
              <a:t>meningokoků</a:t>
            </a:r>
            <a:r>
              <a:rPr lang="cs-CZ" sz="2400" dirty="0" smtClean="0"/>
              <a:t> </a:t>
            </a:r>
            <a:r>
              <a:rPr lang="en-US" sz="2400" dirty="0" smtClean="0"/>
              <a:t>u </a:t>
            </a:r>
            <a:r>
              <a:rPr lang="en-US" sz="2400" dirty="0" err="1"/>
              <a:t>invazivních</a:t>
            </a:r>
            <a:r>
              <a:rPr lang="en-US" sz="2400" dirty="0"/>
              <a:t> </a:t>
            </a:r>
            <a:r>
              <a:rPr lang="en-US" sz="2400" dirty="0" err="1"/>
              <a:t>infekcí</a:t>
            </a:r>
            <a:r>
              <a:rPr lang="en-US" sz="2400" dirty="0" smtClean="0"/>
              <a:t>)</a:t>
            </a:r>
            <a:r>
              <a:rPr lang="cs-CZ" sz="2400" dirty="0" smtClean="0"/>
              <a:t>.</a:t>
            </a:r>
            <a:endParaRPr lang="cs-CZ" sz="2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4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95536" y="1"/>
            <a:ext cx="8291264" cy="112122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9900"/>
                </a:solidFill>
              </a:rPr>
              <a:t>Diagnostika jiných G- tyčinek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268760"/>
            <a:ext cx="8229600" cy="49377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/>
              <a:t>Mikroskopie</a:t>
            </a:r>
            <a:r>
              <a:rPr lang="en-US" sz="2400" b="1" dirty="0"/>
              <a:t>: </a:t>
            </a:r>
            <a:r>
              <a:rPr lang="en-US" sz="2400" dirty="0" smtClean="0"/>
              <a:t>G</a:t>
            </a:r>
            <a:r>
              <a:rPr lang="cs-CZ" sz="2400" dirty="0" smtClean="0"/>
              <a:t>-</a:t>
            </a:r>
            <a:r>
              <a:rPr lang="en-US" sz="2400" dirty="0" smtClean="0"/>
              <a:t> </a:t>
            </a:r>
            <a:r>
              <a:rPr lang="en-US" sz="2400" dirty="0" err="1"/>
              <a:t>tyčinky</a:t>
            </a:r>
            <a:r>
              <a:rPr lang="en-US" sz="2400" dirty="0"/>
              <a:t>, </a:t>
            </a:r>
            <a:r>
              <a:rPr lang="en-US" sz="2400" dirty="0" err="1"/>
              <a:t>často</a:t>
            </a:r>
            <a:r>
              <a:rPr lang="en-US" sz="2400" dirty="0"/>
              <a:t> </a:t>
            </a:r>
            <a:r>
              <a:rPr lang="en-US" sz="2400" dirty="0" err="1"/>
              <a:t>krátké</a:t>
            </a:r>
            <a:endParaRPr lang="en-US" sz="2400" dirty="0"/>
          </a:p>
          <a:p>
            <a:r>
              <a:rPr lang="en-US" sz="2400" b="1" dirty="0" err="1" smtClean="0"/>
              <a:t>Kultivace</a:t>
            </a:r>
            <a:r>
              <a:rPr lang="en-US" sz="2400" b="1" dirty="0"/>
              <a:t>: </a:t>
            </a:r>
            <a:r>
              <a:rPr lang="en-US" sz="2400" dirty="0" err="1"/>
              <a:t>zpravidla</a:t>
            </a:r>
            <a:r>
              <a:rPr lang="en-US" sz="2400" dirty="0"/>
              <a:t> </a:t>
            </a:r>
            <a:r>
              <a:rPr lang="en-US" sz="2400" dirty="0" err="1"/>
              <a:t>speciální</a:t>
            </a:r>
            <a:r>
              <a:rPr lang="en-US" sz="2400" dirty="0"/>
              <a:t> </a:t>
            </a:r>
            <a:r>
              <a:rPr lang="en-US" sz="2400" dirty="0" err="1"/>
              <a:t>půdy</a:t>
            </a:r>
            <a:r>
              <a:rPr lang="en-US" sz="2400" dirty="0"/>
              <a:t> (</a:t>
            </a:r>
            <a:r>
              <a:rPr lang="en-US" sz="2400" dirty="0" smtClean="0"/>
              <a:t>BG</a:t>
            </a:r>
            <a:r>
              <a:rPr lang="cs-CZ" sz="2400" dirty="0" smtClean="0"/>
              <a:t> = Bordet Gengouva</a:t>
            </a:r>
            <a:r>
              <a:rPr lang="en-US" sz="2400" dirty="0" smtClean="0"/>
              <a:t> </a:t>
            </a:r>
            <a:r>
              <a:rPr lang="en-US" sz="2400" dirty="0"/>
              <a:t>pro </a:t>
            </a:r>
            <a:r>
              <a:rPr lang="en-US" sz="2400" dirty="0" err="1" smtClean="0"/>
              <a:t>bordetely</a:t>
            </a:r>
            <a:r>
              <a:rPr lang="en-US" sz="2400" dirty="0" smtClean="0"/>
              <a:t>,</a:t>
            </a:r>
            <a:r>
              <a:rPr lang="cs-CZ" sz="2400" dirty="0" smtClean="0"/>
              <a:t> </a:t>
            </a:r>
            <a:r>
              <a:rPr lang="en-US" sz="2400" dirty="0" smtClean="0"/>
              <a:t>BCYE </a:t>
            </a:r>
            <a:r>
              <a:rPr lang="en-US" sz="2400" dirty="0"/>
              <a:t>pro </a:t>
            </a:r>
            <a:r>
              <a:rPr lang="en-US" sz="2400" dirty="0" err="1"/>
              <a:t>legionely</a:t>
            </a:r>
            <a:r>
              <a:rPr lang="en-US" sz="2400" dirty="0"/>
              <a:t> </a:t>
            </a:r>
            <a:r>
              <a:rPr lang="en-US" sz="2400" dirty="0" err="1"/>
              <a:t>atd</a:t>
            </a:r>
            <a:r>
              <a:rPr lang="en-US" sz="2400" dirty="0"/>
              <a:t>.)</a:t>
            </a:r>
          </a:p>
          <a:p>
            <a:r>
              <a:rPr lang="en-US" sz="2400" b="1" dirty="0" err="1" smtClean="0"/>
              <a:t>Biochemická</a:t>
            </a:r>
            <a:r>
              <a:rPr lang="en-US" sz="2400" b="1" dirty="0" smtClean="0"/>
              <a:t> </a:t>
            </a:r>
            <a:r>
              <a:rPr lang="en-US" sz="2400" b="1" dirty="0" err="1"/>
              <a:t>identifikace</a:t>
            </a:r>
            <a:r>
              <a:rPr lang="en-US" sz="2400" b="1" dirty="0"/>
              <a:t>: </a:t>
            </a:r>
            <a:r>
              <a:rPr lang="en-US" sz="2400" dirty="0" err="1"/>
              <a:t>některé</a:t>
            </a:r>
            <a:r>
              <a:rPr lang="en-US" sz="2400" dirty="0"/>
              <a:t> </a:t>
            </a:r>
            <a:r>
              <a:rPr lang="en-US" sz="2400" dirty="0" err="1"/>
              <a:t>znaky</a:t>
            </a:r>
            <a:r>
              <a:rPr lang="en-US" sz="2400" dirty="0"/>
              <a:t> </a:t>
            </a:r>
            <a:r>
              <a:rPr lang="en-US" sz="2400" dirty="0" err="1"/>
              <a:t>mohou</a:t>
            </a:r>
            <a:r>
              <a:rPr lang="en-US" sz="2400" dirty="0"/>
              <a:t> </a:t>
            </a:r>
            <a:r>
              <a:rPr lang="en-US" sz="2400" dirty="0" err="1" smtClean="0"/>
              <a:t>být</a:t>
            </a:r>
            <a:r>
              <a:rPr lang="cs-CZ" sz="2400" dirty="0"/>
              <a:t> </a:t>
            </a:r>
            <a:r>
              <a:rPr lang="en-US" sz="2400" dirty="0" err="1" smtClean="0"/>
              <a:t>využity</a:t>
            </a:r>
            <a:endParaRPr lang="en-US" sz="2400" dirty="0"/>
          </a:p>
          <a:p>
            <a:r>
              <a:rPr lang="en-US" sz="2400" b="1" dirty="0" err="1" smtClean="0"/>
              <a:t>Antigenní</a:t>
            </a:r>
            <a:r>
              <a:rPr lang="en-US" sz="2400" b="1" dirty="0" smtClean="0"/>
              <a:t> </a:t>
            </a:r>
            <a:r>
              <a:rPr lang="en-US" sz="2400" b="1" dirty="0" err="1"/>
              <a:t>analýza</a:t>
            </a:r>
            <a:r>
              <a:rPr lang="en-US" sz="2400" b="1" dirty="0"/>
              <a:t>: </a:t>
            </a:r>
            <a:r>
              <a:rPr lang="en-US" sz="2400" dirty="0" err="1"/>
              <a:t>někdy</a:t>
            </a:r>
            <a:r>
              <a:rPr lang="en-US" sz="2400" dirty="0"/>
              <a:t> </a:t>
            </a:r>
            <a:r>
              <a:rPr lang="en-US" sz="2400" dirty="0" err="1"/>
              <a:t>užitečná</a:t>
            </a:r>
            <a:endParaRPr lang="en-US" sz="2400" dirty="0"/>
          </a:p>
          <a:p>
            <a:r>
              <a:rPr lang="en-US" sz="2400" b="1" dirty="0" err="1" smtClean="0"/>
              <a:t>Nepřímé</a:t>
            </a:r>
            <a:r>
              <a:rPr lang="en-US" sz="2400" b="1" dirty="0" smtClean="0"/>
              <a:t> </a:t>
            </a:r>
            <a:r>
              <a:rPr lang="en-US" sz="2400" b="1" dirty="0" err="1"/>
              <a:t>metody</a:t>
            </a:r>
            <a:r>
              <a:rPr lang="en-US" sz="2400" b="1" dirty="0"/>
              <a:t> </a:t>
            </a:r>
            <a:r>
              <a:rPr lang="en-US" sz="2400" dirty="0"/>
              <a:t>se </a:t>
            </a:r>
            <a:r>
              <a:rPr lang="en-US" sz="2400" dirty="0" err="1"/>
              <a:t>využívají</a:t>
            </a:r>
            <a:r>
              <a:rPr lang="en-US" sz="2400" dirty="0"/>
              <a:t>, </a:t>
            </a:r>
            <a:r>
              <a:rPr lang="cs-CZ" sz="2400" dirty="0" smtClean="0"/>
              <a:t>nejčastěji</a:t>
            </a:r>
            <a:r>
              <a:rPr lang="en-US" sz="2400" dirty="0" smtClean="0"/>
              <a:t> </a:t>
            </a:r>
            <a:r>
              <a:rPr lang="en-US" sz="2400" dirty="0"/>
              <a:t>u </a:t>
            </a:r>
            <a:r>
              <a:rPr lang="en-US" sz="2400" dirty="0" err="1"/>
              <a:t>tularémie</a:t>
            </a:r>
            <a:endParaRPr lang="en-US" sz="2400" dirty="0"/>
          </a:p>
          <a:p>
            <a:r>
              <a:rPr lang="en-US" sz="2400" b="1" dirty="0" err="1" smtClean="0"/>
              <a:t>Diferenciální</a:t>
            </a:r>
            <a:r>
              <a:rPr lang="en-US" sz="2400" b="1" dirty="0" smtClean="0"/>
              <a:t> </a:t>
            </a:r>
            <a:r>
              <a:rPr lang="en-US" sz="2400" b="1" dirty="0" err="1"/>
              <a:t>diagnostika</a:t>
            </a:r>
            <a:r>
              <a:rPr lang="en-US" sz="2400" b="1" dirty="0"/>
              <a:t> </a:t>
            </a:r>
            <a:r>
              <a:rPr lang="en-US" sz="2400" dirty="0" err="1"/>
              <a:t>tu</a:t>
            </a:r>
            <a:r>
              <a:rPr lang="en-US" sz="2400" dirty="0"/>
              <a:t> </a:t>
            </a:r>
            <a:r>
              <a:rPr lang="en-US" sz="2400" dirty="0" err="1"/>
              <a:t>neprobíhá</a:t>
            </a:r>
            <a:r>
              <a:rPr lang="en-US" sz="2400" dirty="0"/>
              <a:t> </a:t>
            </a:r>
            <a:r>
              <a:rPr lang="en-US" sz="2400" dirty="0" err="1"/>
              <a:t>algoritmicky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Zpravidla</a:t>
            </a:r>
            <a:r>
              <a:rPr lang="en-US" sz="2400" dirty="0"/>
              <a:t> </a:t>
            </a:r>
            <a:r>
              <a:rPr lang="en-US" sz="2400" dirty="0" err="1"/>
              <a:t>jsou</a:t>
            </a:r>
            <a:r>
              <a:rPr lang="en-US" sz="2400" dirty="0"/>
              <a:t> </a:t>
            </a:r>
            <a:r>
              <a:rPr lang="en-US" sz="2400" dirty="0" err="1"/>
              <a:t>vzorky</a:t>
            </a:r>
            <a:r>
              <a:rPr lang="en-US" sz="2400" dirty="0"/>
              <a:t> </a:t>
            </a:r>
            <a:r>
              <a:rPr lang="en-US" sz="2400" dirty="0" err="1"/>
              <a:t>zasílány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vyšetření</a:t>
            </a:r>
            <a:r>
              <a:rPr lang="en-US" sz="2400" dirty="0"/>
              <a:t> </a:t>
            </a:r>
            <a:r>
              <a:rPr lang="en-US" sz="2400" dirty="0" err="1"/>
              <a:t>přímo</a:t>
            </a:r>
            <a:r>
              <a:rPr lang="en-US" sz="2400" dirty="0"/>
              <a:t> </a:t>
            </a:r>
            <a:r>
              <a:rPr lang="en-US" sz="2400" dirty="0" smtClean="0"/>
              <a:t>s</a:t>
            </a:r>
            <a:r>
              <a:rPr lang="cs-CZ" sz="2400" dirty="0" smtClean="0"/>
              <a:t> </a:t>
            </a:r>
            <a:r>
              <a:rPr lang="en-US" sz="2400" dirty="0" err="1" smtClean="0"/>
              <a:t>podezřením</a:t>
            </a:r>
            <a:r>
              <a:rPr lang="en-US" sz="2400" dirty="0" smtClean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legionelózu</a:t>
            </a:r>
            <a:r>
              <a:rPr lang="en-US" sz="2400" dirty="0"/>
              <a:t>, </a:t>
            </a:r>
            <a:r>
              <a:rPr lang="en-US" sz="2400" dirty="0" err="1"/>
              <a:t>dávivý</a:t>
            </a:r>
            <a:r>
              <a:rPr lang="en-US" sz="2400" dirty="0"/>
              <a:t> </a:t>
            </a:r>
            <a:r>
              <a:rPr lang="en-US" sz="2400" dirty="0" err="1"/>
              <a:t>kašel</a:t>
            </a:r>
            <a:r>
              <a:rPr lang="en-US" sz="2400" dirty="0"/>
              <a:t>, </a:t>
            </a:r>
            <a:r>
              <a:rPr lang="en-US" sz="2400" dirty="0" err="1" smtClean="0"/>
              <a:t>Bangovu</a:t>
            </a:r>
            <a:r>
              <a:rPr lang="cs-CZ" sz="2400" dirty="0"/>
              <a:t> </a:t>
            </a:r>
            <a:r>
              <a:rPr lang="en-US" sz="2400" dirty="0" err="1" smtClean="0"/>
              <a:t>chorobu</a:t>
            </a:r>
            <a:r>
              <a:rPr lang="en-US" sz="2400" dirty="0" smtClean="0"/>
              <a:t> </a:t>
            </a:r>
            <a:r>
              <a:rPr lang="en-US" sz="2400" dirty="0" err="1"/>
              <a:t>apod</a:t>
            </a:r>
            <a:r>
              <a:rPr lang="en-US" sz="2400" dirty="0"/>
              <a:t>.</a:t>
            </a:r>
            <a:endParaRPr lang="cs-CZ" sz="2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3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95536" y="1"/>
            <a:ext cx="8291264" cy="112122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9900"/>
                </a:solidFill>
              </a:rPr>
              <a:t>Speciální očkování bordetel</a:t>
            </a:r>
            <a:endParaRPr lang="cs-CZ" b="1" dirty="0">
              <a:solidFill>
                <a:srgbClr val="0099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196752"/>
            <a:ext cx="6987505" cy="490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95536" y="1"/>
            <a:ext cx="8291264" cy="112122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9900"/>
                </a:solidFill>
              </a:rPr>
              <a:t>BCYE půda pro legionely</a:t>
            </a:r>
            <a:endParaRPr lang="cs-CZ" b="1" dirty="0">
              <a:solidFill>
                <a:srgbClr val="0099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7548140" cy="491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8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95536" y="1"/>
            <a:ext cx="8291264" cy="112122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9900"/>
                </a:solidFill>
              </a:rPr>
              <a:t>Úkol č. 1 – </a:t>
            </a:r>
            <a:r>
              <a:rPr lang="cs-CZ" b="1" dirty="0" smtClean="0">
                <a:solidFill>
                  <a:srgbClr val="009900"/>
                </a:solidFill>
              </a:rPr>
              <a:t>Mikroskopie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67544" y="1484784"/>
            <a:ext cx="8229600" cy="49377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cs typeface="Arial" panose="020B0604020202020204" pitchFamily="34" charset="0"/>
              </a:rPr>
              <a:t>1a) </a:t>
            </a:r>
            <a:r>
              <a:rPr lang="cs-CZ" sz="2400" dirty="0" smtClean="0">
                <a:cs typeface="Arial" panose="020B0604020202020204" pitchFamily="34" charset="0"/>
              </a:rPr>
              <a:t>Mikroskopujte uretrální nátěr kapavky, vše zakreslete (diplokoky, leukocyty).</a:t>
            </a:r>
          </a:p>
          <a:p>
            <a:r>
              <a:rPr lang="cs-CZ" sz="2400" b="1" dirty="0" smtClean="0">
                <a:cs typeface="Arial" panose="020B0604020202020204" pitchFamily="34" charset="0"/>
              </a:rPr>
              <a:t>1b)</a:t>
            </a:r>
            <a:r>
              <a:rPr lang="cs-CZ" sz="2400" dirty="0" smtClean="0">
                <a:cs typeface="Arial" panose="020B0604020202020204" pitchFamily="34" charset="0"/>
              </a:rPr>
              <a:t> 4 kmeny G- koky, jeden G</a:t>
            </a:r>
            <a:r>
              <a:rPr lang="en-US" sz="2400" dirty="0" smtClean="0">
                <a:cs typeface="Arial" panose="020B0604020202020204" pitchFamily="34" charset="0"/>
              </a:rPr>
              <a:t>+</a:t>
            </a:r>
            <a:r>
              <a:rPr lang="cs-CZ" sz="2400" dirty="0" smtClean="0"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sz="2100" dirty="0" err="1" smtClean="0">
                <a:cs typeface="Arial" panose="020B0604020202020204" pitchFamily="34" charset="0"/>
              </a:rPr>
              <a:t>Obarvěte</a:t>
            </a:r>
            <a:r>
              <a:rPr lang="en-US" sz="2100" dirty="0" smtClean="0">
                <a:cs typeface="Arial" panose="020B0604020202020204" pitchFamily="34" charset="0"/>
              </a:rPr>
              <a:t> </a:t>
            </a:r>
            <a:r>
              <a:rPr lang="en-US" sz="2100" dirty="0" err="1">
                <a:cs typeface="Arial" panose="020B0604020202020204" pitchFamily="34" charset="0"/>
              </a:rPr>
              <a:t>podle</a:t>
            </a:r>
            <a:r>
              <a:rPr lang="en-US" sz="2100" dirty="0">
                <a:cs typeface="Arial" panose="020B0604020202020204" pitchFamily="34" charset="0"/>
              </a:rPr>
              <a:t> </a:t>
            </a:r>
            <a:r>
              <a:rPr lang="en-US" sz="2100" dirty="0" err="1">
                <a:cs typeface="Arial" panose="020B0604020202020204" pitchFamily="34" charset="0"/>
              </a:rPr>
              <a:t>Grama</a:t>
            </a:r>
            <a:r>
              <a:rPr lang="en-US" sz="2100" dirty="0">
                <a:cs typeface="Arial" panose="020B0604020202020204" pitchFamily="34" charset="0"/>
              </a:rPr>
              <a:t> </a:t>
            </a:r>
            <a:r>
              <a:rPr lang="cs-CZ" sz="2100" dirty="0" smtClean="0">
                <a:cs typeface="Arial" panose="020B0604020202020204" pitchFamily="34" charset="0"/>
              </a:rPr>
              <a:t>12</a:t>
            </a:r>
            <a:r>
              <a:rPr lang="en-US" sz="2100" dirty="0" smtClean="0">
                <a:cs typeface="Arial" panose="020B0604020202020204" pitchFamily="34" charset="0"/>
              </a:rPr>
              <a:t> </a:t>
            </a:r>
            <a:r>
              <a:rPr lang="en-US" sz="2100" dirty="0" err="1">
                <a:cs typeface="Arial" panose="020B0604020202020204" pitchFamily="34" charset="0"/>
              </a:rPr>
              <a:t>podezřelých</a:t>
            </a:r>
            <a:r>
              <a:rPr lang="en-US" sz="2100" dirty="0">
                <a:cs typeface="Arial" panose="020B0604020202020204" pitchFamily="34" charset="0"/>
              </a:rPr>
              <a:t> </a:t>
            </a:r>
            <a:r>
              <a:rPr lang="en-US" sz="2100" dirty="0" err="1">
                <a:cs typeface="Arial" panose="020B0604020202020204" pitchFamily="34" charset="0"/>
              </a:rPr>
              <a:t>kmenů</a:t>
            </a:r>
            <a:r>
              <a:rPr lang="en-US" sz="2100" dirty="0">
                <a:cs typeface="Arial" panose="020B0604020202020204" pitchFamily="34" charset="0"/>
              </a:rPr>
              <a:t> (pro </a:t>
            </a:r>
            <a:r>
              <a:rPr lang="en-US" sz="2100" dirty="0" err="1">
                <a:cs typeface="Arial" panose="020B0604020202020204" pitchFamily="34" charset="0"/>
              </a:rPr>
              <a:t>zopakování</a:t>
            </a:r>
            <a:r>
              <a:rPr lang="en-US" sz="2100" dirty="0">
                <a:cs typeface="Arial" panose="020B0604020202020204" pitchFamily="34" charset="0"/>
              </a:rPr>
              <a:t>: </a:t>
            </a:r>
            <a:r>
              <a:rPr lang="en-US" sz="2100" dirty="0" err="1" smtClean="0">
                <a:cs typeface="Arial" panose="020B0604020202020204" pitchFamily="34" charset="0"/>
              </a:rPr>
              <a:t>natřít</a:t>
            </a:r>
            <a:r>
              <a:rPr lang="cs-CZ" sz="2100" dirty="0">
                <a:cs typeface="Arial" panose="020B0604020202020204" pitchFamily="34" charset="0"/>
              </a:rPr>
              <a:t> </a:t>
            </a:r>
            <a:r>
              <a:rPr lang="cs-CZ" sz="2100" dirty="0" smtClean="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100" dirty="0" smtClean="0">
                <a:cs typeface="Arial" panose="020B0604020202020204" pitchFamily="34" charset="0"/>
              </a:rPr>
              <a:t> </a:t>
            </a:r>
            <a:r>
              <a:rPr lang="en-US" sz="2100" dirty="0" err="1">
                <a:cs typeface="Arial" panose="020B0604020202020204" pitchFamily="34" charset="0"/>
              </a:rPr>
              <a:t>nechat</a:t>
            </a:r>
            <a:r>
              <a:rPr lang="en-US" sz="2100" dirty="0"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cs typeface="Arial" panose="020B0604020202020204" pitchFamily="34" charset="0"/>
              </a:rPr>
              <a:t>uschnout</a:t>
            </a:r>
            <a:r>
              <a:rPr lang="en-US" sz="2100" dirty="0">
                <a:cs typeface="Arial" panose="020B0604020202020204" pitchFamily="34" charset="0"/>
              </a:rPr>
              <a:t> </a:t>
            </a:r>
            <a:r>
              <a:rPr lang="cs-CZ" sz="2100" dirty="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100" dirty="0" smtClean="0">
                <a:cs typeface="Arial" panose="020B0604020202020204" pitchFamily="34" charset="0"/>
              </a:rPr>
              <a:t> </a:t>
            </a:r>
            <a:r>
              <a:rPr lang="en-US" sz="2100" dirty="0" err="1">
                <a:cs typeface="Arial" panose="020B0604020202020204" pitchFamily="34" charset="0"/>
              </a:rPr>
              <a:t>fixovat</a:t>
            </a:r>
            <a:r>
              <a:rPr lang="en-US" sz="2100" dirty="0"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cs typeface="Arial" panose="020B0604020202020204" pitchFamily="34" charset="0"/>
              </a:rPr>
              <a:t>plamenem</a:t>
            </a:r>
            <a:r>
              <a:rPr lang="en-US" sz="2100" dirty="0" smtClean="0">
                <a:cs typeface="Arial" panose="020B0604020202020204" pitchFamily="34" charset="0"/>
              </a:rPr>
              <a:t> </a:t>
            </a:r>
            <a:r>
              <a:rPr lang="cs-CZ" sz="2100" dirty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100" dirty="0" err="1" smtClean="0">
                <a:cs typeface="Arial" panose="020B0604020202020204" pitchFamily="34" charset="0"/>
              </a:rPr>
              <a:t>poté</a:t>
            </a:r>
            <a:r>
              <a:rPr lang="en-US" sz="2100" dirty="0" smtClean="0">
                <a:cs typeface="Arial" panose="020B0604020202020204" pitchFamily="34" charset="0"/>
              </a:rPr>
              <a:t> </a:t>
            </a:r>
            <a:r>
              <a:rPr lang="en-US" sz="2100" dirty="0" err="1">
                <a:cs typeface="Arial" panose="020B0604020202020204" pitchFamily="34" charset="0"/>
              </a:rPr>
              <a:t>barvit</a:t>
            </a:r>
            <a:r>
              <a:rPr lang="en-US" sz="2100" dirty="0">
                <a:cs typeface="Arial" panose="020B0604020202020204" pitchFamily="34" charset="0"/>
              </a:rPr>
              <a:t>: Gram 30 </a:t>
            </a:r>
            <a:r>
              <a:rPr lang="en-US" sz="2100" dirty="0" smtClean="0">
                <a:cs typeface="Arial" panose="020B0604020202020204" pitchFamily="34" charset="0"/>
              </a:rPr>
              <a:t>s </a:t>
            </a:r>
            <a:r>
              <a:rPr lang="cs-CZ" sz="2100" dirty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100" dirty="0" err="1" smtClean="0">
                <a:cs typeface="Arial" panose="020B0604020202020204" pitchFamily="34" charset="0"/>
              </a:rPr>
              <a:t>Lugol</a:t>
            </a:r>
            <a:r>
              <a:rPr lang="en-US" sz="2100" dirty="0" smtClean="0">
                <a:cs typeface="Arial" panose="020B0604020202020204" pitchFamily="34" charset="0"/>
              </a:rPr>
              <a:t> 20-30 s </a:t>
            </a:r>
            <a:r>
              <a:rPr lang="cs-CZ" sz="2100" dirty="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100" dirty="0" smtClean="0">
                <a:cs typeface="Arial" panose="020B0604020202020204" pitchFamily="34" charset="0"/>
              </a:rPr>
              <a:t> </a:t>
            </a:r>
            <a:r>
              <a:rPr lang="cs-CZ" sz="2100" b="1" dirty="0" smtClean="0">
                <a:cs typeface="Arial" panose="020B0604020202020204" pitchFamily="34" charset="0"/>
              </a:rPr>
              <a:t>opláchnout vodou </a:t>
            </a:r>
            <a:r>
              <a:rPr lang="cs-CZ" sz="2100" dirty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100" dirty="0" err="1" smtClean="0">
                <a:cs typeface="Arial" panose="020B0604020202020204" pitchFamily="34" charset="0"/>
              </a:rPr>
              <a:t>alkohol</a:t>
            </a:r>
            <a:r>
              <a:rPr lang="en-US" sz="2100" dirty="0" smtClean="0">
                <a:cs typeface="Arial" panose="020B0604020202020204" pitchFamily="34" charset="0"/>
              </a:rPr>
              <a:t> 15</a:t>
            </a:r>
            <a:r>
              <a:rPr lang="cs-CZ" sz="2100" dirty="0" smtClean="0">
                <a:cs typeface="Arial" panose="020B0604020202020204" pitchFamily="34" charset="0"/>
              </a:rPr>
              <a:t>-20</a:t>
            </a:r>
            <a:r>
              <a:rPr lang="en-US" sz="2100" dirty="0" smtClean="0">
                <a:cs typeface="Arial" panose="020B0604020202020204" pitchFamily="34" charset="0"/>
              </a:rPr>
              <a:t> s </a:t>
            </a:r>
            <a:r>
              <a:rPr lang="cs-CZ" sz="2100" dirty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100" dirty="0" err="1" smtClean="0">
                <a:cs typeface="Arial" panose="020B0604020202020204" pitchFamily="34" charset="0"/>
              </a:rPr>
              <a:t>opl</a:t>
            </a:r>
            <a:r>
              <a:rPr lang="cs-CZ" sz="2100" dirty="0" smtClean="0">
                <a:cs typeface="Arial" panose="020B0604020202020204" pitchFamily="34" charset="0"/>
              </a:rPr>
              <a:t>áchnout vodou </a:t>
            </a:r>
            <a:r>
              <a:rPr lang="cs-CZ" sz="2100" dirty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cs-CZ" sz="21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100" dirty="0" smtClean="0">
                <a:cs typeface="Arial" panose="020B0604020202020204" pitchFamily="34" charset="0"/>
              </a:rPr>
              <a:t>safranin </a:t>
            </a:r>
            <a:r>
              <a:rPr lang="en-US" sz="2100" dirty="0">
                <a:cs typeface="Arial" panose="020B0604020202020204" pitchFamily="34" charset="0"/>
              </a:rPr>
              <a:t>60 </a:t>
            </a:r>
            <a:r>
              <a:rPr lang="cs-CZ" sz="2100" dirty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cs-CZ" sz="2100" dirty="0" smtClean="0">
                <a:cs typeface="Arial" panose="020B0604020202020204" pitchFamily="34" charset="0"/>
                <a:sym typeface="Wingdings" panose="05000000000000000000" pitchFamily="2" charset="2"/>
              </a:rPr>
              <a:t>opláchnout </a:t>
            </a:r>
            <a:r>
              <a:rPr lang="en-US" sz="2100" dirty="0" err="1" smtClean="0">
                <a:cs typeface="Arial" panose="020B0604020202020204" pitchFamily="34" charset="0"/>
              </a:rPr>
              <a:t>vod</a:t>
            </a:r>
            <a:r>
              <a:rPr lang="cs-CZ" sz="2100" dirty="0" smtClean="0">
                <a:cs typeface="Arial" panose="020B0604020202020204" pitchFamily="34" charset="0"/>
              </a:rPr>
              <a:t>ou </a:t>
            </a:r>
            <a:r>
              <a:rPr lang="cs-CZ" sz="2100" dirty="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100" dirty="0" smtClean="0"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cs typeface="Arial" panose="020B0604020202020204" pitchFamily="34" charset="0"/>
              </a:rPr>
              <a:t>osušit</a:t>
            </a:r>
            <a:r>
              <a:rPr lang="cs-CZ" sz="2100" b="1" dirty="0">
                <a:cs typeface="Arial" panose="020B0604020202020204" pitchFamily="34" charset="0"/>
              </a:rPr>
              <a:t> </a:t>
            </a:r>
            <a:r>
              <a:rPr lang="cs-CZ" sz="2100" b="1" dirty="0" smtClean="0">
                <a:cs typeface="Arial" panose="020B0604020202020204" pitchFamily="34" charset="0"/>
              </a:rPr>
              <a:t>filtračním papírem (nedrhnout buničinou ani ničím jiným!) </a:t>
            </a:r>
            <a:r>
              <a:rPr lang="cs-CZ" sz="2100" dirty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100" dirty="0" err="1" smtClean="0">
                <a:cs typeface="Arial" panose="020B0604020202020204" pitchFamily="34" charset="0"/>
              </a:rPr>
              <a:t>imerzní</a:t>
            </a:r>
            <a:r>
              <a:rPr lang="en-US" sz="2100" dirty="0" smtClean="0"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cs typeface="Arial" panose="020B0604020202020204" pitchFamily="34" charset="0"/>
              </a:rPr>
              <a:t>obj</a:t>
            </a:r>
            <a:r>
              <a:rPr lang="cs-CZ" sz="2100" dirty="0" smtClean="0">
                <a:cs typeface="Arial" panose="020B0604020202020204" pitchFamily="34" charset="0"/>
              </a:rPr>
              <a:t>ektiv - olej</a:t>
            </a:r>
            <a:r>
              <a:rPr lang="en-US" sz="2100" dirty="0" smtClean="0">
                <a:cs typeface="Arial" panose="020B0604020202020204" pitchFamily="34" charset="0"/>
              </a:rPr>
              <a:t>) </a:t>
            </a:r>
            <a:endParaRPr lang="en-US" sz="21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95536" y="1"/>
            <a:ext cx="8291264" cy="112122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9900"/>
                </a:solidFill>
              </a:rPr>
              <a:t>Intracelulární uložení gonokoků</a:t>
            </a:r>
            <a:endParaRPr lang="cs-CZ" b="1" dirty="0">
              <a:solidFill>
                <a:srgbClr val="0099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87" y="1268760"/>
            <a:ext cx="6729561" cy="501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8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95536" y="1"/>
            <a:ext cx="8291264" cy="112122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9900"/>
                </a:solidFill>
              </a:rPr>
              <a:t>Úkol č. 2 – Kultivace na agarových půdách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1268760"/>
            <a:ext cx="8229600" cy="49377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>
                <a:cs typeface="Arial" panose="020B0604020202020204" pitchFamily="34" charset="0"/>
              </a:rPr>
              <a:t>Popište nárůst kolonií na KA, ty které zde nerostou popište na čoko </a:t>
            </a:r>
            <a:r>
              <a:rPr lang="cs-CZ" sz="2400" dirty="0" smtClean="0">
                <a:cs typeface="Arial" panose="020B0604020202020204" pitchFamily="34" charset="0"/>
              </a:rPr>
              <a:t>agaru</a:t>
            </a:r>
            <a:r>
              <a:rPr lang="cs-CZ" sz="2400" dirty="0">
                <a:cs typeface="Arial" panose="020B0604020202020204" pitchFamily="34" charset="0"/>
              </a:rPr>
              <a:t> </a:t>
            </a:r>
            <a:r>
              <a:rPr lang="cs-CZ" sz="2400" dirty="0" smtClean="0">
                <a:cs typeface="Arial" panose="020B0604020202020204" pitchFamily="34" charset="0"/>
              </a:rPr>
              <a:t>(jeden kmen).</a:t>
            </a:r>
          </a:p>
          <a:p>
            <a:r>
              <a:rPr lang="cs-CZ" sz="2400" dirty="0" smtClean="0">
                <a:cs typeface="Arial" panose="020B0604020202020204" pitchFamily="34" charset="0"/>
              </a:rPr>
              <a:t>Neobohacený KA: ústní neisserie, moraxelly</a:t>
            </a:r>
          </a:p>
          <a:p>
            <a:r>
              <a:rPr lang="cs-CZ" sz="2400" dirty="0" smtClean="0">
                <a:cs typeface="Arial" panose="020B0604020202020204" pitchFamily="34" charset="0"/>
              </a:rPr>
              <a:t>Obohacený KA: ústní neisserie, moraxelly, meningokok</a:t>
            </a:r>
          </a:p>
          <a:p>
            <a:r>
              <a:rPr lang="cs-CZ" sz="2400" dirty="0" smtClean="0">
                <a:cs typeface="Arial" panose="020B0604020202020204" pitchFamily="34" charset="0"/>
              </a:rPr>
              <a:t>Čoko agar</a:t>
            </a:r>
            <a:r>
              <a:rPr lang="cs-CZ" sz="2400" dirty="0">
                <a:cs typeface="Arial" panose="020B0604020202020204" pitchFamily="34" charset="0"/>
              </a:rPr>
              <a:t>: ústní neisserie, moraxelly, </a:t>
            </a:r>
            <a:r>
              <a:rPr lang="cs-CZ" sz="2400" dirty="0" smtClean="0">
                <a:cs typeface="Arial" panose="020B0604020202020204" pitchFamily="34" charset="0"/>
              </a:rPr>
              <a:t>meningokok, gonokok</a:t>
            </a:r>
            <a:endParaRPr lang="cs-CZ" sz="24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95536" y="1"/>
            <a:ext cx="8291264" cy="112122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9900"/>
                </a:solidFill>
              </a:rPr>
              <a:t>Úkol č. 3 – </a:t>
            </a:r>
            <a:r>
              <a:rPr lang="cs-CZ" b="1" dirty="0" smtClean="0">
                <a:solidFill>
                  <a:srgbClr val="009900"/>
                </a:solidFill>
              </a:rPr>
              <a:t>Základní b</a:t>
            </a:r>
            <a:r>
              <a:rPr lang="cs-CZ" b="1" dirty="0" smtClean="0">
                <a:solidFill>
                  <a:srgbClr val="009900"/>
                </a:solidFill>
              </a:rPr>
              <a:t>iochemické testy</a:t>
            </a:r>
            <a:endParaRPr lang="en-US" b="1" dirty="0">
              <a:solidFill>
                <a:srgbClr val="00990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1268760"/>
            <a:ext cx="8229600" cy="49377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>
                <a:cs typeface="Arial" panose="020B0604020202020204" pitchFamily="34" charset="0"/>
              </a:rPr>
              <a:t>Pouze demonstračně na bočním stole!!!</a:t>
            </a:r>
          </a:p>
          <a:p>
            <a:pPr marL="0" indent="0">
              <a:buNone/>
            </a:pPr>
            <a:endParaRPr lang="cs-CZ" sz="2400" dirty="0" smtClean="0">
              <a:cs typeface="Arial" panose="020B0604020202020204" pitchFamily="34" charset="0"/>
            </a:endParaRPr>
          </a:p>
          <a:p>
            <a:r>
              <a:rPr lang="en-US" sz="2400" b="1" dirty="0" smtClean="0">
                <a:cs typeface="Arial" panose="020B0604020202020204" pitchFamily="34" charset="0"/>
              </a:rPr>
              <a:t>3a</a:t>
            </a:r>
            <a:r>
              <a:rPr lang="cs-CZ" sz="2400" b="1" dirty="0" smtClean="0">
                <a:cs typeface="Arial" panose="020B0604020202020204" pitchFamily="34" charset="0"/>
              </a:rPr>
              <a:t>)</a:t>
            </a:r>
            <a:r>
              <a:rPr lang="en-US" sz="2400" b="1" dirty="0" smtClean="0">
                <a:cs typeface="Arial" panose="020B0604020202020204" pitchFamily="34" charset="0"/>
              </a:rPr>
              <a:t> </a:t>
            </a:r>
            <a:r>
              <a:rPr lang="en-US" sz="2400" dirty="0" err="1"/>
              <a:t>Oxidázový</a:t>
            </a:r>
            <a:r>
              <a:rPr lang="en-US" sz="2400" dirty="0"/>
              <a:t> test k </a:t>
            </a:r>
            <a:r>
              <a:rPr lang="en-US" sz="2400" dirty="0" err="1"/>
              <a:t>odlišení</a:t>
            </a:r>
            <a:r>
              <a:rPr lang="en-US" sz="2400" dirty="0"/>
              <a:t> </a:t>
            </a:r>
            <a:r>
              <a:rPr lang="en-US" sz="2400" dirty="0" err="1"/>
              <a:t>neisserií</a:t>
            </a:r>
            <a:r>
              <a:rPr lang="en-US" sz="2400" dirty="0"/>
              <a:t> a </a:t>
            </a:r>
            <a:r>
              <a:rPr lang="en-US" sz="2400" dirty="0" err="1" smtClean="0"/>
              <a:t>moraxel</a:t>
            </a:r>
            <a:r>
              <a:rPr lang="en-US" sz="2400" dirty="0" smtClean="0"/>
              <a:t> </a:t>
            </a:r>
            <a:r>
              <a:rPr lang="en-US" sz="2400" dirty="0"/>
              <a:t>od </a:t>
            </a:r>
            <a:r>
              <a:rPr lang="en-US" sz="2400" dirty="0" err="1"/>
              <a:t>případných</a:t>
            </a:r>
            <a:r>
              <a:rPr lang="en-US" sz="2400" dirty="0"/>
              <a:t> </a:t>
            </a:r>
            <a:r>
              <a:rPr lang="en-US" sz="2400" dirty="0" err="1"/>
              <a:t>jiných</a:t>
            </a:r>
            <a:r>
              <a:rPr lang="en-US" sz="2400" dirty="0"/>
              <a:t> G- </a:t>
            </a:r>
            <a:r>
              <a:rPr lang="en-US" sz="2400" dirty="0" err="1" smtClean="0"/>
              <a:t>koků</a:t>
            </a:r>
            <a:r>
              <a:rPr lang="cs-CZ" sz="2400" dirty="0" smtClean="0"/>
              <a:t>.</a:t>
            </a:r>
            <a:endParaRPr lang="en-US" sz="2400" dirty="0"/>
          </a:p>
          <a:p>
            <a:r>
              <a:rPr lang="en-US" sz="2400" b="1" dirty="0" smtClean="0">
                <a:cs typeface="Arial" panose="020B0604020202020204" pitchFamily="34" charset="0"/>
              </a:rPr>
              <a:t>3b</a:t>
            </a:r>
            <a:r>
              <a:rPr lang="cs-CZ" sz="2400" b="1" dirty="0">
                <a:cs typeface="Arial" panose="020B0604020202020204" pitchFamily="34" charset="0"/>
              </a:rPr>
              <a:t>)</a:t>
            </a:r>
            <a:r>
              <a:rPr lang="en-US" sz="2400" b="1" dirty="0" smtClean="0">
                <a:cs typeface="Arial" panose="020B0604020202020204" pitchFamily="34" charset="0"/>
              </a:rPr>
              <a:t> </a:t>
            </a:r>
            <a:r>
              <a:rPr lang="en-US" sz="2400" dirty="0" err="1"/>
              <a:t>Indoxylacetátový</a:t>
            </a:r>
            <a:r>
              <a:rPr lang="en-US" sz="2400" dirty="0"/>
              <a:t> test k </a:t>
            </a:r>
            <a:r>
              <a:rPr lang="en-US" sz="2400" dirty="0" err="1"/>
              <a:t>odlišení</a:t>
            </a:r>
            <a:r>
              <a:rPr lang="en-US" sz="2400" dirty="0"/>
              <a:t> </a:t>
            </a:r>
            <a:r>
              <a:rPr lang="en-US" sz="2400" i="1" dirty="0" smtClean="0"/>
              <a:t>Moraxella </a:t>
            </a:r>
            <a:r>
              <a:rPr lang="en-US" sz="2400" i="1" dirty="0" err="1" smtClean="0"/>
              <a:t>catarrhalis</a:t>
            </a:r>
            <a:endParaRPr lang="cs-CZ" sz="2400" i="1" dirty="0"/>
          </a:p>
          <a:p>
            <a:pPr marL="0" indent="0">
              <a:buNone/>
            </a:pPr>
            <a:r>
              <a:rPr lang="cs-CZ" sz="2400" i="1" dirty="0"/>
              <a:t> </a:t>
            </a:r>
            <a:r>
              <a:rPr lang="cs-CZ" sz="2400" i="1" dirty="0" smtClean="0"/>
              <a:t>   </a:t>
            </a:r>
            <a:r>
              <a:rPr lang="en-US" sz="2400" dirty="0" smtClean="0"/>
              <a:t>od </a:t>
            </a:r>
            <a:r>
              <a:rPr lang="en-US" sz="2400" dirty="0" err="1" smtClean="0"/>
              <a:t>neisserií</a:t>
            </a:r>
            <a:r>
              <a:rPr lang="cs-CZ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95536" y="1"/>
            <a:ext cx="8291264" cy="11212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9900"/>
                </a:solidFill>
              </a:rPr>
              <a:t>G- </a:t>
            </a:r>
            <a:r>
              <a:rPr lang="en-US" b="1" dirty="0" err="1" smtClean="0">
                <a:solidFill>
                  <a:srgbClr val="009900"/>
                </a:solidFill>
              </a:rPr>
              <a:t>koky</a:t>
            </a:r>
            <a:r>
              <a:rPr lang="en-US" b="1" dirty="0" smtClean="0">
                <a:solidFill>
                  <a:srgbClr val="009900"/>
                </a:solidFill>
              </a:rPr>
              <a:t> – rod </a:t>
            </a:r>
            <a:r>
              <a:rPr lang="en-US" b="1" i="1" dirty="0" smtClean="0">
                <a:solidFill>
                  <a:srgbClr val="009900"/>
                </a:solidFill>
              </a:rPr>
              <a:t>Neisseria</a:t>
            </a:r>
            <a:r>
              <a:rPr lang="cs-CZ" b="1" i="1" dirty="0" smtClean="0">
                <a:solidFill>
                  <a:srgbClr val="009900"/>
                </a:solidFill>
              </a:rPr>
              <a:t> </a:t>
            </a:r>
            <a:r>
              <a:rPr lang="cs-CZ" b="1" dirty="0" smtClean="0">
                <a:solidFill>
                  <a:srgbClr val="009900"/>
                </a:solidFill>
              </a:rPr>
              <a:t>(1)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73359" y="1268760"/>
            <a:ext cx="8229600" cy="49377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Kultivačně náročné G- koky až kokotyčky: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</a:rPr>
              <a:t>Ústní neisserie: běžný krevní agar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</a:rPr>
              <a:t>Meningokok: obohacený krevní agar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</a:rPr>
              <a:t>Gonokok: čokoládový agar</a:t>
            </a:r>
          </a:p>
          <a:p>
            <a:r>
              <a:rPr lang="cs-CZ" sz="2400" dirty="0" smtClean="0"/>
              <a:t> </a:t>
            </a:r>
            <a:r>
              <a:rPr lang="cs-CZ" sz="2400" dirty="0" smtClean="0"/>
              <a:t>Často se vyskytují jako </a:t>
            </a:r>
            <a:r>
              <a:rPr lang="cs-CZ" sz="2400" dirty="0" smtClean="0"/>
              <a:t>diplokoky.</a:t>
            </a:r>
          </a:p>
          <a:p>
            <a:r>
              <a:rPr lang="cs-CZ" sz="2400" dirty="0" smtClean="0"/>
              <a:t>Kataláza i oxidáza pozitivní.</a:t>
            </a:r>
          </a:p>
          <a:p>
            <a:r>
              <a:rPr lang="cs-CZ" sz="2400" dirty="0" smtClean="0"/>
              <a:t>Aerobní / mikroaerofilní. Některé druhy mohou vyžadovat zvýšenou tenzi CO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.</a:t>
            </a:r>
            <a:endParaRPr lang="cs-CZ" sz="2400" dirty="0" smtClean="0"/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930" y="4191876"/>
            <a:ext cx="38766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395536" y="1"/>
            <a:ext cx="8291264" cy="1121228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9900"/>
                </a:solidFill>
              </a:rPr>
              <a:t>Úkol č. </a:t>
            </a:r>
            <a:r>
              <a:rPr lang="cs-CZ" b="1" dirty="0" smtClean="0">
                <a:solidFill>
                  <a:srgbClr val="009900"/>
                </a:solidFill>
              </a:rPr>
              <a:t>4 </a:t>
            </a:r>
            <a:r>
              <a:rPr lang="cs-CZ" b="1" dirty="0" smtClean="0">
                <a:solidFill>
                  <a:srgbClr val="009900"/>
                </a:solidFill>
              </a:rPr>
              <a:t>– </a:t>
            </a:r>
            <a:r>
              <a:rPr lang="cs-CZ" b="1" dirty="0">
                <a:solidFill>
                  <a:srgbClr val="009900"/>
                </a:solidFill>
              </a:rPr>
              <a:t>Určení G– glukózu nefermentujících bakterií a G– </a:t>
            </a:r>
            <a:r>
              <a:rPr lang="cs-CZ" b="1" dirty="0" smtClean="0">
                <a:solidFill>
                  <a:srgbClr val="009900"/>
                </a:solidFill>
              </a:rPr>
              <a:t>koků (2)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67544" y="1484784"/>
            <a:ext cx="8229600" cy="49377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buNone/>
            </a:pPr>
            <a:r>
              <a:rPr lang="cs-CZ" sz="2000" b="1" dirty="0" smtClean="0"/>
              <a:t>	</a:t>
            </a:r>
            <a:r>
              <a:rPr lang="cs-CZ" sz="2400" b="1" dirty="0">
                <a:solidFill>
                  <a:schemeClr val="tx1"/>
                </a:solidFill>
              </a:rPr>
              <a:t>NEISSERIAtest</a:t>
            </a:r>
            <a:r>
              <a:rPr lang="cs-CZ" sz="24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cs-CZ" sz="2200" dirty="0" smtClean="0"/>
              <a:t>Jeden řádek – 1. jamka = negativní kontrola. </a:t>
            </a:r>
            <a:r>
              <a:rPr lang="cs-CZ" sz="2200" b="1" dirty="0" smtClean="0"/>
              <a:t>Test začíná od 2. jamky!!! </a:t>
            </a:r>
          </a:p>
          <a:p>
            <a:r>
              <a:rPr lang="cs-CZ" sz="2200" dirty="0" smtClean="0"/>
              <a:t>Nutno zakápnout Lugolovým roztokem před provedením odečtu (nemusíte dělat</a:t>
            </a:r>
            <a:r>
              <a:rPr lang="cs-CZ" sz="2200" dirty="0" smtClean="0"/>
              <a:t>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b="1" dirty="0" smtClean="0">
                <a:solidFill>
                  <a:schemeClr val="tx1"/>
                </a:solidFill>
              </a:rPr>
              <a:t>G</a:t>
            </a:r>
            <a:r>
              <a:rPr lang="cs-CZ" sz="2200" dirty="0" smtClean="0">
                <a:solidFill>
                  <a:schemeClr val="tx1"/>
                </a:solidFill>
              </a:rPr>
              <a:t>onokok štěpí </a:t>
            </a:r>
            <a:r>
              <a:rPr lang="cs-CZ" sz="2200" b="1" dirty="0" smtClean="0">
                <a:solidFill>
                  <a:schemeClr val="tx1"/>
                </a:solidFill>
              </a:rPr>
              <a:t>g</a:t>
            </a:r>
            <a:r>
              <a:rPr lang="cs-CZ" sz="2200" dirty="0" smtClean="0">
                <a:solidFill>
                  <a:schemeClr val="tx1"/>
                </a:solidFill>
              </a:rPr>
              <a:t>lukózu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b="1" dirty="0" smtClean="0">
                <a:solidFill>
                  <a:schemeClr val="tx1"/>
                </a:solidFill>
              </a:rPr>
              <a:t>M</a:t>
            </a:r>
            <a:r>
              <a:rPr lang="cs-CZ" sz="2200" dirty="0" smtClean="0">
                <a:solidFill>
                  <a:schemeClr val="tx1"/>
                </a:solidFill>
              </a:rPr>
              <a:t>eningokok štěpí </a:t>
            </a:r>
            <a:r>
              <a:rPr lang="cs-CZ" sz="2200" b="1" dirty="0" smtClean="0">
                <a:solidFill>
                  <a:schemeClr val="tx1"/>
                </a:solidFill>
              </a:rPr>
              <a:t>m</a:t>
            </a:r>
            <a:r>
              <a:rPr lang="cs-CZ" sz="2200" dirty="0" smtClean="0">
                <a:solidFill>
                  <a:schemeClr val="tx1"/>
                </a:solidFill>
              </a:rPr>
              <a:t>altózu</a:t>
            </a:r>
          </a:p>
          <a:p>
            <a:pPr marL="274320" lvl="1" indent="0">
              <a:buNone/>
            </a:pPr>
            <a:r>
              <a:rPr lang="cs-CZ" sz="2200" dirty="0" smtClean="0">
                <a:solidFill>
                  <a:schemeClr val="tx1"/>
                </a:solidFill>
              </a:rPr>
              <a:t>a glukózu</a:t>
            </a:r>
            <a:endParaRPr lang="cs-CZ" sz="2400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cs-CZ" sz="2400" b="1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pPr lvl="2"/>
            <a:endParaRPr lang="cs-CZ" sz="1800" b="1" dirty="0" smtClean="0"/>
          </a:p>
          <a:p>
            <a:endParaRPr lang="en-US" sz="2400" b="1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344" y="3212976"/>
            <a:ext cx="3655845" cy="294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95536" y="1"/>
            <a:ext cx="8291264" cy="112122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9900"/>
                </a:solidFill>
              </a:rPr>
              <a:t>Úkol č. </a:t>
            </a:r>
            <a:r>
              <a:rPr lang="cs-CZ" b="1" dirty="0" smtClean="0">
                <a:solidFill>
                  <a:srgbClr val="009900"/>
                </a:solidFill>
              </a:rPr>
              <a:t>5 </a:t>
            </a:r>
            <a:r>
              <a:rPr lang="cs-CZ" b="1" dirty="0" smtClean="0">
                <a:solidFill>
                  <a:srgbClr val="009900"/>
                </a:solidFill>
              </a:rPr>
              <a:t>– </a:t>
            </a:r>
            <a:r>
              <a:rPr lang="cs-CZ" b="1" dirty="0">
                <a:solidFill>
                  <a:srgbClr val="009900"/>
                </a:solidFill>
              </a:rPr>
              <a:t>Testy citlivosti patogenů na antibiotika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340768"/>
            <a:ext cx="8229600" cy="49377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>
                <a:cs typeface="Arial" panose="020B0604020202020204" pitchFamily="34" charset="0"/>
              </a:rPr>
              <a:t>Odečtěte difúzní diskové testy pro gonokoka a meningokoka.</a:t>
            </a:r>
          </a:p>
          <a:p>
            <a:r>
              <a:rPr lang="cs-CZ" sz="2400" dirty="0" smtClean="0">
                <a:cs typeface="Arial" panose="020B0604020202020204" pitchFamily="34" charset="0"/>
              </a:rPr>
              <a:t>Test pro </a:t>
            </a:r>
            <a:r>
              <a:rPr lang="cs-CZ" sz="2400" i="1" dirty="0" smtClean="0">
                <a:cs typeface="Arial" panose="020B0604020202020204" pitchFamily="34" charset="0"/>
              </a:rPr>
              <a:t>Moraxellu</a:t>
            </a:r>
            <a:r>
              <a:rPr lang="cs-CZ" sz="2400" dirty="0" smtClean="0">
                <a:cs typeface="Arial" panose="020B0604020202020204" pitchFamily="34" charset="0"/>
              </a:rPr>
              <a:t> se vzhledem k hraničním citlivostem neprovádí.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05880" y="0"/>
            <a:ext cx="8291264" cy="112122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9900"/>
                </a:solidFill>
              </a:rPr>
              <a:t>Úkol č. </a:t>
            </a:r>
            <a:r>
              <a:rPr lang="cs-CZ" b="1" dirty="0" smtClean="0">
                <a:solidFill>
                  <a:srgbClr val="009900"/>
                </a:solidFill>
              </a:rPr>
              <a:t>6 </a:t>
            </a:r>
            <a:r>
              <a:rPr lang="cs-CZ" b="1" dirty="0" smtClean="0">
                <a:solidFill>
                  <a:srgbClr val="009900"/>
                </a:solidFill>
              </a:rPr>
              <a:t>– </a:t>
            </a:r>
            <a:r>
              <a:rPr lang="cs-CZ" b="1" dirty="0">
                <a:solidFill>
                  <a:srgbClr val="009900"/>
                </a:solidFill>
              </a:rPr>
              <a:t>Přímý průkaz </a:t>
            </a:r>
            <a:r>
              <a:rPr lang="cs-CZ" b="1" dirty="0" smtClean="0">
                <a:solidFill>
                  <a:srgbClr val="009900"/>
                </a:solidFill>
              </a:rPr>
              <a:t>Ag </a:t>
            </a:r>
            <a:r>
              <a:rPr lang="cs-CZ" b="1" dirty="0">
                <a:solidFill>
                  <a:srgbClr val="009900"/>
                </a:solidFill>
              </a:rPr>
              <a:t>původců meningitid v mozkomíšním moku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67544" y="1484784"/>
            <a:ext cx="8229600" cy="49377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/>
              <a:t>6</a:t>
            </a:r>
            <a:r>
              <a:rPr lang="cs-CZ" sz="2400" b="1" dirty="0" smtClean="0"/>
              <a:t>a</a:t>
            </a:r>
            <a:r>
              <a:rPr lang="cs-CZ" sz="2400" b="1" dirty="0" smtClean="0"/>
              <a:t>) Demonstrace </a:t>
            </a:r>
            <a:r>
              <a:rPr lang="cs-CZ" sz="2400" b="1" dirty="0"/>
              <a:t>soupravy k latexové </a:t>
            </a:r>
            <a:r>
              <a:rPr lang="cs-CZ" sz="2400" b="1" dirty="0" smtClean="0"/>
              <a:t>aglutinaci</a:t>
            </a:r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r>
              <a:rPr lang="cs-CZ" sz="2400" b="1" dirty="0"/>
              <a:t>6</a:t>
            </a:r>
            <a:r>
              <a:rPr lang="cs-CZ" sz="2400" b="1" dirty="0" smtClean="0"/>
              <a:t>b</a:t>
            </a:r>
            <a:r>
              <a:rPr lang="cs-CZ" sz="2400" b="1" dirty="0" smtClean="0"/>
              <a:t>) </a:t>
            </a:r>
            <a:r>
              <a:rPr lang="cs-CZ" sz="2400" b="1" dirty="0"/>
              <a:t>Videoklip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132856"/>
            <a:ext cx="5078908" cy="23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3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95536" y="1"/>
            <a:ext cx="8291264" cy="112122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9900"/>
                </a:solidFill>
              </a:rPr>
              <a:t>Úkol č. </a:t>
            </a:r>
            <a:r>
              <a:rPr lang="cs-CZ" b="1" dirty="0" smtClean="0">
                <a:solidFill>
                  <a:srgbClr val="009900"/>
                </a:solidFill>
              </a:rPr>
              <a:t>7 </a:t>
            </a:r>
            <a:r>
              <a:rPr lang="cs-CZ" b="1" dirty="0" smtClean="0">
                <a:solidFill>
                  <a:srgbClr val="009900"/>
                </a:solidFill>
              </a:rPr>
              <a:t>– </a:t>
            </a:r>
            <a:r>
              <a:rPr lang="cs-CZ" b="1" dirty="0">
                <a:solidFill>
                  <a:srgbClr val="009900"/>
                </a:solidFill>
              </a:rPr>
              <a:t>Diagnostika bordetel, brucel, legionel a </a:t>
            </a:r>
            <a:r>
              <a:rPr lang="cs-CZ" b="1" dirty="0" smtClean="0">
                <a:solidFill>
                  <a:srgbClr val="009900"/>
                </a:solidFill>
              </a:rPr>
              <a:t>francisel (1)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67544" y="1484784"/>
            <a:ext cx="8229600" cy="49377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b="1" dirty="0"/>
              <a:t>Kultivační diagnostika </a:t>
            </a:r>
            <a:r>
              <a:rPr lang="cs-CZ" sz="2400" b="1" dirty="0" smtClean="0"/>
              <a:t>bordetel: </a:t>
            </a:r>
            <a:r>
              <a:rPr lang="en-US" sz="2400" dirty="0"/>
              <a:t>BG</a:t>
            </a:r>
            <a:r>
              <a:rPr lang="cs-CZ" sz="2400" dirty="0"/>
              <a:t> = Bordet Gengouva</a:t>
            </a:r>
            <a:r>
              <a:rPr lang="en-US" sz="2400" dirty="0"/>
              <a:t> </a:t>
            </a:r>
            <a:endParaRPr lang="cs-CZ" sz="2400" dirty="0" smtClean="0"/>
          </a:p>
          <a:p>
            <a:endParaRPr lang="cs-CZ" sz="2400" b="1" dirty="0"/>
          </a:p>
          <a:p>
            <a:r>
              <a:rPr lang="cs-CZ" sz="2400" b="1" dirty="0"/>
              <a:t>7</a:t>
            </a:r>
            <a:r>
              <a:rPr lang="cs-CZ" sz="2400" b="1" dirty="0" smtClean="0"/>
              <a:t>b</a:t>
            </a:r>
            <a:r>
              <a:rPr lang="cs-CZ" sz="2400" b="1" dirty="0" smtClean="0"/>
              <a:t>: </a:t>
            </a:r>
            <a:r>
              <a:rPr lang="cs-CZ" sz="2400" b="1" dirty="0"/>
              <a:t>Demonstrace kultivační </a:t>
            </a:r>
            <a:endParaRPr lang="cs-CZ" sz="2400" b="1" dirty="0" smtClean="0"/>
          </a:p>
          <a:p>
            <a:pPr marL="0" indent="0">
              <a:buNone/>
            </a:pPr>
            <a:r>
              <a:rPr lang="cs-CZ" sz="2400" b="1" dirty="0" smtClean="0"/>
              <a:t>půdy </a:t>
            </a:r>
            <a:r>
              <a:rPr lang="cs-CZ" sz="2400" b="1" dirty="0"/>
              <a:t>na </a:t>
            </a:r>
            <a:r>
              <a:rPr lang="cs-CZ" sz="2400" b="1" dirty="0" smtClean="0"/>
              <a:t>legionely: </a:t>
            </a:r>
            <a:r>
              <a:rPr lang="cs-CZ" sz="2400" dirty="0" smtClean="0"/>
              <a:t>BCYE</a:t>
            </a:r>
            <a:endParaRPr lang="en-US" sz="2400" b="1" dirty="0"/>
          </a:p>
          <a:p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060848"/>
            <a:ext cx="3209950" cy="31123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953664"/>
            <a:ext cx="2797787" cy="1823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95536" y="1"/>
            <a:ext cx="8291264" cy="112122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9900"/>
                </a:solidFill>
              </a:rPr>
              <a:t>Úkol č. </a:t>
            </a:r>
            <a:r>
              <a:rPr lang="cs-CZ" b="1" dirty="0" smtClean="0">
                <a:solidFill>
                  <a:srgbClr val="009900"/>
                </a:solidFill>
              </a:rPr>
              <a:t>7 </a:t>
            </a:r>
            <a:r>
              <a:rPr lang="cs-CZ" b="1" dirty="0" smtClean="0">
                <a:solidFill>
                  <a:srgbClr val="009900"/>
                </a:solidFill>
              </a:rPr>
              <a:t>– </a:t>
            </a:r>
            <a:r>
              <a:rPr lang="cs-CZ" b="1" dirty="0">
                <a:solidFill>
                  <a:srgbClr val="009900"/>
                </a:solidFill>
              </a:rPr>
              <a:t>Diagnostika bordetel, brucel, legionel a </a:t>
            </a:r>
            <a:r>
              <a:rPr lang="cs-CZ" b="1" dirty="0" smtClean="0">
                <a:solidFill>
                  <a:srgbClr val="009900"/>
                </a:solidFill>
              </a:rPr>
              <a:t>francisel (2)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67544" y="1484784"/>
            <a:ext cx="8229600" cy="49377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b="1" dirty="0"/>
              <a:t>Průkaz protilátek proti </a:t>
            </a:r>
            <a:endParaRPr lang="cs-CZ" sz="2400" b="1" dirty="0" smtClean="0"/>
          </a:p>
          <a:p>
            <a:pPr marL="0" indent="0">
              <a:buNone/>
            </a:pPr>
            <a:r>
              <a:rPr lang="cs-CZ" sz="2400" b="1" dirty="0" smtClean="0"/>
              <a:t>tularémii: </a:t>
            </a:r>
            <a:r>
              <a:rPr lang="cs-CZ" sz="2400" dirty="0" smtClean="0"/>
              <a:t>odečte se titr </a:t>
            </a:r>
          </a:p>
          <a:p>
            <a:pPr marL="0" indent="0">
              <a:buNone/>
            </a:pPr>
            <a:r>
              <a:rPr lang="cs-CZ" sz="2400" dirty="0" smtClean="0"/>
              <a:t>s nejvyšší pozitivní reakcí. Zde </a:t>
            </a:r>
          </a:p>
          <a:p>
            <a:pPr marL="0" indent="0">
              <a:buNone/>
            </a:pPr>
            <a:r>
              <a:rPr lang="cs-CZ" sz="2400" b="1" dirty="0"/>
              <a:t>j</a:t>
            </a:r>
            <a:r>
              <a:rPr lang="cs-CZ" sz="2400" b="1" dirty="0" smtClean="0"/>
              <a:t>akýkoliv titr = pozitivní</a:t>
            </a:r>
          </a:p>
          <a:p>
            <a:pPr marL="0" indent="0">
              <a:buNone/>
            </a:pPr>
            <a:r>
              <a:rPr lang="cs-CZ" sz="2400" b="1" dirty="0" smtClean="0"/>
              <a:t>reakce!</a:t>
            </a:r>
            <a:endParaRPr lang="en-US" sz="2400" b="1" dirty="0"/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282508"/>
            <a:ext cx="3610744" cy="2964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221088"/>
            <a:ext cx="8550349" cy="207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7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95536" y="1"/>
            <a:ext cx="8291264" cy="112122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9900"/>
                </a:solidFill>
              </a:rPr>
              <a:t>Úkol č. </a:t>
            </a:r>
            <a:r>
              <a:rPr lang="cs-CZ" b="1" dirty="0" smtClean="0">
                <a:solidFill>
                  <a:srgbClr val="009900"/>
                </a:solidFill>
              </a:rPr>
              <a:t>7 </a:t>
            </a:r>
            <a:r>
              <a:rPr lang="cs-CZ" b="1" dirty="0" smtClean="0">
                <a:solidFill>
                  <a:srgbClr val="009900"/>
                </a:solidFill>
              </a:rPr>
              <a:t>– </a:t>
            </a:r>
            <a:r>
              <a:rPr lang="cs-CZ" b="1" dirty="0">
                <a:solidFill>
                  <a:srgbClr val="009900"/>
                </a:solidFill>
              </a:rPr>
              <a:t>Diagnostika bordetel, brucel, legionel a </a:t>
            </a:r>
            <a:r>
              <a:rPr lang="cs-CZ" b="1" dirty="0" smtClean="0">
                <a:solidFill>
                  <a:srgbClr val="009900"/>
                </a:solidFill>
              </a:rPr>
              <a:t>francisel (3)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67544" y="1484784"/>
            <a:ext cx="8229600" cy="49377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b="1" dirty="0"/>
              <a:t>Diagnostika protilátek proti </a:t>
            </a:r>
            <a:r>
              <a:rPr lang="cs-CZ" sz="2400" b="1" dirty="0" smtClean="0"/>
              <a:t>brucelóze: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b="1" dirty="0" err="1">
                <a:solidFill>
                  <a:schemeClr val="tx1"/>
                </a:solidFill>
              </a:rPr>
              <a:t>Akutní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infekce</a:t>
            </a:r>
            <a:r>
              <a:rPr lang="en-US" sz="2200" b="1" dirty="0">
                <a:solidFill>
                  <a:schemeClr val="tx1"/>
                </a:solidFill>
              </a:rPr>
              <a:t>:</a:t>
            </a:r>
            <a:r>
              <a:rPr lang="cs-CZ" sz="2200" b="1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velké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množství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protilátek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převážně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třídy</a:t>
            </a:r>
            <a:r>
              <a:rPr lang="en-US" sz="2200" dirty="0">
                <a:solidFill>
                  <a:schemeClr val="tx1"/>
                </a:solidFill>
              </a:rPr>
              <a:t> IgM, </a:t>
            </a:r>
            <a:r>
              <a:rPr lang="en-US" sz="2200" dirty="0" err="1">
                <a:solidFill>
                  <a:schemeClr val="tx1"/>
                </a:solidFill>
              </a:rPr>
              <a:t>případně</a:t>
            </a:r>
            <a:r>
              <a:rPr lang="en-US" sz="2200" dirty="0">
                <a:solidFill>
                  <a:schemeClr val="tx1"/>
                </a:solidFill>
              </a:rPr>
              <a:t> IgM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IgG</a:t>
            </a:r>
            <a:r>
              <a:rPr lang="cs-CZ" sz="2200" dirty="0" smtClean="0">
                <a:solidFill>
                  <a:schemeClr val="tx1"/>
                </a:solidFill>
              </a:rPr>
              <a:t>.</a:t>
            </a:r>
            <a:endParaRPr lang="en-US" sz="22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chemeClr val="tx1"/>
                </a:solidFill>
              </a:rPr>
              <a:t>Pacient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prodělané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infekci</a:t>
            </a:r>
            <a:r>
              <a:rPr lang="en-US" sz="2200" dirty="0">
                <a:solidFill>
                  <a:schemeClr val="tx1"/>
                </a:solidFill>
              </a:rPr>
              <a:t>: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malé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množství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protilátek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pouze</a:t>
            </a:r>
            <a:r>
              <a:rPr lang="en-US" sz="2200" dirty="0">
                <a:solidFill>
                  <a:schemeClr val="tx1"/>
                </a:solidFill>
              </a:rPr>
              <a:t> IgG (</a:t>
            </a:r>
            <a:r>
              <a:rPr lang="en-US" sz="2200" dirty="0" err="1">
                <a:solidFill>
                  <a:schemeClr val="tx1"/>
                </a:solidFill>
              </a:rPr>
              <a:t>imunologická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paměť</a:t>
            </a:r>
            <a:r>
              <a:rPr lang="en-US" sz="2200" dirty="0" smtClean="0">
                <a:solidFill>
                  <a:schemeClr val="tx1"/>
                </a:solidFill>
              </a:rPr>
              <a:t>)</a:t>
            </a:r>
            <a:r>
              <a:rPr lang="cs-CZ" sz="2200" dirty="0" smtClean="0">
                <a:solidFill>
                  <a:schemeClr val="tx1"/>
                </a:solidFill>
              </a:rPr>
              <a:t>.</a:t>
            </a:r>
            <a:endParaRPr lang="en-US" sz="22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b="1" dirty="0" err="1">
                <a:solidFill>
                  <a:schemeClr val="tx1"/>
                </a:solidFill>
              </a:rPr>
              <a:t>Chronická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infekce</a:t>
            </a:r>
            <a:r>
              <a:rPr lang="en-US" sz="2200" b="1" dirty="0">
                <a:solidFill>
                  <a:schemeClr val="tx1"/>
                </a:solidFill>
              </a:rPr>
              <a:t>:</a:t>
            </a:r>
            <a:r>
              <a:rPr lang="cs-CZ" sz="2200" b="1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různé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možnosti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podle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aktivity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infekce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mikrobiálního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druhu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apod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02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1"/>
            <a:ext cx="8291264" cy="112122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9900"/>
                </a:solidFill>
              </a:rPr>
              <a:t>Po tomto cvičení byste měli znát: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60783" y="1340768"/>
            <a:ext cx="8229600" cy="49377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>
                <a:cs typeface="Arial" panose="020B0604020202020204" pitchFamily="34" charset="0"/>
              </a:rPr>
              <a:t>G- </a:t>
            </a:r>
            <a:r>
              <a:rPr lang="cs-CZ" sz="2400" dirty="0" smtClean="0">
                <a:cs typeface="Arial" panose="020B0604020202020204" pitchFamily="34" charset="0"/>
              </a:rPr>
              <a:t>koky: </a:t>
            </a:r>
            <a:r>
              <a:rPr lang="cs-CZ" sz="2400" b="1" dirty="0" smtClean="0">
                <a:cs typeface="Arial" panose="020B0604020202020204" pitchFamily="34" charset="0"/>
              </a:rPr>
              <a:t>neisserie</a:t>
            </a:r>
            <a:r>
              <a:rPr lang="cs-CZ" sz="2400" dirty="0" smtClean="0">
                <a:cs typeface="Arial" panose="020B0604020202020204" pitchFamily="34" charset="0"/>
              </a:rPr>
              <a:t>, moraxelly, brucelly, legionelly, franciselly – nejvýznamnější zástupci, jejich diagnostika a léčba. Rozdíly v použitých kultivačních půdách!</a:t>
            </a:r>
          </a:p>
        </p:txBody>
      </p:sp>
    </p:spTree>
    <p:extLst>
      <p:ext uri="{BB962C8B-B14F-4D97-AF65-F5344CB8AC3E}">
        <p14:creationId xmlns:p14="http://schemas.microsoft.com/office/powerpoint/2010/main" val="4006778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95536" y="1"/>
            <a:ext cx="8291264" cy="11212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9900"/>
                </a:solidFill>
              </a:rPr>
              <a:t>G- </a:t>
            </a:r>
            <a:r>
              <a:rPr lang="en-US" b="1" dirty="0" err="1" smtClean="0">
                <a:solidFill>
                  <a:srgbClr val="009900"/>
                </a:solidFill>
              </a:rPr>
              <a:t>koky</a:t>
            </a:r>
            <a:r>
              <a:rPr lang="en-US" b="1" dirty="0" smtClean="0">
                <a:solidFill>
                  <a:srgbClr val="009900"/>
                </a:solidFill>
              </a:rPr>
              <a:t> – rod </a:t>
            </a:r>
            <a:r>
              <a:rPr lang="en-US" b="1" i="1" dirty="0" smtClean="0">
                <a:solidFill>
                  <a:srgbClr val="009900"/>
                </a:solidFill>
              </a:rPr>
              <a:t>Neisseria</a:t>
            </a:r>
            <a:r>
              <a:rPr lang="cs-CZ" b="1" i="1" dirty="0" smtClean="0">
                <a:solidFill>
                  <a:srgbClr val="009900"/>
                </a:solidFill>
              </a:rPr>
              <a:t> </a:t>
            </a:r>
            <a:r>
              <a:rPr lang="cs-CZ" b="1" dirty="0" smtClean="0">
                <a:solidFill>
                  <a:srgbClr val="009900"/>
                </a:solidFill>
              </a:rPr>
              <a:t>(2)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73359" y="1268760"/>
            <a:ext cx="8229600" cy="49377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 smtClean="0"/>
              <a:t>Neisseria gonorrhoeae</a:t>
            </a:r>
            <a:r>
              <a:rPr lang="en-US" sz="2400" b="1" dirty="0"/>
              <a:t> 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gonokok</a:t>
            </a:r>
            <a:r>
              <a:rPr lang="en-US" sz="2400" b="1" dirty="0" smtClean="0"/>
              <a:t>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</a:rPr>
              <a:t>Původce </a:t>
            </a:r>
            <a:r>
              <a:rPr lang="cs-CZ" sz="2200" b="1" dirty="0" smtClean="0">
                <a:solidFill>
                  <a:schemeClr val="tx1"/>
                </a:solidFill>
              </a:rPr>
              <a:t>kapavky</a:t>
            </a:r>
            <a:r>
              <a:rPr lang="cs-CZ" sz="2200" dirty="0" smtClean="0">
                <a:solidFill>
                  <a:schemeClr val="tx1"/>
                </a:solidFill>
              </a:rPr>
              <a:t> – klinické projevy: zánět uretry a u žen také zánět cervixu, výskyt také ve faryngu a rektu. U žen se nejedná o zánět pochvy </a:t>
            </a:r>
            <a:r>
              <a:rPr lang="cs-CZ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cs-CZ" sz="2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na test na kapavku se neprovádí výtěr z pochvy</a:t>
            </a:r>
            <a:r>
              <a:rPr lang="cs-CZ" sz="2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!</a:t>
            </a:r>
            <a:r>
              <a:rPr lang="en-US" sz="2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endParaRPr lang="en-US" sz="22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Onemocn</a:t>
            </a:r>
            <a:r>
              <a:rPr lang="cs-CZ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ění nezanechává trvalou imunitu  není možné očkování.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K</a:t>
            </a:r>
            <a:r>
              <a:rPr lang="en-US" dirty="0" err="1" smtClean="0"/>
              <a:t>redeizace</a:t>
            </a:r>
            <a:r>
              <a:rPr lang="cs-CZ" dirty="0"/>
              <a:t> </a:t>
            </a:r>
            <a:r>
              <a:rPr lang="cs-CZ" dirty="0" smtClean="0"/>
              <a:t>= </a:t>
            </a:r>
            <a:r>
              <a:rPr lang="en-US" dirty="0" err="1" smtClean="0"/>
              <a:t>prevenze</a:t>
            </a:r>
            <a:r>
              <a:rPr lang="en-US" dirty="0" smtClean="0"/>
              <a:t> </a:t>
            </a:r>
            <a:r>
              <a:rPr lang="en-US" dirty="0" err="1"/>
              <a:t>novorozenecké</a:t>
            </a:r>
            <a:r>
              <a:rPr lang="en-US" dirty="0"/>
              <a:t> </a:t>
            </a:r>
            <a:r>
              <a:rPr lang="en-US" dirty="0" err="1" smtClean="0"/>
              <a:t>keratokonjunktivitidy</a:t>
            </a:r>
            <a:r>
              <a:rPr lang="cs-CZ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Septonex</a:t>
            </a:r>
            <a:r>
              <a:rPr lang="en-US" dirty="0"/>
              <a:t>, </a:t>
            </a:r>
            <a:r>
              <a:rPr lang="en-US" dirty="0" err="1"/>
              <a:t>dříve</a:t>
            </a:r>
            <a:r>
              <a:rPr lang="en-US" dirty="0"/>
              <a:t> </a:t>
            </a:r>
            <a:r>
              <a:rPr lang="cs-CZ" dirty="0" smtClean="0"/>
              <a:t>A</a:t>
            </a:r>
            <a:r>
              <a:rPr lang="en-US" dirty="0" err="1" smtClean="0"/>
              <a:t>gNO</a:t>
            </a:r>
            <a:r>
              <a:rPr lang="cs-CZ" baseline="-25000" dirty="0" smtClean="0"/>
              <a:t>3</a:t>
            </a:r>
            <a:r>
              <a:rPr lang="cs-CZ" dirty="0" smtClean="0"/>
              <a:t>).</a:t>
            </a:r>
            <a:endParaRPr lang="cs-CZ" sz="22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74320" lvl="1" indent="0">
              <a:buNone/>
            </a:pPr>
            <a:endParaRPr lang="cs-CZ" sz="2200" b="1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21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95536" y="1"/>
            <a:ext cx="8291264" cy="11212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9900"/>
                </a:solidFill>
              </a:rPr>
              <a:t>G- </a:t>
            </a:r>
            <a:r>
              <a:rPr lang="en-US" b="1" dirty="0" err="1" smtClean="0">
                <a:solidFill>
                  <a:srgbClr val="009900"/>
                </a:solidFill>
              </a:rPr>
              <a:t>koky</a:t>
            </a:r>
            <a:r>
              <a:rPr lang="en-US" b="1" dirty="0" smtClean="0">
                <a:solidFill>
                  <a:srgbClr val="009900"/>
                </a:solidFill>
              </a:rPr>
              <a:t> – rod </a:t>
            </a:r>
            <a:r>
              <a:rPr lang="en-US" b="1" i="1" dirty="0" smtClean="0">
                <a:solidFill>
                  <a:srgbClr val="009900"/>
                </a:solidFill>
              </a:rPr>
              <a:t>Neisseria</a:t>
            </a:r>
            <a:r>
              <a:rPr lang="cs-CZ" b="1" i="1" dirty="0" smtClean="0">
                <a:solidFill>
                  <a:srgbClr val="009900"/>
                </a:solidFill>
              </a:rPr>
              <a:t> </a:t>
            </a:r>
            <a:r>
              <a:rPr lang="cs-CZ" b="1" dirty="0" smtClean="0">
                <a:solidFill>
                  <a:srgbClr val="009900"/>
                </a:solidFill>
              </a:rPr>
              <a:t>(3)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73359" y="1268760"/>
            <a:ext cx="8229600" cy="49377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 smtClean="0"/>
              <a:t>Neisseria </a:t>
            </a:r>
            <a:r>
              <a:rPr lang="en-US" sz="2400" b="1" i="1" dirty="0" err="1"/>
              <a:t>meningitidis</a:t>
            </a:r>
            <a:r>
              <a:rPr lang="en-US" sz="2400" b="1" i="1" dirty="0"/>
              <a:t> </a:t>
            </a:r>
            <a:r>
              <a:rPr lang="cs-CZ" sz="2400" b="1" i="1" dirty="0" smtClean="0"/>
              <a:t>(</a:t>
            </a:r>
            <a:r>
              <a:rPr lang="en-US" sz="2400" b="1" dirty="0" err="1" smtClean="0"/>
              <a:t>meningokok</a:t>
            </a:r>
            <a:r>
              <a:rPr lang="cs-CZ" sz="2400" b="1" dirty="0" smtClean="0"/>
              <a:t>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</a:rPr>
              <a:t>Způsobuje meningitidy, ale také sepse </a:t>
            </a:r>
            <a:r>
              <a:rPr lang="cs-CZ" sz="2200" dirty="0" smtClean="0">
                <a:solidFill>
                  <a:schemeClr val="tx1"/>
                </a:solidFill>
              </a:rPr>
              <a:t>– vždy </a:t>
            </a:r>
            <a:r>
              <a:rPr lang="cs-CZ" sz="2200" dirty="0" smtClean="0">
                <a:solidFill>
                  <a:schemeClr val="tx1"/>
                </a:solidFill>
              </a:rPr>
              <a:t>se jedná o klonální kmeny. Míra virulence souvisí s proteinovými antigeny. Polysacharidové antigeny určují především to, zdali lze infekci kmenem předejít </a:t>
            </a:r>
            <a:r>
              <a:rPr lang="cs-CZ" sz="2200" dirty="0" smtClean="0">
                <a:solidFill>
                  <a:schemeClr val="tx1"/>
                </a:solidFill>
              </a:rPr>
              <a:t>očkováním.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</a:rPr>
              <a:t>Meningitidy málo časté, ale vysoce letální s velmi rychlým průběhem </a:t>
            </a:r>
            <a:r>
              <a:rPr lang="en-US" sz="2200" dirty="0">
                <a:solidFill>
                  <a:schemeClr val="tx1"/>
                </a:solidFill>
              </a:rPr>
              <a:t>z </a:t>
            </a:r>
            <a:r>
              <a:rPr lang="en-US" sz="2200" dirty="0" err="1">
                <a:solidFill>
                  <a:schemeClr val="tx1"/>
                </a:solidFill>
              </a:rPr>
              <a:t>plného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zdraví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chřipkovité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příznaky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</a:rPr>
              <a:t>vyrážka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petechie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meningeální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příznaky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sepse</a:t>
            </a:r>
            <a:r>
              <a:rPr lang="en-US" sz="2200" dirty="0">
                <a:solidFill>
                  <a:schemeClr val="tx1"/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</a:rPr>
              <a:t>Přenos</a:t>
            </a:r>
            <a:r>
              <a:rPr lang="cs-CZ" sz="2200" dirty="0" smtClean="0">
                <a:solidFill>
                  <a:schemeClr val="tx1"/>
                </a:solidFill>
              </a:rPr>
              <a:t>: těsný kontakt. Vzniku infekce napomáhá narušená sliznice, oslabený organismus.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</a:rPr>
              <a:t>U nás vzácný výskyt ve srovnání s hlavně středoafrickými zeměmi.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3600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95536" y="1"/>
            <a:ext cx="8291264" cy="11212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9900"/>
                </a:solidFill>
              </a:rPr>
              <a:t>G- </a:t>
            </a:r>
            <a:r>
              <a:rPr lang="en-US" b="1" dirty="0" err="1" smtClean="0">
                <a:solidFill>
                  <a:srgbClr val="009900"/>
                </a:solidFill>
              </a:rPr>
              <a:t>koky</a:t>
            </a:r>
            <a:r>
              <a:rPr lang="en-US" b="1" dirty="0" smtClean="0">
                <a:solidFill>
                  <a:srgbClr val="009900"/>
                </a:solidFill>
              </a:rPr>
              <a:t> – rod </a:t>
            </a:r>
            <a:r>
              <a:rPr lang="en-US" b="1" i="1" dirty="0" smtClean="0">
                <a:solidFill>
                  <a:srgbClr val="009900"/>
                </a:solidFill>
              </a:rPr>
              <a:t>Neisseria</a:t>
            </a:r>
            <a:r>
              <a:rPr lang="cs-CZ" b="1" i="1" dirty="0" smtClean="0">
                <a:solidFill>
                  <a:srgbClr val="009900"/>
                </a:solidFill>
              </a:rPr>
              <a:t> </a:t>
            </a:r>
            <a:r>
              <a:rPr lang="cs-CZ" b="1" dirty="0" smtClean="0">
                <a:solidFill>
                  <a:srgbClr val="009900"/>
                </a:solidFill>
              </a:rPr>
              <a:t>(4)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340768"/>
            <a:ext cx="8229600" cy="493776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/>
              <a:t>Léčba meningitidy: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</a:rPr>
              <a:t>Zajištění základních životních funkcí – hlídání krvácení a acidobazické rovnováhy.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</a:rPr>
              <a:t>Okamžité podání ATB – lék volby = klasický penicilin.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</a:rPr>
              <a:t>Další ATB: cefalosporiny 3.generace (ceftriaxon – dobrý průnik do likvoru).</a:t>
            </a:r>
          </a:p>
          <a:p>
            <a:r>
              <a:rPr lang="cs-CZ" sz="2400" b="1" dirty="0" smtClean="0"/>
              <a:t>Očkování: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tx1"/>
                </a:solidFill>
              </a:rPr>
              <a:t>Nízká incidence v Evropě – neočkuje se celá populace, ale pouze rizikové skupiny.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tx1"/>
                </a:solidFill>
              </a:rPr>
              <a:t>Problém: seroskupina B </a:t>
            </a:r>
            <a:r>
              <a:rPr lang="cs-CZ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slab</a:t>
            </a:r>
            <a:r>
              <a:rPr lang="cs-CZ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á Ag determinanta. Dnes existuje univerzální vakcína, ale s nejistou účinností.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endParaRPr lang="cs-CZ" sz="240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schemeClr val="tx1"/>
                </a:solidFill>
              </a:rPr>
              <a:t>Vakcíny:</a:t>
            </a:r>
            <a:r>
              <a:rPr lang="cs-CZ" sz="2400" dirty="0" smtClean="0">
                <a:solidFill>
                  <a:schemeClr val="tx1"/>
                </a:solidFill>
              </a:rPr>
              <a:t> staré polysacharidové chrání hůře než nové konjugované. Rozdíly také v seroskupinách (samotně C, A </a:t>
            </a:r>
            <a:r>
              <a:rPr lang="en-US" sz="2400" dirty="0" smtClean="0">
                <a:solidFill>
                  <a:schemeClr val="tx1"/>
                </a:solidFill>
              </a:rPr>
              <a:t>+</a:t>
            </a:r>
            <a:r>
              <a:rPr lang="cs-CZ" sz="2400" dirty="0" smtClean="0">
                <a:solidFill>
                  <a:schemeClr val="tx1"/>
                </a:solidFill>
              </a:rPr>
              <a:t> C nebo tetravakcína </a:t>
            </a:r>
            <a:r>
              <a:rPr lang="en-US" sz="2400" dirty="0" smtClean="0">
                <a:solidFill>
                  <a:schemeClr val="tx1"/>
                </a:solidFill>
              </a:rPr>
              <a:t>A </a:t>
            </a:r>
            <a:r>
              <a:rPr lang="en-US" sz="2400" dirty="0">
                <a:solidFill>
                  <a:schemeClr val="tx1"/>
                </a:solidFill>
              </a:rPr>
              <a:t>+ C + W135 + Y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r>
              <a:rPr lang="cs-CZ" sz="2400" dirty="0" smtClean="0">
                <a:solidFill>
                  <a:schemeClr val="tx1"/>
                </a:solidFill>
              </a:rPr>
              <a:t>. V Česku nejběžněji B a C.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95536" y="1"/>
            <a:ext cx="8291264" cy="112122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9900"/>
                </a:solidFill>
              </a:rPr>
              <a:t>Různé serotypy </a:t>
            </a:r>
            <a:r>
              <a:rPr lang="en-US" b="1" dirty="0" smtClean="0">
                <a:solidFill>
                  <a:srgbClr val="009900"/>
                </a:solidFill>
              </a:rPr>
              <a:t>rod</a:t>
            </a:r>
            <a:r>
              <a:rPr lang="cs-CZ" b="1" dirty="0" smtClean="0">
                <a:solidFill>
                  <a:srgbClr val="009900"/>
                </a:solidFill>
              </a:rPr>
              <a:t>u</a:t>
            </a:r>
            <a:r>
              <a:rPr lang="en-US" b="1" dirty="0" smtClean="0">
                <a:solidFill>
                  <a:srgbClr val="009900"/>
                </a:solidFill>
              </a:rPr>
              <a:t> </a:t>
            </a:r>
            <a:r>
              <a:rPr lang="en-US" b="1" i="1" dirty="0" smtClean="0">
                <a:solidFill>
                  <a:srgbClr val="009900"/>
                </a:solidFill>
              </a:rPr>
              <a:t>Neisseria</a:t>
            </a:r>
            <a:endParaRPr lang="cs-CZ" b="1" dirty="0">
              <a:solidFill>
                <a:srgbClr val="0099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433" y="1196752"/>
            <a:ext cx="7949469" cy="492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7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95536" y="1"/>
            <a:ext cx="8291264" cy="11212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9900"/>
                </a:solidFill>
              </a:rPr>
              <a:t>G- </a:t>
            </a:r>
            <a:r>
              <a:rPr lang="en-US" b="1" dirty="0" err="1" smtClean="0">
                <a:solidFill>
                  <a:srgbClr val="009900"/>
                </a:solidFill>
              </a:rPr>
              <a:t>koky</a:t>
            </a:r>
            <a:r>
              <a:rPr lang="en-US" b="1" dirty="0" smtClean="0">
                <a:solidFill>
                  <a:srgbClr val="009900"/>
                </a:solidFill>
              </a:rPr>
              <a:t> – rod </a:t>
            </a:r>
            <a:r>
              <a:rPr lang="en-US" b="1" i="1" dirty="0" smtClean="0">
                <a:solidFill>
                  <a:srgbClr val="009900"/>
                </a:solidFill>
              </a:rPr>
              <a:t>Neisseria</a:t>
            </a:r>
            <a:r>
              <a:rPr lang="cs-CZ" b="1" i="1" dirty="0" smtClean="0">
                <a:solidFill>
                  <a:srgbClr val="009900"/>
                </a:solidFill>
              </a:rPr>
              <a:t> </a:t>
            </a:r>
            <a:r>
              <a:rPr lang="cs-CZ" b="1" dirty="0" smtClean="0">
                <a:solidFill>
                  <a:srgbClr val="009900"/>
                </a:solidFill>
              </a:rPr>
              <a:t>(5)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340768"/>
            <a:ext cx="8229600" cy="49377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/>
              <a:t>Ústní neisserie: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err="1">
                <a:solidFill>
                  <a:schemeClr val="tx1"/>
                </a:solidFill>
              </a:rPr>
              <a:t>B</a:t>
            </a:r>
            <a:r>
              <a:rPr lang="en-US" sz="2200" dirty="0" err="1" smtClean="0">
                <a:solidFill>
                  <a:schemeClr val="tx1"/>
                </a:solidFill>
              </a:rPr>
              <a:t>ěžná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mikroflóra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dutiny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ústní</a:t>
            </a:r>
            <a:r>
              <a:rPr lang="en-US" sz="2200" dirty="0">
                <a:solidFill>
                  <a:schemeClr val="tx1"/>
                </a:solidFill>
              </a:rPr>
              <a:t> a </a:t>
            </a:r>
            <a:r>
              <a:rPr lang="en-US" sz="2200" dirty="0" err="1" smtClean="0">
                <a:solidFill>
                  <a:schemeClr val="tx1"/>
                </a:solidFill>
              </a:rPr>
              <a:t>faryngu</a:t>
            </a:r>
            <a:r>
              <a:rPr lang="cs-CZ" sz="2200" dirty="0" smtClean="0">
                <a:solidFill>
                  <a:schemeClr val="tx1"/>
                </a:solidFill>
              </a:rPr>
              <a:t>.</a:t>
            </a:r>
            <a:endParaRPr lang="en-US" sz="22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err="1">
                <a:solidFill>
                  <a:schemeClr val="tx1"/>
                </a:solidFill>
              </a:rPr>
              <a:t>O</a:t>
            </a:r>
            <a:r>
              <a:rPr lang="en-US" sz="2200" dirty="0" err="1" smtClean="0">
                <a:solidFill>
                  <a:schemeClr val="tx1"/>
                </a:solidFill>
              </a:rPr>
              <a:t>byčejně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nepatogenní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při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poruše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imutiny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endokarditidy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</a:rPr>
              <a:t>meningitidy</a:t>
            </a:r>
            <a:r>
              <a:rPr lang="cs-CZ" sz="2200" dirty="0" smtClean="0">
                <a:solidFill>
                  <a:schemeClr val="tx1"/>
                </a:solidFill>
              </a:rPr>
              <a:t>.</a:t>
            </a:r>
            <a:endParaRPr lang="en-US" sz="22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</a:rPr>
              <a:t>Koky, kokobacily, méně často ve formě diplokoků.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</a:rPr>
              <a:t>Růst možný na neobohaceném krevním agaru.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23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95536" y="1"/>
            <a:ext cx="8291264" cy="112122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9900"/>
                </a:solidFill>
              </a:rPr>
              <a:t>Srovnání zástupců </a:t>
            </a:r>
            <a:r>
              <a:rPr lang="en-US" b="1" dirty="0" smtClean="0">
                <a:solidFill>
                  <a:srgbClr val="009900"/>
                </a:solidFill>
              </a:rPr>
              <a:t>rod</a:t>
            </a:r>
            <a:r>
              <a:rPr lang="cs-CZ" b="1" dirty="0" smtClean="0">
                <a:solidFill>
                  <a:srgbClr val="009900"/>
                </a:solidFill>
              </a:rPr>
              <a:t>u</a:t>
            </a:r>
            <a:r>
              <a:rPr lang="en-US" b="1" dirty="0" smtClean="0">
                <a:solidFill>
                  <a:srgbClr val="009900"/>
                </a:solidFill>
              </a:rPr>
              <a:t> </a:t>
            </a:r>
            <a:r>
              <a:rPr lang="en-US" b="1" i="1" dirty="0" smtClean="0">
                <a:solidFill>
                  <a:srgbClr val="009900"/>
                </a:solidFill>
              </a:rPr>
              <a:t>Neisseria</a:t>
            </a:r>
            <a:endParaRPr lang="cs-CZ" b="1" dirty="0">
              <a:solidFill>
                <a:srgbClr val="0099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46" y="1268760"/>
            <a:ext cx="8903114" cy="505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4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981</TotalTime>
  <Words>1662</Words>
  <Application>Microsoft Office PowerPoint</Application>
  <PresentationFormat>On-screen Show (4:3)</PresentationFormat>
  <Paragraphs>178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Bookman Old Style</vt:lpstr>
      <vt:lpstr>Calibri</vt:lpstr>
      <vt:lpstr>Gill Sans MT</vt:lpstr>
      <vt:lpstr>Wingdings</vt:lpstr>
      <vt:lpstr>Wingdings 3</vt:lpstr>
      <vt:lpstr>Původ</vt:lpstr>
      <vt:lpstr>G- koky praktikum č. 6</vt:lpstr>
      <vt:lpstr>Obsah cvičení</vt:lpstr>
      <vt:lpstr>G- koky – rod Neisseria (1)</vt:lpstr>
      <vt:lpstr>G- koky – rod Neisseria (2)</vt:lpstr>
      <vt:lpstr>G- koky – rod Neisseria (3)</vt:lpstr>
      <vt:lpstr>G- koky – rod Neisseria (4)</vt:lpstr>
      <vt:lpstr>Různé serotypy rodu Neisseria</vt:lpstr>
      <vt:lpstr>G- koky – rod Neisseria (5)</vt:lpstr>
      <vt:lpstr>Srovnání zástupců rodu Neisseria</vt:lpstr>
      <vt:lpstr>G- koky – rod Moraxella</vt:lpstr>
      <vt:lpstr>Další G- tyčinky – Legionella pneumophila</vt:lpstr>
      <vt:lpstr>Další G- tyčinky – rod Bordetella</vt:lpstr>
      <vt:lpstr>Další G- tyčinky – rod Brucella</vt:lpstr>
      <vt:lpstr>Další G- tyčinky – rod Francisella</vt:lpstr>
      <vt:lpstr>Diagnostika G- koků (1)</vt:lpstr>
      <vt:lpstr>Diagnostika G- koků (2)</vt:lpstr>
      <vt:lpstr>Nátěry kapavky</vt:lpstr>
      <vt:lpstr>Diagnostika G- koků (3)</vt:lpstr>
      <vt:lpstr>Diagnostika G- koků (4)</vt:lpstr>
      <vt:lpstr>Druhové určen neisserií</vt:lpstr>
      <vt:lpstr>Diferenciální diagnostika: neisserie a moraxelly (1)</vt:lpstr>
      <vt:lpstr>Diferenciální diagnostika: neisserie a moraxelly (2)</vt:lpstr>
      <vt:lpstr>Diagnostika jiných G- tyčinek</vt:lpstr>
      <vt:lpstr>Speciální očkování bordetel</vt:lpstr>
      <vt:lpstr>BCYE půda pro legionely</vt:lpstr>
      <vt:lpstr>Úkol č. 1 – Mikroskopie</vt:lpstr>
      <vt:lpstr>Intracelulární uložení gonokoků</vt:lpstr>
      <vt:lpstr>Úkol č. 2 – Kultivace na agarových půdách</vt:lpstr>
      <vt:lpstr>Úkol č. 3 – Základní biochemické testy</vt:lpstr>
      <vt:lpstr>Úkol č. 4 – Určení G– glukózu nefermentujících bakterií a G– koků (2)</vt:lpstr>
      <vt:lpstr>Úkol č. 5 – Testy citlivosti patogenů na antibiotika</vt:lpstr>
      <vt:lpstr>Úkol č. 6 – Přímý průkaz Ag původců meningitid v mozkomíšním moku</vt:lpstr>
      <vt:lpstr>Úkol č. 7 – Diagnostika bordetel, brucel, legionel a francisel (1)</vt:lpstr>
      <vt:lpstr>Úkol č. 7 – Diagnostika bordetel, brucel, legionel a francisel (2)</vt:lpstr>
      <vt:lpstr>Úkol č. 7 – Diagnostika bordetel, brucel, legionel a francisel (3)</vt:lpstr>
      <vt:lpstr>Po tomto cvičení byste měli znát: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STAFYLOKOKY praktikum č. 1</dc:title>
  <dc:creator>Počůránek</dc:creator>
  <cp:lastModifiedBy>ADMINIBM</cp:lastModifiedBy>
  <cp:revision>160</cp:revision>
  <dcterms:created xsi:type="dcterms:W3CDTF">2015-09-22T08:09:34Z</dcterms:created>
  <dcterms:modified xsi:type="dcterms:W3CDTF">2016-10-26T10:49:53Z</dcterms:modified>
</cp:coreProperties>
</file>