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329" r:id="rId3"/>
    <p:sldId id="280" r:id="rId4"/>
    <p:sldId id="281" r:id="rId5"/>
    <p:sldId id="282" r:id="rId6"/>
    <p:sldId id="283" r:id="rId7"/>
    <p:sldId id="285" r:id="rId8"/>
    <p:sldId id="287" r:id="rId9"/>
    <p:sldId id="286" r:id="rId10"/>
    <p:sldId id="284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4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-648" y="-108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21.3.2016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0158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21.3.2016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Cvanová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21.3.2016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21.3.2016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21.3.2016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3.png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soft.cz/" TargetMode="External"/><Relationship Id="rId2" Type="http://schemas.openxmlformats.org/officeDocument/2006/relationships/hyperlink" Target="http://www.statsoft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https://inet.muni.cz/app/soft/licenc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4.png"/><Relationship Id="rId5" Type="http://schemas.openxmlformats.org/officeDocument/2006/relationships/oleObject" Target="../embeddings/oleObject19.bin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57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60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4.png"/><Relationship Id="rId5" Type="http://schemas.openxmlformats.org/officeDocument/2006/relationships/oleObject" Target="../embeddings/oleObject26.bin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11560" y="972017"/>
            <a:ext cx="7772400" cy="584775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5. </a:t>
            </a:r>
            <a:r>
              <a:rPr lang="cs-CZ" sz="3200" dirty="0" err="1" smtClean="0">
                <a:solidFill>
                  <a:schemeClr val="accent1"/>
                </a:solidFill>
                <a:latin typeface="Arial" pitchFamily="34" charset="0"/>
              </a:rPr>
              <a:t>Statistica</a:t>
            </a:r>
            <a:endParaRPr lang="cs-CZ" sz="3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Otevření a ukládání souborů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91840"/>
            <a:ext cx="3322712" cy="4525963"/>
          </a:xfrm>
        </p:spPr>
        <p:txBody>
          <a:bodyPr/>
          <a:lstStyle/>
          <a:p>
            <a:r>
              <a:rPr lang="cs-CZ" sz="2000" dirty="0" err="1" smtClean="0"/>
              <a:t>Statistica</a:t>
            </a:r>
            <a:r>
              <a:rPr lang="cs-CZ" sz="2000" dirty="0" smtClean="0"/>
              <a:t> podporuje načítání a ukládání řady typů souborů</a:t>
            </a:r>
          </a:p>
          <a:p>
            <a:pPr lvl="1">
              <a:buFontTx/>
              <a:buChar char="•"/>
            </a:pPr>
            <a:r>
              <a:rPr lang="cs-CZ" sz="2000" dirty="0" smtClean="0"/>
              <a:t>XLS</a:t>
            </a:r>
          </a:p>
          <a:p>
            <a:pPr lvl="1">
              <a:buFontTx/>
              <a:buChar char="•"/>
            </a:pPr>
            <a:r>
              <a:rPr lang="cs-CZ" sz="2000" dirty="0" smtClean="0"/>
              <a:t>XLSX</a:t>
            </a:r>
          </a:p>
          <a:p>
            <a:pPr lvl="1">
              <a:buFontTx/>
              <a:buChar char="•"/>
            </a:pPr>
            <a:r>
              <a:rPr lang="cs-CZ" sz="2000" dirty="0" smtClean="0"/>
              <a:t>Textové soubory </a:t>
            </a:r>
          </a:p>
          <a:p>
            <a:pPr lvl="1">
              <a:buFontTx/>
              <a:buChar char="•"/>
            </a:pPr>
            <a:r>
              <a:rPr lang="cs-CZ" sz="2000" dirty="0" smtClean="0"/>
              <a:t>DBF soubory</a:t>
            </a:r>
          </a:p>
          <a:p>
            <a:pPr lvl="1">
              <a:buFontTx/>
              <a:buChar char="•"/>
            </a:pPr>
            <a:r>
              <a:rPr lang="cs-CZ" sz="2000" dirty="0" smtClean="0"/>
              <a:t>SPSS</a:t>
            </a:r>
          </a:p>
          <a:p>
            <a:pPr lvl="1">
              <a:buFontTx/>
              <a:buChar char="•"/>
            </a:pPr>
            <a:r>
              <a:rPr lang="cs-CZ" sz="2000" dirty="0" smtClean="0"/>
              <a:t>HTML</a:t>
            </a:r>
          </a:p>
          <a:p>
            <a:pPr lvl="1">
              <a:buFontTx/>
              <a:buChar char="•"/>
            </a:pPr>
            <a:r>
              <a:rPr lang="cs-CZ" sz="2000" dirty="0" smtClean="0"/>
              <a:t>RTF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068390" y="1700808"/>
          <a:ext cx="4464050" cy="425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" name="Image" r:id="rId3" imgW="7098413" imgH="6768254" progId="">
                  <p:embed/>
                </p:oleObj>
              </mc:Choice>
              <mc:Fallback>
                <p:oleObj name="Image" r:id="rId3" imgW="7098413" imgH="6768254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8390" y="1700808"/>
                        <a:ext cx="4464050" cy="425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Import dat z Excelu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133624"/>
            <a:ext cx="27336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9750" y="1557362"/>
            <a:ext cx="305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Všechny listy do Workbooku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3760566">
            <a:off x="594518" y="2136006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9750" y="3500462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Jeden list jako datový list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8684551">
            <a:off x="899318" y="3069456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2133624"/>
            <a:ext cx="19716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995738" y="1549424"/>
            <a:ext cx="234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Výběr listu pro import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3779550">
            <a:off x="4355307" y="2204268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 rot="10800000">
            <a:off x="3635375" y="2492399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4149749"/>
            <a:ext cx="32289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15"/>
          <p:cNvSpPr>
            <a:spLocks noChangeArrowheads="1"/>
          </p:cNvSpPr>
          <p:nvPr/>
        </p:nvSpPr>
        <p:spPr bwMode="auto">
          <a:xfrm rot="14243980">
            <a:off x="5760244" y="3464743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588125" y="2800374"/>
            <a:ext cx="21605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Které řádky a sloupce načíst z listu Excelu</a:t>
            </a: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 rot="7151646">
            <a:off x="6500813" y="4133874"/>
            <a:ext cx="1073150" cy="254000"/>
          </a:xfrm>
          <a:prstGeom prst="rightArrow">
            <a:avLst>
              <a:gd name="adj1" fmla="val 50000"/>
              <a:gd name="adj2" fmla="val 10562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95288" y="5046687"/>
            <a:ext cx="3816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Načtení názvů proměnných (první načítaný řádek Ecelu), názvů řádků (první načítaný sloupec Excelu) a formátování buněk</a:t>
            </a: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4140200" y="5551512"/>
            <a:ext cx="1073150" cy="254000"/>
          </a:xfrm>
          <a:prstGeom prst="rightArrow">
            <a:avLst>
              <a:gd name="adj1" fmla="val 50000"/>
              <a:gd name="adj2" fmla="val 10562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 rot="10800000">
            <a:off x="8172450" y="4292624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Import dat z textového souboru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25622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5536" y="1340768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 dirty="0"/>
              <a:t> Načíst jako datový list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18684551">
            <a:off x="899318" y="3285803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3043255">
            <a:off x="405783" y="1895788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23850" y="3645371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 Načíst jako report (výstupní textový soubor)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161" y="1844253"/>
            <a:ext cx="2085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1"/>
          <p:cNvSpPr>
            <a:spLocks noChangeArrowheads="1"/>
          </p:cNvSpPr>
          <p:nvPr/>
        </p:nvSpPr>
        <p:spPr bwMode="auto">
          <a:xfrm rot="10800000">
            <a:off x="2987824" y="2203647"/>
            <a:ext cx="504055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1018" y="3220045"/>
            <a:ext cx="2865438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3"/>
          <p:cNvSpPr>
            <a:spLocks noChangeArrowheads="1"/>
          </p:cNvSpPr>
          <p:nvPr/>
        </p:nvSpPr>
        <p:spPr bwMode="auto">
          <a:xfrm rot="13325527">
            <a:off x="5465998" y="2819568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 rot="10800000">
            <a:off x="8460432" y="3212976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 rot="6958214">
            <a:off x="6299993" y="3220352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227763" y="1936948"/>
            <a:ext cx="25923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Způsob oddělení dat v souboru (mezery, tabulátory, čárky atd.)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116384" y="4724871"/>
            <a:ext cx="41036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Načíst názvy proměnných a řádků, zpracovat více oddělovačů jako jeden, odstranění mezer na začátku řádku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 rot="20685812">
            <a:off x="5162511" y="4681425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Import z databáze I.</a:t>
            </a: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395536" y="1556792"/>
          <a:ext cx="3243263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5" name="Image" r:id="rId3" imgW="5333333" imgH="4342857" progId="">
                  <p:embed/>
                </p:oleObj>
              </mc:Choice>
              <mc:Fallback>
                <p:oleObj name="Image" r:id="rId3" imgW="5333333" imgH="4342857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556792"/>
                        <a:ext cx="3243263" cy="264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6"/>
          <p:cNvSpPr>
            <a:spLocks noChangeArrowheads="1"/>
          </p:cNvSpPr>
          <p:nvPr/>
        </p:nvSpPr>
        <p:spPr bwMode="auto">
          <a:xfrm rot="7611131">
            <a:off x="3108573" y="2188618"/>
            <a:ext cx="1165225" cy="215900"/>
          </a:xfrm>
          <a:prstGeom prst="rightArrow">
            <a:avLst>
              <a:gd name="adj1" fmla="val 50000"/>
              <a:gd name="adj2" fmla="val 13492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140449" y="1556792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Načtení připojení k databázi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8035059">
            <a:off x="3397499" y="2441029"/>
            <a:ext cx="935038" cy="214313"/>
          </a:xfrm>
          <a:prstGeom prst="rightArrow">
            <a:avLst>
              <a:gd name="adj1" fmla="val 50000"/>
              <a:gd name="adj2" fmla="val 10907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140449" y="1917155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Vytvoření připojení k databázi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365" y="2715667"/>
            <a:ext cx="17287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1"/>
          <p:cNvSpPr>
            <a:spLocks noChangeArrowheads="1"/>
          </p:cNvSpPr>
          <p:nvPr/>
        </p:nvSpPr>
        <p:spPr bwMode="auto">
          <a:xfrm rot="16200000">
            <a:off x="4823868" y="2103686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1135" y="2925217"/>
            <a:ext cx="2319337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516761" y="2276872"/>
            <a:ext cx="1871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Nové připojení </a:t>
            </a:r>
          </a:p>
          <a:p>
            <a:pPr defTabSz="1095375"/>
            <a:r>
              <a:rPr lang="cs-CZ" sz="1800" dirty="0"/>
              <a:t>I. Typ připojení</a:t>
            </a: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 rot="5400000">
            <a:off x="6515349" y="3357017"/>
            <a:ext cx="935037" cy="214313"/>
          </a:xfrm>
          <a:prstGeom prst="rightArrow">
            <a:avLst>
              <a:gd name="adj1" fmla="val 50000"/>
              <a:gd name="adj2" fmla="val 10907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 rot="10800000">
            <a:off x="6012408" y="2923630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5940400" y="4436517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05448" y="4077742"/>
            <a:ext cx="16906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763961" y="5733505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Jméno  připojované databáze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 rot="18230618">
            <a:off x="3226842" y="5119936"/>
            <a:ext cx="1368425" cy="217488"/>
          </a:xfrm>
          <a:prstGeom prst="rightArrow">
            <a:avLst>
              <a:gd name="adj1" fmla="val 50000"/>
              <a:gd name="adj2" fmla="val 15729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3348286" y="4580980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9" name="Picture 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4674" y="4365080"/>
            <a:ext cx="20161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Import z databáze II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403" y="2530499"/>
            <a:ext cx="5761037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40" y="1627212"/>
            <a:ext cx="18002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 rot="10290409">
            <a:off x="1691903" y="1770087"/>
            <a:ext cx="1366837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87303" y="1627212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 výběr připojení k databázi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2975231">
            <a:off x="2123703" y="2419374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1836365" y="3570312"/>
            <a:ext cx="1366838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83840" y="3354412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 struktura databáze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4355728" y="5010174"/>
            <a:ext cx="1366837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987303" y="4938737"/>
            <a:ext cx="1655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 SQL dotaz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6653917">
            <a:off x="6228184" y="2994843"/>
            <a:ext cx="1366838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371853" y="1843112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Grafická tvorba  SQL dotazu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639762"/>
          </a:xfrm>
        </p:spPr>
        <p:txBody>
          <a:bodyPr/>
          <a:lstStyle/>
          <a:p>
            <a:r>
              <a:rPr lang="cs-CZ" dirty="0" smtClean="0"/>
              <a:t>Správce výstupů</a:t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 err="1" smtClean="0"/>
              <a:t>Output</a:t>
            </a:r>
            <a:r>
              <a:rPr lang="cs-CZ" sz="2000" dirty="0" smtClean="0"/>
              <a:t> </a:t>
            </a:r>
            <a:r>
              <a:rPr lang="cs-CZ" sz="2000" dirty="0" err="1" smtClean="0"/>
              <a:t>manager</a:t>
            </a:r>
            <a:r>
              <a:rPr lang="cs-CZ" sz="2000" dirty="0" smtClean="0"/>
              <a:t>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6952" y="1916832"/>
            <a:ext cx="4535488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562749">
            <a:off x="2915865" y="2493094"/>
            <a:ext cx="1366837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60102" y="2204169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Jednotlivá výstupní okna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20753223">
            <a:off x="3203202" y="2924894"/>
            <a:ext cx="1020763" cy="215900"/>
          </a:xfrm>
          <a:prstGeom prst="rightArrow">
            <a:avLst>
              <a:gd name="adj1" fmla="val 50000"/>
              <a:gd name="adj2" fmla="val 11819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95536" y="2936007"/>
            <a:ext cx="28797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 err="1"/>
              <a:t>Workbook</a:t>
            </a:r>
            <a:r>
              <a:rPr lang="cs-CZ" sz="1800" dirty="0"/>
              <a:t> a jeho nastavení (samostatný, s datovým souborem atd.)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10815" y="4326657"/>
            <a:ext cx="32416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Vytvářet zároveň i report – textový soubor s tabulkami a grafy a jeho možnosti (úroveň detailů, typ písma atd.)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20301822">
            <a:off x="3274640" y="4220294"/>
            <a:ext cx="1020762" cy="215900"/>
          </a:xfrm>
          <a:prstGeom prst="rightArrow">
            <a:avLst>
              <a:gd name="adj1" fmla="val 50000"/>
              <a:gd name="adj2" fmla="val 11819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Edit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1115616" y="1555775"/>
          <a:ext cx="2390775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9" name="Image" r:id="rId3" imgW="3352381" imgH="6425397" progId="">
                  <p:embed/>
                </p:oleObj>
              </mc:Choice>
              <mc:Fallback>
                <p:oleObj name="Image" r:id="rId3" imgW="3352381" imgH="642539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555775"/>
                        <a:ext cx="2390775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utoShape 5"/>
          <p:cNvSpPr>
            <a:spLocks noChangeArrowheads="1"/>
          </p:cNvSpPr>
          <p:nvPr/>
        </p:nvSpPr>
        <p:spPr bwMode="auto">
          <a:xfrm rot="10800000">
            <a:off x="2915841" y="2132037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852466" y="2060600"/>
            <a:ext cx="3671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Opakování nebo rušení příkazů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 rot="10800000">
            <a:off x="2915841" y="2851175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852466" y="2779737"/>
            <a:ext cx="4752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Práce se schránkou (kopírovat, vložit, vyjmout, hlavičky proměných, vložit jinak)</a:t>
            </a: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 rot="10800000">
            <a:off x="2915841" y="5942037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852466" y="5870600"/>
            <a:ext cx="4752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Otisk obrazovky</a:t>
            </a:r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 rot="10800000">
            <a:off x="2915841" y="3867175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3852466" y="3651275"/>
            <a:ext cx="4752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Standardizace, vyplnění náhodnými čísly, přesun a mazání, výběr dat a hlaviček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 rot="10800000">
            <a:off x="2915841" y="4868887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852466" y="4789512"/>
            <a:ext cx="475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Hledání a nahrazování dat, pohyb v souboru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Standardizace a náhodná čísla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95288" y="1916460"/>
          <a:ext cx="3898900" cy="396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3" name="Image" r:id="rId3" imgW="6323810" imgH="6425397" progId="">
                  <p:embed/>
                </p:oleObj>
              </mc:Choice>
              <mc:Fallback>
                <p:oleObj name="Image" r:id="rId3" imgW="6323810" imgH="642539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916460"/>
                        <a:ext cx="3898900" cy="396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8223812">
            <a:off x="3635375" y="3429347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535488" y="2513360"/>
            <a:ext cx="42846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Vyplnění výběru náhodnými čísly, vyplnění dolů nebo doprava prvním řádkem/sloupcem výběru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2609662">
            <a:off x="3924300" y="4365972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427538" y="4889847"/>
            <a:ext cx="42846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Převedení řádků nebo sloupců na normální rozložení (normalizace řádků nebo sloupců)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View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4427538" y="1855365"/>
            <a:ext cx="4259262" cy="4525963"/>
          </a:xfrm>
        </p:spPr>
        <p:txBody>
          <a:bodyPr/>
          <a:lstStyle/>
          <a:p>
            <a:r>
              <a:rPr lang="cs-CZ" sz="2000" dirty="0" smtClean="0"/>
              <a:t>Obsahem menu je jednak zobrazení datového listu tj. způsob zobrazení hlaviček sloupců a řádků, mřížek, textových dat, šířky sloupců, záhlaví a zápatí atd.</a:t>
            </a:r>
          </a:p>
          <a:p>
            <a:r>
              <a:rPr lang="cs-CZ" sz="2000" dirty="0" smtClean="0"/>
              <a:t>Dalšími nastaveními jsou zobrazení stavových a nástrojových lišt a uživatelské nastavení těchto lišt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68313" y="1739478"/>
          <a:ext cx="363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8" name="Image" r:id="rId3" imgW="3631746" imgH="4114286" progId="">
                  <p:embed/>
                </p:oleObj>
              </mc:Choice>
              <mc:Fallback>
                <p:oleObj name="Image" r:id="rId3" imgW="3631746" imgH="4114286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39478"/>
                        <a:ext cx="3632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4356100" y="4985345"/>
          <a:ext cx="4537075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" name="Image" r:id="rId5" imgW="14628571" imgH="4266667" progId="">
                  <p:embed/>
                </p:oleObj>
              </mc:Choice>
              <mc:Fallback>
                <p:oleObj name="Image" r:id="rId5" imgW="14628571" imgH="4266667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985345"/>
                        <a:ext cx="4537075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6"/>
          <p:cNvSpPr>
            <a:spLocks noChangeArrowheads="1"/>
          </p:cNvSpPr>
          <p:nvPr/>
        </p:nvSpPr>
        <p:spPr bwMode="auto">
          <a:xfrm rot="16200000">
            <a:off x="6409532" y="4328913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Insert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952478"/>
              </p:ext>
            </p:extLst>
          </p:nvPr>
        </p:nvGraphicFramePr>
        <p:xfrm>
          <a:off x="3176261" y="1802184"/>
          <a:ext cx="322580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1" name="Image" r:id="rId3" imgW="3225397" imgH="2019048" progId="">
                  <p:embed/>
                </p:oleObj>
              </mc:Choice>
              <mc:Fallback>
                <p:oleObj name="Image" r:id="rId3" imgW="3225397" imgH="2019048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261" y="1802184"/>
                        <a:ext cx="322580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8081819">
            <a:off x="3421856" y="2268910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211638" y="1550566"/>
            <a:ext cx="4284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Vkládání nových nebo zkopírovaných řádků nebo sloupců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6213" y="2630066"/>
            <a:ext cx="298767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 rot="16200000">
            <a:off x="5833269" y="2089522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9140461">
            <a:off x="4572000" y="3206328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916238" y="3638128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Kolik proměnných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7843523">
            <a:off x="4506118" y="3764335"/>
            <a:ext cx="1223963" cy="215900"/>
          </a:xfrm>
          <a:prstGeom prst="rightArrow">
            <a:avLst>
              <a:gd name="adj1" fmla="val 50000"/>
              <a:gd name="adj2" fmla="val 14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627784" y="4149080"/>
            <a:ext cx="2232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Za kterou proměnnou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6200000">
            <a:off x="5760244" y="4899397"/>
            <a:ext cx="1727200" cy="503238"/>
          </a:xfrm>
          <a:prstGeom prst="rightArrow">
            <a:avLst>
              <a:gd name="adj1" fmla="val 50000"/>
              <a:gd name="adj2" fmla="val 8580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851275" y="6014616"/>
            <a:ext cx="4830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Formátování, vzorce atd. nových proměnných</a:t>
            </a:r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504903"/>
            <a:ext cx="2592388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16"/>
          <p:cNvSpPr>
            <a:spLocks noChangeArrowheads="1"/>
          </p:cNvSpPr>
          <p:nvPr/>
        </p:nvSpPr>
        <p:spPr bwMode="auto">
          <a:xfrm rot="17413705">
            <a:off x="2001044" y="3872284"/>
            <a:ext cx="863600" cy="395288"/>
          </a:xfrm>
          <a:prstGeom prst="leftArrow">
            <a:avLst>
              <a:gd name="adj1" fmla="val 50000"/>
              <a:gd name="adj2" fmla="val 546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31800" y="3788941"/>
            <a:ext cx="1763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Vložení objektů jiných SW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sz="2000" dirty="0" err="1" smtClean="0"/>
              <a:t>StatSoft</a:t>
            </a:r>
            <a:r>
              <a:rPr lang="cs-CZ" sz="2000" dirty="0" smtClean="0"/>
              <a:t>, </a:t>
            </a:r>
            <a:r>
              <a:rPr lang="cs-CZ" sz="2000" dirty="0" err="1" smtClean="0"/>
              <a:t>Inc</a:t>
            </a:r>
            <a:r>
              <a:rPr lang="cs-CZ" sz="2000" dirty="0" smtClean="0"/>
              <a:t>., </a:t>
            </a:r>
            <a:r>
              <a:rPr lang="cs-CZ" sz="2000" dirty="0" smtClean="0">
                <a:hlinkClick r:id="rId2"/>
              </a:rPr>
              <a:t>http://www.</a:t>
            </a:r>
            <a:r>
              <a:rPr lang="cs-CZ" sz="2000" dirty="0" err="1" smtClean="0">
                <a:hlinkClick r:id="rId2"/>
              </a:rPr>
              <a:t>statsoft.com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3"/>
              </a:rPr>
              <a:t>http://www.</a:t>
            </a:r>
            <a:r>
              <a:rPr lang="cs-CZ" sz="2000" dirty="0" err="1" smtClean="0">
                <a:hlinkClick r:id="rId3"/>
              </a:rPr>
              <a:t>statsoft.cz</a:t>
            </a:r>
            <a:r>
              <a:rPr lang="cs-CZ" sz="20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Verze pro Mac i PC, dostupná česká lokalizace.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Pro studenty a zaměstnance v </a:t>
            </a:r>
            <a:r>
              <a:rPr lang="cs-CZ" sz="2000" dirty="0" err="1" smtClean="0"/>
              <a:t>Inetu</a:t>
            </a:r>
            <a:r>
              <a:rPr lang="cs-CZ" sz="2000" dirty="0" smtClean="0"/>
              <a:t> dostupná verze 12 (bližší informace viz. </a:t>
            </a:r>
            <a:r>
              <a:rPr lang="cs-CZ" sz="2000" dirty="0" smtClean="0">
                <a:hlinkClick r:id="rId4"/>
              </a:rPr>
              <a:t>https://inet.muni.cz/app/soft/licence</a:t>
            </a:r>
            <a:r>
              <a:rPr lang="cs-CZ" sz="2000" dirty="0" smtClean="0"/>
              <a:t>).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Ukládání dat bez omezení velikosti tabulky.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Transformace, normalizace a další datové operace, podpora SQL importu.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Mnoho základních jednorozměrných i vícerozměrných statistik.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Řada typů grafů.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Spolupráce s MS Office a dalšími aplikacemi.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Makro jazyk (</a:t>
            </a:r>
            <a:r>
              <a:rPr lang="cs-CZ" sz="2000" dirty="0" err="1" smtClean="0"/>
              <a:t>Visual</a:t>
            </a:r>
            <a:r>
              <a:rPr lang="cs-CZ" sz="2000" dirty="0" smtClean="0"/>
              <a:t> Basic) – tvorba složitějších aplikací.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Podrobný help – statistická učebnice.</a:t>
            </a:r>
          </a:p>
        </p:txBody>
      </p:sp>
      <p:pic>
        <p:nvPicPr>
          <p:cNvPr id="11" name="Picture 4" descr="smstatistica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404664"/>
            <a:ext cx="5327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Format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23528" y="1453158"/>
          <a:ext cx="34671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5" name="Image" r:id="rId3" imgW="3466667" imgH="1930159" progId="">
                  <p:embed/>
                </p:oleObj>
              </mc:Choice>
              <mc:Fallback>
                <p:oleObj name="Image" r:id="rId3" imgW="3466667" imgH="1930159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453158"/>
                        <a:ext cx="3467100" cy="193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9115" y="2259608"/>
            <a:ext cx="3162300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 rot="8425213">
            <a:off x="3204840" y="1813520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139878" y="1412776"/>
            <a:ext cx="4284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Formátování buněk (formát čísla, zarovnání, font a ohraničení)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4071637">
            <a:off x="7272809" y="1704776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3471570">
            <a:off x="3492178" y="2821583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852540" y="3326408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Šířka sloupců, výška řádků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8719938">
            <a:off x="1764184" y="3181152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96553" y="3758208"/>
            <a:ext cx="17986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Editace bloku buněk (viz. editace buněk)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6200000">
            <a:off x="2303933" y="3793927"/>
            <a:ext cx="1439863" cy="215900"/>
          </a:xfrm>
          <a:prstGeom prst="rightArrow">
            <a:avLst>
              <a:gd name="adj1" fmla="val 50000"/>
              <a:gd name="adj2" fmla="val 166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052315" y="4693245"/>
            <a:ext cx="1798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 sešitu</a:t>
            </a:r>
          </a:p>
        </p:txBody>
      </p:sp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6640" y="4405908"/>
            <a:ext cx="1809750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17"/>
          <p:cNvSpPr>
            <a:spLocks noChangeArrowheads="1"/>
          </p:cNvSpPr>
          <p:nvPr/>
        </p:nvSpPr>
        <p:spPr bwMode="auto">
          <a:xfrm rot="13140190">
            <a:off x="3096890" y="4944070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612453" y="5342533"/>
            <a:ext cx="28082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Nastavení všeobecného formátu buněk sešitu a speciálních typů buněk</a:t>
            </a: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 rot="20408024">
            <a:off x="3131815" y="5580658"/>
            <a:ext cx="1223963" cy="215900"/>
          </a:xfrm>
          <a:prstGeom prst="rightArrow">
            <a:avLst>
              <a:gd name="adj1" fmla="val 50000"/>
              <a:gd name="adj2" fmla="val 14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Formátování sešitu Statistica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1602829"/>
            <a:ext cx="76835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075" y="1818729"/>
            <a:ext cx="76835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5400" y="2107654"/>
            <a:ext cx="52292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 rot="12732470">
            <a:off x="1846263" y="2393404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9838555">
            <a:off x="1989138" y="3042691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34963" y="3260179"/>
            <a:ext cx="1798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Co formátovat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2278063" y="5276304"/>
            <a:ext cx="1727200" cy="215900"/>
          </a:xfrm>
          <a:prstGeom prst="rightArrow">
            <a:avLst>
              <a:gd name="adj1" fmla="val 50000"/>
              <a:gd name="adj2" fmla="val 2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6038" y="5203279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Preview formátování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6280580">
            <a:off x="4868863" y="2217191"/>
            <a:ext cx="646112" cy="287338"/>
          </a:xfrm>
          <a:prstGeom prst="rightArrow">
            <a:avLst>
              <a:gd name="adj1" fmla="val 50000"/>
              <a:gd name="adj2" fmla="val 5621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717925" y="1675854"/>
            <a:ext cx="3671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Nastavení oblasti formátování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10800000">
            <a:off x="7021513" y="3979316"/>
            <a:ext cx="646112" cy="287338"/>
          </a:xfrm>
          <a:prstGeom prst="rightArrow">
            <a:avLst>
              <a:gd name="adj1" fmla="val 50000"/>
              <a:gd name="adj2" fmla="val 5621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7740650" y="3972966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Formátování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Window a Help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95288" y="1583779"/>
          <a:ext cx="2736850" cy="248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0" name="Image" r:id="rId3" imgW="3631746" imgH="3301587" progId="">
                  <p:embed/>
                </p:oleObj>
              </mc:Choice>
              <mc:Fallback>
                <p:oleObj name="Image" r:id="rId3" imgW="3631746" imgH="330158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583779"/>
                        <a:ext cx="2736850" cy="2487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10800000">
            <a:off x="2411413" y="2015579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348038" y="1944141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Uzavření všech oken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0800000">
            <a:off x="2339975" y="2591841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276600" y="2520404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Uspořádání oken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0800000">
            <a:off x="2339975" y="338400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276600" y="3312566"/>
            <a:ext cx="2663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Seznam otevřených souborů (data, výstupy)</a:t>
            </a:r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5997575" y="3384004"/>
          <a:ext cx="2592388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1" name="Image" r:id="rId5" imgW="2793651" imgH="2996825" progId="">
                  <p:embed/>
                </p:oleObj>
              </mc:Choice>
              <mc:Fallback>
                <p:oleObj name="Image" r:id="rId5" imgW="2793651" imgH="2996825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7575" y="3384004"/>
                        <a:ext cx="2592388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12"/>
          <p:cNvSpPr>
            <a:spLocks noChangeArrowheads="1"/>
          </p:cNvSpPr>
          <p:nvPr/>
        </p:nvSpPr>
        <p:spPr bwMode="auto">
          <a:xfrm rot="5400000">
            <a:off x="6804025" y="3457029"/>
            <a:ext cx="719137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156325" y="2015579"/>
            <a:ext cx="26638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Nápověda Statistica, seznam položek nápovědy, vysvětlivky, statistický poradce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5292725" y="5328691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979613" y="5204866"/>
            <a:ext cx="3384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	Domovská stránka</a:t>
            </a:r>
          </a:p>
          <a:p>
            <a:pPr defTabSz="1095375"/>
            <a:endParaRPr lang="cs-CZ" sz="1800"/>
          </a:p>
          <a:p>
            <a:pPr defTabSz="1095375"/>
            <a:r>
              <a:rPr lang="cs-CZ" sz="1800"/>
              <a:t>Informace o verzi, licenci atd.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5292725" y="5833516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5292725" y="4752429"/>
            <a:ext cx="719138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763713" y="4687341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1095375"/>
            <a:r>
              <a:rPr lang="cs-CZ" sz="1800"/>
              <a:t>Učebnice statistiky</a:t>
            </a:r>
          </a:p>
          <a:p>
            <a:pPr algn="r" defTabSz="1095375"/>
            <a:r>
              <a:rPr lang="cs-CZ" sz="1800"/>
              <a:t>Videoprezentace Statistica</a:t>
            </a: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5292725" y="5041354"/>
            <a:ext cx="719138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Tools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275013" y="2140868"/>
          <a:ext cx="20066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4" name="Image" r:id="rId3" imgW="2006349" imgH="2412698" progId="">
                  <p:embed/>
                </p:oleObj>
              </mc:Choice>
              <mc:Fallback>
                <p:oleObj name="Image" r:id="rId3" imgW="2006349" imgH="2412698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3" y="2140868"/>
                        <a:ext cx="2006600" cy="241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8813523">
            <a:off x="5003800" y="2132930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11863" y="1701130"/>
            <a:ext cx="2592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Analysis Bar – správa probíhajících analýz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484438" y="2860005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9388" y="2499643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Filtrace dat na </a:t>
            </a:r>
          </a:p>
          <a:p>
            <a:pPr defTabSz="1095375"/>
            <a:r>
              <a:rPr lang="cs-CZ" sz="1800"/>
              <a:t>základě podmínek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2728760">
            <a:off x="5075238" y="3285455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011863" y="3291805"/>
            <a:ext cx="2592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Přiřazení vah proměnným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2557463" y="3364830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79388" y="3299743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Označování buněk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8481227">
            <a:off x="2053431" y="4410199"/>
            <a:ext cx="1800225" cy="223838"/>
          </a:xfrm>
          <a:prstGeom prst="rightArrow">
            <a:avLst>
              <a:gd name="adj1" fmla="val 50000"/>
              <a:gd name="adj2" fmla="val 20106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93700" y="5307930"/>
            <a:ext cx="2449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Záznam a editace maker (Visual basic)</a:t>
            </a: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 rot="12095000">
            <a:off x="5075238" y="4222080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011863" y="4299868"/>
            <a:ext cx="2592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Uživatelské nastavení programu Statistica</a:t>
            </a: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 rot="16200000">
            <a:off x="4175920" y="4481636"/>
            <a:ext cx="576262" cy="358775"/>
          </a:xfrm>
          <a:prstGeom prst="rightArrow">
            <a:avLst>
              <a:gd name="adj1" fmla="val 50000"/>
              <a:gd name="adj2" fmla="val 4015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276600" y="5092030"/>
            <a:ext cx="2592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Celkové nastavení programu Statistica</a:t>
            </a:r>
          </a:p>
        </p:txBody>
      </p:sp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0300" y="2709193"/>
            <a:ext cx="1484313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179388" y="3645818"/>
          <a:ext cx="2160587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5" name="Image" r:id="rId6" imgW="2971429" imgH="1904762" progId="">
                  <p:embed/>
                </p:oleObj>
              </mc:Choice>
              <mc:Fallback>
                <p:oleObj name="Image" r:id="rId6" imgW="2971429" imgH="1904762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645818"/>
                        <a:ext cx="2160587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639763"/>
          </a:xfrm>
        </p:spPr>
        <p:txBody>
          <a:bodyPr/>
          <a:lstStyle/>
          <a:p>
            <a:r>
              <a:rPr lang="cs-CZ" smtClean="0"/>
              <a:t>Analysis bar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468313" y="1547514"/>
          <a:ext cx="5030787" cy="244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8" name="Image" r:id="rId3" imgW="6171429" imgH="2996825" progId="">
                  <p:embed/>
                </p:oleObj>
              </mc:Choice>
              <mc:Fallback>
                <p:oleObj name="Image" r:id="rId3" imgW="6171429" imgH="299682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547514"/>
                        <a:ext cx="5030787" cy="244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10016118">
            <a:off x="3603714" y="1715739"/>
            <a:ext cx="2188138" cy="202633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724128" y="1412776"/>
            <a:ext cx="288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Oživení vybrané analýzy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0268002">
            <a:off x="3687928" y="2061134"/>
            <a:ext cx="2044656" cy="203392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724128" y="1844824"/>
            <a:ext cx="374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Výběr ze seznamu běžících analýz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0800000">
            <a:off x="5148263" y="2987377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191250" y="2915939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Grafické možnosti</a:t>
            </a: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370089"/>
            <a:ext cx="206692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2"/>
          <p:cNvSpPr>
            <a:spLocks noChangeArrowheads="1"/>
          </p:cNvSpPr>
          <p:nvPr/>
        </p:nvSpPr>
        <p:spPr bwMode="auto">
          <a:xfrm rot="18170852">
            <a:off x="1196975" y="3219152"/>
            <a:ext cx="1295400" cy="2159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23850" y="3933527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Output manager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15685432">
            <a:off x="1871663" y="3608089"/>
            <a:ext cx="1295400" cy="2159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411413" y="4436764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Tvorba maker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 rot="13906233">
            <a:off x="3420269" y="3716833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284663" y="4077989"/>
            <a:ext cx="3671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Uzavírání a minimalizace analýz</a:t>
            </a:r>
          </a:p>
        </p:txBody>
      </p:sp>
      <p:graphicFrame>
        <p:nvGraphicFramePr>
          <p:cNvPr id="17" name="Object 18"/>
          <p:cNvGraphicFramePr>
            <a:graphicFrameLocks noChangeAspect="1"/>
          </p:cNvGraphicFramePr>
          <p:nvPr/>
        </p:nvGraphicFramePr>
        <p:xfrm>
          <a:off x="5076825" y="4652664"/>
          <a:ext cx="3743325" cy="170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9" name="Image" r:id="rId6" imgW="5358730" imgH="2438095" progId="">
                  <p:embed/>
                </p:oleObj>
              </mc:Choice>
              <mc:Fallback>
                <p:oleObj name="Image" r:id="rId6" imgW="5358730" imgH="2438095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652664"/>
                        <a:ext cx="3743325" cy="170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4427538" y="5589289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2627313" y="5444827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Analysis bar</a:t>
            </a:r>
          </a:p>
          <a:p>
            <a:pPr defTabSz="1095375"/>
            <a:r>
              <a:rPr lang="cs-CZ" sz="1800"/>
              <a:t>(2 běžící analýzy)</a:t>
            </a: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 rot="5400000">
            <a:off x="936626" y="4473276"/>
            <a:ext cx="647700" cy="288925"/>
          </a:xfrm>
          <a:prstGeom prst="rightArrow">
            <a:avLst>
              <a:gd name="adj1" fmla="val 50000"/>
              <a:gd name="adj2" fmla="val 5604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974"/>
            <a:ext cx="9144000" cy="639762"/>
          </a:xfrm>
        </p:spPr>
        <p:txBody>
          <a:bodyPr/>
          <a:lstStyle/>
          <a:p>
            <a:r>
              <a:rPr lang="cs-CZ" dirty="0" smtClean="0"/>
              <a:t>Filtr dat</a:t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 err="1" smtClean="0"/>
              <a:t>selection</a:t>
            </a:r>
            <a:r>
              <a:rPr lang="cs-CZ" sz="2000" dirty="0" smtClean="0"/>
              <a:t> </a:t>
            </a:r>
            <a:r>
              <a:rPr lang="cs-CZ" sz="2000" dirty="0" err="1" smtClean="0"/>
              <a:t>conditions</a:t>
            </a:r>
            <a:r>
              <a:rPr lang="cs-CZ" sz="2000" dirty="0" smtClean="0"/>
              <a:t>)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95287" y="1694581"/>
          <a:ext cx="3095625" cy="188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1" name="Image" r:id="rId3" imgW="4596825" imgH="2793651" progId="">
                  <p:embed/>
                </p:oleObj>
              </mc:Choice>
              <mc:Fallback>
                <p:oleObj name="Image" r:id="rId3" imgW="4596825" imgH="2793651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" y="1694581"/>
                        <a:ext cx="3095625" cy="188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9033024">
            <a:off x="3203575" y="2197819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067175" y="1480269"/>
            <a:ext cx="37433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Povolit selekci</a:t>
            </a:r>
          </a:p>
          <a:p>
            <a:pPr defTabSz="1095375"/>
            <a:r>
              <a:rPr lang="cs-CZ" sz="1800"/>
              <a:t>Zobrazit selekci v datovém listu</a:t>
            </a:r>
          </a:p>
          <a:p>
            <a:pPr defTabSz="1095375"/>
            <a:r>
              <a:rPr lang="cs-CZ" sz="1800"/>
              <a:t>Editovat selekci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9025313">
            <a:off x="1690687" y="335034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5287" y="3782144"/>
            <a:ext cx="22320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Přidat/ubrat data vybraná v listu do selekce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2989981"/>
            <a:ext cx="3662362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0"/>
          <p:cNvSpPr>
            <a:spLocks noChangeArrowheads="1"/>
          </p:cNvSpPr>
          <p:nvPr/>
        </p:nvSpPr>
        <p:spPr bwMode="auto">
          <a:xfrm rot="13250286">
            <a:off x="3275012" y="2847106"/>
            <a:ext cx="863600" cy="395288"/>
          </a:xfrm>
          <a:prstGeom prst="leftArrow">
            <a:avLst>
              <a:gd name="adj1" fmla="val 50000"/>
              <a:gd name="adj2" fmla="val 546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9912129">
            <a:off x="3706812" y="3710706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698750" y="4071069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Povolit selekci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9460728">
            <a:off x="3851275" y="4574306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39750" y="4856881"/>
            <a:ext cx="3598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Podmínky pro výběr do selekce</a:t>
            </a: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 rot="19460728">
            <a:off x="3851275" y="5366469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22262" y="5649044"/>
            <a:ext cx="4033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Podmínky pro odstranění ze selekce</a:t>
            </a: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 rot="21195629">
            <a:off x="3600450" y="6158631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39750" y="6158631"/>
            <a:ext cx="4033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Ukládání a otevírání selekcí</a:t>
            </a: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 rot="9069271">
            <a:off x="5868987" y="3063006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6659562" y="2199406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Nový datový list podle selekce nebo náhodně</a:t>
            </a: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 rot="4854630">
            <a:off x="4733925" y="3045543"/>
            <a:ext cx="503238" cy="252413"/>
          </a:xfrm>
          <a:prstGeom prst="rightArrow">
            <a:avLst>
              <a:gd name="adj1" fmla="val 50000"/>
              <a:gd name="adj2" fmla="val 4984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3779837" y="2558181"/>
            <a:ext cx="3059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 zobrazené selekce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Tvorba maker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95288" y="1549673"/>
          <a:ext cx="46069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6" name="Image" r:id="rId3" imgW="6044444" imgH="3936508" progId="">
                  <p:embed/>
                </p:oleObj>
              </mc:Choice>
              <mc:Fallback>
                <p:oleObj name="Image" r:id="rId3" imgW="6044444" imgH="3936508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549673"/>
                        <a:ext cx="4606925" cy="300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9069271">
            <a:off x="4502150" y="2629173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64163" y="2052910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Seznam maker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0800000">
            <a:off x="4500563" y="3060973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508625" y="2989535"/>
            <a:ext cx="309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Nahrání makra s kódem analýzy ve Visual Basicu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2869854">
            <a:off x="4500563" y="3492773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508625" y="3637235"/>
            <a:ext cx="34559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Nahrání makra proběhlé sekvence analýz (není kompletní kód)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6769271">
            <a:off x="1490728" y="4160026"/>
            <a:ext cx="1081087" cy="215900"/>
          </a:xfrm>
          <a:prstGeom prst="rightArrow">
            <a:avLst>
              <a:gd name="adj1" fmla="val 50000"/>
              <a:gd name="adj2" fmla="val 12518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619672" y="4941168"/>
            <a:ext cx="2771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Makro pro analýzy z </a:t>
            </a:r>
            <a:r>
              <a:rPr lang="cs-CZ" sz="1800" dirty="0" err="1"/>
              <a:t>Analysis</a:t>
            </a:r>
            <a:r>
              <a:rPr lang="cs-CZ" sz="1800" dirty="0"/>
              <a:t> bar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915816" y="5733256"/>
            <a:ext cx="2771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Editor maker/</a:t>
            </a:r>
            <a:r>
              <a:rPr lang="cs-CZ" sz="1800" dirty="0" err="1"/>
              <a:t>Visual</a:t>
            </a:r>
            <a:r>
              <a:rPr lang="cs-CZ" sz="1800" dirty="0"/>
              <a:t> </a:t>
            </a:r>
            <a:r>
              <a:rPr lang="cs-CZ" sz="1800" dirty="0" err="1"/>
              <a:t>Basicu</a:t>
            </a:r>
            <a:endParaRPr lang="cs-CZ" sz="1800" dirty="0"/>
          </a:p>
        </p:txBody>
      </p:sp>
      <p:graphicFrame>
        <p:nvGraphicFramePr>
          <p:cNvPr id="13" name="Object 17"/>
          <p:cNvGraphicFramePr>
            <a:graphicFrameLocks noChangeAspect="1"/>
          </p:cNvGraphicFramePr>
          <p:nvPr/>
        </p:nvGraphicFramePr>
        <p:xfrm>
          <a:off x="5652120" y="4293096"/>
          <a:ext cx="3168650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7" name="Image" r:id="rId5" imgW="8698413" imgH="5358730" progId="">
                  <p:embed/>
                </p:oleObj>
              </mc:Choice>
              <mc:Fallback>
                <p:oleObj name="Image" r:id="rId5" imgW="8698413" imgH="5358730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293096"/>
                        <a:ext cx="3168650" cy="195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utoShape 13"/>
          <p:cNvSpPr>
            <a:spLocks noChangeArrowheads="1"/>
          </p:cNvSpPr>
          <p:nvPr/>
        </p:nvSpPr>
        <p:spPr bwMode="auto">
          <a:xfrm rot="15666780">
            <a:off x="3122723" y="4985972"/>
            <a:ext cx="1314375" cy="231778"/>
          </a:xfrm>
          <a:prstGeom prst="rightArrow">
            <a:avLst>
              <a:gd name="adj1" fmla="val 50000"/>
              <a:gd name="adj2" fmla="val 12518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 rot="9580942" flipH="1">
            <a:off x="4436029" y="5403568"/>
            <a:ext cx="1046248" cy="233813"/>
          </a:xfrm>
          <a:prstGeom prst="rightArrow">
            <a:avLst>
              <a:gd name="adj1" fmla="val 50000"/>
              <a:gd name="adj2" fmla="val 10074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Popis hlavních komunikačních rozhraní</a:t>
            </a: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827212" y="2565871"/>
            <a:ext cx="173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Nástrojové lišty</a:t>
            </a: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237" y="3285008"/>
            <a:ext cx="3275013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AutoShape 8"/>
          <p:cNvSpPr>
            <a:spLocks noChangeArrowheads="1"/>
          </p:cNvSpPr>
          <p:nvPr/>
        </p:nvSpPr>
        <p:spPr bwMode="auto">
          <a:xfrm rot="3135785">
            <a:off x="1944812" y="3105621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0" name="AutoShape 10"/>
          <p:cNvSpPr>
            <a:spLocks noChangeArrowheads="1"/>
          </p:cNvSpPr>
          <p:nvPr/>
        </p:nvSpPr>
        <p:spPr bwMode="auto">
          <a:xfrm rot="4339150">
            <a:off x="863725" y="3250083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2771900" y="5590058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Stavová lišta</a:t>
            </a:r>
          </a:p>
        </p:txBody>
      </p:sp>
      <p:sp>
        <p:nvSpPr>
          <p:cNvPr id="52" name="AutoShape 12"/>
          <p:cNvSpPr>
            <a:spLocks noChangeArrowheads="1"/>
          </p:cNvSpPr>
          <p:nvPr/>
        </p:nvSpPr>
        <p:spPr bwMode="auto">
          <a:xfrm rot="12513394">
            <a:off x="1835275" y="5302721"/>
            <a:ext cx="1101725" cy="223837"/>
          </a:xfrm>
          <a:prstGeom prst="rightArrow">
            <a:avLst>
              <a:gd name="adj1" fmla="val 50000"/>
              <a:gd name="adj2" fmla="val 12305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5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9875" y="3450108"/>
            <a:ext cx="327183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179512" y="1775296"/>
            <a:ext cx="4318000" cy="431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5" name="Text Box 27"/>
          <p:cNvSpPr txBox="1">
            <a:spLocks noChangeArrowheads="1"/>
          </p:cNvSpPr>
          <p:nvPr/>
        </p:nvSpPr>
        <p:spPr bwMode="auto">
          <a:xfrm>
            <a:off x="1116137" y="1988021"/>
            <a:ext cx="23018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Hlavní okno aplikace</a:t>
            </a:r>
          </a:p>
        </p:txBody>
      </p:sp>
      <p:sp>
        <p:nvSpPr>
          <p:cNvPr id="56" name="Rectangle 28"/>
          <p:cNvSpPr>
            <a:spLocks noChangeArrowheads="1"/>
          </p:cNvSpPr>
          <p:nvPr/>
        </p:nvSpPr>
        <p:spPr bwMode="auto">
          <a:xfrm>
            <a:off x="4646488" y="1772121"/>
            <a:ext cx="4318000" cy="431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7" name="Text Box 29"/>
          <p:cNvSpPr txBox="1">
            <a:spLocks noChangeArrowheads="1"/>
          </p:cNvSpPr>
          <p:nvPr/>
        </p:nvSpPr>
        <p:spPr bwMode="auto">
          <a:xfrm>
            <a:off x="5583113" y="1984846"/>
            <a:ext cx="1699183" cy="36933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 dirty="0" smtClean="0"/>
              <a:t>Správce výstupů</a:t>
            </a:r>
            <a:endParaRPr lang="cs-CZ" sz="1800" dirty="0"/>
          </a:p>
        </p:txBody>
      </p:sp>
      <p:sp>
        <p:nvSpPr>
          <p:cNvPr id="58" name="Text Box 30"/>
          <p:cNvSpPr txBox="1">
            <a:spLocks noChangeArrowheads="1"/>
          </p:cNvSpPr>
          <p:nvPr/>
        </p:nvSpPr>
        <p:spPr bwMode="auto">
          <a:xfrm>
            <a:off x="5078288" y="2564283"/>
            <a:ext cx="173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Nástrojové lišty</a:t>
            </a:r>
          </a:p>
        </p:txBody>
      </p:sp>
      <p:sp>
        <p:nvSpPr>
          <p:cNvPr id="59" name="AutoShape 31"/>
          <p:cNvSpPr>
            <a:spLocks noChangeArrowheads="1"/>
          </p:cNvSpPr>
          <p:nvPr/>
        </p:nvSpPr>
        <p:spPr bwMode="auto">
          <a:xfrm rot="3135785">
            <a:off x="5906963" y="3177058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0" name="AutoShape 32"/>
          <p:cNvSpPr>
            <a:spLocks noChangeArrowheads="1"/>
          </p:cNvSpPr>
          <p:nvPr/>
        </p:nvSpPr>
        <p:spPr bwMode="auto">
          <a:xfrm rot="4339150">
            <a:off x="5114800" y="3248496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" name="Text Box 33"/>
          <p:cNvSpPr txBox="1">
            <a:spLocks noChangeArrowheads="1"/>
          </p:cNvSpPr>
          <p:nvPr/>
        </p:nvSpPr>
        <p:spPr bwMode="auto">
          <a:xfrm>
            <a:off x="7024563" y="5659908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Stavová lišta</a:t>
            </a:r>
          </a:p>
        </p:txBody>
      </p:sp>
      <p:sp>
        <p:nvSpPr>
          <p:cNvPr id="62" name="AutoShape 34"/>
          <p:cNvSpPr>
            <a:spLocks noChangeArrowheads="1"/>
          </p:cNvSpPr>
          <p:nvPr/>
        </p:nvSpPr>
        <p:spPr bwMode="auto">
          <a:xfrm rot="16200000">
            <a:off x="7300788" y="5239221"/>
            <a:ext cx="806450" cy="209550"/>
          </a:xfrm>
          <a:prstGeom prst="rightArrow">
            <a:avLst>
              <a:gd name="adj1" fmla="val 50000"/>
              <a:gd name="adj2" fmla="val 9621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6145088" y="5156671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Výstupy</a:t>
            </a:r>
          </a:p>
        </p:txBody>
      </p:sp>
      <p:sp>
        <p:nvSpPr>
          <p:cNvPr id="64" name="AutoShape 6"/>
          <p:cNvSpPr>
            <a:spLocks noChangeArrowheads="1"/>
          </p:cNvSpPr>
          <p:nvPr/>
        </p:nvSpPr>
        <p:spPr bwMode="auto">
          <a:xfrm rot="18505342">
            <a:off x="6642769" y="4587552"/>
            <a:ext cx="1101725" cy="223837"/>
          </a:xfrm>
          <a:prstGeom prst="rightArrow">
            <a:avLst>
              <a:gd name="adj1" fmla="val 50000"/>
              <a:gd name="adj2" fmla="val 12305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5" name="Text Box 35"/>
          <p:cNvSpPr txBox="1">
            <a:spLocks noChangeArrowheads="1"/>
          </p:cNvSpPr>
          <p:nvPr/>
        </p:nvSpPr>
        <p:spPr bwMode="auto">
          <a:xfrm>
            <a:off x="4935413" y="5588471"/>
            <a:ext cx="164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Strom výstupů</a:t>
            </a:r>
          </a:p>
        </p:txBody>
      </p:sp>
      <p:sp>
        <p:nvSpPr>
          <p:cNvPr id="66" name="AutoShape 36"/>
          <p:cNvSpPr>
            <a:spLocks noChangeArrowheads="1"/>
          </p:cNvSpPr>
          <p:nvPr/>
        </p:nvSpPr>
        <p:spPr bwMode="auto">
          <a:xfrm rot="16200000">
            <a:off x="4963194" y="4839965"/>
            <a:ext cx="1311275" cy="217487"/>
          </a:xfrm>
          <a:prstGeom prst="rightArrow">
            <a:avLst>
              <a:gd name="adj1" fmla="val 50000"/>
              <a:gd name="adj2" fmla="val 15073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4500563" y="2540719"/>
          <a:ext cx="3992562" cy="210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1" name="Image" r:id="rId3" imgW="7695238" imgH="4063492" progId="">
                  <p:embed/>
                </p:oleObj>
              </mc:Choice>
              <mc:Fallback>
                <p:oleObj name="Image" r:id="rId3" imgW="7695238" imgH="4063492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540719"/>
                        <a:ext cx="3992562" cy="210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Umístění datových souborů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2467694"/>
            <a:ext cx="3960813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71550" y="1748557"/>
            <a:ext cx="27209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Spreadsheet (datový list)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580063" y="1748557"/>
            <a:ext cx="2200275" cy="6508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V rámci workbooku</a:t>
            </a:r>
          </a:p>
          <a:p>
            <a:pPr defTabSz="1095375"/>
            <a:r>
              <a:rPr lang="cs-CZ" sz="1800"/>
              <a:t>(ve stromu výstupů)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9750" y="4988644"/>
            <a:ext cx="37449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Data jsou umístěna v tabulce, která je obdobou listu v MS Excel </a:t>
            </a:r>
          </a:p>
          <a:p>
            <a:pPr defTabSz="1095375"/>
            <a:r>
              <a:rPr lang="cs-CZ" sz="1800" dirty="0"/>
              <a:t>nebo starší </a:t>
            </a:r>
            <a:r>
              <a:rPr lang="cs-CZ" sz="1800" dirty="0" smtClean="0"/>
              <a:t>verze </a:t>
            </a:r>
            <a:r>
              <a:rPr lang="cs-CZ" sz="1800" dirty="0"/>
              <a:t>Statistiky (5.5 a níže</a:t>
            </a:r>
            <a:r>
              <a:rPr lang="cs-CZ" sz="1800" dirty="0" smtClean="0"/>
              <a:t>).</a:t>
            </a:r>
            <a:endParaRPr lang="cs-CZ" sz="1800" dirty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 rot="16200000">
            <a:off x="1295400" y="4304432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572000" y="5060082"/>
            <a:ext cx="43211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 err="1"/>
              <a:t>Workbook</a:t>
            </a:r>
            <a:r>
              <a:rPr lang="cs-CZ" sz="1800" dirty="0"/>
              <a:t> (pracovní sešit, organizátor výstupů) je komplexní datová struktura, obsahující datové i výstupní tabulky a grafy v přehledném stromovém zobrazení</a:t>
            </a:r>
            <a:r>
              <a:rPr lang="cs-CZ" sz="1800" dirty="0" smtClean="0"/>
              <a:t>).</a:t>
            </a:r>
            <a:endParaRPr lang="cs-CZ" sz="1800" dirty="0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 rot="16200000">
            <a:off x="4391819" y="4160763"/>
            <a:ext cx="1439862" cy="215900"/>
          </a:xfrm>
          <a:prstGeom prst="rightArrow">
            <a:avLst>
              <a:gd name="adj1" fmla="val 50000"/>
              <a:gd name="adj2" fmla="val 166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Spouštění analýz a tvorby grafů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56332"/>
            <a:ext cx="8229600" cy="4525963"/>
          </a:xfrm>
        </p:spPr>
        <p:txBody>
          <a:bodyPr/>
          <a:lstStyle/>
          <a:p>
            <a:r>
              <a:rPr lang="cs-CZ" sz="2000" dirty="0" smtClean="0"/>
              <a:t>Veškeré analýzy jsou dostupné v menu </a:t>
            </a:r>
            <a:r>
              <a:rPr lang="cs-CZ" sz="2000" u="sng" dirty="0" smtClean="0"/>
              <a:t>Statistiky</a:t>
            </a:r>
            <a:r>
              <a:rPr lang="cs-CZ" sz="2000" dirty="0" smtClean="0"/>
              <a:t> a </a:t>
            </a:r>
            <a:r>
              <a:rPr lang="cs-CZ" sz="2000" u="sng" dirty="0" smtClean="0"/>
              <a:t>Grafy.</a:t>
            </a:r>
          </a:p>
          <a:p>
            <a:r>
              <a:rPr lang="cs-CZ" sz="2000" dirty="0" smtClean="0"/>
              <a:t>Po výběru analýzy/grafu následuje specifikace jeho nastavení a dat.</a:t>
            </a:r>
          </a:p>
          <a:p>
            <a:r>
              <a:rPr lang="cs-CZ" sz="2000" dirty="0" smtClean="0"/>
              <a:t>Výstupy mohou být zobrazeny třemi způsoby – samostatně, </a:t>
            </a:r>
            <a:r>
              <a:rPr lang="cs-CZ" sz="2000" dirty="0" err="1" smtClean="0"/>
              <a:t>workbook</a:t>
            </a:r>
            <a:r>
              <a:rPr lang="cs-CZ" sz="2000" dirty="0" smtClean="0"/>
              <a:t>, report .</a:t>
            </a:r>
          </a:p>
          <a:p>
            <a:r>
              <a:rPr lang="cs-CZ" sz="2000" dirty="0" smtClean="0"/>
              <a:t>Základní analýzy a grafy jsou dále dostupné v kontextovém menu proměnných.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067175" y="3937595"/>
          <a:ext cx="1397000" cy="222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Image" r:id="rId3" imgW="2793651" imgH="4457143" progId="">
                  <p:embed/>
                </p:oleObj>
              </mc:Choice>
              <mc:Fallback>
                <p:oleObj name="Image" r:id="rId3" imgW="2793651" imgH="4457143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937595"/>
                        <a:ext cx="1397000" cy="222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7543800" y="3937595"/>
          <a:ext cx="1123950" cy="217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Image" r:id="rId5" imgW="2247619" imgH="4355556" progId="">
                  <p:embed/>
                </p:oleObj>
              </mc:Choice>
              <mc:Fallback>
                <p:oleObj name="Image" r:id="rId5" imgW="2247619" imgH="4355556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937595"/>
                        <a:ext cx="1123950" cy="217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827088" y="3682702"/>
          <a:ext cx="2689225" cy="291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9" name="Image" r:id="rId7" imgW="6171429" imgH="6692063" progId="">
                  <p:embed/>
                </p:oleObj>
              </mc:Choice>
              <mc:Fallback>
                <p:oleObj name="Image" r:id="rId7" imgW="6171429" imgH="6692063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682702"/>
                        <a:ext cx="2689225" cy="291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7"/>
          <p:cNvSpPr>
            <a:spLocks noChangeArrowheads="1"/>
          </p:cNvSpPr>
          <p:nvPr/>
        </p:nvSpPr>
        <p:spPr bwMode="auto">
          <a:xfrm rot="6761389">
            <a:off x="1692275" y="3955752"/>
            <a:ext cx="1368425" cy="215900"/>
          </a:xfrm>
          <a:prstGeom prst="rightArrow">
            <a:avLst>
              <a:gd name="adj1" fmla="val 50000"/>
              <a:gd name="adj2" fmla="val 1584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851275" y="3429595"/>
            <a:ext cx="17049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Menu statistiky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399338" y="3429595"/>
            <a:ext cx="13493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Menu grafů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27713" y="4364632"/>
            <a:ext cx="1408112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1"/>
          <p:cNvSpPr>
            <a:spLocks noChangeArrowheads="1"/>
          </p:cNvSpPr>
          <p:nvPr/>
        </p:nvSpPr>
        <p:spPr bwMode="auto">
          <a:xfrm rot="10800000">
            <a:off x="5508625" y="4724995"/>
            <a:ext cx="195263" cy="49053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Analýza dat – obecné principy zadávání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8604" y="2638078"/>
            <a:ext cx="43180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752" y="1485553"/>
            <a:ext cx="215900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2699891" y="3357216"/>
            <a:ext cx="3168650" cy="2089150"/>
          </a:xfrm>
          <a:prstGeom prst="roundRect">
            <a:avLst>
              <a:gd name="adj" fmla="val 16667"/>
            </a:avLst>
          </a:prstGeom>
          <a:solidFill>
            <a:schemeClr val="accent1">
              <a:alpha val="3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rot="10800000">
            <a:off x="1763687" y="1845915"/>
            <a:ext cx="864096" cy="358775"/>
          </a:xfrm>
          <a:prstGeom prst="rightArrow">
            <a:avLst>
              <a:gd name="adj1" fmla="val 50000"/>
              <a:gd name="adj2" fmla="val 7367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 rot="19293230">
            <a:off x="1907729" y="4725641"/>
            <a:ext cx="1057275" cy="358775"/>
          </a:xfrm>
          <a:prstGeom prst="rightArrow">
            <a:avLst>
              <a:gd name="adj1" fmla="val 50000"/>
              <a:gd name="adj2" fmla="val 7367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23056" y="4725144"/>
            <a:ext cx="19446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Detailní nastavení analýzy/grafu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627312" y="1636366"/>
            <a:ext cx="1944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Výběr dat pro analýzu/graf</a:t>
            </a: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 rot="5400000">
            <a:off x="3030091" y="2452341"/>
            <a:ext cx="708025" cy="358775"/>
          </a:xfrm>
          <a:prstGeom prst="rightArrow">
            <a:avLst>
              <a:gd name="adj1" fmla="val 50000"/>
              <a:gd name="adj2" fmla="val 4933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 rot="2332250">
            <a:off x="2196654" y="2565053"/>
            <a:ext cx="576262" cy="490538"/>
          </a:xfrm>
          <a:prstGeom prst="leftArrow">
            <a:avLst>
              <a:gd name="adj1" fmla="val 50000"/>
              <a:gd name="adj2" fmla="val 293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4284216" y="1701453"/>
            <a:ext cx="2808064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Záložky možností nebo nastavení analýzy/grafu</a:t>
            </a: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 rot="7268339">
            <a:off x="4122291" y="2661891"/>
            <a:ext cx="933450" cy="2667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 rot="3719134">
            <a:off x="4620766" y="2685703"/>
            <a:ext cx="933450" cy="2667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AutoShape 19"/>
          <p:cNvSpPr>
            <a:spLocks noChangeArrowheads="1"/>
          </p:cNvSpPr>
          <p:nvPr/>
        </p:nvSpPr>
        <p:spPr bwMode="auto">
          <a:xfrm rot="19293230">
            <a:off x="5363716" y="5663853"/>
            <a:ext cx="1057275" cy="358775"/>
          </a:xfrm>
          <a:prstGeom prst="rightArrow">
            <a:avLst>
              <a:gd name="adj1" fmla="val 50000"/>
              <a:gd name="adj2" fmla="val 7367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3419872" y="5733256"/>
            <a:ext cx="288032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Způsob zpracování chybějících hodnot</a:t>
            </a:r>
          </a:p>
        </p:txBody>
      </p:sp>
      <p:sp>
        <p:nvSpPr>
          <p:cNvPr id="17" name="AutoShape 21"/>
          <p:cNvSpPr>
            <a:spLocks noChangeArrowheads="1"/>
          </p:cNvSpPr>
          <p:nvPr/>
        </p:nvSpPr>
        <p:spPr bwMode="auto">
          <a:xfrm rot="12782577">
            <a:off x="6149013" y="4558109"/>
            <a:ext cx="1057275" cy="287338"/>
          </a:xfrm>
          <a:prstGeom prst="rightArrow">
            <a:avLst>
              <a:gd name="adj1" fmla="val 50000"/>
              <a:gd name="adj2" fmla="val 9198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7236966" y="4646464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Selekce dat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7595741" y="4006503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Vážení dat</a:t>
            </a:r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 rot="10032057">
            <a:off x="6754366" y="4174778"/>
            <a:ext cx="841375" cy="287338"/>
          </a:xfrm>
          <a:prstGeom prst="rightArrow">
            <a:avLst>
              <a:gd name="adj1" fmla="val 50000"/>
              <a:gd name="adj2" fmla="val 7320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21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32229" y="2536478"/>
            <a:ext cx="15319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5366" y="4941541"/>
            <a:ext cx="16859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Object 27"/>
          <p:cNvGraphicFramePr>
            <a:graphicFrameLocks noChangeAspect="1"/>
          </p:cNvGraphicFramePr>
          <p:nvPr/>
        </p:nvGraphicFramePr>
        <p:xfrm>
          <a:off x="7453510" y="980728"/>
          <a:ext cx="1150938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9" name="Image" r:id="rId7" imgW="1523272" imgH="1473016" progId="">
                  <p:embed/>
                </p:oleObj>
              </mc:Choice>
              <mc:Fallback>
                <p:oleObj name="Image" r:id="rId7" imgW="1523272" imgH="1473016" progId="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510" y="980728"/>
                        <a:ext cx="1150938" cy="111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AutoShape 28"/>
          <p:cNvSpPr>
            <a:spLocks noChangeArrowheads="1"/>
          </p:cNvSpPr>
          <p:nvPr/>
        </p:nvSpPr>
        <p:spPr bwMode="auto">
          <a:xfrm rot="7277494">
            <a:off x="6370985" y="2708722"/>
            <a:ext cx="1489075" cy="287337"/>
          </a:xfrm>
          <a:prstGeom prst="rightArrow">
            <a:avLst>
              <a:gd name="adj1" fmla="val 50000"/>
              <a:gd name="adj2" fmla="val 12955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7524304" y="2061816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Nastavení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Výstupní možnosti</a:t>
            </a: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683568" y="1870993"/>
          <a:ext cx="2592388" cy="204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" name="Image" r:id="rId3" imgW="7555556" imgH="5968254" progId="">
                  <p:embed/>
                </p:oleObj>
              </mc:Choice>
              <mc:Fallback>
                <p:oleObj name="Image" r:id="rId3" imgW="7555556" imgH="5968254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870993"/>
                        <a:ext cx="2592388" cy="204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1475731" y="2205955"/>
          <a:ext cx="302418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6" name="Image" r:id="rId5" imgW="5053968" imgH="1485190" progId="">
                  <p:embed/>
                </p:oleObj>
              </mc:Choice>
              <mc:Fallback>
                <p:oleObj name="Image" r:id="rId5" imgW="5053968" imgH="148519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731" y="2205955"/>
                        <a:ext cx="3024187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55006" y="1340768"/>
            <a:ext cx="28860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Samostatná výstupní okna</a:t>
            </a: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5795318" y="2550443"/>
          <a:ext cx="2387600" cy="304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7" name="Image" r:id="rId7" imgW="7720635" imgH="9828571" progId="">
                  <p:embed/>
                </p:oleObj>
              </mc:Choice>
              <mc:Fallback>
                <p:oleObj name="Image" r:id="rId7" imgW="7720635" imgH="9828571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318" y="2550443"/>
                        <a:ext cx="2387600" cy="304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436543" y="1758280"/>
            <a:ext cx="3203575" cy="3762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Report (export do rtf souboru)</a:t>
            </a: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4676105"/>
            <a:ext cx="327183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83568" y="4077618"/>
            <a:ext cx="34321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Workbook (organizátor výstupů)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Menu </a:t>
            </a:r>
            <a:r>
              <a:rPr lang="cs-CZ" dirty="0" err="1" smtClean="0"/>
              <a:t>File</a:t>
            </a:r>
            <a:endParaRPr lang="cs-CZ" dirty="0" smtClean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756345" y="1628775"/>
          <a:ext cx="28829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7" name="Image" r:id="rId3" imgW="2882540" imgH="4495238" progId="">
                  <p:embed/>
                </p:oleObj>
              </mc:Choice>
              <mc:Fallback>
                <p:oleObj name="Image" r:id="rId3" imgW="2882540" imgH="4495238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345" y="1628775"/>
                        <a:ext cx="288290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350445" y="2125663"/>
            <a:ext cx="146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Nový soubor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10800000">
            <a:off x="3420170" y="2205038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922985" y="4868863"/>
            <a:ext cx="174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Nastavení tisku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941018" y="5445125"/>
            <a:ext cx="394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 dirty="0"/>
              <a:t>Vlastnosti souboru (popis, heslo atd.)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10800000">
            <a:off x="2988370" y="5516563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350445" y="2413000"/>
            <a:ext cx="194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Otevření souboru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10800000">
            <a:off x="3420170" y="249237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10800000">
            <a:off x="2988370" y="4941888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 rot="10800000">
            <a:off x="2988370" y="436562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940448" y="4292600"/>
            <a:ext cx="379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 dirty="0"/>
              <a:t>Nastavení výstupních možností SW</a:t>
            </a: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 rot="10800000">
            <a:off x="3419873" y="3860800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 rot="10800000">
            <a:off x="3420170" y="2997200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4350445" y="2924175"/>
            <a:ext cx="184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Uložení souboru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 rot="10800000">
            <a:off x="3420170" y="3430588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350445" y="3357563"/>
            <a:ext cx="194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Import z databází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4355976" y="3783013"/>
            <a:ext cx="314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 dirty="0"/>
              <a:t>Připojení souborů do výstupů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Vytvoření nového souboru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6360" y="2484090"/>
            <a:ext cx="40195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10800000">
            <a:off x="5969322" y="3347690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832922" y="3274665"/>
            <a:ext cx="198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Umístění souboru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8481212">
            <a:off x="3881760" y="241106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673922" y="1977678"/>
            <a:ext cx="145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Typ souboru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52747" y="2555528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Počet proměnných (sloupců)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52747" y="3412778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Počet řádků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 rot="1186030">
            <a:off x="1865635" y="305876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1865635" y="3492153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2912</TotalTime>
  <Words>887</Words>
  <Application>Microsoft Office PowerPoint</Application>
  <PresentationFormat>Předvádění na obrazovce (4:3)</PresentationFormat>
  <Paragraphs>170</Paragraphs>
  <Slides>26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8" baseType="lpstr">
      <vt:lpstr>01_Klin_dat_upravyM</vt:lpstr>
      <vt:lpstr>Image</vt:lpstr>
      <vt:lpstr>5. Statistica</vt:lpstr>
      <vt:lpstr>Prezentace aplikace PowerPoint</vt:lpstr>
      <vt:lpstr>Popis hlavních komunikačních rozhraní</vt:lpstr>
      <vt:lpstr>Umístění datových souborů</vt:lpstr>
      <vt:lpstr>Spouštění analýz a tvorby grafů</vt:lpstr>
      <vt:lpstr>Analýza dat – obecné principy zadávání</vt:lpstr>
      <vt:lpstr>Výstupní možnosti</vt:lpstr>
      <vt:lpstr>Menu File</vt:lpstr>
      <vt:lpstr>Vytvoření nového souboru</vt:lpstr>
      <vt:lpstr>Otevření a ukládání souborů</vt:lpstr>
      <vt:lpstr>Import dat z Excelu</vt:lpstr>
      <vt:lpstr>Import dat z textového souboru</vt:lpstr>
      <vt:lpstr>Import z databáze I.</vt:lpstr>
      <vt:lpstr>Import z databáze II</vt:lpstr>
      <vt:lpstr>Správce výstupů (Output manager)</vt:lpstr>
      <vt:lpstr>Menu Edit</vt:lpstr>
      <vt:lpstr>Standardizace a náhodná čísla</vt:lpstr>
      <vt:lpstr>Menu View</vt:lpstr>
      <vt:lpstr>Menu Insert</vt:lpstr>
      <vt:lpstr>Menu Format</vt:lpstr>
      <vt:lpstr>Formátování sešitu Statistica</vt:lpstr>
      <vt:lpstr>Menu Window a Help</vt:lpstr>
      <vt:lpstr>Menu Tools</vt:lpstr>
      <vt:lpstr>Analysis bar</vt:lpstr>
      <vt:lpstr>Filtr dat (selection conditions)</vt:lpstr>
      <vt:lpstr>Tvorba maker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2_vzorce_excel</dc:title>
  <dc:creator>Kalina</dc:creator>
  <cp:lastModifiedBy>kalina</cp:lastModifiedBy>
  <cp:revision>54</cp:revision>
  <dcterms:created xsi:type="dcterms:W3CDTF">2011-03-10T15:44:21Z</dcterms:created>
  <dcterms:modified xsi:type="dcterms:W3CDTF">2016-03-21T14:42:09Z</dcterms:modified>
</cp:coreProperties>
</file>