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5" r:id="rId2"/>
    <p:sldMasterId id="2147483706" r:id="rId3"/>
  </p:sldMasterIdLst>
  <p:notesMasterIdLst>
    <p:notesMasterId r:id="rId16"/>
  </p:notesMasterIdLst>
  <p:sldIdLst>
    <p:sldId id="926" r:id="rId4"/>
    <p:sldId id="932" r:id="rId5"/>
    <p:sldId id="933" r:id="rId6"/>
    <p:sldId id="944" r:id="rId7"/>
    <p:sldId id="936" r:id="rId8"/>
    <p:sldId id="937" r:id="rId9"/>
    <p:sldId id="938" r:id="rId10"/>
    <p:sldId id="939" r:id="rId11"/>
    <p:sldId id="940" r:id="rId12"/>
    <p:sldId id="941" r:id="rId13"/>
    <p:sldId id="942" r:id="rId14"/>
    <p:sldId id="943" r:id="rId15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6349"/>
    <a:srgbClr val="FFFF99"/>
    <a:srgbClr val="400000"/>
    <a:srgbClr val="800000"/>
    <a:srgbClr val="CC0000"/>
    <a:srgbClr val="FF0000"/>
    <a:srgbClr val="000099"/>
    <a:srgbClr val="DDDDDD"/>
    <a:srgbClr val="B2B2B2"/>
    <a:srgbClr val="607B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19" autoAdjust="0"/>
    <p:restoredTop sz="94660"/>
  </p:normalViewPr>
  <p:slideViewPr>
    <p:cSldViewPr>
      <p:cViewPr varScale="1">
        <p:scale>
          <a:sx n="87" d="100"/>
          <a:sy n="87" d="100"/>
        </p:scale>
        <p:origin x="-155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1D49831-9435-4201-A280-91AA28325834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D11C411-1CAB-493F-9FC7-C8356A4621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15211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3B2951C-56A7-4F83-9861-6C659F12BBC5}" type="slidenum">
              <a:rPr lang="cs-CZ" sz="1200" b="0" i="0"/>
              <a:pPr algn="r"/>
              <a:t>5</a:t>
            </a:fld>
            <a:endParaRPr lang="cs-CZ" sz="1200" b="0" i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276EEAF-A2CC-4CC3-A9C6-439E78A90FFE}" type="slidenum">
              <a:rPr lang="cs-CZ" sz="1200" b="0" i="0"/>
              <a:pPr algn="r"/>
              <a:t>6</a:t>
            </a:fld>
            <a:endParaRPr lang="cs-CZ" sz="1200" b="0" i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6C888C4-4445-463F-A751-969AA07C9642}" type="slidenum">
              <a:rPr lang="cs-CZ" sz="1200" b="0" i="0"/>
              <a:pPr algn="r"/>
              <a:t>7</a:t>
            </a:fld>
            <a:endParaRPr lang="cs-CZ" sz="1200" b="0" i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E26D6FF-257B-4DCE-8369-D21EB15DD82C}" type="slidenum">
              <a:rPr lang="cs-CZ" sz="1200" b="0" i="0"/>
              <a:pPr algn="r"/>
              <a:t>11</a:t>
            </a:fld>
            <a:endParaRPr lang="cs-CZ" sz="1200" b="0" i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E26D6FF-257B-4DCE-8369-D21EB15DD82C}" type="slidenum">
              <a:rPr lang="cs-CZ" sz="1200" b="0" i="0"/>
              <a:pPr algn="r"/>
              <a:t>12</a:t>
            </a:fld>
            <a:endParaRPr lang="cs-CZ" sz="1200" b="0" i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2495FB-9AC3-48C1-B6FB-CEF0BDD6EFB6}" type="datetime1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Jarkovský, L. Dušek, J. Kalina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0ECA1F-E3E9-441F-AAFC-6ACFC77014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5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312130-4E11-41AB-A621-2E35C31511A2}" type="datetime1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2295C1D-15CA-41DA-8BF8-5B41B4B4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0B5BDB3-1307-4746-A66A-D5ADB006EACE}" type="datetime1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9AD029-2509-410E-96AA-E41B092D58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6221F2-62C5-4A8C-8733-F97D1BBB15CF}" type="datetime1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4EB6FC-DAE9-447E-BE2C-5A2CC160AA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B8AB33-9ADA-48DC-BFA5-1DF3A2982126}" type="datetime1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EFCC9E-D049-455A-AB76-3C3A05C9BB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356F89-DDBD-4134-BE06-27AAF77779B7}" type="datetime1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06CCF5-ACF2-4ECC-9D37-3B8162C543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48E3A80-D12A-435E-98C2-9D7D743492B8}" type="datetime1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1D005E-060B-48D0-828D-A43B4D0A49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340E25-0C88-41B3-8205-6368A6E33B10}" type="datetime1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ECC919-E8E4-48C1-B19D-64759056CC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B9F51B-F88A-45E4-A3F0-278912871F34}" type="datetime1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E5FC2C-A5B2-48B0-88F9-563B950FA0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2B9500-5B0C-4F5B-AE88-BAB202B2F872}" type="datetime1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9472A0-7CEB-41C3-B271-2B5A69E7B2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B42658B-D087-44F8-9089-C9A3EB470BF7}" type="datetime1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BA5879-AC56-4A56-BB35-6495446389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CD08716-340A-49CA-AA8E-EF59736C0CCE}" type="datetime1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CF8464C-829C-47BC-A94F-65EA4F14C8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C1BFFD-E25E-49A8-919D-3FAB13B0B709}" type="datetime1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E8BDDA-EF92-496C-923B-0043AF4679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50FD5E-8026-4A84-B7CB-320ED39671D6}" type="datetime1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EF41C9-9F59-4059-998F-7FB1139D6C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7977B2-FD8E-4CCD-AC96-CCC54D273325}" type="datetime1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A3E10EF-CD08-4119-8C78-0049BFCF9D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B5AF5D-7350-469A-B9C0-CE09E56F38A6}" type="datetime1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716D33-3A5F-4A6D-B30A-55153B3565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D1E46E-B3B2-4AC5-988D-BA99F6B86DC9}" type="datetime1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9ED566-3C30-432F-A4DA-401BEB87CE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B8537A-92AE-4420-8959-4EA7652F7A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D2D6678-6E44-4C72-94EF-A3CA95E3DCE0}" type="datetime1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C7C8542-84AF-4B0C-B6B5-09E4F2547C32}" type="datetime1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0C4A44-A2CC-428A-B3B5-B62C106207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498BC3-62C0-4AF5-9E30-C0DB208FBD17}" type="datetime1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61E253-E515-459D-84F5-81487F5BD8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C10B16-DF2C-4230-832D-ABF2B51B41CB}" type="datetime1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5B815E-9A40-48C8-B3E3-4EE69A3380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AA9E53-FC64-4388-B2C2-0F81B9DDEFD8}" type="datetime1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14D07B-0BF6-4562-A21D-1A017FB800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82004E-B6AE-4D54-B4EC-F0C58BB2C4DE}" type="datetime1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10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76D407-0C20-4D41-87CD-CD4E212168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F6ABE9D-1527-4909-955F-53B183502C95}" type="datetime1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7B989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9561C6AB-E4AC-4C7E-B715-F482FCE747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230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9231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9232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3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80" r:id="rId2"/>
    <p:sldLayoutId id="2147484081" r:id="rId3"/>
    <p:sldLayoutId id="2147484102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4" name="Obdélník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5" name="Obdélník 24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6" name="Obdélník 25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7" name="Přímá spojovací čára 2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28" name="Obdélník 27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9" name="Elipsa 28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30" name="Elipsa 29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0251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52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31" name="Zástupný symbol pro datum 27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887A4BC-0E63-4571-B89D-1E5BA8492E1C}" type="datetime1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32" name="Zástupný symbol pro zápatí 16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33" name="Zástupný symbol pro číslo snímku 28"/>
          <p:cNvSpPr>
            <a:spLocks noGrp="1"/>
          </p:cNvSpPr>
          <p:nvPr>
            <p:ph type="sldNum" sz="quarter" idx="4"/>
          </p:nvPr>
        </p:nvSpPr>
        <p:spPr>
          <a:xfrm>
            <a:off x="4343400" y="219868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B796440-A6F3-4E33-85BB-CB2B032438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  <p:sldLayoutId id="2147484086" r:id="rId5"/>
    <p:sldLayoutId id="2147484087" r:id="rId6"/>
    <p:sldLayoutId id="2147484088" r:id="rId7"/>
    <p:sldLayoutId id="2147484089" r:id="rId8"/>
    <p:sldLayoutId id="2147484090" r:id="rId9"/>
    <p:sldLayoutId id="2147484091" r:id="rId10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1275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76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0" name="Zástupný symbol pro datum 2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8FD316D-7A9C-4DAF-94D6-E1321D4329DB}" type="datetime1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21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4343400" y="103663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1F35CDB5-8B9F-49C8-840E-B760D37578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1280" name="Picture 16" descr="logo-IBA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1" name="Picture 17" descr="logomuni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  <p:sldLayoutId id="2147484093" r:id="rId2"/>
    <p:sldLayoutId id="2147484094" r:id="rId3"/>
    <p:sldLayoutId id="2147484095" r:id="rId4"/>
    <p:sldLayoutId id="2147484096" r:id="rId5"/>
    <p:sldLayoutId id="2147484097" r:id="rId6"/>
    <p:sldLayoutId id="2147484098" r:id="rId7"/>
    <p:sldLayoutId id="2147484099" r:id="rId8"/>
    <p:sldLayoutId id="2147484100" r:id="rId9"/>
    <p:sldLayoutId id="2147484101" r:id="rId10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096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348061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Princip testování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Chyby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p-hodnota</a:t>
            </a:r>
          </a:p>
        </p:txBody>
      </p:sp>
      <p:sp>
        <p:nvSpPr>
          <p:cNvPr id="4096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96938"/>
            <a:ext cx="7772400" cy="731837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7. Statistické testování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2969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One-sample vs. two sample testy</a:t>
            </a:r>
          </a:p>
        </p:txBody>
      </p:sp>
      <p:sp>
        <p:nvSpPr>
          <p:cNvPr id="29700" name="AutoShape 3"/>
          <p:cNvSpPr>
            <a:spLocks noChangeArrowheads="1"/>
          </p:cNvSpPr>
          <p:nvPr/>
        </p:nvSpPr>
        <p:spPr bwMode="auto">
          <a:xfrm>
            <a:off x="395288" y="1328738"/>
            <a:ext cx="8424862" cy="576262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 dirty="0" err="1" smtClean="0">
                <a:latin typeface="Verdana" pitchFamily="34" charset="0"/>
              </a:rPr>
              <a:t>Jednovýběrové</a:t>
            </a:r>
            <a:r>
              <a:rPr lang="cs-CZ" i="0" dirty="0" smtClean="0">
                <a:latin typeface="Verdana" pitchFamily="34" charset="0"/>
              </a:rPr>
              <a:t> </a:t>
            </a:r>
            <a:r>
              <a:rPr lang="cs-CZ" i="0" dirty="0">
                <a:latin typeface="Verdana" pitchFamily="34" charset="0"/>
              </a:rPr>
              <a:t>testy (</a:t>
            </a:r>
            <a:r>
              <a:rPr lang="cs-CZ" i="0" dirty="0" err="1">
                <a:latin typeface="Verdana" pitchFamily="34" charset="0"/>
              </a:rPr>
              <a:t>one</a:t>
            </a:r>
            <a:r>
              <a:rPr lang="cs-CZ" i="0" dirty="0">
                <a:latin typeface="Verdana" pitchFamily="34" charset="0"/>
              </a:rPr>
              <a:t>-sample)</a:t>
            </a:r>
          </a:p>
        </p:txBody>
      </p:sp>
      <p:sp>
        <p:nvSpPr>
          <p:cNvPr id="29701" name="AutoShape 4"/>
          <p:cNvSpPr>
            <a:spLocks noChangeArrowheads="1"/>
          </p:cNvSpPr>
          <p:nvPr/>
        </p:nvSpPr>
        <p:spPr bwMode="auto">
          <a:xfrm>
            <a:off x="395288" y="3932858"/>
            <a:ext cx="8424862" cy="576262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 dirty="0" err="1" smtClean="0">
                <a:latin typeface="Verdana" pitchFamily="34" charset="0"/>
              </a:rPr>
              <a:t>Dvouvýběrové</a:t>
            </a:r>
            <a:r>
              <a:rPr lang="cs-CZ" i="0" dirty="0" smtClean="0">
                <a:latin typeface="Verdana" pitchFamily="34" charset="0"/>
              </a:rPr>
              <a:t> </a:t>
            </a:r>
            <a:r>
              <a:rPr lang="cs-CZ" i="0" dirty="0">
                <a:latin typeface="Verdana" pitchFamily="34" charset="0"/>
              </a:rPr>
              <a:t>testy (</a:t>
            </a:r>
            <a:r>
              <a:rPr lang="cs-CZ" i="0" dirty="0" err="1">
                <a:latin typeface="Verdana" pitchFamily="34" charset="0"/>
              </a:rPr>
              <a:t>two</a:t>
            </a:r>
            <a:r>
              <a:rPr lang="cs-CZ" i="0" dirty="0">
                <a:latin typeface="Verdana" pitchFamily="34" charset="0"/>
              </a:rPr>
              <a:t>-sample)</a:t>
            </a:r>
          </a:p>
        </p:txBody>
      </p:sp>
      <p:sp>
        <p:nvSpPr>
          <p:cNvPr id="29702" name="Text Box 5"/>
          <p:cNvSpPr txBox="1">
            <a:spLocks noChangeArrowheads="1"/>
          </p:cNvSpPr>
          <p:nvPr/>
        </p:nvSpPr>
        <p:spPr bwMode="auto">
          <a:xfrm>
            <a:off x="468313" y="1758950"/>
            <a:ext cx="8352159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Srovnávají jeden vzorek (</a:t>
            </a:r>
            <a:r>
              <a:rPr lang="cs-CZ" sz="2000" b="0" i="0" dirty="0" err="1"/>
              <a:t>one</a:t>
            </a:r>
            <a:r>
              <a:rPr lang="cs-CZ" sz="2000" b="0" i="0" dirty="0"/>
              <a:t> sample, </a:t>
            </a:r>
            <a:r>
              <a:rPr lang="cs-CZ" sz="2000" b="0" i="0" dirty="0" err="1"/>
              <a:t>jednovýběrové</a:t>
            </a:r>
            <a:r>
              <a:rPr lang="cs-CZ" sz="2000" b="0" i="0" dirty="0"/>
              <a:t> testy) s referenční hodnotou (popřípadě se statistickým parametrem cílové populace</a:t>
            </a:r>
            <a:r>
              <a:rPr lang="cs-CZ" sz="2000" b="0" i="0" dirty="0" smtClean="0"/>
              <a:t>).</a:t>
            </a:r>
            <a:endParaRPr lang="cs-CZ" sz="2000" b="0" i="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V testu je tedy srovnáváno rozložení hodnot (vzorek) s jediným číslem (referenční hodnota, </a:t>
            </a:r>
            <a:r>
              <a:rPr lang="cs-CZ" sz="2000" b="0" i="0" dirty="0" err="1"/>
              <a:t>hodnota</a:t>
            </a:r>
            <a:r>
              <a:rPr lang="cs-CZ" sz="2000" b="0" i="0" dirty="0"/>
              <a:t> cílové populace</a:t>
            </a:r>
            <a:r>
              <a:rPr lang="cs-CZ" sz="2000" b="0" i="0" dirty="0" smtClean="0"/>
              <a:t>).</a:t>
            </a:r>
            <a:endParaRPr lang="cs-CZ" sz="2000" b="0" i="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Otázka položená v testu může být vztažena k průměru, rozptylu, podílu hodnot i dalším statistickým parametrům popisujícím </a:t>
            </a:r>
            <a:r>
              <a:rPr lang="cs-CZ" sz="2000" b="0" i="0" dirty="0" smtClean="0"/>
              <a:t>vzorek.</a:t>
            </a:r>
            <a:endParaRPr lang="cs-CZ" sz="2000" b="0" i="0" dirty="0"/>
          </a:p>
        </p:txBody>
      </p:sp>
      <p:sp>
        <p:nvSpPr>
          <p:cNvPr id="29703" name="Text Box 6"/>
          <p:cNvSpPr txBox="1">
            <a:spLocks noChangeArrowheads="1"/>
          </p:cNvSpPr>
          <p:nvPr/>
        </p:nvSpPr>
        <p:spPr bwMode="auto">
          <a:xfrm>
            <a:off x="395288" y="4329261"/>
            <a:ext cx="8425183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Srovnávají navzájem dva vzorky (</a:t>
            </a:r>
            <a:r>
              <a:rPr lang="cs-CZ" sz="2000" b="0" i="0" dirty="0" err="1"/>
              <a:t>two</a:t>
            </a:r>
            <a:r>
              <a:rPr lang="cs-CZ" sz="2000" b="0" i="0" dirty="0"/>
              <a:t> sample, </a:t>
            </a:r>
            <a:r>
              <a:rPr lang="cs-CZ" sz="2000" b="0" i="0" dirty="0" err="1"/>
              <a:t>dvouvýběrové</a:t>
            </a:r>
            <a:r>
              <a:rPr lang="cs-CZ" sz="2000" b="0" i="0" dirty="0"/>
              <a:t> testy</a:t>
            </a:r>
            <a:r>
              <a:rPr lang="cs-CZ" sz="2000" b="0" i="0" dirty="0" smtClean="0"/>
              <a:t>).</a:t>
            </a:r>
            <a:endParaRPr lang="cs-CZ" sz="2000" b="0" i="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V testu jsou srovnávány dvě rozložení </a:t>
            </a:r>
            <a:r>
              <a:rPr lang="cs-CZ" sz="2000" b="0" i="0" dirty="0" smtClean="0"/>
              <a:t>hodnot.</a:t>
            </a:r>
            <a:endParaRPr lang="cs-CZ" sz="2000" b="0" i="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Otázka položená v testu může být opět vztažena k průměru, rozptylu, podílu hodnot i dalším statistickým parametrům popisujícím </a:t>
            </a:r>
            <a:r>
              <a:rPr lang="cs-CZ" sz="2000" b="0" i="0" dirty="0" smtClean="0"/>
              <a:t>vzorek.</a:t>
            </a:r>
            <a:endParaRPr lang="cs-CZ" sz="2000" b="0" i="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Kromě testů pro dvě skupiny hodnot existují samozřejmě i testy pro více skupin </a:t>
            </a:r>
            <a:r>
              <a:rPr lang="cs-CZ" sz="2000" b="0" i="0" dirty="0" smtClean="0"/>
              <a:t>dat.</a:t>
            </a:r>
            <a:endParaRPr lang="cs-CZ" sz="2000" b="0" i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smtClean="0"/>
              <a:t>Nepárový vs. párový design</a:t>
            </a:r>
          </a:p>
        </p:txBody>
      </p:sp>
      <p:sp>
        <p:nvSpPr>
          <p:cNvPr id="3077" name="AutoShape 3"/>
          <p:cNvSpPr>
            <a:spLocks noChangeArrowheads="1"/>
          </p:cNvSpPr>
          <p:nvPr/>
        </p:nvSpPr>
        <p:spPr bwMode="auto">
          <a:xfrm>
            <a:off x="395288" y="1228725"/>
            <a:ext cx="8424862" cy="576263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 dirty="0">
                <a:latin typeface="Verdana" pitchFamily="34" charset="0"/>
              </a:rPr>
              <a:t>Nepárový design</a:t>
            </a:r>
          </a:p>
        </p:txBody>
      </p:sp>
      <p:sp>
        <p:nvSpPr>
          <p:cNvPr id="3078" name="AutoShape 4"/>
          <p:cNvSpPr>
            <a:spLocks noChangeArrowheads="1"/>
          </p:cNvSpPr>
          <p:nvPr/>
        </p:nvSpPr>
        <p:spPr bwMode="auto">
          <a:xfrm>
            <a:off x="395288" y="3502025"/>
            <a:ext cx="8424862" cy="576263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>
                <a:latin typeface="Verdana" pitchFamily="34" charset="0"/>
              </a:rPr>
              <a:t>Párový design</a:t>
            </a:r>
          </a:p>
        </p:txBody>
      </p:sp>
      <p:sp>
        <p:nvSpPr>
          <p:cNvPr id="3079" name="Text Box 5"/>
          <p:cNvSpPr txBox="1">
            <a:spLocks noChangeArrowheads="1"/>
          </p:cNvSpPr>
          <p:nvPr/>
        </p:nvSpPr>
        <p:spPr bwMode="auto">
          <a:xfrm>
            <a:off x="468313" y="1876425"/>
            <a:ext cx="5543550" cy="169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 dirty="0">
                <a:latin typeface="Verdana" pitchFamily="34" charset="0"/>
              </a:rPr>
              <a:t>Skupiny srovnávaných dat jsou na sobě zcela nezávislé (též nezávislý, independent design), např. lidé z různých zemí, nezávislé skupiny pacientů s odlišnou léčbou atd.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 dirty="0">
                <a:latin typeface="Verdana" pitchFamily="34" charset="0"/>
              </a:rPr>
              <a:t>Při výpočtu je nezbytné brát v úvahu charakteristiky obou skupin dat</a:t>
            </a:r>
            <a:endParaRPr lang="cs-CZ" sz="1700" i="0" dirty="0">
              <a:latin typeface="Verdana" pitchFamily="34" charset="0"/>
            </a:endParaRPr>
          </a:p>
        </p:txBody>
      </p:sp>
      <p:sp>
        <p:nvSpPr>
          <p:cNvPr id="3080" name="Text Box 6"/>
          <p:cNvSpPr txBox="1">
            <a:spLocks noChangeArrowheads="1"/>
          </p:cNvSpPr>
          <p:nvPr/>
        </p:nvSpPr>
        <p:spPr bwMode="auto">
          <a:xfrm>
            <a:off x="466725" y="4005263"/>
            <a:ext cx="5545138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>
                <a:latin typeface="Verdana" pitchFamily="34" charset="0"/>
              </a:rPr>
              <a:t>Mezi objekty v srovnávaných skupinách existuje vazba, daná např. člověkem před a po operaci, reakce stejného kmene krys atd.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>
                <a:latin typeface="Verdana" pitchFamily="34" charset="0"/>
              </a:rPr>
              <a:t>Vazba může být buď přímo dána nebo pouze předpokládána (v tom případě je nutné ji ověřit)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>
                <a:latin typeface="Verdana" pitchFamily="34" charset="0"/>
              </a:rPr>
              <a:t>Test je v podstatě prováděn na diferencích skupin, nikoliv na jejich původních datech</a:t>
            </a:r>
          </a:p>
        </p:txBody>
      </p:sp>
      <p:graphicFrame>
        <p:nvGraphicFramePr>
          <p:cNvPr id="3074" name="Object 7"/>
          <p:cNvGraphicFramePr>
            <a:graphicFrameLocks noChangeAspect="1"/>
          </p:cNvGraphicFramePr>
          <p:nvPr/>
        </p:nvGraphicFramePr>
        <p:xfrm>
          <a:off x="6372225" y="1412875"/>
          <a:ext cx="2149475" cy="223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989" r:id="rId4" imgW="2950000" imgH="3070000" progId="">
                  <p:embed/>
                </p:oleObj>
              </mc:Choice>
              <mc:Fallback>
                <p:oleObj r:id="rId4" imgW="2950000" imgH="3070000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1412875"/>
                        <a:ext cx="2149475" cy="223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81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27763" y="4703763"/>
            <a:ext cx="273685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dirty="0" smtClean="0"/>
              <a:t>Normalita dat</a:t>
            </a:r>
          </a:p>
        </p:txBody>
      </p:sp>
      <p:sp>
        <p:nvSpPr>
          <p:cNvPr id="3077" name="AutoShape 3"/>
          <p:cNvSpPr>
            <a:spLocks noChangeArrowheads="1"/>
          </p:cNvSpPr>
          <p:nvPr/>
        </p:nvSpPr>
        <p:spPr bwMode="auto">
          <a:xfrm>
            <a:off x="395536" y="1628800"/>
            <a:ext cx="8424862" cy="576263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 dirty="0" smtClean="0">
                <a:latin typeface="Verdana" pitchFamily="34" charset="0"/>
              </a:rPr>
              <a:t>Normální rozdělení pravděpodobnosti je definováno rovnicí:</a:t>
            </a:r>
            <a:endParaRPr lang="cs-CZ" i="0" dirty="0">
              <a:latin typeface="Verdana" pitchFamily="34" charset="0"/>
            </a:endParaRP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323528" y="3933056"/>
            <a:ext cx="8424862" cy="1728192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square" anchor="ctr"/>
          <a:lstStyle/>
          <a:p>
            <a:pPr>
              <a:spcBef>
                <a:spcPct val="20000"/>
              </a:spcBef>
            </a:pPr>
            <a:r>
              <a:rPr lang="cs-CZ" i="0" dirty="0" smtClean="0">
                <a:latin typeface="Verdana" pitchFamily="34" charset="0"/>
              </a:rPr>
              <a:t>Kde </a:t>
            </a:r>
            <a:r>
              <a:rPr lang="cs-CZ" b="1" i="1" dirty="0" smtClean="0">
                <a:latin typeface="Verdana" pitchFamily="34" charset="0"/>
              </a:rPr>
              <a:t>f(x)</a:t>
            </a:r>
            <a:r>
              <a:rPr lang="cs-CZ" i="0" dirty="0" smtClean="0">
                <a:latin typeface="Verdana" pitchFamily="34" charset="0"/>
              </a:rPr>
              <a:t> značí hustotu pravděpodobnosti, </a:t>
            </a:r>
            <a:r>
              <a:rPr lang="el-GR" b="1" i="1" dirty="0" smtClean="0">
                <a:latin typeface="Verdana" pitchFamily="34" charset="0"/>
              </a:rPr>
              <a:t>μ</a:t>
            </a:r>
            <a:r>
              <a:rPr lang="cs-CZ" i="0" dirty="0" smtClean="0">
                <a:latin typeface="Verdana" pitchFamily="34" charset="0"/>
              </a:rPr>
              <a:t> značí střední hodnotu (aritmetický průměr), </a:t>
            </a:r>
            <a:r>
              <a:rPr lang="el-GR" b="1" i="1" dirty="0" smtClean="0">
                <a:latin typeface="Verdana" pitchFamily="34" charset="0"/>
              </a:rPr>
              <a:t>σ</a:t>
            </a:r>
            <a:r>
              <a:rPr lang="cs-CZ" i="0" dirty="0" smtClean="0">
                <a:latin typeface="Verdana" pitchFamily="34" charset="0"/>
              </a:rPr>
              <a:t> značí směrodatnou odchylku a </a:t>
            </a:r>
            <a:r>
              <a:rPr lang="cs-CZ" b="1" i="1" dirty="0" smtClean="0">
                <a:latin typeface="Verdana" pitchFamily="34" charset="0"/>
              </a:rPr>
              <a:t>x</a:t>
            </a:r>
            <a:r>
              <a:rPr lang="cs-CZ" i="0" dirty="0" smtClean="0">
                <a:latin typeface="Verdana" pitchFamily="34" charset="0"/>
              </a:rPr>
              <a:t> hodnotu zkoumané veličiny.</a:t>
            </a:r>
          </a:p>
          <a:p>
            <a:pPr>
              <a:spcBef>
                <a:spcPct val="20000"/>
              </a:spcBef>
            </a:pPr>
            <a:endParaRPr lang="cs-CZ" dirty="0" smtClean="0">
              <a:latin typeface="Verdana" pitchFamily="34" charset="0"/>
            </a:endParaRPr>
          </a:p>
          <a:p>
            <a:pPr>
              <a:spcBef>
                <a:spcPct val="20000"/>
              </a:spcBef>
            </a:pPr>
            <a:r>
              <a:rPr lang="cs-CZ" i="0" dirty="0" smtClean="0">
                <a:latin typeface="Verdana" pitchFamily="34" charset="0"/>
              </a:rPr>
              <a:t>Dosazením </a:t>
            </a:r>
            <a:r>
              <a:rPr lang="cs-CZ" b="1" i="1" dirty="0" smtClean="0">
                <a:latin typeface="Verdana" pitchFamily="34" charset="0"/>
              </a:rPr>
              <a:t>s</a:t>
            </a:r>
            <a:r>
              <a:rPr lang="cs-CZ" i="0" dirty="0" smtClean="0">
                <a:latin typeface="Verdana" pitchFamily="34" charset="0"/>
              </a:rPr>
              <a:t> za </a:t>
            </a:r>
            <a:r>
              <a:rPr lang="el-GR" b="1" i="1" dirty="0" smtClean="0">
                <a:latin typeface="Verdana" pitchFamily="34" charset="0"/>
              </a:rPr>
              <a:t>σ</a:t>
            </a:r>
            <a:r>
              <a:rPr lang="cs-CZ" dirty="0" smtClean="0">
                <a:latin typeface="Verdana" pitchFamily="34" charset="0"/>
              </a:rPr>
              <a:t> a </a:t>
            </a:r>
            <a:r>
              <a:rPr lang="cs-CZ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x̅</a:t>
            </a:r>
            <a:r>
              <a:rPr lang="cs-CZ" dirty="0" smtClean="0">
                <a:latin typeface="Verdana" pitchFamily="34" charset="0"/>
              </a:rPr>
              <a:t> za </a:t>
            </a:r>
            <a:r>
              <a:rPr lang="el-GR" b="1" i="1" dirty="0" smtClean="0">
                <a:latin typeface="Verdana" pitchFamily="34" charset="0"/>
              </a:rPr>
              <a:t>μ</a:t>
            </a:r>
            <a:r>
              <a:rPr lang="cs-CZ" dirty="0" smtClean="0">
                <a:latin typeface="Verdana" pitchFamily="34" charset="0"/>
              </a:rPr>
              <a:t> získáme křivku idealizovaného rozdělení pro daný výběr.</a:t>
            </a:r>
            <a:endParaRPr lang="cs-CZ" i="0" dirty="0">
              <a:latin typeface="Verdana" pitchFamily="34" charset="0"/>
            </a:endParaRPr>
          </a:p>
        </p:txBody>
      </p:sp>
      <p:sp>
        <p:nvSpPr>
          <p:cNvPr id="1280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280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28005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2564904"/>
            <a:ext cx="4314825" cy="1304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smtClean="0"/>
              <a:t>Statistické testy a normalita dat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5763" y="1484313"/>
            <a:ext cx="8650287" cy="5545137"/>
          </a:xfrm>
        </p:spPr>
        <p:txBody>
          <a:bodyPr/>
          <a:lstStyle/>
          <a:p>
            <a:pPr eaLnBrk="1" hangingPunct="1"/>
            <a:r>
              <a:rPr lang="cs-CZ" sz="1600" b="1" dirty="0" smtClean="0"/>
              <a:t>Normalita dat je jedním z předpokladů tzv. parametrických testů (testů založených na předpokladu nějakého rozložení) – např. </a:t>
            </a:r>
            <a:r>
              <a:rPr lang="cs-CZ" sz="1600" i="1" dirty="0" smtClean="0"/>
              <a:t>t</a:t>
            </a:r>
            <a:r>
              <a:rPr lang="cs-CZ" sz="1600" dirty="0" smtClean="0"/>
              <a:t>-testy</a:t>
            </a:r>
          </a:p>
          <a:p>
            <a:pPr eaLnBrk="1" hangingPunct="1"/>
            <a:r>
              <a:rPr lang="cs-CZ" sz="1600" b="1" dirty="0" smtClean="0"/>
              <a:t>Pokud data nejsou normální, neodpovídají ani modelovému rozložení, které je použito pro výpočet (</a:t>
            </a:r>
            <a:r>
              <a:rPr lang="cs-CZ" sz="1600" b="1" i="1" dirty="0" smtClean="0"/>
              <a:t>t</a:t>
            </a:r>
            <a:r>
              <a:rPr lang="cs-CZ" sz="1600" b="1" dirty="0" smtClean="0"/>
              <a:t>-rozložení) a test tak může lhát</a:t>
            </a:r>
          </a:p>
          <a:p>
            <a:pPr eaLnBrk="1" hangingPunct="1"/>
            <a:endParaRPr lang="cs-CZ" sz="1600" b="1" dirty="0" smtClean="0"/>
          </a:p>
          <a:p>
            <a:pPr eaLnBrk="1" hangingPunct="1"/>
            <a:r>
              <a:rPr lang="cs-CZ" sz="1600" b="1" dirty="0" smtClean="0"/>
              <a:t>Řešením je tedy:</a:t>
            </a:r>
          </a:p>
          <a:p>
            <a:pPr lvl="1" eaLnBrk="1" hangingPunct="1"/>
            <a:r>
              <a:rPr lang="cs-CZ" sz="1500" dirty="0" smtClean="0"/>
              <a:t>Transformace dat</a:t>
            </a:r>
            <a:r>
              <a:rPr lang="cs-CZ" sz="1500" b="1" dirty="0" smtClean="0"/>
              <a:t> za účelem dosažení normality jejich rozložení</a:t>
            </a:r>
          </a:p>
          <a:p>
            <a:pPr lvl="1" eaLnBrk="1" hangingPunct="1"/>
            <a:r>
              <a:rPr lang="cs-CZ" sz="1500" dirty="0" err="1" smtClean="0"/>
              <a:t>Neparametrické</a:t>
            </a:r>
            <a:r>
              <a:rPr lang="cs-CZ" sz="1500" dirty="0" smtClean="0"/>
              <a:t> testy</a:t>
            </a:r>
            <a:r>
              <a:rPr lang="cs-CZ" sz="1500" b="1" dirty="0" smtClean="0"/>
              <a:t> – tyto testy nemají žádné předpoklady o rozložení dat</a:t>
            </a:r>
          </a:p>
        </p:txBody>
      </p:sp>
      <p:graphicFrame>
        <p:nvGraphicFramePr>
          <p:cNvPr id="637956" name="Group 4"/>
          <p:cNvGraphicFramePr>
            <a:graphicFrameLocks noGrp="1"/>
          </p:cNvGraphicFramePr>
          <p:nvPr/>
        </p:nvGraphicFramePr>
        <p:xfrm>
          <a:off x="395536" y="3954463"/>
          <a:ext cx="8353425" cy="2220153"/>
        </p:xfrm>
        <a:graphic>
          <a:graphicData uri="http://schemas.openxmlformats.org/drawingml/2006/table">
            <a:tbl>
              <a:tblPr/>
              <a:tblGrid>
                <a:gridCol w="2957512"/>
                <a:gridCol w="2532063"/>
                <a:gridCol w="2863850"/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Typ srovnání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D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Parametrický test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D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Neparametrický test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DD1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nepárově: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Mann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Whitneyův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párově: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Více skupin nepárově: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ANOVA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Kruskal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Wallisův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Korelace: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Pearsonův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Spearmanův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Kendallův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statistických testů</a:t>
            </a:r>
            <a:endParaRPr lang="cs-CZ" dirty="0"/>
          </a:p>
        </p:txBody>
      </p:sp>
      <p:graphicFrame>
        <p:nvGraphicFramePr>
          <p:cNvPr id="14" name="Group 4"/>
          <p:cNvGraphicFramePr>
            <a:graphicFrameLocks noGrp="1"/>
          </p:cNvGraphicFramePr>
          <p:nvPr/>
        </p:nvGraphicFramePr>
        <p:xfrm>
          <a:off x="395536" y="1628800"/>
          <a:ext cx="8353426" cy="4674433"/>
        </p:xfrm>
        <a:graphic>
          <a:graphicData uri="http://schemas.openxmlformats.org/drawingml/2006/table">
            <a:tbl>
              <a:tblPr/>
              <a:tblGrid>
                <a:gridCol w="2184201"/>
                <a:gridCol w="2352303"/>
                <a:gridCol w="1908461"/>
                <a:gridCol w="1908461"/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Typ srovnání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Nulová hypotéza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Parametrický test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Neparametrický</a:t>
                      </a: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 skupina dat vs. etalon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Střední hodnota je rovna hodnotě etalonu.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jednovýběrový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t-test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nepárově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Obě skupiny hodnot pochází ze stejného rozdělení.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Mann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Whitneyův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párově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Zkoumaný efekt mezi páry hodnot je nulový.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shoda rozdělení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rozdělení dat ve skupině odpovídá teoretickému (vybranému) rozdělení.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Shapiro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Wilkův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Kolmogorovův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Smirnovův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Lilieforsův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χ2 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test,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 dobré shody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homoskedasticita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(shoda rozptylů)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rozptyl obou (všech) skupin je shodný.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Levenův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více skupin nepárově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Zkoumaný efekt mezi skupinami hodnot je nulový.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ANOVA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Kruskal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Wallisův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korelace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Neexistuje (příčinná, důsledková) vazba mezi skupinami hodnot.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Pearsonův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Spearmanův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Kendallův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statistických testů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79512" y="1556792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79512" y="3140968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79512" y="3933056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79512" y="2348880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79512" y="4725144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179512" y="5517232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3" name="Skupina 157"/>
          <p:cNvGrpSpPr/>
          <p:nvPr/>
        </p:nvGrpSpPr>
        <p:grpSpPr>
          <a:xfrm>
            <a:off x="251520" y="2420888"/>
            <a:ext cx="4104456" cy="3816424"/>
            <a:chOff x="251520" y="2420888"/>
            <a:chExt cx="4104456" cy="3816424"/>
          </a:xfrm>
          <a:solidFill>
            <a:srgbClr val="D16349">
              <a:alpha val="28000"/>
            </a:srgbClr>
          </a:solidFill>
        </p:grpSpPr>
        <p:sp>
          <p:nvSpPr>
            <p:cNvPr id="133" name="Obdélník 132"/>
            <p:cNvSpPr/>
            <p:nvPr/>
          </p:nvSpPr>
          <p:spPr>
            <a:xfrm>
              <a:off x="251520" y="2420888"/>
              <a:ext cx="2736304" cy="38164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6" name="Obdélník 135"/>
            <p:cNvSpPr/>
            <p:nvPr/>
          </p:nvSpPr>
          <p:spPr>
            <a:xfrm>
              <a:off x="2987824" y="2420888"/>
              <a:ext cx="468000" cy="316835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7" name="Obdélník 136"/>
            <p:cNvSpPr/>
            <p:nvPr/>
          </p:nvSpPr>
          <p:spPr>
            <a:xfrm>
              <a:off x="3456000" y="2420888"/>
              <a:ext cx="899976" cy="38164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1" name="Zaoblený obdélník 10"/>
          <p:cNvSpPr/>
          <p:nvPr/>
        </p:nvSpPr>
        <p:spPr>
          <a:xfrm>
            <a:off x="323528" y="1700808"/>
            <a:ext cx="115212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normálně rozdělená?</a:t>
            </a:r>
            <a:endParaRPr lang="cs-CZ" sz="1000" dirty="0"/>
          </a:p>
        </p:txBody>
      </p:sp>
      <p:sp>
        <p:nvSpPr>
          <p:cNvPr id="12" name="Zaoblený obdélník 11"/>
          <p:cNvSpPr/>
          <p:nvPr/>
        </p:nvSpPr>
        <p:spPr>
          <a:xfrm>
            <a:off x="2123728" y="1700808"/>
            <a:ext cx="115212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Lze použít transformaci?</a:t>
            </a:r>
            <a:endParaRPr lang="cs-CZ" sz="1000" dirty="0"/>
          </a:p>
        </p:txBody>
      </p:sp>
      <p:sp>
        <p:nvSpPr>
          <p:cNvPr id="17" name="Zaoblený obdélník 16"/>
          <p:cNvSpPr/>
          <p:nvPr/>
        </p:nvSpPr>
        <p:spPr>
          <a:xfrm>
            <a:off x="323528" y="2492896"/>
            <a:ext cx="100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Kolik je skupin?</a:t>
            </a:r>
            <a:endParaRPr lang="cs-CZ" sz="1000" dirty="0"/>
          </a:p>
        </p:txBody>
      </p:sp>
      <p:sp>
        <p:nvSpPr>
          <p:cNvPr id="18" name="Zaoblený obdélník 17"/>
          <p:cNvSpPr/>
          <p:nvPr/>
        </p:nvSpPr>
        <p:spPr>
          <a:xfrm>
            <a:off x="1187624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sp>
        <p:nvSpPr>
          <p:cNvPr id="19" name="Zaoblený obdélník 18"/>
          <p:cNvSpPr/>
          <p:nvPr/>
        </p:nvSpPr>
        <p:spPr>
          <a:xfrm>
            <a:off x="324000" y="4077072"/>
            <a:ext cx="71960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20" name="Zaoblený obdélník 19"/>
          <p:cNvSpPr/>
          <p:nvPr/>
        </p:nvSpPr>
        <p:spPr>
          <a:xfrm>
            <a:off x="2483768" y="4869160"/>
            <a:ext cx="64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Mají </a:t>
            </a:r>
            <a:r>
              <a:rPr lang="cs-CZ" sz="8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sku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cs-CZ" sz="800" b="0" i="0" spc="-5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piny stejný 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rozptyl?</a:t>
            </a:r>
            <a:endParaRPr lang="cs-CZ" sz="800" dirty="0"/>
          </a:p>
        </p:txBody>
      </p:sp>
      <p:sp>
        <p:nvSpPr>
          <p:cNvPr id="21" name="Zaoblený obdélník 20"/>
          <p:cNvSpPr/>
          <p:nvPr/>
        </p:nvSpPr>
        <p:spPr>
          <a:xfrm>
            <a:off x="32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cxnSp>
        <p:nvCxnSpPr>
          <p:cNvPr id="23" name="Přímá spojovací šipka 22"/>
          <p:cNvCxnSpPr>
            <a:stCxn id="11" idx="3"/>
            <a:endCxn id="12" idx="1"/>
          </p:cNvCxnSpPr>
          <p:nvPr/>
        </p:nvCxnSpPr>
        <p:spPr>
          <a:xfrm>
            <a:off x="1475656" y="1952836"/>
            <a:ext cx="648072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1619672" y="1742619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5" name="Přímá spojovací šipka 24"/>
          <p:cNvCxnSpPr/>
          <p:nvPr/>
        </p:nvCxnSpPr>
        <p:spPr>
          <a:xfrm>
            <a:off x="971600" y="2204864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467544" y="2204864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34" name="Přímá spojovací šipka 33"/>
          <p:cNvCxnSpPr/>
          <p:nvPr/>
        </p:nvCxnSpPr>
        <p:spPr>
          <a:xfrm>
            <a:off x="971600" y="1412776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/>
          <p:nvPr/>
        </p:nvCxnSpPr>
        <p:spPr>
          <a:xfrm>
            <a:off x="971600" y="1412776"/>
            <a:ext cx="18002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>
            <a:off x="2771800" y="1412776"/>
            <a:ext cx="0" cy="28803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1619672" y="119675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43" name="Přímá spojovací šipka 42"/>
          <p:cNvCxnSpPr/>
          <p:nvPr/>
        </p:nvCxnSpPr>
        <p:spPr>
          <a:xfrm>
            <a:off x="668469" y="2996952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3"/>
          <p:cNvSpPr txBox="1"/>
          <p:nvPr/>
        </p:nvSpPr>
        <p:spPr>
          <a:xfrm rot="16200000">
            <a:off x="452445" y="3053861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46" name="Přímá spojovací šipka 45"/>
          <p:cNvCxnSpPr/>
          <p:nvPr/>
        </p:nvCxnSpPr>
        <p:spPr>
          <a:xfrm>
            <a:off x="539552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6"/>
          <p:cNvSpPr txBox="1"/>
          <p:nvPr/>
        </p:nvSpPr>
        <p:spPr>
          <a:xfrm>
            <a:off x="2515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49" name="Přímá spojovací šipka 48"/>
          <p:cNvCxnSpPr>
            <a:endCxn id="93" idx="0"/>
          </p:cNvCxnSpPr>
          <p:nvPr/>
        </p:nvCxnSpPr>
        <p:spPr>
          <a:xfrm>
            <a:off x="773528" y="4581128"/>
            <a:ext cx="19800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ovéPole 50"/>
          <p:cNvSpPr txBox="1"/>
          <p:nvPr/>
        </p:nvSpPr>
        <p:spPr>
          <a:xfrm rot="10077002">
            <a:off x="849644" y="4752550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52" name="Přímá spojovací šipka 51"/>
          <p:cNvCxnSpPr/>
          <p:nvPr/>
        </p:nvCxnSpPr>
        <p:spPr>
          <a:xfrm>
            <a:off x="899592" y="2996952"/>
            <a:ext cx="4320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 rot="2301422">
            <a:off x="1096693" y="2965400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55" name="Přímá spojovací šipka 54"/>
          <p:cNvCxnSpPr/>
          <p:nvPr/>
        </p:nvCxnSpPr>
        <p:spPr>
          <a:xfrm>
            <a:off x="1187624" y="2996952"/>
            <a:ext cx="22322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 rot="397747">
            <a:off x="1711509" y="2869943"/>
            <a:ext cx="44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více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8" name="Zaoblený obdélník 57"/>
          <p:cNvSpPr/>
          <p:nvPr/>
        </p:nvSpPr>
        <p:spPr>
          <a:xfrm>
            <a:off x="1187624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59" name="Zaoblený obdélník 58"/>
          <p:cNvSpPr/>
          <p:nvPr/>
        </p:nvSpPr>
        <p:spPr>
          <a:xfrm>
            <a:off x="2051720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93" name="Zaoblený obdélník 92"/>
          <p:cNvSpPr/>
          <p:nvPr/>
        </p:nvSpPr>
        <p:spPr>
          <a:xfrm>
            <a:off x="773528" y="5661248"/>
            <a:ext cx="396000" cy="504000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Jedno-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výběro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t-test</a:t>
            </a:r>
            <a:endParaRPr lang="cs-CZ" sz="700" dirty="0"/>
          </a:p>
        </p:txBody>
      </p:sp>
      <p:sp>
        <p:nvSpPr>
          <p:cNvPr id="94" name="Zaoblený obdélník 93"/>
          <p:cNvSpPr/>
          <p:nvPr/>
        </p:nvSpPr>
        <p:spPr>
          <a:xfrm>
            <a:off x="16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Párový t-test</a:t>
            </a:r>
            <a:endParaRPr lang="cs-CZ" sz="700" dirty="0"/>
          </a:p>
        </p:txBody>
      </p:sp>
      <p:sp>
        <p:nvSpPr>
          <p:cNvPr id="95" name="Zaoblený obdélník 94"/>
          <p:cNvSpPr/>
          <p:nvPr/>
        </p:nvSpPr>
        <p:spPr>
          <a:xfrm>
            <a:off x="21233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96" name="Zaoblený obdélník 95"/>
          <p:cNvSpPr/>
          <p:nvPr/>
        </p:nvSpPr>
        <p:spPr>
          <a:xfrm>
            <a:off x="25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Dvouvý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běrový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t-test</a:t>
            </a:r>
            <a:endParaRPr lang="cs-CZ" sz="700" dirty="0"/>
          </a:p>
        </p:txBody>
      </p:sp>
      <p:sp>
        <p:nvSpPr>
          <p:cNvPr id="97" name="Zaoblený obdélník 96"/>
          <p:cNvSpPr/>
          <p:nvPr/>
        </p:nvSpPr>
        <p:spPr>
          <a:xfrm>
            <a:off x="30233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Mann-</a:t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Whitney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U-test</a:t>
            </a:r>
            <a:endParaRPr lang="cs-CZ" sz="700" dirty="0"/>
          </a:p>
        </p:txBody>
      </p:sp>
      <p:sp>
        <p:nvSpPr>
          <p:cNvPr id="98" name="Zaoblený obdélník 97"/>
          <p:cNvSpPr/>
          <p:nvPr/>
        </p:nvSpPr>
        <p:spPr>
          <a:xfrm>
            <a:off x="34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Sada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Pears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koef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cs-CZ" sz="700" dirty="0"/>
          </a:p>
        </p:txBody>
      </p:sp>
      <p:sp>
        <p:nvSpPr>
          <p:cNvPr id="100" name="Zaoblený obdélník 99"/>
          <p:cNvSpPr/>
          <p:nvPr/>
        </p:nvSpPr>
        <p:spPr>
          <a:xfrm>
            <a:off x="39235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ANOVA</a:t>
            </a:r>
            <a:endParaRPr lang="cs-CZ" sz="700" dirty="0"/>
          </a:p>
        </p:txBody>
      </p:sp>
      <p:sp>
        <p:nvSpPr>
          <p:cNvPr id="101" name="Zaoblený obdélník 100"/>
          <p:cNvSpPr/>
          <p:nvPr/>
        </p:nvSpPr>
        <p:spPr>
          <a:xfrm>
            <a:off x="43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Kruskal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Wallisův</a:t>
            </a:r>
            <a:endParaRPr lang="cs-CZ" sz="700" b="0" i="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</a:t>
            </a:r>
            <a:endParaRPr lang="cs-CZ" sz="700" dirty="0"/>
          </a:p>
        </p:txBody>
      </p:sp>
      <p:sp>
        <p:nvSpPr>
          <p:cNvPr id="102" name="Zaoblený obdélník 101"/>
          <p:cNvSpPr/>
          <p:nvPr/>
        </p:nvSpPr>
        <p:spPr>
          <a:xfrm>
            <a:off x="48235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3" name="Zaoblený obdélník 102"/>
          <p:cNvSpPr/>
          <p:nvPr/>
        </p:nvSpPr>
        <p:spPr>
          <a:xfrm>
            <a:off x="52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Wilco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xonův</a:t>
            </a:r>
            <a:endParaRPr lang="cs-CZ" sz="700" b="0" i="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</a:t>
            </a:r>
            <a:endParaRPr lang="cs-CZ" sz="700" dirty="0"/>
          </a:p>
        </p:txBody>
      </p:sp>
      <p:sp>
        <p:nvSpPr>
          <p:cNvPr id="104" name="Zaoblený obdélník 103"/>
          <p:cNvSpPr/>
          <p:nvPr/>
        </p:nvSpPr>
        <p:spPr>
          <a:xfrm>
            <a:off x="57237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Spear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</a:t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spc="-4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Kendallův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k. k.</a:t>
            </a:r>
            <a:endParaRPr lang="cs-CZ" sz="700" dirty="0"/>
          </a:p>
        </p:txBody>
      </p:sp>
      <p:sp>
        <p:nvSpPr>
          <p:cNvPr id="105" name="Zaoblený obdélník 104"/>
          <p:cNvSpPr/>
          <p:nvPr/>
        </p:nvSpPr>
        <p:spPr>
          <a:xfrm>
            <a:off x="61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Wilco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xonův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test</a:t>
            </a:r>
            <a:endParaRPr lang="cs-CZ" sz="700" dirty="0"/>
          </a:p>
        </p:txBody>
      </p:sp>
      <p:sp>
        <p:nvSpPr>
          <p:cNvPr id="106" name="Zaoblený obdélník 105"/>
          <p:cNvSpPr/>
          <p:nvPr/>
        </p:nvSpPr>
        <p:spPr>
          <a:xfrm>
            <a:off x="84239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8" name="Zaoblený obdélník 107"/>
          <p:cNvSpPr/>
          <p:nvPr/>
        </p:nvSpPr>
        <p:spPr>
          <a:xfrm>
            <a:off x="66237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9" name="Zaoblený obdélník 108"/>
          <p:cNvSpPr/>
          <p:nvPr/>
        </p:nvSpPr>
        <p:spPr>
          <a:xfrm>
            <a:off x="79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Kuskal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Wallisův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test</a:t>
            </a:r>
            <a:endParaRPr lang="cs-CZ" sz="700" dirty="0"/>
          </a:p>
        </p:txBody>
      </p:sp>
      <p:sp>
        <p:nvSpPr>
          <p:cNvPr id="110" name="Zaoblený obdélník 109"/>
          <p:cNvSpPr/>
          <p:nvPr/>
        </p:nvSpPr>
        <p:spPr>
          <a:xfrm>
            <a:off x="12231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Pearso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koef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cs-CZ" sz="700" dirty="0"/>
          </a:p>
        </p:txBody>
      </p:sp>
      <p:cxnSp>
        <p:nvCxnSpPr>
          <p:cNvPr id="113" name="Přímá spojovací šipka 112"/>
          <p:cNvCxnSpPr/>
          <p:nvPr/>
        </p:nvCxnSpPr>
        <p:spPr>
          <a:xfrm>
            <a:off x="1691680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ovéPole 113"/>
          <p:cNvSpPr txBox="1"/>
          <p:nvPr/>
        </p:nvSpPr>
        <p:spPr>
          <a:xfrm>
            <a:off x="1187624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15" name="Přímá spojovací šipka 114"/>
          <p:cNvCxnSpPr/>
          <p:nvPr/>
        </p:nvCxnSpPr>
        <p:spPr>
          <a:xfrm>
            <a:off x="14036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ovéPole 115"/>
          <p:cNvSpPr txBox="1"/>
          <p:nvPr/>
        </p:nvSpPr>
        <p:spPr>
          <a:xfrm>
            <a:off x="1115616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17" name="Přímá spojovací šipka 116"/>
          <p:cNvCxnSpPr>
            <a:endCxn id="94" idx="0"/>
          </p:cNvCxnSpPr>
          <p:nvPr/>
        </p:nvCxnSpPr>
        <p:spPr>
          <a:xfrm>
            <a:off x="1691680" y="4581128"/>
            <a:ext cx="179848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ovéPole 117"/>
          <p:cNvSpPr txBox="1"/>
          <p:nvPr/>
        </p:nvSpPr>
        <p:spPr>
          <a:xfrm rot="10171862">
            <a:off x="1722571" y="4745777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19" name="Přímá spojovací šipka 118"/>
          <p:cNvCxnSpPr/>
          <p:nvPr/>
        </p:nvCxnSpPr>
        <p:spPr>
          <a:xfrm>
            <a:off x="1907704" y="3789040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ovéPole 119"/>
          <p:cNvSpPr txBox="1"/>
          <p:nvPr/>
        </p:nvSpPr>
        <p:spPr>
          <a:xfrm>
            <a:off x="2051720" y="3746571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23" name="Přímá spojovací šipka 122"/>
          <p:cNvCxnSpPr/>
          <p:nvPr/>
        </p:nvCxnSpPr>
        <p:spPr>
          <a:xfrm>
            <a:off x="2322000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ovéPole 123"/>
          <p:cNvSpPr txBox="1"/>
          <p:nvPr/>
        </p:nvSpPr>
        <p:spPr>
          <a:xfrm>
            <a:off x="20517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25" name="Přímá spojovací šipka 124"/>
          <p:cNvCxnSpPr/>
          <p:nvPr/>
        </p:nvCxnSpPr>
        <p:spPr>
          <a:xfrm>
            <a:off x="2699792" y="5373216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ovéPole 125"/>
          <p:cNvSpPr txBox="1"/>
          <p:nvPr/>
        </p:nvSpPr>
        <p:spPr>
          <a:xfrm>
            <a:off x="2267744" y="5373216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27" name="Přímá spojovací šipka 126"/>
          <p:cNvCxnSpPr>
            <a:endCxn id="97" idx="0"/>
          </p:cNvCxnSpPr>
          <p:nvPr/>
        </p:nvCxnSpPr>
        <p:spPr>
          <a:xfrm>
            <a:off x="3023368" y="5373216"/>
            <a:ext cx="19800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ovéPole 127"/>
          <p:cNvSpPr txBox="1"/>
          <p:nvPr/>
        </p:nvSpPr>
        <p:spPr>
          <a:xfrm>
            <a:off x="3123905" y="5373216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31" name="Přímá spojovací šipka 130"/>
          <p:cNvCxnSpPr/>
          <p:nvPr/>
        </p:nvCxnSpPr>
        <p:spPr>
          <a:xfrm>
            <a:off x="2483768" y="4581128"/>
            <a:ext cx="144016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ovéPole 133"/>
          <p:cNvSpPr txBox="1"/>
          <p:nvPr/>
        </p:nvSpPr>
        <p:spPr>
          <a:xfrm rot="5400000">
            <a:off x="2645933" y="4455261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5" name="Zaoblený obdélník 134"/>
          <p:cNvSpPr/>
          <p:nvPr/>
        </p:nvSpPr>
        <p:spPr>
          <a:xfrm>
            <a:off x="3347865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cxnSp>
        <p:nvCxnSpPr>
          <p:cNvPr id="139" name="Přímá spojovací šipka 138"/>
          <p:cNvCxnSpPr/>
          <p:nvPr/>
        </p:nvCxnSpPr>
        <p:spPr>
          <a:xfrm>
            <a:off x="3707904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ovéPole 139"/>
          <p:cNvSpPr txBox="1"/>
          <p:nvPr/>
        </p:nvSpPr>
        <p:spPr>
          <a:xfrm>
            <a:off x="3203848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41" name="Přímá spojovací šipka 140"/>
          <p:cNvCxnSpPr/>
          <p:nvPr/>
        </p:nvCxnSpPr>
        <p:spPr>
          <a:xfrm>
            <a:off x="3995936" y="3789040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ovéPole 141"/>
          <p:cNvSpPr txBox="1"/>
          <p:nvPr/>
        </p:nvSpPr>
        <p:spPr>
          <a:xfrm>
            <a:off x="4139952" y="3758843"/>
            <a:ext cx="4625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3" name="Zaoblený obdélník 142"/>
          <p:cNvSpPr/>
          <p:nvPr/>
        </p:nvSpPr>
        <p:spPr>
          <a:xfrm>
            <a:off x="4014000" y="4869160"/>
            <a:ext cx="64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Mají </a:t>
            </a:r>
            <a:r>
              <a:rPr lang="cs-CZ" sz="8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sku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cs-CZ" sz="800" b="0" i="0" spc="-5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piny stejný 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rozptyl?</a:t>
            </a:r>
            <a:endParaRPr lang="cs-CZ" sz="800" dirty="0"/>
          </a:p>
        </p:txBody>
      </p:sp>
      <p:cxnSp>
        <p:nvCxnSpPr>
          <p:cNvPr id="144" name="Přímá spojovací šipka 143"/>
          <p:cNvCxnSpPr/>
          <p:nvPr/>
        </p:nvCxnSpPr>
        <p:spPr>
          <a:xfrm flipH="1">
            <a:off x="3672000" y="4581128"/>
            <a:ext cx="17992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Přímá spojovací šipka 145"/>
          <p:cNvCxnSpPr/>
          <p:nvPr/>
        </p:nvCxnSpPr>
        <p:spPr>
          <a:xfrm flipH="1">
            <a:off x="4139951" y="5373216"/>
            <a:ext cx="72008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ovéPole 146"/>
          <p:cNvSpPr txBox="1"/>
          <p:nvPr/>
        </p:nvSpPr>
        <p:spPr>
          <a:xfrm>
            <a:off x="3707904" y="5373216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48" name="Přímá spojovací šipka 147"/>
          <p:cNvCxnSpPr/>
          <p:nvPr/>
        </p:nvCxnSpPr>
        <p:spPr>
          <a:xfrm>
            <a:off x="4437601" y="5373216"/>
            <a:ext cx="125991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ovéPole 148"/>
          <p:cNvSpPr txBox="1"/>
          <p:nvPr/>
        </p:nvSpPr>
        <p:spPr>
          <a:xfrm>
            <a:off x="4492057" y="5373216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50" name="Přímá spojovací šipka 149"/>
          <p:cNvCxnSpPr/>
          <p:nvPr/>
        </p:nvCxnSpPr>
        <p:spPr>
          <a:xfrm>
            <a:off x="3942000" y="4581128"/>
            <a:ext cx="144016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ovéPole 150"/>
          <p:cNvSpPr txBox="1"/>
          <p:nvPr/>
        </p:nvSpPr>
        <p:spPr>
          <a:xfrm rot="5400000">
            <a:off x="4086093" y="4464000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2" name="Zaoblený obdélník 151"/>
          <p:cNvSpPr/>
          <p:nvPr/>
        </p:nvSpPr>
        <p:spPr>
          <a:xfrm>
            <a:off x="4355976" y="4077072"/>
            <a:ext cx="68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53" name="Přímá spojovací šipka 152"/>
          <p:cNvCxnSpPr>
            <a:endCxn id="102" idx="0"/>
          </p:cNvCxnSpPr>
          <p:nvPr/>
        </p:nvCxnSpPr>
        <p:spPr>
          <a:xfrm>
            <a:off x="4860032" y="4581128"/>
            <a:ext cx="16153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ovéPole 153"/>
          <p:cNvSpPr txBox="1"/>
          <p:nvPr/>
        </p:nvSpPr>
        <p:spPr>
          <a:xfrm rot="21050346">
            <a:off x="4693804" y="4845883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56" name="Přímá spojovací šipka 155"/>
          <p:cNvCxnSpPr/>
          <p:nvPr/>
        </p:nvCxnSpPr>
        <p:spPr>
          <a:xfrm flipH="1">
            <a:off x="4572016" y="4581128"/>
            <a:ext cx="144000" cy="28800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Zaoblený obdélník 158"/>
          <p:cNvSpPr/>
          <p:nvPr/>
        </p:nvSpPr>
        <p:spPr>
          <a:xfrm>
            <a:off x="5076056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60" name="Přímá spojovací šipka 159"/>
          <p:cNvCxnSpPr>
            <a:endCxn id="102" idx="0"/>
          </p:cNvCxnSpPr>
          <p:nvPr/>
        </p:nvCxnSpPr>
        <p:spPr>
          <a:xfrm flipH="1">
            <a:off x="5021568" y="4581128"/>
            <a:ext cx="270512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Zaoblený obdélník 162"/>
          <p:cNvSpPr/>
          <p:nvPr/>
        </p:nvSpPr>
        <p:spPr>
          <a:xfrm>
            <a:off x="5076056" y="2492896"/>
            <a:ext cx="100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Kolik je skupin?</a:t>
            </a:r>
            <a:endParaRPr lang="cs-CZ" sz="1000" dirty="0"/>
          </a:p>
        </p:txBody>
      </p:sp>
      <p:cxnSp>
        <p:nvCxnSpPr>
          <p:cNvPr id="164" name="Přímá spojovací šipka 163"/>
          <p:cNvCxnSpPr/>
          <p:nvPr/>
        </p:nvCxnSpPr>
        <p:spPr>
          <a:xfrm>
            <a:off x="3275856" y="1988840"/>
            <a:ext cx="1944216" cy="5040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ovéPole 165"/>
          <p:cNvSpPr txBox="1"/>
          <p:nvPr/>
        </p:nvSpPr>
        <p:spPr>
          <a:xfrm rot="1012466">
            <a:off x="4166387" y="2045253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67" name="Přímá spojovací šipka 166"/>
          <p:cNvCxnSpPr/>
          <p:nvPr/>
        </p:nvCxnSpPr>
        <p:spPr>
          <a:xfrm>
            <a:off x="5508104" y="2996952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ovéPole 167"/>
          <p:cNvSpPr txBox="1"/>
          <p:nvPr/>
        </p:nvSpPr>
        <p:spPr>
          <a:xfrm rot="16200000">
            <a:off x="5276981" y="3053861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9" name="TextovéPole 168"/>
          <p:cNvSpPr txBox="1"/>
          <p:nvPr/>
        </p:nvSpPr>
        <p:spPr>
          <a:xfrm rot="11682863">
            <a:off x="5101941" y="4835609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70" name="Přímá spojovací šipka 169"/>
          <p:cNvCxnSpPr/>
          <p:nvPr/>
        </p:nvCxnSpPr>
        <p:spPr>
          <a:xfrm>
            <a:off x="5472000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TextovéPole 170"/>
          <p:cNvSpPr txBox="1"/>
          <p:nvPr/>
        </p:nvSpPr>
        <p:spPr>
          <a:xfrm rot="10800000">
            <a:off x="5385574" y="4797151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2" name="Zaoblený obdélník 171"/>
          <p:cNvSpPr/>
          <p:nvPr/>
        </p:nvSpPr>
        <p:spPr>
          <a:xfrm>
            <a:off x="5868144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73" name="Přímá spojovací šipka 172"/>
          <p:cNvCxnSpPr>
            <a:endCxn id="104" idx="0"/>
          </p:cNvCxnSpPr>
          <p:nvPr/>
        </p:nvCxnSpPr>
        <p:spPr>
          <a:xfrm flipH="1">
            <a:off x="5921712" y="4581128"/>
            <a:ext cx="90448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TextovéPole 173"/>
          <p:cNvSpPr txBox="1"/>
          <p:nvPr/>
        </p:nvSpPr>
        <p:spPr>
          <a:xfrm rot="299125">
            <a:off x="5707939" y="4776244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77" name="Přímá spojovací šipka 176"/>
          <p:cNvCxnSpPr>
            <a:endCxn id="105" idx="0"/>
          </p:cNvCxnSpPr>
          <p:nvPr/>
        </p:nvCxnSpPr>
        <p:spPr>
          <a:xfrm flipH="1">
            <a:off x="6371528" y="4581128"/>
            <a:ext cx="672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ovéPole 178"/>
          <p:cNvSpPr txBox="1"/>
          <p:nvPr/>
        </p:nvSpPr>
        <p:spPr>
          <a:xfrm rot="10800000">
            <a:off x="6300192" y="4797151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0" name="Zaoblený obdélník 179"/>
          <p:cNvSpPr/>
          <p:nvPr/>
        </p:nvSpPr>
        <p:spPr>
          <a:xfrm>
            <a:off x="5940248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sp>
        <p:nvSpPr>
          <p:cNvPr id="181" name="TextovéPole 180"/>
          <p:cNvSpPr txBox="1"/>
          <p:nvPr/>
        </p:nvSpPr>
        <p:spPr>
          <a:xfrm rot="2301422">
            <a:off x="5921229" y="2965399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82" name="Přímá spojovací šipka 181"/>
          <p:cNvCxnSpPr/>
          <p:nvPr/>
        </p:nvCxnSpPr>
        <p:spPr>
          <a:xfrm>
            <a:off x="6300192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TextovéPole 182"/>
          <p:cNvSpPr txBox="1"/>
          <p:nvPr/>
        </p:nvSpPr>
        <p:spPr>
          <a:xfrm>
            <a:off x="5796136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84" name="Přímá spojovací šipka 183"/>
          <p:cNvCxnSpPr>
            <a:endCxn id="211" idx="0"/>
          </p:cNvCxnSpPr>
          <p:nvPr/>
        </p:nvCxnSpPr>
        <p:spPr>
          <a:xfrm>
            <a:off x="6588224" y="3789040"/>
            <a:ext cx="36004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TextovéPole 184"/>
          <p:cNvSpPr txBox="1"/>
          <p:nvPr/>
        </p:nvSpPr>
        <p:spPr>
          <a:xfrm>
            <a:off x="6868321" y="3789040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86" name="Přímá spojovací šipka 185"/>
          <p:cNvCxnSpPr/>
          <p:nvPr/>
        </p:nvCxnSpPr>
        <p:spPr>
          <a:xfrm>
            <a:off x="5724128" y="2996952"/>
            <a:ext cx="4320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Zaoblený obdélník 186"/>
          <p:cNvSpPr/>
          <p:nvPr/>
        </p:nvSpPr>
        <p:spPr>
          <a:xfrm>
            <a:off x="7380312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cxnSp>
        <p:nvCxnSpPr>
          <p:cNvPr id="188" name="Přímá spojovací šipka 187"/>
          <p:cNvCxnSpPr/>
          <p:nvPr/>
        </p:nvCxnSpPr>
        <p:spPr>
          <a:xfrm>
            <a:off x="6012160" y="2996952"/>
            <a:ext cx="1440160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TextovéPole 189"/>
          <p:cNvSpPr txBox="1"/>
          <p:nvPr/>
        </p:nvSpPr>
        <p:spPr>
          <a:xfrm rot="639236">
            <a:off x="6483907" y="2924225"/>
            <a:ext cx="44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více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3" name="Zaoblený obdélník 192"/>
          <p:cNvSpPr/>
          <p:nvPr/>
        </p:nvSpPr>
        <p:spPr>
          <a:xfrm>
            <a:off x="75239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94" name="Zaoblený obdélník 193"/>
          <p:cNvSpPr/>
          <p:nvPr/>
        </p:nvSpPr>
        <p:spPr>
          <a:xfrm>
            <a:off x="70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Mann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Whitney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U-test</a:t>
            </a:r>
            <a:endParaRPr lang="cs-CZ" sz="700" dirty="0"/>
          </a:p>
        </p:txBody>
      </p:sp>
      <p:sp>
        <p:nvSpPr>
          <p:cNvPr id="211" name="Zaoblený obdélník 210"/>
          <p:cNvSpPr/>
          <p:nvPr/>
        </p:nvSpPr>
        <p:spPr>
          <a:xfrm>
            <a:off x="6588224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212" name="Přímá spojovací šipka 211"/>
          <p:cNvCxnSpPr/>
          <p:nvPr/>
        </p:nvCxnSpPr>
        <p:spPr>
          <a:xfrm>
            <a:off x="68042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TextovéPole 212"/>
          <p:cNvSpPr txBox="1"/>
          <p:nvPr/>
        </p:nvSpPr>
        <p:spPr>
          <a:xfrm>
            <a:off x="6537702" y="4776244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14" name="Přímá spojovací šipka 213"/>
          <p:cNvCxnSpPr>
            <a:endCxn id="194" idx="0"/>
          </p:cNvCxnSpPr>
          <p:nvPr/>
        </p:nvCxnSpPr>
        <p:spPr>
          <a:xfrm>
            <a:off x="7182312" y="4581128"/>
            <a:ext cx="8921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TextovéPole 214"/>
          <p:cNvSpPr txBox="1"/>
          <p:nvPr/>
        </p:nvSpPr>
        <p:spPr>
          <a:xfrm rot="10561092">
            <a:off x="7161181" y="4753179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16" name="Zaoblený obdélník 215"/>
          <p:cNvSpPr/>
          <p:nvPr/>
        </p:nvSpPr>
        <p:spPr>
          <a:xfrm>
            <a:off x="7380312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217" name="Zaoblený obdélník 216"/>
          <p:cNvSpPr/>
          <p:nvPr/>
        </p:nvSpPr>
        <p:spPr>
          <a:xfrm>
            <a:off x="8172400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219" name="Přímá spojovací šipka 218"/>
          <p:cNvCxnSpPr/>
          <p:nvPr/>
        </p:nvCxnSpPr>
        <p:spPr>
          <a:xfrm>
            <a:off x="7740351" y="3789041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ovéPole 219"/>
          <p:cNvSpPr txBox="1"/>
          <p:nvPr/>
        </p:nvSpPr>
        <p:spPr>
          <a:xfrm>
            <a:off x="7236295" y="3789041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21" name="Přímá spojovací šipka 220"/>
          <p:cNvCxnSpPr/>
          <p:nvPr/>
        </p:nvCxnSpPr>
        <p:spPr>
          <a:xfrm>
            <a:off x="8028383" y="3789041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TextovéPole 221"/>
          <p:cNvSpPr txBox="1"/>
          <p:nvPr/>
        </p:nvSpPr>
        <p:spPr>
          <a:xfrm>
            <a:off x="8316416" y="3758843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24" name="Přímá spojovací šipka 223"/>
          <p:cNvCxnSpPr/>
          <p:nvPr/>
        </p:nvCxnSpPr>
        <p:spPr>
          <a:xfrm flipH="1">
            <a:off x="8172400" y="4581128"/>
            <a:ext cx="30605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Přímá spojovací šipka 224"/>
          <p:cNvCxnSpPr/>
          <p:nvPr/>
        </p:nvCxnSpPr>
        <p:spPr>
          <a:xfrm>
            <a:off x="7866400" y="4581128"/>
            <a:ext cx="30600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Přímá spojovací šipka 226"/>
          <p:cNvCxnSpPr/>
          <p:nvPr/>
        </p:nvCxnSpPr>
        <p:spPr>
          <a:xfrm>
            <a:off x="86044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ovéPole 227"/>
          <p:cNvSpPr txBox="1"/>
          <p:nvPr/>
        </p:nvSpPr>
        <p:spPr>
          <a:xfrm rot="10800000">
            <a:off x="853244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29" name="Přímá spojovací šipka 228"/>
          <p:cNvCxnSpPr/>
          <p:nvPr/>
        </p:nvCxnSpPr>
        <p:spPr>
          <a:xfrm>
            <a:off x="7740352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TextovéPole 229"/>
          <p:cNvSpPr txBox="1"/>
          <p:nvPr/>
        </p:nvSpPr>
        <p:spPr>
          <a:xfrm>
            <a:off x="74523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44" name="TextovéPole 243"/>
          <p:cNvSpPr txBox="1"/>
          <p:nvPr/>
        </p:nvSpPr>
        <p:spPr>
          <a:xfrm rot="5400000">
            <a:off x="7949840" y="4527269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46" name="Přímá spojovací šipka 245"/>
          <p:cNvCxnSpPr/>
          <p:nvPr/>
        </p:nvCxnSpPr>
        <p:spPr>
          <a:xfrm>
            <a:off x="539552" y="1124744"/>
            <a:ext cx="216024" cy="576064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ovéPole 156"/>
          <p:cNvSpPr txBox="1"/>
          <p:nvPr/>
        </p:nvSpPr>
        <p:spPr>
          <a:xfrm>
            <a:off x="2627784" y="2494637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95000"/>
                  </a:schemeClr>
                </a:solidFill>
              </a:rPr>
              <a:t>Parametrické testy</a:t>
            </a:r>
            <a:endParaRPr lang="cs-CZ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61" name="Zaoblený obdélníkový popisek 160"/>
          <p:cNvSpPr/>
          <p:nvPr/>
        </p:nvSpPr>
        <p:spPr>
          <a:xfrm>
            <a:off x="1547664" y="2348880"/>
            <a:ext cx="1080120" cy="432048"/>
          </a:xfrm>
          <a:prstGeom prst="wedgeRoundRectCallout">
            <a:avLst>
              <a:gd name="adj1" fmla="val -69602"/>
              <a:gd name="adj2" fmla="val -10767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Kolomogorovův</a:t>
            </a:r>
            <a:r>
              <a:rPr lang="cs-CZ" sz="800" i="0" dirty="0" smtClean="0">
                <a:solidFill>
                  <a:schemeClr val="bg1"/>
                </a:solidFill>
              </a:rPr>
              <a:t>-</a:t>
            </a:r>
            <a:r>
              <a:rPr lang="cs-CZ" sz="800" i="0" dirty="0" err="1" smtClean="0">
                <a:solidFill>
                  <a:schemeClr val="bg1"/>
                </a:solidFill>
              </a:rPr>
              <a:t>Smirnovův</a:t>
            </a:r>
            <a:r>
              <a:rPr lang="cs-CZ" sz="800" i="0" dirty="0" smtClean="0">
                <a:solidFill>
                  <a:schemeClr val="bg1"/>
                </a:solidFill>
              </a:rPr>
              <a:t> test</a:t>
            </a:r>
          </a:p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Shapiro</a:t>
            </a:r>
            <a:r>
              <a:rPr lang="cs-CZ" sz="800" i="0" dirty="0" smtClean="0">
                <a:solidFill>
                  <a:schemeClr val="bg1"/>
                </a:solidFill>
              </a:rPr>
              <a:t>-</a:t>
            </a:r>
            <a:r>
              <a:rPr lang="cs-CZ" sz="800" i="0" dirty="0" err="1" smtClean="0">
                <a:solidFill>
                  <a:schemeClr val="bg1"/>
                </a:solidFill>
              </a:rPr>
              <a:t>Wilkův</a:t>
            </a:r>
            <a:r>
              <a:rPr lang="cs-CZ" sz="800" i="0" dirty="0" smtClean="0">
                <a:solidFill>
                  <a:schemeClr val="bg1"/>
                </a:solidFill>
              </a:rPr>
              <a:t> test</a:t>
            </a:r>
            <a:endParaRPr lang="cs-CZ" sz="800" i="0" dirty="0">
              <a:solidFill>
                <a:schemeClr val="bg1"/>
              </a:solidFill>
            </a:endParaRPr>
          </a:p>
        </p:txBody>
      </p:sp>
      <p:sp>
        <p:nvSpPr>
          <p:cNvPr id="162" name="Zaoblený obdélníkový popisek 161"/>
          <p:cNvSpPr/>
          <p:nvPr/>
        </p:nvSpPr>
        <p:spPr>
          <a:xfrm>
            <a:off x="3203848" y="5085184"/>
            <a:ext cx="360040" cy="144016"/>
          </a:xfrm>
          <a:prstGeom prst="wedgeRoundRectCallout">
            <a:avLst>
              <a:gd name="adj1" fmla="val -98753"/>
              <a:gd name="adj2" fmla="val 9399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smtClean="0">
                <a:solidFill>
                  <a:schemeClr val="bg1"/>
                </a:solidFill>
              </a:rPr>
              <a:t>F test</a:t>
            </a:r>
            <a:endParaRPr lang="cs-CZ" sz="800" i="0" dirty="0">
              <a:solidFill>
                <a:schemeClr val="bg1"/>
              </a:solidFill>
            </a:endParaRPr>
          </a:p>
        </p:txBody>
      </p:sp>
      <p:sp>
        <p:nvSpPr>
          <p:cNvPr id="165" name="Zaoblený obdélníkový popisek 164"/>
          <p:cNvSpPr/>
          <p:nvPr/>
        </p:nvSpPr>
        <p:spPr>
          <a:xfrm>
            <a:off x="3203848" y="4653136"/>
            <a:ext cx="504056" cy="288032"/>
          </a:xfrm>
          <a:prstGeom prst="wedgeRoundRectCallout">
            <a:avLst>
              <a:gd name="adj1" fmla="val 130747"/>
              <a:gd name="adj2" fmla="val 4607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Levenův</a:t>
            </a:r>
            <a:r>
              <a:rPr lang="cs-CZ" sz="800" i="0" dirty="0" smtClean="0">
                <a:solidFill>
                  <a:schemeClr val="bg1"/>
                </a:solidFill>
              </a:rPr>
              <a:t> test</a:t>
            </a:r>
            <a:endParaRPr lang="cs-CZ" sz="800" i="0" dirty="0">
              <a:solidFill>
                <a:schemeClr val="bg1"/>
              </a:solidFill>
            </a:endParaRPr>
          </a:p>
        </p:txBody>
      </p:sp>
      <p:sp>
        <p:nvSpPr>
          <p:cNvPr id="138" name="Zaoblený obdélník 137"/>
          <p:cNvSpPr/>
          <p:nvPr/>
        </p:nvSpPr>
        <p:spPr>
          <a:xfrm>
            <a:off x="3635896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145" name="TextovéPole 144"/>
          <p:cNvSpPr txBox="1"/>
          <p:nvPr/>
        </p:nvSpPr>
        <p:spPr>
          <a:xfrm rot="502825">
            <a:off x="3532052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5" name="Zaoblený obdélníkový popisek 174"/>
          <p:cNvSpPr/>
          <p:nvPr/>
        </p:nvSpPr>
        <p:spPr>
          <a:xfrm>
            <a:off x="3635896" y="1556792"/>
            <a:ext cx="432048" cy="288032"/>
          </a:xfrm>
          <a:prstGeom prst="wedgeRoundRectCallout">
            <a:avLst>
              <a:gd name="adj1" fmla="val -156655"/>
              <a:gd name="adj2" fmla="val 72026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smtClean="0">
                <a:solidFill>
                  <a:schemeClr val="bg1"/>
                </a:solidFill>
              </a:rPr>
              <a:t>log</a:t>
            </a:r>
          </a:p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arcsin</a:t>
            </a:r>
            <a:endParaRPr lang="cs-CZ" sz="800" i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89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l" eaLnBrk="1" hangingPunct="1"/>
            <a:r>
              <a:rPr lang="cs-CZ" dirty="0" smtClean="0"/>
              <a:t>Statistické testování – základní pojmy</a:t>
            </a:r>
          </a:p>
        </p:txBody>
      </p:sp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1057275" y="1422400"/>
            <a:ext cx="4089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>
                <a:latin typeface="Verdana" pitchFamily="34" charset="0"/>
              </a:rPr>
              <a:t>Nulová hypotéza H</a:t>
            </a:r>
            <a:r>
              <a:rPr lang="cs-CZ" sz="2000" i="0" baseline="-25000">
                <a:latin typeface="Verdana" pitchFamily="34" charset="0"/>
              </a:rPr>
              <a:t>O</a:t>
            </a:r>
          </a:p>
        </p:txBody>
      </p:sp>
      <p:sp>
        <p:nvSpPr>
          <p:cNvPr id="1030" name="AutoShape 4"/>
          <p:cNvSpPr>
            <a:spLocks noChangeArrowheads="1"/>
          </p:cNvSpPr>
          <p:nvPr/>
        </p:nvSpPr>
        <p:spPr bwMode="auto">
          <a:xfrm>
            <a:off x="523875" y="1527175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1031" name="Text Box 5"/>
          <p:cNvSpPr txBox="1">
            <a:spLocks noChangeArrowheads="1"/>
          </p:cNvSpPr>
          <p:nvPr/>
        </p:nvSpPr>
        <p:spPr bwMode="auto">
          <a:xfrm>
            <a:off x="1057275" y="1997075"/>
            <a:ext cx="4089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>
                <a:latin typeface="Verdana" pitchFamily="34" charset="0"/>
              </a:rPr>
              <a:t>Alternativní hypotéza H</a:t>
            </a:r>
            <a:r>
              <a:rPr lang="cs-CZ" sz="2000" i="0" baseline="-25000">
                <a:latin typeface="Verdana" pitchFamily="34" charset="0"/>
              </a:rPr>
              <a:t>A</a:t>
            </a:r>
          </a:p>
        </p:txBody>
      </p:sp>
      <p:sp>
        <p:nvSpPr>
          <p:cNvPr id="1032" name="AutoShape 6"/>
          <p:cNvSpPr>
            <a:spLocks noChangeArrowheads="1"/>
          </p:cNvSpPr>
          <p:nvPr/>
        </p:nvSpPr>
        <p:spPr bwMode="auto">
          <a:xfrm>
            <a:off x="523875" y="2111375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1033" name="Text Box 7"/>
          <p:cNvSpPr txBox="1">
            <a:spLocks noChangeArrowheads="1"/>
          </p:cNvSpPr>
          <p:nvPr/>
        </p:nvSpPr>
        <p:spPr bwMode="auto">
          <a:xfrm>
            <a:off x="1066800" y="2573338"/>
            <a:ext cx="3571875" cy="495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>
                <a:latin typeface="Verdana" pitchFamily="34" charset="0"/>
              </a:rPr>
              <a:t>Testová statistika</a:t>
            </a:r>
          </a:p>
        </p:txBody>
      </p:sp>
      <p:sp>
        <p:nvSpPr>
          <p:cNvPr id="1034" name="AutoShape 8"/>
          <p:cNvSpPr>
            <a:spLocks noChangeArrowheads="1"/>
          </p:cNvSpPr>
          <p:nvPr/>
        </p:nvSpPr>
        <p:spPr bwMode="auto">
          <a:xfrm>
            <a:off x="523875" y="2668588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1035" name="Text Box 9"/>
          <p:cNvSpPr txBox="1">
            <a:spLocks noChangeArrowheads="1"/>
          </p:cNvSpPr>
          <p:nvPr/>
        </p:nvSpPr>
        <p:spPr bwMode="auto">
          <a:xfrm>
            <a:off x="1057275" y="4221163"/>
            <a:ext cx="5386388" cy="552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>
                <a:latin typeface="Verdana" pitchFamily="34" charset="0"/>
              </a:rPr>
              <a:t>Kritický obor testové statistiky</a:t>
            </a:r>
          </a:p>
        </p:txBody>
      </p:sp>
      <p:sp>
        <p:nvSpPr>
          <p:cNvPr id="1036" name="AutoShape 10"/>
          <p:cNvSpPr>
            <a:spLocks noChangeArrowheads="1"/>
          </p:cNvSpPr>
          <p:nvPr/>
        </p:nvSpPr>
        <p:spPr bwMode="auto">
          <a:xfrm>
            <a:off x="523875" y="4364038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476375" y="4886325"/>
            <a:ext cx="3467100" cy="1371600"/>
            <a:chOff x="3192" y="1920"/>
            <a:chExt cx="2184" cy="864"/>
          </a:xfrm>
        </p:grpSpPr>
        <p:graphicFrame>
          <p:nvGraphicFramePr>
            <p:cNvPr id="1026" name="Object 12"/>
            <p:cNvGraphicFramePr>
              <a:graphicFrameLocks noChangeAspect="1"/>
            </p:cNvGraphicFramePr>
            <p:nvPr/>
          </p:nvGraphicFramePr>
          <p:xfrm>
            <a:off x="3222" y="1920"/>
            <a:ext cx="2154" cy="6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8965" name="Graf" r:id="rId5" imgW="4038840" imgH="1023840" progId="Excel.Sheet.8">
                    <p:embed/>
                  </p:oleObj>
                </mc:Choice>
                <mc:Fallback>
                  <p:oleObj name="Graf" r:id="rId5" imgW="4038840" imgH="1023840" progId="Excel.Sheet.8">
                    <p:embed/>
                    <p:pic>
                      <p:nvPicPr>
                        <p:cNvPr id="0" name="Object 12"/>
                        <p:cNvPicPr>
                          <a:picLocks noRot="1"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22" y="1920"/>
                          <a:ext cx="2154" cy="6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0000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">
                              <a:solidFill>
                                <a:srgbClr val="FFFFFF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53" name="Line 13"/>
            <p:cNvSpPr>
              <a:spLocks noChangeShapeType="1"/>
            </p:cNvSpPr>
            <p:nvPr/>
          </p:nvSpPr>
          <p:spPr bwMode="auto">
            <a:xfrm flipV="1">
              <a:off x="3198" y="1944"/>
              <a:ext cx="0" cy="612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4" name="Line 14"/>
            <p:cNvSpPr>
              <a:spLocks noChangeShapeType="1"/>
            </p:cNvSpPr>
            <p:nvPr/>
          </p:nvSpPr>
          <p:spPr bwMode="auto">
            <a:xfrm>
              <a:off x="3192" y="2556"/>
              <a:ext cx="2118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5" name="Line 15"/>
            <p:cNvSpPr>
              <a:spLocks noChangeShapeType="1"/>
            </p:cNvSpPr>
            <p:nvPr/>
          </p:nvSpPr>
          <p:spPr bwMode="auto">
            <a:xfrm>
              <a:off x="4206" y="2532"/>
              <a:ext cx="0" cy="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6" name="Rectangle 16"/>
            <p:cNvSpPr>
              <a:spLocks noChangeArrowheads="1"/>
            </p:cNvSpPr>
            <p:nvPr/>
          </p:nvSpPr>
          <p:spPr bwMode="auto">
            <a:xfrm>
              <a:off x="4080" y="2568"/>
              <a:ext cx="26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cs-CZ" sz="2400" b="0" i="0">
                  <a:latin typeface="Verdana" pitchFamily="34" charset="0"/>
                </a:rPr>
                <a:t>0</a:t>
              </a:r>
            </a:p>
          </p:txBody>
        </p:sp>
        <p:sp>
          <p:nvSpPr>
            <p:cNvPr id="1057" name="Rectangle 17"/>
            <p:cNvSpPr>
              <a:spLocks noChangeArrowheads="1"/>
            </p:cNvSpPr>
            <p:nvPr/>
          </p:nvSpPr>
          <p:spPr bwMode="auto">
            <a:xfrm>
              <a:off x="5064" y="2556"/>
              <a:ext cx="26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cs-CZ" sz="2400" b="0" i="0">
                  <a:latin typeface="Verdana" pitchFamily="34" charset="0"/>
                </a:rPr>
                <a:t>T</a:t>
              </a: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-36513" y="3286125"/>
            <a:ext cx="7011988" cy="863600"/>
            <a:chOff x="1185" y="1389"/>
            <a:chExt cx="4417" cy="544"/>
          </a:xfrm>
        </p:grpSpPr>
        <p:sp>
          <p:nvSpPr>
            <p:cNvPr id="1049" name="Line 19"/>
            <p:cNvSpPr>
              <a:spLocks noChangeShapeType="1"/>
            </p:cNvSpPr>
            <p:nvPr/>
          </p:nvSpPr>
          <p:spPr bwMode="auto">
            <a:xfrm>
              <a:off x="3084" y="1661"/>
              <a:ext cx="249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0" name="Text Box 20"/>
            <p:cNvSpPr txBox="1">
              <a:spLocks noChangeArrowheads="1"/>
            </p:cNvSpPr>
            <p:nvPr/>
          </p:nvSpPr>
          <p:spPr bwMode="auto">
            <a:xfrm>
              <a:off x="3061" y="1389"/>
              <a:ext cx="2541" cy="2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8C8C8C"/>
              </a:prstShdw>
            </a:effectLst>
          </p:spPr>
          <p:txBody>
            <a:bodyPr anchor="ctr"/>
            <a:lstStyle/>
            <a:p>
              <a:pPr algn="ctr" eaLnBrk="0" hangingPunct="0"/>
              <a:r>
                <a:rPr lang="cs-CZ" sz="1200" i="0">
                  <a:latin typeface="Verdana" pitchFamily="34" charset="0"/>
                </a:rPr>
                <a:t>Pozorovaná hodnota – Očekávaná hodnota</a:t>
              </a:r>
            </a:p>
          </p:txBody>
        </p:sp>
        <p:sp>
          <p:nvSpPr>
            <p:cNvPr id="1051" name="Text Box 21"/>
            <p:cNvSpPr txBox="1">
              <a:spLocks noChangeArrowheads="1"/>
            </p:cNvSpPr>
            <p:nvPr/>
          </p:nvSpPr>
          <p:spPr bwMode="auto">
            <a:xfrm>
              <a:off x="3061" y="1679"/>
              <a:ext cx="2541" cy="2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8C8C8C"/>
              </a:prstShdw>
            </a:effectLst>
          </p:spPr>
          <p:txBody>
            <a:bodyPr anchor="ctr"/>
            <a:lstStyle/>
            <a:p>
              <a:pPr algn="ctr" eaLnBrk="0" hangingPunct="0"/>
              <a:r>
                <a:rPr lang="cs-CZ" sz="1200" i="0">
                  <a:latin typeface="Verdana" pitchFamily="34" charset="0"/>
                </a:rPr>
                <a:t>Variabilita dat</a:t>
              </a:r>
            </a:p>
          </p:txBody>
        </p:sp>
        <p:sp>
          <p:nvSpPr>
            <p:cNvPr id="1052" name="Text Box 22"/>
            <p:cNvSpPr txBox="1">
              <a:spLocks noChangeArrowheads="1"/>
            </p:cNvSpPr>
            <p:nvPr/>
          </p:nvSpPr>
          <p:spPr bwMode="auto">
            <a:xfrm>
              <a:off x="1185" y="1495"/>
              <a:ext cx="2250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/>
              <a:r>
                <a:rPr lang="cs-CZ" sz="1600" i="0">
                  <a:latin typeface="Verdana" pitchFamily="34" charset="0"/>
                </a:rPr>
                <a:t>Testová statistika =</a:t>
              </a:r>
            </a:p>
          </p:txBody>
        </p:sp>
      </p:grpSp>
      <p:sp>
        <p:nvSpPr>
          <p:cNvPr id="1039" name="Text Box 23"/>
          <p:cNvSpPr txBox="1">
            <a:spLocks noChangeArrowheads="1"/>
          </p:cNvSpPr>
          <p:nvPr/>
        </p:nvSpPr>
        <p:spPr bwMode="auto">
          <a:xfrm>
            <a:off x="4946650" y="1420813"/>
            <a:ext cx="4089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b="0" i="0">
                <a:latin typeface="Verdana" pitchFamily="34" charset="0"/>
              </a:rPr>
              <a:t>H</a:t>
            </a:r>
            <a:r>
              <a:rPr lang="cs-CZ" sz="1400" b="0" i="0" baseline="-25000">
                <a:latin typeface="Verdana" pitchFamily="34" charset="0"/>
              </a:rPr>
              <a:t>O</a:t>
            </a:r>
            <a:r>
              <a:rPr lang="cs-CZ" sz="1400" b="0" i="0">
                <a:latin typeface="Verdana" pitchFamily="34" charset="0"/>
              </a:rPr>
              <a:t>: sledovaný efekt je nulový</a:t>
            </a:r>
            <a:endParaRPr lang="cs-CZ" sz="1400" b="0" i="0" baseline="-25000">
              <a:latin typeface="Verdana" pitchFamily="34" charset="0"/>
            </a:endParaRPr>
          </a:p>
        </p:txBody>
      </p:sp>
      <p:sp>
        <p:nvSpPr>
          <p:cNvPr id="1040" name="Text Box 24"/>
          <p:cNvSpPr txBox="1">
            <a:spLocks noChangeArrowheads="1"/>
          </p:cNvSpPr>
          <p:nvPr/>
        </p:nvSpPr>
        <p:spPr bwMode="auto">
          <a:xfrm>
            <a:off x="4946650" y="1995488"/>
            <a:ext cx="41973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b="0" i="0">
                <a:latin typeface="Verdana" pitchFamily="34" charset="0"/>
              </a:rPr>
              <a:t>H</a:t>
            </a:r>
            <a:r>
              <a:rPr lang="cs-CZ" sz="1400" b="0" i="0" baseline="-25000">
                <a:latin typeface="Verdana" pitchFamily="34" charset="0"/>
              </a:rPr>
              <a:t>A</a:t>
            </a:r>
            <a:r>
              <a:rPr lang="cs-CZ" sz="1400" b="0" i="0">
                <a:latin typeface="Verdana" pitchFamily="34" charset="0"/>
              </a:rPr>
              <a:t>: sledovaný efekt je různý mezi skupinami</a:t>
            </a:r>
            <a:endParaRPr lang="cs-CZ" sz="1400" b="0" i="0" baseline="-25000">
              <a:latin typeface="Verdana" pitchFamily="34" charset="0"/>
            </a:endParaRPr>
          </a:p>
        </p:txBody>
      </p:sp>
      <p:sp>
        <p:nvSpPr>
          <p:cNvPr id="1041" name="Line 25"/>
          <p:cNvSpPr>
            <a:spLocks noChangeShapeType="1"/>
          </p:cNvSpPr>
          <p:nvPr/>
        </p:nvSpPr>
        <p:spPr bwMode="auto">
          <a:xfrm>
            <a:off x="4211638" y="5575300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2" name="Line 27"/>
          <p:cNvSpPr>
            <a:spLocks noChangeShapeType="1"/>
          </p:cNvSpPr>
          <p:nvPr/>
        </p:nvSpPr>
        <p:spPr bwMode="auto">
          <a:xfrm>
            <a:off x="4211638" y="5838825"/>
            <a:ext cx="288925" cy="0"/>
          </a:xfrm>
          <a:prstGeom prst="line">
            <a:avLst/>
          </a:prstGeom>
          <a:noFill/>
          <a:ln w="1143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3" name="Line 28"/>
          <p:cNvSpPr>
            <a:spLocks noChangeShapeType="1"/>
          </p:cNvSpPr>
          <p:nvPr/>
        </p:nvSpPr>
        <p:spPr bwMode="auto">
          <a:xfrm>
            <a:off x="4427538" y="5854700"/>
            <a:ext cx="288925" cy="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4" name="Line 29"/>
          <p:cNvSpPr>
            <a:spLocks noChangeShapeType="1"/>
          </p:cNvSpPr>
          <p:nvPr/>
        </p:nvSpPr>
        <p:spPr bwMode="auto">
          <a:xfrm>
            <a:off x="4643438" y="5854700"/>
            <a:ext cx="288925" cy="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5" name="Line 30"/>
          <p:cNvSpPr>
            <a:spLocks noChangeShapeType="1"/>
          </p:cNvSpPr>
          <p:nvPr/>
        </p:nvSpPr>
        <p:spPr bwMode="auto">
          <a:xfrm>
            <a:off x="4251325" y="5822950"/>
            <a:ext cx="288925" cy="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6" name="Text Box 32"/>
          <p:cNvSpPr txBox="1">
            <a:spLocks noChangeArrowheads="1"/>
          </p:cNvSpPr>
          <p:nvPr/>
        </p:nvSpPr>
        <p:spPr bwMode="auto">
          <a:xfrm>
            <a:off x="6905625" y="3582988"/>
            <a:ext cx="17700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 i="0">
                <a:latin typeface="Verdana" pitchFamily="34" charset="0"/>
              </a:rPr>
              <a:t>*   Velikost vzorku</a:t>
            </a:r>
          </a:p>
        </p:txBody>
      </p:sp>
      <p:sp>
        <p:nvSpPr>
          <p:cNvPr id="1047" name="Rectangle 33"/>
          <p:cNvSpPr>
            <a:spLocks noChangeArrowheads="1"/>
          </p:cNvSpPr>
          <p:nvPr/>
        </p:nvSpPr>
        <p:spPr bwMode="auto">
          <a:xfrm>
            <a:off x="5795963" y="4383088"/>
            <a:ext cx="3097212" cy="1800225"/>
          </a:xfrm>
          <a:prstGeom prst="rect">
            <a:avLst/>
          </a:prstGeom>
          <a:noFill/>
          <a:ln w="9525">
            <a:solidFill>
              <a:schemeClr val="tx1"/>
            </a:solidFill>
            <a:prstDash val="lgDash"/>
            <a:miter lim="800000"/>
            <a:headEnd/>
            <a:tailEnd/>
          </a:ln>
        </p:spPr>
        <p:txBody>
          <a:bodyPr/>
          <a:lstStyle/>
          <a:p>
            <a:r>
              <a:rPr lang="cs-CZ" sz="1600" i="0">
                <a:solidFill>
                  <a:schemeClr val="hlink"/>
                </a:solidFill>
                <a:latin typeface="Verdana" pitchFamily="34" charset="0"/>
              </a:rPr>
              <a:t>Statistické testování odpovídá na otázku zda je pozorovaný rozdíl náhodný či nikoliv</a:t>
            </a:r>
            <a:r>
              <a:rPr lang="en-US" sz="1600" i="0">
                <a:solidFill>
                  <a:schemeClr val="hlink"/>
                </a:solidFill>
                <a:latin typeface="Verdana" pitchFamily="34" charset="0"/>
              </a:rPr>
              <a:t>.</a:t>
            </a:r>
            <a:r>
              <a:rPr lang="cs-CZ" sz="1600" i="0">
                <a:solidFill>
                  <a:schemeClr val="hlink"/>
                </a:solidFill>
                <a:latin typeface="Verdana" pitchFamily="34" charset="0"/>
              </a:rPr>
              <a:t> K odpovědi na otázku je využit statistický model – testová statistika. </a:t>
            </a:r>
            <a:endParaRPr lang="en-US" sz="1600" b="0" i="0">
              <a:solidFill>
                <a:schemeClr val="hlink"/>
              </a:solidFill>
              <a:latin typeface="Verdana" pitchFamily="34" charset="0"/>
            </a:endParaRPr>
          </a:p>
        </p:txBody>
      </p:sp>
      <p:sp>
        <p:nvSpPr>
          <p:cNvPr id="1048" name="Freeform 34"/>
          <p:cNvSpPr>
            <a:spLocks/>
          </p:cNvSpPr>
          <p:nvPr/>
        </p:nvSpPr>
        <p:spPr bwMode="auto">
          <a:xfrm>
            <a:off x="7077075" y="3527425"/>
            <a:ext cx="1465263" cy="280988"/>
          </a:xfrm>
          <a:custGeom>
            <a:avLst/>
            <a:gdLst>
              <a:gd name="T0" fmla="*/ 0 w 923"/>
              <a:gd name="T1" fmla="*/ 2147483647 h 177"/>
              <a:gd name="T2" fmla="*/ 2147483647 w 923"/>
              <a:gd name="T3" fmla="*/ 2147483647 h 177"/>
              <a:gd name="T4" fmla="*/ 2147483647 w 923"/>
              <a:gd name="T5" fmla="*/ 2147483647 h 177"/>
              <a:gd name="T6" fmla="*/ 2147483647 w 923"/>
              <a:gd name="T7" fmla="*/ 0 h 177"/>
              <a:gd name="T8" fmla="*/ 2147483647 w 923"/>
              <a:gd name="T9" fmla="*/ 0 h 17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23"/>
              <a:gd name="T16" fmla="*/ 0 h 177"/>
              <a:gd name="T17" fmla="*/ 923 w 923"/>
              <a:gd name="T18" fmla="*/ 177 h 17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23" h="177">
                <a:moveTo>
                  <a:pt x="0" y="49"/>
                </a:moveTo>
                <a:lnTo>
                  <a:pt x="34" y="60"/>
                </a:lnTo>
                <a:lnTo>
                  <a:pt x="76" y="177"/>
                </a:lnTo>
                <a:lnTo>
                  <a:pt x="76" y="0"/>
                </a:lnTo>
                <a:lnTo>
                  <a:pt x="923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dirty="0" smtClean="0">
                <a:latin typeface="Arial" charset="0"/>
                <a:cs typeface="Arial" charset="0"/>
              </a:rPr>
            </a:br>
            <a:r>
              <a:rPr lang="cs-CZ" dirty="0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l" eaLnBrk="1" hangingPunct="1"/>
            <a:r>
              <a:rPr lang="cs-CZ" smtClean="0"/>
              <a:t>Možné chyby při testování hypotéz</a:t>
            </a:r>
          </a:p>
        </p:txBody>
      </p:sp>
      <p:sp>
        <p:nvSpPr>
          <p:cNvPr id="25604" name="Text Box 3"/>
          <p:cNvSpPr txBox="1">
            <a:spLocks noChangeArrowheads="1"/>
          </p:cNvSpPr>
          <p:nvPr/>
        </p:nvSpPr>
        <p:spPr bwMode="auto">
          <a:xfrm>
            <a:off x="3327400" y="2349500"/>
            <a:ext cx="2613025" cy="352425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>
                <a:solidFill>
                  <a:schemeClr val="bg1"/>
                </a:solidFill>
                <a:latin typeface="Verdana" pitchFamily="34" charset="0"/>
              </a:rPr>
              <a:t>Závěr testu</a:t>
            </a:r>
          </a:p>
        </p:txBody>
      </p:sp>
      <p:sp>
        <p:nvSpPr>
          <p:cNvPr id="25605" name="Text Box 4"/>
          <p:cNvSpPr txBox="1">
            <a:spLocks noChangeArrowheads="1"/>
          </p:cNvSpPr>
          <p:nvPr/>
        </p:nvSpPr>
        <p:spPr bwMode="auto">
          <a:xfrm>
            <a:off x="3348038" y="2852738"/>
            <a:ext cx="1173162" cy="6667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lIns="18000" rIns="18000" anchor="ctr"/>
          <a:lstStyle/>
          <a:p>
            <a:pPr algn="ctr" eaLnBrk="0" hangingPunct="0"/>
            <a:r>
              <a:rPr lang="cs-CZ" sz="1200" i="0">
                <a:latin typeface="Verdana" pitchFamily="34" charset="0"/>
              </a:rPr>
              <a:t>Hypotézu</a:t>
            </a:r>
          </a:p>
          <a:p>
            <a:pPr algn="ctr" eaLnBrk="0" hangingPunct="0"/>
            <a:r>
              <a:rPr lang="cs-CZ" sz="1200" i="0">
                <a:latin typeface="Verdana" pitchFamily="34" charset="0"/>
              </a:rPr>
              <a:t>nezamítáme</a:t>
            </a:r>
          </a:p>
        </p:txBody>
      </p:sp>
      <p:sp>
        <p:nvSpPr>
          <p:cNvPr id="25606" name="Text Box 5"/>
          <p:cNvSpPr txBox="1">
            <a:spLocks noChangeArrowheads="1"/>
          </p:cNvSpPr>
          <p:nvPr/>
        </p:nvSpPr>
        <p:spPr bwMode="auto">
          <a:xfrm>
            <a:off x="4706938" y="2852738"/>
            <a:ext cx="1233487" cy="6667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lIns="18000" rIns="18000" anchor="ctr"/>
          <a:lstStyle/>
          <a:p>
            <a:pPr algn="ctr" eaLnBrk="0" hangingPunct="0"/>
            <a:r>
              <a:rPr lang="cs-CZ" sz="1200" i="0">
                <a:latin typeface="Verdana" pitchFamily="34" charset="0"/>
              </a:rPr>
              <a:t>Hypotézu</a:t>
            </a:r>
          </a:p>
          <a:p>
            <a:pPr algn="ctr" eaLnBrk="0" hangingPunct="0"/>
            <a:r>
              <a:rPr lang="cs-CZ" sz="1200" i="0">
                <a:latin typeface="Verdana" pitchFamily="34" charset="0"/>
              </a:rPr>
              <a:t>zamítáme</a:t>
            </a:r>
          </a:p>
        </p:txBody>
      </p:sp>
      <p:sp>
        <p:nvSpPr>
          <p:cNvPr id="25607" name="Text Box 6"/>
          <p:cNvSpPr txBox="1">
            <a:spLocks noChangeArrowheads="1"/>
          </p:cNvSpPr>
          <p:nvPr/>
        </p:nvSpPr>
        <p:spPr bwMode="auto">
          <a:xfrm>
            <a:off x="3602038" y="456723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l-GR" sz="2800" i="0"/>
              <a:t>β</a:t>
            </a:r>
            <a:endParaRPr lang="cs-CZ" sz="2800" i="0"/>
          </a:p>
        </p:txBody>
      </p:sp>
      <p:sp>
        <p:nvSpPr>
          <p:cNvPr id="25608" name="Text Box 7"/>
          <p:cNvSpPr txBox="1">
            <a:spLocks noChangeArrowheads="1"/>
          </p:cNvSpPr>
          <p:nvPr/>
        </p:nvSpPr>
        <p:spPr bwMode="auto">
          <a:xfrm>
            <a:off x="4730750" y="454818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800" i="0"/>
              <a:t>1- </a:t>
            </a:r>
            <a:r>
              <a:rPr lang="el-GR" sz="2800" i="0"/>
              <a:t>β</a:t>
            </a:r>
          </a:p>
        </p:txBody>
      </p:sp>
      <p:sp>
        <p:nvSpPr>
          <p:cNvPr id="25609" name="Text Box 8"/>
          <p:cNvSpPr txBox="1">
            <a:spLocks noChangeArrowheads="1"/>
          </p:cNvSpPr>
          <p:nvPr/>
        </p:nvSpPr>
        <p:spPr bwMode="auto">
          <a:xfrm>
            <a:off x="3602038" y="374808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800" i="0"/>
              <a:t>1- </a:t>
            </a:r>
            <a:r>
              <a:rPr lang="el-GR" sz="2800" i="0"/>
              <a:t>α</a:t>
            </a:r>
          </a:p>
        </p:txBody>
      </p:sp>
      <p:sp>
        <p:nvSpPr>
          <p:cNvPr id="25610" name="Text Box 9"/>
          <p:cNvSpPr txBox="1">
            <a:spLocks noChangeArrowheads="1"/>
          </p:cNvSpPr>
          <p:nvPr/>
        </p:nvSpPr>
        <p:spPr bwMode="auto">
          <a:xfrm>
            <a:off x="4730750" y="372903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l-GR" sz="2800" i="0"/>
              <a:t>α</a:t>
            </a:r>
            <a:endParaRPr lang="cs-CZ" sz="2800" i="0"/>
          </a:p>
        </p:txBody>
      </p:sp>
      <p:sp>
        <p:nvSpPr>
          <p:cNvPr id="25611" name="Text Box 10"/>
          <p:cNvSpPr txBox="1">
            <a:spLocks noChangeArrowheads="1"/>
          </p:cNvSpPr>
          <p:nvPr/>
        </p:nvSpPr>
        <p:spPr bwMode="auto">
          <a:xfrm rot="-5400000">
            <a:off x="1265238" y="4367213"/>
            <a:ext cx="1800225" cy="371475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>
                <a:solidFill>
                  <a:schemeClr val="bg1"/>
                </a:solidFill>
                <a:latin typeface="Verdana" pitchFamily="34" charset="0"/>
              </a:rPr>
              <a:t>Skutečnost</a:t>
            </a:r>
          </a:p>
        </p:txBody>
      </p:sp>
      <p:sp>
        <p:nvSpPr>
          <p:cNvPr id="25612" name="Line 11"/>
          <p:cNvSpPr>
            <a:spLocks noChangeShapeType="1"/>
          </p:cNvSpPr>
          <p:nvPr/>
        </p:nvSpPr>
        <p:spPr bwMode="auto">
          <a:xfrm flipH="1">
            <a:off x="4597400" y="3465513"/>
            <a:ext cx="11113" cy="21240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5613" name="Line 12"/>
          <p:cNvSpPr>
            <a:spLocks noChangeShapeType="1"/>
          </p:cNvSpPr>
          <p:nvPr/>
        </p:nvSpPr>
        <p:spPr bwMode="auto">
          <a:xfrm>
            <a:off x="3394075" y="4471988"/>
            <a:ext cx="2422525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5614" name="Text Box 13"/>
          <p:cNvSpPr txBox="1">
            <a:spLocks noChangeArrowheads="1"/>
          </p:cNvSpPr>
          <p:nvPr/>
        </p:nvSpPr>
        <p:spPr bwMode="auto">
          <a:xfrm rot="-5400000">
            <a:off x="2466975" y="3670301"/>
            <a:ext cx="771525" cy="7366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H</a:t>
            </a:r>
            <a:r>
              <a:rPr lang="cs-CZ" sz="1400" i="0" baseline="-25000">
                <a:latin typeface="Verdana" pitchFamily="34" charset="0"/>
              </a:rPr>
              <a:t>0</a:t>
            </a:r>
            <a:endParaRPr lang="cs-CZ" sz="1400" i="0">
              <a:latin typeface="Verdana" pitchFamily="34" charset="0"/>
            </a:endParaRPr>
          </a:p>
          <a:p>
            <a:pPr algn="ctr" eaLnBrk="0" hangingPunct="0"/>
            <a:r>
              <a:rPr lang="cs-CZ" sz="1400" i="0">
                <a:latin typeface="Verdana" pitchFamily="34" charset="0"/>
              </a:rPr>
              <a:t>Platí</a:t>
            </a:r>
          </a:p>
        </p:txBody>
      </p:sp>
      <p:sp>
        <p:nvSpPr>
          <p:cNvPr id="25615" name="Text Box 14"/>
          <p:cNvSpPr txBox="1">
            <a:spLocks noChangeArrowheads="1"/>
          </p:cNvSpPr>
          <p:nvPr/>
        </p:nvSpPr>
        <p:spPr bwMode="auto">
          <a:xfrm rot="-5400000">
            <a:off x="2395538" y="4627563"/>
            <a:ext cx="914400" cy="7366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H</a:t>
            </a:r>
            <a:r>
              <a:rPr lang="cs-CZ" sz="1400" i="0" baseline="-25000">
                <a:latin typeface="Verdana" pitchFamily="34" charset="0"/>
              </a:rPr>
              <a:t>0</a:t>
            </a:r>
            <a:endParaRPr lang="cs-CZ" sz="1400" i="0">
              <a:latin typeface="Verdana" pitchFamily="34" charset="0"/>
            </a:endParaRPr>
          </a:p>
          <a:p>
            <a:pPr algn="ctr" eaLnBrk="0" hangingPunct="0"/>
            <a:r>
              <a:rPr lang="cs-CZ" sz="1400" i="0">
                <a:latin typeface="Verdana" pitchFamily="34" charset="0"/>
              </a:rPr>
              <a:t>Neplatí</a:t>
            </a:r>
          </a:p>
        </p:txBody>
      </p:sp>
      <p:sp>
        <p:nvSpPr>
          <p:cNvPr id="25616" name="Rectangle 15"/>
          <p:cNvSpPr>
            <a:spLocks noGrp="1" noChangeArrowheads="1"/>
          </p:cNvSpPr>
          <p:nvPr>
            <p:ph type="body" idx="4294967295"/>
          </p:nvPr>
        </p:nvSpPr>
        <p:spPr>
          <a:xfrm>
            <a:off x="301625" y="1484313"/>
            <a:ext cx="8534400" cy="895350"/>
          </a:xfrm>
          <a:noFill/>
        </p:spPr>
        <p:txBody>
          <a:bodyPr/>
          <a:lstStyle/>
          <a:p>
            <a:pPr eaLnBrk="1" hangingPunct="1"/>
            <a:r>
              <a:rPr lang="cs-CZ" sz="1800" b="1" smtClean="0"/>
              <a:t>I přes dostatečnou velikost vzorku a kvalitní design experimentu se můžeme při rozhodnutí o zamítnutí/nezamítnutí nulové hypotézy dopustit chyby.</a:t>
            </a:r>
          </a:p>
        </p:txBody>
      </p:sp>
      <p:sp>
        <p:nvSpPr>
          <p:cNvPr id="25617" name="Rectangle 16"/>
          <p:cNvSpPr>
            <a:spLocks noChangeArrowheads="1"/>
          </p:cNvSpPr>
          <p:nvPr/>
        </p:nvSpPr>
        <p:spPr bwMode="auto">
          <a:xfrm>
            <a:off x="755650" y="2493963"/>
            <a:ext cx="223202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Správné rozhodnutí</a:t>
            </a:r>
          </a:p>
        </p:txBody>
      </p:sp>
      <p:sp>
        <p:nvSpPr>
          <p:cNvPr id="25618" name="Rectangle 17"/>
          <p:cNvSpPr>
            <a:spLocks noChangeArrowheads="1"/>
          </p:cNvSpPr>
          <p:nvPr/>
        </p:nvSpPr>
        <p:spPr bwMode="auto">
          <a:xfrm>
            <a:off x="6011863" y="5661025"/>
            <a:ext cx="22320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Správné rozhodnutí</a:t>
            </a:r>
          </a:p>
        </p:txBody>
      </p:sp>
      <p:sp>
        <p:nvSpPr>
          <p:cNvPr id="25619" name="Rectangle 18"/>
          <p:cNvSpPr>
            <a:spLocks noChangeArrowheads="1"/>
          </p:cNvSpPr>
          <p:nvPr/>
        </p:nvSpPr>
        <p:spPr bwMode="auto">
          <a:xfrm>
            <a:off x="971550" y="5876925"/>
            <a:ext cx="22320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Chyba II. druhu</a:t>
            </a:r>
          </a:p>
        </p:txBody>
      </p:sp>
      <p:sp>
        <p:nvSpPr>
          <p:cNvPr id="25620" name="Rectangle 19"/>
          <p:cNvSpPr>
            <a:spLocks noChangeArrowheads="1"/>
          </p:cNvSpPr>
          <p:nvPr/>
        </p:nvSpPr>
        <p:spPr bwMode="auto">
          <a:xfrm>
            <a:off x="6588125" y="2997200"/>
            <a:ext cx="22320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Chyba I. druhu</a:t>
            </a:r>
          </a:p>
        </p:txBody>
      </p:sp>
      <p:sp>
        <p:nvSpPr>
          <p:cNvPr id="25621" name="Line 20"/>
          <p:cNvSpPr>
            <a:spLocks noChangeShapeType="1"/>
          </p:cNvSpPr>
          <p:nvPr/>
        </p:nvSpPr>
        <p:spPr bwMode="auto">
          <a:xfrm flipV="1">
            <a:off x="2987675" y="5157788"/>
            <a:ext cx="936625" cy="79216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5622" name="Line 21"/>
          <p:cNvSpPr>
            <a:spLocks noChangeShapeType="1"/>
          </p:cNvSpPr>
          <p:nvPr/>
        </p:nvSpPr>
        <p:spPr bwMode="auto">
          <a:xfrm flipH="1">
            <a:off x="5508625" y="3429000"/>
            <a:ext cx="1655763" cy="57626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5623" name="Line 22"/>
          <p:cNvSpPr>
            <a:spLocks noChangeShapeType="1"/>
          </p:cNvSpPr>
          <p:nvPr/>
        </p:nvSpPr>
        <p:spPr bwMode="auto">
          <a:xfrm flipH="1" flipV="1">
            <a:off x="5653088" y="5013325"/>
            <a:ext cx="1079500" cy="576263"/>
          </a:xfrm>
          <a:prstGeom prst="line">
            <a:avLst/>
          </a:prstGeom>
          <a:noFill/>
          <a:ln w="19050">
            <a:solidFill>
              <a:srgbClr val="99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5624" name="Line 23"/>
          <p:cNvSpPr>
            <a:spLocks noChangeShapeType="1"/>
          </p:cNvSpPr>
          <p:nvPr/>
        </p:nvSpPr>
        <p:spPr bwMode="auto">
          <a:xfrm>
            <a:off x="2051050" y="2852738"/>
            <a:ext cx="1512888" cy="936625"/>
          </a:xfrm>
          <a:prstGeom prst="line">
            <a:avLst/>
          </a:prstGeom>
          <a:noFill/>
          <a:ln w="19050">
            <a:solidFill>
              <a:srgbClr val="99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l" eaLnBrk="1" hangingPunct="1"/>
            <a:r>
              <a:rPr lang="cs-CZ" smtClean="0"/>
              <a:t>Význam chyb při testování hypotéz</a:t>
            </a: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1398588" y="1628775"/>
            <a:ext cx="5295900" cy="4953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latin typeface="Verdana" pitchFamily="34" charset="0"/>
              </a:rPr>
              <a:t>Pravděpodobnost chyby 1. druhu</a:t>
            </a:r>
          </a:p>
        </p:txBody>
      </p:sp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1731963" y="2359025"/>
            <a:ext cx="657225" cy="628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800" i="0">
                <a:solidFill>
                  <a:srgbClr val="CC0000"/>
                </a:solidFill>
                <a:latin typeface="Symbol" pitchFamily="18" charset="2"/>
              </a:rPr>
              <a:t>a</a:t>
            </a:r>
          </a:p>
        </p:txBody>
      </p:sp>
      <p:sp>
        <p:nvSpPr>
          <p:cNvPr id="26630" name="Text Box 5"/>
          <p:cNvSpPr txBox="1">
            <a:spLocks noChangeArrowheads="1"/>
          </p:cNvSpPr>
          <p:nvPr/>
        </p:nvSpPr>
        <p:spPr bwMode="auto">
          <a:xfrm>
            <a:off x="3532188" y="2473325"/>
            <a:ext cx="54292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>
                <a:latin typeface="Verdana" pitchFamily="34" charset="0"/>
              </a:rPr>
              <a:t>Pravděpodobnost nesprávného zamítnutí nulové hypotézy</a:t>
            </a:r>
          </a:p>
        </p:txBody>
      </p:sp>
      <p:sp>
        <p:nvSpPr>
          <p:cNvPr id="26631" name="AutoShape 6"/>
          <p:cNvSpPr>
            <a:spLocks noChangeArrowheads="1"/>
          </p:cNvSpPr>
          <p:nvPr/>
        </p:nvSpPr>
        <p:spPr bwMode="auto">
          <a:xfrm>
            <a:off x="2522538" y="2406650"/>
            <a:ext cx="885825" cy="485775"/>
          </a:xfrm>
          <a:prstGeom prst="notchedRightArrow">
            <a:avLst>
              <a:gd name="adj1" fmla="val 50000"/>
              <a:gd name="adj2" fmla="val 45588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32" name="Text Box 7"/>
          <p:cNvSpPr txBox="1">
            <a:spLocks noChangeArrowheads="1"/>
          </p:cNvSpPr>
          <p:nvPr/>
        </p:nvSpPr>
        <p:spPr bwMode="auto">
          <a:xfrm>
            <a:off x="1398588" y="3140075"/>
            <a:ext cx="5295900" cy="4953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latin typeface="Verdana" pitchFamily="34" charset="0"/>
              </a:rPr>
              <a:t>Pravděpodobnost chyby 2. druhu</a:t>
            </a:r>
          </a:p>
        </p:txBody>
      </p:sp>
      <p:sp>
        <p:nvSpPr>
          <p:cNvPr id="26633" name="Text Box 8"/>
          <p:cNvSpPr txBox="1">
            <a:spLocks noChangeArrowheads="1"/>
          </p:cNvSpPr>
          <p:nvPr/>
        </p:nvSpPr>
        <p:spPr bwMode="auto">
          <a:xfrm>
            <a:off x="1731963" y="3924300"/>
            <a:ext cx="657225" cy="628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800" i="0">
                <a:solidFill>
                  <a:srgbClr val="CC0000"/>
                </a:solidFill>
                <a:latin typeface="Symbol" pitchFamily="18" charset="2"/>
              </a:rPr>
              <a:t>b</a:t>
            </a:r>
          </a:p>
        </p:txBody>
      </p:sp>
      <p:sp>
        <p:nvSpPr>
          <p:cNvPr id="26634" name="Text Box 9"/>
          <p:cNvSpPr txBox="1">
            <a:spLocks noChangeArrowheads="1"/>
          </p:cNvSpPr>
          <p:nvPr/>
        </p:nvSpPr>
        <p:spPr bwMode="auto">
          <a:xfrm>
            <a:off x="3532188" y="4005263"/>
            <a:ext cx="54483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>
                <a:latin typeface="Verdana" pitchFamily="34" charset="0"/>
              </a:rPr>
              <a:t>Pravděpodobnost nerozpoznání neplatné nulové hypotézy</a:t>
            </a:r>
          </a:p>
        </p:txBody>
      </p:sp>
      <p:sp>
        <p:nvSpPr>
          <p:cNvPr id="26635" name="AutoShape 10"/>
          <p:cNvSpPr>
            <a:spLocks noChangeArrowheads="1"/>
          </p:cNvSpPr>
          <p:nvPr/>
        </p:nvSpPr>
        <p:spPr bwMode="auto">
          <a:xfrm>
            <a:off x="2522538" y="3938588"/>
            <a:ext cx="885825" cy="485775"/>
          </a:xfrm>
          <a:prstGeom prst="notchedRightArrow">
            <a:avLst>
              <a:gd name="adj1" fmla="val 50000"/>
              <a:gd name="adj2" fmla="val 45588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36" name="Text Box 11"/>
          <p:cNvSpPr txBox="1">
            <a:spLocks noChangeArrowheads="1"/>
          </p:cNvSpPr>
          <p:nvPr/>
        </p:nvSpPr>
        <p:spPr bwMode="auto">
          <a:xfrm>
            <a:off x="1398588" y="4716463"/>
            <a:ext cx="5295900" cy="4953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latin typeface="Verdana" pitchFamily="34" charset="0"/>
              </a:rPr>
              <a:t>Síla testu</a:t>
            </a:r>
          </a:p>
        </p:txBody>
      </p:sp>
      <p:sp>
        <p:nvSpPr>
          <p:cNvPr id="26637" name="Text Box 12"/>
          <p:cNvSpPr txBox="1">
            <a:spLocks noChangeArrowheads="1"/>
          </p:cNvSpPr>
          <p:nvPr/>
        </p:nvSpPr>
        <p:spPr bwMode="auto">
          <a:xfrm>
            <a:off x="1731963" y="5481638"/>
            <a:ext cx="771525" cy="628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800" i="0">
                <a:solidFill>
                  <a:srgbClr val="CC0000"/>
                </a:solidFill>
              </a:rPr>
              <a:t>1-</a:t>
            </a:r>
            <a:r>
              <a:rPr lang="cs-CZ" sz="2800" i="0">
                <a:solidFill>
                  <a:srgbClr val="CC0000"/>
                </a:solidFill>
                <a:latin typeface="Symbol" pitchFamily="18" charset="2"/>
              </a:rPr>
              <a:t>b</a:t>
            </a:r>
          </a:p>
        </p:txBody>
      </p:sp>
      <p:sp>
        <p:nvSpPr>
          <p:cNvPr id="26638" name="Text Box 13"/>
          <p:cNvSpPr txBox="1">
            <a:spLocks noChangeArrowheads="1"/>
          </p:cNvSpPr>
          <p:nvPr/>
        </p:nvSpPr>
        <p:spPr bwMode="auto">
          <a:xfrm>
            <a:off x="3532188" y="5419725"/>
            <a:ext cx="54483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>
                <a:latin typeface="Verdana" pitchFamily="34" charset="0"/>
              </a:rPr>
              <a:t>Pravděpodobnostně vyjádřená schopnost rozpoznat neplatnost hypotézy</a:t>
            </a:r>
          </a:p>
        </p:txBody>
      </p:sp>
      <p:sp>
        <p:nvSpPr>
          <p:cNvPr id="26639" name="AutoShape 14"/>
          <p:cNvSpPr>
            <a:spLocks noChangeArrowheads="1"/>
          </p:cNvSpPr>
          <p:nvPr/>
        </p:nvSpPr>
        <p:spPr bwMode="auto">
          <a:xfrm>
            <a:off x="2522538" y="5500688"/>
            <a:ext cx="885825" cy="485775"/>
          </a:xfrm>
          <a:prstGeom prst="notchedRightArrow">
            <a:avLst>
              <a:gd name="adj1" fmla="val 50000"/>
              <a:gd name="adj2" fmla="val 45588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40" name="AutoShape 15"/>
          <p:cNvSpPr>
            <a:spLocks noChangeArrowheads="1"/>
          </p:cNvSpPr>
          <p:nvPr/>
        </p:nvSpPr>
        <p:spPr bwMode="auto">
          <a:xfrm>
            <a:off x="827088" y="1733550"/>
            <a:ext cx="390525" cy="285750"/>
          </a:xfrm>
          <a:prstGeom prst="chevron">
            <a:avLst>
              <a:gd name="adj" fmla="val 34167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41" name="AutoShape 16"/>
          <p:cNvSpPr>
            <a:spLocks noChangeArrowheads="1"/>
          </p:cNvSpPr>
          <p:nvPr/>
        </p:nvSpPr>
        <p:spPr bwMode="auto">
          <a:xfrm>
            <a:off x="827088" y="3244850"/>
            <a:ext cx="390525" cy="285750"/>
          </a:xfrm>
          <a:prstGeom prst="chevron">
            <a:avLst>
              <a:gd name="adj" fmla="val 34167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42" name="AutoShape 17"/>
          <p:cNvSpPr>
            <a:spLocks noChangeArrowheads="1"/>
          </p:cNvSpPr>
          <p:nvPr/>
        </p:nvSpPr>
        <p:spPr bwMode="auto">
          <a:xfrm>
            <a:off x="827088" y="4821238"/>
            <a:ext cx="390525" cy="285750"/>
          </a:xfrm>
          <a:prstGeom prst="chevron">
            <a:avLst>
              <a:gd name="adj" fmla="val 34167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0" name="Popisek se šipkou doleva 19"/>
          <p:cNvSpPr/>
          <p:nvPr/>
        </p:nvSpPr>
        <p:spPr>
          <a:xfrm>
            <a:off x="6660232" y="1268760"/>
            <a:ext cx="2232248" cy="1080120"/>
          </a:xfrm>
          <a:prstGeom prst="leftArrowCallout">
            <a:avLst>
              <a:gd name="adj1" fmla="val 16000"/>
              <a:gd name="adj2" fmla="val 25000"/>
              <a:gd name="adj3" fmla="val 25000"/>
              <a:gd name="adj4" fmla="val 76930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Před výpočtem testu si stanovujeme maximální přípustnou pravděpodobnost. Obvykle 5 %.</a:t>
            </a:r>
            <a:endParaRPr lang="cs-CZ" dirty="0"/>
          </a:p>
        </p:txBody>
      </p:sp>
      <p:sp>
        <p:nvSpPr>
          <p:cNvPr id="21" name="Popisek se šipkou doleva 20"/>
          <p:cNvSpPr/>
          <p:nvPr/>
        </p:nvSpPr>
        <p:spPr>
          <a:xfrm>
            <a:off x="6660232" y="2924944"/>
            <a:ext cx="2232248" cy="720080"/>
          </a:xfrm>
          <a:prstGeom prst="leftArrowCallout">
            <a:avLst>
              <a:gd name="adj1" fmla="val 25179"/>
              <a:gd name="adj2" fmla="val 38770"/>
              <a:gd name="adj3" fmla="val 35710"/>
              <a:gd name="adj4" fmla="val 76930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Nemůžeme ovlivnit jinak než výběrem testu.</a:t>
            </a:r>
            <a:endParaRPr lang="cs-CZ" dirty="0"/>
          </a:p>
        </p:txBody>
      </p:sp>
      <p:sp>
        <p:nvSpPr>
          <p:cNvPr id="22" name="Popisek se šipkou doleva 21"/>
          <p:cNvSpPr/>
          <p:nvPr/>
        </p:nvSpPr>
        <p:spPr>
          <a:xfrm>
            <a:off x="6660232" y="4509120"/>
            <a:ext cx="2232248" cy="864096"/>
          </a:xfrm>
          <a:prstGeom prst="leftArrowCallout">
            <a:avLst>
              <a:gd name="adj1" fmla="val 17529"/>
              <a:gd name="adj2" fmla="val 33670"/>
              <a:gd name="adj3" fmla="val 30610"/>
              <a:gd name="adj4" fmla="val 76930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Síla testu je vlastností testu – parametrické testy mají vyšší sílu než </a:t>
            </a:r>
            <a:r>
              <a:rPr lang="cs-CZ" sz="1200" dirty="0" err="1" smtClean="0"/>
              <a:t>neparametrické</a:t>
            </a:r>
            <a:r>
              <a:rPr lang="cs-CZ" sz="1200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 animBg="1"/>
      <p:bldP spid="21" grpId="0" build="p" animBg="1"/>
      <p:bldP spid="22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P-hodnota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4294967295"/>
          </p:nvPr>
        </p:nvSpPr>
        <p:spPr>
          <a:xfrm>
            <a:off x="395536" y="1600200"/>
            <a:ext cx="8229600" cy="4525963"/>
          </a:xfrm>
        </p:spPr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r>
              <a:rPr lang="cs-CZ" sz="2000" dirty="0" smtClean="0"/>
              <a:t>Významnost hypotézy hodnotíme dle získané tzv.  p-hodnoty, která vyjadřuje pravděpodobnost, s jakou číselné realizace výběru podporují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, je-li pravdivá.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cs-CZ" sz="2000" dirty="0" smtClean="0"/>
              <a:t>P-hodnotu porovnáme s </a:t>
            </a:r>
            <a:r>
              <a:rPr lang="el-GR" sz="2000" dirty="0" smtClean="0"/>
              <a:t>α (</a:t>
            </a:r>
            <a:r>
              <a:rPr lang="cs-CZ" sz="2000" dirty="0" smtClean="0"/>
              <a:t>hladina významnosti, stanovujeme ji na 0,05, tzn., že připouštíme 5 % chybu testu, tedy, že zamítneme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, ačkoliv ve skutečnosti platí).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cs-CZ" sz="2000" dirty="0" smtClean="0"/>
              <a:t>P-hodnotu získáme při testování hypotéz ve statistickém softwaru.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cs-CZ" sz="2000" dirty="0" smtClean="0"/>
          </a:p>
          <a:p>
            <a:pPr>
              <a:defRPr/>
            </a:pPr>
            <a:r>
              <a:rPr lang="cs-CZ" sz="2000" dirty="0" smtClean="0"/>
              <a:t>Je-li p-hodnota  ≤ </a:t>
            </a:r>
            <a:r>
              <a:rPr lang="el-GR" sz="2000" dirty="0" smtClean="0"/>
              <a:t>α, </a:t>
            </a:r>
            <a:r>
              <a:rPr lang="cs-CZ" sz="2000" dirty="0" smtClean="0"/>
              <a:t>pak 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 zamítáme na hladině významnosti </a:t>
            </a:r>
            <a:r>
              <a:rPr lang="el-GR" sz="2000" dirty="0" smtClean="0"/>
              <a:t>α</a:t>
            </a:r>
            <a:r>
              <a:rPr lang="cs-CZ" sz="2000" dirty="0" smtClean="0"/>
              <a:t> a přijímáme H</a:t>
            </a:r>
            <a:r>
              <a:rPr lang="cs-CZ" sz="2000" baseline="-25000" dirty="0" smtClean="0"/>
              <a:t>A</a:t>
            </a:r>
            <a:r>
              <a:rPr lang="cs-CZ" sz="2000" dirty="0" smtClean="0"/>
              <a:t>.</a:t>
            </a:r>
          </a:p>
          <a:p>
            <a:pPr>
              <a:defRPr/>
            </a:pPr>
            <a:r>
              <a:rPr lang="cs-CZ" sz="2000" dirty="0" smtClean="0"/>
              <a:t>Je-li p-hodnota &gt; </a:t>
            </a:r>
            <a:r>
              <a:rPr lang="el-GR" sz="2000" dirty="0" smtClean="0"/>
              <a:t>α, </a:t>
            </a:r>
            <a:r>
              <a:rPr lang="cs-CZ" sz="2000" dirty="0" smtClean="0"/>
              <a:t>pak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 nezamítáme na hladině významnosti </a:t>
            </a:r>
            <a:r>
              <a:rPr lang="el-GR" sz="2000" dirty="0" smtClean="0"/>
              <a:t>α</a:t>
            </a:r>
            <a:r>
              <a:rPr lang="cs-CZ" sz="2000" dirty="0" smtClean="0"/>
              <a:t>.</a:t>
            </a:r>
          </a:p>
          <a:p>
            <a:pPr>
              <a:defRPr/>
            </a:pPr>
            <a:endParaRPr lang="cs-CZ" sz="2000" dirty="0" smtClean="0"/>
          </a:p>
          <a:p>
            <a:pPr marL="0">
              <a:buFont typeface="Wingdings 2" pitchFamily="18" charset="2"/>
              <a:buNone/>
              <a:defRPr/>
            </a:pPr>
            <a:r>
              <a:rPr lang="cs-CZ" sz="2000" dirty="0" smtClean="0"/>
              <a:t>P-hodnota vyjadřuje pravděpodobnost za platnosti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, s níž bychom získali stejnou nebo extrémnější hodnotu testové statistiky.</a:t>
            </a:r>
            <a:endParaRPr lang="cs-CZ" sz="2000" dirty="0"/>
          </a:p>
        </p:txBody>
      </p:sp>
      <p:pic>
        <p:nvPicPr>
          <p:cNvPr id="7" name="Picture 16" descr="logo-IBA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dirty="0" smtClean="0">
                <a:latin typeface="Arial" charset="0"/>
                <a:cs typeface="Arial" charset="0"/>
              </a:rPr>
            </a:br>
            <a:r>
              <a:rPr lang="cs-CZ" dirty="0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dirty="0" smtClean="0">
                <a:latin typeface="Arial" charset="0"/>
                <a:cs typeface="Arial" charset="0"/>
              </a:rPr>
            </a:br>
            <a:r>
              <a:rPr lang="cs-CZ" dirty="0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2867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Parametrické vs. neparametrické testy</a:t>
            </a:r>
          </a:p>
        </p:txBody>
      </p:sp>
      <p:sp>
        <p:nvSpPr>
          <p:cNvPr id="28676" name="AutoShape 3"/>
          <p:cNvSpPr>
            <a:spLocks noChangeArrowheads="1"/>
          </p:cNvSpPr>
          <p:nvPr/>
        </p:nvSpPr>
        <p:spPr bwMode="auto">
          <a:xfrm>
            <a:off x="323850" y="1317625"/>
            <a:ext cx="8424863" cy="576263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>
                <a:latin typeface="Verdana" pitchFamily="34" charset="0"/>
              </a:rPr>
              <a:t>Parametrické testy</a:t>
            </a:r>
          </a:p>
        </p:txBody>
      </p:sp>
      <p:sp>
        <p:nvSpPr>
          <p:cNvPr id="28677" name="AutoShape 4"/>
          <p:cNvSpPr>
            <a:spLocks noChangeArrowheads="1"/>
          </p:cNvSpPr>
          <p:nvPr/>
        </p:nvSpPr>
        <p:spPr bwMode="auto">
          <a:xfrm>
            <a:off x="323850" y="3789363"/>
            <a:ext cx="8424863" cy="576262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>
                <a:latin typeface="Verdana" pitchFamily="34" charset="0"/>
              </a:rPr>
              <a:t>Neparametrické testy</a:t>
            </a:r>
          </a:p>
        </p:txBody>
      </p:sp>
      <p:sp>
        <p:nvSpPr>
          <p:cNvPr id="28678" name="Text Box 5"/>
          <p:cNvSpPr txBox="1">
            <a:spLocks noChangeArrowheads="1"/>
          </p:cNvSpPr>
          <p:nvPr/>
        </p:nvSpPr>
        <p:spPr bwMode="auto">
          <a:xfrm>
            <a:off x="468313" y="1747838"/>
            <a:ext cx="8675687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Mají předpoklady o rozložení vstupujících dat (např. normální rozložení)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Při stejném N a dodržení předpokladů mají vyšší sílu testu než testy neparametrické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Pokud nejsou dodrženy předpoklady parametrických testů, potom jejich síla testu prudce klesá a výsledek testu může být zcela chybný a nesmyslný </a:t>
            </a:r>
          </a:p>
        </p:txBody>
      </p:sp>
      <p:sp>
        <p:nvSpPr>
          <p:cNvPr id="28679" name="Text Box 6"/>
          <p:cNvSpPr txBox="1">
            <a:spLocks noChangeArrowheads="1"/>
          </p:cNvSpPr>
          <p:nvPr/>
        </p:nvSpPr>
        <p:spPr bwMode="auto">
          <a:xfrm>
            <a:off x="395288" y="4292600"/>
            <a:ext cx="8675687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Nemají předpoklady o rozložení vstupujících dat, lze je tedy použít i při asymetrickém rozložení, odlehlých hodnotách, či nedetekovatelném rozložení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Snížená síla těchto testů je způsobena redukcí informační hodnoty původních dat, kdy neparametrické testy nevyužívají původní hodnoty, ale nejčastěji pouze jejich pořadí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Administrativní">
  <a:themeElements>
    <a:clrScheme name="2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2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Administrativní">
  <a:themeElements>
    <a:clrScheme name="7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7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7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11096</TotalTime>
  <Words>1242</Words>
  <Application>Microsoft Office PowerPoint</Application>
  <PresentationFormat>Předvádění na obrazovce (4:3)</PresentationFormat>
  <Paragraphs>259</Paragraphs>
  <Slides>12</Slides>
  <Notes>5</Notes>
  <HiddenSlides>0</HiddenSlides>
  <MMClips>0</MMClips>
  <ScaleCrop>false</ScaleCrop>
  <HeadingPairs>
    <vt:vector size="6" baseType="variant">
      <vt:variant>
        <vt:lpstr>Motiv</vt:lpstr>
      </vt:variant>
      <vt:variant>
        <vt:i4>3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Administrativní</vt:lpstr>
      <vt:lpstr>2_Administrativní</vt:lpstr>
      <vt:lpstr>7_Administrativní</vt:lpstr>
      <vt:lpstr>Graf</vt:lpstr>
      <vt:lpstr>7. Statistické testování</vt:lpstr>
      <vt:lpstr>Statistické testy a normalita dat</vt:lpstr>
      <vt:lpstr>Shrnutí statistických testů</vt:lpstr>
      <vt:lpstr>Shrnutí statistických testů</vt:lpstr>
      <vt:lpstr>Statistické testování – základní pojmy</vt:lpstr>
      <vt:lpstr>Možné chyby při testování hypotéz</vt:lpstr>
      <vt:lpstr>Význam chyb při testování hypotéz</vt:lpstr>
      <vt:lpstr>P-hodnota</vt:lpstr>
      <vt:lpstr>Parametrické vs. neparametrické testy</vt:lpstr>
      <vt:lpstr>One-sample vs. two sample testy</vt:lpstr>
      <vt:lpstr>Nepárový vs. párový design</vt:lpstr>
      <vt:lpstr>Normalita dat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SustrRadim</dc:creator>
  <cp:lastModifiedBy>kalina</cp:lastModifiedBy>
  <cp:revision>707</cp:revision>
  <dcterms:created xsi:type="dcterms:W3CDTF">2008-06-20T05:41:33Z</dcterms:created>
  <dcterms:modified xsi:type="dcterms:W3CDTF">2016-10-31T12:54:29Z</dcterms:modified>
</cp:coreProperties>
</file>