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341" r:id="rId2"/>
    <p:sldId id="342" r:id="rId3"/>
    <p:sldId id="368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64" r:id="rId17"/>
    <p:sldId id="355" r:id="rId18"/>
    <p:sldId id="365" r:id="rId19"/>
    <p:sldId id="36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56" r:id="rId28"/>
    <p:sldId id="367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1" autoAdjust="0"/>
  </p:normalViewPr>
  <p:slideViewPr>
    <p:cSldViewPr showGuides="1">
      <p:cViewPr varScale="1">
        <p:scale>
          <a:sx n="84" d="100"/>
          <a:sy n="84" d="100"/>
        </p:scale>
        <p:origin x="1590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5.12.2016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89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5.12.2016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846584" y="6410325"/>
            <a:ext cx="3581400" cy="366713"/>
          </a:xfrm>
        </p:spPr>
        <p:txBody>
          <a:bodyPr/>
          <a:lstStyle>
            <a:lvl1pPr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Jarkovský, L. Dušek, M. Cvanová,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5.12.2016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M. </a:t>
            </a:r>
            <a:r>
              <a:rPr lang="cs-CZ" dirty="0" err="1" smtClean="0"/>
              <a:t>Cvanová</a:t>
            </a:r>
            <a:r>
              <a:rPr lang="cs-CZ" dirty="0" smtClean="0"/>
              <a:t>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5.12.2016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5.12.2016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3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Jarkovský, L. Dušek, S. </a:t>
            </a:r>
            <a:r>
              <a:rPr lang="cs-CZ" i="1" dirty="0" err="1" smtClean="0">
                <a:latin typeface="Arial" charset="0"/>
                <a:cs typeface="Arial" charset="0"/>
              </a:rPr>
              <a:t>Littnerová</a:t>
            </a:r>
            <a:r>
              <a:rPr lang="cs-CZ" i="1" dirty="0" smtClean="0">
                <a:latin typeface="Arial" charset="0"/>
                <a:cs typeface="Arial" charset="0"/>
              </a:rPr>
              <a:t>, 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Asociační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Korelace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Regrese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111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13. Vztah dvou proměnných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Umělý příklad: pití slazených nápojů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vliv pití slazených nápojů na výskyt zubního kazu. Výsledky dány v tabulce:</a:t>
            </a:r>
          </a:p>
        </p:txBody>
      </p:sp>
      <p:pic>
        <p:nvPicPr>
          <p:cNvPr id="164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603" y="2348880"/>
            <a:ext cx="687208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Srovnání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Hodnoty, jakých může nabývat RR i OR, souvisí s četností výskytu sledované události v kontrolní (referenční) skupině. </a:t>
            </a:r>
          </a:p>
        </p:txBody>
      </p:sp>
      <p:pic>
        <p:nvPicPr>
          <p:cNvPr id="165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4565" y="2317306"/>
            <a:ext cx="5941772" cy="400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Výhody a nevýhody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endParaRPr lang="cs-CZ" sz="2200" dirty="0" smtClean="0"/>
          </a:p>
          <a:p>
            <a:r>
              <a:rPr lang="cs-CZ" sz="2200" dirty="0" smtClean="0"/>
              <a:t>Nevýhoda </a:t>
            </a:r>
            <a:r>
              <a:rPr lang="cs-CZ" sz="2200" i="1" dirty="0" smtClean="0"/>
              <a:t>OR:</a:t>
            </a:r>
          </a:p>
          <a:p>
            <a:pPr lvl="1"/>
            <a:r>
              <a:rPr lang="cs-CZ" i="1" dirty="0" smtClean="0"/>
              <a:t>obtížná interpretace.</a:t>
            </a:r>
          </a:p>
          <a:p>
            <a:endParaRPr lang="cs-CZ" sz="2200" dirty="0" smtClean="0"/>
          </a:p>
          <a:p>
            <a:r>
              <a:rPr lang="cs-CZ" sz="2200" dirty="0" smtClean="0"/>
              <a:t>Výhoda i nevýhoda </a:t>
            </a:r>
            <a:r>
              <a:rPr lang="cs-CZ" sz="2200" i="1" dirty="0" smtClean="0"/>
              <a:t>RR:</a:t>
            </a:r>
          </a:p>
          <a:p>
            <a:pPr lvl="1"/>
            <a:r>
              <a:rPr lang="cs-CZ" i="1" dirty="0" smtClean="0"/>
              <a:t>nezajímá ho samotná pravděpodobnost výskytu jevu, ale pouze jejich podíl → korektní použití RR je však pouze v případě, že pravděpodobnost výskytu jevu v kontrolní skupině je reprezentativní (není ovlivněna výběrem sledovaných subjektů).</a:t>
            </a:r>
          </a:p>
          <a:p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Prospektivní a retrospektivní studie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4054351" cy="2304256"/>
          </a:xfrm>
        </p:spPr>
        <p:txBody>
          <a:bodyPr/>
          <a:lstStyle/>
          <a:p>
            <a:r>
              <a:rPr lang="cs-CZ" sz="2200" b="1" dirty="0" smtClean="0"/>
              <a:t>Prospektivní studie </a:t>
            </a:r>
          </a:p>
          <a:p>
            <a:pPr lvl="1"/>
            <a:r>
              <a:rPr lang="cs-CZ" dirty="0" smtClean="0"/>
              <a:t>U některých subjektů je rizikový faktor přítomen a u jiných ne → sledujeme v čase, zda se vyskytne událost.</a:t>
            </a:r>
          </a:p>
          <a:p>
            <a:r>
              <a:rPr lang="cs-CZ" sz="2200" b="1" dirty="0" smtClean="0"/>
              <a:t>Retrospektivní studie</a:t>
            </a:r>
          </a:p>
          <a:p>
            <a:pPr lvl="1"/>
            <a:r>
              <a:rPr lang="cs-CZ" dirty="0" smtClean="0"/>
              <a:t>U některých subjektů se událost vyskytla a u jiných ne → zpětně hodnotíme, zda se liší s ohledem na nějaký rizikový faktor.</a:t>
            </a:r>
          </a:p>
          <a:p>
            <a:endParaRPr lang="cs-CZ" sz="2200" dirty="0" smtClean="0"/>
          </a:p>
        </p:txBody>
      </p:sp>
      <p:pic>
        <p:nvPicPr>
          <p:cNvPr id="166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4918" y="1412777"/>
            <a:ext cx="405838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Použití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b="1" dirty="0" smtClean="0"/>
              <a:t>Prospektivní </a:t>
            </a:r>
            <a:r>
              <a:rPr lang="cs-CZ" sz="2200" b="1" smtClean="0"/>
              <a:t>studie </a:t>
            </a:r>
            <a:r>
              <a:rPr lang="cs-CZ" sz="2200" b="1" smtClean="0"/>
              <a:t>– u </a:t>
            </a:r>
            <a:r>
              <a:rPr lang="cs-CZ" sz="2200" b="1" dirty="0" smtClean="0"/>
              <a:t>některých subjektů je rizikový faktor přítomen a u jiných ne → sledujeme, zda se vyskytne událost.</a:t>
            </a:r>
          </a:p>
          <a:p>
            <a:pPr lvl="1"/>
            <a:r>
              <a:rPr lang="cs-CZ" dirty="0" smtClean="0"/>
              <a:t>Zjištěná pravděpodobnost výskytu události v kontrolní skupině je reprezentativní, neboť prospektivně zařazujeme všechny pacienty </a:t>
            </a:r>
          </a:p>
          <a:p>
            <a:pPr lvl="1"/>
            <a:r>
              <a:rPr lang="cs-CZ" b="1" dirty="0" smtClean="0"/>
              <a:t>→ korektní použití </a:t>
            </a:r>
            <a:r>
              <a:rPr lang="cs-CZ" b="1" i="1" dirty="0" smtClean="0"/>
              <a:t>RR.</a:t>
            </a:r>
          </a:p>
          <a:p>
            <a:r>
              <a:rPr lang="cs-CZ" sz="2200" b="1" dirty="0" smtClean="0"/>
              <a:t>Retrospektivní studie </a:t>
            </a:r>
            <a:r>
              <a:rPr lang="cs-CZ" sz="2200" b="1" dirty="0" smtClean="0"/>
              <a:t>– u </a:t>
            </a:r>
            <a:r>
              <a:rPr lang="cs-CZ" sz="2200" b="1" dirty="0" smtClean="0"/>
              <a:t>některých subjektů se událost vyskytla a u jiných ne → zpětně hodnotíme, zda se liší s ohledem na nějaký rizikový faktor.</a:t>
            </a:r>
          </a:p>
          <a:p>
            <a:pPr lvl="1"/>
            <a:r>
              <a:rPr lang="cs-CZ" dirty="0" smtClean="0"/>
              <a:t>Zjištěná pravděpodobnost výskytu události v kontrolní skupině není reprezentativní, neboť ji ovlivňujeme zpětným výběrem skupin subjektů.</a:t>
            </a:r>
          </a:p>
          <a:p>
            <a:pPr lvl="1"/>
            <a:r>
              <a:rPr lang="cs-CZ" b="1" dirty="0" smtClean="0"/>
              <a:t>→ nekorektní použití </a:t>
            </a:r>
            <a:r>
              <a:rPr lang="cs-CZ" b="1" i="1" dirty="0" smtClean="0"/>
              <a:t>RR.</a:t>
            </a:r>
          </a:p>
          <a:p>
            <a:pPr lvl="1"/>
            <a:r>
              <a:rPr lang="cs-CZ" b="1" dirty="0" smtClean="0"/>
              <a:t>→ korektní použití </a:t>
            </a:r>
            <a:r>
              <a:rPr lang="cs-CZ" b="1" i="1" dirty="0" smtClean="0"/>
              <a:t>OR.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 a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Zatím jsme se zabývali spojitou veličinou v jedné skupině, spojitou veličinou ve více skupinách, diskrétní veličinou v jedné skupině, diskrétní veličinou ve více skupinách, dvěma diskrétními veličinami v jedné skupině.</a:t>
            </a:r>
          </a:p>
          <a:p>
            <a:r>
              <a:rPr lang="cs-CZ" sz="2400" dirty="0" smtClean="0"/>
              <a:t>Teď se chceme zabývat dvěma spojitými veličinami v jedné skupině:</a:t>
            </a:r>
          </a:p>
          <a:p>
            <a:r>
              <a:rPr lang="cs-CZ" sz="2400" b="1" dirty="0" smtClean="0"/>
              <a:t>1.Chceme zjistit, jestli mezi nimi existuje vztah –např. jestli vyšší hodnoty jedné veličiny znamenají nižší hodnoty jiné veličiny.</a:t>
            </a:r>
          </a:p>
          <a:p>
            <a:r>
              <a:rPr lang="cs-CZ" sz="2400" b="1" dirty="0" smtClean="0"/>
              <a:t>2.Chceme predikovat hodnoty jedné veličiny na základě znalosti hodnot jiných veličin.</a:t>
            </a:r>
          </a:p>
          <a:p>
            <a:r>
              <a:rPr lang="cs-CZ" sz="2400" b="1" dirty="0" smtClean="0"/>
              <a:t>3.Chceme kvantifikovat vztah mezi dvěma spojitými veličinami –např. pro použití jedné veličiny na místo druhé veličiny.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 a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Korelační analýza je využívána pro vyhodnocení míry vztahu dvou spojitých proměnných. Obdobně jako jiné statistické metody, i korelace mohou být parametrické nebo neparametrické. </a:t>
            </a:r>
          </a:p>
          <a:p>
            <a:r>
              <a:rPr lang="cs-CZ" dirty="0" smtClean="0"/>
              <a:t>Regresní analýza vytváří model vztahu dvou nebo více proměnných, tedy jakým způsobem jedna proměnná (vysvětlovaná) závisí na jiných proměnných (</a:t>
            </a:r>
            <a:r>
              <a:rPr lang="cs-CZ" dirty="0" err="1" smtClean="0"/>
              <a:t>prediktorech</a:t>
            </a:r>
            <a:r>
              <a:rPr lang="cs-CZ" dirty="0" smtClean="0"/>
              <a:t>). Regresní analýza je obdobně jako ANOVA nástrojem pro vysvětlení variability hodnocené proměnné.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K měření těsnosti lineárního vztahu 2 spojitých proměnných</a:t>
            </a:r>
            <a:br>
              <a:rPr lang="cs-CZ" sz="2400" dirty="0" smtClean="0"/>
            </a:br>
            <a:r>
              <a:rPr lang="cs-CZ" sz="2400" b="1" dirty="0" smtClean="0"/>
              <a:t>r = 0 → nekorelované</a:t>
            </a:r>
            <a:br>
              <a:rPr lang="cs-CZ" sz="2400" b="1" dirty="0" smtClean="0"/>
            </a:br>
            <a:r>
              <a:rPr lang="cs-CZ" sz="2400" b="1" dirty="0" smtClean="0"/>
              <a:t>r </a:t>
            </a:r>
            <a:r>
              <a:rPr lang="en-US" sz="2400" b="1" dirty="0" smtClean="0"/>
              <a:t>&gt; 0</a:t>
            </a:r>
            <a:r>
              <a:rPr lang="cs-CZ" sz="2400" b="1" dirty="0" smtClean="0"/>
              <a:t> → </a:t>
            </a:r>
            <a:r>
              <a:rPr lang="en-US" sz="2400" b="1" dirty="0" err="1" smtClean="0"/>
              <a:t>kladn</a:t>
            </a:r>
            <a:r>
              <a:rPr lang="cs-CZ" sz="2400" b="1" dirty="0" smtClean="0"/>
              <a:t>ě korelované</a:t>
            </a:r>
            <a:br>
              <a:rPr lang="cs-CZ" sz="2400" b="1" dirty="0" smtClean="0"/>
            </a:br>
            <a:r>
              <a:rPr lang="en-US" sz="2400" b="1" dirty="0" smtClean="0"/>
              <a:t>r &lt; 0</a:t>
            </a:r>
            <a:r>
              <a:rPr lang="cs-CZ" sz="2400" b="1" dirty="0" smtClean="0"/>
              <a:t> → záporně korelované</a:t>
            </a:r>
          </a:p>
          <a:p>
            <a:r>
              <a:rPr lang="cs-CZ" sz="2400" dirty="0" smtClean="0"/>
              <a:t>H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: proměnné X, Y jsou stochasticky nezávislé náhodné veličiny </a:t>
            </a:r>
            <a:br>
              <a:rPr lang="cs-CZ" sz="2400" dirty="0" smtClean="0"/>
            </a:br>
            <a:r>
              <a:rPr lang="cs-CZ" sz="2400" dirty="0" smtClean="0"/>
              <a:t>	(r = 0)</a:t>
            </a:r>
            <a:br>
              <a:rPr lang="cs-CZ" sz="2400" dirty="0" smtClean="0"/>
            </a:br>
            <a:r>
              <a:rPr lang="cs-CZ" sz="2400" dirty="0" smtClean="0"/>
              <a:t>H</a:t>
            </a:r>
            <a:r>
              <a:rPr lang="cs-CZ" sz="2400" baseline="-25000" dirty="0" smtClean="0"/>
              <a:t>A</a:t>
            </a:r>
            <a:r>
              <a:rPr lang="cs-CZ" sz="2400" dirty="0" smtClean="0"/>
              <a:t>: proměnné X, Y nejsou stochasticky nezávislé náhodné veličiny 	(r ≠ 0)</a:t>
            </a:r>
          </a:p>
          <a:p>
            <a:r>
              <a:rPr lang="cs-CZ" sz="2400" dirty="0" smtClean="0"/>
              <a:t>Parametrický korelační koeficient:</a:t>
            </a:r>
            <a:br>
              <a:rPr lang="cs-CZ" sz="2400" dirty="0" smtClean="0"/>
            </a:br>
            <a:r>
              <a:rPr lang="cs-CZ" sz="2400" b="1" dirty="0" err="1" smtClean="0"/>
              <a:t>Pearsonův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kor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koef</a:t>
            </a:r>
            <a:r>
              <a:rPr lang="cs-CZ" sz="2400" b="1" dirty="0" smtClean="0"/>
              <a:t>.</a:t>
            </a:r>
            <a:r>
              <a:rPr lang="cs-CZ" sz="2400" dirty="0" smtClean="0"/>
              <a:t> (dvourozměrné normální rozložení)</a:t>
            </a:r>
            <a:endParaRPr lang="cs-CZ" sz="2400" b="1" dirty="0" smtClean="0"/>
          </a:p>
          <a:p>
            <a:r>
              <a:rPr lang="cs-CZ" sz="2400" dirty="0" err="1" smtClean="0"/>
              <a:t>Neparametrické</a:t>
            </a:r>
            <a:r>
              <a:rPr lang="cs-CZ" sz="2400" dirty="0" smtClean="0"/>
              <a:t> korelační koeficienty:</a:t>
            </a:r>
            <a:br>
              <a:rPr lang="cs-CZ" sz="2400" dirty="0" smtClean="0"/>
            </a:br>
            <a:r>
              <a:rPr lang="cs-CZ" sz="2400" b="1" dirty="0" err="1" smtClean="0"/>
              <a:t>Spearmanův</a:t>
            </a:r>
            <a:r>
              <a:rPr lang="cs-CZ" sz="2400" b="1" dirty="0" smtClean="0"/>
              <a:t> (pořadový) </a:t>
            </a:r>
            <a:r>
              <a:rPr lang="cs-CZ" sz="2400" b="1" dirty="0" err="1" smtClean="0"/>
              <a:t>kor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koef</a:t>
            </a:r>
            <a:r>
              <a:rPr lang="cs-CZ" sz="2400" b="1" dirty="0" smtClean="0"/>
              <a:t>., </a:t>
            </a:r>
            <a:r>
              <a:rPr lang="cs-CZ" sz="2400" b="1" dirty="0" err="1" smtClean="0"/>
              <a:t>Kendallovo</a:t>
            </a:r>
            <a:r>
              <a:rPr lang="cs-CZ" sz="2400" b="1" dirty="0" smtClean="0"/>
              <a:t> tau.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Vizuální hodnocení vztahu dvou proměnných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3118247" cy="4598988"/>
          </a:xfrm>
        </p:spPr>
        <p:txBody>
          <a:bodyPr/>
          <a:lstStyle/>
          <a:p>
            <a:r>
              <a:rPr lang="cs-CZ" sz="2400" dirty="0" smtClean="0"/>
              <a:t>Nejjednodušší formou je bodový graf (x‐y graf), tzv. </a:t>
            </a:r>
            <a:r>
              <a:rPr lang="cs-CZ" sz="2400" dirty="0" err="1" smtClean="0"/>
              <a:t>scatterplot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Vztah výšky a váhy studentů Biostatistiky pro matematické biology –jaro 2010:</a:t>
            </a:r>
            <a:br>
              <a:rPr lang="cs-CZ" sz="2400" dirty="0" smtClean="0"/>
            </a:br>
            <a:endParaRPr lang="cs-CZ" sz="2400" b="1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21757"/>
            <a:ext cx="5155282" cy="482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Vizuální hodnocení vztahu dvou proměnných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3118247" cy="4598988"/>
          </a:xfrm>
        </p:spPr>
        <p:txBody>
          <a:bodyPr/>
          <a:lstStyle/>
          <a:p>
            <a:r>
              <a:rPr lang="cs-CZ" sz="2400" dirty="0" smtClean="0"/>
              <a:t>Nejjednodušší formou je bodový graf (x‐y graf), tzv. </a:t>
            </a:r>
            <a:r>
              <a:rPr lang="cs-CZ" sz="2400" dirty="0" err="1" smtClean="0"/>
              <a:t>scatterplot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Vztah výšky a váhy studentů Biostatistiky pro matematické biology –jaro 2010:</a:t>
            </a:r>
            <a:br>
              <a:rPr lang="cs-CZ" sz="2400" dirty="0" smtClean="0"/>
            </a:br>
            <a:endParaRPr lang="cs-CZ" sz="2400" b="1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21757"/>
            <a:ext cx="5155282" cy="482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(přímý) test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dirty="0" smtClean="0"/>
              <a:t>Využití ve </a:t>
            </a:r>
            <a:r>
              <a:rPr lang="cs-CZ" dirty="0" err="1" smtClean="0"/>
              <a:t>čtyřpolní</a:t>
            </a:r>
            <a:r>
              <a:rPr lang="cs-CZ" dirty="0" smtClean="0"/>
              <a:t> tabulce s nízkými četnostmi, které znemožňují použití </a:t>
            </a:r>
            <a:r>
              <a:rPr lang="cs-CZ" dirty="0" smtClean="0">
                <a:sym typeface="Symbol"/>
              </a:rPr>
              <a:t></a:t>
            </a:r>
            <a:r>
              <a:rPr lang="cs-CZ" baseline="30000" dirty="0" smtClean="0"/>
              <a:t>2</a:t>
            </a:r>
            <a:r>
              <a:rPr lang="cs-CZ" dirty="0" smtClean="0"/>
              <a:t>-testu.</a:t>
            </a:r>
          </a:p>
          <a:p>
            <a:r>
              <a:rPr lang="cs-CZ" dirty="0" smtClean="0"/>
              <a:t>Patří mezi neparametrické testy pracující s daty na nominální škále, v nejjednodušší podobě ve dvou třídách: pozitivní/negativní, úspěch/neúspěch apod.</a:t>
            </a:r>
          </a:p>
          <a:p>
            <a:r>
              <a:rPr lang="cs-CZ" dirty="0" smtClean="0"/>
              <a:t>Nulová hypotéza předpokládá rovnoměrné zastoupení sledovaného znaku u dvou nezávislých souborů.</a:t>
            </a:r>
          </a:p>
          <a:p>
            <a:r>
              <a:rPr lang="cs-CZ" dirty="0" smtClean="0"/>
              <a:t>Slovo exaktní (přímý) znamená, že se přímo vypočítává pravděpodobnost odmítnutí, resp. platnosti nulové hypotézy.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I.</a:t>
            </a:r>
          </a:p>
        </p:txBody>
      </p:sp>
      <p:sp>
        <p:nvSpPr>
          <p:cNvPr id="294916" name="Text Box 3"/>
          <p:cNvSpPr txBox="1">
            <a:spLocks noChangeArrowheads="1"/>
          </p:cNvSpPr>
          <p:nvPr/>
        </p:nvSpPr>
        <p:spPr bwMode="auto">
          <a:xfrm>
            <a:off x="0" y="1560513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Korelace </a:t>
            </a:r>
            <a:r>
              <a:rPr lang="cs-CZ" sz="2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– vztah </a:t>
            </a:r>
            <a:r>
              <a:rPr lang="cs-CZ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(závislost) dvou znaků (parametrů)</a:t>
            </a:r>
          </a:p>
        </p:txBody>
      </p:sp>
      <p:sp>
        <p:nvSpPr>
          <p:cNvPr id="294917" name="Line 4"/>
          <p:cNvSpPr>
            <a:spLocks noChangeShapeType="1"/>
          </p:cNvSpPr>
          <p:nvPr/>
        </p:nvSpPr>
        <p:spPr bwMode="auto">
          <a:xfrm flipV="1">
            <a:off x="1143000" y="2701925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18" name="Line 5"/>
          <p:cNvSpPr>
            <a:spLocks noChangeShapeType="1"/>
          </p:cNvSpPr>
          <p:nvPr/>
        </p:nvSpPr>
        <p:spPr bwMode="auto">
          <a:xfrm>
            <a:off x="1004888" y="2611438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19" name="Line 6"/>
          <p:cNvSpPr>
            <a:spLocks noChangeShapeType="1"/>
          </p:cNvSpPr>
          <p:nvPr/>
        </p:nvSpPr>
        <p:spPr bwMode="auto">
          <a:xfrm>
            <a:off x="1004888" y="41021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0" name="Text Box 7"/>
          <p:cNvSpPr txBox="1">
            <a:spLocks noChangeArrowheads="1"/>
          </p:cNvSpPr>
          <p:nvPr/>
        </p:nvSpPr>
        <p:spPr bwMode="auto">
          <a:xfrm>
            <a:off x="488950" y="24161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4921" name="Text Box 8"/>
          <p:cNvSpPr txBox="1">
            <a:spLocks noChangeArrowheads="1"/>
          </p:cNvSpPr>
          <p:nvPr/>
        </p:nvSpPr>
        <p:spPr bwMode="auto">
          <a:xfrm>
            <a:off x="2805113" y="4121150"/>
            <a:ext cx="752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19200" y="2701925"/>
            <a:ext cx="1352550" cy="1238250"/>
            <a:chOff x="140" y="168"/>
            <a:chExt cx="142" cy="130"/>
          </a:xfrm>
        </p:grpSpPr>
        <p:sp>
          <p:nvSpPr>
            <p:cNvPr id="295008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9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0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1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2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3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4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5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6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7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8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9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0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1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2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3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4923" name="Rectangle 26"/>
          <p:cNvSpPr>
            <a:spLocks noChangeArrowheads="1"/>
          </p:cNvSpPr>
          <p:nvPr/>
        </p:nvSpPr>
        <p:spPr bwMode="auto">
          <a:xfrm>
            <a:off x="5305425" y="259873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4" name="Rectangle 27"/>
          <p:cNvSpPr>
            <a:spLocks noChangeArrowheads="1"/>
          </p:cNvSpPr>
          <p:nvPr/>
        </p:nvSpPr>
        <p:spPr bwMode="auto">
          <a:xfrm>
            <a:off x="5314950" y="4059238"/>
            <a:ext cx="1973263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5" name="Rectangle 28"/>
          <p:cNvSpPr>
            <a:spLocks noChangeArrowheads="1"/>
          </p:cNvSpPr>
          <p:nvPr/>
        </p:nvSpPr>
        <p:spPr bwMode="auto">
          <a:xfrm>
            <a:off x="4803775" y="2470150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6" name="Rectangle 29"/>
          <p:cNvSpPr>
            <a:spLocks noChangeArrowheads="1"/>
          </p:cNvSpPr>
          <p:nvPr/>
        </p:nvSpPr>
        <p:spPr bwMode="auto">
          <a:xfrm>
            <a:off x="4778375" y="2444750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7" name="Rectangle 30"/>
          <p:cNvSpPr>
            <a:spLocks noChangeArrowheads="1"/>
          </p:cNvSpPr>
          <p:nvPr/>
        </p:nvSpPr>
        <p:spPr bwMode="auto">
          <a:xfrm>
            <a:off x="4995863" y="2463800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8" name="Rectangle 31"/>
          <p:cNvSpPr>
            <a:spLocks noChangeArrowheads="1"/>
          </p:cNvSpPr>
          <p:nvPr/>
        </p:nvSpPr>
        <p:spPr bwMode="auto">
          <a:xfrm>
            <a:off x="5111750" y="2563813"/>
            <a:ext cx="841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cs-CZ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9" name="Rectangle 32"/>
          <p:cNvSpPr>
            <a:spLocks noChangeArrowheads="1"/>
          </p:cNvSpPr>
          <p:nvPr/>
        </p:nvSpPr>
        <p:spPr bwMode="auto">
          <a:xfrm>
            <a:off x="7112000" y="416242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0" name="Rectangle 33"/>
          <p:cNvSpPr>
            <a:spLocks noChangeArrowheads="1"/>
          </p:cNvSpPr>
          <p:nvPr/>
        </p:nvSpPr>
        <p:spPr bwMode="auto">
          <a:xfrm>
            <a:off x="7086600" y="413702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1" name="Rectangle 34"/>
          <p:cNvSpPr>
            <a:spLocks noChangeArrowheads="1"/>
          </p:cNvSpPr>
          <p:nvPr/>
        </p:nvSpPr>
        <p:spPr bwMode="auto">
          <a:xfrm>
            <a:off x="7278688" y="4156075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2" name="Rectangle 35"/>
          <p:cNvSpPr>
            <a:spLocks noChangeArrowheads="1"/>
          </p:cNvSpPr>
          <p:nvPr/>
        </p:nvSpPr>
        <p:spPr bwMode="auto">
          <a:xfrm>
            <a:off x="7396163" y="4254500"/>
            <a:ext cx="84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3" name="Freeform 36"/>
          <p:cNvSpPr>
            <a:spLocks/>
          </p:cNvSpPr>
          <p:nvPr/>
        </p:nvSpPr>
        <p:spPr bwMode="auto">
          <a:xfrm>
            <a:off x="5499100" y="2684463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4" name="Oval 37"/>
          <p:cNvSpPr>
            <a:spLocks noChangeArrowheads="1"/>
          </p:cNvSpPr>
          <p:nvPr/>
        </p:nvSpPr>
        <p:spPr bwMode="auto">
          <a:xfrm>
            <a:off x="5527675" y="369411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5" name="Oval 38"/>
          <p:cNvSpPr>
            <a:spLocks noChangeArrowheads="1"/>
          </p:cNvSpPr>
          <p:nvPr/>
        </p:nvSpPr>
        <p:spPr bwMode="auto">
          <a:xfrm>
            <a:off x="5680075" y="36385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6" name="Oval 39"/>
          <p:cNvSpPr>
            <a:spLocks noChangeArrowheads="1"/>
          </p:cNvSpPr>
          <p:nvPr/>
        </p:nvSpPr>
        <p:spPr bwMode="auto">
          <a:xfrm>
            <a:off x="5749925" y="328453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7" name="Oval 40"/>
          <p:cNvSpPr>
            <a:spLocks noChangeArrowheads="1"/>
          </p:cNvSpPr>
          <p:nvPr/>
        </p:nvSpPr>
        <p:spPr bwMode="auto">
          <a:xfrm>
            <a:off x="5608638" y="351790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8" name="Oval 41"/>
          <p:cNvSpPr>
            <a:spLocks noChangeArrowheads="1"/>
          </p:cNvSpPr>
          <p:nvPr/>
        </p:nvSpPr>
        <p:spPr bwMode="auto">
          <a:xfrm>
            <a:off x="5770563" y="343376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9" name="Oval 42"/>
          <p:cNvSpPr>
            <a:spLocks noChangeArrowheads="1"/>
          </p:cNvSpPr>
          <p:nvPr/>
        </p:nvSpPr>
        <p:spPr bwMode="auto">
          <a:xfrm>
            <a:off x="5851525" y="32845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0" name="Oval 43"/>
          <p:cNvSpPr>
            <a:spLocks noChangeArrowheads="1"/>
          </p:cNvSpPr>
          <p:nvPr/>
        </p:nvSpPr>
        <p:spPr bwMode="auto">
          <a:xfrm>
            <a:off x="5851525" y="311626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1" name="Oval 44"/>
          <p:cNvSpPr>
            <a:spLocks noChangeArrowheads="1"/>
          </p:cNvSpPr>
          <p:nvPr/>
        </p:nvSpPr>
        <p:spPr bwMode="auto">
          <a:xfrm>
            <a:off x="5992813" y="30416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2" name="Oval 45"/>
          <p:cNvSpPr>
            <a:spLocks noChangeArrowheads="1"/>
          </p:cNvSpPr>
          <p:nvPr/>
        </p:nvSpPr>
        <p:spPr bwMode="auto">
          <a:xfrm>
            <a:off x="5972175" y="288290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3" name="Oval 46"/>
          <p:cNvSpPr>
            <a:spLocks noChangeArrowheads="1"/>
          </p:cNvSpPr>
          <p:nvPr/>
        </p:nvSpPr>
        <p:spPr bwMode="auto">
          <a:xfrm>
            <a:off x="6156325" y="27622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4" name="Oval 47"/>
          <p:cNvSpPr>
            <a:spLocks noChangeArrowheads="1"/>
          </p:cNvSpPr>
          <p:nvPr/>
        </p:nvSpPr>
        <p:spPr bwMode="auto">
          <a:xfrm>
            <a:off x="6135688" y="28638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5" name="Oval 48"/>
          <p:cNvSpPr>
            <a:spLocks noChangeArrowheads="1"/>
          </p:cNvSpPr>
          <p:nvPr/>
        </p:nvSpPr>
        <p:spPr bwMode="auto">
          <a:xfrm>
            <a:off x="6256338" y="267811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6" name="Oval 49"/>
          <p:cNvSpPr>
            <a:spLocks noChangeArrowheads="1"/>
          </p:cNvSpPr>
          <p:nvPr/>
        </p:nvSpPr>
        <p:spPr bwMode="auto">
          <a:xfrm>
            <a:off x="6519863" y="26495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7" name="Oval 50"/>
          <p:cNvSpPr>
            <a:spLocks noChangeArrowheads="1"/>
          </p:cNvSpPr>
          <p:nvPr/>
        </p:nvSpPr>
        <p:spPr bwMode="auto">
          <a:xfrm>
            <a:off x="6256338" y="27622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8" name="Oval 51"/>
          <p:cNvSpPr>
            <a:spLocks noChangeArrowheads="1"/>
          </p:cNvSpPr>
          <p:nvPr/>
        </p:nvSpPr>
        <p:spPr bwMode="auto">
          <a:xfrm>
            <a:off x="6378575" y="2641600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9" name="Oval 52"/>
          <p:cNvSpPr>
            <a:spLocks noChangeArrowheads="1"/>
          </p:cNvSpPr>
          <p:nvPr/>
        </p:nvSpPr>
        <p:spPr bwMode="auto">
          <a:xfrm>
            <a:off x="5588000" y="385286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0" name="Oval 53"/>
          <p:cNvSpPr>
            <a:spLocks noChangeArrowheads="1"/>
          </p:cNvSpPr>
          <p:nvPr/>
        </p:nvSpPr>
        <p:spPr bwMode="auto">
          <a:xfrm>
            <a:off x="6448425" y="27241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1" name="Oval 54"/>
          <p:cNvSpPr>
            <a:spLocks noChangeArrowheads="1"/>
          </p:cNvSpPr>
          <p:nvPr/>
        </p:nvSpPr>
        <p:spPr bwMode="auto">
          <a:xfrm>
            <a:off x="6580188" y="27622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2" name="Oval 55"/>
          <p:cNvSpPr>
            <a:spLocks noChangeArrowheads="1"/>
          </p:cNvSpPr>
          <p:nvPr/>
        </p:nvSpPr>
        <p:spPr bwMode="auto">
          <a:xfrm>
            <a:off x="6702425" y="274320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3" name="Oval 56"/>
          <p:cNvSpPr>
            <a:spLocks noChangeArrowheads="1"/>
          </p:cNvSpPr>
          <p:nvPr/>
        </p:nvSpPr>
        <p:spPr bwMode="auto">
          <a:xfrm>
            <a:off x="6702425" y="284638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4" name="Oval 57"/>
          <p:cNvSpPr>
            <a:spLocks noChangeArrowheads="1"/>
          </p:cNvSpPr>
          <p:nvPr/>
        </p:nvSpPr>
        <p:spPr bwMode="auto">
          <a:xfrm>
            <a:off x="6702425" y="299561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5" name="Oval 58"/>
          <p:cNvSpPr>
            <a:spLocks noChangeArrowheads="1"/>
          </p:cNvSpPr>
          <p:nvPr/>
        </p:nvSpPr>
        <p:spPr bwMode="auto">
          <a:xfrm>
            <a:off x="6904038" y="299561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6" name="Oval 59"/>
          <p:cNvSpPr>
            <a:spLocks noChangeArrowheads="1"/>
          </p:cNvSpPr>
          <p:nvPr/>
        </p:nvSpPr>
        <p:spPr bwMode="auto">
          <a:xfrm>
            <a:off x="6823075" y="29019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7" name="Oval 60"/>
          <p:cNvSpPr>
            <a:spLocks noChangeArrowheads="1"/>
          </p:cNvSpPr>
          <p:nvPr/>
        </p:nvSpPr>
        <p:spPr bwMode="auto">
          <a:xfrm>
            <a:off x="6823075" y="308768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8" name="Oval 61"/>
          <p:cNvSpPr>
            <a:spLocks noChangeArrowheads="1"/>
          </p:cNvSpPr>
          <p:nvPr/>
        </p:nvSpPr>
        <p:spPr bwMode="auto">
          <a:xfrm>
            <a:off x="6964363" y="31813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9" name="Oval 62"/>
          <p:cNvSpPr>
            <a:spLocks noChangeArrowheads="1"/>
          </p:cNvSpPr>
          <p:nvPr/>
        </p:nvSpPr>
        <p:spPr bwMode="auto">
          <a:xfrm>
            <a:off x="6985000" y="33591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0" name="Oval 63"/>
          <p:cNvSpPr>
            <a:spLocks noChangeArrowheads="1"/>
          </p:cNvSpPr>
          <p:nvPr/>
        </p:nvSpPr>
        <p:spPr bwMode="auto">
          <a:xfrm>
            <a:off x="7086600" y="344328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1" name="Oval 64"/>
          <p:cNvSpPr>
            <a:spLocks noChangeArrowheads="1"/>
          </p:cNvSpPr>
          <p:nvPr/>
        </p:nvSpPr>
        <p:spPr bwMode="auto">
          <a:xfrm>
            <a:off x="7045325" y="33210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2" name="Oval 65"/>
          <p:cNvSpPr>
            <a:spLocks noChangeArrowheads="1"/>
          </p:cNvSpPr>
          <p:nvPr/>
        </p:nvSpPr>
        <p:spPr bwMode="auto">
          <a:xfrm>
            <a:off x="7056438" y="362902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3" name="Oval 66"/>
          <p:cNvSpPr>
            <a:spLocks noChangeArrowheads="1"/>
          </p:cNvSpPr>
          <p:nvPr/>
        </p:nvSpPr>
        <p:spPr bwMode="auto">
          <a:xfrm>
            <a:off x="7208838" y="372268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4" name="Oval 67"/>
          <p:cNvSpPr>
            <a:spLocks noChangeArrowheads="1"/>
          </p:cNvSpPr>
          <p:nvPr/>
        </p:nvSpPr>
        <p:spPr bwMode="auto">
          <a:xfrm>
            <a:off x="7167563" y="38814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5" name="Line 68"/>
          <p:cNvSpPr>
            <a:spLocks noChangeShapeType="1"/>
          </p:cNvSpPr>
          <p:nvPr/>
        </p:nvSpPr>
        <p:spPr bwMode="auto">
          <a:xfrm>
            <a:off x="1004888" y="4529138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6" name="Line 69"/>
          <p:cNvSpPr>
            <a:spLocks noChangeShapeType="1"/>
          </p:cNvSpPr>
          <p:nvPr/>
        </p:nvSpPr>
        <p:spPr bwMode="auto">
          <a:xfrm>
            <a:off x="1004888" y="60198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 rot="4810536">
            <a:off x="1295400" y="4686300"/>
            <a:ext cx="1352550" cy="1238250"/>
            <a:chOff x="140" y="168"/>
            <a:chExt cx="142" cy="130"/>
          </a:xfrm>
        </p:grpSpPr>
        <p:sp>
          <p:nvSpPr>
            <p:cNvPr id="294992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3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4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5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6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7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8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9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0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1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2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3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4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5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6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7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4968" name="Line 87"/>
          <p:cNvSpPr>
            <a:spLocks noChangeShapeType="1"/>
          </p:cNvSpPr>
          <p:nvPr/>
        </p:nvSpPr>
        <p:spPr bwMode="auto">
          <a:xfrm rot="4810536" flipV="1">
            <a:off x="1195388" y="4691062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9" name="Text Box 88"/>
          <p:cNvSpPr txBox="1">
            <a:spLocks noChangeArrowheads="1"/>
          </p:cNvSpPr>
          <p:nvPr/>
        </p:nvSpPr>
        <p:spPr bwMode="auto">
          <a:xfrm>
            <a:off x="488950" y="42957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4970" name="Text Box 89"/>
          <p:cNvSpPr txBox="1">
            <a:spLocks noChangeArrowheads="1"/>
          </p:cNvSpPr>
          <p:nvPr/>
        </p:nvSpPr>
        <p:spPr bwMode="auto">
          <a:xfrm>
            <a:off x="2805113" y="6051550"/>
            <a:ext cx="752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aphicFrame>
        <p:nvGraphicFramePr>
          <p:cNvPr id="650330" name="Group 90"/>
          <p:cNvGraphicFramePr>
            <a:graphicFrameLocks noGrp="1"/>
          </p:cNvGraphicFramePr>
          <p:nvPr/>
        </p:nvGraphicFramePr>
        <p:xfrm>
          <a:off x="4648200" y="4724400"/>
          <a:ext cx="3733800" cy="1325880"/>
        </p:xfrm>
        <a:graphic>
          <a:graphicData uri="http://schemas.openxmlformats.org/drawingml/2006/table">
            <a:tbl>
              <a:tblPr/>
              <a:tblGrid>
                <a:gridCol w="124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4990" name="Text Box 111"/>
          <p:cNvSpPr txBox="1">
            <a:spLocks noChangeArrowheads="1"/>
          </p:cNvSpPr>
          <p:nvPr/>
        </p:nvSpPr>
        <p:spPr bwMode="auto">
          <a:xfrm>
            <a:off x="5505450" y="470535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94991" name="Text Box 112"/>
          <p:cNvSpPr txBox="1">
            <a:spLocks noChangeArrowheads="1"/>
          </p:cNvSpPr>
          <p:nvPr/>
        </p:nvSpPr>
        <p:spPr bwMode="auto">
          <a:xfrm>
            <a:off x="4681538" y="4829175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II.</a:t>
            </a:r>
          </a:p>
        </p:txBody>
      </p:sp>
      <p:sp>
        <p:nvSpPr>
          <p:cNvPr id="101381" name="Text Box 3"/>
          <p:cNvSpPr txBox="1">
            <a:spLocks noChangeArrowheads="1"/>
          </p:cNvSpPr>
          <p:nvPr/>
        </p:nvSpPr>
        <p:spPr bwMode="auto">
          <a:xfrm>
            <a:off x="2409825" y="1444625"/>
            <a:ext cx="4343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Parametrické míry korelace</a:t>
            </a:r>
          </a:p>
        </p:txBody>
      </p:sp>
      <p:sp>
        <p:nvSpPr>
          <p:cNvPr id="101382" name="Oval 4"/>
          <p:cNvSpPr>
            <a:spLocks noChangeArrowheads="1"/>
          </p:cNvSpPr>
          <p:nvPr/>
        </p:nvSpPr>
        <p:spPr bwMode="auto">
          <a:xfrm>
            <a:off x="4419600" y="1987550"/>
            <a:ext cx="171450" cy="1714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3" name="Line 5"/>
          <p:cNvSpPr>
            <a:spLocks noChangeShapeType="1"/>
          </p:cNvSpPr>
          <p:nvPr/>
        </p:nvSpPr>
        <p:spPr bwMode="auto">
          <a:xfrm flipH="1">
            <a:off x="2268538" y="2187575"/>
            <a:ext cx="2084387" cy="377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4" name="Line 6"/>
          <p:cNvSpPr>
            <a:spLocks noChangeShapeType="1"/>
          </p:cNvSpPr>
          <p:nvPr/>
        </p:nvSpPr>
        <p:spPr bwMode="auto">
          <a:xfrm>
            <a:off x="4648200" y="2178050"/>
            <a:ext cx="21336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5" name="Text Box 7"/>
          <p:cNvSpPr txBox="1">
            <a:spLocks noChangeArrowheads="1"/>
          </p:cNvSpPr>
          <p:nvPr/>
        </p:nvSpPr>
        <p:spPr bwMode="auto">
          <a:xfrm>
            <a:off x="1323975" y="2565400"/>
            <a:ext cx="18192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Kovariance</a:t>
            </a:r>
          </a:p>
        </p:txBody>
      </p:sp>
      <p:sp>
        <p:nvSpPr>
          <p:cNvPr id="101386" name="Text Box 8"/>
          <p:cNvSpPr txBox="1">
            <a:spLocks noChangeArrowheads="1"/>
          </p:cNvSpPr>
          <p:nvPr/>
        </p:nvSpPr>
        <p:spPr bwMode="auto">
          <a:xfrm>
            <a:off x="5400675" y="2768600"/>
            <a:ext cx="29051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Pearsonův koeficient korelace</a:t>
            </a:r>
          </a:p>
        </p:txBody>
      </p:sp>
      <p:graphicFrame>
        <p:nvGraphicFramePr>
          <p:cNvPr id="101378" name="Object 9"/>
          <p:cNvGraphicFramePr>
            <a:graphicFrameLocks noChangeAspect="1"/>
          </p:cNvGraphicFramePr>
          <p:nvPr/>
        </p:nvGraphicFramePr>
        <p:xfrm>
          <a:off x="671513" y="3055938"/>
          <a:ext cx="312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0" name="Rovnice" r:id="rId3" imgW="1803240" imgH="253800" progId="Equation.3">
                  <p:embed/>
                </p:oleObj>
              </mc:Choice>
              <mc:Fallback>
                <p:oleObj name="Rovnice" r:id="rId3" imgW="180324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3055938"/>
                        <a:ext cx="3124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7" name="Line 10"/>
          <p:cNvSpPr>
            <a:spLocks noChangeShapeType="1"/>
          </p:cNvSpPr>
          <p:nvPr/>
        </p:nvSpPr>
        <p:spPr bwMode="auto">
          <a:xfrm>
            <a:off x="1228725" y="3905250"/>
            <a:ext cx="0" cy="21812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8" name="Line 11"/>
          <p:cNvSpPr>
            <a:spLocks noChangeShapeType="1"/>
          </p:cNvSpPr>
          <p:nvPr/>
        </p:nvSpPr>
        <p:spPr bwMode="auto">
          <a:xfrm>
            <a:off x="1228725" y="6086475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9" name="Text Box 12"/>
          <p:cNvSpPr txBox="1">
            <a:spLocks noChangeArrowheads="1"/>
          </p:cNvSpPr>
          <p:nvPr/>
        </p:nvSpPr>
        <p:spPr bwMode="auto">
          <a:xfrm>
            <a:off x="914400" y="60483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0" name="Text Box 13"/>
          <p:cNvSpPr txBox="1">
            <a:spLocks noChangeArrowheads="1"/>
          </p:cNvSpPr>
          <p:nvPr/>
        </p:nvSpPr>
        <p:spPr bwMode="auto">
          <a:xfrm>
            <a:off x="1695450" y="3581400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1" name="Text Box 14"/>
          <p:cNvSpPr txBox="1">
            <a:spLocks noChangeArrowheads="1"/>
          </p:cNvSpPr>
          <p:nvPr/>
        </p:nvSpPr>
        <p:spPr bwMode="auto">
          <a:xfrm>
            <a:off x="2581275" y="3581400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2" name="Line 15"/>
          <p:cNvSpPr>
            <a:spLocks noChangeShapeType="1"/>
          </p:cNvSpPr>
          <p:nvPr/>
        </p:nvSpPr>
        <p:spPr bwMode="auto">
          <a:xfrm>
            <a:off x="1847850" y="4143375"/>
            <a:ext cx="0" cy="173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3" name="Line 16"/>
          <p:cNvSpPr>
            <a:spLocks noChangeShapeType="1"/>
          </p:cNvSpPr>
          <p:nvPr/>
        </p:nvSpPr>
        <p:spPr bwMode="auto">
          <a:xfrm>
            <a:off x="2724150" y="4171950"/>
            <a:ext cx="0" cy="173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4" name="Oval 17"/>
          <p:cNvSpPr>
            <a:spLocks noChangeArrowheads="1"/>
          </p:cNvSpPr>
          <p:nvPr/>
        </p:nvSpPr>
        <p:spPr bwMode="auto">
          <a:xfrm>
            <a:off x="2667000" y="4405313"/>
            <a:ext cx="123825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5" name="Oval 18"/>
          <p:cNvSpPr>
            <a:spLocks noChangeArrowheads="1"/>
          </p:cNvSpPr>
          <p:nvPr/>
        </p:nvSpPr>
        <p:spPr bwMode="auto">
          <a:xfrm>
            <a:off x="2667000" y="5591175"/>
            <a:ext cx="123825" cy="123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6" name="Oval 19"/>
          <p:cNvSpPr>
            <a:spLocks noChangeArrowheads="1"/>
          </p:cNvSpPr>
          <p:nvPr/>
        </p:nvSpPr>
        <p:spPr bwMode="auto">
          <a:xfrm>
            <a:off x="1790700" y="5572125"/>
            <a:ext cx="123825" cy="123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7" name="AutoShape 20"/>
          <p:cNvSpPr>
            <a:spLocks noChangeArrowheads="1"/>
          </p:cNvSpPr>
          <p:nvPr/>
        </p:nvSpPr>
        <p:spPr bwMode="auto">
          <a:xfrm>
            <a:off x="2628900" y="4133850"/>
            <a:ext cx="209550" cy="228600"/>
          </a:xfrm>
          <a:prstGeom prst="star4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8" name="AutoShape 21"/>
          <p:cNvSpPr>
            <a:spLocks noChangeArrowheads="1"/>
          </p:cNvSpPr>
          <p:nvPr/>
        </p:nvSpPr>
        <p:spPr bwMode="auto">
          <a:xfrm>
            <a:off x="1738313" y="5305425"/>
            <a:ext cx="209550" cy="228600"/>
          </a:xfrm>
          <a:prstGeom prst="star4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9" name="Text Box 22"/>
          <p:cNvSpPr txBox="1">
            <a:spLocks noChangeArrowheads="1"/>
          </p:cNvSpPr>
          <p:nvPr/>
        </p:nvSpPr>
        <p:spPr bwMode="auto">
          <a:xfrm>
            <a:off x="1671638" y="4743450"/>
            <a:ext cx="8001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--  x</a:t>
            </a:r>
          </a:p>
        </p:txBody>
      </p:sp>
      <p:sp>
        <p:nvSpPr>
          <p:cNvPr id="101400" name="Text Box 23"/>
          <p:cNvSpPr txBox="1">
            <a:spLocks noChangeArrowheads="1"/>
          </p:cNvSpPr>
          <p:nvPr/>
        </p:nvSpPr>
        <p:spPr bwMode="auto">
          <a:xfrm>
            <a:off x="2562225" y="4743450"/>
            <a:ext cx="9144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--  y</a:t>
            </a:r>
          </a:p>
        </p:txBody>
      </p:sp>
      <p:sp>
        <p:nvSpPr>
          <p:cNvPr id="101401" name="Line 24"/>
          <p:cNvSpPr>
            <a:spLocks noChangeShapeType="1"/>
          </p:cNvSpPr>
          <p:nvPr/>
        </p:nvSpPr>
        <p:spPr bwMode="auto">
          <a:xfrm flipV="1">
            <a:off x="5976938" y="4276725"/>
            <a:ext cx="1524000" cy="1228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2" name="Line 25"/>
          <p:cNvSpPr>
            <a:spLocks noChangeShapeType="1"/>
          </p:cNvSpPr>
          <p:nvPr/>
        </p:nvSpPr>
        <p:spPr bwMode="auto">
          <a:xfrm>
            <a:off x="5776913" y="4162425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3" name="Line 26"/>
          <p:cNvSpPr>
            <a:spLocks noChangeShapeType="1"/>
          </p:cNvSpPr>
          <p:nvPr/>
        </p:nvSpPr>
        <p:spPr bwMode="auto">
          <a:xfrm>
            <a:off x="5776913" y="56769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4" name="Text Box 27"/>
          <p:cNvSpPr txBox="1">
            <a:spLocks noChangeArrowheads="1"/>
          </p:cNvSpPr>
          <p:nvPr/>
        </p:nvSpPr>
        <p:spPr bwMode="auto">
          <a:xfrm>
            <a:off x="5300663" y="39909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01405" name="Text Box 28"/>
          <p:cNvSpPr txBox="1">
            <a:spLocks noChangeArrowheads="1"/>
          </p:cNvSpPr>
          <p:nvPr/>
        </p:nvSpPr>
        <p:spPr bwMode="auto">
          <a:xfrm>
            <a:off x="7500938" y="577215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1406" name="Line 29"/>
          <p:cNvSpPr>
            <a:spLocks noChangeShapeType="1"/>
          </p:cNvSpPr>
          <p:nvPr/>
        </p:nvSpPr>
        <p:spPr bwMode="auto">
          <a:xfrm rot="4759813" flipV="1">
            <a:off x="6010276" y="4252912"/>
            <a:ext cx="1524000" cy="1228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7" name="Text Box 30"/>
          <p:cNvSpPr txBox="1">
            <a:spLocks noChangeArrowheads="1"/>
          </p:cNvSpPr>
          <p:nvPr/>
        </p:nvSpPr>
        <p:spPr bwMode="auto">
          <a:xfrm>
            <a:off x="7577138" y="4067175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1</a:t>
            </a:r>
          </a:p>
        </p:txBody>
      </p:sp>
      <p:sp>
        <p:nvSpPr>
          <p:cNvPr id="101408" name="Text Box 31"/>
          <p:cNvSpPr txBox="1">
            <a:spLocks noChangeArrowheads="1"/>
          </p:cNvSpPr>
          <p:nvPr/>
        </p:nvSpPr>
        <p:spPr bwMode="auto">
          <a:xfrm>
            <a:off x="7586663" y="5238750"/>
            <a:ext cx="8286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-1</a:t>
            </a:r>
          </a:p>
        </p:txBody>
      </p:sp>
      <p:sp>
        <p:nvSpPr>
          <p:cNvPr id="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III.</a:t>
            </a:r>
          </a:p>
        </p:txBody>
      </p:sp>
      <p:graphicFrame>
        <p:nvGraphicFramePr>
          <p:cNvPr id="652352" name="Group 64"/>
          <p:cNvGraphicFramePr>
            <a:graphicFrameLocks noGrp="1"/>
          </p:cNvGraphicFramePr>
          <p:nvPr/>
        </p:nvGraphicFramePr>
        <p:xfrm>
          <a:off x="1447800" y="1552575"/>
          <a:ext cx="6400800" cy="822960"/>
        </p:xfrm>
        <a:graphic>
          <a:graphicData uri="http://schemas.openxmlformats.org/drawingml/2006/table">
            <a:tbl>
              <a:tblPr/>
              <a:tblGrid>
                <a:gridCol w="117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5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21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(zem)</a:t>
                      </a:r>
                      <a:endParaRPr kumimoji="0" lang="cs-CZ" sz="21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21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(rostl.)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2402" name="Object 53"/>
          <p:cNvGraphicFramePr>
            <a:graphicFrameLocks noChangeAspect="1"/>
          </p:cNvGraphicFramePr>
          <p:nvPr/>
        </p:nvGraphicFramePr>
        <p:xfrm>
          <a:off x="1371600" y="2549525"/>
          <a:ext cx="20637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8" name="Rovnice" r:id="rId3" imgW="1384200" imgH="203040" progId="Equation.3">
                  <p:embed/>
                </p:oleObj>
              </mc:Choice>
              <mc:Fallback>
                <p:oleObj name="Rovnice" r:id="rId3" imgW="1384200" imgH="20304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549525"/>
                        <a:ext cx="206375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3" name="Object 54"/>
          <p:cNvGraphicFramePr>
            <a:graphicFrameLocks noChangeAspect="1"/>
          </p:cNvGraphicFramePr>
          <p:nvPr/>
        </p:nvGraphicFramePr>
        <p:xfrm>
          <a:off x="1973263" y="2717800"/>
          <a:ext cx="63436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9" name="Rovnice" r:id="rId5" imgW="4089240" imgH="838080" progId="Equation.3">
                  <p:embed/>
                </p:oleObj>
              </mc:Choice>
              <mc:Fallback>
                <p:oleObj name="Rovnice" r:id="rId5" imgW="4089240" imgH="8380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2717800"/>
                        <a:ext cx="63436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0" name="Text Box 55"/>
          <p:cNvSpPr txBox="1">
            <a:spLocks noChangeArrowheads="1"/>
          </p:cNvSpPr>
          <p:nvPr/>
        </p:nvSpPr>
        <p:spPr bwMode="auto">
          <a:xfrm>
            <a:off x="1371600" y="3700463"/>
            <a:ext cx="39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</a:t>
            </a:r>
          </a:p>
        </p:txBody>
      </p:sp>
      <p:graphicFrame>
        <p:nvGraphicFramePr>
          <p:cNvPr id="102404" name="Object 56"/>
          <p:cNvGraphicFramePr>
            <a:graphicFrameLocks noChangeAspect="1"/>
          </p:cNvGraphicFramePr>
          <p:nvPr/>
        </p:nvGraphicFramePr>
        <p:xfrm>
          <a:off x="1809750" y="3852863"/>
          <a:ext cx="154305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0" name="Rovnice" r:id="rId7" imgW="1257120" imgH="228600" progId="Equation.3">
                  <p:embed/>
                </p:oleObj>
              </mc:Choice>
              <mc:Fallback>
                <p:oleObj name="Rovnice" r:id="rId7" imgW="1257120" imgH="2286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3852863"/>
                        <a:ext cx="1543050" cy="266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5" name="Object 57"/>
          <p:cNvGraphicFramePr>
            <a:graphicFrameLocks noChangeAspect="1"/>
          </p:cNvGraphicFramePr>
          <p:nvPr/>
        </p:nvGraphicFramePr>
        <p:xfrm>
          <a:off x="1838325" y="4271963"/>
          <a:ext cx="14097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1" name="Rovnice" r:id="rId9" imgW="1371600" imgH="215640" progId="Equation.3">
                  <p:embed/>
                </p:oleObj>
              </mc:Choice>
              <mc:Fallback>
                <p:oleObj name="Rovnice" r:id="rId9" imgW="1371600" imgH="21564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4271963"/>
                        <a:ext cx="1409700" cy="2190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1" name="Text Box 58"/>
          <p:cNvSpPr txBox="1">
            <a:spLocks noChangeArrowheads="1"/>
          </p:cNvSpPr>
          <p:nvPr/>
        </p:nvSpPr>
        <p:spPr bwMode="auto">
          <a:xfrm>
            <a:off x="1295400" y="469106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</a:t>
            </a:r>
          </a:p>
        </p:txBody>
      </p:sp>
      <p:graphicFrame>
        <p:nvGraphicFramePr>
          <p:cNvPr id="102406" name="Object 59"/>
          <p:cNvGraphicFramePr>
            <a:graphicFrameLocks noChangeAspect="1"/>
          </p:cNvGraphicFramePr>
          <p:nvPr/>
        </p:nvGraphicFramePr>
        <p:xfrm>
          <a:off x="1809750" y="4814888"/>
          <a:ext cx="8382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2" name="Rovnice" r:id="rId11" imgW="660240" imgH="228600" progId="Equation.3">
                  <p:embed/>
                </p:oleObj>
              </mc:Choice>
              <mc:Fallback>
                <p:oleObj name="Rovnice" r:id="rId11" imgW="660240" imgH="2286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4814888"/>
                        <a:ext cx="838200" cy="2762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7" name="Object 60"/>
          <p:cNvGraphicFramePr>
            <a:graphicFrameLocks noChangeAspect="1"/>
          </p:cNvGraphicFramePr>
          <p:nvPr/>
        </p:nvGraphicFramePr>
        <p:xfrm>
          <a:off x="3505200" y="4800600"/>
          <a:ext cx="24384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3" name="Rovnice" r:id="rId13" imgW="1320480" imgH="482400" progId="Equation.3">
                  <p:embed/>
                </p:oleObj>
              </mc:Choice>
              <mc:Fallback>
                <p:oleObj name="Rovnice" r:id="rId13" imgW="1320480" imgH="482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00600"/>
                        <a:ext cx="2438400" cy="6429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8" name="Object 61"/>
          <p:cNvGraphicFramePr>
            <a:graphicFrameLocks noChangeAspect="1"/>
          </p:cNvGraphicFramePr>
          <p:nvPr/>
        </p:nvGraphicFramePr>
        <p:xfrm>
          <a:off x="6553200" y="4967288"/>
          <a:ext cx="685800" cy="21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4" name="Rovnice" r:id="rId15" imgW="558720" imgH="177480" progId="Equation.3">
                  <p:embed/>
                </p:oleObj>
              </mc:Choice>
              <mc:Fallback>
                <p:oleObj name="Rovnice" r:id="rId15" imgW="558720" imgH="17748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967288"/>
                        <a:ext cx="685800" cy="2143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9" name="Object 62"/>
          <p:cNvGraphicFramePr>
            <a:graphicFrameLocks noChangeAspect="1"/>
          </p:cNvGraphicFramePr>
          <p:nvPr/>
        </p:nvGraphicFramePr>
        <p:xfrm>
          <a:off x="1371600" y="5445125"/>
          <a:ext cx="35052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5" name="Rovnice" r:id="rId17" imgW="2234880" imgH="660240" progId="Equation.3">
                  <p:embed/>
                </p:oleObj>
              </mc:Choice>
              <mc:Fallback>
                <p:oleObj name="Rovnice" r:id="rId17" imgW="2234880" imgH="66024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45125"/>
                        <a:ext cx="3505200" cy="9048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2" name="Line 63"/>
          <p:cNvSpPr>
            <a:spLocks noChangeShapeType="1"/>
          </p:cNvSpPr>
          <p:nvPr/>
        </p:nvSpPr>
        <p:spPr bwMode="auto">
          <a:xfrm>
            <a:off x="762000" y="4633913"/>
            <a:ext cx="7543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3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19075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IV.</a:t>
            </a:r>
            <a:br>
              <a:rPr lang="cs-CZ" smtClean="0"/>
            </a:br>
            <a:r>
              <a:rPr lang="cs-CZ" smtClean="0"/>
              <a:t>Srovnání dvou korelačních koeficientů (r)</a:t>
            </a:r>
          </a:p>
        </p:txBody>
      </p:sp>
      <p:sp>
        <p:nvSpPr>
          <p:cNvPr id="103436" name="Text Box 3"/>
          <p:cNvSpPr txBox="1">
            <a:spLocks noChangeArrowheads="1"/>
          </p:cNvSpPr>
          <p:nvPr/>
        </p:nvSpPr>
        <p:spPr bwMode="auto">
          <a:xfrm>
            <a:off x="900113" y="14128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</a:t>
            </a:r>
          </a:p>
        </p:txBody>
      </p:sp>
      <p:sp>
        <p:nvSpPr>
          <p:cNvPr id="103437" name="Text Box 4"/>
          <p:cNvSpPr txBox="1">
            <a:spLocks noChangeArrowheads="1"/>
          </p:cNvSpPr>
          <p:nvPr/>
        </p:nvSpPr>
        <p:spPr bwMode="auto">
          <a:xfrm>
            <a:off x="6227763" y="14128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</a:t>
            </a:r>
          </a:p>
        </p:txBody>
      </p:sp>
      <p:graphicFrame>
        <p:nvGraphicFramePr>
          <p:cNvPr id="103426" name="Object 5"/>
          <p:cNvGraphicFramePr>
            <a:graphicFrameLocks noChangeAspect="1"/>
          </p:cNvGraphicFramePr>
          <p:nvPr/>
        </p:nvGraphicFramePr>
        <p:xfrm>
          <a:off x="1476375" y="1341438"/>
          <a:ext cx="13430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2" name="Rovnice" r:id="rId3" imgW="634680" imgH="457200" progId="Equation.3">
                  <p:embed/>
                </p:oleObj>
              </mc:Choice>
              <mc:Fallback>
                <p:oleObj name="Rovnice" r:id="rId3" imgW="6346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341438"/>
                        <a:ext cx="1343025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7" name="Object 6"/>
          <p:cNvGraphicFramePr>
            <a:graphicFrameLocks noChangeAspect="1"/>
          </p:cNvGraphicFramePr>
          <p:nvPr/>
        </p:nvGraphicFramePr>
        <p:xfrm>
          <a:off x="6732588" y="1341438"/>
          <a:ext cx="14097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3" name="Rovnice" r:id="rId5" imgW="647640" imgH="457200" progId="Equation.3">
                  <p:embed/>
                </p:oleObj>
              </mc:Choice>
              <mc:Fallback>
                <p:oleObj name="Rovnice" r:id="rId5" imgW="64764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1341438"/>
                        <a:ext cx="140970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8" name="Line 7"/>
          <p:cNvSpPr>
            <a:spLocks noChangeShapeType="1"/>
          </p:cNvSpPr>
          <p:nvPr/>
        </p:nvSpPr>
        <p:spPr bwMode="auto">
          <a:xfrm>
            <a:off x="3028950" y="1704975"/>
            <a:ext cx="1143000" cy="295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39" name="Line 8"/>
          <p:cNvSpPr>
            <a:spLocks noChangeShapeType="1"/>
          </p:cNvSpPr>
          <p:nvPr/>
        </p:nvSpPr>
        <p:spPr bwMode="auto">
          <a:xfrm flipH="1">
            <a:off x="5076825" y="1752600"/>
            <a:ext cx="110490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40" name="Text Box 9"/>
          <p:cNvSpPr txBox="1">
            <a:spLocks noChangeArrowheads="1"/>
          </p:cNvSpPr>
          <p:nvPr/>
        </p:nvSpPr>
        <p:spPr bwMode="auto">
          <a:xfrm>
            <a:off x="2209800" y="2286000"/>
            <a:ext cx="5029200" cy="314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Krevní tlak </a:t>
            </a:r>
            <a:r>
              <a:rPr lang="cs-CZ" sz="2000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koncentrace kysl. radikálů</a:t>
            </a:r>
          </a:p>
        </p:txBody>
      </p:sp>
      <p:graphicFrame>
        <p:nvGraphicFramePr>
          <p:cNvPr id="103428" name="Object 10"/>
          <p:cNvGraphicFramePr>
            <a:graphicFrameLocks noChangeAspect="1"/>
          </p:cNvGraphicFramePr>
          <p:nvPr/>
        </p:nvGraphicFramePr>
        <p:xfrm>
          <a:off x="3124200" y="2667000"/>
          <a:ext cx="3200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4" name="Rovnice" r:id="rId7" imgW="1409400" imgH="431640" progId="Equation.3">
                  <p:embed/>
                </p:oleObj>
              </mc:Choice>
              <mc:Fallback>
                <p:oleObj name="Rovnice" r:id="rId7" imgW="140940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667000"/>
                        <a:ext cx="3200400" cy="762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41" name="AutoShape 11"/>
          <p:cNvSpPr>
            <a:spLocks noChangeArrowheads="1"/>
          </p:cNvSpPr>
          <p:nvPr/>
        </p:nvSpPr>
        <p:spPr bwMode="auto">
          <a:xfrm>
            <a:off x="4572000" y="3295650"/>
            <a:ext cx="352425" cy="361950"/>
          </a:xfrm>
          <a:prstGeom prst="downArrow">
            <a:avLst>
              <a:gd name="adj1" fmla="val 50000"/>
              <a:gd name="adj2" fmla="val 2567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3429" name="Object 12"/>
          <p:cNvGraphicFramePr>
            <a:graphicFrameLocks noChangeAspect="1"/>
          </p:cNvGraphicFramePr>
          <p:nvPr/>
        </p:nvGraphicFramePr>
        <p:xfrm>
          <a:off x="2286000" y="3362325"/>
          <a:ext cx="12192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5" name="Rovnice" r:id="rId9" imgW="672840" imgH="215640" progId="Equation.3">
                  <p:embed/>
                </p:oleObj>
              </mc:Choice>
              <mc:Fallback>
                <p:oleObj name="Rovnice" r:id="rId9" imgW="67284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62325"/>
                        <a:ext cx="1219200" cy="3714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0" name="Object 13"/>
          <p:cNvGraphicFramePr>
            <a:graphicFrameLocks noChangeAspect="1"/>
          </p:cNvGraphicFramePr>
          <p:nvPr/>
        </p:nvGraphicFramePr>
        <p:xfrm>
          <a:off x="6448425" y="3362325"/>
          <a:ext cx="12192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6" name="Rovnice" r:id="rId11" imgW="698400" imgH="215640" progId="Equation.3">
                  <p:embed/>
                </p:oleObj>
              </mc:Choice>
              <mc:Fallback>
                <p:oleObj name="Rovnice" r:id="rId11" imgW="69840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5" y="3362325"/>
                        <a:ext cx="1219200" cy="3619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1" name="Object 14"/>
          <p:cNvGraphicFramePr>
            <a:graphicFrameLocks noChangeAspect="1"/>
          </p:cNvGraphicFramePr>
          <p:nvPr/>
        </p:nvGraphicFramePr>
        <p:xfrm>
          <a:off x="3500438" y="4038600"/>
          <a:ext cx="26003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7" name="Rovnice" r:id="rId13" imgW="1917360" imgH="228600" progId="Equation.3">
                  <p:embed/>
                </p:oleObj>
              </mc:Choice>
              <mc:Fallback>
                <p:oleObj name="Rovnice" r:id="rId13" imgW="191736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038600"/>
                        <a:ext cx="2600325" cy="381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2" name="Object 15"/>
          <p:cNvGraphicFramePr>
            <a:graphicFrameLocks noChangeAspect="1"/>
          </p:cNvGraphicFramePr>
          <p:nvPr/>
        </p:nvGraphicFramePr>
        <p:xfrm>
          <a:off x="2362200" y="4589463"/>
          <a:ext cx="48768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8" name="Rovnice" r:id="rId15" imgW="2361960" imgH="660240" progId="Equation.3">
                  <p:embed/>
                </p:oleObj>
              </mc:Choice>
              <mc:Fallback>
                <p:oleObj name="Rovnice" r:id="rId15" imgW="2361960" imgH="660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589463"/>
                        <a:ext cx="4876800" cy="9731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3" name="Object 16"/>
          <p:cNvGraphicFramePr>
            <a:graphicFrameLocks noChangeAspect="1"/>
          </p:cNvGraphicFramePr>
          <p:nvPr/>
        </p:nvGraphicFramePr>
        <p:xfrm>
          <a:off x="2209800" y="5573713"/>
          <a:ext cx="2362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9" name="Rovnice" r:id="rId17" imgW="1460160" imgH="241200" progId="Equation.3">
                  <p:embed/>
                </p:oleObj>
              </mc:Choice>
              <mc:Fallback>
                <p:oleObj name="Rovnice" r:id="rId17" imgW="1460160" imgH="241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73713"/>
                        <a:ext cx="2362200" cy="304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42" name="Text Box 17"/>
          <p:cNvSpPr txBox="1">
            <a:spLocks noChangeArrowheads="1"/>
          </p:cNvSpPr>
          <p:nvPr/>
        </p:nvSpPr>
        <p:spPr bwMode="auto">
          <a:xfrm>
            <a:off x="2209800" y="5921375"/>
            <a:ext cx="495300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7,461 &gt;&gt; 1,96  =&gt;  P &lt;&lt; 0,01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44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4130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V.</a:t>
            </a:r>
            <a:br>
              <a:rPr lang="cs-CZ" smtClean="0"/>
            </a:br>
            <a:r>
              <a:rPr lang="cs-CZ" smtClean="0"/>
              <a:t>Neparametrická korelace (rs)</a:t>
            </a:r>
          </a:p>
        </p:txBody>
      </p:sp>
      <p:graphicFrame>
        <p:nvGraphicFramePr>
          <p:cNvPr id="654476" name="Group 140"/>
          <p:cNvGraphicFramePr>
            <a:graphicFrameLocks noGrp="1"/>
          </p:cNvGraphicFramePr>
          <p:nvPr/>
        </p:nvGraphicFramePr>
        <p:xfrm>
          <a:off x="1066800" y="1612900"/>
          <a:ext cx="7010400" cy="930960"/>
        </p:xfrm>
        <a:graphic>
          <a:graphicData uri="http://schemas.openxmlformats.org/drawingml/2006/table">
            <a:tbl>
              <a:tblPr/>
              <a:tblGrid>
                <a:gridCol w="155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v půdě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v rostl.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493" name="Text Box 65"/>
          <p:cNvSpPr txBox="1">
            <a:spLocks noChangeArrowheads="1"/>
          </p:cNvSpPr>
          <p:nvPr/>
        </p:nvSpPr>
        <p:spPr bwMode="auto">
          <a:xfrm>
            <a:off x="2971800" y="2817813"/>
            <a:ext cx="3810000" cy="323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 = 1, ….. n;   n = 8  =&gt; v = 6</a:t>
            </a:r>
          </a:p>
        </p:txBody>
      </p:sp>
      <p:graphicFrame>
        <p:nvGraphicFramePr>
          <p:cNvPr id="104450" name="Object 66"/>
          <p:cNvGraphicFramePr>
            <a:graphicFrameLocks noChangeAspect="1"/>
          </p:cNvGraphicFramePr>
          <p:nvPr/>
        </p:nvGraphicFramePr>
        <p:xfrm>
          <a:off x="2514600" y="3224213"/>
          <a:ext cx="46482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6" name="Rovnice" r:id="rId3" imgW="1587240" imgH="457200" progId="Equation.3">
                  <p:embed/>
                </p:oleObj>
              </mc:Choice>
              <mc:Fallback>
                <p:oleObj name="Rovnice" r:id="rId3" imgW="1587240" imgH="4572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24213"/>
                        <a:ext cx="4648200" cy="7810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1" name="Object 67"/>
          <p:cNvGraphicFramePr>
            <a:graphicFrameLocks noChangeAspect="1"/>
          </p:cNvGraphicFramePr>
          <p:nvPr/>
        </p:nvGraphicFramePr>
        <p:xfrm>
          <a:off x="3519488" y="4079875"/>
          <a:ext cx="2476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7" name="Rovnice" r:id="rId5" imgW="1333440" imgH="228600" progId="Equation.3">
                  <p:embed/>
                </p:oleObj>
              </mc:Choice>
              <mc:Fallback>
                <p:oleObj name="Rovnice" r:id="rId5" imgW="1333440" imgH="22860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4079875"/>
                        <a:ext cx="2476500" cy="3571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2" name="Object 68"/>
          <p:cNvGraphicFramePr>
            <a:graphicFrameLocks noChangeAspect="1"/>
          </p:cNvGraphicFramePr>
          <p:nvPr/>
        </p:nvGraphicFramePr>
        <p:xfrm>
          <a:off x="1600200" y="5638800"/>
          <a:ext cx="35814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8" name="Rovnice" r:id="rId7" imgW="1498320" imgH="419040" progId="Equation.3">
                  <p:embed/>
                </p:oleObj>
              </mc:Choice>
              <mc:Fallback>
                <p:oleObj name="Rovnice" r:id="rId7" imgW="1498320" imgH="41904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638800"/>
                        <a:ext cx="3581400" cy="7191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94" name="Text Box 69"/>
          <p:cNvSpPr txBox="1">
            <a:spLocks noChangeArrowheads="1"/>
          </p:cNvSpPr>
          <p:nvPr/>
        </p:nvSpPr>
        <p:spPr bwMode="auto">
          <a:xfrm>
            <a:off x="5943600" y="5791200"/>
            <a:ext cx="167640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 = 0,358</a:t>
            </a:r>
          </a:p>
        </p:txBody>
      </p:sp>
      <p:graphicFrame>
        <p:nvGraphicFramePr>
          <p:cNvPr id="654474" name="Group 138"/>
          <p:cNvGraphicFramePr>
            <a:graphicFrameLocks noGrp="1"/>
          </p:cNvGraphicFramePr>
          <p:nvPr/>
        </p:nvGraphicFramePr>
        <p:xfrm>
          <a:off x="1071563" y="4432300"/>
          <a:ext cx="7010400" cy="1119360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Pacient č.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Lékař 1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Lékař 2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95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19075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Korelace v grafech I.</a:t>
            </a:r>
          </a:p>
        </p:txBody>
      </p:sp>
      <p:sp>
        <p:nvSpPr>
          <p:cNvPr id="295940" name="Line 3"/>
          <p:cNvSpPr>
            <a:spLocks noChangeShapeType="1"/>
          </p:cNvSpPr>
          <p:nvPr/>
        </p:nvSpPr>
        <p:spPr bwMode="auto">
          <a:xfrm>
            <a:off x="904875" y="1639888"/>
            <a:ext cx="0" cy="255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1" name="Line 4"/>
          <p:cNvSpPr>
            <a:spLocks noChangeShapeType="1"/>
          </p:cNvSpPr>
          <p:nvPr/>
        </p:nvSpPr>
        <p:spPr bwMode="auto">
          <a:xfrm>
            <a:off x="904875" y="4192588"/>
            <a:ext cx="24860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2" name="Text Box 5"/>
          <p:cNvSpPr txBox="1">
            <a:spLocks noChangeArrowheads="1"/>
          </p:cNvSpPr>
          <p:nvPr/>
        </p:nvSpPr>
        <p:spPr bwMode="auto">
          <a:xfrm>
            <a:off x="533400" y="1449388"/>
            <a:ext cx="371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5943" name="Text Box 6"/>
          <p:cNvSpPr txBox="1">
            <a:spLocks noChangeArrowheads="1"/>
          </p:cNvSpPr>
          <p:nvPr/>
        </p:nvSpPr>
        <p:spPr bwMode="auto">
          <a:xfrm>
            <a:off x="3267075" y="419258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5944" name="Line 7"/>
          <p:cNvSpPr>
            <a:spLocks noChangeShapeType="1"/>
          </p:cNvSpPr>
          <p:nvPr/>
        </p:nvSpPr>
        <p:spPr bwMode="auto">
          <a:xfrm flipV="1">
            <a:off x="1057275" y="1754188"/>
            <a:ext cx="2133600" cy="21336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57300" y="1735138"/>
            <a:ext cx="1809750" cy="2105025"/>
            <a:chOff x="140" y="168"/>
            <a:chExt cx="142" cy="130"/>
          </a:xfrm>
        </p:grpSpPr>
        <p:sp>
          <p:nvSpPr>
            <p:cNvPr id="295988" name="Oval 9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89" name="Oval 10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0" name="Oval 11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1" name="Oval 12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2" name="Oval 13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3" name="Oval 14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4" name="Oval 15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5" name="Oval 16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6" name="Oval 17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7" name="Oval 18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8" name="Oval 19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9" name="Oval 20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0" name="Oval 21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1" name="Oval 22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2" name="Oval 23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3" name="Oval 24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5946" name="Rectangle 25"/>
          <p:cNvSpPr>
            <a:spLocks noChangeArrowheads="1"/>
          </p:cNvSpPr>
          <p:nvPr/>
        </p:nvSpPr>
        <p:spPr bwMode="auto">
          <a:xfrm>
            <a:off x="4576763" y="1271588"/>
            <a:ext cx="75088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7" name="Rectangle 26"/>
          <p:cNvSpPr>
            <a:spLocks noChangeArrowheads="1"/>
          </p:cNvSpPr>
          <p:nvPr/>
        </p:nvSpPr>
        <p:spPr bwMode="auto">
          <a:xfrm>
            <a:off x="4552950" y="1246188"/>
            <a:ext cx="7493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8" name="Rectangle 27"/>
          <p:cNvSpPr>
            <a:spLocks noChangeArrowheads="1"/>
          </p:cNvSpPr>
          <p:nvPr/>
        </p:nvSpPr>
        <p:spPr bwMode="auto">
          <a:xfrm>
            <a:off x="4876800" y="1449388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5949" name="Rectangle 28"/>
          <p:cNvSpPr>
            <a:spLocks noChangeArrowheads="1"/>
          </p:cNvSpPr>
          <p:nvPr/>
        </p:nvSpPr>
        <p:spPr bwMode="auto">
          <a:xfrm>
            <a:off x="8505825" y="4264025"/>
            <a:ext cx="6778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0" name="Rectangle 29"/>
          <p:cNvSpPr>
            <a:spLocks noChangeArrowheads="1"/>
          </p:cNvSpPr>
          <p:nvPr/>
        </p:nvSpPr>
        <p:spPr bwMode="auto">
          <a:xfrm>
            <a:off x="8480425" y="4137025"/>
            <a:ext cx="6778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1" name="Rectangle 30"/>
          <p:cNvSpPr>
            <a:spLocks noChangeArrowheads="1"/>
          </p:cNvSpPr>
          <p:nvPr/>
        </p:nvSpPr>
        <p:spPr bwMode="auto">
          <a:xfrm>
            <a:off x="8153400" y="4156075"/>
            <a:ext cx="601663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5952" name="Freeform 31"/>
          <p:cNvSpPr>
            <a:spLocks/>
          </p:cNvSpPr>
          <p:nvPr/>
        </p:nvSpPr>
        <p:spPr bwMode="auto">
          <a:xfrm>
            <a:off x="5513388" y="2541588"/>
            <a:ext cx="2560637" cy="1482725"/>
          </a:xfrm>
          <a:custGeom>
            <a:avLst/>
            <a:gdLst>
              <a:gd name="T0" fmla="*/ 0 w 4839"/>
              <a:gd name="T1" fmla="*/ 2801 h 2801"/>
              <a:gd name="T2" fmla="*/ 9 w 4839"/>
              <a:gd name="T3" fmla="*/ 2643 h 2801"/>
              <a:gd name="T4" fmla="*/ 20 w 4839"/>
              <a:gd name="T5" fmla="*/ 2484 h 2801"/>
              <a:gd name="T6" fmla="*/ 35 w 4839"/>
              <a:gd name="T7" fmla="*/ 2327 h 2801"/>
              <a:gd name="T8" fmla="*/ 52 w 4839"/>
              <a:gd name="T9" fmla="*/ 2170 h 2801"/>
              <a:gd name="T10" fmla="*/ 63 w 4839"/>
              <a:gd name="T11" fmla="*/ 2094 h 2801"/>
              <a:gd name="T12" fmla="*/ 75 w 4839"/>
              <a:gd name="T13" fmla="*/ 2018 h 2801"/>
              <a:gd name="T14" fmla="*/ 89 w 4839"/>
              <a:gd name="T15" fmla="*/ 1942 h 2801"/>
              <a:gd name="T16" fmla="*/ 105 w 4839"/>
              <a:gd name="T17" fmla="*/ 1867 h 2801"/>
              <a:gd name="T18" fmla="*/ 122 w 4839"/>
              <a:gd name="T19" fmla="*/ 1793 h 2801"/>
              <a:gd name="T20" fmla="*/ 141 w 4839"/>
              <a:gd name="T21" fmla="*/ 1720 h 2801"/>
              <a:gd name="T22" fmla="*/ 161 w 4839"/>
              <a:gd name="T23" fmla="*/ 1648 h 2801"/>
              <a:gd name="T24" fmla="*/ 184 w 4839"/>
              <a:gd name="T25" fmla="*/ 1576 h 2801"/>
              <a:gd name="T26" fmla="*/ 210 w 4839"/>
              <a:gd name="T27" fmla="*/ 1505 h 2801"/>
              <a:gd name="T28" fmla="*/ 238 w 4839"/>
              <a:gd name="T29" fmla="*/ 1436 h 2801"/>
              <a:gd name="T30" fmla="*/ 268 w 4839"/>
              <a:gd name="T31" fmla="*/ 1368 h 2801"/>
              <a:gd name="T32" fmla="*/ 301 w 4839"/>
              <a:gd name="T33" fmla="*/ 1302 h 2801"/>
              <a:gd name="T34" fmla="*/ 336 w 4839"/>
              <a:gd name="T35" fmla="*/ 1237 h 2801"/>
              <a:gd name="T36" fmla="*/ 374 w 4839"/>
              <a:gd name="T37" fmla="*/ 1172 h 2801"/>
              <a:gd name="T38" fmla="*/ 415 w 4839"/>
              <a:gd name="T39" fmla="*/ 1111 h 2801"/>
              <a:gd name="T40" fmla="*/ 459 w 4839"/>
              <a:gd name="T41" fmla="*/ 1050 h 2801"/>
              <a:gd name="T42" fmla="*/ 507 w 4839"/>
              <a:gd name="T43" fmla="*/ 991 h 2801"/>
              <a:gd name="T44" fmla="*/ 559 w 4839"/>
              <a:gd name="T45" fmla="*/ 933 h 2801"/>
              <a:gd name="T46" fmla="*/ 612 w 4839"/>
              <a:gd name="T47" fmla="*/ 877 h 2801"/>
              <a:gd name="T48" fmla="*/ 671 w 4839"/>
              <a:gd name="T49" fmla="*/ 823 h 2801"/>
              <a:gd name="T50" fmla="*/ 732 w 4839"/>
              <a:gd name="T51" fmla="*/ 771 h 2801"/>
              <a:gd name="T52" fmla="*/ 798 w 4839"/>
              <a:gd name="T53" fmla="*/ 720 h 2801"/>
              <a:gd name="T54" fmla="*/ 867 w 4839"/>
              <a:gd name="T55" fmla="*/ 673 h 2801"/>
              <a:gd name="T56" fmla="*/ 940 w 4839"/>
              <a:gd name="T57" fmla="*/ 627 h 2801"/>
              <a:gd name="T58" fmla="*/ 1018 w 4839"/>
              <a:gd name="T59" fmla="*/ 583 h 2801"/>
              <a:gd name="T60" fmla="*/ 1100 w 4839"/>
              <a:gd name="T61" fmla="*/ 542 h 2801"/>
              <a:gd name="T62" fmla="*/ 1185 w 4839"/>
              <a:gd name="T63" fmla="*/ 503 h 2801"/>
              <a:gd name="T64" fmla="*/ 1276 w 4839"/>
              <a:gd name="T65" fmla="*/ 465 h 2801"/>
              <a:gd name="T66" fmla="*/ 1368 w 4839"/>
              <a:gd name="T67" fmla="*/ 431 h 2801"/>
              <a:gd name="T68" fmla="*/ 1466 w 4839"/>
              <a:gd name="T69" fmla="*/ 398 h 2801"/>
              <a:gd name="T70" fmla="*/ 1566 w 4839"/>
              <a:gd name="T71" fmla="*/ 366 h 2801"/>
              <a:gd name="T72" fmla="*/ 1669 w 4839"/>
              <a:gd name="T73" fmla="*/ 337 h 2801"/>
              <a:gd name="T74" fmla="*/ 1776 w 4839"/>
              <a:gd name="T75" fmla="*/ 310 h 2801"/>
              <a:gd name="T76" fmla="*/ 1887 w 4839"/>
              <a:gd name="T77" fmla="*/ 284 h 2801"/>
              <a:gd name="T78" fmla="*/ 1999 w 4839"/>
              <a:gd name="T79" fmla="*/ 259 h 2801"/>
              <a:gd name="T80" fmla="*/ 2116 w 4839"/>
              <a:gd name="T81" fmla="*/ 238 h 2801"/>
              <a:gd name="T82" fmla="*/ 2234 w 4839"/>
              <a:gd name="T83" fmla="*/ 216 h 2801"/>
              <a:gd name="T84" fmla="*/ 2355 w 4839"/>
              <a:gd name="T85" fmla="*/ 196 h 2801"/>
              <a:gd name="T86" fmla="*/ 2479 w 4839"/>
              <a:gd name="T87" fmla="*/ 179 h 2801"/>
              <a:gd name="T88" fmla="*/ 2604 w 4839"/>
              <a:gd name="T89" fmla="*/ 161 h 2801"/>
              <a:gd name="T90" fmla="*/ 2732 w 4839"/>
              <a:gd name="T91" fmla="*/ 146 h 2801"/>
              <a:gd name="T92" fmla="*/ 2863 w 4839"/>
              <a:gd name="T93" fmla="*/ 131 h 2801"/>
              <a:gd name="T94" fmla="*/ 2996 w 4839"/>
              <a:gd name="T95" fmla="*/ 117 h 2801"/>
              <a:gd name="T96" fmla="*/ 3130 w 4839"/>
              <a:gd name="T97" fmla="*/ 104 h 2801"/>
              <a:gd name="T98" fmla="*/ 3265 w 4839"/>
              <a:gd name="T99" fmla="*/ 92 h 2801"/>
              <a:gd name="T100" fmla="*/ 3402 w 4839"/>
              <a:gd name="T101" fmla="*/ 82 h 2801"/>
              <a:gd name="T102" fmla="*/ 3541 w 4839"/>
              <a:gd name="T103" fmla="*/ 71 h 2801"/>
              <a:gd name="T104" fmla="*/ 3681 w 4839"/>
              <a:gd name="T105" fmla="*/ 62 h 2801"/>
              <a:gd name="T106" fmla="*/ 3966 w 4839"/>
              <a:gd name="T107" fmla="*/ 45 h 2801"/>
              <a:gd name="T108" fmla="*/ 4254 w 4839"/>
              <a:gd name="T109" fmla="*/ 29 h 2801"/>
              <a:gd name="T110" fmla="*/ 4545 w 4839"/>
              <a:gd name="T111" fmla="*/ 15 h 2801"/>
              <a:gd name="T112" fmla="*/ 4839 w 4839"/>
              <a:gd name="T113" fmla="*/ 0 h 280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839"/>
              <a:gd name="T172" fmla="*/ 0 h 2801"/>
              <a:gd name="T173" fmla="*/ 4839 w 4839"/>
              <a:gd name="T174" fmla="*/ 2801 h 280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839" h="2801">
                <a:moveTo>
                  <a:pt x="0" y="2801"/>
                </a:moveTo>
                <a:lnTo>
                  <a:pt x="9" y="2643"/>
                </a:lnTo>
                <a:lnTo>
                  <a:pt x="20" y="2484"/>
                </a:lnTo>
                <a:lnTo>
                  <a:pt x="35" y="2327"/>
                </a:lnTo>
                <a:lnTo>
                  <a:pt x="52" y="2170"/>
                </a:lnTo>
                <a:lnTo>
                  <a:pt x="63" y="2094"/>
                </a:lnTo>
                <a:lnTo>
                  <a:pt x="75" y="2018"/>
                </a:lnTo>
                <a:lnTo>
                  <a:pt x="89" y="1942"/>
                </a:lnTo>
                <a:lnTo>
                  <a:pt x="105" y="1867"/>
                </a:lnTo>
                <a:lnTo>
                  <a:pt x="122" y="1793"/>
                </a:lnTo>
                <a:lnTo>
                  <a:pt x="141" y="1720"/>
                </a:lnTo>
                <a:lnTo>
                  <a:pt x="161" y="1648"/>
                </a:lnTo>
                <a:lnTo>
                  <a:pt x="184" y="1576"/>
                </a:lnTo>
                <a:lnTo>
                  <a:pt x="210" y="1505"/>
                </a:lnTo>
                <a:lnTo>
                  <a:pt x="238" y="1436"/>
                </a:lnTo>
                <a:lnTo>
                  <a:pt x="268" y="1368"/>
                </a:lnTo>
                <a:lnTo>
                  <a:pt x="301" y="1302"/>
                </a:lnTo>
                <a:lnTo>
                  <a:pt x="336" y="1237"/>
                </a:lnTo>
                <a:lnTo>
                  <a:pt x="374" y="1172"/>
                </a:lnTo>
                <a:lnTo>
                  <a:pt x="415" y="1111"/>
                </a:lnTo>
                <a:lnTo>
                  <a:pt x="459" y="1050"/>
                </a:lnTo>
                <a:lnTo>
                  <a:pt x="507" y="991"/>
                </a:lnTo>
                <a:lnTo>
                  <a:pt x="559" y="933"/>
                </a:lnTo>
                <a:lnTo>
                  <a:pt x="612" y="877"/>
                </a:lnTo>
                <a:lnTo>
                  <a:pt x="671" y="823"/>
                </a:lnTo>
                <a:lnTo>
                  <a:pt x="732" y="771"/>
                </a:lnTo>
                <a:lnTo>
                  <a:pt x="798" y="720"/>
                </a:lnTo>
                <a:lnTo>
                  <a:pt x="867" y="673"/>
                </a:lnTo>
                <a:lnTo>
                  <a:pt x="940" y="627"/>
                </a:lnTo>
                <a:lnTo>
                  <a:pt x="1018" y="583"/>
                </a:lnTo>
                <a:lnTo>
                  <a:pt x="1100" y="542"/>
                </a:lnTo>
                <a:lnTo>
                  <a:pt x="1185" y="503"/>
                </a:lnTo>
                <a:lnTo>
                  <a:pt x="1276" y="465"/>
                </a:lnTo>
                <a:lnTo>
                  <a:pt x="1368" y="431"/>
                </a:lnTo>
                <a:lnTo>
                  <a:pt x="1466" y="398"/>
                </a:lnTo>
                <a:lnTo>
                  <a:pt x="1566" y="366"/>
                </a:lnTo>
                <a:lnTo>
                  <a:pt x="1669" y="337"/>
                </a:lnTo>
                <a:lnTo>
                  <a:pt x="1776" y="310"/>
                </a:lnTo>
                <a:lnTo>
                  <a:pt x="1887" y="284"/>
                </a:lnTo>
                <a:lnTo>
                  <a:pt x="1999" y="259"/>
                </a:lnTo>
                <a:lnTo>
                  <a:pt x="2116" y="238"/>
                </a:lnTo>
                <a:lnTo>
                  <a:pt x="2234" y="216"/>
                </a:lnTo>
                <a:lnTo>
                  <a:pt x="2355" y="196"/>
                </a:lnTo>
                <a:lnTo>
                  <a:pt x="2479" y="179"/>
                </a:lnTo>
                <a:lnTo>
                  <a:pt x="2604" y="161"/>
                </a:lnTo>
                <a:lnTo>
                  <a:pt x="2732" y="146"/>
                </a:lnTo>
                <a:lnTo>
                  <a:pt x="2863" y="131"/>
                </a:lnTo>
                <a:lnTo>
                  <a:pt x="2996" y="117"/>
                </a:lnTo>
                <a:lnTo>
                  <a:pt x="3130" y="104"/>
                </a:lnTo>
                <a:lnTo>
                  <a:pt x="3265" y="92"/>
                </a:lnTo>
                <a:lnTo>
                  <a:pt x="3402" y="82"/>
                </a:lnTo>
                <a:lnTo>
                  <a:pt x="3541" y="71"/>
                </a:lnTo>
                <a:lnTo>
                  <a:pt x="3681" y="62"/>
                </a:lnTo>
                <a:lnTo>
                  <a:pt x="3966" y="45"/>
                </a:lnTo>
                <a:lnTo>
                  <a:pt x="4254" y="29"/>
                </a:lnTo>
                <a:lnTo>
                  <a:pt x="4545" y="15"/>
                </a:lnTo>
                <a:lnTo>
                  <a:pt x="4839" y="0"/>
                </a:lnTo>
              </a:path>
            </a:pathLst>
          </a:custGeom>
          <a:noFill/>
          <a:ln w="28575" cmpd="sng">
            <a:solidFill>
              <a:srgbClr val="FF99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3" name="Oval 32"/>
          <p:cNvSpPr>
            <a:spLocks noChangeArrowheads="1"/>
          </p:cNvSpPr>
          <p:nvPr/>
        </p:nvSpPr>
        <p:spPr bwMode="auto">
          <a:xfrm>
            <a:off x="5575300" y="3848100"/>
            <a:ext cx="80963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4" name="Oval 33"/>
          <p:cNvSpPr>
            <a:spLocks noChangeArrowheads="1"/>
          </p:cNvSpPr>
          <p:nvPr/>
        </p:nvSpPr>
        <p:spPr bwMode="auto">
          <a:xfrm>
            <a:off x="5473700" y="3670300"/>
            <a:ext cx="80963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5" name="Oval 34"/>
          <p:cNvSpPr>
            <a:spLocks noChangeArrowheads="1"/>
          </p:cNvSpPr>
          <p:nvPr/>
        </p:nvSpPr>
        <p:spPr bwMode="auto">
          <a:xfrm>
            <a:off x="5554663" y="3557588"/>
            <a:ext cx="80962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6" name="Oval 35"/>
          <p:cNvSpPr>
            <a:spLocks noChangeArrowheads="1"/>
          </p:cNvSpPr>
          <p:nvPr/>
        </p:nvSpPr>
        <p:spPr bwMode="auto">
          <a:xfrm>
            <a:off x="5686425" y="3465513"/>
            <a:ext cx="80963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7" name="Oval 36"/>
          <p:cNvSpPr>
            <a:spLocks noChangeArrowheads="1"/>
          </p:cNvSpPr>
          <p:nvPr/>
        </p:nvSpPr>
        <p:spPr bwMode="auto">
          <a:xfrm>
            <a:off x="5614988" y="3128963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8" name="Oval 37"/>
          <p:cNvSpPr>
            <a:spLocks noChangeArrowheads="1"/>
          </p:cNvSpPr>
          <p:nvPr/>
        </p:nvSpPr>
        <p:spPr bwMode="auto">
          <a:xfrm>
            <a:off x="5686425" y="3287713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9" name="Oval 38"/>
          <p:cNvSpPr>
            <a:spLocks noChangeArrowheads="1"/>
          </p:cNvSpPr>
          <p:nvPr/>
        </p:nvSpPr>
        <p:spPr bwMode="auto">
          <a:xfrm>
            <a:off x="5695950" y="3017838"/>
            <a:ext cx="80963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0" name="Oval 39"/>
          <p:cNvSpPr>
            <a:spLocks noChangeArrowheads="1"/>
          </p:cNvSpPr>
          <p:nvPr/>
        </p:nvSpPr>
        <p:spPr bwMode="auto">
          <a:xfrm>
            <a:off x="5797550" y="2886075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1" name="Oval 40"/>
          <p:cNvSpPr>
            <a:spLocks noChangeArrowheads="1"/>
          </p:cNvSpPr>
          <p:nvPr/>
        </p:nvSpPr>
        <p:spPr bwMode="auto">
          <a:xfrm>
            <a:off x="5473700" y="3352800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2" name="Oval 41"/>
          <p:cNvSpPr>
            <a:spLocks noChangeArrowheads="1"/>
          </p:cNvSpPr>
          <p:nvPr/>
        </p:nvSpPr>
        <p:spPr bwMode="auto">
          <a:xfrm>
            <a:off x="5848350" y="3035300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3" name="Oval 42"/>
          <p:cNvSpPr>
            <a:spLocks noChangeArrowheads="1"/>
          </p:cNvSpPr>
          <p:nvPr/>
        </p:nvSpPr>
        <p:spPr bwMode="auto">
          <a:xfrm>
            <a:off x="6000750" y="2811463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4" name="Oval 43"/>
          <p:cNvSpPr>
            <a:spLocks noChangeArrowheads="1"/>
          </p:cNvSpPr>
          <p:nvPr/>
        </p:nvSpPr>
        <p:spPr bwMode="auto">
          <a:xfrm>
            <a:off x="6181725" y="285908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5" name="Oval 44"/>
          <p:cNvSpPr>
            <a:spLocks noChangeArrowheads="1"/>
          </p:cNvSpPr>
          <p:nvPr/>
        </p:nvSpPr>
        <p:spPr bwMode="auto">
          <a:xfrm>
            <a:off x="6181725" y="2616200"/>
            <a:ext cx="82550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6" name="Oval 45"/>
          <p:cNvSpPr>
            <a:spLocks noChangeArrowheads="1"/>
          </p:cNvSpPr>
          <p:nvPr/>
        </p:nvSpPr>
        <p:spPr bwMode="auto">
          <a:xfrm>
            <a:off x="6292850" y="270033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7" name="Oval 46"/>
          <p:cNvSpPr>
            <a:spLocks noChangeArrowheads="1"/>
          </p:cNvSpPr>
          <p:nvPr/>
        </p:nvSpPr>
        <p:spPr bwMode="auto">
          <a:xfrm>
            <a:off x="6505575" y="2570163"/>
            <a:ext cx="8255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8" name="Oval 47"/>
          <p:cNvSpPr>
            <a:spLocks noChangeArrowheads="1"/>
          </p:cNvSpPr>
          <p:nvPr/>
        </p:nvSpPr>
        <p:spPr bwMode="auto">
          <a:xfrm>
            <a:off x="6556375" y="2747963"/>
            <a:ext cx="92075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9" name="Oval 48"/>
          <p:cNvSpPr>
            <a:spLocks noChangeArrowheads="1"/>
          </p:cNvSpPr>
          <p:nvPr/>
        </p:nvSpPr>
        <p:spPr bwMode="auto">
          <a:xfrm>
            <a:off x="6697663" y="254158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0" name="Oval 49"/>
          <p:cNvSpPr>
            <a:spLocks noChangeArrowheads="1"/>
          </p:cNvSpPr>
          <p:nvPr/>
        </p:nvSpPr>
        <p:spPr bwMode="auto">
          <a:xfrm>
            <a:off x="6799263" y="2709863"/>
            <a:ext cx="8255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1" name="Oval 50"/>
          <p:cNvSpPr>
            <a:spLocks noChangeArrowheads="1"/>
          </p:cNvSpPr>
          <p:nvPr/>
        </p:nvSpPr>
        <p:spPr bwMode="auto">
          <a:xfrm>
            <a:off x="6921500" y="2541588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2" name="Oval 51"/>
          <p:cNvSpPr>
            <a:spLocks noChangeArrowheads="1"/>
          </p:cNvSpPr>
          <p:nvPr/>
        </p:nvSpPr>
        <p:spPr bwMode="auto">
          <a:xfrm>
            <a:off x="7092950" y="2365375"/>
            <a:ext cx="80963" cy="746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3" name="Oval 52"/>
          <p:cNvSpPr>
            <a:spLocks noChangeArrowheads="1"/>
          </p:cNvSpPr>
          <p:nvPr/>
        </p:nvSpPr>
        <p:spPr bwMode="auto">
          <a:xfrm>
            <a:off x="6029325" y="3017838"/>
            <a:ext cx="82550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4" name="Oval 53"/>
          <p:cNvSpPr>
            <a:spLocks noChangeArrowheads="1"/>
          </p:cNvSpPr>
          <p:nvPr/>
        </p:nvSpPr>
        <p:spPr bwMode="auto">
          <a:xfrm>
            <a:off x="7032625" y="2652713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5" name="Oval 54"/>
          <p:cNvSpPr>
            <a:spLocks noChangeArrowheads="1"/>
          </p:cNvSpPr>
          <p:nvPr/>
        </p:nvSpPr>
        <p:spPr bwMode="auto">
          <a:xfrm>
            <a:off x="7113588" y="2505075"/>
            <a:ext cx="92075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6" name="Oval 55"/>
          <p:cNvSpPr>
            <a:spLocks noChangeArrowheads="1"/>
          </p:cNvSpPr>
          <p:nvPr/>
        </p:nvSpPr>
        <p:spPr bwMode="auto">
          <a:xfrm>
            <a:off x="7245350" y="2570163"/>
            <a:ext cx="80963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7" name="Oval 56"/>
          <p:cNvSpPr>
            <a:spLocks noChangeArrowheads="1"/>
          </p:cNvSpPr>
          <p:nvPr/>
        </p:nvSpPr>
        <p:spPr bwMode="auto">
          <a:xfrm>
            <a:off x="7366000" y="2430463"/>
            <a:ext cx="82550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8" name="Oval 57"/>
          <p:cNvSpPr>
            <a:spLocks noChangeArrowheads="1"/>
          </p:cNvSpPr>
          <p:nvPr/>
        </p:nvSpPr>
        <p:spPr bwMode="auto">
          <a:xfrm>
            <a:off x="7446963" y="2616200"/>
            <a:ext cx="92075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9" name="Oval 58"/>
          <p:cNvSpPr>
            <a:spLocks noChangeArrowheads="1"/>
          </p:cNvSpPr>
          <p:nvPr/>
        </p:nvSpPr>
        <p:spPr bwMode="auto">
          <a:xfrm>
            <a:off x="7578725" y="2476500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0" name="Oval 59"/>
          <p:cNvSpPr>
            <a:spLocks noChangeArrowheads="1"/>
          </p:cNvSpPr>
          <p:nvPr/>
        </p:nvSpPr>
        <p:spPr bwMode="auto">
          <a:xfrm>
            <a:off x="7781925" y="2476500"/>
            <a:ext cx="92075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1" name="Oval 60"/>
          <p:cNvSpPr>
            <a:spLocks noChangeArrowheads="1"/>
          </p:cNvSpPr>
          <p:nvPr/>
        </p:nvSpPr>
        <p:spPr bwMode="auto">
          <a:xfrm>
            <a:off x="7700963" y="2589213"/>
            <a:ext cx="80962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2" name="Oval 61"/>
          <p:cNvSpPr>
            <a:spLocks noChangeArrowheads="1"/>
          </p:cNvSpPr>
          <p:nvPr/>
        </p:nvSpPr>
        <p:spPr bwMode="auto">
          <a:xfrm>
            <a:off x="7953375" y="2439988"/>
            <a:ext cx="80963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3" name="Oval 62"/>
          <p:cNvSpPr>
            <a:spLocks noChangeArrowheads="1"/>
          </p:cNvSpPr>
          <p:nvPr/>
        </p:nvSpPr>
        <p:spPr bwMode="auto">
          <a:xfrm>
            <a:off x="5908675" y="2681288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4" name="Oval 63"/>
          <p:cNvSpPr>
            <a:spLocks noChangeArrowheads="1"/>
          </p:cNvSpPr>
          <p:nvPr/>
        </p:nvSpPr>
        <p:spPr bwMode="auto">
          <a:xfrm>
            <a:off x="5837238" y="3222625"/>
            <a:ext cx="82550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5" name="Line 64"/>
          <p:cNvSpPr>
            <a:spLocks noChangeShapeType="1"/>
          </p:cNvSpPr>
          <p:nvPr/>
        </p:nvSpPr>
        <p:spPr bwMode="auto">
          <a:xfrm>
            <a:off x="5272088" y="1639888"/>
            <a:ext cx="0" cy="255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6" name="Line 65"/>
          <p:cNvSpPr>
            <a:spLocks noChangeShapeType="1"/>
          </p:cNvSpPr>
          <p:nvPr/>
        </p:nvSpPr>
        <p:spPr bwMode="auto">
          <a:xfrm>
            <a:off x="5257800" y="4192588"/>
            <a:ext cx="297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7" name="Rectangle 66"/>
          <p:cNvSpPr>
            <a:spLocks noChangeArrowheads="1"/>
          </p:cNvSpPr>
          <p:nvPr/>
        </p:nvSpPr>
        <p:spPr bwMode="auto">
          <a:xfrm>
            <a:off x="895350" y="4724400"/>
            <a:ext cx="7334250" cy="158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Vztahy velmi často implikují funkční vztah mezi Y a X.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 . X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Korelace v grafech II.</a:t>
            </a:r>
          </a:p>
        </p:txBody>
      </p:sp>
      <p:sp>
        <p:nvSpPr>
          <p:cNvPr id="296964" name="Rectangle 3"/>
          <p:cNvSpPr>
            <a:spLocks noChangeArrowheads="1"/>
          </p:cNvSpPr>
          <p:nvPr/>
        </p:nvSpPr>
        <p:spPr bwMode="auto">
          <a:xfrm>
            <a:off x="609600" y="1450975"/>
            <a:ext cx="32766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rozložení hodnot</a:t>
            </a:r>
          </a:p>
        </p:txBody>
      </p:sp>
      <p:sp>
        <p:nvSpPr>
          <p:cNvPr id="296965" name="Rectangle 4"/>
          <p:cNvSpPr>
            <a:spLocks noChangeArrowheads="1"/>
          </p:cNvSpPr>
          <p:nvPr/>
        </p:nvSpPr>
        <p:spPr bwMode="auto">
          <a:xfrm>
            <a:off x="5153025" y="1450975"/>
            <a:ext cx="3457575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typu modelu</a:t>
            </a:r>
          </a:p>
        </p:txBody>
      </p:sp>
      <p:sp>
        <p:nvSpPr>
          <p:cNvPr id="296966" name="Text Box 5"/>
          <p:cNvSpPr txBox="1">
            <a:spLocks noChangeArrowheads="1"/>
          </p:cNvSpPr>
          <p:nvPr/>
        </p:nvSpPr>
        <p:spPr bwMode="auto">
          <a:xfrm>
            <a:off x="2598738" y="35321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7" name="Text Box 6"/>
          <p:cNvSpPr txBox="1">
            <a:spLocks noChangeArrowheads="1"/>
          </p:cNvSpPr>
          <p:nvPr/>
        </p:nvSpPr>
        <p:spPr bwMode="auto">
          <a:xfrm>
            <a:off x="4953000" y="178911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6968" name="Text Box 7"/>
          <p:cNvSpPr txBox="1">
            <a:spLocks noChangeArrowheads="1"/>
          </p:cNvSpPr>
          <p:nvPr/>
        </p:nvSpPr>
        <p:spPr bwMode="auto">
          <a:xfrm>
            <a:off x="7315200" y="349567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9" name="Rectangle 8"/>
          <p:cNvSpPr>
            <a:spLocks noChangeArrowheads="1"/>
          </p:cNvSpPr>
          <p:nvPr/>
        </p:nvSpPr>
        <p:spPr bwMode="auto">
          <a:xfrm>
            <a:off x="2674938" y="2606675"/>
            <a:ext cx="1219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0,001)</a:t>
            </a:r>
          </a:p>
        </p:txBody>
      </p:sp>
      <p:sp>
        <p:nvSpPr>
          <p:cNvPr id="296970" name="Rectangle 9"/>
          <p:cNvSpPr>
            <a:spLocks noChangeArrowheads="1"/>
          </p:cNvSpPr>
          <p:nvPr/>
        </p:nvSpPr>
        <p:spPr bwMode="auto">
          <a:xfrm>
            <a:off x="7143750" y="2579688"/>
            <a:ext cx="1438275" cy="523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0,032)</a:t>
            </a:r>
          </a:p>
        </p:txBody>
      </p:sp>
      <p:sp>
        <p:nvSpPr>
          <p:cNvPr id="296971" name="Freeform 10"/>
          <p:cNvSpPr>
            <a:spLocks/>
          </p:cNvSpPr>
          <p:nvPr/>
        </p:nvSpPr>
        <p:spPr bwMode="auto">
          <a:xfrm>
            <a:off x="812800" y="209232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2" name="Rectangle 11"/>
          <p:cNvSpPr>
            <a:spLocks noChangeArrowheads="1"/>
          </p:cNvSpPr>
          <p:nvPr/>
        </p:nvSpPr>
        <p:spPr bwMode="auto">
          <a:xfrm>
            <a:off x="596900" y="1997075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3" name="Rectangle 12"/>
          <p:cNvSpPr>
            <a:spLocks noChangeArrowheads="1"/>
          </p:cNvSpPr>
          <p:nvPr/>
        </p:nvSpPr>
        <p:spPr bwMode="auto">
          <a:xfrm>
            <a:off x="604838" y="34528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4" name="Rectangle 13"/>
          <p:cNvSpPr>
            <a:spLocks noChangeArrowheads="1"/>
          </p:cNvSpPr>
          <p:nvPr/>
        </p:nvSpPr>
        <p:spPr bwMode="auto">
          <a:xfrm>
            <a:off x="138113" y="158591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Rectangle 14"/>
          <p:cNvSpPr>
            <a:spLocks noChangeArrowheads="1"/>
          </p:cNvSpPr>
          <p:nvPr/>
        </p:nvSpPr>
        <p:spPr bwMode="auto">
          <a:xfrm>
            <a:off x="112713" y="156051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5"/>
          <p:cNvSpPr>
            <a:spLocks noChangeArrowheads="1"/>
          </p:cNvSpPr>
          <p:nvPr/>
        </p:nvSpPr>
        <p:spPr bwMode="auto">
          <a:xfrm>
            <a:off x="304800" y="182562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7" name="Oval 16"/>
          <p:cNvSpPr>
            <a:spLocks noChangeArrowheads="1"/>
          </p:cNvSpPr>
          <p:nvPr/>
        </p:nvSpPr>
        <p:spPr bwMode="auto">
          <a:xfrm>
            <a:off x="1071563" y="32845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8" name="Oval 17"/>
          <p:cNvSpPr>
            <a:spLocks noChangeArrowheads="1"/>
          </p:cNvSpPr>
          <p:nvPr/>
        </p:nvSpPr>
        <p:spPr bwMode="auto">
          <a:xfrm>
            <a:off x="939800" y="3144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9" name="Oval 18"/>
          <p:cNvSpPr>
            <a:spLocks noChangeArrowheads="1"/>
          </p:cNvSpPr>
          <p:nvPr/>
        </p:nvSpPr>
        <p:spPr bwMode="auto">
          <a:xfrm>
            <a:off x="1131888" y="30226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0" name="Oval 19"/>
          <p:cNvSpPr>
            <a:spLocks noChangeArrowheads="1"/>
          </p:cNvSpPr>
          <p:nvPr/>
        </p:nvSpPr>
        <p:spPr bwMode="auto">
          <a:xfrm>
            <a:off x="969963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1" name="Oval 20"/>
          <p:cNvSpPr>
            <a:spLocks noChangeArrowheads="1"/>
          </p:cNvSpPr>
          <p:nvPr/>
        </p:nvSpPr>
        <p:spPr bwMode="auto">
          <a:xfrm>
            <a:off x="1131888" y="31162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2" name="Oval 21"/>
          <p:cNvSpPr>
            <a:spLocks noChangeArrowheads="1"/>
          </p:cNvSpPr>
          <p:nvPr/>
        </p:nvSpPr>
        <p:spPr bwMode="auto">
          <a:xfrm>
            <a:off x="858838" y="31067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3" name="Oval 22"/>
          <p:cNvSpPr>
            <a:spLocks noChangeArrowheads="1"/>
          </p:cNvSpPr>
          <p:nvPr/>
        </p:nvSpPr>
        <p:spPr bwMode="auto">
          <a:xfrm>
            <a:off x="1090613" y="2986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4" name="Oval 23"/>
          <p:cNvSpPr>
            <a:spLocks noChangeArrowheads="1"/>
          </p:cNvSpPr>
          <p:nvPr/>
        </p:nvSpPr>
        <p:spPr bwMode="auto">
          <a:xfrm>
            <a:off x="979488" y="32289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5" name="Oval 24"/>
          <p:cNvSpPr>
            <a:spLocks noChangeArrowheads="1"/>
          </p:cNvSpPr>
          <p:nvPr/>
        </p:nvSpPr>
        <p:spPr bwMode="auto">
          <a:xfrm>
            <a:off x="1090613" y="29479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6" name="Oval 25"/>
          <p:cNvSpPr>
            <a:spLocks noChangeArrowheads="1"/>
          </p:cNvSpPr>
          <p:nvPr/>
        </p:nvSpPr>
        <p:spPr bwMode="auto">
          <a:xfrm>
            <a:off x="1263650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7" name="Oval 26"/>
          <p:cNvSpPr>
            <a:spLocks noChangeArrowheads="1"/>
          </p:cNvSpPr>
          <p:nvPr/>
        </p:nvSpPr>
        <p:spPr bwMode="auto">
          <a:xfrm>
            <a:off x="1071563" y="31813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Oval 27"/>
          <p:cNvSpPr>
            <a:spLocks noChangeArrowheads="1"/>
          </p:cNvSpPr>
          <p:nvPr/>
        </p:nvSpPr>
        <p:spPr bwMode="auto">
          <a:xfrm>
            <a:off x="1009650" y="29289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9" name="Oval 28"/>
          <p:cNvSpPr>
            <a:spLocks noChangeArrowheads="1"/>
          </p:cNvSpPr>
          <p:nvPr/>
        </p:nvSpPr>
        <p:spPr bwMode="auto">
          <a:xfrm>
            <a:off x="1293813" y="2986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0" name="Oval 29"/>
          <p:cNvSpPr>
            <a:spLocks noChangeArrowheads="1"/>
          </p:cNvSpPr>
          <p:nvPr/>
        </p:nvSpPr>
        <p:spPr bwMode="auto">
          <a:xfrm>
            <a:off x="1173163" y="2892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1" name="Oval 30"/>
          <p:cNvSpPr>
            <a:spLocks noChangeArrowheads="1"/>
          </p:cNvSpPr>
          <p:nvPr/>
        </p:nvSpPr>
        <p:spPr bwMode="auto">
          <a:xfrm>
            <a:off x="2143125" y="2155825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2" name="Oval 31"/>
          <p:cNvSpPr>
            <a:spLocks noChangeArrowheads="1"/>
          </p:cNvSpPr>
          <p:nvPr/>
        </p:nvSpPr>
        <p:spPr bwMode="auto">
          <a:xfrm>
            <a:off x="2225675" y="21558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3" name="Oval 32"/>
          <p:cNvSpPr>
            <a:spLocks noChangeArrowheads="1"/>
          </p:cNvSpPr>
          <p:nvPr/>
        </p:nvSpPr>
        <p:spPr bwMode="auto">
          <a:xfrm>
            <a:off x="2124075" y="2239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4" name="Oval 33"/>
          <p:cNvSpPr>
            <a:spLocks noChangeArrowheads="1"/>
          </p:cNvSpPr>
          <p:nvPr/>
        </p:nvSpPr>
        <p:spPr bwMode="auto">
          <a:xfrm>
            <a:off x="2184400" y="21939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5" name="Oval 34"/>
          <p:cNvSpPr>
            <a:spLocks noChangeArrowheads="1"/>
          </p:cNvSpPr>
          <p:nvPr/>
        </p:nvSpPr>
        <p:spPr bwMode="auto">
          <a:xfrm>
            <a:off x="2062163" y="235108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6" name="Oval 35"/>
          <p:cNvSpPr>
            <a:spLocks noChangeArrowheads="1"/>
          </p:cNvSpPr>
          <p:nvPr/>
        </p:nvSpPr>
        <p:spPr bwMode="auto">
          <a:xfrm>
            <a:off x="2062163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7" name="Oval 36"/>
          <p:cNvSpPr>
            <a:spLocks noChangeArrowheads="1"/>
          </p:cNvSpPr>
          <p:nvPr/>
        </p:nvSpPr>
        <p:spPr bwMode="auto">
          <a:xfrm>
            <a:off x="2193925" y="23241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8" name="Oval 37"/>
          <p:cNvSpPr>
            <a:spLocks noChangeArrowheads="1"/>
          </p:cNvSpPr>
          <p:nvPr/>
        </p:nvSpPr>
        <p:spPr bwMode="auto">
          <a:xfrm>
            <a:off x="2346325" y="23415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9" name="Freeform 38"/>
          <p:cNvSpPr>
            <a:spLocks/>
          </p:cNvSpPr>
          <p:nvPr/>
        </p:nvSpPr>
        <p:spPr bwMode="auto">
          <a:xfrm>
            <a:off x="5481638" y="2036763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0" name="Rectangle 39"/>
          <p:cNvSpPr>
            <a:spLocks noChangeArrowheads="1"/>
          </p:cNvSpPr>
          <p:nvPr/>
        </p:nvSpPr>
        <p:spPr bwMode="auto">
          <a:xfrm>
            <a:off x="5256213" y="1941513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1" name="Rectangle 40"/>
          <p:cNvSpPr>
            <a:spLocks noChangeArrowheads="1"/>
          </p:cNvSpPr>
          <p:nvPr/>
        </p:nvSpPr>
        <p:spPr bwMode="auto">
          <a:xfrm>
            <a:off x="5264150" y="34147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2" name="Oval 41"/>
          <p:cNvSpPr>
            <a:spLocks noChangeArrowheads="1"/>
          </p:cNvSpPr>
          <p:nvPr/>
        </p:nvSpPr>
        <p:spPr bwMode="auto">
          <a:xfrm>
            <a:off x="5619750" y="32289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3" name="Oval 42"/>
          <p:cNvSpPr>
            <a:spLocks noChangeArrowheads="1"/>
          </p:cNvSpPr>
          <p:nvPr/>
        </p:nvSpPr>
        <p:spPr bwMode="auto">
          <a:xfrm>
            <a:off x="5568950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4" name="Oval 43"/>
          <p:cNvSpPr>
            <a:spLocks noChangeArrowheads="1"/>
          </p:cNvSpPr>
          <p:nvPr/>
        </p:nvSpPr>
        <p:spPr bwMode="auto">
          <a:xfrm>
            <a:off x="5700713" y="2967038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5" name="Oval 44"/>
          <p:cNvSpPr>
            <a:spLocks noChangeArrowheads="1"/>
          </p:cNvSpPr>
          <p:nvPr/>
        </p:nvSpPr>
        <p:spPr bwMode="auto">
          <a:xfrm>
            <a:off x="5730875" y="31162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6" name="Oval 45"/>
          <p:cNvSpPr>
            <a:spLocks noChangeArrowheads="1"/>
          </p:cNvSpPr>
          <p:nvPr/>
        </p:nvSpPr>
        <p:spPr bwMode="auto">
          <a:xfrm>
            <a:off x="5740400" y="28733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7" name="Oval 46"/>
          <p:cNvSpPr>
            <a:spLocks noChangeArrowheads="1"/>
          </p:cNvSpPr>
          <p:nvPr/>
        </p:nvSpPr>
        <p:spPr bwMode="auto">
          <a:xfrm>
            <a:off x="5811838" y="28829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8" name="Oval 47"/>
          <p:cNvSpPr>
            <a:spLocks noChangeArrowheads="1"/>
          </p:cNvSpPr>
          <p:nvPr/>
        </p:nvSpPr>
        <p:spPr bwMode="auto">
          <a:xfrm>
            <a:off x="5730875" y="27622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9" name="Oval 48"/>
          <p:cNvSpPr>
            <a:spLocks noChangeArrowheads="1"/>
          </p:cNvSpPr>
          <p:nvPr/>
        </p:nvSpPr>
        <p:spPr bwMode="auto">
          <a:xfrm>
            <a:off x="5902325" y="27622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0" name="Oval 49"/>
          <p:cNvSpPr>
            <a:spLocks noChangeArrowheads="1"/>
          </p:cNvSpPr>
          <p:nvPr/>
        </p:nvSpPr>
        <p:spPr bwMode="auto">
          <a:xfrm>
            <a:off x="5892800" y="2659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1" name="Oval 50"/>
          <p:cNvSpPr>
            <a:spLocks noChangeArrowheads="1"/>
          </p:cNvSpPr>
          <p:nvPr/>
        </p:nvSpPr>
        <p:spPr bwMode="auto">
          <a:xfrm>
            <a:off x="5902325" y="26320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2" name="Oval 51"/>
          <p:cNvSpPr>
            <a:spLocks noChangeArrowheads="1"/>
          </p:cNvSpPr>
          <p:nvPr/>
        </p:nvSpPr>
        <p:spPr bwMode="auto">
          <a:xfrm>
            <a:off x="6013450" y="2678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3" name="Oval 52"/>
          <p:cNvSpPr>
            <a:spLocks noChangeArrowheads="1"/>
          </p:cNvSpPr>
          <p:nvPr/>
        </p:nvSpPr>
        <p:spPr bwMode="auto">
          <a:xfrm>
            <a:off x="5811838" y="2557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4" name="Oval 53"/>
          <p:cNvSpPr>
            <a:spLocks noChangeArrowheads="1"/>
          </p:cNvSpPr>
          <p:nvPr/>
        </p:nvSpPr>
        <p:spPr bwMode="auto">
          <a:xfrm>
            <a:off x="5932488" y="2557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5" name="Oval 54"/>
          <p:cNvSpPr>
            <a:spLocks noChangeArrowheads="1"/>
          </p:cNvSpPr>
          <p:nvPr/>
        </p:nvSpPr>
        <p:spPr bwMode="auto">
          <a:xfrm>
            <a:off x="6024563" y="2565400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6" name="Oval 55"/>
          <p:cNvSpPr>
            <a:spLocks noChangeArrowheads="1"/>
          </p:cNvSpPr>
          <p:nvPr/>
        </p:nvSpPr>
        <p:spPr bwMode="auto">
          <a:xfrm>
            <a:off x="5943600" y="24447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7" name="Oval 56"/>
          <p:cNvSpPr>
            <a:spLocks noChangeArrowheads="1"/>
          </p:cNvSpPr>
          <p:nvPr/>
        </p:nvSpPr>
        <p:spPr bwMode="auto">
          <a:xfrm>
            <a:off x="6064250" y="24907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8" name="Oval 57"/>
          <p:cNvSpPr>
            <a:spLocks noChangeArrowheads="1"/>
          </p:cNvSpPr>
          <p:nvPr/>
        </p:nvSpPr>
        <p:spPr bwMode="auto">
          <a:xfrm>
            <a:off x="6094413" y="23606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9" name="Oval 58"/>
          <p:cNvSpPr>
            <a:spLocks noChangeArrowheads="1"/>
          </p:cNvSpPr>
          <p:nvPr/>
        </p:nvSpPr>
        <p:spPr bwMode="auto">
          <a:xfrm>
            <a:off x="6176963" y="2435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0" name="Oval 59"/>
          <p:cNvSpPr>
            <a:spLocks noChangeArrowheads="1"/>
          </p:cNvSpPr>
          <p:nvPr/>
        </p:nvSpPr>
        <p:spPr bwMode="auto">
          <a:xfrm>
            <a:off x="6013450" y="23241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1" name="Oval 60"/>
          <p:cNvSpPr>
            <a:spLocks noChangeArrowheads="1"/>
          </p:cNvSpPr>
          <p:nvPr/>
        </p:nvSpPr>
        <p:spPr bwMode="auto">
          <a:xfrm>
            <a:off x="6186488" y="23606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2" name="Oval 61"/>
          <p:cNvSpPr>
            <a:spLocks noChangeArrowheads="1"/>
          </p:cNvSpPr>
          <p:nvPr/>
        </p:nvSpPr>
        <p:spPr bwMode="auto">
          <a:xfrm>
            <a:off x="6145213" y="2286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3" name="Oval 62"/>
          <p:cNvSpPr>
            <a:spLocks noChangeArrowheads="1"/>
          </p:cNvSpPr>
          <p:nvPr/>
        </p:nvSpPr>
        <p:spPr bwMode="auto">
          <a:xfrm>
            <a:off x="6297613" y="2398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4" name="Oval 63"/>
          <p:cNvSpPr>
            <a:spLocks noChangeArrowheads="1"/>
          </p:cNvSpPr>
          <p:nvPr/>
        </p:nvSpPr>
        <p:spPr bwMode="auto">
          <a:xfrm>
            <a:off x="6267450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5" name="Oval 64"/>
          <p:cNvSpPr>
            <a:spLocks noChangeArrowheads="1"/>
          </p:cNvSpPr>
          <p:nvPr/>
        </p:nvSpPr>
        <p:spPr bwMode="auto">
          <a:xfrm>
            <a:off x="6297613" y="22955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6" name="Oval 65"/>
          <p:cNvSpPr>
            <a:spLocks noChangeArrowheads="1"/>
          </p:cNvSpPr>
          <p:nvPr/>
        </p:nvSpPr>
        <p:spPr bwMode="auto">
          <a:xfrm>
            <a:off x="6418263" y="22494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7" name="Oval 66"/>
          <p:cNvSpPr>
            <a:spLocks noChangeArrowheads="1"/>
          </p:cNvSpPr>
          <p:nvPr/>
        </p:nvSpPr>
        <p:spPr bwMode="auto">
          <a:xfrm>
            <a:off x="6388100" y="21828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8" name="Oval 67"/>
          <p:cNvSpPr>
            <a:spLocks noChangeArrowheads="1"/>
          </p:cNvSpPr>
          <p:nvPr/>
        </p:nvSpPr>
        <p:spPr bwMode="auto">
          <a:xfrm>
            <a:off x="6418263" y="23145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9" name="Oval 68"/>
          <p:cNvSpPr>
            <a:spLocks noChangeArrowheads="1"/>
          </p:cNvSpPr>
          <p:nvPr/>
        </p:nvSpPr>
        <p:spPr bwMode="auto">
          <a:xfrm>
            <a:off x="6510338" y="22018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0" name="Oval 69"/>
          <p:cNvSpPr>
            <a:spLocks noChangeArrowheads="1"/>
          </p:cNvSpPr>
          <p:nvPr/>
        </p:nvSpPr>
        <p:spPr bwMode="auto">
          <a:xfrm>
            <a:off x="6510338" y="22764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1" name="Oval 70"/>
          <p:cNvSpPr>
            <a:spLocks noChangeArrowheads="1"/>
          </p:cNvSpPr>
          <p:nvPr/>
        </p:nvSpPr>
        <p:spPr bwMode="auto">
          <a:xfrm>
            <a:off x="6510338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2" name="Oval 71"/>
          <p:cNvSpPr>
            <a:spLocks noChangeArrowheads="1"/>
          </p:cNvSpPr>
          <p:nvPr/>
        </p:nvSpPr>
        <p:spPr bwMode="auto">
          <a:xfrm>
            <a:off x="6621463" y="2286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3" name="Oval 72"/>
          <p:cNvSpPr>
            <a:spLocks noChangeArrowheads="1"/>
          </p:cNvSpPr>
          <p:nvPr/>
        </p:nvSpPr>
        <p:spPr bwMode="auto">
          <a:xfrm>
            <a:off x="6621463" y="22018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4" name="Oval 73"/>
          <p:cNvSpPr>
            <a:spLocks noChangeArrowheads="1"/>
          </p:cNvSpPr>
          <p:nvPr/>
        </p:nvSpPr>
        <p:spPr bwMode="auto">
          <a:xfrm>
            <a:off x="6702425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5" name="Oval 74"/>
          <p:cNvSpPr>
            <a:spLocks noChangeArrowheads="1"/>
          </p:cNvSpPr>
          <p:nvPr/>
        </p:nvSpPr>
        <p:spPr bwMode="auto">
          <a:xfrm>
            <a:off x="6702425" y="2257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6" name="Oval 75"/>
          <p:cNvSpPr>
            <a:spLocks noChangeArrowheads="1"/>
          </p:cNvSpPr>
          <p:nvPr/>
        </p:nvSpPr>
        <p:spPr bwMode="auto">
          <a:xfrm>
            <a:off x="6792913" y="21193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7" name="Oval 76"/>
          <p:cNvSpPr>
            <a:spLocks noChangeArrowheads="1"/>
          </p:cNvSpPr>
          <p:nvPr/>
        </p:nvSpPr>
        <p:spPr bwMode="auto">
          <a:xfrm>
            <a:off x="6873875" y="2239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8" name="Oval 77"/>
          <p:cNvSpPr>
            <a:spLocks noChangeArrowheads="1"/>
          </p:cNvSpPr>
          <p:nvPr/>
        </p:nvSpPr>
        <p:spPr bwMode="auto">
          <a:xfrm>
            <a:off x="6905625" y="2136775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9" name="Oval 78"/>
          <p:cNvSpPr>
            <a:spLocks noChangeArrowheads="1"/>
          </p:cNvSpPr>
          <p:nvPr/>
        </p:nvSpPr>
        <p:spPr bwMode="auto">
          <a:xfrm>
            <a:off x="6783388" y="21748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0" name="Oval 79"/>
          <p:cNvSpPr>
            <a:spLocks noChangeArrowheads="1"/>
          </p:cNvSpPr>
          <p:nvPr/>
        </p:nvSpPr>
        <p:spPr bwMode="auto">
          <a:xfrm>
            <a:off x="6954838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1" name="Oval 80"/>
          <p:cNvSpPr>
            <a:spLocks noChangeArrowheads="1"/>
          </p:cNvSpPr>
          <p:nvPr/>
        </p:nvSpPr>
        <p:spPr bwMode="auto">
          <a:xfrm>
            <a:off x="6905625" y="2043113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2" name="Oval 81"/>
          <p:cNvSpPr>
            <a:spLocks noChangeArrowheads="1"/>
          </p:cNvSpPr>
          <p:nvPr/>
        </p:nvSpPr>
        <p:spPr bwMode="auto">
          <a:xfrm>
            <a:off x="6186488" y="25384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3" name="Oval 82"/>
          <p:cNvSpPr>
            <a:spLocks noChangeArrowheads="1"/>
          </p:cNvSpPr>
          <p:nvPr/>
        </p:nvSpPr>
        <p:spPr bwMode="auto">
          <a:xfrm>
            <a:off x="7026275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4" name="Oval 83"/>
          <p:cNvSpPr>
            <a:spLocks noChangeArrowheads="1"/>
          </p:cNvSpPr>
          <p:nvPr/>
        </p:nvSpPr>
        <p:spPr bwMode="auto">
          <a:xfrm>
            <a:off x="7107238" y="22209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5" name="Oval 84"/>
          <p:cNvSpPr>
            <a:spLocks noChangeArrowheads="1"/>
          </p:cNvSpPr>
          <p:nvPr/>
        </p:nvSpPr>
        <p:spPr bwMode="auto">
          <a:xfrm>
            <a:off x="5659438" y="2921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6" name="Rectangle 85"/>
          <p:cNvSpPr>
            <a:spLocks noChangeArrowheads="1"/>
          </p:cNvSpPr>
          <p:nvPr/>
        </p:nvSpPr>
        <p:spPr bwMode="auto">
          <a:xfrm>
            <a:off x="609600" y="4003675"/>
            <a:ext cx="80010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velikosti vzorku</a:t>
            </a:r>
          </a:p>
        </p:txBody>
      </p:sp>
      <p:sp>
        <p:nvSpPr>
          <p:cNvPr id="297047" name="Text Box 86"/>
          <p:cNvSpPr txBox="1">
            <a:spLocks noChangeArrowheads="1"/>
          </p:cNvSpPr>
          <p:nvPr/>
        </p:nvSpPr>
        <p:spPr bwMode="auto">
          <a:xfrm>
            <a:off x="304800" y="458152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48" name="Text Box 87"/>
          <p:cNvSpPr txBox="1">
            <a:spLocks noChangeArrowheads="1"/>
          </p:cNvSpPr>
          <p:nvPr/>
        </p:nvSpPr>
        <p:spPr bwMode="auto">
          <a:xfrm>
            <a:off x="2598738" y="627856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49" name="Text Box 88"/>
          <p:cNvSpPr txBox="1">
            <a:spLocks noChangeArrowheads="1"/>
          </p:cNvSpPr>
          <p:nvPr/>
        </p:nvSpPr>
        <p:spPr bwMode="auto">
          <a:xfrm>
            <a:off x="4953000" y="46243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50" name="Text Box 89"/>
          <p:cNvSpPr txBox="1">
            <a:spLocks noChangeArrowheads="1"/>
          </p:cNvSpPr>
          <p:nvPr/>
        </p:nvSpPr>
        <p:spPr bwMode="auto">
          <a:xfrm>
            <a:off x="7315200" y="62626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51" name="Rectangle 90"/>
          <p:cNvSpPr>
            <a:spLocks noChangeArrowheads="1"/>
          </p:cNvSpPr>
          <p:nvPr/>
        </p:nvSpPr>
        <p:spPr bwMode="auto">
          <a:xfrm>
            <a:off x="2674938" y="5410200"/>
            <a:ext cx="1438275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0,214)</a:t>
            </a:r>
          </a:p>
        </p:txBody>
      </p:sp>
      <p:sp>
        <p:nvSpPr>
          <p:cNvPr id="297052" name="Rectangle 91"/>
          <p:cNvSpPr>
            <a:spLocks noChangeArrowheads="1"/>
          </p:cNvSpPr>
          <p:nvPr/>
        </p:nvSpPr>
        <p:spPr bwMode="auto">
          <a:xfrm>
            <a:off x="7143750" y="4495800"/>
            <a:ext cx="1438275" cy="5524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0,008)</a:t>
            </a:r>
          </a:p>
        </p:txBody>
      </p:sp>
      <p:sp>
        <p:nvSpPr>
          <p:cNvPr id="297053" name="Freeform 92"/>
          <p:cNvSpPr>
            <a:spLocks/>
          </p:cNvSpPr>
          <p:nvPr/>
        </p:nvSpPr>
        <p:spPr bwMode="auto">
          <a:xfrm>
            <a:off x="825500" y="4852988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4" name="Rectangle 93"/>
          <p:cNvSpPr>
            <a:spLocks noChangeArrowheads="1"/>
          </p:cNvSpPr>
          <p:nvPr/>
        </p:nvSpPr>
        <p:spPr bwMode="auto">
          <a:xfrm>
            <a:off x="609600" y="475773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5" name="Rectangle 94"/>
          <p:cNvSpPr>
            <a:spLocks noChangeArrowheads="1"/>
          </p:cNvSpPr>
          <p:nvPr/>
        </p:nvSpPr>
        <p:spPr bwMode="auto">
          <a:xfrm>
            <a:off x="617538" y="6223000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6" name="Oval 95"/>
          <p:cNvSpPr>
            <a:spLocks noChangeArrowheads="1"/>
          </p:cNvSpPr>
          <p:nvPr/>
        </p:nvSpPr>
        <p:spPr bwMode="auto">
          <a:xfrm>
            <a:off x="982663" y="59991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7" name="Oval 96"/>
          <p:cNvSpPr>
            <a:spLocks noChangeArrowheads="1"/>
          </p:cNvSpPr>
          <p:nvPr/>
        </p:nvSpPr>
        <p:spPr bwMode="auto">
          <a:xfrm>
            <a:off x="992188" y="58404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8" name="Oval 97"/>
          <p:cNvSpPr>
            <a:spLocks noChangeArrowheads="1"/>
          </p:cNvSpPr>
          <p:nvPr/>
        </p:nvSpPr>
        <p:spPr bwMode="auto">
          <a:xfrm>
            <a:off x="1235075" y="5811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9" name="Oval 98"/>
          <p:cNvSpPr>
            <a:spLocks noChangeArrowheads="1"/>
          </p:cNvSpPr>
          <p:nvPr/>
        </p:nvSpPr>
        <p:spPr bwMode="auto">
          <a:xfrm>
            <a:off x="1447800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0" name="Oval 99"/>
          <p:cNvSpPr>
            <a:spLocks noChangeArrowheads="1"/>
          </p:cNvSpPr>
          <p:nvPr/>
        </p:nvSpPr>
        <p:spPr bwMode="auto">
          <a:xfrm>
            <a:off x="1649413" y="535463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1" name="Oval 100"/>
          <p:cNvSpPr>
            <a:spLocks noChangeArrowheads="1"/>
          </p:cNvSpPr>
          <p:nvPr/>
        </p:nvSpPr>
        <p:spPr bwMode="auto">
          <a:xfrm>
            <a:off x="1873250" y="53371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2" name="Oval 101"/>
          <p:cNvSpPr>
            <a:spLocks noChangeArrowheads="1"/>
          </p:cNvSpPr>
          <p:nvPr/>
        </p:nvSpPr>
        <p:spPr bwMode="auto">
          <a:xfrm>
            <a:off x="2155825" y="5019675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3" name="Oval 102"/>
          <p:cNvSpPr>
            <a:spLocks noChangeArrowheads="1"/>
          </p:cNvSpPr>
          <p:nvPr/>
        </p:nvSpPr>
        <p:spPr bwMode="auto">
          <a:xfrm>
            <a:off x="2398713" y="4964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4" name="Rectangle 103"/>
          <p:cNvSpPr>
            <a:spLocks noChangeArrowheads="1"/>
          </p:cNvSpPr>
          <p:nvPr/>
        </p:nvSpPr>
        <p:spPr bwMode="auto">
          <a:xfrm>
            <a:off x="5281613" y="4730750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5" name="Rectangle 104"/>
          <p:cNvSpPr>
            <a:spLocks noChangeArrowheads="1"/>
          </p:cNvSpPr>
          <p:nvPr/>
        </p:nvSpPr>
        <p:spPr bwMode="auto">
          <a:xfrm>
            <a:off x="5289550" y="61960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6" name="Freeform 105"/>
          <p:cNvSpPr>
            <a:spLocks/>
          </p:cNvSpPr>
          <p:nvPr/>
        </p:nvSpPr>
        <p:spPr bwMode="auto">
          <a:xfrm>
            <a:off x="5683250" y="5524500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7" name="Oval 106"/>
          <p:cNvSpPr>
            <a:spLocks noChangeArrowheads="1"/>
          </p:cNvSpPr>
          <p:nvPr/>
        </p:nvSpPr>
        <p:spPr bwMode="auto">
          <a:xfrm>
            <a:off x="6221413" y="5580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8" name="Oval 107"/>
          <p:cNvSpPr>
            <a:spLocks noChangeArrowheads="1"/>
          </p:cNvSpPr>
          <p:nvPr/>
        </p:nvSpPr>
        <p:spPr bwMode="auto">
          <a:xfrm>
            <a:off x="5805488" y="5683250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9" name="Oval 108"/>
          <p:cNvSpPr>
            <a:spLocks noChangeArrowheads="1"/>
          </p:cNvSpPr>
          <p:nvPr/>
        </p:nvSpPr>
        <p:spPr bwMode="auto">
          <a:xfrm>
            <a:off x="6119813" y="60467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0" name="Oval 109"/>
          <p:cNvSpPr>
            <a:spLocks noChangeArrowheads="1"/>
          </p:cNvSpPr>
          <p:nvPr/>
        </p:nvSpPr>
        <p:spPr bwMode="auto">
          <a:xfrm>
            <a:off x="6018213" y="5943600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1" name="Oval 110"/>
          <p:cNvSpPr>
            <a:spLocks noChangeArrowheads="1"/>
          </p:cNvSpPr>
          <p:nvPr/>
        </p:nvSpPr>
        <p:spPr bwMode="auto">
          <a:xfrm>
            <a:off x="6484938" y="56737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2" name="Oval 111"/>
          <p:cNvSpPr>
            <a:spLocks noChangeArrowheads="1"/>
          </p:cNvSpPr>
          <p:nvPr/>
        </p:nvSpPr>
        <p:spPr bwMode="auto">
          <a:xfrm>
            <a:off x="6443663" y="5907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3" name="Oval 112"/>
          <p:cNvSpPr>
            <a:spLocks noChangeArrowheads="1"/>
          </p:cNvSpPr>
          <p:nvPr/>
        </p:nvSpPr>
        <p:spPr bwMode="auto">
          <a:xfrm>
            <a:off x="6818313" y="57753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4" name="Oval 113"/>
          <p:cNvSpPr>
            <a:spLocks noChangeArrowheads="1"/>
          </p:cNvSpPr>
          <p:nvPr/>
        </p:nvSpPr>
        <p:spPr bwMode="auto">
          <a:xfrm>
            <a:off x="5573713" y="5907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5" name="Oval 114"/>
          <p:cNvSpPr>
            <a:spLocks noChangeArrowheads="1"/>
          </p:cNvSpPr>
          <p:nvPr/>
        </p:nvSpPr>
        <p:spPr bwMode="auto">
          <a:xfrm>
            <a:off x="5715000" y="60086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6" name="Oval 115"/>
          <p:cNvSpPr>
            <a:spLocks noChangeArrowheads="1"/>
          </p:cNvSpPr>
          <p:nvPr/>
        </p:nvSpPr>
        <p:spPr bwMode="auto">
          <a:xfrm>
            <a:off x="5957888" y="59991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7" name="Oval 116"/>
          <p:cNvSpPr>
            <a:spLocks noChangeArrowheads="1"/>
          </p:cNvSpPr>
          <p:nvPr/>
        </p:nvSpPr>
        <p:spPr bwMode="auto">
          <a:xfrm>
            <a:off x="5837238" y="58039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8" name="Oval 117"/>
          <p:cNvSpPr>
            <a:spLocks noChangeArrowheads="1"/>
          </p:cNvSpPr>
          <p:nvPr/>
        </p:nvSpPr>
        <p:spPr bwMode="auto">
          <a:xfrm>
            <a:off x="5999163" y="57658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9" name="Oval 118"/>
          <p:cNvSpPr>
            <a:spLocks noChangeArrowheads="1"/>
          </p:cNvSpPr>
          <p:nvPr/>
        </p:nvSpPr>
        <p:spPr bwMode="auto">
          <a:xfrm>
            <a:off x="6140450" y="56911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0" name="Oval 119"/>
          <p:cNvSpPr>
            <a:spLocks noChangeArrowheads="1"/>
          </p:cNvSpPr>
          <p:nvPr/>
        </p:nvSpPr>
        <p:spPr bwMode="auto">
          <a:xfrm>
            <a:off x="5927725" y="57292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1" name="Oval 120"/>
          <p:cNvSpPr>
            <a:spLocks noChangeArrowheads="1"/>
          </p:cNvSpPr>
          <p:nvPr/>
        </p:nvSpPr>
        <p:spPr bwMode="auto">
          <a:xfrm>
            <a:off x="6119813" y="59721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2" name="Oval 121"/>
          <p:cNvSpPr>
            <a:spLocks noChangeArrowheads="1"/>
          </p:cNvSpPr>
          <p:nvPr/>
        </p:nvSpPr>
        <p:spPr bwMode="auto">
          <a:xfrm>
            <a:off x="6202363" y="57753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3" name="Oval 122"/>
          <p:cNvSpPr>
            <a:spLocks noChangeArrowheads="1"/>
          </p:cNvSpPr>
          <p:nvPr/>
        </p:nvSpPr>
        <p:spPr bwMode="auto">
          <a:xfrm>
            <a:off x="6323013" y="56642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4" name="Oval 123"/>
          <p:cNvSpPr>
            <a:spLocks noChangeArrowheads="1"/>
          </p:cNvSpPr>
          <p:nvPr/>
        </p:nvSpPr>
        <p:spPr bwMode="auto">
          <a:xfrm>
            <a:off x="6281738" y="5813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5" name="Oval 124"/>
          <p:cNvSpPr>
            <a:spLocks noChangeArrowheads="1"/>
          </p:cNvSpPr>
          <p:nvPr/>
        </p:nvSpPr>
        <p:spPr bwMode="auto">
          <a:xfrm>
            <a:off x="6373813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6" name="Oval 125"/>
          <p:cNvSpPr>
            <a:spLocks noChangeArrowheads="1"/>
          </p:cNvSpPr>
          <p:nvPr/>
        </p:nvSpPr>
        <p:spPr bwMode="auto">
          <a:xfrm>
            <a:off x="6535738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7" name="Oval 126"/>
          <p:cNvSpPr>
            <a:spLocks noChangeArrowheads="1"/>
          </p:cNvSpPr>
          <p:nvPr/>
        </p:nvSpPr>
        <p:spPr bwMode="auto">
          <a:xfrm>
            <a:off x="6910388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8" name="Oval 127"/>
          <p:cNvSpPr>
            <a:spLocks noChangeArrowheads="1"/>
          </p:cNvSpPr>
          <p:nvPr/>
        </p:nvSpPr>
        <p:spPr bwMode="auto">
          <a:xfrm>
            <a:off x="6748463" y="5580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9" name="Oval 128"/>
          <p:cNvSpPr>
            <a:spLocks noChangeArrowheads="1"/>
          </p:cNvSpPr>
          <p:nvPr/>
        </p:nvSpPr>
        <p:spPr bwMode="auto">
          <a:xfrm>
            <a:off x="6778625" y="57388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0" name="Oval 129"/>
          <p:cNvSpPr>
            <a:spLocks noChangeArrowheads="1"/>
          </p:cNvSpPr>
          <p:nvPr/>
        </p:nvSpPr>
        <p:spPr bwMode="auto">
          <a:xfrm>
            <a:off x="6686550" y="57943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1" name="Oval 130"/>
          <p:cNvSpPr>
            <a:spLocks noChangeArrowheads="1"/>
          </p:cNvSpPr>
          <p:nvPr/>
        </p:nvSpPr>
        <p:spPr bwMode="auto">
          <a:xfrm>
            <a:off x="6616700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2" name="Oval 131"/>
          <p:cNvSpPr>
            <a:spLocks noChangeArrowheads="1"/>
          </p:cNvSpPr>
          <p:nvPr/>
        </p:nvSpPr>
        <p:spPr bwMode="auto">
          <a:xfrm>
            <a:off x="6665913" y="5775325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3" name="Oval 132"/>
          <p:cNvSpPr>
            <a:spLocks noChangeArrowheads="1"/>
          </p:cNvSpPr>
          <p:nvPr/>
        </p:nvSpPr>
        <p:spPr bwMode="auto">
          <a:xfrm>
            <a:off x="6373813" y="58689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4" name="Oval 133"/>
          <p:cNvSpPr>
            <a:spLocks noChangeArrowheads="1"/>
          </p:cNvSpPr>
          <p:nvPr/>
        </p:nvSpPr>
        <p:spPr bwMode="auto">
          <a:xfrm>
            <a:off x="6565900" y="5859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5" name="Oval 134"/>
          <p:cNvSpPr>
            <a:spLocks noChangeArrowheads="1"/>
          </p:cNvSpPr>
          <p:nvPr/>
        </p:nvSpPr>
        <p:spPr bwMode="auto">
          <a:xfrm>
            <a:off x="6242050" y="58880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6" name="Oval 135"/>
          <p:cNvSpPr>
            <a:spLocks noChangeArrowheads="1"/>
          </p:cNvSpPr>
          <p:nvPr/>
        </p:nvSpPr>
        <p:spPr bwMode="auto">
          <a:xfrm>
            <a:off x="6889750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7" name="Oval 136"/>
          <p:cNvSpPr>
            <a:spLocks noChangeArrowheads="1"/>
          </p:cNvSpPr>
          <p:nvPr/>
        </p:nvSpPr>
        <p:spPr bwMode="auto">
          <a:xfrm>
            <a:off x="6970713" y="5813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8" name="Oval 137"/>
          <p:cNvSpPr>
            <a:spLocks noChangeArrowheads="1"/>
          </p:cNvSpPr>
          <p:nvPr/>
        </p:nvSpPr>
        <p:spPr bwMode="auto">
          <a:xfrm>
            <a:off x="7051675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9" name="Oval 138"/>
          <p:cNvSpPr>
            <a:spLocks noChangeArrowheads="1"/>
          </p:cNvSpPr>
          <p:nvPr/>
        </p:nvSpPr>
        <p:spPr bwMode="auto">
          <a:xfrm>
            <a:off x="7102475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0" name="Oval 139"/>
          <p:cNvSpPr>
            <a:spLocks noChangeArrowheads="1"/>
          </p:cNvSpPr>
          <p:nvPr/>
        </p:nvSpPr>
        <p:spPr bwMode="auto">
          <a:xfrm>
            <a:off x="6850063" y="54213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1" name="Oval 140"/>
          <p:cNvSpPr>
            <a:spLocks noChangeArrowheads="1"/>
          </p:cNvSpPr>
          <p:nvPr/>
        </p:nvSpPr>
        <p:spPr bwMode="auto">
          <a:xfrm>
            <a:off x="7061200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2" name="Oval 141"/>
          <p:cNvSpPr>
            <a:spLocks noChangeArrowheads="1"/>
          </p:cNvSpPr>
          <p:nvPr/>
        </p:nvSpPr>
        <p:spPr bwMode="auto">
          <a:xfrm>
            <a:off x="7091363" y="5430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3" name="Oval 142"/>
          <p:cNvSpPr>
            <a:spLocks noChangeArrowheads="1"/>
          </p:cNvSpPr>
          <p:nvPr/>
        </p:nvSpPr>
        <p:spPr bwMode="auto">
          <a:xfrm>
            <a:off x="6565900" y="59436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4" name="Oval 143"/>
          <p:cNvSpPr>
            <a:spLocks noChangeArrowheads="1"/>
          </p:cNvSpPr>
          <p:nvPr/>
        </p:nvSpPr>
        <p:spPr bwMode="auto">
          <a:xfrm>
            <a:off x="7021513" y="57102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5" name="Oval 144"/>
          <p:cNvSpPr>
            <a:spLocks noChangeArrowheads="1"/>
          </p:cNvSpPr>
          <p:nvPr/>
        </p:nvSpPr>
        <p:spPr bwMode="auto">
          <a:xfrm>
            <a:off x="7061200" y="54498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6" name="Oval 145"/>
          <p:cNvSpPr>
            <a:spLocks noChangeArrowheads="1"/>
          </p:cNvSpPr>
          <p:nvPr/>
        </p:nvSpPr>
        <p:spPr bwMode="auto">
          <a:xfrm>
            <a:off x="7213600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7" name="Oval 146"/>
          <p:cNvSpPr>
            <a:spLocks noChangeArrowheads="1"/>
          </p:cNvSpPr>
          <p:nvPr/>
        </p:nvSpPr>
        <p:spPr bwMode="auto">
          <a:xfrm>
            <a:off x="7213600" y="5468938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8" name="Oval 147"/>
          <p:cNvSpPr>
            <a:spLocks noChangeArrowheads="1"/>
          </p:cNvSpPr>
          <p:nvPr/>
        </p:nvSpPr>
        <p:spPr bwMode="auto">
          <a:xfrm>
            <a:off x="7315200" y="55610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9" name="Oval 148"/>
          <p:cNvSpPr>
            <a:spLocks noChangeArrowheads="1"/>
          </p:cNvSpPr>
          <p:nvPr/>
        </p:nvSpPr>
        <p:spPr bwMode="auto">
          <a:xfrm>
            <a:off x="7315200" y="53371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0" name="Oval 149"/>
          <p:cNvSpPr>
            <a:spLocks noChangeArrowheads="1"/>
          </p:cNvSpPr>
          <p:nvPr/>
        </p:nvSpPr>
        <p:spPr bwMode="auto">
          <a:xfrm>
            <a:off x="7334250" y="56737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1" name="Oval 150"/>
          <p:cNvSpPr>
            <a:spLocks noChangeArrowheads="1"/>
          </p:cNvSpPr>
          <p:nvPr/>
        </p:nvSpPr>
        <p:spPr bwMode="auto">
          <a:xfrm>
            <a:off x="6727825" y="5599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2" name="Oval 151"/>
          <p:cNvSpPr>
            <a:spLocks noChangeArrowheads="1"/>
          </p:cNvSpPr>
          <p:nvPr/>
        </p:nvSpPr>
        <p:spPr bwMode="auto">
          <a:xfrm>
            <a:off x="5837238" y="59531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3" name="Oval 152"/>
          <p:cNvSpPr>
            <a:spLocks noChangeArrowheads="1"/>
          </p:cNvSpPr>
          <p:nvPr/>
        </p:nvSpPr>
        <p:spPr bwMode="auto">
          <a:xfrm>
            <a:off x="6686550" y="54768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4" name="Oval 153"/>
          <p:cNvSpPr>
            <a:spLocks noChangeArrowheads="1"/>
          </p:cNvSpPr>
          <p:nvPr/>
        </p:nvSpPr>
        <p:spPr bwMode="auto">
          <a:xfrm>
            <a:off x="7192963" y="5859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Jednoduchá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V případě existence vzájemného vztahu (korelace) lze tento vztah podrobněji popsat.</a:t>
            </a:r>
          </a:p>
          <a:p>
            <a:r>
              <a:rPr lang="cs-CZ" dirty="0" smtClean="0"/>
              <a:t>Cíl regresní analýzy: popsat závislost hodnot proměnné Y na hodnotách proměnné X.</a:t>
            </a:r>
          </a:p>
          <a:p>
            <a:r>
              <a:rPr lang="cs-CZ" dirty="0" smtClean="0"/>
              <a:t>V případě lineární regrese je tento popis dán lineárním modelem tvaru y = </a:t>
            </a:r>
            <a:r>
              <a:rPr lang="cs-CZ" dirty="0" err="1" smtClean="0"/>
              <a:t>ax</a:t>
            </a:r>
            <a:r>
              <a:rPr lang="cs-CZ" dirty="0" smtClean="0"/>
              <a:t> +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Existují i techniky nelineární regrese.</a:t>
            </a:r>
          </a:p>
          <a:p>
            <a:r>
              <a:rPr lang="cs-CZ" dirty="0" smtClean="0"/>
              <a:t>Nemáme-li dostatek informací k teoretickému souboru, snažíme se odhadnout typ funkce pomocí dvourozměrného diagramu.</a:t>
            </a:r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Předpoklady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 smtClean="0"/>
              <a:t>Hlavním předpokladem je splnění požadavků Gauss-</a:t>
            </a:r>
            <a:r>
              <a:rPr lang="cs-CZ" dirty="0" err="1" smtClean="0"/>
              <a:t>Markovovy</a:t>
            </a:r>
            <a:r>
              <a:rPr lang="cs-CZ" dirty="0" smtClean="0"/>
              <a:t> věty: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Splnění těchto předpokladů je zajištěno v případě, kdy jsou rezidua normálně rozdělena, nezávislá na </a:t>
            </a:r>
            <a:r>
              <a:rPr lang="cs-CZ" dirty="0" err="1" smtClean="0"/>
              <a:t>prediktorech</a:t>
            </a:r>
            <a:r>
              <a:rPr lang="cs-CZ" dirty="0" smtClean="0"/>
              <a:t> (které jsou nezávislé).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pic>
        <p:nvPicPr>
          <p:cNvPr id="174082" name="Picture 2" descr="E(\varepsilon_i)=0,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36912"/>
            <a:ext cx="1368152" cy="334084"/>
          </a:xfrm>
          <a:prstGeom prst="rect">
            <a:avLst/>
          </a:prstGeom>
          <a:noFill/>
        </p:spPr>
      </p:pic>
      <p:pic>
        <p:nvPicPr>
          <p:cNvPr id="174084" name="Picture 4" descr="V(\varepsilon_i)= \sigma^2 &lt; \infty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068960"/>
            <a:ext cx="2207202" cy="360040"/>
          </a:xfrm>
          <a:prstGeom prst="rect">
            <a:avLst/>
          </a:prstGeom>
          <a:noFill/>
        </p:spPr>
      </p:pic>
      <p:pic>
        <p:nvPicPr>
          <p:cNvPr id="174088" name="Picture 8" descr="{\rm cov}(\varepsilon_i,\varepsilon_j) = 0, \forall i \neq j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4170" y="3501008"/>
            <a:ext cx="2945782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(přímý) test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24000"/>
            <a:ext cx="8590855" cy="4569296"/>
          </a:xfrm>
        </p:spPr>
        <p:txBody>
          <a:bodyPr/>
          <a:lstStyle/>
          <a:p>
            <a:r>
              <a:rPr lang="cs-CZ" dirty="0" smtClean="0"/>
              <a:t>Výpočet probíhá v cyklu:</a:t>
            </a:r>
          </a:p>
          <a:p>
            <a:pPr lvl="1"/>
            <a:r>
              <a:rPr lang="cs-CZ" dirty="0" smtClean="0"/>
              <a:t>spočítá se parciální pravděpodobnost </a:t>
            </a:r>
            <a:r>
              <a:rPr lang="cs-CZ" dirty="0" err="1" smtClean="0"/>
              <a:t>čtyřpolní</a:t>
            </a:r>
            <a:r>
              <a:rPr lang="cs-CZ" dirty="0" smtClean="0"/>
              <a:t> tabulky p</a:t>
            </a:r>
            <a:r>
              <a:rPr lang="cs-CZ" baseline="-25000" dirty="0" smtClean="0"/>
              <a:t>1</a:t>
            </a:r>
            <a:r>
              <a:rPr lang="cs-CZ" dirty="0" smtClean="0"/>
              <a:t>: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nejnižší hodnota v tabulce se sníží o jedna při zachování součtů řádků i sloupců,</a:t>
            </a:r>
          </a:p>
          <a:p>
            <a:pPr lvl="1"/>
            <a:r>
              <a:rPr lang="cs-CZ" dirty="0" smtClean="0"/>
              <a:t>postup se opakuje (výpočet parciálních pravděpodobností p</a:t>
            </a:r>
            <a:r>
              <a:rPr lang="cs-CZ" baseline="-25000" dirty="0" smtClean="0"/>
              <a:t>2</a:t>
            </a:r>
            <a:r>
              <a:rPr lang="cs-CZ" dirty="0" smtClean="0"/>
              <a:t>…</a:t>
            </a:r>
            <a:r>
              <a:rPr lang="cs-CZ" dirty="0" err="1" smtClean="0"/>
              <a:t>p</a:t>
            </a:r>
            <a:r>
              <a:rPr lang="cs-CZ" baseline="-25000" dirty="0" err="1" smtClean="0"/>
              <a:t>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cyklus končí ve chvíli, kdy je v nejnižším poli tabulky 0.</a:t>
            </a:r>
          </a:p>
          <a:p>
            <a:r>
              <a:rPr lang="cs-CZ" dirty="0" smtClean="0"/>
              <a:t>p-hodnota testu je součtem parciálních pravděpodobností.</a:t>
            </a:r>
          </a:p>
          <a:p>
            <a:pPr lvl="1"/>
            <a:endParaRPr lang="cs-CZ" dirty="0" smtClean="0"/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924944"/>
            <a:ext cx="3593945" cy="70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92896"/>
            <a:ext cx="412417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Vyjádření rizik ve </a:t>
            </a:r>
            <a:r>
              <a:rPr lang="cs-CZ" dirty="0" err="1" smtClean="0"/>
              <a:t>čtyřpolní</a:t>
            </a:r>
            <a:r>
              <a:rPr lang="cs-CZ" dirty="0" smtClean="0"/>
              <a:t> tabulce - motivace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 tabulce.</a:t>
            </a:r>
          </a:p>
          <a:p>
            <a:pPr lvl="0"/>
            <a:r>
              <a:rPr lang="cs-CZ" sz="2400" dirty="0" smtClean="0"/>
              <a:t>Pomocí </a:t>
            </a:r>
            <a:r>
              <a:rPr lang="cs-CZ" sz="2400" dirty="0" err="1" smtClean="0"/>
              <a:t>Pearsonova</a:t>
            </a:r>
            <a:r>
              <a:rPr lang="cs-CZ" sz="2400" dirty="0" smtClean="0"/>
              <a:t> chí‐kvadrátu nebo </a:t>
            </a:r>
            <a:r>
              <a:rPr lang="cs-CZ" sz="2400" dirty="0" err="1" smtClean="0"/>
              <a:t>Fisherova</a:t>
            </a:r>
            <a:r>
              <a:rPr lang="cs-CZ" sz="2400" smtClean="0"/>
              <a:t> exaktního </a:t>
            </a:r>
            <a:r>
              <a:rPr lang="cs-CZ" sz="2400" dirty="0" smtClean="0"/>
              <a:t>testu můžeme rozhodovat o závislosti/nezávislosti dvou sledovaných veličin. Testy ale neumožňují tento vztah kvantifikovat.</a:t>
            </a:r>
          </a:p>
          <a:p>
            <a:endParaRPr lang="cs-CZ" sz="2400" dirty="0" smtClean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23528" y="3501008"/>
            <a:ext cx="331236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err="1" smtClean="0"/>
              <a:t>Má</a:t>
            </a:r>
            <a:r>
              <a:rPr lang="cs-CZ" sz="2400" dirty="0" smtClean="0"/>
              <a:t>‐li to smysl a </a:t>
            </a:r>
            <a:r>
              <a:rPr lang="cs-CZ" sz="2400" dirty="0" err="1" smtClean="0"/>
              <a:t>chceme</a:t>
            </a:r>
            <a:r>
              <a:rPr lang="cs-CZ" sz="2400" dirty="0" smtClean="0"/>
              <a:t>‐li kvantifikovat (rozhodovat o těsnosti této závislosti) můžeme použít tzv. relativní riziko a poměr šancí.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789040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Relativní riziko = </a:t>
            </a:r>
            <a:r>
              <a:rPr lang="cs-CZ" dirty="0" err="1" smtClean="0"/>
              <a:t>Relative</a:t>
            </a:r>
            <a:r>
              <a:rPr lang="cs-CZ" dirty="0" smtClean="0"/>
              <a:t> Risk (RR)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dirty="0" smtClean="0"/>
              <a:t>Výpočet relativního rizika (RR) umožňuje srovnat pravděpodobnosti výskytu sledovaného jevu ve dvou různých skupinách.</a:t>
            </a:r>
          </a:p>
          <a:p>
            <a:r>
              <a:rPr lang="cs-CZ" sz="2200" dirty="0" smtClean="0"/>
              <a:t>1. skupina –</a:t>
            </a:r>
            <a:r>
              <a:rPr lang="cs-CZ" sz="2200" b="1" dirty="0" smtClean="0"/>
              <a:t>experimentální nebo skupina s expozicí určitému faktoru</a:t>
            </a:r>
          </a:p>
          <a:p>
            <a:r>
              <a:rPr lang="pl-PL" sz="2200" dirty="0" smtClean="0"/>
              <a:t>2. skupina –</a:t>
            </a:r>
            <a:r>
              <a:rPr lang="pl-PL" sz="2200" b="1" dirty="0" smtClean="0"/>
              <a:t>kontrolní nebo skupina bez expozice</a:t>
            </a:r>
          </a:p>
        </p:txBody>
      </p:sp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747" y="3140968"/>
            <a:ext cx="84677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Příklad: relativní riziko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tabulce:</a:t>
            </a:r>
            <a:endParaRPr lang="pl-PL" sz="22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69160"/>
            <a:ext cx="3966831" cy="11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prava 7"/>
          <p:cNvSpPr/>
          <p:nvPr/>
        </p:nvSpPr>
        <p:spPr>
          <a:xfrm>
            <a:off x="4716016" y="5301208"/>
            <a:ext cx="792088" cy="28803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79715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Riziko výskytu SIDS u dětí matek ve věku do 25 je téměř třikrát vyšší než u dětí matek rodících ve vyšším věku.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Poměr šancí =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dirty="0" smtClean="0"/>
              <a:t>Poměr šancí (OR) je další charakteristikou, která umožňuje srovnat výskyt sledovaného jevu ve dvou různých skupinách.</a:t>
            </a:r>
          </a:p>
          <a:p>
            <a:r>
              <a:rPr lang="cs-CZ" sz="2200" dirty="0" smtClean="0"/>
              <a:t>1. skupina –</a:t>
            </a:r>
            <a:r>
              <a:rPr lang="cs-CZ" sz="2200" b="1" dirty="0" smtClean="0"/>
              <a:t>experimentální nebo skupina s expozicí určitému faktoru</a:t>
            </a:r>
          </a:p>
          <a:p>
            <a:r>
              <a:rPr lang="pl-PL" sz="2200" dirty="0" smtClean="0"/>
              <a:t>2. skupina –</a:t>
            </a:r>
            <a:r>
              <a:rPr lang="pl-PL" sz="2200" b="1" dirty="0" smtClean="0"/>
              <a:t>kontrolní nebo skupina bez expozice</a:t>
            </a:r>
          </a:p>
        </p:txBody>
      </p:sp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0968"/>
            <a:ext cx="783967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Příklad: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tabulce:</a:t>
            </a:r>
            <a:endParaRPr lang="pl-PL" sz="22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prava 7"/>
          <p:cNvSpPr/>
          <p:nvPr/>
        </p:nvSpPr>
        <p:spPr>
          <a:xfrm>
            <a:off x="4716016" y="5301208"/>
            <a:ext cx="792088" cy="28803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79715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„Šance“ na výskyt SIDS u dětí matek ve věku do 25 je téměř třikrát vyšší než u dětí matek rodících ve vyšším věku.</a:t>
            </a:r>
            <a:endParaRPr lang="cs-CZ" dirty="0"/>
          </a:p>
        </p:txBody>
      </p:sp>
      <p:pic>
        <p:nvPicPr>
          <p:cNvPr id="162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869160"/>
            <a:ext cx="3168352" cy="119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Grafické srovnání RR a OR</a:t>
            </a:r>
          </a:p>
        </p:txBody>
      </p:sp>
      <p:pic>
        <p:nvPicPr>
          <p:cNvPr id="163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0525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4086</TotalTime>
  <Words>1523</Words>
  <Application>Microsoft Office PowerPoint</Application>
  <PresentationFormat>Předvádění na obrazovce (4:3)</PresentationFormat>
  <Paragraphs>274</Paragraphs>
  <Slides>28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Symbol</vt:lpstr>
      <vt:lpstr>Wingdings</vt:lpstr>
      <vt:lpstr>Wingdings 2</vt:lpstr>
      <vt:lpstr>01_Klin_dat_upravyM</vt:lpstr>
      <vt:lpstr>Rovnice</vt:lpstr>
      <vt:lpstr>13. Vztah dvou proměnných</vt:lpstr>
      <vt:lpstr>Fisherův exaktní (přímý) test</vt:lpstr>
      <vt:lpstr>Fisherův exaktní (přímý) test</vt:lpstr>
      <vt:lpstr>Vyjádření rizik ve čtyřpolní tabulce - motivace</vt:lpstr>
      <vt:lpstr>Relativní riziko = Relative Risk (RR)</vt:lpstr>
      <vt:lpstr>Příklad: relativní riziko</vt:lpstr>
      <vt:lpstr>Poměr šancí = Odds ratio</vt:lpstr>
      <vt:lpstr>Příklad: odds ratio</vt:lpstr>
      <vt:lpstr>Grafické srovnání RR a OR</vt:lpstr>
      <vt:lpstr>Umělý příklad: pití slazených nápojů</vt:lpstr>
      <vt:lpstr>Srovnání RR a OR</vt:lpstr>
      <vt:lpstr>Výhody a nevýhody RR a OR</vt:lpstr>
      <vt:lpstr>Prospektivní a retrospektivní studie</vt:lpstr>
      <vt:lpstr>Použití RR a OR</vt:lpstr>
      <vt:lpstr>Korelace a regrese</vt:lpstr>
      <vt:lpstr>Korelace a regrese</vt:lpstr>
      <vt:lpstr>Korelace</vt:lpstr>
      <vt:lpstr>Vizuální hodnocení vztahu dvou proměnných</vt:lpstr>
      <vt:lpstr>Vizuální hodnocení vztahu dvou proměnných</vt:lpstr>
      <vt:lpstr>Základy korelační analýzy - I.</vt:lpstr>
      <vt:lpstr>Základy korelační analýzy - II.</vt:lpstr>
      <vt:lpstr>Základy korelační analýzy - III.</vt:lpstr>
      <vt:lpstr>Základy korelační analýzy - IV. Srovnání dvou korelačních koeficientů (r)</vt:lpstr>
      <vt:lpstr>Základy korelační analýzy - V. Neparametrická korelace (rs)</vt:lpstr>
      <vt:lpstr>Korelace v grafech I.</vt:lpstr>
      <vt:lpstr>Korelace v grafech II.</vt:lpstr>
      <vt:lpstr>Jednoduchá lineární regrese</vt:lpstr>
      <vt:lpstr>Předpoklady lineární regrese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66</cp:revision>
  <dcterms:created xsi:type="dcterms:W3CDTF">2011-03-10T15:44:21Z</dcterms:created>
  <dcterms:modified xsi:type="dcterms:W3CDTF">2016-12-05T11:50:00Z</dcterms:modified>
</cp:coreProperties>
</file>