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7"/>
  </p:notesMasterIdLst>
  <p:sldIdLst>
    <p:sldId id="352" r:id="rId2"/>
    <p:sldId id="365" r:id="rId3"/>
    <p:sldId id="366" r:id="rId4"/>
    <p:sldId id="319" r:id="rId5"/>
    <p:sldId id="360" r:id="rId6"/>
    <p:sldId id="361" r:id="rId7"/>
    <p:sldId id="363" r:id="rId8"/>
    <p:sldId id="373" r:id="rId9"/>
    <p:sldId id="367" r:id="rId10"/>
    <p:sldId id="372" r:id="rId11"/>
    <p:sldId id="370" r:id="rId12"/>
    <p:sldId id="371" r:id="rId13"/>
    <p:sldId id="388" r:id="rId14"/>
    <p:sldId id="381" r:id="rId15"/>
    <p:sldId id="383" r:id="rId16"/>
    <p:sldId id="384" r:id="rId17"/>
    <p:sldId id="386" r:id="rId18"/>
    <p:sldId id="389" r:id="rId19"/>
    <p:sldId id="385" r:id="rId20"/>
    <p:sldId id="393" r:id="rId21"/>
    <p:sldId id="390" r:id="rId22"/>
    <p:sldId id="391" r:id="rId23"/>
    <p:sldId id="392" r:id="rId24"/>
    <p:sldId id="394" r:id="rId25"/>
    <p:sldId id="377" r:id="rId26"/>
    <p:sldId id="395" r:id="rId27"/>
    <p:sldId id="396" r:id="rId28"/>
    <p:sldId id="397" r:id="rId29"/>
    <p:sldId id="398" r:id="rId30"/>
    <p:sldId id="399" r:id="rId31"/>
    <p:sldId id="400" r:id="rId32"/>
    <p:sldId id="401" r:id="rId33"/>
    <p:sldId id="402" r:id="rId34"/>
    <p:sldId id="403" r:id="rId35"/>
    <p:sldId id="404" r:id="rId36"/>
    <p:sldId id="405" r:id="rId37"/>
    <p:sldId id="406" r:id="rId38"/>
    <p:sldId id="407" r:id="rId39"/>
    <p:sldId id="408" r:id="rId40"/>
    <p:sldId id="409" r:id="rId41"/>
    <p:sldId id="410" r:id="rId42"/>
    <p:sldId id="411" r:id="rId43"/>
    <p:sldId id="412" r:id="rId44"/>
    <p:sldId id="413" r:id="rId45"/>
    <p:sldId id="414" r:id="rId4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rožová Lucie" initials="LB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16349"/>
    <a:srgbClr val="339933"/>
    <a:srgbClr val="595F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Styl Světlá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6433" autoAdjust="0"/>
  </p:normalViewPr>
  <p:slideViewPr>
    <p:cSldViewPr>
      <p:cViewPr varScale="1">
        <p:scale>
          <a:sx n="89" d="100"/>
          <a:sy n="89" d="100"/>
        </p:scale>
        <p:origin x="1356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commentAuthors" Target="commentAuthors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4A4814C-91DF-4A70-B8D1-C86410E37001}" type="doc">
      <dgm:prSet loTypeId="urn:microsoft.com/office/officeart/2005/8/layout/hierarchy1" loCatId="hierarchy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0777207C-539D-476A-980D-DBA3B0490985}">
      <dgm:prSet phldrT="[Text]" custT="1"/>
      <dgm:spPr>
        <a:ln w="19050">
          <a:solidFill>
            <a:srgbClr val="4F81BD"/>
          </a:solidFill>
        </a:ln>
      </dgm:spPr>
      <dgm:t>
        <a:bodyPr/>
        <a:lstStyle/>
        <a:p>
          <a:r>
            <a:rPr lang="cs-CZ" sz="1800" b="1" dirty="0" smtClean="0"/>
            <a:t>Shluková analýza</a:t>
          </a:r>
          <a:endParaRPr lang="cs-CZ" sz="1800" b="1" dirty="0"/>
        </a:p>
      </dgm:t>
    </dgm:pt>
    <dgm:pt modelId="{63569092-CCF7-4CE5-8CBE-460128921D18}" type="parTrans" cxnId="{0A56DDF1-43F6-4707-B8F5-8907694D7BA7}">
      <dgm:prSet/>
      <dgm:spPr/>
      <dgm:t>
        <a:bodyPr/>
        <a:lstStyle/>
        <a:p>
          <a:endParaRPr lang="cs-CZ"/>
        </a:p>
      </dgm:t>
    </dgm:pt>
    <dgm:pt modelId="{777C9FC7-7A35-4A29-9D62-FCD5374B39B7}" type="sibTrans" cxnId="{0A56DDF1-43F6-4707-B8F5-8907694D7BA7}">
      <dgm:prSet/>
      <dgm:spPr/>
      <dgm:t>
        <a:bodyPr/>
        <a:lstStyle/>
        <a:p>
          <a:endParaRPr lang="cs-CZ"/>
        </a:p>
      </dgm:t>
    </dgm:pt>
    <dgm:pt modelId="{8B47E82F-940D-470B-8F05-3B42CEC48423}">
      <dgm:prSet phldrT="[Text]"/>
      <dgm:spPr>
        <a:ln w="19050">
          <a:solidFill>
            <a:srgbClr val="4F81BD"/>
          </a:solidFill>
        </a:ln>
      </dgm:spPr>
      <dgm:t>
        <a:bodyPr/>
        <a:lstStyle/>
        <a:p>
          <a:endParaRPr lang="cs-CZ" dirty="0"/>
        </a:p>
      </dgm:t>
    </dgm:pt>
    <dgm:pt modelId="{89BAFEE6-2DAE-4A12-A051-58047EC5DBC2}" type="parTrans" cxnId="{69940D10-7B61-43FE-AE48-DFD7D6CBA880}">
      <dgm:prSet/>
      <dgm:spPr>
        <a:ln w="19050">
          <a:solidFill>
            <a:srgbClr val="4F81BD"/>
          </a:solidFill>
        </a:ln>
      </dgm:spPr>
      <dgm:t>
        <a:bodyPr/>
        <a:lstStyle/>
        <a:p>
          <a:endParaRPr lang="cs-CZ"/>
        </a:p>
      </dgm:t>
    </dgm:pt>
    <dgm:pt modelId="{F6B1368F-C1A8-4134-A0BB-F9616824F189}" type="sibTrans" cxnId="{69940D10-7B61-43FE-AE48-DFD7D6CBA880}">
      <dgm:prSet/>
      <dgm:spPr/>
      <dgm:t>
        <a:bodyPr/>
        <a:lstStyle/>
        <a:p>
          <a:endParaRPr lang="cs-CZ"/>
        </a:p>
      </dgm:t>
    </dgm:pt>
    <dgm:pt modelId="{F5CDD86D-451F-4758-B486-51063663AE75}">
      <dgm:prSet phldrT="[Text]"/>
      <dgm:spPr>
        <a:ln w="19050">
          <a:solidFill>
            <a:srgbClr val="4F81BD"/>
          </a:solidFill>
        </a:ln>
      </dgm:spPr>
      <dgm:t>
        <a:bodyPr/>
        <a:lstStyle/>
        <a:p>
          <a:endParaRPr lang="cs-CZ" dirty="0"/>
        </a:p>
      </dgm:t>
    </dgm:pt>
    <dgm:pt modelId="{7B037FAF-CCB2-42F0-AD7D-0C8BF8E3C21E}" type="parTrans" cxnId="{7194DD74-D7E0-42BA-BDF0-DB3EDEF61FBC}">
      <dgm:prSet/>
      <dgm:spPr>
        <a:ln w="19050">
          <a:solidFill>
            <a:srgbClr val="4F81BD"/>
          </a:solidFill>
        </a:ln>
      </dgm:spPr>
      <dgm:t>
        <a:bodyPr/>
        <a:lstStyle/>
        <a:p>
          <a:endParaRPr lang="cs-CZ"/>
        </a:p>
      </dgm:t>
    </dgm:pt>
    <dgm:pt modelId="{3730399F-C099-48CA-8374-C9C6C5C8089B}" type="sibTrans" cxnId="{7194DD74-D7E0-42BA-BDF0-DB3EDEF61FBC}">
      <dgm:prSet/>
      <dgm:spPr/>
      <dgm:t>
        <a:bodyPr/>
        <a:lstStyle/>
        <a:p>
          <a:endParaRPr lang="cs-CZ"/>
        </a:p>
      </dgm:t>
    </dgm:pt>
    <dgm:pt modelId="{D07FFD2C-E9D6-494E-87E6-727A4AEC7DDB}">
      <dgm:prSet phldrT="[Text]"/>
      <dgm:spPr>
        <a:ln w="19050">
          <a:solidFill>
            <a:srgbClr val="4F81BD"/>
          </a:solidFill>
        </a:ln>
      </dgm:spPr>
      <dgm:t>
        <a:bodyPr/>
        <a:lstStyle/>
        <a:p>
          <a:endParaRPr lang="cs-CZ" dirty="0"/>
        </a:p>
      </dgm:t>
    </dgm:pt>
    <dgm:pt modelId="{ED8263E3-32CC-4251-A6FE-07B188A3AE5E}" type="parTrans" cxnId="{A6F632C2-1FE0-4912-9F9F-39910598445A}">
      <dgm:prSet/>
      <dgm:spPr>
        <a:ln w="19050">
          <a:solidFill>
            <a:srgbClr val="4F81BD"/>
          </a:solidFill>
        </a:ln>
      </dgm:spPr>
      <dgm:t>
        <a:bodyPr/>
        <a:lstStyle/>
        <a:p>
          <a:endParaRPr lang="cs-CZ"/>
        </a:p>
      </dgm:t>
    </dgm:pt>
    <dgm:pt modelId="{334F7267-92DD-440E-BCCD-D92090AD6974}" type="sibTrans" cxnId="{A6F632C2-1FE0-4912-9F9F-39910598445A}">
      <dgm:prSet/>
      <dgm:spPr/>
      <dgm:t>
        <a:bodyPr/>
        <a:lstStyle/>
        <a:p>
          <a:endParaRPr lang="cs-CZ"/>
        </a:p>
      </dgm:t>
    </dgm:pt>
    <dgm:pt modelId="{C09B9ECB-2A65-49C5-B448-E4F4527BC0AA}">
      <dgm:prSet phldrT="[Text]"/>
      <dgm:spPr>
        <a:ln w="19050">
          <a:solidFill>
            <a:srgbClr val="4F81BD"/>
          </a:solidFill>
        </a:ln>
      </dgm:spPr>
      <dgm:t>
        <a:bodyPr/>
        <a:lstStyle/>
        <a:p>
          <a:endParaRPr lang="cs-CZ" dirty="0"/>
        </a:p>
      </dgm:t>
    </dgm:pt>
    <dgm:pt modelId="{BDED9212-3969-497E-B006-A45052993394}" type="parTrans" cxnId="{887C26BA-4BDC-4199-8B4F-4FCD551F21DE}">
      <dgm:prSet/>
      <dgm:spPr>
        <a:ln w="19050">
          <a:solidFill>
            <a:srgbClr val="4F81BD"/>
          </a:solidFill>
        </a:ln>
      </dgm:spPr>
      <dgm:t>
        <a:bodyPr/>
        <a:lstStyle/>
        <a:p>
          <a:endParaRPr lang="cs-CZ"/>
        </a:p>
      </dgm:t>
    </dgm:pt>
    <dgm:pt modelId="{6C7C0E1D-BADB-4E43-A2FA-151C4D6E28A5}" type="sibTrans" cxnId="{887C26BA-4BDC-4199-8B4F-4FCD551F21DE}">
      <dgm:prSet/>
      <dgm:spPr/>
      <dgm:t>
        <a:bodyPr/>
        <a:lstStyle/>
        <a:p>
          <a:endParaRPr lang="cs-CZ"/>
        </a:p>
      </dgm:t>
    </dgm:pt>
    <dgm:pt modelId="{76D70F1B-1F7E-450C-9424-F2D966171A31}">
      <dgm:prSet phldrT="[Text]"/>
      <dgm:spPr>
        <a:ln w="19050">
          <a:solidFill>
            <a:srgbClr val="4F81BD"/>
          </a:solidFill>
        </a:ln>
      </dgm:spPr>
      <dgm:t>
        <a:bodyPr/>
        <a:lstStyle/>
        <a:p>
          <a:endParaRPr lang="cs-CZ" dirty="0"/>
        </a:p>
      </dgm:t>
    </dgm:pt>
    <dgm:pt modelId="{156856BB-CED8-44B5-8ED6-D0213A6053ED}" type="parTrans" cxnId="{197A3467-6F8B-4F77-8719-4E0E29A1091D}">
      <dgm:prSet/>
      <dgm:spPr>
        <a:ln w="19050">
          <a:solidFill>
            <a:srgbClr val="4F81BD"/>
          </a:solidFill>
        </a:ln>
      </dgm:spPr>
      <dgm:t>
        <a:bodyPr/>
        <a:lstStyle/>
        <a:p>
          <a:endParaRPr lang="cs-CZ"/>
        </a:p>
      </dgm:t>
    </dgm:pt>
    <dgm:pt modelId="{8BA8081C-A399-484D-A151-21FA8D158771}" type="sibTrans" cxnId="{197A3467-6F8B-4F77-8719-4E0E29A1091D}">
      <dgm:prSet/>
      <dgm:spPr/>
      <dgm:t>
        <a:bodyPr/>
        <a:lstStyle/>
        <a:p>
          <a:endParaRPr lang="cs-CZ"/>
        </a:p>
      </dgm:t>
    </dgm:pt>
    <dgm:pt modelId="{68D34270-9454-4490-8B75-530345E93368}">
      <dgm:prSet phldrT="[Text]"/>
      <dgm:spPr>
        <a:ln w="19050">
          <a:solidFill>
            <a:srgbClr val="4F81BD"/>
          </a:solidFill>
        </a:ln>
      </dgm:spPr>
      <dgm:t>
        <a:bodyPr/>
        <a:lstStyle/>
        <a:p>
          <a:endParaRPr lang="cs-CZ" dirty="0"/>
        </a:p>
      </dgm:t>
    </dgm:pt>
    <dgm:pt modelId="{0970D093-A92D-44DD-B656-3E2E5D6E84AB}" type="parTrans" cxnId="{D6ED238B-FC21-4E8C-8E55-0B3A5E76202E}">
      <dgm:prSet/>
      <dgm:spPr>
        <a:ln w="19050">
          <a:solidFill>
            <a:srgbClr val="4F81BD"/>
          </a:solidFill>
        </a:ln>
      </dgm:spPr>
      <dgm:t>
        <a:bodyPr/>
        <a:lstStyle/>
        <a:p>
          <a:endParaRPr lang="cs-CZ"/>
        </a:p>
      </dgm:t>
    </dgm:pt>
    <dgm:pt modelId="{00B0229C-7E9D-4847-8A62-FD04E30A231C}" type="sibTrans" cxnId="{D6ED238B-FC21-4E8C-8E55-0B3A5E76202E}">
      <dgm:prSet/>
      <dgm:spPr/>
      <dgm:t>
        <a:bodyPr/>
        <a:lstStyle/>
        <a:p>
          <a:endParaRPr lang="cs-CZ"/>
        </a:p>
      </dgm:t>
    </dgm:pt>
    <dgm:pt modelId="{139C1893-B71F-47C5-AA2B-13B63862F895}" type="pres">
      <dgm:prSet presAssocID="{D4A4814C-91DF-4A70-B8D1-C86410E37001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GB"/>
        </a:p>
      </dgm:t>
    </dgm:pt>
    <dgm:pt modelId="{42A11424-DD72-45B7-A92A-72C963A2E6DB}" type="pres">
      <dgm:prSet presAssocID="{0777207C-539D-476A-980D-DBA3B0490985}" presName="hierRoot1" presStyleCnt="0"/>
      <dgm:spPr/>
    </dgm:pt>
    <dgm:pt modelId="{7EBFB53E-4E48-40D6-8C5E-2D6022A85054}" type="pres">
      <dgm:prSet presAssocID="{0777207C-539D-476A-980D-DBA3B0490985}" presName="composite" presStyleCnt="0"/>
      <dgm:spPr/>
    </dgm:pt>
    <dgm:pt modelId="{E52E55DD-74DA-4F1C-BB3C-CE38C8CAAD62}" type="pres">
      <dgm:prSet presAssocID="{0777207C-539D-476A-980D-DBA3B0490985}" presName="background" presStyleLbl="node0" presStyleIdx="0" presStyleCnt="1"/>
      <dgm:spPr>
        <a:solidFill>
          <a:srgbClr val="4F81BD"/>
        </a:solidFill>
        <a:effectLst/>
      </dgm:spPr>
    </dgm:pt>
    <dgm:pt modelId="{D3B2BE82-F767-4CD4-A544-BC47403914D5}" type="pres">
      <dgm:prSet presAssocID="{0777207C-539D-476A-980D-DBA3B0490985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24AE645B-4CBC-48D7-94C6-98E302D9AFD4}" type="pres">
      <dgm:prSet presAssocID="{0777207C-539D-476A-980D-DBA3B0490985}" presName="hierChild2" presStyleCnt="0"/>
      <dgm:spPr/>
    </dgm:pt>
    <dgm:pt modelId="{639B413A-A832-4D07-AEEB-B780E2FFDDED}" type="pres">
      <dgm:prSet presAssocID="{89BAFEE6-2DAE-4A12-A051-58047EC5DBC2}" presName="Name10" presStyleLbl="parChTrans1D2" presStyleIdx="0" presStyleCnt="2"/>
      <dgm:spPr/>
      <dgm:t>
        <a:bodyPr/>
        <a:lstStyle/>
        <a:p>
          <a:endParaRPr lang="en-GB"/>
        </a:p>
      </dgm:t>
    </dgm:pt>
    <dgm:pt modelId="{D66A6623-AC36-4BCB-9634-BB5F7CAEE18F}" type="pres">
      <dgm:prSet presAssocID="{8B47E82F-940D-470B-8F05-3B42CEC48423}" presName="hierRoot2" presStyleCnt="0"/>
      <dgm:spPr/>
    </dgm:pt>
    <dgm:pt modelId="{DE3E59F2-79E1-45E1-8CE1-ABC40C54D0FE}" type="pres">
      <dgm:prSet presAssocID="{8B47E82F-940D-470B-8F05-3B42CEC48423}" presName="composite2" presStyleCnt="0"/>
      <dgm:spPr/>
    </dgm:pt>
    <dgm:pt modelId="{22D4EC75-DCCC-4563-ABFA-AEC796496B1C}" type="pres">
      <dgm:prSet presAssocID="{8B47E82F-940D-470B-8F05-3B42CEC48423}" presName="background2" presStyleLbl="node2" presStyleIdx="0" presStyleCnt="2"/>
      <dgm:spPr>
        <a:solidFill>
          <a:srgbClr val="4F81BD"/>
        </a:solidFill>
        <a:effectLst/>
      </dgm:spPr>
    </dgm:pt>
    <dgm:pt modelId="{7C660152-2F46-4E10-9ADE-EF875AF7B53C}" type="pres">
      <dgm:prSet presAssocID="{8B47E82F-940D-470B-8F05-3B42CEC48423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090D4EE3-253E-405D-89A5-EE2A58A96D7B}" type="pres">
      <dgm:prSet presAssocID="{8B47E82F-940D-470B-8F05-3B42CEC48423}" presName="hierChild3" presStyleCnt="0"/>
      <dgm:spPr/>
    </dgm:pt>
    <dgm:pt modelId="{1D68131E-75CC-45DC-A8FC-D08276994DEA}" type="pres">
      <dgm:prSet presAssocID="{7B037FAF-CCB2-42F0-AD7D-0C8BF8E3C21E}" presName="Name17" presStyleLbl="parChTrans1D3" presStyleIdx="0" presStyleCnt="4"/>
      <dgm:spPr/>
      <dgm:t>
        <a:bodyPr/>
        <a:lstStyle/>
        <a:p>
          <a:endParaRPr lang="en-GB"/>
        </a:p>
      </dgm:t>
    </dgm:pt>
    <dgm:pt modelId="{0226BEA4-E96E-4E4B-9BE8-A654764A2EBC}" type="pres">
      <dgm:prSet presAssocID="{F5CDD86D-451F-4758-B486-51063663AE75}" presName="hierRoot3" presStyleCnt="0"/>
      <dgm:spPr/>
    </dgm:pt>
    <dgm:pt modelId="{31E570F0-18F5-4CD7-B39B-CBB30E2DE010}" type="pres">
      <dgm:prSet presAssocID="{F5CDD86D-451F-4758-B486-51063663AE75}" presName="composite3" presStyleCnt="0"/>
      <dgm:spPr/>
    </dgm:pt>
    <dgm:pt modelId="{4FB73EAA-037B-4B39-A393-286D0E269004}" type="pres">
      <dgm:prSet presAssocID="{F5CDD86D-451F-4758-B486-51063663AE75}" presName="background3" presStyleLbl="node3" presStyleIdx="0" presStyleCnt="4"/>
      <dgm:spPr>
        <a:solidFill>
          <a:srgbClr val="4F81BD"/>
        </a:solidFill>
        <a:ln w="19050">
          <a:solidFill>
            <a:srgbClr val="4F81BD"/>
          </a:solidFill>
        </a:ln>
        <a:effectLst/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</dgm:spPr>
    </dgm:pt>
    <dgm:pt modelId="{402C1795-482A-4336-A81B-08C4516E2472}" type="pres">
      <dgm:prSet presAssocID="{F5CDD86D-451F-4758-B486-51063663AE75}" presName="text3" presStyleLbl="fgAcc3" presStyleIdx="0" presStyleCnt="4" custLinFactNeighborX="3175" custLinFactNeighborY="13814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800C7FB7-5C52-4F77-BAD0-7938F47311D7}" type="pres">
      <dgm:prSet presAssocID="{F5CDD86D-451F-4758-B486-51063663AE75}" presName="hierChild4" presStyleCnt="0"/>
      <dgm:spPr/>
    </dgm:pt>
    <dgm:pt modelId="{CBA6ED83-FA43-48A3-849F-E3D6F43FEFB5}" type="pres">
      <dgm:prSet presAssocID="{ED8263E3-32CC-4251-A6FE-07B188A3AE5E}" presName="Name17" presStyleLbl="parChTrans1D3" presStyleIdx="1" presStyleCnt="4"/>
      <dgm:spPr/>
      <dgm:t>
        <a:bodyPr/>
        <a:lstStyle/>
        <a:p>
          <a:endParaRPr lang="en-GB"/>
        </a:p>
      </dgm:t>
    </dgm:pt>
    <dgm:pt modelId="{BCBB2254-BA6F-4A63-BF29-D981BB3A034F}" type="pres">
      <dgm:prSet presAssocID="{D07FFD2C-E9D6-494E-87E6-727A4AEC7DDB}" presName="hierRoot3" presStyleCnt="0"/>
      <dgm:spPr/>
    </dgm:pt>
    <dgm:pt modelId="{1C716E90-5E15-4BE9-9921-C1CEDA5B169C}" type="pres">
      <dgm:prSet presAssocID="{D07FFD2C-E9D6-494E-87E6-727A4AEC7DDB}" presName="composite3" presStyleCnt="0"/>
      <dgm:spPr/>
    </dgm:pt>
    <dgm:pt modelId="{412674B2-6338-4DD8-BF6C-C1BDD026A385}" type="pres">
      <dgm:prSet presAssocID="{D07FFD2C-E9D6-494E-87E6-727A4AEC7DDB}" presName="background3" presStyleLbl="node3" presStyleIdx="1" presStyleCnt="4"/>
      <dgm:spPr>
        <a:solidFill>
          <a:srgbClr val="4F81BD"/>
        </a:solidFill>
        <a:ln w="19050">
          <a:solidFill>
            <a:srgbClr val="4F81BD"/>
          </a:solidFill>
        </a:ln>
        <a:effectLst/>
      </dgm:spPr>
    </dgm:pt>
    <dgm:pt modelId="{F567B74A-E69A-43B0-AC14-45210695F121}" type="pres">
      <dgm:prSet presAssocID="{D07FFD2C-E9D6-494E-87E6-727A4AEC7DDB}" presName="text3" presStyleLbl="fgAcc3" presStyleIdx="1" presStyleCnt="4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3F820D87-DA92-450D-8B5A-23A826975DDE}" type="pres">
      <dgm:prSet presAssocID="{D07FFD2C-E9D6-494E-87E6-727A4AEC7DDB}" presName="hierChild4" presStyleCnt="0"/>
      <dgm:spPr/>
    </dgm:pt>
    <dgm:pt modelId="{53F92C40-41B7-4A94-B90C-177EF379DA78}" type="pres">
      <dgm:prSet presAssocID="{BDED9212-3969-497E-B006-A45052993394}" presName="Name10" presStyleLbl="parChTrans1D2" presStyleIdx="1" presStyleCnt="2"/>
      <dgm:spPr/>
      <dgm:t>
        <a:bodyPr/>
        <a:lstStyle/>
        <a:p>
          <a:endParaRPr lang="en-GB"/>
        </a:p>
      </dgm:t>
    </dgm:pt>
    <dgm:pt modelId="{742900A0-A2D5-4BEF-88CB-A3E571126AD7}" type="pres">
      <dgm:prSet presAssocID="{C09B9ECB-2A65-49C5-B448-E4F4527BC0AA}" presName="hierRoot2" presStyleCnt="0"/>
      <dgm:spPr/>
    </dgm:pt>
    <dgm:pt modelId="{2C44974F-F46D-4742-89D4-65C49D69E0C1}" type="pres">
      <dgm:prSet presAssocID="{C09B9ECB-2A65-49C5-B448-E4F4527BC0AA}" presName="composite2" presStyleCnt="0"/>
      <dgm:spPr/>
    </dgm:pt>
    <dgm:pt modelId="{3DB05545-815F-4D89-8A54-0340AA0698AC}" type="pres">
      <dgm:prSet presAssocID="{C09B9ECB-2A65-49C5-B448-E4F4527BC0AA}" presName="background2" presStyleLbl="node2" presStyleIdx="1" presStyleCnt="2"/>
      <dgm:spPr>
        <a:solidFill>
          <a:srgbClr val="4F81BD"/>
        </a:solidFill>
        <a:effectLst/>
      </dgm:spPr>
    </dgm:pt>
    <dgm:pt modelId="{9B68EB0D-8AFD-4973-86A5-7AF7BE7E66B1}" type="pres">
      <dgm:prSet presAssocID="{C09B9ECB-2A65-49C5-B448-E4F4527BC0AA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C362E5CB-44F0-4A95-AB7A-5BCB4592C490}" type="pres">
      <dgm:prSet presAssocID="{C09B9ECB-2A65-49C5-B448-E4F4527BC0AA}" presName="hierChild3" presStyleCnt="0"/>
      <dgm:spPr/>
    </dgm:pt>
    <dgm:pt modelId="{59C58647-A434-47F6-9500-AB781F6DA238}" type="pres">
      <dgm:prSet presAssocID="{156856BB-CED8-44B5-8ED6-D0213A6053ED}" presName="Name17" presStyleLbl="parChTrans1D3" presStyleIdx="2" presStyleCnt="4"/>
      <dgm:spPr/>
      <dgm:t>
        <a:bodyPr/>
        <a:lstStyle/>
        <a:p>
          <a:endParaRPr lang="en-GB"/>
        </a:p>
      </dgm:t>
    </dgm:pt>
    <dgm:pt modelId="{127A5AA8-037F-457B-AD86-1EFD3B397863}" type="pres">
      <dgm:prSet presAssocID="{76D70F1B-1F7E-450C-9424-F2D966171A31}" presName="hierRoot3" presStyleCnt="0"/>
      <dgm:spPr/>
    </dgm:pt>
    <dgm:pt modelId="{B4F8CBA3-3CB4-4E38-835D-E595B70C9C6D}" type="pres">
      <dgm:prSet presAssocID="{76D70F1B-1F7E-450C-9424-F2D966171A31}" presName="composite3" presStyleCnt="0"/>
      <dgm:spPr/>
    </dgm:pt>
    <dgm:pt modelId="{4494E72C-F4A2-432C-A0E1-6B80C6FEC2BC}" type="pres">
      <dgm:prSet presAssocID="{76D70F1B-1F7E-450C-9424-F2D966171A31}" presName="background3" presStyleLbl="node3" presStyleIdx="2" presStyleCnt="4"/>
      <dgm:spPr>
        <a:solidFill>
          <a:srgbClr val="4F81BD"/>
        </a:solidFill>
        <a:ln w="19050">
          <a:solidFill>
            <a:srgbClr val="4F81BD"/>
          </a:solidFill>
        </a:ln>
        <a:effectLst/>
      </dgm:spPr>
    </dgm:pt>
    <dgm:pt modelId="{0BA7913D-829E-42BB-AB16-3DE406ED094D}" type="pres">
      <dgm:prSet presAssocID="{76D70F1B-1F7E-450C-9424-F2D966171A31}" presName="text3" presStyleLbl="fgAcc3" presStyleIdx="2" presStyleCnt="4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391B867D-3F4B-4C3B-A650-F4F70885200A}" type="pres">
      <dgm:prSet presAssocID="{76D70F1B-1F7E-450C-9424-F2D966171A31}" presName="hierChild4" presStyleCnt="0"/>
      <dgm:spPr/>
    </dgm:pt>
    <dgm:pt modelId="{FD964FEC-277E-4093-951F-1A1418BC0C7F}" type="pres">
      <dgm:prSet presAssocID="{0970D093-A92D-44DD-B656-3E2E5D6E84AB}" presName="Name17" presStyleLbl="parChTrans1D3" presStyleIdx="3" presStyleCnt="4"/>
      <dgm:spPr/>
      <dgm:t>
        <a:bodyPr/>
        <a:lstStyle/>
        <a:p>
          <a:endParaRPr lang="en-GB"/>
        </a:p>
      </dgm:t>
    </dgm:pt>
    <dgm:pt modelId="{5C9B1E4E-BEBD-4E3E-873C-81B1545F1F35}" type="pres">
      <dgm:prSet presAssocID="{68D34270-9454-4490-8B75-530345E93368}" presName="hierRoot3" presStyleCnt="0"/>
      <dgm:spPr/>
    </dgm:pt>
    <dgm:pt modelId="{30FDC5F9-C648-4B28-8D38-1410DD0EE457}" type="pres">
      <dgm:prSet presAssocID="{68D34270-9454-4490-8B75-530345E93368}" presName="composite3" presStyleCnt="0"/>
      <dgm:spPr/>
    </dgm:pt>
    <dgm:pt modelId="{D5431432-E6CE-47BC-97B8-19073F049CB9}" type="pres">
      <dgm:prSet presAssocID="{68D34270-9454-4490-8B75-530345E93368}" presName="background3" presStyleLbl="node3" presStyleIdx="3" presStyleCnt="4"/>
      <dgm:spPr>
        <a:solidFill>
          <a:srgbClr val="4F81BD"/>
        </a:solidFill>
        <a:ln w="19050">
          <a:solidFill>
            <a:srgbClr val="4F81BD"/>
          </a:solidFill>
        </a:ln>
        <a:effectLst/>
      </dgm:spPr>
    </dgm:pt>
    <dgm:pt modelId="{F4DA14B6-63D1-4D31-9065-6CD2231874F7}" type="pres">
      <dgm:prSet presAssocID="{68D34270-9454-4490-8B75-530345E93368}" presName="text3" presStyleLbl="fgAcc3" presStyleIdx="3" presStyleCnt="4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47B11C45-463A-4D91-B940-E7F10AC01E94}" type="pres">
      <dgm:prSet presAssocID="{68D34270-9454-4490-8B75-530345E93368}" presName="hierChild4" presStyleCnt="0"/>
      <dgm:spPr/>
    </dgm:pt>
  </dgm:ptLst>
  <dgm:cxnLst>
    <dgm:cxn modelId="{A6F632C2-1FE0-4912-9F9F-39910598445A}" srcId="{8B47E82F-940D-470B-8F05-3B42CEC48423}" destId="{D07FFD2C-E9D6-494E-87E6-727A4AEC7DDB}" srcOrd="1" destOrd="0" parTransId="{ED8263E3-32CC-4251-A6FE-07B188A3AE5E}" sibTransId="{334F7267-92DD-440E-BCCD-D92090AD6974}"/>
    <dgm:cxn modelId="{7194DD74-D7E0-42BA-BDF0-DB3EDEF61FBC}" srcId="{8B47E82F-940D-470B-8F05-3B42CEC48423}" destId="{F5CDD86D-451F-4758-B486-51063663AE75}" srcOrd="0" destOrd="0" parTransId="{7B037FAF-CCB2-42F0-AD7D-0C8BF8E3C21E}" sibTransId="{3730399F-C099-48CA-8374-C9C6C5C8089B}"/>
    <dgm:cxn modelId="{0A56DDF1-43F6-4707-B8F5-8907694D7BA7}" srcId="{D4A4814C-91DF-4A70-B8D1-C86410E37001}" destId="{0777207C-539D-476A-980D-DBA3B0490985}" srcOrd="0" destOrd="0" parTransId="{63569092-CCF7-4CE5-8CBE-460128921D18}" sibTransId="{777C9FC7-7A35-4A29-9D62-FCD5374B39B7}"/>
    <dgm:cxn modelId="{EFFF327D-C29A-4986-9AB6-F50A8A356EAC}" type="presOf" srcId="{ED8263E3-32CC-4251-A6FE-07B188A3AE5E}" destId="{CBA6ED83-FA43-48A3-849F-E3D6F43FEFB5}" srcOrd="0" destOrd="0" presId="urn:microsoft.com/office/officeart/2005/8/layout/hierarchy1"/>
    <dgm:cxn modelId="{EDD350DC-A2F0-4A9A-AD0F-F02EE06F3E2A}" type="presOf" srcId="{D4A4814C-91DF-4A70-B8D1-C86410E37001}" destId="{139C1893-B71F-47C5-AA2B-13B63862F895}" srcOrd="0" destOrd="0" presId="urn:microsoft.com/office/officeart/2005/8/layout/hierarchy1"/>
    <dgm:cxn modelId="{3425D2CB-1636-4147-8604-554D33A632F6}" type="presOf" srcId="{76D70F1B-1F7E-450C-9424-F2D966171A31}" destId="{0BA7913D-829E-42BB-AB16-3DE406ED094D}" srcOrd="0" destOrd="0" presId="urn:microsoft.com/office/officeart/2005/8/layout/hierarchy1"/>
    <dgm:cxn modelId="{69940D10-7B61-43FE-AE48-DFD7D6CBA880}" srcId="{0777207C-539D-476A-980D-DBA3B0490985}" destId="{8B47E82F-940D-470B-8F05-3B42CEC48423}" srcOrd="0" destOrd="0" parTransId="{89BAFEE6-2DAE-4A12-A051-58047EC5DBC2}" sibTransId="{F6B1368F-C1A8-4134-A0BB-F9616824F189}"/>
    <dgm:cxn modelId="{0B0199AE-C33E-4C12-9C83-8EC486B9B6D2}" type="presOf" srcId="{89BAFEE6-2DAE-4A12-A051-58047EC5DBC2}" destId="{639B413A-A832-4D07-AEEB-B780E2FFDDED}" srcOrd="0" destOrd="0" presId="urn:microsoft.com/office/officeart/2005/8/layout/hierarchy1"/>
    <dgm:cxn modelId="{0F93DFC4-6F04-41C5-9CB1-9D266187E3F9}" type="presOf" srcId="{D07FFD2C-E9D6-494E-87E6-727A4AEC7DDB}" destId="{F567B74A-E69A-43B0-AC14-45210695F121}" srcOrd="0" destOrd="0" presId="urn:microsoft.com/office/officeart/2005/8/layout/hierarchy1"/>
    <dgm:cxn modelId="{1562DE6D-809F-4DCF-BD5F-A0D4F5A14656}" type="presOf" srcId="{F5CDD86D-451F-4758-B486-51063663AE75}" destId="{402C1795-482A-4336-A81B-08C4516E2472}" srcOrd="0" destOrd="0" presId="urn:microsoft.com/office/officeart/2005/8/layout/hierarchy1"/>
    <dgm:cxn modelId="{90A8B2CA-E502-4D50-9D3C-A4F74C4B352E}" type="presOf" srcId="{156856BB-CED8-44B5-8ED6-D0213A6053ED}" destId="{59C58647-A434-47F6-9500-AB781F6DA238}" srcOrd="0" destOrd="0" presId="urn:microsoft.com/office/officeart/2005/8/layout/hierarchy1"/>
    <dgm:cxn modelId="{CEF1785A-665D-46F9-90C8-6DE8288B9B20}" type="presOf" srcId="{0777207C-539D-476A-980D-DBA3B0490985}" destId="{D3B2BE82-F767-4CD4-A544-BC47403914D5}" srcOrd="0" destOrd="0" presId="urn:microsoft.com/office/officeart/2005/8/layout/hierarchy1"/>
    <dgm:cxn modelId="{66C88ADB-0832-4A6F-84E4-6F9470CD7C34}" type="presOf" srcId="{7B037FAF-CCB2-42F0-AD7D-0C8BF8E3C21E}" destId="{1D68131E-75CC-45DC-A8FC-D08276994DEA}" srcOrd="0" destOrd="0" presId="urn:microsoft.com/office/officeart/2005/8/layout/hierarchy1"/>
    <dgm:cxn modelId="{BDD3F1E4-1A50-465A-813D-4289DF9454D2}" type="presOf" srcId="{0970D093-A92D-44DD-B656-3E2E5D6E84AB}" destId="{FD964FEC-277E-4093-951F-1A1418BC0C7F}" srcOrd="0" destOrd="0" presId="urn:microsoft.com/office/officeart/2005/8/layout/hierarchy1"/>
    <dgm:cxn modelId="{197A3467-6F8B-4F77-8719-4E0E29A1091D}" srcId="{C09B9ECB-2A65-49C5-B448-E4F4527BC0AA}" destId="{76D70F1B-1F7E-450C-9424-F2D966171A31}" srcOrd="0" destOrd="0" parTransId="{156856BB-CED8-44B5-8ED6-D0213A6053ED}" sibTransId="{8BA8081C-A399-484D-A151-21FA8D158771}"/>
    <dgm:cxn modelId="{47754E66-1778-4DC4-A306-56DE3F11E10E}" type="presOf" srcId="{8B47E82F-940D-470B-8F05-3B42CEC48423}" destId="{7C660152-2F46-4E10-9ADE-EF875AF7B53C}" srcOrd="0" destOrd="0" presId="urn:microsoft.com/office/officeart/2005/8/layout/hierarchy1"/>
    <dgm:cxn modelId="{F0DEC667-8582-4F0F-9BCF-C35DBD3159C7}" type="presOf" srcId="{BDED9212-3969-497E-B006-A45052993394}" destId="{53F92C40-41B7-4A94-B90C-177EF379DA78}" srcOrd="0" destOrd="0" presId="urn:microsoft.com/office/officeart/2005/8/layout/hierarchy1"/>
    <dgm:cxn modelId="{1EE0E290-ABDC-4596-9065-19288D213F46}" type="presOf" srcId="{C09B9ECB-2A65-49C5-B448-E4F4527BC0AA}" destId="{9B68EB0D-8AFD-4973-86A5-7AF7BE7E66B1}" srcOrd="0" destOrd="0" presId="urn:microsoft.com/office/officeart/2005/8/layout/hierarchy1"/>
    <dgm:cxn modelId="{887C26BA-4BDC-4199-8B4F-4FCD551F21DE}" srcId="{0777207C-539D-476A-980D-DBA3B0490985}" destId="{C09B9ECB-2A65-49C5-B448-E4F4527BC0AA}" srcOrd="1" destOrd="0" parTransId="{BDED9212-3969-497E-B006-A45052993394}" sibTransId="{6C7C0E1D-BADB-4E43-A2FA-151C4D6E28A5}"/>
    <dgm:cxn modelId="{D949663D-5021-43E5-8CB2-AE938D069077}" type="presOf" srcId="{68D34270-9454-4490-8B75-530345E93368}" destId="{F4DA14B6-63D1-4D31-9065-6CD2231874F7}" srcOrd="0" destOrd="0" presId="urn:microsoft.com/office/officeart/2005/8/layout/hierarchy1"/>
    <dgm:cxn modelId="{D6ED238B-FC21-4E8C-8E55-0B3A5E76202E}" srcId="{C09B9ECB-2A65-49C5-B448-E4F4527BC0AA}" destId="{68D34270-9454-4490-8B75-530345E93368}" srcOrd="1" destOrd="0" parTransId="{0970D093-A92D-44DD-B656-3E2E5D6E84AB}" sibTransId="{00B0229C-7E9D-4847-8A62-FD04E30A231C}"/>
    <dgm:cxn modelId="{DC2EBFBE-7342-4EF5-B8BE-7AA990EF3492}" type="presParOf" srcId="{139C1893-B71F-47C5-AA2B-13B63862F895}" destId="{42A11424-DD72-45B7-A92A-72C963A2E6DB}" srcOrd="0" destOrd="0" presId="urn:microsoft.com/office/officeart/2005/8/layout/hierarchy1"/>
    <dgm:cxn modelId="{5F17D404-15B6-42B5-831A-36791B9ACEB6}" type="presParOf" srcId="{42A11424-DD72-45B7-A92A-72C963A2E6DB}" destId="{7EBFB53E-4E48-40D6-8C5E-2D6022A85054}" srcOrd="0" destOrd="0" presId="urn:microsoft.com/office/officeart/2005/8/layout/hierarchy1"/>
    <dgm:cxn modelId="{0EC440F6-D56F-46C9-9A5C-2DF2C5B1C447}" type="presParOf" srcId="{7EBFB53E-4E48-40D6-8C5E-2D6022A85054}" destId="{E52E55DD-74DA-4F1C-BB3C-CE38C8CAAD62}" srcOrd="0" destOrd="0" presId="urn:microsoft.com/office/officeart/2005/8/layout/hierarchy1"/>
    <dgm:cxn modelId="{6DA3C73C-B0DE-445D-B275-542F39380C29}" type="presParOf" srcId="{7EBFB53E-4E48-40D6-8C5E-2D6022A85054}" destId="{D3B2BE82-F767-4CD4-A544-BC47403914D5}" srcOrd="1" destOrd="0" presId="urn:microsoft.com/office/officeart/2005/8/layout/hierarchy1"/>
    <dgm:cxn modelId="{16672A84-4263-4C4C-9D1B-20F19E77843B}" type="presParOf" srcId="{42A11424-DD72-45B7-A92A-72C963A2E6DB}" destId="{24AE645B-4CBC-48D7-94C6-98E302D9AFD4}" srcOrd="1" destOrd="0" presId="urn:microsoft.com/office/officeart/2005/8/layout/hierarchy1"/>
    <dgm:cxn modelId="{586D9025-CA68-4C28-AA32-CEBF008FA271}" type="presParOf" srcId="{24AE645B-4CBC-48D7-94C6-98E302D9AFD4}" destId="{639B413A-A832-4D07-AEEB-B780E2FFDDED}" srcOrd="0" destOrd="0" presId="urn:microsoft.com/office/officeart/2005/8/layout/hierarchy1"/>
    <dgm:cxn modelId="{5EE214C5-8EAB-4224-9A21-AE9C846039AF}" type="presParOf" srcId="{24AE645B-4CBC-48D7-94C6-98E302D9AFD4}" destId="{D66A6623-AC36-4BCB-9634-BB5F7CAEE18F}" srcOrd="1" destOrd="0" presId="urn:microsoft.com/office/officeart/2005/8/layout/hierarchy1"/>
    <dgm:cxn modelId="{38CCF16D-8688-4609-9A1B-98F2DDBF6625}" type="presParOf" srcId="{D66A6623-AC36-4BCB-9634-BB5F7CAEE18F}" destId="{DE3E59F2-79E1-45E1-8CE1-ABC40C54D0FE}" srcOrd="0" destOrd="0" presId="urn:microsoft.com/office/officeart/2005/8/layout/hierarchy1"/>
    <dgm:cxn modelId="{1A12B014-95E6-4608-806C-B2D39739DF09}" type="presParOf" srcId="{DE3E59F2-79E1-45E1-8CE1-ABC40C54D0FE}" destId="{22D4EC75-DCCC-4563-ABFA-AEC796496B1C}" srcOrd="0" destOrd="0" presId="urn:microsoft.com/office/officeart/2005/8/layout/hierarchy1"/>
    <dgm:cxn modelId="{47F1FA0A-D5C2-4C12-A5CE-5D8CD0FF96D4}" type="presParOf" srcId="{DE3E59F2-79E1-45E1-8CE1-ABC40C54D0FE}" destId="{7C660152-2F46-4E10-9ADE-EF875AF7B53C}" srcOrd="1" destOrd="0" presId="urn:microsoft.com/office/officeart/2005/8/layout/hierarchy1"/>
    <dgm:cxn modelId="{1075533A-B038-4CAE-92A2-39A6B524629B}" type="presParOf" srcId="{D66A6623-AC36-4BCB-9634-BB5F7CAEE18F}" destId="{090D4EE3-253E-405D-89A5-EE2A58A96D7B}" srcOrd="1" destOrd="0" presId="urn:microsoft.com/office/officeart/2005/8/layout/hierarchy1"/>
    <dgm:cxn modelId="{DCCD44C9-D45A-455D-BBA3-377B0E68B25C}" type="presParOf" srcId="{090D4EE3-253E-405D-89A5-EE2A58A96D7B}" destId="{1D68131E-75CC-45DC-A8FC-D08276994DEA}" srcOrd="0" destOrd="0" presId="urn:microsoft.com/office/officeart/2005/8/layout/hierarchy1"/>
    <dgm:cxn modelId="{70BF2E95-5663-4D5B-9607-8580EB2CBD69}" type="presParOf" srcId="{090D4EE3-253E-405D-89A5-EE2A58A96D7B}" destId="{0226BEA4-E96E-4E4B-9BE8-A654764A2EBC}" srcOrd="1" destOrd="0" presId="urn:microsoft.com/office/officeart/2005/8/layout/hierarchy1"/>
    <dgm:cxn modelId="{49139E85-B84B-41BF-990F-0D7546E9B3E3}" type="presParOf" srcId="{0226BEA4-E96E-4E4B-9BE8-A654764A2EBC}" destId="{31E570F0-18F5-4CD7-B39B-CBB30E2DE010}" srcOrd="0" destOrd="0" presId="urn:microsoft.com/office/officeart/2005/8/layout/hierarchy1"/>
    <dgm:cxn modelId="{708C0519-C914-4D9F-9838-411D1AA7DA4E}" type="presParOf" srcId="{31E570F0-18F5-4CD7-B39B-CBB30E2DE010}" destId="{4FB73EAA-037B-4B39-A393-286D0E269004}" srcOrd="0" destOrd="0" presId="urn:microsoft.com/office/officeart/2005/8/layout/hierarchy1"/>
    <dgm:cxn modelId="{9BFBB3F1-BD90-49F8-BDC4-4B0F277F1DBC}" type="presParOf" srcId="{31E570F0-18F5-4CD7-B39B-CBB30E2DE010}" destId="{402C1795-482A-4336-A81B-08C4516E2472}" srcOrd="1" destOrd="0" presId="urn:microsoft.com/office/officeart/2005/8/layout/hierarchy1"/>
    <dgm:cxn modelId="{F3590480-D492-471F-8EAE-A036849E3783}" type="presParOf" srcId="{0226BEA4-E96E-4E4B-9BE8-A654764A2EBC}" destId="{800C7FB7-5C52-4F77-BAD0-7938F47311D7}" srcOrd="1" destOrd="0" presId="urn:microsoft.com/office/officeart/2005/8/layout/hierarchy1"/>
    <dgm:cxn modelId="{9194C49D-3B90-45DE-894E-41233AF34FB8}" type="presParOf" srcId="{090D4EE3-253E-405D-89A5-EE2A58A96D7B}" destId="{CBA6ED83-FA43-48A3-849F-E3D6F43FEFB5}" srcOrd="2" destOrd="0" presId="urn:microsoft.com/office/officeart/2005/8/layout/hierarchy1"/>
    <dgm:cxn modelId="{88AA5F65-3FD7-497C-8BB0-236EFEA04B8A}" type="presParOf" srcId="{090D4EE3-253E-405D-89A5-EE2A58A96D7B}" destId="{BCBB2254-BA6F-4A63-BF29-D981BB3A034F}" srcOrd="3" destOrd="0" presId="urn:microsoft.com/office/officeart/2005/8/layout/hierarchy1"/>
    <dgm:cxn modelId="{E3F755B3-918C-4892-A7A5-4E587A855EE7}" type="presParOf" srcId="{BCBB2254-BA6F-4A63-BF29-D981BB3A034F}" destId="{1C716E90-5E15-4BE9-9921-C1CEDA5B169C}" srcOrd="0" destOrd="0" presId="urn:microsoft.com/office/officeart/2005/8/layout/hierarchy1"/>
    <dgm:cxn modelId="{9A9C4BDE-3C86-43E2-9592-B575DE048904}" type="presParOf" srcId="{1C716E90-5E15-4BE9-9921-C1CEDA5B169C}" destId="{412674B2-6338-4DD8-BF6C-C1BDD026A385}" srcOrd="0" destOrd="0" presId="urn:microsoft.com/office/officeart/2005/8/layout/hierarchy1"/>
    <dgm:cxn modelId="{0730580C-C783-479C-8377-35B3D46498E8}" type="presParOf" srcId="{1C716E90-5E15-4BE9-9921-C1CEDA5B169C}" destId="{F567B74A-E69A-43B0-AC14-45210695F121}" srcOrd="1" destOrd="0" presId="urn:microsoft.com/office/officeart/2005/8/layout/hierarchy1"/>
    <dgm:cxn modelId="{413B5574-73BC-4417-9C9D-08ACDB24627B}" type="presParOf" srcId="{BCBB2254-BA6F-4A63-BF29-D981BB3A034F}" destId="{3F820D87-DA92-450D-8B5A-23A826975DDE}" srcOrd="1" destOrd="0" presId="urn:microsoft.com/office/officeart/2005/8/layout/hierarchy1"/>
    <dgm:cxn modelId="{6B706AE7-F097-47AD-8BA5-063F29FE41A2}" type="presParOf" srcId="{24AE645B-4CBC-48D7-94C6-98E302D9AFD4}" destId="{53F92C40-41B7-4A94-B90C-177EF379DA78}" srcOrd="2" destOrd="0" presId="urn:microsoft.com/office/officeart/2005/8/layout/hierarchy1"/>
    <dgm:cxn modelId="{5BD901AD-4E6F-4219-9CE7-69C0CD98EE41}" type="presParOf" srcId="{24AE645B-4CBC-48D7-94C6-98E302D9AFD4}" destId="{742900A0-A2D5-4BEF-88CB-A3E571126AD7}" srcOrd="3" destOrd="0" presId="urn:microsoft.com/office/officeart/2005/8/layout/hierarchy1"/>
    <dgm:cxn modelId="{C9A3246F-AF15-4C76-9188-0742635DD544}" type="presParOf" srcId="{742900A0-A2D5-4BEF-88CB-A3E571126AD7}" destId="{2C44974F-F46D-4742-89D4-65C49D69E0C1}" srcOrd="0" destOrd="0" presId="urn:microsoft.com/office/officeart/2005/8/layout/hierarchy1"/>
    <dgm:cxn modelId="{083A3BFC-9A07-42B1-A4F7-B8950FDE2001}" type="presParOf" srcId="{2C44974F-F46D-4742-89D4-65C49D69E0C1}" destId="{3DB05545-815F-4D89-8A54-0340AA0698AC}" srcOrd="0" destOrd="0" presId="urn:microsoft.com/office/officeart/2005/8/layout/hierarchy1"/>
    <dgm:cxn modelId="{7C0F1C86-2721-4C2F-B158-BACF162134D1}" type="presParOf" srcId="{2C44974F-F46D-4742-89D4-65C49D69E0C1}" destId="{9B68EB0D-8AFD-4973-86A5-7AF7BE7E66B1}" srcOrd="1" destOrd="0" presId="urn:microsoft.com/office/officeart/2005/8/layout/hierarchy1"/>
    <dgm:cxn modelId="{7E806DD5-482E-4A96-8768-86219C85A033}" type="presParOf" srcId="{742900A0-A2D5-4BEF-88CB-A3E571126AD7}" destId="{C362E5CB-44F0-4A95-AB7A-5BCB4592C490}" srcOrd="1" destOrd="0" presId="urn:microsoft.com/office/officeart/2005/8/layout/hierarchy1"/>
    <dgm:cxn modelId="{A30BEDAD-C1AB-4CBA-B84B-7364867D6800}" type="presParOf" srcId="{C362E5CB-44F0-4A95-AB7A-5BCB4592C490}" destId="{59C58647-A434-47F6-9500-AB781F6DA238}" srcOrd="0" destOrd="0" presId="urn:microsoft.com/office/officeart/2005/8/layout/hierarchy1"/>
    <dgm:cxn modelId="{26F70E3E-ADE1-4EA4-B41D-A45B652904A7}" type="presParOf" srcId="{C362E5CB-44F0-4A95-AB7A-5BCB4592C490}" destId="{127A5AA8-037F-457B-AD86-1EFD3B397863}" srcOrd="1" destOrd="0" presId="urn:microsoft.com/office/officeart/2005/8/layout/hierarchy1"/>
    <dgm:cxn modelId="{59711451-4F8B-4527-A301-E7A32191B73F}" type="presParOf" srcId="{127A5AA8-037F-457B-AD86-1EFD3B397863}" destId="{B4F8CBA3-3CB4-4E38-835D-E595B70C9C6D}" srcOrd="0" destOrd="0" presId="urn:microsoft.com/office/officeart/2005/8/layout/hierarchy1"/>
    <dgm:cxn modelId="{B6DF6E05-4EAE-44EA-A9B2-7DFA8DD7C187}" type="presParOf" srcId="{B4F8CBA3-3CB4-4E38-835D-E595B70C9C6D}" destId="{4494E72C-F4A2-432C-A0E1-6B80C6FEC2BC}" srcOrd="0" destOrd="0" presId="urn:microsoft.com/office/officeart/2005/8/layout/hierarchy1"/>
    <dgm:cxn modelId="{F7664294-9F6D-4CF0-8C7E-7AF71390669C}" type="presParOf" srcId="{B4F8CBA3-3CB4-4E38-835D-E595B70C9C6D}" destId="{0BA7913D-829E-42BB-AB16-3DE406ED094D}" srcOrd="1" destOrd="0" presId="urn:microsoft.com/office/officeart/2005/8/layout/hierarchy1"/>
    <dgm:cxn modelId="{D499FE62-9ACC-4AB9-B4E2-68324E6B8226}" type="presParOf" srcId="{127A5AA8-037F-457B-AD86-1EFD3B397863}" destId="{391B867D-3F4B-4C3B-A650-F4F70885200A}" srcOrd="1" destOrd="0" presId="urn:microsoft.com/office/officeart/2005/8/layout/hierarchy1"/>
    <dgm:cxn modelId="{F4B7A239-0F75-4D33-90B7-429F8A61BE2B}" type="presParOf" srcId="{C362E5CB-44F0-4A95-AB7A-5BCB4592C490}" destId="{FD964FEC-277E-4093-951F-1A1418BC0C7F}" srcOrd="2" destOrd="0" presId="urn:microsoft.com/office/officeart/2005/8/layout/hierarchy1"/>
    <dgm:cxn modelId="{75D310BD-C93C-48DD-97F5-B952D89D6836}" type="presParOf" srcId="{C362E5CB-44F0-4A95-AB7A-5BCB4592C490}" destId="{5C9B1E4E-BEBD-4E3E-873C-81B1545F1F35}" srcOrd="3" destOrd="0" presId="urn:microsoft.com/office/officeart/2005/8/layout/hierarchy1"/>
    <dgm:cxn modelId="{7B6FD971-2108-4D31-8730-B171168C498A}" type="presParOf" srcId="{5C9B1E4E-BEBD-4E3E-873C-81B1545F1F35}" destId="{30FDC5F9-C648-4B28-8D38-1410DD0EE457}" srcOrd="0" destOrd="0" presId="urn:microsoft.com/office/officeart/2005/8/layout/hierarchy1"/>
    <dgm:cxn modelId="{599E332F-D242-4EC9-BE8C-93779C834E1C}" type="presParOf" srcId="{30FDC5F9-C648-4B28-8D38-1410DD0EE457}" destId="{D5431432-E6CE-47BC-97B8-19073F049CB9}" srcOrd="0" destOrd="0" presId="urn:microsoft.com/office/officeart/2005/8/layout/hierarchy1"/>
    <dgm:cxn modelId="{43D9DFF7-CAE7-41F6-83AF-9F7EADE35E5F}" type="presParOf" srcId="{30FDC5F9-C648-4B28-8D38-1410DD0EE457}" destId="{F4DA14B6-63D1-4D31-9065-6CD2231874F7}" srcOrd="1" destOrd="0" presId="urn:microsoft.com/office/officeart/2005/8/layout/hierarchy1"/>
    <dgm:cxn modelId="{9EF1E92B-D4E6-4BC4-BBD3-B8DC5446A84A}" type="presParOf" srcId="{5C9B1E4E-BEBD-4E3E-873C-81B1545F1F35}" destId="{47B11C45-463A-4D91-B940-E7F10AC01E94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4A4814C-91DF-4A70-B8D1-C86410E37001}" type="doc">
      <dgm:prSet loTypeId="urn:microsoft.com/office/officeart/2005/8/layout/hierarchy1" loCatId="hierarchy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0777207C-539D-476A-980D-DBA3B0490985}">
      <dgm:prSet phldrT="[Text]"/>
      <dgm:spPr>
        <a:ln w="19050">
          <a:solidFill>
            <a:srgbClr val="4F81BD"/>
          </a:solidFill>
        </a:ln>
      </dgm:spPr>
      <dgm:t>
        <a:bodyPr/>
        <a:lstStyle/>
        <a:p>
          <a:r>
            <a:rPr lang="cs-CZ" b="1" dirty="0" smtClean="0"/>
            <a:t>Shluková analýza</a:t>
          </a:r>
          <a:endParaRPr lang="cs-CZ" b="1" dirty="0"/>
        </a:p>
      </dgm:t>
    </dgm:pt>
    <dgm:pt modelId="{63569092-CCF7-4CE5-8CBE-460128921D18}" type="parTrans" cxnId="{0A56DDF1-43F6-4707-B8F5-8907694D7BA7}">
      <dgm:prSet/>
      <dgm:spPr/>
      <dgm:t>
        <a:bodyPr/>
        <a:lstStyle/>
        <a:p>
          <a:endParaRPr lang="cs-CZ"/>
        </a:p>
      </dgm:t>
    </dgm:pt>
    <dgm:pt modelId="{777C9FC7-7A35-4A29-9D62-FCD5374B39B7}" type="sibTrans" cxnId="{0A56DDF1-43F6-4707-B8F5-8907694D7BA7}">
      <dgm:prSet/>
      <dgm:spPr/>
      <dgm:t>
        <a:bodyPr/>
        <a:lstStyle/>
        <a:p>
          <a:endParaRPr lang="cs-CZ"/>
        </a:p>
      </dgm:t>
    </dgm:pt>
    <dgm:pt modelId="{8B47E82F-940D-470B-8F05-3B42CEC48423}">
      <dgm:prSet phldrT="[Text]"/>
      <dgm:spPr>
        <a:ln w="19050">
          <a:solidFill>
            <a:srgbClr val="4F81BD"/>
          </a:solidFill>
        </a:ln>
      </dgm:spPr>
      <dgm:t>
        <a:bodyPr/>
        <a:lstStyle/>
        <a:p>
          <a:r>
            <a:rPr lang="cs-CZ" b="1" dirty="0" smtClean="0"/>
            <a:t>Hierarchické</a:t>
          </a:r>
          <a:endParaRPr lang="cs-CZ" b="1" dirty="0"/>
        </a:p>
      </dgm:t>
    </dgm:pt>
    <dgm:pt modelId="{89BAFEE6-2DAE-4A12-A051-58047EC5DBC2}" type="parTrans" cxnId="{69940D10-7B61-43FE-AE48-DFD7D6CBA880}">
      <dgm:prSet/>
      <dgm:spPr>
        <a:ln w="19050">
          <a:solidFill>
            <a:srgbClr val="4F81BD"/>
          </a:solidFill>
        </a:ln>
      </dgm:spPr>
      <dgm:t>
        <a:bodyPr/>
        <a:lstStyle/>
        <a:p>
          <a:endParaRPr lang="cs-CZ"/>
        </a:p>
      </dgm:t>
    </dgm:pt>
    <dgm:pt modelId="{F6B1368F-C1A8-4134-A0BB-F9616824F189}" type="sibTrans" cxnId="{69940D10-7B61-43FE-AE48-DFD7D6CBA880}">
      <dgm:prSet/>
      <dgm:spPr/>
      <dgm:t>
        <a:bodyPr/>
        <a:lstStyle/>
        <a:p>
          <a:endParaRPr lang="cs-CZ"/>
        </a:p>
      </dgm:t>
    </dgm:pt>
    <dgm:pt modelId="{F5CDD86D-451F-4758-B486-51063663AE75}">
      <dgm:prSet phldrT="[Text]"/>
      <dgm:spPr>
        <a:ln w="19050">
          <a:solidFill>
            <a:srgbClr val="4F81BD"/>
          </a:solidFill>
        </a:ln>
      </dgm:spPr>
      <dgm:t>
        <a:bodyPr/>
        <a:lstStyle/>
        <a:p>
          <a:r>
            <a:rPr lang="cs-CZ" b="1" dirty="0" err="1" smtClean="0"/>
            <a:t>Divizivní</a:t>
          </a:r>
          <a:endParaRPr lang="cs-CZ" b="1" dirty="0"/>
        </a:p>
      </dgm:t>
    </dgm:pt>
    <dgm:pt modelId="{7B037FAF-CCB2-42F0-AD7D-0C8BF8E3C21E}" type="parTrans" cxnId="{7194DD74-D7E0-42BA-BDF0-DB3EDEF61FBC}">
      <dgm:prSet/>
      <dgm:spPr>
        <a:ln w="19050">
          <a:solidFill>
            <a:srgbClr val="4F81BD"/>
          </a:solidFill>
        </a:ln>
      </dgm:spPr>
      <dgm:t>
        <a:bodyPr/>
        <a:lstStyle/>
        <a:p>
          <a:endParaRPr lang="cs-CZ"/>
        </a:p>
      </dgm:t>
    </dgm:pt>
    <dgm:pt modelId="{3730399F-C099-48CA-8374-C9C6C5C8089B}" type="sibTrans" cxnId="{7194DD74-D7E0-42BA-BDF0-DB3EDEF61FBC}">
      <dgm:prSet/>
      <dgm:spPr/>
      <dgm:t>
        <a:bodyPr/>
        <a:lstStyle/>
        <a:p>
          <a:endParaRPr lang="cs-CZ"/>
        </a:p>
      </dgm:t>
    </dgm:pt>
    <dgm:pt modelId="{D07FFD2C-E9D6-494E-87E6-727A4AEC7DDB}">
      <dgm:prSet phldrT="[Text]"/>
      <dgm:spPr>
        <a:ln w="19050">
          <a:solidFill>
            <a:srgbClr val="4F81BD"/>
          </a:solidFill>
        </a:ln>
      </dgm:spPr>
      <dgm:t>
        <a:bodyPr/>
        <a:lstStyle/>
        <a:p>
          <a:r>
            <a:rPr lang="cs-CZ" b="1" dirty="0" err="1" smtClean="0"/>
            <a:t>Aglomerativní</a:t>
          </a:r>
          <a:endParaRPr lang="cs-CZ" b="1" dirty="0"/>
        </a:p>
      </dgm:t>
    </dgm:pt>
    <dgm:pt modelId="{ED8263E3-32CC-4251-A6FE-07B188A3AE5E}" type="parTrans" cxnId="{A6F632C2-1FE0-4912-9F9F-39910598445A}">
      <dgm:prSet/>
      <dgm:spPr>
        <a:ln w="19050">
          <a:solidFill>
            <a:srgbClr val="4F81BD"/>
          </a:solidFill>
        </a:ln>
      </dgm:spPr>
      <dgm:t>
        <a:bodyPr/>
        <a:lstStyle/>
        <a:p>
          <a:endParaRPr lang="cs-CZ"/>
        </a:p>
      </dgm:t>
    </dgm:pt>
    <dgm:pt modelId="{334F7267-92DD-440E-BCCD-D92090AD6974}" type="sibTrans" cxnId="{A6F632C2-1FE0-4912-9F9F-39910598445A}">
      <dgm:prSet/>
      <dgm:spPr/>
      <dgm:t>
        <a:bodyPr/>
        <a:lstStyle/>
        <a:p>
          <a:endParaRPr lang="cs-CZ"/>
        </a:p>
      </dgm:t>
    </dgm:pt>
    <dgm:pt modelId="{C09B9ECB-2A65-49C5-B448-E4F4527BC0AA}">
      <dgm:prSet phldrT="[Text]"/>
      <dgm:spPr>
        <a:ln w="19050">
          <a:solidFill>
            <a:srgbClr val="4F81BD"/>
          </a:solidFill>
        </a:ln>
      </dgm:spPr>
      <dgm:t>
        <a:bodyPr/>
        <a:lstStyle/>
        <a:p>
          <a:r>
            <a:rPr lang="cs-CZ" b="1" dirty="0" err="1" smtClean="0"/>
            <a:t>Nehierarchické</a:t>
          </a:r>
          <a:endParaRPr lang="cs-CZ" b="1" dirty="0"/>
        </a:p>
      </dgm:t>
    </dgm:pt>
    <dgm:pt modelId="{BDED9212-3969-497E-B006-A45052993394}" type="parTrans" cxnId="{887C26BA-4BDC-4199-8B4F-4FCD551F21DE}">
      <dgm:prSet/>
      <dgm:spPr>
        <a:ln w="19050">
          <a:solidFill>
            <a:srgbClr val="4F81BD"/>
          </a:solidFill>
        </a:ln>
      </dgm:spPr>
      <dgm:t>
        <a:bodyPr/>
        <a:lstStyle/>
        <a:p>
          <a:endParaRPr lang="cs-CZ"/>
        </a:p>
      </dgm:t>
    </dgm:pt>
    <dgm:pt modelId="{6C7C0E1D-BADB-4E43-A2FA-151C4D6E28A5}" type="sibTrans" cxnId="{887C26BA-4BDC-4199-8B4F-4FCD551F21DE}">
      <dgm:prSet/>
      <dgm:spPr/>
      <dgm:t>
        <a:bodyPr/>
        <a:lstStyle/>
        <a:p>
          <a:endParaRPr lang="cs-CZ"/>
        </a:p>
      </dgm:t>
    </dgm:pt>
    <dgm:pt modelId="{76D70F1B-1F7E-450C-9424-F2D966171A31}">
      <dgm:prSet phldrT="[Text]"/>
      <dgm:spPr>
        <a:ln w="19050">
          <a:solidFill>
            <a:srgbClr val="4F81BD"/>
          </a:solidFill>
        </a:ln>
      </dgm:spPr>
      <dgm:t>
        <a:bodyPr/>
        <a:lstStyle/>
        <a:p>
          <a:r>
            <a:rPr lang="cs-CZ" b="1" dirty="0" err="1" smtClean="0"/>
            <a:t>Divizivní</a:t>
          </a:r>
          <a:endParaRPr lang="cs-CZ" b="1" dirty="0"/>
        </a:p>
      </dgm:t>
    </dgm:pt>
    <dgm:pt modelId="{156856BB-CED8-44B5-8ED6-D0213A6053ED}" type="parTrans" cxnId="{197A3467-6F8B-4F77-8719-4E0E29A1091D}">
      <dgm:prSet/>
      <dgm:spPr>
        <a:ln w="19050">
          <a:solidFill>
            <a:srgbClr val="4F81BD"/>
          </a:solidFill>
        </a:ln>
      </dgm:spPr>
      <dgm:t>
        <a:bodyPr/>
        <a:lstStyle/>
        <a:p>
          <a:endParaRPr lang="cs-CZ"/>
        </a:p>
      </dgm:t>
    </dgm:pt>
    <dgm:pt modelId="{8BA8081C-A399-484D-A151-21FA8D158771}" type="sibTrans" cxnId="{197A3467-6F8B-4F77-8719-4E0E29A1091D}">
      <dgm:prSet/>
      <dgm:spPr/>
      <dgm:t>
        <a:bodyPr/>
        <a:lstStyle/>
        <a:p>
          <a:endParaRPr lang="cs-CZ"/>
        </a:p>
      </dgm:t>
    </dgm:pt>
    <dgm:pt modelId="{68D34270-9454-4490-8B75-530345E93368}">
      <dgm:prSet phldrT="[Text]"/>
      <dgm:spPr>
        <a:ln w="19050">
          <a:solidFill>
            <a:srgbClr val="4F81BD"/>
          </a:solidFill>
        </a:ln>
      </dgm:spPr>
      <dgm:t>
        <a:bodyPr/>
        <a:lstStyle/>
        <a:p>
          <a:r>
            <a:rPr lang="cs-CZ" b="1" dirty="0" err="1" smtClean="0"/>
            <a:t>Aglomerativní</a:t>
          </a:r>
          <a:endParaRPr lang="cs-CZ" b="1" dirty="0"/>
        </a:p>
      </dgm:t>
    </dgm:pt>
    <dgm:pt modelId="{0970D093-A92D-44DD-B656-3E2E5D6E84AB}" type="parTrans" cxnId="{D6ED238B-FC21-4E8C-8E55-0B3A5E76202E}">
      <dgm:prSet/>
      <dgm:spPr>
        <a:ln w="19050">
          <a:solidFill>
            <a:srgbClr val="4F81BD"/>
          </a:solidFill>
        </a:ln>
      </dgm:spPr>
      <dgm:t>
        <a:bodyPr/>
        <a:lstStyle/>
        <a:p>
          <a:endParaRPr lang="cs-CZ"/>
        </a:p>
      </dgm:t>
    </dgm:pt>
    <dgm:pt modelId="{00B0229C-7E9D-4847-8A62-FD04E30A231C}" type="sibTrans" cxnId="{D6ED238B-FC21-4E8C-8E55-0B3A5E76202E}">
      <dgm:prSet/>
      <dgm:spPr/>
      <dgm:t>
        <a:bodyPr/>
        <a:lstStyle/>
        <a:p>
          <a:endParaRPr lang="cs-CZ"/>
        </a:p>
      </dgm:t>
    </dgm:pt>
    <dgm:pt modelId="{139C1893-B71F-47C5-AA2B-13B63862F895}" type="pres">
      <dgm:prSet presAssocID="{D4A4814C-91DF-4A70-B8D1-C86410E37001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GB"/>
        </a:p>
      </dgm:t>
    </dgm:pt>
    <dgm:pt modelId="{42A11424-DD72-45B7-A92A-72C963A2E6DB}" type="pres">
      <dgm:prSet presAssocID="{0777207C-539D-476A-980D-DBA3B0490985}" presName="hierRoot1" presStyleCnt="0"/>
      <dgm:spPr/>
    </dgm:pt>
    <dgm:pt modelId="{7EBFB53E-4E48-40D6-8C5E-2D6022A85054}" type="pres">
      <dgm:prSet presAssocID="{0777207C-539D-476A-980D-DBA3B0490985}" presName="composite" presStyleCnt="0"/>
      <dgm:spPr/>
    </dgm:pt>
    <dgm:pt modelId="{E52E55DD-74DA-4F1C-BB3C-CE38C8CAAD62}" type="pres">
      <dgm:prSet presAssocID="{0777207C-539D-476A-980D-DBA3B0490985}" presName="background" presStyleLbl="node0" presStyleIdx="0" presStyleCnt="1"/>
      <dgm:spPr>
        <a:solidFill>
          <a:srgbClr val="4F81BD"/>
        </a:solidFill>
        <a:effectLst/>
      </dgm:spPr>
    </dgm:pt>
    <dgm:pt modelId="{D3B2BE82-F767-4CD4-A544-BC47403914D5}" type="pres">
      <dgm:prSet presAssocID="{0777207C-539D-476A-980D-DBA3B0490985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24AE645B-4CBC-48D7-94C6-98E302D9AFD4}" type="pres">
      <dgm:prSet presAssocID="{0777207C-539D-476A-980D-DBA3B0490985}" presName="hierChild2" presStyleCnt="0"/>
      <dgm:spPr/>
    </dgm:pt>
    <dgm:pt modelId="{639B413A-A832-4D07-AEEB-B780E2FFDDED}" type="pres">
      <dgm:prSet presAssocID="{89BAFEE6-2DAE-4A12-A051-58047EC5DBC2}" presName="Name10" presStyleLbl="parChTrans1D2" presStyleIdx="0" presStyleCnt="2"/>
      <dgm:spPr/>
      <dgm:t>
        <a:bodyPr/>
        <a:lstStyle/>
        <a:p>
          <a:endParaRPr lang="en-GB"/>
        </a:p>
      </dgm:t>
    </dgm:pt>
    <dgm:pt modelId="{D66A6623-AC36-4BCB-9634-BB5F7CAEE18F}" type="pres">
      <dgm:prSet presAssocID="{8B47E82F-940D-470B-8F05-3B42CEC48423}" presName="hierRoot2" presStyleCnt="0"/>
      <dgm:spPr/>
    </dgm:pt>
    <dgm:pt modelId="{DE3E59F2-79E1-45E1-8CE1-ABC40C54D0FE}" type="pres">
      <dgm:prSet presAssocID="{8B47E82F-940D-470B-8F05-3B42CEC48423}" presName="composite2" presStyleCnt="0"/>
      <dgm:spPr/>
    </dgm:pt>
    <dgm:pt modelId="{22D4EC75-DCCC-4563-ABFA-AEC796496B1C}" type="pres">
      <dgm:prSet presAssocID="{8B47E82F-940D-470B-8F05-3B42CEC48423}" presName="background2" presStyleLbl="node2" presStyleIdx="0" presStyleCnt="2"/>
      <dgm:spPr>
        <a:solidFill>
          <a:srgbClr val="4F81BD"/>
        </a:solidFill>
        <a:effectLst/>
      </dgm:spPr>
    </dgm:pt>
    <dgm:pt modelId="{7C660152-2F46-4E10-9ADE-EF875AF7B53C}" type="pres">
      <dgm:prSet presAssocID="{8B47E82F-940D-470B-8F05-3B42CEC48423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090D4EE3-253E-405D-89A5-EE2A58A96D7B}" type="pres">
      <dgm:prSet presAssocID="{8B47E82F-940D-470B-8F05-3B42CEC48423}" presName="hierChild3" presStyleCnt="0"/>
      <dgm:spPr/>
    </dgm:pt>
    <dgm:pt modelId="{1D68131E-75CC-45DC-A8FC-D08276994DEA}" type="pres">
      <dgm:prSet presAssocID="{7B037FAF-CCB2-42F0-AD7D-0C8BF8E3C21E}" presName="Name17" presStyleLbl="parChTrans1D3" presStyleIdx="0" presStyleCnt="4"/>
      <dgm:spPr/>
      <dgm:t>
        <a:bodyPr/>
        <a:lstStyle/>
        <a:p>
          <a:endParaRPr lang="en-GB"/>
        </a:p>
      </dgm:t>
    </dgm:pt>
    <dgm:pt modelId="{0226BEA4-E96E-4E4B-9BE8-A654764A2EBC}" type="pres">
      <dgm:prSet presAssocID="{F5CDD86D-451F-4758-B486-51063663AE75}" presName="hierRoot3" presStyleCnt="0"/>
      <dgm:spPr/>
    </dgm:pt>
    <dgm:pt modelId="{31E570F0-18F5-4CD7-B39B-CBB30E2DE010}" type="pres">
      <dgm:prSet presAssocID="{F5CDD86D-451F-4758-B486-51063663AE75}" presName="composite3" presStyleCnt="0"/>
      <dgm:spPr/>
    </dgm:pt>
    <dgm:pt modelId="{4FB73EAA-037B-4B39-A393-286D0E269004}" type="pres">
      <dgm:prSet presAssocID="{F5CDD86D-451F-4758-B486-51063663AE75}" presName="background3" presStyleLbl="node3" presStyleIdx="0" presStyleCnt="4"/>
      <dgm:spPr>
        <a:solidFill>
          <a:srgbClr val="4F81BD"/>
        </a:solidFill>
        <a:ln w="19050">
          <a:solidFill>
            <a:srgbClr val="4F81BD"/>
          </a:solidFill>
        </a:ln>
        <a:effectLst/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</dgm:spPr>
    </dgm:pt>
    <dgm:pt modelId="{402C1795-482A-4336-A81B-08C4516E2472}" type="pres">
      <dgm:prSet presAssocID="{F5CDD86D-451F-4758-B486-51063663AE75}" presName="text3" presStyleLbl="fgAcc3" presStyleIdx="0" presStyleCnt="4" custLinFactNeighborX="3175" custLinFactNeighborY="13814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800C7FB7-5C52-4F77-BAD0-7938F47311D7}" type="pres">
      <dgm:prSet presAssocID="{F5CDD86D-451F-4758-B486-51063663AE75}" presName="hierChild4" presStyleCnt="0"/>
      <dgm:spPr/>
    </dgm:pt>
    <dgm:pt modelId="{CBA6ED83-FA43-48A3-849F-E3D6F43FEFB5}" type="pres">
      <dgm:prSet presAssocID="{ED8263E3-32CC-4251-A6FE-07B188A3AE5E}" presName="Name17" presStyleLbl="parChTrans1D3" presStyleIdx="1" presStyleCnt="4"/>
      <dgm:spPr/>
      <dgm:t>
        <a:bodyPr/>
        <a:lstStyle/>
        <a:p>
          <a:endParaRPr lang="en-GB"/>
        </a:p>
      </dgm:t>
    </dgm:pt>
    <dgm:pt modelId="{BCBB2254-BA6F-4A63-BF29-D981BB3A034F}" type="pres">
      <dgm:prSet presAssocID="{D07FFD2C-E9D6-494E-87E6-727A4AEC7DDB}" presName="hierRoot3" presStyleCnt="0"/>
      <dgm:spPr/>
    </dgm:pt>
    <dgm:pt modelId="{1C716E90-5E15-4BE9-9921-C1CEDA5B169C}" type="pres">
      <dgm:prSet presAssocID="{D07FFD2C-E9D6-494E-87E6-727A4AEC7DDB}" presName="composite3" presStyleCnt="0"/>
      <dgm:spPr/>
    </dgm:pt>
    <dgm:pt modelId="{412674B2-6338-4DD8-BF6C-C1BDD026A385}" type="pres">
      <dgm:prSet presAssocID="{D07FFD2C-E9D6-494E-87E6-727A4AEC7DDB}" presName="background3" presStyleLbl="node3" presStyleIdx="1" presStyleCnt="4"/>
      <dgm:spPr>
        <a:solidFill>
          <a:srgbClr val="4F81BD"/>
        </a:solidFill>
        <a:ln w="19050">
          <a:solidFill>
            <a:srgbClr val="4F81BD"/>
          </a:solidFill>
        </a:ln>
        <a:effectLst/>
      </dgm:spPr>
    </dgm:pt>
    <dgm:pt modelId="{F567B74A-E69A-43B0-AC14-45210695F121}" type="pres">
      <dgm:prSet presAssocID="{D07FFD2C-E9D6-494E-87E6-727A4AEC7DDB}" presName="text3" presStyleLbl="fgAcc3" presStyleIdx="1" presStyleCnt="4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3F820D87-DA92-450D-8B5A-23A826975DDE}" type="pres">
      <dgm:prSet presAssocID="{D07FFD2C-E9D6-494E-87E6-727A4AEC7DDB}" presName="hierChild4" presStyleCnt="0"/>
      <dgm:spPr/>
    </dgm:pt>
    <dgm:pt modelId="{53F92C40-41B7-4A94-B90C-177EF379DA78}" type="pres">
      <dgm:prSet presAssocID="{BDED9212-3969-497E-B006-A45052993394}" presName="Name10" presStyleLbl="parChTrans1D2" presStyleIdx="1" presStyleCnt="2"/>
      <dgm:spPr/>
      <dgm:t>
        <a:bodyPr/>
        <a:lstStyle/>
        <a:p>
          <a:endParaRPr lang="en-GB"/>
        </a:p>
      </dgm:t>
    </dgm:pt>
    <dgm:pt modelId="{742900A0-A2D5-4BEF-88CB-A3E571126AD7}" type="pres">
      <dgm:prSet presAssocID="{C09B9ECB-2A65-49C5-B448-E4F4527BC0AA}" presName="hierRoot2" presStyleCnt="0"/>
      <dgm:spPr/>
    </dgm:pt>
    <dgm:pt modelId="{2C44974F-F46D-4742-89D4-65C49D69E0C1}" type="pres">
      <dgm:prSet presAssocID="{C09B9ECB-2A65-49C5-B448-E4F4527BC0AA}" presName="composite2" presStyleCnt="0"/>
      <dgm:spPr/>
    </dgm:pt>
    <dgm:pt modelId="{3DB05545-815F-4D89-8A54-0340AA0698AC}" type="pres">
      <dgm:prSet presAssocID="{C09B9ECB-2A65-49C5-B448-E4F4527BC0AA}" presName="background2" presStyleLbl="node2" presStyleIdx="1" presStyleCnt="2"/>
      <dgm:spPr>
        <a:solidFill>
          <a:srgbClr val="4F81BD"/>
        </a:solidFill>
        <a:effectLst/>
      </dgm:spPr>
    </dgm:pt>
    <dgm:pt modelId="{9B68EB0D-8AFD-4973-86A5-7AF7BE7E66B1}" type="pres">
      <dgm:prSet presAssocID="{C09B9ECB-2A65-49C5-B448-E4F4527BC0AA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C362E5CB-44F0-4A95-AB7A-5BCB4592C490}" type="pres">
      <dgm:prSet presAssocID="{C09B9ECB-2A65-49C5-B448-E4F4527BC0AA}" presName="hierChild3" presStyleCnt="0"/>
      <dgm:spPr/>
    </dgm:pt>
    <dgm:pt modelId="{59C58647-A434-47F6-9500-AB781F6DA238}" type="pres">
      <dgm:prSet presAssocID="{156856BB-CED8-44B5-8ED6-D0213A6053ED}" presName="Name17" presStyleLbl="parChTrans1D3" presStyleIdx="2" presStyleCnt="4"/>
      <dgm:spPr/>
      <dgm:t>
        <a:bodyPr/>
        <a:lstStyle/>
        <a:p>
          <a:endParaRPr lang="en-GB"/>
        </a:p>
      </dgm:t>
    </dgm:pt>
    <dgm:pt modelId="{127A5AA8-037F-457B-AD86-1EFD3B397863}" type="pres">
      <dgm:prSet presAssocID="{76D70F1B-1F7E-450C-9424-F2D966171A31}" presName="hierRoot3" presStyleCnt="0"/>
      <dgm:spPr/>
    </dgm:pt>
    <dgm:pt modelId="{B4F8CBA3-3CB4-4E38-835D-E595B70C9C6D}" type="pres">
      <dgm:prSet presAssocID="{76D70F1B-1F7E-450C-9424-F2D966171A31}" presName="composite3" presStyleCnt="0"/>
      <dgm:spPr/>
    </dgm:pt>
    <dgm:pt modelId="{4494E72C-F4A2-432C-A0E1-6B80C6FEC2BC}" type="pres">
      <dgm:prSet presAssocID="{76D70F1B-1F7E-450C-9424-F2D966171A31}" presName="background3" presStyleLbl="node3" presStyleIdx="2" presStyleCnt="4"/>
      <dgm:spPr>
        <a:solidFill>
          <a:srgbClr val="4F81BD"/>
        </a:solidFill>
        <a:ln w="19050">
          <a:solidFill>
            <a:srgbClr val="4F81BD"/>
          </a:solidFill>
        </a:ln>
        <a:effectLst/>
      </dgm:spPr>
    </dgm:pt>
    <dgm:pt modelId="{0BA7913D-829E-42BB-AB16-3DE406ED094D}" type="pres">
      <dgm:prSet presAssocID="{76D70F1B-1F7E-450C-9424-F2D966171A31}" presName="text3" presStyleLbl="fgAcc3" presStyleIdx="2" presStyleCnt="4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391B867D-3F4B-4C3B-A650-F4F70885200A}" type="pres">
      <dgm:prSet presAssocID="{76D70F1B-1F7E-450C-9424-F2D966171A31}" presName="hierChild4" presStyleCnt="0"/>
      <dgm:spPr/>
    </dgm:pt>
    <dgm:pt modelId="{FD964FEC-277E-4093-951F-1A1418BC0C7F}" type="pres">
      <dgm:prSet presAssocID="{0970D093-A92D-44DD-B656-3E2E5D6E84AB}" presName="Name17" presStyleLbl="parChTrans1D3" presStyleIdx="3" presStyleCnt="4"/>
      <dgm:spPr/>
      <dgm:t>
        <a:bodyPr/>
        <a:lstStyle/>
        <a:p>
          <a:endParaRPr lang="en-GB"/>
        </a:p>
      </dgm:t>
    </dgm:pt>
    <dgm:pt modelId="{5C9B1E4E-BEBD-4E3E-873C-81B1545F1F35}" type="pres">
      <dgm:prSet presAssocID="{68D34270-9454-4490-8B75-530345E93368}" presName="hierRoot3" presStyleCnt="0"/>
      <dgm:spPr/>
    </dgm:pt>
    <dgm:pt modelId="{30FDC5F9-C648-4B28-8D38-1410DD0EE457}" type="pres">
      <dgm:prSet presAssocID="{68D34270-9454-4490-8B75-530345E93368}" presName="composite3" presStyleCnt="0"/>
      <dgm:spPr/>
    </dgm:pt>
    <dgm:pt modelId="{D5431432-E6CE-47BC-97B8-19073F049CB9}" type="pres">
      <dgm:prSet presAssocID="{68D34270-9454-4490-8B75-530345E93368}" presName="background3" presStyleLbl="node3" presStyleIdx="3" presStyleCnt="4"/>
      <dgm:spPr>
        <a:solidFill>
          <a:srgbClr val="4F81BD"/>
        </a:solidFill>
        <a:ln w="19050">
          <a:solidFill>
            <a:srgbClr val="4F81BD"/>
          </a:solidFill>
        </a:ln>
        <a:effectLst/>
      </dgm:spPr>
    </dgm:pt>
    <dgm:pt modelId="{F4DA14B6-63D1-4D31-9065-6CD2231874F7}" type="pres">
      <dgm:prSet presAssocID="{68D34270-9454-4490-8B75-530345E93368}" presName="text3" presStyleLbl="fgAcc3" presStyleIdx="3" presStyleCnt="4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47B11C45-463A-4D91-B940-E7F10AC01E94}" type="pres">
      <dgm:prSet presAssocID="{68D34270-9454-4490-8B75-530345E93368}" presName="hierChild4" presStyleCnt="0"/>
      <dgm:spPr/>
    </dgm:pt>
  </dgm:ptLst>
  <dgm:cxnLst>
    <dgm:cxn modelId="{A6F632C2-1FE0-4912-9F9F-39910598445A}" srcId="{8B47E82F-940D-470B-8F05-3B42CEC48423}" destId="{D07FFD2C-E9D6-494E-87E6-727A4AEC7DDB}" srcOrd="1" destOrd="0" parTransId="{ED8263E3-32CC-4251-A6FE-07B188A3AE5E}" sibTransId="{334F7267-92DD-440E-BCCD-D92090AD6974}"/>
    <dgm:cxn modelId="{7194DD74-D7E0-42BA-BDF0-DB3EDEF61FBC}" srcId="{8B47E82F-940D-470B-8F05-3B42CEC48423}" destId="{F5CDD86D-451F-4758-B486-51063663AE75}" srcOrd="0" destOrd="0" parTransId="{7B037FAF-CCB2-42F0-AD7D-0C8BF8E3C21E}" sibTransId="{3730399F-C099-48CA-8374-C9C6C5C8089B}"/>
    <dgm:cxn modelId="{0A56DDF1-43F6-4707-B8F5-8907694D7BA7}" srcId="{D4A4814C-91DF-4A70-B8D1-C86410E37001}" destId="{0777207C-539D-476A-980D-DBA3B0490985}" srcOrd="0" destOrd="0" parTransId="{63569092-CCF7-4CE5-8CBE-460128921D18}" sibTransId="{777C9FC7-7A35-4A29-9D62-FCD5374B39B7}"/>
    <dgm:cxn modelId="{DEC09D25-AF25-4BDA-962F-68B5EC5A32CC}" type="presOf" srcId="{ED8263E3-32CC-4251-A6FE-07B188A3AE5E}" destId="{CBA6ED83-FA43-48A3-849F-E3D6F43FEFB5}" srcOrd="0" destOrd="0" presId="urn:microsoft.com/office/officeart/2005/8/layout/hierarchy1"/>
    <dgm:cxn modelId="{99204F86-9B3A-486D-8A77-F2CB616706C5}" type="presOf" srcId="{8B47E82F-940D-470B-8F05-3B42CEC48423}" destId="{7C660152-2F46-4E10-9ADE-EF875AF7B53C}" srcOrd="0" destOrd="0" presId="urn:microsoft.com/office/officeart/2005/8/layout/hierarchy1"/>
    <dgm:cxn modelId="{23D1E58B-049A-4D31-BE06-6CD97C28D672}" type="presOf" srcId="{C09B9ECB-2A65-49C5-B448-E4F4527BC0AA}" destId="{9B68EB0D-8AFD-4973-86A5-7AF7BE7E66B1}" srcOrd="0" destOrd="0" presId="urn:microsoft.com/office/officeart/2005/8/layout/hierarchy1"/>
    <dgm:cxn modelId="{2704C344-A2E6-41B2-8661-76E4DEE44AA2}" type="presOf" srcId="{89BAFEE6-2DAE-4A12-A051-58047EC5DBC2}" destId="{639B413A-A832-4D07-AEEB-B780E2FFDDED}" srcOrd="0" destOrd="0" presId="urn:microsoft.com/office/officeart/2005/8/layout/hierarchy1"/>
    <dgm:cxn modelId="{69940D10-7B61-43FE-AE48-DFD7D6CBA880}" srcId="{0777207C-539D-476A-980D-DBA3B0490985}" destId="{8B47E82F-940D-470B-8F05-3B42CEC48423}" srcOrd="0" destOrd="0" parTransId="{89BAFEE6-2DAE-4A12-A051-58047EC5DBC2}" sibTransId="{F6B1368F-C1A8-4134-A0BB-F9616824F189}"/>
    <dgm:cxn modelId="{1EFE454F-510E-4B8F-AD72-E01C55B2B705}" type="presOf" srcId="{7B037FAF-CCB2-42F0-AD7D-0C8BF8E3C21E}" destId="{1D68131E-75CC-45DC-A8FC-D08276994DEA}" srcOrd="0" destOrd="0" presId="urn:microsoft.com/office/officeart/2005/8/layout/hierarchy1"/>
    <dgm:cxn modelId="{C78B0532-D538-4772-9BB5-900F6B54CD61}" type="presOf" srcId="{76D70F1B-1F7E-450C-9424-F2D966171A31}" destId="{0BA7913D-829E-42BB-AB16-3DE406ED094D}" srcOrd="0" destOrd="0" presId="urn:microsoft.com/office/officeart/2005/8/layout/hierarchy1"/>
    <dgm:cxn modelId="{16D0CEC2-C48A-42D3-BF2C-2DD61206F8CF}" type="presOf" srcId="{D07FFD2C-E9D6-494E-87E6-727A4AEC7DDB}" destId="{F567B74A-E69A-43B0-AC14-45210695F121}" srcOrd="0" destOrd="0" presId="urn:microsoft.com/office/officeart/2005/8/layout/hierarchy1"/>
    <dgm:cxn modelId="{03F68ACE-80B5-457A-B885-1A95E9C5D0A5}" type="presOf" srcId="{BDED9212-3969-497E-B006-A45052993394}" destId="{53F92C40-41B7-4A94-B90C-177EF379DA78}" srcOrd="0" destOrd="0" presId="urn:microsoft.com/office/officeart/2005/8/layout/hierarchy1"/>
    <dgm:cxn modelId="{3B4A50BC-D98F-47A1-B08E-9FCCA962A88D}" type="presOf" srcId="{156856BB-CED8-44B5-8ED6-D0213A6053ED}" destId="{59C58647-A434-47F6-9500-AB781F6DA238}" srcOrd="0" destOrd="0" presId="urn:microsoft.com/office/officeart/2005/8/layout/hierarchy1"/>
    <dgm:cxn modelId="{C60135FD-F9AC-4A2D-BB7E-C10EFDF6A4B9}" type="presOf" srcId="{D4A4814C-91DF-4A70-B8D1-C86410E37001}" destId="{139C1893-B71F-47C5-AA2B-13B63862F895}" srcOrd="0" destOrd="0" presId="urn:microsoft.com/office/officeart/2005/8/layout/hierarchy1"/>
    <dgm:cxn modelId="{197A3467-6F8B-4F77-8719-4E0E29A1091D}" srcId="{C09B9ECB-2A65-49C5-B448-E4F4527BC0AA}" destId="{76D70F1B-1F7E-450C-9424-F2D966171A31}" srcOrd="0" destOrd="0" parTransId="{156856BB-CED8-44B5-8ED6-D0213A6053ED}" sibTransId="{8BA8081C-A399-484D-A151-21FA8D158771}"/>
    <dgm:cxn modelId="{8B63645B-5D2B-476A-B528-BAEEA87A02A0}" type="presOf" srcId="{68D34270-9454-4490-8B75-530345E93368}" destId="{F4DA14B6-63D1-4D31-9065-6CD2231874F7}" srcOrd="0" destOrd="0" presId="urn:microsoft.com/office/officeart/2005/8/layout/hierarchy1"/>
    <dgm:cxn modelId="{94E786CD-857F-46C6-BAE6-7C6146A5F73F}" type="presOf" srcId="{F5CDD86D-451F-4758-B486-51063663AE75}" destId="{402C1795-482A-4336-A81B-08C4516E2472}" srcOrd="0" destOrd="0" presId="urn:microsoft.com/office/officeart/2005/8/layout/hierarchy1"/>
    <dgm:cxn modelId="{69D30A47-B046-44D9-97A1-8CB26C1E6A52}" type="presOf" srcId="{0970D093-A92D-44DD-B656-3E2E5D6E84AB}" destId="{FD964FEC-277E-4093-951F-1A1418BC0C7F}" srcOrd="0" destOrd="0" presId="urn:microsoft.com/office/officeart/2005/8/layout/hierarchy1"/>
    <dgm:cxn modelId="{B488392B-8335-4D4E-A4C1-078E00DACE77}" type="presOf" srcId="{0777207C-539D-476A-980D-DBA3B0490985}" destId="{D3B2BE82-F767-4CD4-A544-BC47403914D5}" srcOrd="0" destOrd="0" presId="urn:microsoft.com/office/officeart/2005/8/layout/hierarchy1"/>
    <dgm:cxn modelId="{887C26BA-4BDC-4199-8B4F-4FCD551F21DE}" srcId="{0777207C-539D-476A-980D-DBA3B0490985}" destId="{C09B9ECB-2A65-49C5-B448-E4F4527BC0AA}" srcOrd="1" destOrd="0" parTransId="{BDED9212-3969-497E-B006-A45052993394}" sibTransId="{6C7C0E1D-BADB-4E43-A2FA-151C4D6E28A5}"/>
    <dgm:cxn modelId="{D6ED238B-FC21-4E8C-8E55-0B3A5E76202E}" srcId="{C09B9ECB-2A65-49C5-B448-E4F4527BC0AA}" destId="{68D34270-9454-4490-8B75-530345E93368}" srcOrd="1" destOrd="0" parTransId="{0970D093-A92D-44DD-B656-3E2E5D6E84AB}" sibTransId="{00B0229C-7E9D-4847-8A62-FD04E30A231C}"/>
    <dgm:cxn modelId="{A56C159E-0ED9-44E5-AD31-A140C6BFCD8A}" type="presParOf" srcId="{139C1893-B71F-47C5-AA2B-13B63862F895}" destId="{42A11424-DD72-45B7-A92A-72C963A2E6DB}" srcOrd="0" destOrd="0" presId="urn:microsoft.com/office/officeart/2005/8/layout/hierarchy1"/>
    <dgm:cxn modelId="{5D9437AC-85E4-47C5-976D-6BEAAA68FAA4}" type="presParOf" srcId="{42A11424-DD72-45B7-A92A-72C963A2E6DB}" destId="{7EBFB53E-4E48-40D6-8C5E-2D6022A85054}" srcOrd="0" destOrd="0" presId="urn:microsoft.com/office/officeart/2005/8/layout/hierarchy1"/>
    <dgm:cxn modelId="{F85AF221-0DBF-46F0-A504-85E1FB270ACE}" type="presParOf" srcId="{7EBFB53E-4E48-40D6-8C5E-2D6022A85054}" destId="{E52E55DD-74DA-4F1C-BB3C-CE38C8CAAD62}" srcOrd="0" destOrd="0" presId="urn:microsoft.com/office/officeart/2005/8/layout/hierarchy1"/>
    <dgm:cxn modelId="{5BC5BD36-FF3E-4A53-8D40-45FCA9EF7B6A}" type="presParOf" srcId="{7EBFB53E-4E48-40D6-8C5E-2D6022A85054}" destId="{D3B2BE82-F767-4CD4-A544-BC47403914D5}" srcOrd="1" destOrd="0" presId="urn:microsoft.com/office/officeart/2005/8/layout/hierarchy1"/>
    <dgm:cxn modelId="{DA094F8A-8920-4B06-AD38-02F59EF5F8A3}" type="presParOf" srcId="{42A11424-DD72-45B7-A92A-72C963A2E6DB}" destId="{24AE645B-4CBC-48D7-94C6-98E302D9AFD4}" srcOrd="1" destOrd="0" presId="urn:microsoft.com/office/officeart/2005/8/layout/hierarchy1"/>
    <dgm:cxn modelId="{CAB51042-F2CB-42EE-8B5D-EA34677045F3}" type="presParOf" srcId="{24AE645B-4CBC-48D7-94C6-98E302D9AFD4}" destId="{639B413A-A832-4D07-AEEB-B780E2FFDDED}" srcOrd="0" destOrd="0" presId="urn:microsoft.com/office/officeart/2005/8/layout/hierarchy1"/>
    <dgm:cxn modelId="{59B3D354-4F39-4CC6-BDD0-B71E50F8ACA3}" type="presParOf" srcId="{24AE645B-4CBC-48D7-94C6-98E302D9AFD4}" destId="{D66A6623-AC36-4BCB-9634-BB5F7CAEE18F}" srcOrd="1" destOrd="0" presId="urn:microsoft.com/office/officeart/2005/8/layout/hierarchy1"/>
    <dgm:cxn modelId="{D1C5637B-FE3F-4379-BD68-CDEB62A6D82A}" type="presParOf" srcId="{D66A6623-AC36-4BCB-9634-BB5F7CAEE18F}" destId="{DE3E59F2-79E1-45E1-8CE1-ABC40C54D0FE}" srcOrd="0" destOrd="0" presId="urn:microsoft.com/office/officeart/2005/8/layout/hierarchy1"/>
    <dgm:cxn modelId="{223C5F38-4E1A-4E5A-94E4-70D4BBF3CD03}" type="presParOf" srcId="{DE3E59F2-79E1-45E1-8CE1-ABC40C54D0FE}" destId="{22D4EC75-DCCC-4563-ABFA-AEC796496B1C}" srcOrd="0" destOrd="0" presId="urn:microsoft.com/office/officeart/2005/8/layout/hierarchy1"/>
    <dgm:cxn modelId="{7A548391-7AFD-4CFF-9393-6BA4F8FCC43A}" type="presParOf" srcId="{DE3E59F2-79E1-45E1-8CE1-ABC40C54D0FE}" destId="{7C660152-2F46-4E10-9ADE-EF875AF7B53C}" srcOrd="1" destOrd="0" presId="urn:microsoft.com/office/officeart/2005/8/layout/hierarchy1"/>
    <dgm:cxn modelId="{CF4C898E-39BD-4D36-B93D-6C6F2706AB08}" type="presParOf" srcId="{D66A6623-AC36-4BCB-9634-BB5F7CAEE18F}" destId="{090D4EE3-253E-405D-89A5-EE2A58A96D7B}" srcOrd="1" destOrd="0" presId="urn:microsoft.com/office/officeart/2005/8/layout/hierarchy1"/>
    <dgm:cxn modelId="{E61E444A-2498-42A7-82F8-9C8358E6A487}" type="presParOf" srcId="{090D4EE3-253E-405D-89A5-EE2A58A96D7B}" destId="{1D68131E-75CC-45DC-A8FC-D08276994DEA}" srcOrd="0" destOrd="0" presId="urn:microsoft.com/office/officeart/2005/8/layout/hierarchy1"/>
    <dgm:cxn modelId="{5BAD3355-D7B2-44FF-99D8-BB2100975135}" type="presParOf" srcId="{090D4EE3-253E-405D-89A5-EE2A58A96D7B}" destId="{0226BEA4-E96E-4E4B-9BE8-A654764A2EBC}" srcOrd="1" destOrd="0" presId="urn:microsoft.com/office/officeart/2005/8/layout/hierarchy1"/>
    <dgm:cxn modelId="{A38E67AA-3F0D-426A-A3B3-C3F3B5A84E24}" type="presParOf" srcId="{0226BEA4-E96E-4E4B-9BE8-A654764A2EBC}" destId="{31E570F0-18F5-4CD7-B39B-CBB30E2DE010}" srcOrd="0" destOrd="0" presId="urn:microsoft.com/office/officeart/2005/8/layout/hierarchy1"/>
    <dgm:cxn modelId="{0B12C6A1-EDDE-4CD3-BE1B-9C367679CFCB}" type="presParOf" srcId="{31E570F0-18F5-4CD7-B39B-CBB30E2DE010}" destId="{4FB73EAA-037B-4B39-A393-286D0E269004}" srcOrd="0" destOrd="0" presId="urn:microsoft.com/office/officeart/2005/8/layout/hierarchy1"/>
    <dgm:cxn modelId="{CA3DDBF6-AB5C-457B-881D-E1B5DD709F41}" type="presParOf" srcId="{31E570F0-18F5-4CD7-B39B-CBB30E2DE010}" destId="{402C1795-482A-4336-A81B-08C4516E2472}" srcOrd="1" destOrd="0" presId="urn:microsoft.com/office/officeart/2005/8/layout/hierarchy1"/>
    <dgm:cxn modelId="{A0E4DC3B-7DAE-4067-B08A-E2D3F82DD726}" type="presParOf" srcId="{0226BEA4-E96E-4E4B-9BE8-A654764A2EBC}" destId="{800C7FB7-5C52-4F77-BAD0-7938F47311D7}" srcOrd="1" destOrd="0" presId="urn:microsoft.com/office/officeart/2005/8/layout/hierarchy1"/>
    <dgm:cxn modelId="{28B50C37-245F-47F4-9D17-7ACDC0B127D6}" type="presParOf" srcId="{090D4EE3-253E-405D-89A5-EE2A58A96D7B}" destId="{CBA6ED83-FA43-48A3-849F-E3D6F43FEFB5}" srcOrd="2" destOrd="0" presId="urn:microsoft.com/office/officeart/2005/8/layout/hierarchy1"/>
    <dgm:cxn modelId="{275FF8EC-221F-468B-AC37-453DEF3A3D71}" type="presParOf" srcId="{090D4EE3-253E-405D-89A5-EE2A58A96D7B}" destId="{BCBB2254-BA6F-4A63-BF29-D981BB3A034F}" srcOrd="3" destOrd="0" presId="urn:microsoft.com/office/officeart/2005/8/layout/hierarchy1"/>
    <dgm:cxn modelId="{56A5F789-DE34-4E3E-B62F-CE574373CEF7}" type="presParOf" srcId="{BCBB2254-BA6F-4A63-BF29-D981BB3A034F}" destId="{1C716E90-5E15-4BE9-9921-C1CEDA5B169C}" srcOrd="0" destOrd="0" presId="urn:microsoft.com/office/officeart/2005/8/layout/hierarchy1"/>
    <dgm:cxn modelId="{F1E5A44E-BAF9-4370-AC90-934C940BCAAC}" type="presParOf" srcId="{1C716E90-5E15-4BE9-9921-C1CEDA5B169C}" destId="{412674B2-6338-4DD8-BF6C-C1BDD026A385}" srcOrd="0" destOrd="0" presId="urn:microsoft.com/office/officeart/2005/8/layout/hierarchy1"/>
    <dgm:cxn modelId="{144C4574-235A-46A1-964B-595E50E146FF}" type="presParOf" srcId="{1C716E90-5E15-4BE9-9921-C1CEDA5B169C}" destId="{F567B74A-E69A-43B0-AC14-45210695F121}" srcOrd="1" destOrd="0" presId="urn:microsoft.com/office/officeart/2005/8/layout/hierarchy1"/>
    <dgm:cxn modelId="{BC0F8BCC-9745-44D8-95AF-CB2F4229B588}" type="presParOf" srcId="{BCBB2254-BA6F-4A63-BF29-D981BB3A034F}" destId="{3F820D87-DA92-450D-8B5A-23A826975DDE}" srcOrd="1" destOrd="0" presId="urn:microsoft.com/office/officeart/2005/8/layout/hierarchy1"/>
    <dgm:cxn modelId="{8C460864-F361-4C11-9513-C71174DAB4B6}" type="presParOf" srcId="{24AE645B-4CBC-48D7-94C6-98E302D9AFD4}" destId="{53F92C40-41B7-4A94-B90C-177EF379DA78}" srcOrd="2" destOrd="0" presId="urn:microsoft.com/office/officeart/2005/8/layout/hierarchy1"/>
    <dgm:cxn modelId="{35ADC608-EA7E-4D61-9453-823B29131A27}" type="presParOf" srcId="{24AE645B-4CBC-48D7-94C6-98E302D9AFD4}" destId="{742900A0-A2D5-4BEF-88CB-A3E571126AD7}" srcOrd="3" destOrd="0" presId="urn:microsoft.com/office/officeart/2005/8/layout/hierarchy1"/>
    <dgm:cxn modelId="{CF5834AF-48BE-4B79-BDD1-448336420777}" type="presParOf" srcId="{742900A0-A2D5-4BEF-88CB-A3E571126AD7}" destId="{2C44974F-F46D-4742-89D4-65C49D69E0C1}" srcOrd="0" destOrd="0" presId="urn:microsoft.com/office/officeart/2005/8/layout/hierarchy1"/>
    <dgm:cxn modelId="{36797E76-3756-413D-8F86-982C91DA58C8}" type="presParOf" srcId="{2C44974F-F46D-4742-89D4-65C49D69E0C1}" destId="{3DB05545-815F-4D89-8A54-0340AA0698AC}" srcOrd="0" destOrd="0" presId="urn:microsoft.com/office/officeart/2005/8/layout/hierarchy1"/>
    <dgm:cxn modelId="{4AE643FE-715F-443E-9C90-7019AEBDB947}" type="presParOf" srcId="{2C44974F-F46D-4742-89D4-65C49D69E0C1}" destId="{9B68EB0D-8AFD-4973-86A5-7AF7BE7E66B1}" srcOrd="1" destOrd="0" presId="urn:microsoft.com/office/officeart/2005/8/layout/hierarchy1"/>
    <dgm:cxn modelId="{9FA416FD-19B3-4A6E-A309-C7D5E6C56B4D}" type="presParOf" srcId="{742900A0-A2D5-4BEF-88CB-A3E571126AD7}" destId="{C362E5CB-44F0-4A95-AB7A-5BCB4592C490}" srcOrd="1" destOrd="0" presId="urn:microsoft.com/office/officeart/2005/8/layout/hierarchy1"/>
    <dgm:cxn modelId="{E8A6C881-2856-46EE-B1C7-4A0414C5F4F7}" type="presParOf" srcId="{C362E5CB-44F0-4A95-AB7A-5BCB4592C490}" destId="{59C58647-A434-47F6-9500-AB781F6DA238}" srcOrd="0" destOrd="0" presId="urn:microsoft.com/office/officeart/2005/8/layout/hierarchy1"/>
    <dgm:cxn modelId="{6FB7989C-1761-427E-8F72-54C638BDA3ED}" type="presParOf" srcId="{C362E5CB-44F0-4A95-AB7A-5BCB4592C490}" destId="{127A5AA8-037F-457B-AD86-1EFD3B397863}" srcOrd="1" destOrd="0" presId="urn:microsoft.com/office/officeart/2005/8/layout/hierarchy1"/>
    <dgm:cxn modelId="{327C5F5E-802C-45B0-8948-C968600FC44A}" type="presParOf" srcId="{127A5AA8-037F-457B-AD86-1EFD3B397863}" destId="{B4F8CBA3-3CB4-4E38-835D-E595B70C9C6D}" srcOrd="0" destOrd="0" presId="urn:microsoft.com/office/officeart/2005/8/layout/hierarchy1"/>
    <dgm:cxn modelId="{366FBF3D-3490-45E8-922F-A892EA1901BE}" type="presParOf" srcId="{B4F8CBA3-3CB4-4E38-835D-E595B70C9C6D}" destId="{4494E72C-F4A2-432C-A0E1-6B80C6FEC2BC}" srcOrd="0" destOrd="0" presId="urn:microsoft.com/office/officeart/2005/8/layout/hierarchy1"/>
    <dgm:cxn modelId="{52F2C992-845D-486B-849E-3606A1FAEB38}" type="presParOf" srcId="{B4F8CBA3-3CB4-4E38-835D-E595B70C9C6D}" destId="{0BA7913D-829E-42BB-AB16-3DE406ED094D}" srcOrd="1" destOrd="0" presId="urn:microsoft.com/office/officeart/2005/8/layout/hierarchy1"/>
    <dgm:cxn modelId="{01D2FBF8-E330-4E3E-B540-3CECDF78C340}" type="presParOf" srcId="{127A5AA8-037F-457B-AD86-1EFD3B397863}" destId="{391B867D-3F4B-4C3B-A650-F4F70885200A}" srcOrd="1" destOrd="0" presId="urn:microsoft.com/office/officeart/2005/8/layout/hierarchy1"/>
    <dgm:cxn modelId="{9A641C0E-CC47-4FD0-A077-87AEE61C8962}" type="presParOf" srcId="{C362E5CB-44F0-4A95-AB7A-5BCB4592C490}" destId="{FD964FEC-277E-4093-951F-1A1418BC0C7F}" srcOrd="2" destOrd="0" presId="urn:microsoft.com/office/officeart/2005/8/layout/hierarchy1"/>
    <dgm:cxn modelId="{167ED1C9-D4C7-45BE-9591-AEC2D49C653A}" type="presParOf" srcId="{C362E5CB-44F0-4A95-AB7A-5BCB4592C490}" destId="{5C9B1E4E-BEBD-4E3E-873C-81B1545F1F35}" srcOrd="3" destOrd="0" presId="urn:microsoft.com/office/officeart/2005/8/layout/hierarchy1"/>
    <dgm:cxn modelId="{0C000574-BAA1-4208-A978-ADE3F874630F}" type="presParOf" srcId="{5C9B1E4E-BEBD-4E3E-873C-81B1545F1F35}" destId="{30FDC5F9-C648-4B28-8D38-1410DD0EE457}" srcOrd="0" destOrd="0" presId="urn:microsoft.com/office/officeart/2005/8/layout/hierarchy1"/>
    <dgm:cxn modelId="{99CC353B-133D-41D6-AF76-B35B9C8D08E9}" type="presParOf" srcId="{30FDC5F9-C648-4B28-8D38-1410DD0EE457}" destId="{D5431432-E6CE-47BC-97B8-19073F049CB9}" srcOrd="0" destOrd="0" presId="urn:microsoft.com/office/officeart/2005/8/layout/hierarchy1"/>
    <dgm:cxn modelId="{94CAE57B-1A6A-4A4B-A7F8-76FA347907CD}" type="presParOf" srcId="{30FDC5F9-C648-4B28-8D38-1410DD0EE457}" destId="{F4DA14B6-63D1-4D31-9065-6CD2231874F7}" srcOrd="1" destOrd="0" presId="urn:microsoft.com/office/officeart/2005/8/layout/hierarchy1"/>
    <dgm:cxn modelId="{2E85F0D7-7A5E-407C-AA90-E9273948BE0B}" type="presParOf" srcId="{5C9B1E4E-BEBD-4E3E-873C-81B1545F1F35}" destId="{47B11C45-463A-4D91-B940-E7F10AC01E94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25C0CD7-E6CD-49C7-9920-8D49BE59B1E2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B42AC22A-7448-46F8-AC56-D8A8711AC7AE}">
      <dgm:prSet phldrT="[Text]"/>
      <dgm:spPr>
        <a:xfrm>
          <a:off x="1232828" y="1117477"/>
          <a:ext cx="2433705" cy="687667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anchor="ctr"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cs-CZ" b="1" u="sng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Hierarchické</a:t>
          </a:r>
          <a:r>
            <a:rPr lang="cs-CZ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/>
          </a:r>
          <a:br>
            <a:rPr lang="cs-CZ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</a:br>
          <a:r>
            <a:rPr lang="cs-CZ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shluky jsou definovány postupným skládáním objektů</a:t>
          </a:r>
          <a:endParaRPr lang="cs-CZ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8D7F0E9F-D7E1-4E0E-8DEE-6F7C17ED6D14}" type="parTrans" cxnId="{0DF7ABDE-6C44-4560-A847-20F2BD92D846}">
      <dgm:prSet/>
      <dgm:spPr>
        <a:xfrm>
          <a:off x="2329354" y="688211"/>
          <a:ext cx="1998435" cy="314955"/>
        </a:xfrm>
        <a:custGeom>
          <a:avLst/>
          <a:gdLst/>
          <a:ahLst/>
          <a:cxnLst/>
          <a:rect l="0" t="0" r="0" b="0"/>
          <a:pathLst>
            <a:path>
              <a:moveTo>
                <a:pt x="1998435" y="0"/>
              </a:moveTo>
              <a:lnTo>
                <a:pt x="1998435" y="214633"/>
              </a:lnTo>
              <a:lnTo>
                <a:pt x="0" y="214633"/>
              </a:lnTo>
              <a:lnTo>
                <a:pt x="0" y="314955"/>
              </a:lnTo>
            </a:path>
          </a:pathLst>
        </a:custGeom>
        <a:noFill/>
        <a:ln w="2540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cs-CZ"/>
        </a:p>
      </dgm:t>
    </dgm:pt>
    <dgm:pt modelId="{388533CF-D8FC-4EFE-9B60-64AC11C68FCE}" type="sibTrans" cxnId="{0DF7ABDE-6C44-4560-A847-20F2BD92D846}">
      <dgm:prSet/>
      <dgm:spPr/>
      <dgm:t>
        <a:bodyPr/>
        <a:lstStyle/>
        <a:p>
          <a:endParaRPr lang="cs-CZ"/>
        </a:p>
      </dgm:t>
    </dgm:pt>
    <dgm:pt modelId="{26525172-0F5C-478D-A305-4B5BE30D19A0}">
      <dgm:prSet phldrT="[Text]"/>
      <dgm:spPr>
        <a:xfrm>
          <a:off x="5637210" y="1117477"/>
          <a:ext cx="2026194" cy="687667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cs-CZ" b="1" u="sng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Nehierarchické</a:t>
          </a:r>
          <a:r>
            <a:rPr lang="cs-CZ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/>
          </a:r>
          <a:br>
            <a:rPr lang="cs-CZ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</a:br>
          <a:r>
            <a:rPr lang="cs-CZ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Shluky jsou definovány  v jednom kroku</a:t>
          </a:r>
          <a:endParaRPr lang="cs-CZ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A4D6A284-CB89-41A2-BDB6-3DEE691F8B69}" type="parTrans" cxnId="{FFE20CAF-0AE3-4B46-8563-37EAB44C395A}">
      <dgm:prSet/>
      <dgm:spPr>
        <a:xfrm>
          <a:off x="4327789" y="688211"/>
          <a:ext cx="2202191" cy="314955"/>
        </a:xfrm>
        <a:noFill/>
        <a:ln w="2540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cs-CZ"/>
        </a:p>
      </dgm:t>
    </dgm:pt>
    <dgm:pt modelId="{0273CFBA-980E-474B-9AEE-CA77CF01AE04}" type="sibTrans" cxnId="{FFE20CAF-0AE3-4B46-8563-37EAB44C395A}">
      <dgm:prSet/>
      <dgm:spPr/>
      <dgm:t>
        <a:bodyPr/>
        <a:lstStyle/>
        <a:p>
          <a:endParaRPr lang="cs-CZ"/>
        </a:p>
      </dgm:t>
    </dgm:pt>
    <dgm:pt modelId="{17C22253-835F-4E44-BC35-B730F4D34697}">
      <dgm:prSet phldrT="[Text]"/>
      <dgm:spPr>
        <a:xfrm>
          <a:off x="4947684" y="2120100"/>
          <a:ext cx="1704246" cy="687667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cs-CZ" b="1" u="sng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Divizivní</a:t>
          </a:r>
          <a:r>
            <a:rPr lang="cs-CZ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 </a:t>
          </a:r>
          <a:br>
            <a:rPr lang="cs-CZ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</a:br>
          <a:r>
            <a:rPr lang="cs-CZ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Objekty jsou rozděleny do předem nastaveného počtu shluků.</a:t>
          </a:r>
          <a:endParaRPr lang="cs-CZ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478BA67A-FE65-472E-BC0E-C0252DC32827}" type="parTrans" cxnId="{D8AF4B11-E947-409A-965F-A04607D6F827}">
      <dgm:prSet/>
      <dgm:spPr>
        <a:xfrm>
          <a:off x="5679480" y="1690834"/>
          <a:ext cx="850500" cy="314955"/>
        </a:xfr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cs-CZ"/>
        </a:p>
      </dgm:t>
    </dgm:pt>
    <dgm:pt modelId="{1E77FDAD-E11D-491A-9F3E-95514C7D4BF7}" type="sibTrans" cxnId="{D8AF4B11-E947-409A-965F-A04607D6F827}">
      <dgm:prSet/>
      <dgm:spPr/>
      <dgm:t>
        <a:bodyPr/>
        <a:lstStyle/>
        <a:p>
          <a:endParaRPr lang="cs-CZ"/>
        </a:p>
      </dgm:t>
    </dgm:pt>
    <dgm:pt modelId="{B8829A21-02A9-4846-8F81-78DD139637F2}">
      <dgm:prSet phldrT="[Text]"/>
      <dgm:spPr>
        <a:xfrm>
          <a:off x="6892584" y="2120100"/>
          <a:ext cx="1460346" cy="687667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cs-CZ" b="1" u="sng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Aglomerativní</a:t>
          </a:r>
          <a:r>
            <a:rPr lang="cs-CZ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/>
          </a:r>
          <a:br>
            <a:rPr lang="cs-CZ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</a:br>
          <a:r>
            <a:rPr lang="cs-CZ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síť spojených bodů</a:t>
          </a:r>
          <a:endParaRPr lang="cs-CZ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CDE9767D-A3BF-46DD-9736-4DDAD8F7AFFB}" type="parTrans" cxnId="{83F1DD0E-36A2-4EB3-B40B-867A83CFE67C}">
      <dgm:prSet/>
      <dgm:spPr>
        <a:xfrm>
          <a:off x="6529981" y="1690834"/>
          <a:ext cx="972450" cy="314955"/>
        </a:xfr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cs-CZ"/>
        </a:p>
      </dgm:t>
    </dgm:pt>
    <dgm:pt modelId="{AD7BF0CC-345A-4681-9D60-FEAC8CAB8E0B}" type="sibTrans" cxnId="{83F1DD0E-36A2-4EB3-B40B-867A83CFE67C}">
      <dgm:prSet/>
      <dgm:spPr/>
      <dgm:t>
        <a:bodyPr/>
        <a:lstStyle/>
        <a:p>
          <a:endParaRPr lang="cs-CZ"/>
        </a:p>
      </dgm:t>
    </dgm:pt>
    <dgm:pt modelId="{1F39027C-B515-4B5F-8594-884512256DC8}">
      <dgm:prSet phldrT="[Text]"/>
      <dgm:spPr>
        <a:xfrm>
          <a:off x="4947684" y="2120100"/>
          <a:ext cx="1704246" cy="687667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cs-CZ" b="1" u="sng" dirty="0" err="1" smtClean="0"/>
            <a:t>Divizivní</a:t>
          </a:r>
          <a:r>
            <a:rPr lang="cs-CZ" dirty="0" smtClean="0"/>
            <a:t/>
          </a:r>
          <a:br>
            <a:rPr lang="cs-CZ" dirty="0" smtClean="0"/>
          </a:br>
          <a:r>
            <a:rPr lang="cs-CZ" dirty="0" smtClean="0"/>
            <a:t>Objekty jsou nejprve rozděleny do dvou shluků, tyto shluky jsou dále rozděleny atd.</a:t>
          </a:r>
          <a:endParaRPr lang="cs-CZ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FCF1C4B0-2999-4744-8246-C23CE401B74C}" type="parTrans" cxnId="{DCDF5DB4-279E-4DF1-917F-B1C93E1AB7CD}">
      <dgm:prSet/>
      <dgm:spPr>
        <a:solidFill>
          <a:srgbClr val="4F81BD"/>
        </a:solidFill>
        <a:ln w="19050">
          <a:solidFill>
            <a:srgbClr val="4F81BD"/>
          </a:solidFill>
          <a:prstDash val="solid"/>
        </a:ln>
      </dgm:spPr>
      <dgm:t>
        <a:bodyPr/>
        <a:lstStyle/>
        <a:p>
          <a:endParaRPr lang="cs-CZ"/>
        </a:p>
      </dgm:t>
    </dgm:pt>
    <dgm:pt modelId="{D8E17496-2B5F-45B2-8DB2-EB210BC7408C}" type="sibTrans" cxnId="{DCDF5DB4-279E-4DF1-917F-B1C93E1AB7CD}">
      <dgm:prSet/>
      <dgm:spPr/>
      <dgm:t>
        <a:bodyPr/>
        <a:lstStyle/>
        <a:p>
          <a:endParaRPr lang="cs-CZ"/>
        </a:p>
      </dgm:t>
    </dgm:pt>
    <dgm:pt modelId="{CB384797-4360-4216-983D-84113B7347F2}">
      <dgm:prSet phldrT="[Text]"/>
      <dgm:spPr>
        <a:xfrm>
          <a:off x="4947684" y="2120100"/>
          <a:ext cx="1704246" cy="687667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cs-CZ" b="1" u="sng" dirty="0" err="1" smtClean="0">
              <a:solidFill>
                <a:srgbClr val="FF0000"/>
              </a:solidFill>
            </a:rPr>
            <a:t>Aglomerativní</a:t>
          </a:r>
          <a:r>
            <a:rPr lang="cs-CZ" dirty="0" smtClean="0">
              <a:solidFill>
                <a:srgbClr val="FF0000"/>
              </a:solidFill>
            </a:rPr>
            <a:t/>
          </a:r>
          <a:br>
            <a:rPr lang="cs-CZ" dirty="0" smtClean="0">
              <a:solidFill>
                <a:srgbClr val="FF0000"/>
              </a:solidFill>
            </a:rPr>
          </a:br>
          <a:r>
            <a:rPr lang="cs-CZ" dirty="0" smtClean="0">
              <a:solidFill>
                <a:srgbClr val="FF0000"/>
              </a:solidFill>
            </a:rPr>
            <a:t>Po spojení první dvojice objektů dochází k postupnému napojování dalších objektů.</a:t>
          </a:r>
          <a:endParaRPr lang="cs-CZ" dirty="0">
            <a:solidFill>
              <a:srgbClr val="FF0000"/>
            </a:solidFill>
            <a:latin typeface="Calibri"/>
            <a:ea typeface="+mn-ea"/>
            <a:cs typeface="+mn-cs"/>
          </a:endParaRPr>
        </a:p>
      </dgm:t>
    </dgm:pt>
    <dgm:pt modelId="{CDFA8D16-E813-4FDB-BA4E-504AF631A84F}" type="parTrans" cxnId="{2BF2CC29-8032-493F-B346-FF7A863AFC5C}">
      <dgm:prSet/>
      <dgm:spPr>
        <a:solidFill>
          <a:srgbClr val="4F81BD"/>
        </a:solidFill>
        <a:ln w="19050">
          <a:solidFill>
            <a:srgbClr val="4F81BD"/>
          </a:solidFill>
          <a:prstDash val="solid"/>
        </a:ln>
      </dgm:spPr>
      <dgm:t>
        <a:bodyPr/>
        <a:lstStyle/>
        <a:p>
          <a:endParaRPr lang="cs-CZ"/>
        </a:p>
      </dgm:t>
    </dgm:pt>
    <dgm:pt modelId="{14E7388F-FA8B-4869-85ED-9FB3C12A7883}" type="sibTrans" cxnId="{2BF2CC29-8032-493F-B346-FF7A863AFC5C}">
      <dgm:prSet/>
      <dgm:spPr/>
      <dgm:t>
        <a:bodyPr/>
        <a:lstStyle/>
        <a:p>
          <a:endParaRPr lang="cs-CZ"/>
        </a:p>
      </dgm:t>
    </dgm:pt>
    <dgm:pt modelId="{F5C98BBD-5FD8-44E3-BC1A-E9B974703891}" type="pres">
      <dgm:prSet presAssocID="{E25C0CD7-E6CD-49C7-9920-8D49BE59B1E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cs-CZ"/>
        </a:p>
      </dgm:t>
    </dgm:pt>
    <dgm:pt modelId="{EABFF850-200A-4540-AA75-56BA7347C3B9}" type="pres">
      <dgm:prSet presAssocID="{B42AC22A-7448-46F8-AC56-D8A8711AC7AE}" presName="hierRoot1" presStyleCnt="0"/>
      <dgm:spPr/>
    </dgm:pt>
    <dgm:pt modelId="{68E279C2-BD37-4167-9E21-313CE7B0844A}" type="pres">
      <dgm:prSet presAssocID="{B42AC22A-7448-46F8-AC56-D8A8711AC7AE}" presName="composite" presStyleCnt="0"/>
      <dgm:spPr/>
    </dgm:pt>
    <dgm:pt modelId="{75E84AE7-17AA-4307-B309-0F623B8CB22C}" type="pres">
      <dgm:prSet presAssocID="{B42AC22A-7448-46F8-AC56-D8A8711AC7AE}" presName="background" presStyleLbl="node0" presStyleIdx="0" presStyleCnt="2"/>
      <dgm:spPr>
        <a:solidFill>
          <a:srgbClr val="4F81BD"/>
        </a:solidFill>
        <a:ln w="19050">
          <a:solidFill>
            <a:srgbClr val="4F81BD"/>
          </a:solidFill>
          <a:prstDash val="solid"/>
        </a:ln>
      </dgm:spPr>
      <dgm:t>
        <a:bodyPr/>
        <a:lstStyle/>
        <a:p>
          <a:endParaRPr lang="cs-CZ"/>
        </a:p>
      </dgm:t>
    </dgm:pt>
    <dgm:pt modelId="{47E4BA18-4906-4775-AB24-585922EB91A5}" type="pres">
      <dgm:prSet presAssocID="{B42AC22A-7448-46F8-AC56-D8A8711AC7AE}" presName="text" presStyleLbl="fgAcc0" presStyleIdx="0" presStyleCnt="2" custScaleX="111126" custLinFactNeighborX="-1559" custLinFactNeighborY="-16677">
        <dgm:presLayoutVars>
          <dgm:chPref val="3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cs-CZ"/>
        </a:p>
      </dgm:t>
    </dgm:pt>
    <dgm:pt modelId="{CC58F1AB-4096-4348-BAD2-FFA7517B040C}" type="pres">
      <dgm:prSet presAssocID="{B42AC22A-7448-46F8-AC56-D8A8711AC7AE}" presName="hierChild2" presStyleCnt="0"/>
      <dgm:spPr/>
    </dgm:pt>
    <dgm:pt modelId="{14271236-F99A-4FCC-8F23-525A1CACF229}" type="pres">
      <dgm:prSet presAssocID="{FCF1C4B0-2999-4744-8246-C23CE401B74C}" presName="Name10" presStyleLbl="parChTrans1D2" presStyleIdx="0" presStyleCnt="4"/>
      <dgm:spPr/>
      <dgm:t>
        <a:bodyPr/>
        <a:lstStyle/>
        <a:p>
          <a:endParaRPr lang="cs-CZ"/>
        </a:p>
      </dgm:t>
    </dgm:pt>
    <dgm:pt modelId="{AC9C8B2E-0C6E-4FDA-A5A6-F056A24F1A1A}" type="pres">
      <dgm:prSet presAssocID="{1F39027C-B515-4B5F-8594-884512256DC8}" presName="hierRoot2" presStyleCnt="0"/>
      <dgm:spPr/>
    </dgm:pt>
    <dgm:pt modelId="{80AC83A5-B544-46AD-A804-732A577EE2C2}" type="pres">
      <dgm:prSet presAssocID="{1F39027C-B515-4B5F-8594-884512256DC8}" presName="composite2" presStyleCnt="0"/>
      <dgm:spPr/>
    </dgm:pt>
    <dgm:pt modelId="{4796DB54-4152-4423-B13C-3F5E4408A82D}" type="pres">
      <dgm:prSet presAssocID="{1F39027C-B515-4B5F-8594-884512256DC8}" presName="background2" presStyleLbl="node2" presStyleIdx="0" presStyleCnt="4"/>
      <dgm:spPr>
        <a:solidFill>
          <a:srgbClr val="4F81BD"/>
        </a:solidFill>
        <a:ln w="19050">
          <a:solidFill>
            <a:srgbClr val="4F81BD"/>
          </a:solidFill>
          <a:prstDash val="solid"/>
        </a:ln>
      </dgm:spPr>
      <dgm:t>
        <a:bodyPr/>
        <a:lstStyle/>
        <a:p>
          <a:endParaRPr lang="cs-CZ"/>
        </a:p>
      </dgm:t>
    </dgm:pt>
    <dgm:pt modelId="{55BE602E-CDC8-4C5D-ADF6-50C5A9F036F1}" type="pres">
      <dgm:prSet presAssocID="{1F39027C-B515-4B5F-8594-884512256DC8}" presName="text2" presStyleLbl="fgAcc2" presStyleIdx="0" presStyleCnt="4" custScaleX="111126" custLinFactNeighborX="-16224" custLinFactNeighborY="-16677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09DBF111-51CE-45C4-A0CF-08B83147A777}" type="pres">
      <dgm:prSet presAssocID="{1F39027C-B515-4B5F-8594-884512256DC8}" presName="hierChild3" presStyleCnt="0"/>
      <dgm:spPr/>
    </dgm:pt>
    <dgm:pt modelId="{DB23ED02-657A-4465-899D-7CE7CB5B171D}" type="pres">
      <dgm:prSet presAssocID="{CDFA8D16-E813-4FDB-BA4E-504AF631A84F}" presName="Name10" presStyleLbl="parChTrans1D2" presStyleIdx="1" presStyleCnt="4"/>
      <dgm:spPr/>
      <dgm:t>
        <a:bodyPr/>
        <a:lstStyle/>
        <a:p>
          <a:endParaRPr lang="cs-CZ"/>
        </a:p>
      </dgm:t>
    </dgm:pt>
    <dgm:pt modelId="{B9BE1F54-1CBF-44C0-8C25-F0BE8BF26EB5}" type="pres">
      <dgm:prSet presAssocID="{CB384797-4360-4216-983D-84113B7347F2}" presName="hierRoot2" presStyleCnt="0"/>
      <dgm:spPr/>
    </dgm:pt>
    <dgm:pt modelId="{1F4610A6-F38A-4B24-AF2A-818BFAAE50AB}" type="pres">
      <dgm:prSet presAssocID="{CB384797-4360-4216-983D-84113B7347F2}" presName="composite2" presStyleCnt="0"/>
      <dgm:spPr/>
    </dgm:pt>
    <dgm:pt modelId="{47367CB6-DBC3-41F3-9ED3-56886A34BC3C}" type="pres">
      <dgm:prSet presAssocID="{CB384797-4360-4216-983D-84113B7347F2}" presName="background2" presStyleLbl="node2" presStyleIdx="1" presStyleCnt="4"/>
      <dgm:spPr>
        <a:solidFill>
          <a:srgbClr val="4F81BD"/>
        </a:solidFill>
        <a:ln w="19050">
          <a:solidFill>
            <a:srgbClr val="4F81BD"/>
          </a:solidFill>
          <a:prstDash val="solid"/>
        </a:ln>
      </dgm:spPr>
      <dgm:t>
        <a:bodyPr/>
        <a:lstStyle/>
        <a:p>
          <a:endParaRPr lang="cs-CZ"/>
        </a:p>
      </dgm:t>
    </dgm:pt>
    <dgm:pt modelId="{1DEEFD95-82C1-40FD-B7BD-1313292F758F}" type="pres">
      <dgm:prSet presAssocID="{CB384797-4360-4216-983D-84113B7347F2}" presName="text2" presStyleLbl="fgAcc2" presStyleIdx="1" presStyleCnt="4" custScaleX="111126" custLinFactNeighborX="4037" custLinFactNeighborY="-16677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EAB2D890-8597-4623-8246-B6274532B140}" type="pres">
      <dgm:prSet presAssocID="{CB384797-4360-4216-983D-84113B7347F2}" presName="hierChild3" presStyleCnt="0"/>
      <dgm:spPr/>
    </dgm:pt>
    <dgm:pt modelId="{D8F1103A-401E-44F3-90A3-5A62000208D6}" type="pres">
      <dgm:prSet presAssocID="{26525172-0F5C-478D-A305-4B5BE30D19A0}" presName="hierRoot1" presStyleCnt="0"/>
      <dgm:spPr/>
    </dgm:pt>
    <dgm:pt modelId="{E235E823-C0CD-40C1-ADC7-3B57E5AF4EA7}" type="pres">
      <dgm:prSet presAssocID="{26525172-0F5C-478D-A305-4B5BE30D19A0}" presName="composite" presStyleCnt="0"/>
      <dgm:spPr/>
    </dgm:pt>
    <dgm:pt modelId="{E873EB5D-5AEC-4E30-9CC5-B669C2710CF9}" type="pres">
      <dgm:prSet presAssocID="{26525172-0F5C-478D-A305-4B5BE30D19A0}" presName="background" presStyleLbl="node0" presStyleIdx="1" presStyleCnt="2"/>
      <dgm:spPr>
        <a:solidFill>
          <a:srgbClr val="4F81BD"/>
        </a:solidFill>
        <a:ln w="19050">
          <a:solidFill>
            <a:srgbClr val="4F81BD"/>
          </a:solidFill>
          <a:prstDash val="solid"/>
        </a:ln>
      </dgm:spPr>
      <dgm:t>
        <a:bodyPr/>
        <a:lstStyle/>
        <a:p>
          <a:endParaRPr lang="cs-CZ"/>
        </a:p>
      </dgm:t>
    </dgm:pt>
    <dgm:pt modelId="{25856EC2-64DF-4D04-92BF-688F62ADEC55}" type="pres">
      <dgm:prSet presAssocID="{26525172-0F5C-478D-A305-4B5BE30D19A0}" presName="text" presStyleLbl="fgAcc0" presStyleIdx="1" presStyleCnt="2" custScaleX="111126" custLinFactNeighborX="52049" custLinFactNeighborY="-16677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04207533-D77B-4213-AC95-89DFBA3D9E7F}" type="pres">
      <dgm:prSet presAssocID="{26525172-0F5C-478D-A305-4B5BE30D19A0}" presName="hierChild2" presStyleCnt="0"/>
      <dgm:spPr/>
    </dgm:pt>
    <dgm:pt modelId="{18FF4C89-C06C-4477-8CE9-279DCAF7F926}" type="pres">
      <dgm:prSet presAssocID="{478BA67A-FE65-472E-BC0E-C0252DC32827}" presName="Name10" presStyleLbl="parChTrans1D2" presStyleIdx="2" presStyleCnt="4"/>
      <dgm:spPr/>
      <dgm:t>
        <a:bodyPr/>
        <a:lstStyle/>
        <a:p>
          <a:endParaRPr lang="cs-CZ"/>
        </a:p>
      </dgm:t>
    </dgm:pt>
    <dgm:pt modelId="{DA569EC3-428A-4B3C-95E7-C048747D7E30}" type="pres">
      <dgm:prSet presAssocID="{17C22253-835F-4E44-BC35-B730F4D34697}" presName="hierRoot2" presStyleCnt="0"/>
      <dgm:spPr/>
    </dgm:pt>
    <dgm:pt modelId="{28673B53-C96F-4A40-B361-FC3A6DA1DA95}" type="pres">
      <dgm:prSet presAssocID="{17C22253-835F-4E44-BC35-B730F4D34697}" presName="composite2" presStyleCnt="0"/>
      <dgm:spPr/>
    </dgm:pt>
    <dgm:pt modelId="{568B6CAF-8788-498A-B160-5CB05B741B97}" type="pres">
      <dgm:prSet presAssocID="{17C22253-835F-4E44-BC35-B730F4D34697}" presName="background2" presStyleLbl="node2" presStyleIdx="2" presStyleCnt="4"/>
      <dgm:spPr>
        <a:solidFill>
          <a:srgbClr val="4F81BD"/>
        </a:solidFill>
        <a:ln w="19050">
          <a:solidFill>
            <a:srgbClr val="4F81BD"/>
          </a:solidFill>
          <a:prstDash val="solid"/>
        </a:ln>
      </dgm:spPr>
      <dgm:t>
        <a:bodyPr/>
        <a:lstStyle/>
        <a:p>
          <a:endParaRPr lang="cs-CZ"/>
        </a:p>
      </dgm:t>
    </dgm:pt>
    <dgm:pt modelId="{EAB187FF-581A-4CE1-B1AA-7E4517717532}" type="pres">
      <dgm:prSet presAssocID="{17C22253-835F-4E44-BC35-B730F4D34697}" presName="text2" presStyleLbl="fgAcc2" presStyleIdx="2" presStyleCnt="4" custScaleX="111126" custLinFactNeighborX="38419" custLinFactNeighborY="-16677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6874B482-7EF0-4EDB-84A8-F29EB63DA9B9}" type="pres">
      <dgm:prSet presAssocID="{17C22253-835F-4E44-BC35-B730F4D34697}" presName="hierChild3" presStyleCnt="0"/>
      <dgm:spPr/>
    </dgm:pt>
    <dgm:pt modelId="{0CBF95A8-2B98-41CD-904D-5D7B89815A45}" type="pres">
      <dgm:prSet presAssocID="{CDE9767D-A3BF-46DD-9736-4DDAD8F7AFFB}" presName="Name10" presStyleLbl="parChTrans1D2" presStyleIdx="3" presStyleCnt="4"/>
      <dgm:spPr/>
      <dgm:t>
        <a:bodyPr/>
        <a:lstStyle/>
        <a:p>
          <a:endParaRPr lang="cs-CZ"/>
        </a:p>
      </dgm:t>
    </dgm:pt>
    <dgm:pt modelId="{C537481F-8AA1-49D3-BE79-A9EE76B9CF9F}" type="pres">
      <dgm:prSet presAssocID="{B8829A21-02A9-4846-8F81-78DD139637F2}" presName="hierRoot2" presStyleCnt="0"/>
      <dgm:spPr/>
    </dgm:pt>
    <dgm:pt modelId="{9CE5971F-606C-428A-904A-F1690081DCAD}" type="pres">
      <dgm:prSet presAssocID="{B8829A21-02A9-4846-8F81-78DD139637F2}" presName="composite2" presStyleCnt="0"/>
      <dgm:spPr/>
    </dgm:pt>
    <dgm:pt modelId="{184B3EC1-A819-4AD0-B197-8FC064C0A49E}" type="pres">
      <dgm:prSet presAssocID="{B8829A21-02A9-4846-8F81-78DD139637F2}" presName="background2" presStyleLbl="node2" presStyleIdx="3" presStyleCnt="4"/>
      <dgm:spPr>
        <a:solidFill>
          <a:srgbClr val="4F81BD"/>
        </a:solidFill>
        <a:ln w="19050">
          <a:solidFill>
            <a:srgbClr val="4F81BD"/>
          </a:solidFill>
          <a:prstDash val="solid"/>
        </a:ln>
      </dgm:spPr>
      <dgm:t>
        <a:bodyPr/>
        <a:lstStyle/>
        <a:p>
          <a:endParaRPr lang="cs-CZ"/>
        </a:p>
      </dgm:t>
    </dgm:pt>
    <dgm:pt modelId="{A53A1854-A706-4D39-BD78-71506F182423}" type="pres">
      <dgm:prSet presAssocID="{B8829A21-02A9-4846-8F81-78DD139637F2}" presName="text2" presStyleLbl="fgAcc2" presStyleIdx="3" presStyleCnt="4" custScaleX="111126" custLinFactNeighborX="34386" custLinFactNeighborY="-16677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6A29AAB7-6BB0-45CD-97AE-6CD7E0EFA1D9}" type="pres">
      <dgm:prSet presAssocID="{B8829A21-02A9-4846-8F81-78DD139637F2}" presName="hierChild3" presStyleCnt="0"/>
      <dgm:spPr/>
    </dgm:pt>
  </dgm:ptLst>
  <dgm:cxnLst>
    <dgm:cxn modelId="{C54D1419-7CF9-489E-A0E9-71BFAC5620F9}" type="presOf" srcId="{1F39027C-B515-4B5F-8594-884512256DC8}" destId="{55BE602E-CDC8-4C5D-ADF6-50C5A9F036F1}" srcOrd="0" destOrd="0" presId="urn:microsoft.com/office/officeart/2005/8/layout/hierarchy1"/>
    <dgm:cxn modelId="{26C53957-F5C6-4889-96D1-E6E65F6E4996}" type="presOf" srcId="{478BA67A-FE65-472E-BC0E-C0252DC32827}" destId="{18FF4C89-C06C-4477-8CE9-279DCAF7F926}" srcOrd="0" destOrd="0" presId="urn:microsoft.com/office/officeart/2005/8/layout/hierarchy1"/>
    <dgm:cxn modelId="{0FEE77DB-8EA3-49DF-8462-10B20E342B8E}" type="presOf" srcId="{B8829A21-02A9-4846-8F81-78DD139637F2}" destId="{A53A1854-A706-4D39-BD78-71506F182423}" srcOrd="0" destOrd="0" presId="urn:microsoft.com/office/officeart/2005/8/layout/hierarchy1"/>
    <dgm:cxn modelId="{0DF7ABDE-6C44-4560-A847-20F2BD92D846}" srcId="{E25C0CD7-E6CD-49C7-9920-8D49BE59B1E2}" destId="{B42AC22A-7448-46F8-AC56-D8A8711AC7AE}" srcOrd="0" destOrd="0" parTransId="{8D7F0E9F-D7E1-4E0E-8DEE-6F7C17ED6D14}" sibTransId="{388533CF-D8FC-4EFE-9B60-64AC11C68FCE}"/>
    <dgm:cxn modelId="{157FD214-B096-4568-8B0B-532E1196D75E}" type="presOf" srcId="{CDE9767D-A3BF-46DD-9736-4DDAD8F7AFFB}" destId="{0CBF95A8-2B98-41CD-904D-5D7B89815A45}" srcOrd="0" destOrd="0" presId="urn:microsoft.com/office/officeart/2005/8/layout/hierarchy1"/>
    <dgm:cxn modelId="{83F1DD0E-36A2-4EB3-B40B-867A83CFE67C}" srcId="{26525172-0F5C-478D-A305-4B5BE30D19A0}" destId="{B8829A21-02A9-4846-8F81-78DD139637F2}" srcOrd="1" destOrd="0" parTransId="{CDE9767D-A3BF-46DD-9736-4DDAD8F7AFFB}" sibTransId="{AD7BF0CC-345A-4681-9D60-FEAC8CAB8E0B}"/>
    <dgm:cxn modelId="{827AAB52-9BB1-4A24-9500-78B29783D0C1}" type="presOf" srcId="{FCF1C4B0-2999-4744-8246-C23CE401B74C}" destId="{14271236-F99A-4FCC-8F23-525A1CACF229}" srcOrd="0" destOrd="0" presId="urn:microsoft.com/office/officeart/2005/8/layout/hierarchy1"/>
    <dgm:cxn modelId="{FFE20CAF-0AE3-4B46-8563-37EAB44C395A}" srcId="{E25C0CD7-E6CD-49C7-9920-8D49BE59B1E2}" destId="{26525172-0F5C-478D-A305-4B5BE30D19A0}" srcOrd="1" destOrd="0" parTransId="{A4D6A284-CB89-41A2-BDB6-3DEE691F8B69}" sibTransId="{0273CFBA-980E-474B-9AEE-CA77CF01AE04}"/>
    <dgm:cxn modelId="{D8AF4B11-E947-409A-965F-A04607D6F827}" srcId="{26525172-0F5C-478D-A305-4B5BE30D19A0}" destId="{17C22253-835F-4E44-BC35-B730F4D34697}" srcOrd="0" destOrd="0" parTransId="{478BA67A-FE65-472E-BC0E-C0252DC32827}" sibTransId="{1E77FDAD-E11D-491A-9F3E-95514C7D4BF7}"/>
    <dgm:cxn modelId="{69856A50-8DC1-4DF1-AD1C-488628517C9E}" type="presOf" srcId="{E25C0CD7-E6CD-49C7-9920-8D49BE59B1E2}" destId="{F5C98BBD-5FD8-44E3-BC1A-E9B974703891}" srcOrd="0" destOrd="0" presId="urn:microsoft.com/office/officeart/2005/8/layout/hierarchy1"/>
    <dgm:cxn modelId="{DCDF5DB4-279E-4DF1-917F-B1C93E1AB7CD}" srcId="{B42AC22A-7448-46F8-AC56-D8A8711AC7AE}" destId="{1F39027C-B515-4B5F-8594-884512256DC8}" srcOrd="0" destOrd="0" parTransId="{FCF1C4B0-2999-4744-8246-C23CE401B74C}" sibTransId="{D8E17496-2B5F-45B2-8DB2-EB210BC7408C}"/>
    <dgm:cxn modelId="{3B5925CB-C510-474E-93B3-A8F4572DECBF}" type="presOf" srcId="{26525172-0F5C-478D-A305-4B5BE30D19A0}" destId="{25856EC2-64DF-4D04-92BF-688F62ADEC55}" srcOrd="0" destOrd="0" presId="urn:microsoft.com/office/officeart/2005/8/layout/hierarchy1"/>
    <dgm:cxn modelId="{9CA9172C-1380-42F9-98D0-6624E9AC611E}" type="presOf" srcId="{17C22253-835F-4E44-BC35-B730F4D34697}" destId="{EAB187FF-581A-4CE1-B1AA-7E4517717532}" srcOrd="0" destOrd="0" presId="urn:microsoft.com/office/officeart/2005/8/layout/hierarchy1"/>
    <dgm:cxn modelId="{1BA0E6A9-D294-47E9-BD9C-A69266F8FB49}" type="presOf" srcId="{B42AC22A-7448-46F8-AC56-D8A8711AC7AE}" destId="{47E4BA18-4906-4775-AB24-585922EB91A5}" srcOrd="0" destOrd="0" presId="urn:microsoft.com/office/officeart/2005/8/layout/hierarchy1"/>
    <dgm:cxn modelId="{2BF2CC29-8032-493F-B346-FF7A863AFC5C}" srcId="{B42AC22A-7448-46F8-AC56-D8A8711AC7AE}" destId="{CB384797-4360-4216-983D-84113B7347F2}" srcOrd="1" destOrd="0" parTransId="{CDFA8D16-E813-4FDB-BA4E-504AF631A84F}" sibTransId="{14E7388F-FA8B-4869-85ED-9FB3C12A7883}"/>
    <dgm:cxn modelId="{EE0E2F8A-5E11-4C6D-953B-D399DDD53CFB}" type="presOf" srcId="{CDFA8D16-E813-4FDB-BA4E-504AF631A84F}" destId="{DB23ED02-657A-4465-899D-7CE7CB5B171D}" srcOrd="0" destOrd="0" presId="urn:microsoft.com/office/officeart/2005/8/layout/hierarchy1"/>
    <dgm:cxn modelId="{0D205F08-3FFD-45CB-B205-5543D6ED8924}" type="presOf" srcId="{CB384797-4360-4216-983D-84113B7347F2}" destId="{1DEEFD95-82C1-40FD-B7BD-1313292F758F}" srcOrd="0" destOrd="0" presId="urn:microsoft.com/office/officeart/2005/8/layout/hierarchy1"/>
    <dgm:cxn modelId="{71A760AB-8FFA-4B32-84F4-579A4C6DD2EA}" type="presParOf" srcId="{F5C98BBD-5FD8-44E3-BC1A-E9B974703891}" destId="{EABFF850-200A-4540-AA75-56BA7347C3B9}" srcOrd="0" destOrd="0" presId="urn:microsoft.com/office/officeart/2005/8/layout/hierarchy1"/>
    <dgm:cxn modelId="{5DE822D4-641B-48AD-B8DC-E26B7BAA6B01}" type="presParOf" srcId="{EABFF850-200A-4540-AA75-56BA7347C3B9}" destId="{68E279C2-BD37-4167-9E21-313CE7B0844A}" srcOrd="0" destOrd="0" presId="urn:microsoft.com/office/officeart/2005/8/layout/hierarchy1"/>
    <dgm:cxn modelId="{3A862FEB-FF40-4C04-A59B-1451A7B300FD}" type="presParOf" srcId="{68E279C2-BD37-4167-9E21-313CE7B0844A}" destId="{75E84AE7-17AA-4307-B309-0F623B8CB22C}" srcOrd="0" destOrd="0" presId="urn:microsoft.com/office/officeart/2005/8/layout/hierarchy1"/>
    <dgm:cxn modelId="{6B117269-E809-4742-AF03-FCF23EDBE54A}" type="presParOf" srcId="{68E279C2-BD37-4167-9E21-313CE7B0844A}" destId="{47E4BA18-4906-4775-AB24-585922EB91A5}" srcOrd="1" destOrd="0" presId="urn:microsoft.com/office/officeart/2005/8/layout/hierarchy1"/>
    <dgm:cxn modelId="{520D6527-E483-4FCE-BA5F-2026AA3BB38C}" type="presParOf" srcId="{EABFF850-200A-4540-AA75-56BA7347C3B9}" destId="{CC58F1AB-4096-4348-BAD2-FFA7517B040C}" srcOrd="1" destOrd="0" presId="urn:microsoft.com/office/officeart/2005/8/layout/hierarchy1"/>
    <dgm:cxn modelId="{190A60BF-E8EF-46C1-94AF-43E65D2B4217}" type="presParOf" srcId="{CC58F1AB-4096-4348-BAD2-FFA7517B040C}" destId="{14271236-F99A-4FCC-8F23-525A1CACF229}" srcOrd="0" destOrd="0" presId="urn:microsoft.com/office/officeart/2005/8/layout/hierarchy1"/>
    <dgm:cxn modelId="{D086B55E-2D8A-4A85-BE34-8E1D577A8D2A}" type="presParOf" srcId="{CC58F1AB-4096-4348-BAD2-FFA7517B040C}" destId="{AC9C8B2E-0C6E-4FDA-A5A6-F056A24F1A1A}" srcOrd="1" destOrd="0" presId="urn:microsoft.com/office/officeart/2005/8/layout/hierarchy1"/>
    <dgm:cxn modelId="{ED359056-C769-4E14-8AFD-61B630EE08CA}" type="presParOf" srcId="{AC9C8B2E-0C6E-4FDA-A5A6-F056A24F1A1A}" destId="{80AC83A5-B544-46AD-A804-732A577EE2C2}" srcOrd="0" destOrd="0" presId="urn:microsoft.com/office/officeart/2005/8/layout/hierarchy1"/>
    <dgm:cxn modelId="{18C5EFAB-237E-45C7-BD02-2885AFBD4A23}" type="presParOf" srcId="{80AC83A5-B544-46AD-A804-732A577EE2C2}" destId="{4796DB54-4152-4423-B13C-3F5E4408A82D}" srcOrd="0" destOrd="0" presId="urn:microsoft.com/office/officeart/2005/8/layout/hierarchy1"/>
    <dgm:cxn modelId="{CCCBB181-D786-4B32-AAFF-A280A03FA78A}" type="presParOf" srcId="{80AC83A5-B544-46AD-A804-732A577EE2C2}" destId="{55BE602E-CDC8-4C5D-ADF6-50C5A9F036F1}" srcOrd="1" destOrd="0" presId="urn:microsoft.com/office/officeart/2005/8/layout/hierarchy1"/>
    <dgm:cxn modelId="{72583600-B1EC-456D-8283-2150E3DE16DA}" type="presParOf" srcId="{AC9C8B2E-0C6E-4FDA-A5A6-F056A24F1A1A}" destId="{09DBF111-51CE-45C4-A0CF-08B83147A777}" srcOrd="1" destOrd="0" presId="urn:microsoft.com/office/officeart/2005/8/layout/hierarchy1"/>
    <dgm:cxn modelId="{CCBCA008-913B-4D07-A5A0-4AF172749841}" type="presParOf" srcId="{CC58F1AB-4096-4348-BAD2-FFA7517B040C}" destId="{DB23ED02-657A-4465-899D-7CE7CB5B171D}" srcOrd="2" destOrd="0" presId="urn:microsoft.com/office/officeart/2005/8/layout/hierarchy1"/>
    <dgm:cxn modelId="{A6484A3C-4D6F-4184-A9A8-F0498835B5B3}" type="presParOf" srcId="{CC58F1AB-4096-4348-BAD2-FFA7517B040C}" destId="{B9BE1F54-1CBF-44C0-8C25-F0BE8BF26EB5}" srcOrd="3" destOrd="0" presId="urn:microsoft.com/office/officeart/2005/8/layout/hierarchy1"/>
    <dgm:cxn modelId="{746CCDC7-C8ED-4C79-A473-86691A78AF86}" type="presParOf" srcId="{B9BE1F54-1CBF-44C0-8C25-F0BE8BF26EB5}" destId="{1F4610A6-F38A-4B24-AF2A-818BFAAE50AB}" srcOrd="0" destOrd="0" presId="urn:microsoft.com/office/officeart/2005/8/layout/hierarchy1"/>
    <dgm:cxn modelId="{4815E8C2-2302-4061-A6DE-B91E872AC084}" type="presParOf" srcId="{1F4610A6-F38A-4B24-AF2A-818BFAAE50AB}" destId="{47367CB6-DBC3-41F3-9ED3-56886A34BC3C}" srcOrd="0" destOrd="0" presId="urn:microsoft.com/office/officeart/2005/8/layout/hierarchy1"/>
    <dgm:cxn modelId="{D2D6D8D2-CE7C-433C-9C30-6600152D83C2}" type="presParOf" srcId="{1F4610A6-F38A-4B24-AF2A-818BFAAE50AB}" destId="{1DEEFD95-82C1-40FD-B7BD-1313292F758F}" srcOrd="1" destOrd="0" presId="urn:microsoft.com/office/officeart/2005/8/layout/hierarchy1"/>
    <dgm:cxn modelId="{51734719-3EC4-4F24-9136-203768396C02}" type="presParOf" srcId="{B9BE1F54-1CBF-44C0-8C25-F0BE8BF26EB5}" destId="{EAB2D890-8597-4623-8246-B6274532B140}" srcOrd="1" destOrd="0" presId="urn:microsoft.com/office/officeart/2005/8/layout/hierarchy1"/>
    <dgm:cxn modelId="{8C9071DB-B090-496F-966C-815396552378}" type="presParOf" srcId="{F5C98BBD-5FD8-44E3-BC1A-E9B974703891}" destId="{D8F1103A-401E-44F3-90A3-5A62000208D6}" srcOrd="1" destOrd="0" presId="urn:microsoft.com/office/officeart/2005/8/layout/hierarchy1"/>
    <dgm:cxn modelId="{7920967E-9A7E-4CCE-81E7-35E995962AF7}" type="presParOf" srcId="{D8F1103A-401E-44F3-90A3-5A62000208D6}" destId="{E235E823-C0CD-40C1-ADC7-3B57E5AF4EA7}" srcOrd="0" destOrd="0" presId="urn:microsoft.com/office/officeart/2005/8/layout/hierarchy1"/>
    <dgm:cxn modelId="{5DE2D660-2F38-4841-BCDF-0874159ED23E}" type="presParOf" srcId="{E235E823-C0CD-40C1-ADC7-3B57E5AF4EA7}" destId="{E873EB5D-5AEC-4E30-9CC5-B669C2710CF9}" srcOrd="0" destOrd="0" presId="urn:microsoft.com/office/officeart/2005/8/layout/hierarchy1"/>
    <dgm:cxn modelId="{303EBDB3-890B-462B-AF0C-7CDC82FDA9C0}" type="presParOf" srcId="{E235E823-C0CD-40C1-ADC7-3B57E5AF4EA7}" destId="{25856EC2-64DF-4D04-92BF-688F62ADEC55}" srcOrd="1" destOrd="0" presId="urn:microsoft.com/office/officeart/2005/8/layout/hierarchy1"/>
    <dgm:cxn modelId="{CA5EC860-5818-4316-A364-12C5762A7DB5}" type="presParOf" srcId="{D8F1103A-401E-44F3-90A3-5A62000208D6}" destId="{04207533-D77B-4213-AC95-89DFBA3D9E7F}" srcOrd="1" destOrd="0" presId="urn:microsoft.com/office/officeart/2005/8/layout/hierarchy1"/>
    <dgm:cxn modelId="{B04BC162-8D17-4EF7-8113-2DC534280F47}" type="presParOf" srcId="{04207533-D77B-4213-AC95-89DFBA3D9E7F}" destId="{18FF4C89-C06C-4477-8CE9-279DCAF7F926}" srcOrd="0" destOrd="0" presId="urn:microsoft.com/office/officeart/2005/8/layout/hierarchy1"/>
    <dgm:cxn modelId="{75D79BC8-3F05-46C9-A335-B6726F72DE9B}" type="presParOf" srcId="{04207533-D77B-4213-AC95-89DFBA3D9E7F}" destId="{DA569EC3-428A-4B3C-95E7-C048747D7E30}" srcOrd="1" destOrd="0" presId="urn:microsoft.com/office/officeart/2005/8/layout/hierarchy1"/>
    <dgm:cxn modelId="{BF957E0B-7CDA-4C97-8BE1-21261124CDFC}" type="presParOf" srcId="{DA569EC3-428A-4B3C-95E7-C048747D7E30}" destId="{28673B53-C96F-4A40-B361-FC3A6DA1DA95}" srcOrd="0" destOrd="0" presId="urn:microsoft.com/office/officeart/2005/8/layout/hierarchy1"/>
    <dgm:cxn modelId="{27DF47C1-C1CA-464E-890F-C9BBC1A9236B}" type="presParOf" srcId="{28673B53-C96F-4A40-B361-FC3A6DA1DA95}" destId="{568B6CAF-8788-498A-B160-5CB05B741B97}" srcOrd="0" destOrd="0" presId="urn:microsoft.com/office/officeart/2005/8/layout/hierarchy1"/>
    <dgm:cxn modelId="{0E4AEBEC-F9A6-4672-82D0-995E23CB6F4C}" type="presParOf" srcId="{28673B53-C96F-4A40-B361-FC3A6DA1DA95}" destId="{EAB187FF-581A-4CE1-B1AA-7E4517717532}" srcOrd="1" destOrd="0" presId="urn:microsoft.com/office/officeart/2005/8/layout/hierarchy1"/>
    <dgm:cxn modelId="{B1307AF6-AC54-42E4-8B07-80D6DBCD7DDC}" type="presParOf" srcId="{DA569EC3-428A-4B3C-95E7-C048747D7E30}" destId="{6874B482-7EF0-4EDB-84A8-F29EB63DA9B9}" srcOrd="1" destOrd="0" presId="urn:microsoft.com/office/officeart/2005/8/layout/hierarchy1"/>
    <dgm:cxn modelId="{759B46AF-B8AD-4E20-BF03-1A2D7FBD1DDB}" type="presParOf" srcId="{04207533-D77B-4213-AC95-89DFBA3D9E7F}" destId="{0CBF95A8-2B98-41CD-904D-5D7B89815A45}" srcOrd="2" destOrd="0" presId="urn:microsoft.com/office/officeart/2005/8/layout/hierarchy1"/>
    <dgm:cxn modelId="{6B4AAA33-E23B-4A38-ABAD-E46300B770F3}" type="presParOf" srcId="{04207533-D77B-4213-AC95-89DFBA3D9E7F}" destId="{C537481F-8AA1-49D3-BE79-A9EE76B9CF9F}" srcOrd="3" destOrd="0" presId="urn:microsoft.com/office/officeart/2005/8/layout/hierarchy1"/>
    <dgm:cxn modelId="{18497911-2FBF-4220-943A-5289F422ECF0}" type="presParOf" srcId="{C537481F-8AA1-49D3-BE79-A9EE76B9CF9F}" destId="{9CE5971F-606C-428A-904A-F1690081DCAD}" srcOrd="0" destOrd="0" presId="urn:microsoft.com/office/officeart/2005/8/layout/hierarchy1"/>
    <dgm:cxn modelId="{E9C32A9B-5A1F-4B12-B01D-E82A58061A7E}" type="presParOf" srcId="{9CE5971F-606C-428A-904A-F1690081DCAD}" destId="{184B3EC1-A819-4AD0-B197-8FC064C0A49E}" srcOrd="0" destOrd="0" presId="urn:microsoft.com/office/officeart/2005/8/layout/hierarchy1"/>
    <dgm:cxn modelId="{9A0D9989-BA6C-468B-BE18-123F1ABD8B8D}" type="presParOf" srcId="{9CE5971F-606C-428A-904A-F1690081DCAD}" destId="{A53A1854-A706-4D39-BD78-71506F182423}" srcOrd="1" destOrd="0" presId="urn:microsoft.com/office/officeart/2005/8/layout/hierarchy1"/>
    <dgm:cxn modelId="{7A2E6F3E-61BA-4FFA-B778-BF8A52327CD6}" type="presParOf" srcId="{C537481F-8AA1-49D3-BE79-A9EE76B9CF9F}" destId="{6A29AAB7-6BB0-45CD-97AE-6CD7E0EFA1D9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25C0CD7-E6CD-49C7-9920-8D49BE59B1E2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B42AC22A-7448-46F8-AC56-D8A8711AC7AE}">
      <dgm:prSet phldrT="[Text]" custT="1"/>
      <dgm:spPr>
        <a:xfrm>
          <a:off x="1232828" y="1117477"/>
          <a:ext cx="2433705" cy="687667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anchor="ctr"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cs-CZ" sz="1200" b="1" u="sng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j-lt"/>
              <a:ea typeface="+mn-ea"/>
              <a:cs typeface="+mn-cs"/>
            </a:rPr>
            <a:t>Hierarchické</a:t>
          </a:r>
          <a:r>
            <a:rPr lang="cs-CZ" sz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j-lt"/>
              <a:ea typeface="+mn-ea"/>
              <a:cs typeface="+mn-cs"/>
            </a:rPr>
            <a:t/>
          </a:r>
          <a:br>
            <a:rPr lang="cs-CZ" sz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j-lt"/>
              <a:ea typeface="+mn-ea"/>
              <a:cs typeface="+mn-cs"/>
            </a:rPr>
          </a:br>
          <a:r>
            <a:rPr lang="cs-CZ" sz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j-lt"/>
              <a:ea typeface="+mn-ea"/>
              <a:cs typeface="+mn-cs"/>
            </a:rPr>
            <a:t>shluky jsou definovány postupným skládáním objektů</a:t>
          </a:r>
          <a:endParaRPr lang="cs-CZ" sz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+mj-lt"/>
            <a:ea typeface="+mn-ea"/>
            <a:cs typeface="+mn-cs"/>
          </a:endParaRPr>
        </a:p>
      </dgm:t>
    </dgm:pt>
    <dgm:pt modelId="{8D7F0E9F-D7E1-4E0E-8DEE-6F7C17ED6D14}" type="parTrans" cxnId="{0DF7ABDE-6C44-4560-A847-20F2BD92D846}">
      <dgm:prSet/>
      <dgm:spPr>
        <a:xfrm>
          <a:off x="2329354" y="688211"/>
          <a:ext cx="1998435" cy="314955"/>
        </a:xfrm>
        <a:custGeom>
          <a:avLst/>
          <a:gdLst/>
          <a:ahLst/>
          <a:cxnLst/>
          <a:rect l="0" t="0" r="0" b="0"/>
          <a:pathLst>
            <a:path>
              <a:moveTo>
                <a:pt x="1998435" y="0"/>
              </a:moveTo>
              <a:lnTo>
                <a:pt x="1998435" y="214633"/>
              </a:lnTo>
              <a:lnTo>
                <a:pt x="0" y="214633"/>
              </a:lnTo>
              <a:lnTo>
                <a:pt x="0" y="314955"/>
              </a:lnTo>
            </a:path>
          </a:pathLst>
        </a:custGeom>
        <a:noFill/>
        <a:ln w="2540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cs-CZ" sz="1200">
            <a:latin typeface="+mj-lt"/>
          </a:endParaRPr>
        </a:p>
      </dgm:t>
    </dgm:pt>
    <dgm:pt modelId="{388533CF-D8FC-4EFE-9B60-64AC11C68FCE}" type="sibTrans" cxnId="{0DF7ABDE-6C44-4560-A847-20F2BD92D846}">
      <dgm:prSet/>
      <dgm:spPr/>
      <dgm:t>
        <a:bodyPr/>
        <a:lstStyle/>
        <a:p>
          <a:endParaRPr lang="cs-CZ" sz="1200">
            <a:latin typeface="+mj-lt"/>
          </a:endParaRPr>
        </a:p>
      </dgm:t>
    </dgm:pt>
    <dgm:pt modelId="{26525172-0F5C-478D-A305-4B5BE30D19A0}">
      <dgm:prSet phldrT="[Text]" custT="1"/>
      <dgm:spPr>
        <a:xfrm>
          <a:off x="5637210" y="1117477"/>
          <a:ext cx="2026194" cy="687667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cs-CZ" sz="1200" b="1" u="sng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j-lt"/>
              <a:ea typeface="+mn-ea"/>
              <a:cs typeface="+mn-cs"/>
            </a:rPr>
            <a:t>Nehierarchické</a:t>
          </a:r>
          <a:r>
            <a:rPr lang="cs-CZ" sz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j-lt"/>
              <a:ea typeface="+mn-ea"/>
              <a:cs typeface="+mn-cs"/>
            </a:rPr>
            <a:t/>
          </a:r>
          <a:br>
            <a:rPr lang="cs-CZ" sz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j-lt"/>
              <a:ea typeface="+mn-ea"/>
              <a:cs typeface="+mn-cs"/>
            </a:rPr>
          </a:br>
          <a:r>
            <a:rPr lang="cs-CZ" sz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j-lt"/>
              <a:ea typeface="+mn-ea"/>
              <a:cs typeface="+mn-cs"/>
            </a:rPr>
            <a:t>Shluky jsou definovány  v jednom kroku</a:t>
          </a:r>
          <a:endParaRPr lang="cs-CZ" sz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+mj-lt"/>
            <a:ea typeface="+mn-ea"/>
            <a:cs typeface="+mn-cs"/>
          </a:endParaRPr>
        </a:p>
      </dgm:t>
    </dgm:pt>
    <dgm:pt modelId="{A4D6A284-CB89-41A2-BDB6-3DEE691F8B69}" type="parTrans" cxnId="{FFE20CAF-0AE3-4B46-8563-37EAB44C395A}">
      <dgm:prSet/>
      <dgm:spPr>
        <a:xfrm>
          <a:off x="4327789" y="688211"/>
          <a:ext cx="2202191" cy="314955"/>
        </a:xfrm>
        <a:noFill/>
        <a:ln w="2540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cs-CZ" sz="1200">
            <a:latin typeface="+mj-lt"/>
          </a:endParaRPr>
        </a:p>
      </dgm:t>
    </dgm:pt>
    <dgm:pt modelId="{0273CFBA-980E-474B-9AEE-CA77CF01AE04}" type="sibTrans" cxnId="{FFE20CAF-0AE3-4B46-8563-37EAB44C395A}">
      <dgm:prSet/>
      <dgm:spPr/>
      <dgm:t>
        <a:bodyPr/>
        <a:lstStyle/>
        <a:p>
          <a:endParaRPr lang="cs-CZ" sz="1200">
            <a:latin typeface="+mj-lt"/>
          </a:endParaRPr>
        </a:p>
      </dgm:t>
    </dgm:pt>
    <dgm:pt modelId="{17C22253-835F-4E44-BC35-B730F4D34697}">
      <dgm:prSet phldrT="[Text]" custT="1"/>
      <dgm:spPr>
        <a:xfrm>
          <a:off x="4947684" y="2120100"/>
          <a:ext cx="1704246" cy="687667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cs-CZ" sz="1200" b="1" u="sng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j-lt"/>
              <a:ea typeface="+mn-ea"/>
              <a:cs typeface="+mn-cs"/>
            </a:rPr>
            <a:t>Divizivní</a:t>
          </a:r>
          <a:r>
            <a:rPr lang="cs-CZ" sz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j-lt"/>
              <a:ea typeface="+mn-ea"/>
              <a:cs typeface="+mn-cs"/>
            </a:rPr>
            <a:t> </a:t>
          </a:r>
          <a:br>
            <a:rPr lang="cs-CZ" sz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j-lt"/>
              <a:ea typeface="+mn-ea"/>
              <a:cs typeface="+mn-cs"/>
            </a:rPr>
          </a:br>
          <a:r>
            <a:rPr lang="cs-CZ" sz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j-lt"/>
              <a:ea typeface="+mn-ea"/>
              <a:cs typeface="+mn-cs"/>
            </a:rPr>
            <a:t>Objekty jsou rozděleny do předem nastaveného počtu shluků.</a:t>
          </a:r>
          <a:endParaRPr lang="cs-CZ" sz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+mj-lt"/>
            <a:ea typeface="+mn-ea"/>
            <a:cs typeface="+mn-cs"/>
          </a:endParaRPr>
        </a:p>
      </dgm:t>
    </dgm:pt>
    <dgm:pt modelId="{478BA67A-FE65-472E-BC0E-C0252DC32827}" type="parTrans" cxnId="{D8AF4B11-E947-409A-965F-A04607D6F827}">
      <dgm:prSet/>
      <dgm:spPr>
        <a:xfrm>
          <a:off x="5679480" y="1690834"/>
          <a:ext cx="850500" cy="314955"/>
        </a:xfr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cs-CZ" sz="1200">
            <a:latin typeface="+mj-lt"/>
          </a:endParaRPr>
        </a:p>
      </dgm:t>
    </dgm:pt>
    <dgm:pt modelId="{1E77FDAD-E11D-491A-9F3E-95514C7D4BF7}" type="sibTrans" cxnId="{D8AF4B11-E947-409A-965F-A04607D6F827}">
      <dgm:prSet/>
      <dgm:spPr/>
      <dgm:t>
        <a:bodyPr/>
        <a:lstStyle/>
        <a:p>
          <a:endParaRPr lang="cs-CZ" sz="1200">
            <a:latin typeface="+mj-lt"/>
          </a:endParaRPr>
        </a:p>
      </dgm:t>
    </dgm:pt>
    <dgm:pt modelId="{B8829A21-02A9-4846-8F81-78DD139637F2}">
      <dgm:prSet phldrT="[Text]" custT="1"/>
      <dgm:spPr>
        <a:xfrm>
          <a:off x="6892584" y="2120100"/>
          <a:ext cx="1460346" cy="687667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cs-CZ" sz="1200" b="1" u="sng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j-lt"/>
              <a:ea typeface="+mn-ea"/>
              <a:cs typeface="+mn-cs"/>
            </a:rPr>
            <a:t>Aglomerativní</a:t>
          </a:r>
          <a:r>
            <a:rPr lang="cs-CZ" sz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j-lt"/>
              <a:ea typeface="+mn-ea"/>
              <a:cs typeface="+mn-cs"/>
            </a:rPr>
            <a:t/>
          </a:r>
          <a:br>
            <a:rPr lang="cs-CZ" sz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j-lt"/>
              <a:ea typeface="+mn-ea"/>
              <a:cs typeface="+mn-cs"/>
            </a:rPr>
          </a:br>
          <a:r>
            <a:rPr lang="cs-CZ" sz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j-lt"/>
              <a:ea typeface="+mn-ea"/>
              <a:cs typeface="+mn-cs"/>
            </a:rPr>
            <a:t>síť spojených bodů</a:t>
          </a:r>
          <a:endParaRPr lang="cs-CZ" sz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+mj-lt"/>
            <a:ea typeface="+mn-ea"/>
            <a:cs typeface="+mn-cs"/>
          </a:endParaRPr>
        </a:p>
      </dgm:t>
    </dgm:pt>
    <dgm:pt modelId="{CDE9767D-A3BF-46DD-9736-4DDAD8F7AFFB}" type="parTrans" cxnId="{83F1DD0E-36A2-4EB3-B40B-867A83CFE67C}">
      <dgm:prSet/>
      <dgm:spPr>
        <a:xfrm>
          <a:off x="6529981" y="1690834"/>
          <a:ext cx="972450" cy="314955"/>
        </a:xfr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cs-CZ" sz="1200">
            <a:latin typeface="+mj-lt"/>
          </a:endParaRPr>
        </a:p>
      </dgm:t>
    </dgm:pt>
    <dgm:pt modelId="{AD7BF0CC-345A-4681-9D60-FEAC8CAB8E0B}" type="sibTrans" cxnId="{83F1DD0E-36A2-4EB3-B40B-867A83CFE67C}">
      <dgm:prSet/>
      <dgm:spPr/>
      <dgm:t>
        <a:bodyPr/>
        <a:lstStyle/>
        <a:p>
          <a:endParaRPr lang="cs-CZ" sz="1200">
            <a:latin typeface="+mj-lt"/>
          </a:endParaRPr>
        </a:p>
      </dgm:t>
    </dgm:pt>
    <dgm:pt modelId="{1F39027C-B515-4B5F-8594-884512256DC8}">
      <dgm:prSet phldrT="[Text]" custT="1"/>
      <dgm:spPr>
        <a:xfrm>
          <a:off x="4947684" y="2120100"/>
          <a:ext cx="1704246" cy="687667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cs-CZ" sz="1200" b="1" u="sng" dirty="0" err="1" smtClean="0">
              <a:latin typeface="+mj-lt"/>
            </a:rPr>
            <a:t>Divizivní</a:t>
          </a:r>
          <a:r>
            <a:rPr lang="cs-CZ" sz="1200" dirty="0" smtClean="0">
              <a:latin typeface="+mj-lt"/>
            </a:rPr>
            <a:t/>
          </a:r>
          <a:br>
            <a:rPr lang="cs-CZ" sz="1200" dirty="0" smtClean="0">
              <a:latin typeface="+mj-lt"/>
            </a:rPr>
          </a:br>
          <a:r>
            <a:rPr lang="cs-CZ" sz="1200" dirty="0" smtClean="0">
              <a:latin typeface="+mj-lt"/>
            </a:rPr>
            <a:t>Objekty jsou nejprve rozděleny do dvou shluků, tyto shluky jsou dále rozděleny atd.</a:t>
          </a:r>
          <a:endParaRPr lang="cs-CZ" sz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+mj-lt"/>
            <a:ea typeface="+mn-ea"/>
            <a:cs typeface="+mn-cs"/>
          </a:endParaRPr>
        </a:p>
      </dgm:t>
    </dgm:pt>
    <dgm:pt modelId="{FCF1C4B0-2999-4744-8246-C23CE401B74C}" type="parTrans" cxnId="{DCDF5DB4-279E-4DF1-917F-B1C93E1AB7CD}">
      <dgm:prSet/>
      <dgm:spPr>
        <a:solidFill>
          <a:srgbClr val="4F81BD"/>
        </a:solidFill>
        <a:ln w="19050">
          <a:solidFill>
            <a:srgbClr val="4F81BD"/>
          </a:solidFill>
          <a:prstDash val="solid"/>
        </a:ln>
      </dgm:spPr>
      <dgm:t>
        <a:bodyPr/>
        <a:lstStyle/>
        <a:p>
          <a:endParaRPr lang="cs-CZ" sz="1200">
            <a:latin typeface="+mj-lt"/>
          </a:endParaRPr>
        </a:p>
      </dgm:t>
    </dgm:pt>
    <dgm:pt modelId="{D8E17496-2B5F-45B2-8DB2-EB210BC7408C}" type="sibTrans" cxnId="{DCDF5DB4-279E-4DF1-917F-B1C93E1AB7CD}">
      <dgm:prSet/>
      <dgm:spPr/>
      <dgm:t>
        <a:bodyPr/>
        <a:lstStyle/>
        <a:p>
          <a:endParaRPr lang="cs-CZ" sz="1200">
            <a:latin typeface="+mj-lt"/>
          </a:endParaRPr>
        </a:p>
      </dgm:t>
    </dgm:pt>
    <dgm:pt modelId="{CB384797-4360-4216-983D-84113B7347F2}">
      <dgm:prSet phldrT="[Text]" custT="1"/>
      <dgm:spPr>
        <a:xfrm>
          <a:off x="4947684" y="2120100"/>
          <a:ext cx="1704246" cy="687667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cs-CZ" sz="1200" b="1" u="sng" dirty="0" err="1" smtClean="0">
              <a:solidFill>
                <a:schemeClr val="tx1"/>
              </a:solidFill>
              <a:latin typeface="+mj-lt"/>
            </a:rPr>
            <a:t>Aglomerativní</a:t>
          </a:r>
          <a:r>
            <a:rPr lang="cs-CZ" sz="1200" dirty="0" smtClean="0">
              <a:solidFill>
                <a:schemeClr val="tx1"/>
              </a:solidFill>
              <a:latin typeface="+mj-lt"/>
            </a:rPr>
            <a:t/>
          </a:r>
          <a:br>
            <a:rPr lang="cs-CZ" sz="1200" dirty="0" smtClean="0">
              <a:solidFill>
                <a:schemeClr val="tx1"/>
              </a:solidFill>
              <a:latin typeface="+mj-lt"/>
            </a:rPr>
          </a:br>
          <a:r>
            <a:rPr lang="cs-CZ" sz="1200" dirty="0" smtClean="0">
              <a:solidFill>
                <a:schemeClr val="tx1"/>
              </a:solidFill>
              <a:latin typeface="+mj-lt"/>
            </a:rPr>
            <a:t>Po spojení první dvojice objektů dochází k postupnému napojování dalších objektů.</a:t>
          </a:r>
          <a:endParaRPr lang="cs-CZ" sz="1200" dirty="0">
            <a:solidFill>
              <a:schemeClr val="tx1"/>
            </a:solidFill>
            <a:latin typeface="+mj-lt"/>
            <a:ea typeface="+mn-ea"/>
            <a:cs typeface="+mn-cs"/>
          </a:endParaRPr>
        </a:p>
      </dgm:t>
    </dgm:pt>
    <dgm:pt modelId="{CDFA8D16-E813-4FDB-BA4E-504AF631A84F}" type="parTrans" cxnId="{2BF2CC29-8032-493F-B346-FF7A863AFC5C}">
      <dgm:prSet/>
      <dgm:spPr>
        <a:solidFill>
          <a:srgbClr val="4F81BD"/>
        </a:solidFill>
        <a:ln w="19050">
          <a:solidFill>
            <a:srgbClr val="4F81BD"/>
          </a:solidFill>
          <a:prstDash val="solid"/>
        </a:ln>
      </dgm:spPr>
      <dgm:t>
        <a:bodyPr/>
        <a:lstStyle/>
        <a:p>
          <a:endParaRPr lang="cs-CZ" sz="1200">
            <a:latin typeface="+mj-lt"/>
          </a:endParaRPr>
        </a:p>
      </dgm:t>
    </dgm:pt>
    <dgm:pt modelId="{14E7388F-FA8B-4869-85ED-9FB3C12A7883}" type="sibTrans" cxnId="{2BF2CC29-8032-493F-B346-FF7A863AFC5C}">
      <dgm:prSet/>
      <dgm:spPr/>
      <dgm:t>
        <a:bodyPr/>
        <a:lstStyle/>
        <a:p>
          <a:endParaRPr lang="cs-CZ" sz="1200">
            <a:latin typeface="+mj-lt"/>
          </a:endParaRPr>
        </a:p>
      </dgm:t>
    </dgm:pt>
    <dgm:pt modelId="{08A6BE0F-CCB5-492A-B31A-40073A0EC330}">
      <dgm:prSet custT="1"/>
      <dgm:spPr>
        <a:ln w="19050">
          <a:solidFill>
            <a:srgbClr val="4F81BD"/>
          </a:solidFill>
          <a:prstDash val="solid"/>
        </a:ln>
      </dgm:spPr>
      <dgm:t>
        <a:bodyPr/>
        <a:lstStyle/>
        <a:p>
          <a:pPr algn="l"/>
          <a:r>
            <a:rPr lang="cs-CZ" sz="1200" b="1" dirty="0" smtClean="0">
              <a:latin typeface="+mj-lt"/>
            </a:rPr>
            <a:t>- Metoda nejbližšího souseda</a:t>
          </a:r>
        </a:p>
        <a:p>
          <a:pPr algn="l"/>
          <a:r>
            <a:rPr lang="cs-CZ" sz="1200" b="1" dirty="0" smtClean="0">
              <a:latin typeface="+mj-lt"/>
            </a:rPr>
            <a:t>- Průměrná vzdálenost </a:t>
          </a:r>
        </a:p>
        <a:p>
          <a:pPr algn="l"/>
          <a:r>
            <a:rPr lang="cs-CZ" sz="1200" b="1" dirty="0" smtClean="0">
              <a:latin typeface="+mj-lt"/>
            </a:rPr>
            <a:t>- </a:t>
          </a:r>
          <a:r>
            <a:rPr lang="cs-CZ" sz="1200" b="1" dirty="0" err="1" smtClean="0">
              <a:latin typeface="+mj-lt"/>
            </a:rPr>
            <a:t>Středospojná</a:t>
          </a:r>
          <a:r>
            <a:rPr lang="cs-CZ" sz="1200" b="1" dirty="0" smtClean="0">
              <a:latin typeface="+mj-lt"/>
            </a:rPr>
            <a:t> vzdálenost </a:t>
          </a:r>
        </a:p>
        <a:p>
          <a:pPr algn="l"/>
          <a:r>
            <a:rPr lang="cs-CZ" sz="1200" b="1" dirty="0" smtClean="0">
              <a:latin typeface="+mj-lt"/>
            </a:rPr>
            <a:t>- Metoda nejvzdálenějšího souseda</a:t>
          </a:r>
        </a:p>
        <a:p>
          <a:pPr algn="l"/>
          <a:r>
            <a:rPr lang="cs-CZ" sz="1200" b="1" dirty="0" smtClean="0">
              <a:latin typeface="+mj-lt"/>
            </a:rPr>
            <a:t>- </a:t>
          </a:r>
          <a:r>
            <a:rPr lang="cs-CZ" sz="1200" b="1" dirty="0" err="1" smtClean="0">
              <a:latin typeface="+mj-lt"/>
            </a:rPr>
            <a:t>Wardova</a:t>
          </a:r>
          <a:r>
            <a:rPr lang="cs-CZ" sz="1200" b="1" dirty="0" smtClean="0">
              <a:latin typeface="+mj-lt"/>
            </a:rPr>
            <a:t> metoda</a:t>
          </a:r>
          <a:endParaRPr lang="cs-CZ" sz="1200" b="1" dirty="0">
            <a:latin typeface="+mj-lt"/>
          </a:endParaRPr>
        </a:p>
      </dgm:t>
    </dgm:pt>
    <dgm:pt modelId="{12C2CD3B-FC27-4426-9FE4-9CE21307A858}" type="parTrans" cxnId="{F2CD7DBA-A217-4553-8697-A3C06CC02824}">
      <dgm:prSet/>
      <dgm:spPr>
        <a:ln w="19050">
          <a:solidFill>
            <a:srgbClr val="4F81BD"/>
          </a:solidFill>
          <a:prstDash val="solid"/>
        </a:ln>
      </dgm:spPr>
      <dgm:t>
        <a:bodyPr/>
        <a:lstStyle/>
        <a:p>
          <a:endParaRPr lang="cs-CZ" sz="1200">
            <a:latin typeface="+mj-lt"/>
          </a:endParaRPr>
        </a:p>
      </dgm:t>
    </dgm:pt>
    <dgm:pt modelId="{69FF5751-2A52-43C0-8513-B8449DF77EF9}" type="sibTrans" cxnId="{F2CD7DBA-A217-4553-8697-A3C06CC02824}">
      <dgm:prSet/>
      <dgm:spPr/>
      <dgm:t>
        <a:bodyPr/>
        <a:lstStyle/>
        <a:p>
          <a:endParaRPr lang="cs-CZ" sz="1200">
            <a:latin typeface="+mj-lt"/>
          </a:endParaRPr>
        </a:p>
      </dgm:t>
    </dgm:pt>
    <dgm:pt modelId="{CBEE23C6-51F4-48AF-ADDC-E8151DA722A5}">
      <dgm:prSet custT="1"/>
      <dgm:spPr>
        <a:ln w="19050">
          <a:solidFill>
            <a:srgbClr val="4F81BD"/>
          </a:solidFill>
          <a:prstDash val="solid"/>
        </a:ln>
      </dgm:spPr>
      <dgm:t>
        <a:bodyPr/>
        <a:lstStyle/>
        <a:p>
          <a:r>
            <a:rPr lang="cs-CZ" sz="1200" b="1" dirty="0" smtClean="0">
              <a:latin typeface="+mj-lt"/>
            </a:rPr>
            <a:t>K-</a:t>
          </a:r>
          <a:r>
            <a:rPr lang="cs-CZ" sz="1200" b="1" dirty="0" err="1" smtClean="0">
              <a:latin typeface="+mj-lt"/>
            </a:rPr>
            <a:t>means</a:t>
          </a:r>
          <a:r>
            <a:rPr lang="cs-CZ" sz="1200" dirty="0" smtClean="0">
              <a:latin typeface="+mj-lt"/>
            </a:rPr>
            <a:t> = analogie </a:t>
          </a:r>
          <a:r>
            <a:rPr lang="cs-CZ" sz="1200" dirty="0" err="1" smtClean="0">
              <a:latin typeface="+mj-lt"/>
            </a:rPr>
            <a:t>Wardovy</a:t>
          </a:r>
          <a:r>
            <a:rPr lang="cs-CZ" sz="1200" dirty="0" smtClean="0">
              <a:latin typeface="+mj-lt"/>
            </a:rPr>
            <a:t> metody, ale počet shluků musí být předem definován</a:t>
          </a:r>
          <a:endParaRPr lang="cs-CZ" sz="1200" dirty="0">
            <a:latin typeface="+mj-lt"/>
          </a:endParaRPr>
        </a:p>
      </dgm:t>
    </dgm:pt>
    <dgm:pt modelId="{8564DF48-CC11-4FCE-8C75-BE179660797A}" type="parTrans" cxnId="{067C89F3-9A66-4664-8F6E-E696FCD78EFA}">
      <dgm:prSet/>
      <dgm:spPr>
        <a:ln w="19050">
          <a:solidFill>
            <a:srgbClr val="4F81BD"/>
          </a:solidFill>
          <a:prstDash val="solid"/>
        </a:ln>
      </dgm:spPr>
      <dgm:t>
        <a:bodyPr/>
        <a:lstStyle/>
        <a:p>
          <a:endParaRPr lang="cs-CZ" sz="1200">
            <a:latin typeface="+mj-lt"/>
          </a:endParaRPr>
        </a:p>
      </dgm:t>
    </dgm:pt>
    <dgm:pt modelId="{2BE44E92-3205-49D3-B17C-5C416930EC48}" type="sibTrans" cxnId="{067C89F3-9A66-4664-8F6E-E696FCD78EFA}">
      <dgm:prSet/>
      <dgm:spPr/>
      <dgm:t>
        <a:bodyPr/>
        <a:lstStyle/>
        <a:p>
          <a:endParaRPr lang="cs-CZ" sz="1200">
            <a:latin typeface="+mj-lt"/>
          </a:endParaRPr>
        </a:p>
      </dgm:t>
    </dgm:pt>
    <dgm:pt modelId="{05F0BFCB-D25D-477F-B015-158487F61537}">
      <dgm:prSet custT="1"/>
      <dgm:spPr>
        <a:ln w="19050">
          <a:solidFill>
            <a:srgbClr val="4F81BD"/>
          </a:solidFill>
          <a:prstDash val="solid"/>
        </a:ln>
      </dgm:spPr>
      <dgm:t>
        <a:bodyPr/>
        <a:lstStyle/>
        <a:p>
          <a:r>
            <a:rPr lang="cs-CZ" sz="1200" b="1" dirty="0" smtClean="0">
              <a:latin typeface="+mj-lt"/>
            </a:rPr>
            <a:t>Minimum </a:t>
          </a:r>
          <a:r>
            <a:rPr lang="cs-CZ" sz="1200" b="1" dirty="0" err="1" smtClean="0">
              <a:latin typeface="+mj-lt"/>
            </a:rPr>
            <a:t>spanning</a:t>
          </a:r>
          <a:r>
            <a:rPr lang="cs-CZ" sz="1200" b="1" dirty="0" smtClean="0">
              <a:latin typeface="+mj-lt"/>
            </a:rPr>
            <a:t> </a:t>
          </a:r>
          <a:r>
            <a:rPr lang="cs-CZ" sz="1200" b="1" dirty="0" err="1" smtClean="0">
              <a:latin typeface="+mj-lt"/>
            </a:rPr>
            <a:t>tree</a:t>
          </a:r>
          <a:r>
            <a:rPr lang="cs-CZ" sz="1200" b="1" dirty="0" smtClean="0">
              <a:latin typeface="+mj-lt"/>
            </a:rPr>
            <a:t> </a:t>
          </a:r>
          <a:r>
            <a:rPr lang="cs-CZ" sz="1200" dirty="0" smtClean="0">
              <a:latin typeface="+mj-lt"/>
            </a:rPr>
            <a:t>= hledají nejkratší spojnici mezi objekty </a:t>
          </a:r>
          <a:endParaRPr lang="cs-CZ" sz="1200" dirty="0">
            <a:latin typeface="+mj-lt"/>
          </a:endParaRPr>
        </a:p>
      </dgm:t>
    </dgm:pt>
    <dgm:pt modelId="{9F9577AA-8971-4FD5-BEBA-E1E0EA2ED7F7}" type="parTrans" cxnId="{263A7E54-44D9-4133-9336-9F6CA2A973E0}">
      <dgm:prSet/>
      <dgm:spPr>
        <a:ln w="19050">
          <a:solidFill>
            <a:srgbClr val="4F81BD"/>
          </a:solidFill>
          <a:prstDash val="solid"/>
        </a:ln>
      </dgm:spPr>
      <dgm:t>
        <a:bodyPr/>
        <a:lstStyle/>
        <a:p>
          <a:endParaRPr lang="cs-CZ" sz="1200">
            <a:latin typeface="+mj-lt"/>
          </a:endParaRPr>
        </a:p>
      </dgm:t>
    </dgm:pt>
    <dgm:pt modelId="{FC0DBB3D-2610-499B-B815-5258C566FD95}" type="sibTrans" cxnId="{263A7E54-44D9-4133-9336-9F6CA2A973E0}">
      <dgm:prSet/>
      <dgm:spPr/>
      <dgm:t>
        <a:bodyPr/>
        <a:lstStyle/>
        <a:p>
          <a:endParaRPr lang="cs-CZ" sz="1200">
            <a:latin typeface="+mj-lt"/>
          </a:endParaRPr>
        </a:p>
      </dgm:t>
    </dgm:pt>
    <dgm:pt modelId="{EE37C8AF-C0BB-4D42-9182-292D9D8A32D8}">
      <dgm:prSet custT="1"/>
      <dgm:spPr>
        <a:ln w="19050">
          <a:solidFill>
            <a:srgbClr val="4F81BD"/>
          </a:solidFill>
          <a:prstDash val="solid"/>
        </a:ln>
      </dgm:spPr>
      <dgm:t>
        <a:bodyPr/>
        <a:lstStyle/>
        <a:p>
          <a:r>
            <a:rPr lang="cs-CZ" sz="1200" b="1" dirty="0" smtClean="0">
              <a:latin typeface="+mj-lt"/>
            </a:rPr>
            <a:t>TWINSPAN</a:t>
          </a:r>
          <a:r>
            <a:rPr lang="cs-CZ" sz="1200" dirty="0" smtClean="0">
              <a:latin typeface="+mj-lt"/>
            </a:rPr>
            <a:t> = dělení objektů podle os ordinačního prostoru </a:t>
          </a:r>
          <a:endParaRPr lang="cs-CZ" sz="1200" dirty="0">
            <a:latin typeface="+mj-lt"/>
          </a:endParaRPr>
        </a:p>
      </dgm:t>
    </dgm:pt>
    <dgm:pt modelId="{1AE83D9A-C337-4CA6-B602-7A5C38C9024C}" type="parTrans" cxnId="{3127496A-3564-4645-8905-B7A4602E31B1}">
      <dgm:prSet/>
      <dgm:spPr>
        <a:ln w="19050">
          <a:solidFill>
            <a:srgbClr val="4F81BD"/>
          </a:solidFill>
          <a:prstDash val="solid"/>
        </a:ln>
      </dgm:spPr>
      <dgm:t>
        <a:bodyPr/>
        <a:lstStyle/>
        <a:p>
          <a:endParaRPr lang="cs-CZ" sz="1200">
            <a:latin typeface="+mj-lt"/>
          </a:endParaRPr>
        </a:p>
      </dgm:t>
    </dgm:pt>
    <dgm:pt modelId="{51CAB031-5937-43FE-A0C9-E7AEFA4EABFE}" type="sibTrans" cxnId="{3127496A-3564-4645-8905-B7A4602E31B1}">
      <dgm:prSet/>
      <dgm:spPr/>
      <dgm:t>
        <a:bodyPr/>
        <a:lstStyle/>
        <a:p>
          <a:endParaRPr lang="cs-CZ" sz="1200">
            <a:latin typeface="+mj-lt"/>
          </a:endParaRPr>
        </a:p>
      </dgm:t>
    </dgm:pt>
    <dgm:pt modelId="{F5C98BBD-5FD8-44E3-BC1A-E9B974703891}" type="pres">
      <dgm:prSet presAssocID="{E25C0CD7-E6CD-49C7-9920-8D49BE59B1E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cs-CZ"/>
        </a:p>
      </dgm:t>
    </dgm:pt>
    <dgm:pt modelId="{EABFF850-200A-4540-AA75-56BA7347C3B9}" type="pres">
      <dgm:prSet presAssocID="{B42AC22A-7448-46F8-AC56-D8A8711AC7AE}" presName="hierRoot1" presStyleCnt="0"/>
      <dgm:spPr/>
    </dgm:pt>
    <dgm:pt modelId="{68E279C2-BD37-4167-9E21-313CE7B0844A}" type="pres">
      <dgm:prSet presAssocID="{B42AC22A-7448-46F8-AC56-D8A8711AC7AE}" presName="composite" presStyleCnt="0"/>
      <dgm:spPr/>
    </dgm:pt>
    <dgm:pt modelId="{75E84AE7-17AA-4307-B309-0F623B8CB22C}" type="pres">
      <dgm:prSet presAssocID="{B42AC22A-7448-46F8-AC56-D8A8711AC7AE}" presName="background" presStyleLbl="node0" presStyleIdx="0" presStyleCnt="2"/>
      <dgm:spPr>
        <a:solidFill>
          <a:srgbClr val="4F81BD"/>
        </a:solidFill>
        <a:ln w="19050">
          <a:solidFill>
            <a:srgbClr val="4F81BD"/>
          </a:solidFill>
          <a:prstDash val="solid"/>
        </a:ln>
      </dgm:spPr>
      <dgm:t>
        <a:bodyPr/>
        <a:lstStyle/>
        <a:p>
          <a:endParaRPr lang="cs-CZ"/>
        </a:p>
      </dgm:t>
    </dgm:pt>
    <dgm:pt modelId="{47E4BA18-4906-4775-AB24-585922EB91A5}" type="pres">
      <dgm:prSet presAssocID="{B42AC22A-7448-46F8-AC56-D8A8711AC7AE}" presName="text" presStyleLbl="fgAcc0" presStyleIdx="0" presStyleCnt="2" custScaleX="111126" custLinFactNeighborX="-1559" custLinFactNeighborY="-16677">
        <dgm:presLayoutVars>
          <dgm:chPref val="3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cs-CZ"/>
        </a:p>
      </dgm:t>
    </dgm:pt>
    <dgm:pt modelId="{CC58F1AB-4096-4348-BAD2-FFA7517B040C}" type="pres">
      <dgm:prSet presAssocID="{B42AC22A-7448-46F8-AC56-D8A8711AC7AE}" presName="hierChild2" presStyleCnt="0"/>
      <dgm:spPr/>
    </dgm:pt>
    <dgm:pt modelId="{14271236-F99A-4FCC-8F23-525A1CACF229}" type="pres">
      <dgm:prSet presAssocID="{FCF1C4B0-2999-4744-8246-C23CE401B74C}" presName="Name10" presStyleLbl="parChTrans1D2" presStyleIdx="0" presStyleCnt="4"/>
      <dgm:spPr/>
      <dgm:t>
        <a:bodyPr/>
        <a:lstStyle/>
        <a:p>
          <a:endParaRPr lang="cs-CZ"/>
        </a:p>
      </dgm:t>
    </dgm:pt>
    <dgm:pt modelId="{AC9C8B2E-0C6E-4FDA-A5A6-F056A24F1A1A}" type="pres">
      <dgm:prSet presAssocID="{1F39027C-B515-4B5F-8594-884512256DC8}" presName="hierRoot2" presStyleCnt="0"/>
      <dgm:spPr/>
    </dgm:pt>
    <dgm:pt modelId="{80AC83A5-B544-46AD-A804-732A577EE2C2}" type="pres">
      <dgm:prSet presAssocID="{1F39027C-B515-4B5F-8594-884512256DC8}" presName="composite2" presStyleCnt="0"/>
      <dgm:spPr/>
    </dgm:pt>
    <dgm:pt modelId="{4796DB54-4152-4423-B13C-3F5E4408A82D}" type="pres">
      <dgm:prSet presAssocID="{1F39027C-B515-4B5F-8594-884512256DC8}" presName="background2" presStyleLbl="node2" presStyleIdx="0" presStyleCnt="4"/>
      <dgm:spPr>
        <a:solidFill>
          <a:srgbClr val="4F81BD"/>
        </a:solidFill>
        <a:ln w="19050">
          <a:solidFill>
            <a:srgbClr val="4F81BD"/>
          </a:solidFill>
          <a:prstDash val="solid"/>
        </a:ln>
      </dgm:spPr>
      <dgm:t>
        <a:bodyPr/>
        <a:lstStyle/>
        <a:p>
          <a:endParaRPr lang="cs-CZ"/>
        </a:p>
      </dgm:t>
    </dgm:pt>
    <dgm:pt modelId="{55BE602E-CDC8-4C5D-ADF6-50C5A9F036F1}" type="pres">
      <dgm:prSet presAssocID="{1F39027C-B515-4B5F-8594-884512256DC8}" presName="text2" presStyleLbl="fgAcc2" presStyleIdx="0" presStyleCnt="4" custScaleX="111126" custLinFactNeighborX="-16224" custLinFactNeighborY="-16677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09DBF111-51CE-45C4-A0CF-08B83147A777}" type="pres">
      <dgm:prSet presAssocID="{1F39027C-B515-4B5F-8594-884512256DC8}" presName="hierChild3" presStyleCnt="0"/>
      <dgm:spPr/>
    </dgm:pt>
    <dgm:pt modelId="{66E942D9-D608-4BDB-8FF2-85117B274BA8}" type="pres">
      <dgm:prSet presAssocID="{1AE83D9A-C337-4CA6-B602-7A5C38C9024C}" presName="Name17" presStyleLbl="parChTrans1D3" presStyleIdx="0" presStyleCnt="4"/>
      <dgm:spPr/>
      <dgm:t>
        <a:bodyPr/>
        <a:lstStyle/>
        <a:p>
          <a:endParaRPr lang="cs-CZ"/>
        </a:p>
      </dgm:t>
    </dgm:pt>
    <dgm:pt modelId="{521446D8-B8FE-4138-B558-774FD33507E8}" type="pres">
      <dgm:prSet presAssocID="{EE37C8AF-C0BB-4D42-9182-292D9D8A32D8}" presName="hierRoot3" presStyleCnt="0"/>
      <dgm:spPr/>
    </dgm:pt>
    <dgm:pt modelId="{3297CA9E-2124-4AB7-B25B-69A67A06B3DB}" type="pres">
      <dgm:prSet presAssocID="{EE37C8AF-C0BB-4D42-9182-292D9D8A32D8}" presName="composite3" presStyleCnt="0"/>
      <dgm:spPr/>
    </dgm:pt>
    <dgm:pt modelId="{5148620C-4C5C-4063-99E3-05816DD4FD52}" type="pres">
      <dgm:prSet presAssocID="{EE37C8AF-C0BB-4D42-9182-292D9D8A32D8}" presName="background3" presStyleLbl="node3" presStyleIdx="0" presStyleCnt="4"/>
      <dgm:spPr>
        <a:solidFill>
          <a:srgbClr val="4F81BD"/>
        </a:solidFill>
        <a:ln w="19050">
          <a:solidFill>
            <a:srgbClr val="4F81BD"/>
          </a:solidFill>
          <a:prstDash val="solid"/>
        </a:ln>
        <a:effectLst/>
      </dgm:spPr>
      <dgm:t>
        <a:bodyPr/>
        <a:lstStyle/>
        <a:p>
          <a:endParaRPr lang="cs-CZ"/>
        </a:p>
      </dgm:t>
    </dgm:pt>
    <dgm:pt modelId="{40B3930C-4808-4538-A678-1A2C402E07BD}" type="pres">
      <dgm:prSet presAssocID="{EE37C8AF-C0BB-4D42-9182-292D9D8A32D8}" presName="text3" presStyleLbl="fgAcc3" presStyleIdx="0" presStyleCnt="4" custLinFactNeighborX="-9536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4DCB52A6-D60C-430C-98C5-90536FB35968}" type="pres">
      <dgm:prSet presAssocID="{EE37C8AF-C0BB-4D42-9182-292D9D8A32D8}" presName="hierChild4" presStyleCnt="0"/>
      <dgm:spPr/>
    </dgm:pt>
    <dgm:pt modelId="{DB23ED02-657A-4465-899D-7CE7CB5B171D}" type="pres">
      <dgm:prSet presAssocID="{CDFA8D16-E813-4FDB-BA4E-504AF631A84F}" presName="Name10" presStyleLbl="parChTrans1D2" presStyleIdx="1" presStyleCnt="4"/>
      <dgm:spPr/>
      <dgm:t>
        <a:bodyPr/>
        <a:lstStyle/>
        <a:p>
          <a:endParaRPr lang="cs-CZ"/>
        </a:p>
      </dgm:t>
    </dgm:pt>
    <dgm:pt modelId="{B9BE1F54-1CBF-44C0-8C25-F0BE8BF26EB5}" type="pres">
      <dgm:prSet presAssocID="{CB384797-4360-4216-983D-84113B7347F2}" presName="hierRoot2" presStyleCnt="0"/>
      <dgm:spPr/>
    </dgm:pt>
    <dgm:pt modelId="{1F4610A6-F38A-4B24-AF2A-818BFAAE50AB}" type="pres">
      <dgm:prSet presAssocID="{CB384797-4360-4216-983D-84113B7347F2}" presName="composite2" presStyleCnt="0"/>
      <dgm:spPr/>
    </dgm:pt>
    <dgm:pt modelId="{47367CB6-DBC3-41F3-9ED3-56886A34BC3C}" type="pres">
      <dgm:prSet presAssocID="{CB384797-4360-4216-983D-84113B7347F2}" presName="background2" presStyleLbl="node2" presStyleIdx="1" presStyleCnt="4"/>
      <dgm:spPr>
        <a:solidFill>
          <a:srgbClr val="4F81BD"/>
        </a:solidFill>
        <a:ln w="19050">
          <a:solidFill>
            <a:srgbClr val="4F81BD"/>
          </a:solidFill>
          <a:prstDash val="solid"/>
        </a:ln>
      </dgm:spPr>
      <dgm:t>
        <a:bodyPr/>
        <a:lstStyle/>
        <a:p>
          <a:endParaRPr lang="cs-CZ"/>
        </a:p>
      </dgm:t>
    </dgm:pt>
    <dgm:pt modelId="{1DEEFD95-82C1-40FD-B7BD-1313292F758F}" type="pres">
      <dgm:prSet presAssocID="{CB384797-4360-4216-983D-84113B7347F2}" presName="text2" presStyleLbl="fgAcc2" presStyleIdx="1" presStyleCnt="4" custScaleX="111126" custLinFactNeighborX="4037" custLinFactNeighborY="-16677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EAB2D890-8597-4623-8246-B6274532B140}" type="pres">
      <dgm:prSet presAssocID="{CB384797-4360-4216-983D-84113B7347F2}" presName="hierChild3" presStyleCnt="0"/>
      <dgm:spPr/>
    </dgm:pt>
    <dgm:pt modelId="{C4BA661E-C8B2-4B36-A4A1-7C4DADAD4D75}" type="pres">
      <dgm:prSet presAssocID="{12C2CD3B-FC27-4426-9FE4-9CE21307A858}" presName="Name17" presStyleLbl="parChTrans1D3" presStyleIdx="1" presStyleCnt="4"/>
      <dgm:spPr/>
      <dgm:t>
        <a:bodyPr/>
        <a:lstStyle/>
        <a:p>
          <a:endParaRPr lang="cs-CZ"/>
        </a:p>
      </dgm:t>
    </dgm:pt>
    <dgm:pt modelId="{422ECA4C-AE2B-4ABC-B36C-3D76F3DBAE1F}" type="pres">
      <dgm:prSet presAssocID="{08A6BE0F-CCB5-492A-B31A-40073A0EC330}" presName="hierRoot3" presStyleCnt="0"/>
      <dgm:spPr/>
    </dgm:pt>
    <dgm:pt modelId="{56D689B2-3D26-440C-8A83-B8F4C27BF9BA}" type="pres">
      <dgm:prSet presAssocID="{08A6BE0F-CCB5-492A-B31A-40073A0EC330}" presName="composite3" presStyleCnt="0"/>
      <dgm:spPr/>
    </dgm:pt>
    <dgm:pt modelId="{DF1BA236-6C84-4F9B-B04B-3EAB60CC9573}" type="pres">
      <dgm:prSet presAssocID="{08A6BE0F-CCB5-492A-B31A-40073A0EC330}" presName="background3" presStyleLbl="node3" presStyleIdx="1" presStyleCnt="4"/>
      <dgm:spPr>
        <a:solidFill>
          <a:srgbClr val="4F81BD"/>
        </a:solidFill>
        <a:ln w="19050">
          <a:solidFill>
            <a:srgbClr val="4F81BD"/>
          </a:solidFill>
          <a:prstDash val="solid"/>
        </a:ln>
        <a:effectLst/>
      </dgm:spPr>
      <dgm:t>
        <a:bodyPr/>
        <a:lstStyle/>
        <a:p>
          <a:endParaRPr lang="cs-CZ"/>
        </a:p>
      </dgm:t>
    </dgm:pt>
    <dgm:pt modelId="{98DCE745-E12F-417A-994E-4E297D03E588}" type="pres">
      <dgm:prSet presAssocID="{08A6BE0F-CCB5-492A-B31A-40073A0EC330}" presName="text3" presStyleLbl="fgAcc3" presStyleIdx="1" presStyleCnt="4" custScaleX="135650" custScaleY="146336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14C86A5F-E563-48FF-BF8A-837EB7F171AC}" type="pres">
      <dgm:prSet presAssocID="{08A6BE0F-CCB5-492A-B31A-40073A0EC330}" presName="hierChild4" presStyleCnt="0"/>
      <dgm:spPr/>
    </dgm:pt>
    <dgm:pt modelId="{D8F1103A-401E-44F3-90A3-5A62000208D6}" type="pres">
      <dgm:prSet presAssocID="{26525172-0F5C-478D-A305-4B5BE30D19A0}" presName="hierRoot1" presStyleCnt="0"/>
      <dgm:spPr/>
    </dgm:pt>
    <dgm:pt modelId="{E235E823-C0CD-40C1-ADC7-3B57E5AF4EA7}" type="pres">
      <dgm:prSet presAssocID="{26525172-0F5C-478D-A305-4B5BE30D19A0}" presName="composite" presStyleCnt="0"/>
      <dgm:spPr/>
    </dgm:pt>
    <dgm:pt modelId="{E873EB5D-5AEC-4E30-9CC5-B669C2710CF9}" type="pres">
      <dgm:prSet presAssocID="{26525172-0F5C-478D-A305-4B5BE30D19A0}" presName="background" presStyleLbl="node0" presStyleIdx="1" presStyleCnt="2"/>
      <dgm:spPr>
        <a:solidFill>
          <a:srgbClr val="4F81BD"/>
        </a:solidFill>
        <a:ln w="19050">
          <a:solidFill>
            <a:srgbClr val="4F81BD"/>
          </a:solidFill>
          <a:prstDash val="solid"/>
        </a:ln>
      </dgm:spPr>
      <dgm:t>
        <a:bodyPr/>
        <a:lstStyle/>
        <a:p>
          <a:endParaRPr lang="cs-CZ"/>
        </a:p>
      </dgm:t>
    </dgm:pt>
    <dgm:pt modelId="{25856EC2-64DF-4D04-92BF-688F62ADEC55}" type="pres">
      <dgm:prSet presAssocID="{26525172-0F5C-478D-A305-4B5BE30D19A0}" presName="text" presStyleLbl="fgAcc0" presStyleIdx="1" presStyleCnt="2" custScaleX="111126" custLinFactNeighborX="-7473" custLinFactNeighborY="-16677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04207533-D77B-4213-AC95-89DFBA3D9E7F}" type="pres">
      <dgm:prSet presAssocID="{26525172-0F5C-478D-A305-4B5BE30D19A0}" presName="hierChild2" presStyleCnt="0"/>
      <dgm:spPr/>
    </dgm:pt>
    <dgm:pt modelId="{18FF4C89-C06C-4477-8CE9-279DCAF7F926}" type="pres">
      <dgm:prSet presAssocID="{478BA67A-FE65-472E-BC0E-C0252DC32827}" presName="Name10" presStyleLbl="parChTrans1D2" presStyleIdx="2" presStyleCnt="4"/>
      <dgm:spPr/>
      <dgm:t>
        <a:bodyPr/>
        <a:lstStyle/>
        <a:p>
          <a:endParaRPr lang="cs-CZ"/>
        </a:p>
      </dgm:t>
    </dgm:pt>
    <dgm:pt modelId="{DA569EC3-428A-4B3C-95E7-C048747D7E30}" type="pres">
      <dgm:prSet presAssocID="{17C22253-835F-4E44-BC35-B730F4D34697}" presName="hierRoot2" presStyleCnt="0"/>
      <dgm:spPr/>
    </dgm:pt>
    <dgm:pt modelId="{28673B53-C96F-4A40-B361-FC3A6DA1DA95}" type="pres">
      <dgm:prSet presAssocID="{17C22253-835F-4E44-BC35-B730F4D34697}" presName="composite2" presStyleCnt="0"/>
      <dgm:spPr/>
    </dgm:pt>
    <dgm:pt modelId="{568B6CAF-8788-498A-B160-5CB05B741B97}" type="pres">
      <dgm:prSet presAssocID="{17C22253-835F-4E44-BC35-B730F4D34697}" presName="background2" presStyleLbl="node2" presStyleIdx="2" presStyleCnt="4"/>
      <dgm:spPr>
        <a:solidFill>
          <a:srgbClr val="4F81BD"/>
        </a:solidFill>
        <a:ln w="19050">
          <a:solidFill>
            <a:srgbClr val="4F81BD"/>
          </a:solidFill>
          <a:prstDash val="solid"/>
        </a:ln>
      </dgm:spPr>
      <dgm:t>
        <a:bodyPr/>
        <a:lstStyle/>
        <a:p>
          <a:endParaRPr lang="cs-CZ"/>
        </a:p>
      </dgm:t>
    </dgm:pt>
    <dgm:pt modelId="{EAB187FF-581A-4CE1-B1AA-7E4517717532}" type="pres">
      <dgm:prSet presAssocID="{17C22253-835F-4E44-BC35-B730F4D34697}" presName="text2" presStyleLbl="fgAcc2" presStyleIdx="2" presStyleCnt="4" custScaleX="111126" custLinFactNeighborX="6132" custLinFactNeighborY="-16677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6874B482-7EF0-4EDB-84A8-F29EB63DA9B9}" type="pres">
      <dgm:prSet presAssocID="{17C22253-835F-4E44-BC35-B730F4D34697}" presName="hierChild3" presStyleCnt="0"/>
      <dgm:spPr/>
    </dgm:pt>
    <dgm:pt modelId="{D4F03E75-76C0-453B-95F3-7FA3EF98973B}" type="pres">
      <dgm:prSet presAssocID="{8564DF48-CC11-4FCE-8C75-BE179660797A}" presName="Name17" presStyleLbl="parChTrans1D3" presStyleIdx="2" presStyleCnt="4"/>
      <dgm:spPr/>
      <dgm:t>
        <a:bodyPr/>
        <a:lstStyle/>
        <a:p>
          <a:endParaRPr lang="cs-CZ"/>
        </a:p>
      </dgm:t>
    </dgm:pt>
    <dgm:pt modelId="{C2D5E1C0-37C8-425D-8BF6-D00967BC10A0}" type="pres">
      <dgm:prSet presAssocID="{CBEE23C6-51F4-48AF-ADDC-E8151DA722A5}" presName="hierRoot3" presStyleCnt="0"/>
      <dgm:spPr/>
    </dgm:pt>
    <dgm:pt modelId="{6B892723-E133-4BB0-A831-8D9AF2CBA0CE}" type="pres">
      <dgm:prSet presAssocID="{CBEE23C6-51F4-48AF-ADDC-E8151DA722A5}" presName="composite3" presStyleCnt="0"/>
      <dgm:spPr/>
    </dgm:pt>
    <dgm:pt modelId="{4417EDCB-0D9C-4F89-88A3-C14BCFBCDAD5}" type="pres">
      <dgm:prSet presAssocID="{CBEE23C6-51F4-48AF-ADDC-E8151DA722A5}" presName="background3" presStyleLbl="node3" presStyleIdx="2" presStyleCnt="4"/>
      <dgm:spPr>
        <a:solidFill>
          <a:srgbClr val="4F81BD"/>
        </a:solidFill>
        <a:ln w="19050">
          <a:solidFill>
            <a:srgbClr val="4F81BD"/>
          </a:solidFill>
          <a:prstDash val="solid"/>
        </a:ln>
        <a:effectLst/>
      </dgm:spPr>
      <dgm:t>
        <a:bodyPr/>
        <a:lstStyle/>
        <a:p>
          <a:endParaRPr lang="cs-CZ"/>
        </a:p>
      </dgm:t>
    </dgm:pt>
    <dgm:pt modelId="{F3A369C5-D4CE-4E0E-9FD6-862A8DB94AFD}" type="pres">
      <dgm:prSet presAssocID="{CBEE23C6-51F4-48AF-ADDC-E8151DA722A5}" presName="text3" presStyleLbl="fgAcc3" presStyleIdx="2" presStyleCnt="4" custLinFactNeighborX="12760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EE6B2A6B-6286-45E0-ADB9-A067347E76E6}" type="pres">
      <dgm:prSet presAssocID="{CBEE23C6-51F4-48AF-ADDC-E8151DA722A5}" presName="hierChild4" presStyleCnt="0"/>
      <dgm:spPr/>
    </dgm:pt>
    <dgm:pt modelId="{0CBF95A8-2B98-41CD-904D-5D7B89815A45}" type="pres">
      <dgm:prSet presAssocID="{CDE9767D-A3BF-46DD-9736-4DDAD8F7AFFB}" presName="Name10" presStyleLbl="parChTrans1D2" presStyleIdx="3" presStyleCnt="4"/>
      <dgm:spPr/>
      <dgm:t>
        <a:bodyPr/>
        <a:lstStyle/>
        <a:p>
          <a:endParaRPr lang="cs-CZ"/>
        </a:p>
      </dgm:t>
    </dgm:pt>
    <dgm:pt modelId="{C537481F-8AA1-49D3-BE79-A9EE76B9CF9F}" type="pres">
      <dgm:prSet presAssocID="{B8829A21-02A9-4846-8F81-78DD139637F2}" presName="hierRoot2" presStyleCnt="0"/>
      <dgm:spPr/>
    </dgm:pt>
    <dgm:pt modelId="{9CE5971F-606C-428A-904A-F1690081DCAD}" type="pres">
      <dgm:prSet presAssocID="{B8829A21-02A9-4846-8F81-78DD139637F2}" presName="composite2" presStyleCnt="0"/>
      <dgm:spPr/>
    </dgm:pt>
    <dgm:pt modelId="{184B3EC1-A819-4AD0-B197-8FC064C0A49E}" type="pres">
      <dgm:prSet presAssocID="{B8829A21-02A9-4846-8F81-78DD139637F2}" presName="background2" presStyleLbl="node2" presStyleIdx="3" presStyleCnt="4"/>
      <dgm:spPr>
        <a:solidFill>
          <a:srgbClr val="4F81BD"/>
        </a:solidFill>
        <a:ln w="19050">
          <a:solidFill>
            <a:srgbClr val="4F81BD"/>
          </a:solidFill>
          <a:prstDash val="solid"/>
        </a:ln>
      </dgm:spPr>
      <dgm:t>
        <a:bodyPr/>
        <a:lstStyle/>
        <a:p>
          <a:endParaRPr lang="cs-CZ"/>
        </a:p>
      </dgm:t>
    </dgm:pt>
    <dgm:pt modelId="{A53A1854-A706-4D39-BD78-71506F182423}" type="pres">
      <dgm:prSet presAssocID="{B8829A21-02A9-4846-8F81-78DD139637F2}" presName="text2" presStyleLbl="fgAcc2" presStyleIdx="3" presStyleCnt="4" custScaleX="111126" custLinFactNeighborX="34386" custLinFactNeighborY="-16677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6A29AAB7-6BB0-45CD-97AE-6CD7E0EFA1D9}" type="pres">
      <dgm:prSet presAssocID="{B8829A21-02A9-4846-8F81-78DD139637F2}" presName="hierChild3" presStyleCnt="0"/>
      <dgm:spPr/>
    </dgm:pt>
    <dgm:pt modelId="{7E1B8B32-F7A6-43E8-A95D-B1FE62FA0DDF}" type="pres">
      <dgm:prSet presAssocID="{9F9577AA-8971-4FD5-BEBA-E1E0EA2ED7F7}" presName="Name17" presStyleLbl="parChTrans1D3" presStyleIdx="3" presStyleCnt="4"/>
      <dgm:spPr/>
      <dgm:t>
        <a:bodyPr/>
        <a:lstStyle/>
        <a:p>
          <a:endParaRPr lang="cs-CZ"/>
        </a:p>
      </dgm:t>
    </dgm:pt>
    <dgm:pt modelId="{BF5AEB85-4C1C-4E0F-999A-3683A518B85B}" type="pres">
      <dgm:prSet presAssocID="{05F0BFCB-D25D-477F-B015-158487F61537}" presName="hierRoot3" presStyleCnt="0"/>
      <dgm:spPr/>
    </dgm:pt>
    <dgm:pt modelId="{A33A3CF1-CCE3-4186-8591-B6B6D4F83147}" type="pres">
      <dgm:prSet presAssocID="{05F0BFCB-D25D-477F-B015-158487F61537}" presName="composite3" presStyleCnt="0"/>
      <dgm:spPr/>
    </dgm:pt>
    <dgm:pt modelId="{E3427C39-D5FC-4418-8EB0-13A7C4749732}" type="pres">
      <dgm:prSet presAssocID="{05F0BFCB-D25D-477F-B015-158487F61537}" presName="background3" presStyleLbl="node3" presStyleIdx="3" presStyleCnt="4"/>
      <dgm:spPr>
        <a:solidFill>
          <a:srgbClr val="4F81BD"/>
        </a:solidFill>
        <a:ln w="19050">
          <a:solidFill>
            <a:srgbClr val="4F81BD"/>
          </a:solidFill>
          <a:prstDash val="solid"/>
        </a:ln>
        <a:effectLst/>
      </dgm:spPr>
      <dgm:t>
        <a:bodyPr/>
        <a:lstStyle/>
        <a:p>
          <a:endParaRPr lang="cs-CZ"/>
        </a:p>
      </dgm:t>
    </dgm:pt>
    <dgm:pt modelId="{EAC9ECD3-5D09-4440-9CA1-92CFD3D0678E}" type="pres">
      <dgm:prSet presAssocID="{05F0BFCB-D25D-477F-B015-158487F61537}" presName="text3" presStyleLbl="fgAcc3" presStyleIdx="3" presStyleCnt="4" custLinFactNeighborX="7699" custLinFactNeighborY="367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49BEB69C-BFEF-4EA7-A9E4-350699740C0B}" type="pres">
      <dgm:prSet presAssocID="{05F0BFCB-D25D-477F-B015-158487F61537}" presName="hierChild4" presStyleCnt="0"/>
      <dgm:spPr/>
    </dgm:pt>
  </dgm:ptLst>
  <dgm:cxnLst>
    <dgm:cxn modelId="{DCDF5DB4-279E-4DF1-917F-B1C93E1AB7CD}" srcId="{B42AC22A-7448-46F8-AC56-D8A8711AC7AE}" destId="{1F39027C-B515-4B5F-8594-884512256DC8}" srcOrd="0" destOrd="0" parTransId="{FCF1C4B0-2999-4744-8246-C23CE401B74C}" sibTransId="{D8E17496-2B5F-45B2-8DB2-EB210BC7408C}"/>
    <dgm:cxn modelId="{FFE20CAF-0AE3-4B46-8563-37EAB44C395A}" srcId="{E25C0CD7-E6CD-49C7-9920-8D49BE59B1E2}" destId="{26525172-0F5C-478D-A305-4B5BE30D19A0}" srcOrd="1" destOrd="0" parTransId="{A4D6A284-CB89-41A2-BDB6-3DEE691F8B69}" sibTransId="{0273CFBA-980E-474B-9AEE-CA77CF01AE04}"/>
    <dgm:cxn modelId="{263A7E54-44D9-4133-9336-9F6CA2A973E0}" srcId="{B8829A21-02A9-4846-8F81-78DD139637F2}" destId="{05F0BFCB-D25D-477F-B015-158487F61537}" srcOrd="0" destOrd="0" parTransId="{9F9577AA-8971-4FD5-BEBA-E1E0EA2ED7F7}" sibTransId="{FC0DBB3D-2610-499B-B815-5258C566FD95}"/>
    <dgm:cxn modelId="{1185234F-F3BF-4183-94B8-A965D05D776D}" type="presOf" srcId="{478BA67A-FE65-472E-BC0E-C0252DC32827}" destId="{18FF4C89-C06C-4477-8CE9-279DCAF7F926}" srcOrd="0" destOrd="0" presId="urn:microsoft.com/office/officeart/2005/8/layout/hierarchy1"/>
    <dgm:cxn modelId="{8F846A3C-1442-4568-8486-52ADCC5D5691}" type="presOf" srcId="{FCF1C4B0-2999-4744-8246-C23CE401B74C}" destId="{14271236-F99A-4FCC-8F23-525A1CACF229}" srcOrd="0" destOrd="0" presId="urn:microsoft.com/office/officeart/2005/8/layout/hierarchy1"/>
    <dgm:cxn modelId="{D3446B26-DECC-4B31-9F4F-85D759503290}" type="presOf" srcId="{CDE9767D-A3BF-46DD-9736-4DDAD8F7AFFB}" destId="{0CBF95A8-2B98-41CD-904D-5D7B89815A45}" srcOrd="0" destOrd="0" presId="urn:microsoft.com/office/officeart/2005/8/layout/hierarchy1"/>
    <dgm:cxn modelId="{F3CDBF4A-B4CC-4427-A3B6-718367BEBC45}" type="presOf" srcId="{EE37C8AF-C0BB-4D42-9182-292D9D8A32D8}" destId="{40B3930C-4808-4538-A678-1A2C402E07BD}" srcOrd="0" destOrd="0" presId="urn:microsoft.com/office/officeart/2005/8/layout/hierarchy1"/>
    <dgm:cxn modelId="{52482859-34C4-42FA-AC61-9A5292EE362D}" type="presOf" srcId="{B42AC22A-7448-46F8-AC56-D8A8711AC7AE}" destId="{47E4BA18-4906-4775-AB24-585922EB91A5}" srcOrd="0" destOrd="0" presId="urn:microsoft.com/office/officeart/2005/8/layout/hierarchy1"/>
    <dgm:cxn modelId="{74F60145-1613-444C-9F48-BE9E05B77281}" type="presOf" srcId="{1F39027C-B515-4B5F-8594-884512256DC8}" destId="{55BE602E-CDC8-4C5D-ADF6-50C5A9F036F1}" srcOrd="0" destOrd="0" presId="urn:microsoft.com/office/officeart/2005/8/layout/hierarchy1"/>
    <dgm:cxn modelId="{478218A1-9710-4953-A877-3941A87B801D}" type="presOf" srcId="{9F9577AA-8971-4FD5-BEBA-E1E0EA2ED7F7}" destId="{7E1B8B32-F7A6-43E8-A95D-B1FE62FA0DDF}" srcOrd="0" destOrd="0" presId="urn:microsoft.com/office/officeart/2005/8/layout/hierarchy1"/>
    <dgm:cxn modelId="{96ED0A3A-4504-4B1D-9C5A-8DBF1F6EA38F}" type="presOf" srcId="{1AE83D9A-C337-4CA6-B602-7A5C38C9024C}" destId="{66E942D9-D608-4BDB-8FF2-85117B274BA8}" srcOrd="0" destOrd="0" presId="urn:microsoft.com/office/officeart/2005/8/layout/hierarchy1"/>
    <dgm:cxn modelId="{219A2316-78BF-4316-B715-812178BB26F1}" type="presOf" srcId="{12C2CD3B-FC27-4426-9FE4-9CE21307A858}" destId="{C4BA661E-C8B2-4B36-A4A1-7C4DADAD4D75}" srcOrd="0" destOrd="0" presId="urn:microsoft.com/office/officeart/2005/8/layout/hierarchy1"/>
    <dgm:cxn modelId="{5A34BF7E-6D1F-4411-A36E-ED925B4D3BCF}" type="presOf" srcId="{CB384797-4360-4216-983D-84113B7347F2}" destId="{1DEEFD95-82C1-40FD-B7BD-1313292F758F}" srcOrd="0" destOrd="0" presId="urn:microsoft.com/office/officeart/2005/8/layout/hierarchy1"/>
    <dgm:cxn modelId="{98F9B19B-B968-4D8A-84E6-6F9568EF4E59}" type="presOf" srcId="{17C22253-835F-4E44-BC35-B730F4D34697}" destId="{EAB187FF-581A-4CE1-B1AA-7E4517717532}" srcOrd="0" destOrd="0" presId="urn:microsoft.com/office/officeart/2005/8/layout/hierarchy1"/>
    <dgm:cxn modelId="{6119872E-68C6-4961-8186-E27297706DE6}" type="presOf" srcId="{05F0BFCB-D25D-477F-B015-158487F61537}" destId="{EAC9ECD3-5D09-4440-9CA1-92CFD3D0678E}" srcOrd="0" destOrd="0" presId="urn:microsoft.com/office/officeart/2005/8/layout/hierarchy1"/>
    <dgm:cxn modelId="{D8AF4B11-E947-409A-965F-A04607D6F827}" srcId="{26525172-0F5C-478D-A305-4B5BE30D19A0}" destId="{17C22253-835F-4E44-BC35-B730F4D34697}" srcOrd="0" destOrd="0" parTransId="{478BA67A-FE65-472E-BC0E-C0252DC32827}" sibTransId="{1E77FDAD-E11D-491A-9F3E-95514C7D4BF7}"/>
    <dgm:cxn modelId="{0DF7ABDE-6C44-4560-A847-20F2BD92D846}" srcId="{E25C0CD7-E6CD-49C7-9920-8D49BE59B1E2}" destId="{B42AC22A-7448-46F8-AC56-D8A8711AC7AE}" srcOrd="0" destOrd="0" parTransId="{8D7F0E9F-D7E1-4E0E-8DEE-6F7C17ED6D14}" sibTransId="{388533CF-D8FC-4EFE-9B60-64AC11C68FCE}"/>
    <dgm:cxn modelId="{C63F7685-C789-471B-A3C9-3FC35315DBBA}" type="presOf" srcId="{26525172-0F5C-478D-A305-4B5BE30D19A0}" destId="{25856EC2-64DF-4D04-92BF-688F62ADEC55}" srcOrd="0" destOrd="0" presId="urn:microsoft.com/office/officeart/2005/8/layout/hierarchy1"/>
    <dgm:cxn modelId="{D7939D16-BB71-4B00-8FA0-A299B0E3F511}" type="presOf" srcId="{CDFA8D16-E813-4FDB-BA4E-504AF631A84F}" destId="{DB23ED02-657A-4465-899D-7CE7CB5B171D}" srcOrd="0" destOrd="0" presId="urn:microsoft.com/office/officeart/2005/8/layout/hierarchy1"/>
    <dgm:cxn modelId="{752BE2D9-1D16-4CE6-AE7F-F1D6EE45FAFD}" type="presOf" srcId="{8564DF48-CC11-4FCE-8C75-BE179660797A}" destId="{D4F03E75-76C0-453B-95F3-7FA3EF98973B}" srcOrd="0" destOrd="0" presId="urn:microsoft.com/office/officeart/2005/8/layout/hierarchy1"/>
    <dgm:cxn modelId="{2BF2CC29-8032-493F-B346-FF7A863AFC5C}" srcId="{B42AC22A-7448-46F8-AC56-D8A8711AC7AE}" destId="{CB384797-4360-4216-983D-84113B7347F2}" srcOrd="1" destOrd="0" parTransId="{CDFA8D16-E813-4FDB-BA4E-504AF631A84F}" sibTransId="{14E7388F-FA8B-4869-85ED-9FB3C12A7883}"/>
    <dgm:cxn modelId="{3127496A-3564-4645-8905-B7A4602E31B1}" srcId="{1F39027C-B515-4B5F-8594-884512256DC8}" destId="{EE37C8AF-C0BB-4D42-9182-292D9D8A32D8}" srcOrd="0" destOrd="0" parTransId="{1AE83D9A-C337-4CA6-B602-7A5C38C9024C}" sibTransId="{51CAB031-5937-43FE-A0C9-E7AEFA4EABFE}"/>
    <dgm:cxn modelId="{AF0920C7-1CAB-4750-ACEA-343383C2D839}" type="presOf" srcId="{08A6BE0F-CCB5-492A-B31A-40073A0EC330}" destId="{98DCE745-E12F-417A-994E-4E297D03E588}" srcOrd="0" destOrd="0" presId="urn:microsoft.com/office/officeart/2005/8/layout/hierarchy1"/>
    <dgm:cxn modelId="{067C89F3-9A66-4664-8F6E-E696FCD78EFA}" srcId="{17C22253-835F-4E44-BC35-B730F4D34697}" destId="{CBEE23C6-51F4-48AF-ADDC-E8151DA722A5}" srcOrd="0" destOrd="0" parTransId="{8564DF48-CC11-4FCE-8C75-BE179660797A}" sibTransId="{2BE44E92-3205-49D3-B17C-5C416930EC48}"/>
    <dgm:cxn modelId="{1F73B28B-CAD8-480B-996C-66F988CDBB74}" type="presOf" srcId="{CBEE23C6-51F4-48AF-ADDC-E8151DA722A5}" destId="{F3A369C5-D4CE-4E0E-9FD6-862A8DB94AFD}" srcOrd="0" destOrd="0" presId="urn:microsoft.com/office/officeart/2005/8/layout/hierarchy1"/>
    <dgm:cxn modelId="{83F1DD0E-36A2-4EB3-B40B-867A83CFE67C}" srcId="{26525172-0F5C-478D-A305-4B5BE30D19A0}" destId="{B8829A21-02A9-4846-8F81-78DD139637F2}" srcOrd="1" destOrd="0" parTransId="{CDE9767D-A3BF-46DD-9736-4DDAD8F7AFFB}" sibTransId="{AD7BF0CC-345A-4681-9D60-FEAC8CAB8E0B}"/>
    <dgm:cxn modelId="{C10196E6-C2E0-4DD3-8EE7-FD47CC4C9F98}" type="presOf" srcId="{B8829A21-02A9-4846-8F81-78DD139637F2}" destId="{A53A1854-A706-4D39-BD78-71506F182423}" srcOrd="0" destOrd="0" presId="urn:microsoft.com/office/officeart/2005/8/layout/hierarchy1"/>
    <dgm:cxn modelId="{AB306181-CAE5-44DB-AD53-10420299F1BB}" type="presOf" srcId="{E25C0CD7-E6CD-49C7-9920-8D49BE59B1E2}" destId="{F5C98BBD-5FD8-44E3-BC1A-E9B974703891}" srcOrd="0" destOrd="0" presId="urn:microsoft.com/office/officeart/2005/8/layout/hierarchy1"/>
    <dgm:cxn modelId="{F2CD7DBA-A217-4553-8697-A3C06CC02824}" srcId="{CB384797-4360-4216-983D-84113B7347F2}" destId="{08A6BE0F-CCB5-492A-B31A-40073A0EC330}" srcOrd="0" destOrd="0" parTransId="{12C2CD3B-FC27-4426-9FE4-9CE21307A858}" sibTransId="{69FF5751-2A52-43C0-8513-B8449DF77EF9}"/>
    <dgm:cxn modelId="{379D0950-D715-419C-AF75-84D7E2B36B4A}" type="presParOf" srcId="{F5C98BBD-5FD8-44E3-BC1A-E9B974703891}" destId="{EABFF850-200A-4540-AA75-56BA7347C3B9}" srcOrd="0" destOrd="0" presId="urn:microsoft.com/office/officeart/2005/8/layout/hierarchy1"/>
    <dgm:cxn modelId="{1ECDCF63-B99D-40BA-BA60-72B2C01B9659}" type="presParOf" srcId="{EABFF850-200A-4540-AA75-56BA7347C3B9}" destId="{68E279C2-BD37-4167-9E21-313CE7B0844A}" srcOrd="0" destOrd="0" presId="urn:microsoft.com/office/officeart/2005/8/layout/hierarchy1"/>
    <dgm:cxn modelId="{E137F6A7-5A9F-47ED-BCDB-9D2BF6EA02B1}" type="presParOf" srcId="{68E279C2-BD37-4167-9E21-313CE7B0844A}" destId="{75E84AE7-17AA-4307-B309-0F623B8CB22C}" srcOrd="0" destOrd="0" presId="urn:microsoft.com/office/officeart/2005/8/layout/hierarchy1"/>
    <dgm:cxn modelId="{97F17EF4-D27A-4513-BBB9-D85FB818D962}" type="presParOf" srcId="{68E279C2-BD37-4167-9E21-313CE7B0844A}" destId="{47E4BA18-4906-4775-AB24-585922EB91A5}" srcOrd="1" destOrd="0" presId="urn:microsoft.com/office/officeart/2005/8/layout/hierarchy1"/>
    <dgm:cxn modelId="{DB7C30D1-A4AF-4A2D-ADE6-35C3EC6D1759}" type="presParOf" srcId="{EABFF850-200A-4540-AA75-56BA7347C3B9}" destId="{CC58F1AB-4096-4348-BAD2-FFA7517B040C}" srcOrd="1" destOrd="0" presId="urn:microsoft.com/office/officeart/2005/8/layout/hierarchy1"/>
    <dgm:cxn modelId="{CE70F0BE-6DE2-4424-A10A-131860731ABA}" type="presParOf" srcId="{CC58F1AB-4096-4348-BAD2-FFA7517B040C}" destId="{14271236-F99A-4FCC-8F23-525A1CACF229}" srcOrd="0" destOrd="0" presId="urn:microsoft.com/office/officeart/2005/8/layout/hierarchy1"/>
    <dgm:cxn modelId="{D25AE2AE-6265-4B9A-A7EB-FBFDF4E0DA16}" type="presParOf" srcId="{CC58F1AB-4096-4348-BAD2-FFA7517B040C}" destId="{AC9C8B2E-0C6E-4FDA-A5A6-F056A24F1A1A}" srcOrd="1" destOrd="0" presId="urn:microsoft.com/office/officeart/2005/8/layout/hierarchy1"/>
    <dgm:cxn modelId="{34BA5364-83D2-405D-9AB8-A366D806F93A}" type="presParOf" srcId="{AC9C8B2E-0C6E-4FDA-A5A6-F056A24F1A1A}" destId="{80AC83A5-B544-46AD-A804-732A577EE2C2}" srcOrd="0" destOrd="0" presId="urn:microsoft.com/office/officeart/2005/8/layout/hierarchy1"/>
    <dgm:cxn modelId="{078DBD00-76A1-40F5-A9AE-A5301C844A0E}" type="presParOf" srcId="{80AC83A5-B544-46AD-A804-732A577EE2C2}" destId="{4796DB54-4152-4423-B13C-3F5E4408A82D}" srcOrd="0" destOrd="0" presId="urn:microsoft.com/office/officeart/2005/8/layout/hierarchy1"/>
    <dgm:cxn modelId="{A23BB9B1-67C1-490D-9E83-B12874358575}" type="presParOf" srcId="{80AC83A5-B544-46AD-A804-732A577EE2C2}" destId="{55BE602E-CDC8-4C5D-ADF6-50C5A9F036F1}" srcOrd="1" destOrd="0" presId="urn:microsoft.com/office/officeart/2005/8/layout/hierarchy1"/>
    <dgm:cxn modelId="{EB4B6EDF-04E9-48F5-84D8-F283FEB3CC02}" type="presParOf" srcId="{AC9C8B2E-0C6E-4FDA-A5A6-F056A24F1A1A}" destId="{09DBF111-51CE-45C4-A0CF-08B83147A777}" srcOrd="1" destOrd="0" presId="urn:microsoft.com/office/officeart/2005/8/layout/hierarchy1"/>
    <dgm:cxn modelId="{A7EE6F44-E19B-4085-8290-2053864DF0BE}" type="presParOf" srcId="{09DBF111-51CE-45C4-A0CF-08B83147A777}" destId="{66E942D9-D608-4BDB-8FF2-85117B274BA8}" srcOrd="0" destOrd="0" presId="urn:microsoft.com/office/officeart/2005/8/layout/hierarchy1"/>
    <dgm:cxn modelId="{88EF9754-2EB5-4C3C-BD02-9563B514FC47}" type="presParOf" srcId="{09DBF111-51CE-45C4-A0CF-08B83147A777}" destId="{521446D8-B8FE-4138-B558-774FD33507E8}" srcOrd="1" destOrd="0" presId="urn:microsoft.com/office/officeart/2005/8/layout/hierarchy1"/>
    <dgm:cxn modelId="{1FF4162B-5E0A-4A5A-99D9-6AF047AA4937}" type="presParOf" srcId="{521446D8-B8FE-4138-B558-774FD33507E8}" destId="{3297CA9E-2124-4AB7-B25B-69A67A06B3DB}" srcOrd="0" destOrd="0" presId="urn:microsoft.com/office/officeart/2005/8/layout/hierarchy1"/>
    <dgm:cxn modelId="{1568F7EA-BA61-42BA-BC1D-1116CD35EC51}" type="presParOf" srcId="{3297CA9E-2124-4AB7-B25B-69A67A06B3DB}" destId="{5148620C-4C5C-4063-99E3-05816DD4FD52}" srcOrd="0" destOrd="0" presId="urn:microsoft.com/office/officeart/2005/8/layout/hierarchy1"/>
    <dgm:cxn modelId="{2ACC19A6-CDBE-4DCF-9929-150D4DBA12FE}" type="presParOf" srcId="{3297CA9E-2124-4AB7-B25B-69A67A06B3DB}" destId="{40B3930C-4808-4538-A678-1A2C402E07BD}" srcOrd="1" destOrd="0" presId="urn:microsoft.com/office/officeart/2005/8/layout/hierarchy1"/>
    <dgm:cxn modelId="{07C61955-960B-4A6A-B9F1-6A8B1245A5DD}" type="presParOf" srcId="{521446D8-B8FE-4138-B558-774FD33507E8}" destId="{4DCB52A6-D60C-430C-98C5-90536FB35968}" srcOrd="1" destOrd="0" presId="urn:microsoft.com/office/officeart/2005/8/layout/hierarchy1"/>
    <dgm:cxn modelId="{C69C3B3F-1E35-40F8-8390-43433A73039D}" type="presParOf" srcId="{CC58F1AB-4096-4348-BAD2-FFA7517B040C}" destId="{DB23ED02-657A-4465-899D-7CE7CB5B171D}" srcOrd="2" destOrd="0" presId="urn:microsoft.com/office/officeart/2005/8/layout/hierarchy1"/>
    <dgm:cxn modelId="{29401663-3436-41AC-8E72-719D30CE46B4}" type="presParOf" srcId="{CC58F1AB-4096-4348-BAD2-FFA7517B040C}" destId="{B9BE1F54-1CBF-44C0-8C25-F0BE8BF26EB5}" srcOrd="3" destOrd="0" presId="urn:microsoft.com/office/officeart/2005/8/layout/hierarchy1"/>
    <dgm:cxn modelId="{7B9C1029-0D5D-4D23-B9B4-96CDC6625408}" type="presParOf" srcId="{B9BE1F54-1CBF-44C0-8C25-F0BE8BF26EB5}" destId="{1F4610A6-F38A-4B24-AF2A-818BFAAE50AB}" srcOrd="0" destOrd="0" presId="urn:microsoft.com/office/officeart/2005/8/layout/hierarchy1"/>
    <dgm:cxn modelId="{8EC960AD-76F9-4301-A817-0C93E4481AB5}" type="presParOf" srcId="{1F4610A6-F38A-4B24-AF2A-818BFAAE50AB}" destId="{47367CB6-DBC3-41F3-9ED3-56886A34BC3C}" srcOrd="0" destOrd="0" presId="urn:microsoft.com/office/officeart/2005/8/layout/hierarchy1"/>
    <dgm:cxn modelId="{8EFB0967-B0EC-45B8-8BCE-124880D32876}" type="presParOf" srcId="{1F4610A6-F38A-4B24-AF2A-818BFAAE50AB}" destId="{1DEEFD95-82C1-40FD-B7BD-1313292F758F}" srcOrd="1" destOrd="0" presId="urn:microsoft.com/office/officeart/2005/8/layout/hierarchy1"/>
    <dgm:cxn modelId="{2D695A48-69AF-4A42-A002-D176FB430117}" type="presParOf" srcId="{B9BE1F54-1CBF-44C0-8C25-F0BE8BF26EB5}" destId="{EAB2D890-8597-4623-8246-B6274532B140}" srcOrd="1" destOrd="0" presId="urn:microsoft.com/office/officeart/2005/8/layout/hierarchy1"/>
    <dgm:cxn modelId="{D7108FC6-6A4A-4D9F-8175-4DB8084A4A6B}" type="presParOf" srcId="{EAB2D890-8597-4623-8246-B6274532B140}" destId="{C4BA661E-C8B2-4B36-A4A1-7C4DADAD4D75}" srcOrd="0" destOrd="0" presId="urn:microsoft.com/office/officeart/2005/8/layout/hierarchy1"/>
    <dgm:cxn modelId="{D07AF1DC-0746-4B7A-B2AE-A4ED5F3A7BEE}" type="presParOf" srcId="{EAB2D890-8597-4623-8246-B6274532B140}" destId="{422ECA4C-AE2B-4ABC-B36C-3D76F3DBAE1F}" srcOrd="1" destOrd="0" presId="urn:microsoft.com/office/officeart/2005/8/layout/hierarchy1"/>
    <dgm:cxn modelId="{A2F70393-F274-48CE-8790-556089504EC7}" type="presParOf" srcId="{422ECA4C-AE2B-4ABC-B36C-3D76F3DBAE1F}" destId="{56D689B2-3D26-440C-8A83-B8F4C27BF9BA}" srcOrd="0" destOrd="0" presId="urn:microsoft.com/office/officeart/2005/8/layout/hierarchy1"/>
    <dgm:cxn modelId="{721EE9FC-547B-4763-8A2F-373CF392D11C}" type="presParOf" srcId="{56D689B2-3D26-440C-8A83-B8F4C27BF9BA}" destId="{DF1BA236-6C84-4F9B-B04B-3EAB60CC9573}" srcOrd="0" destOrd="0" presId="urn:microsoft.com/office/officeart/2005/8/layout/hierarchy1"/>
    <dgm:cxn modelId="{D8F1339A-1B42-44BD-9DB5-0AEFA0B16367}" type="presParOf" srcId="{56D689B2-3D26-440C-8A83-B8F4C27BF9BA}" destId="{98DCE745-E12F-417A-994E-4E297D03E588}" srcOrd="1" destOrd="0" presId="urn:microsoft.com/office/officeart/2005/8/layout/hierarchy1"/>
    <dgm:cxn modelId="{8801C2CB-6EE4-48D3-AE81-DC6E3AD1FD9A}" type="presParOf" srcId="{422ECA4C-AE2B-4ABC-B36C-3D76F3DBAE1F}" destId="{14C86A5F-E563-48FF-BF8A-837EB7F171AC}" srcOrd="1" destOrd="0" presId="urn:microsoft.com/office/officeart/2005/8/layout/hierarchy1"/>
    <dgm:cxn modelId="{9CEC7087-2710-40CD-9214-1F064D106FF3}" type="presParOf" srcId="{F5C98BBD-5FD8-44E3-BC1A-E9B974703891}" destId="{D8F1103A-401E-44F3-90A3-5A62000208D6}" srcOrd="1" destOrd="0" presId="urn:microsoft.com/office/officeart/2005/8/layout/hierarchy1"/>
    <dgm:cxn modelId="{D24F6DE7-5738-4B71-9FE7-67E04588A37F}" type="presParOf" srcId="{D8F1103A-401E-44F3-90A3-5A62000208D6}" destId="{E235E823-C0CD-40C1-ADC7-3B57E5AF4EA7}" srcOrd="0" destOrd="0" presId="urn:microsoft.com/office/officeart/2005/8/layout/hierarchy1"/>
    <dgm:cxn modelId="{BB782DBC-23B6-46C0-89DF-71298698B1EF}" type="presParOf" srcId="{E235E823-C0CD-40C1-ADC7-3B57E5AF4EA7}" destId="{E873EB5D-5AEC-4E30-9CC5-B669C2710CF9}" srcOrd="0" destOrd="0" presId="urn:microsoft.com/office/officeart/2005/8/layout/hierarchy1"/>
    <dgm:cxn modelId="{DEDBCF5A-A054-4B12-B2E0-BB3D5DD4309E}" type="presParOf" srcId="{E235E823-C0CD-40C1-ADC7-3B57E5AF4EA7}" destId="{25856EC2-64DF-4D04-92BF-688F62ADEC55}" srcOrd="1" destOrd="0" presId="urn:microsoft.com/office/officeart/2005/8/layout/hierarchy1"/>
    <dgm:cxn modelId="{9D65D292-1CBC-4CF7-B5AE-8BB613A15FF1}" type="presParOf" srcId="{D8F1103A-401E-44F3-90A3-5A62000208D6}" destId="{04207533-D77B-4213-AC95-89DFBA3D9E7F}" srcOrd="1" destOrd="0" presId="urn:microsoft.com/office/officeart/2005/8/layout/hierarchy1"/>
    <dgm:cxn modelId="{C672CEB4-6898-4A60-99A3-8D9BEB211046}" type="presParOf" srcId="{04207533-D77B-4213-AC95-89DFBA3D9E7F}" destId="{18FF4C89-C06C-4477-8CE9-279DCAF7F926}" srcOrd="0" destOrd="0" presId="urn:microsoft.com/office/officeart/2005/8/layout/hierarchy1"/>
    <dgm:cxn modelId="{065BCEC9-09E3-44AC-922D-CFD12E709940}" type="presParOf" srcId="{04207533-D77B-4213-AC95-89DFBA3D9E7F}" destId="{DA569EC3-428A-4B3C-95E7-C048747D7E30}" srcOrd="1" destOrd="0" presId="urn:microsoft.com/office/officeart/2005/8/layout/hierarchy1"/>
    <dgm:cxn modelId="{BA9D7D17-65CF-4D2A-AD8C-40EBBE1524BE}" type="presParOf" srcId="{DA569EC3-428A-4B3C-95E7-C048747D7E30}" destId="{28673B53-C96F-4A40-B361-FC3A6DA1DA95}" srcOrd="0" destOrd="0" presId="urn:microsoft.com/office/officeart/2005/8/layout/hierarchy1"/>
    <dgm:cxn modelId="{A325DE39-2420-4F4C-8AF2-4262B8FD5946}" type="presParOf" srcId="{28673B53-C96F-4A40-B361-FC3A6DA1DA95}" destId="{568B6CAF-8788-498A-B160-5CB05B741B97}" srcOrd="0" destOrd="0" presId="urn:microsoft.com/office/officeart/2005/8/layout/hierarchy1"/>
    <dgm:cxn modelId="{6A00B905-909D-44C1-9B2C-B8557683EFAB}" type="presParOf" srcId="{28673B53-C96F-4A40-B361-FC3A6DA1DA95}" destId="{EAB187FF-581A-4CE1-B1AA-7E4517717532}" srcOrd="1" destOrd="0" presId="urn:microsoft.com/office/officeart/2005/8/layout/hierarchy1"/>
    <dgm:cxn modelId="{3FA4987E-318D-4274-B047-0F2C1AAE8580}" type="presParOf" srcId="{DA569EC3-428A-4B3C-95E7-C048747D7E30}" destId="{6874B482-7EF0-4EDB-84A8-F29EB63DA9B9}" srcOrd="1" destOrd="0" presId="urn:microsoft.com/office/officeart/2005/8/layout/hierarchy1"/>
    <dgm:cxn modelId="{94CF87CF-9D0B-43CC-BBB8-A2DE67D7B352}" type="presParOf" srcId="{6874B482-7EF0-4EDB-84A8-F29EB63DA9B9}" destId="{D4F03E75-76C0-453B-95F3-7FA3EF98973B}" srcOrd="0" destOrd="0" presId="urn:microsoft.com/office/officeart/2005/8/layout/hierarchy1"/>
    <dgm:cxn modelId="{381D2D62-C0B8-4967-B2BF-D60D9103DBDE}" type="presParOf" srcId="{6874B482-7EF0-4EDB-84A8-F29EB63DA9B9}" destId="{C2D5E1C0-37C8-425D-8BF6-D00967BC10A0}" srcOrd="1" destOrd="0" presId="urn:microsoft.com/office/officeart/2005/8/layout/hierarchy1"/>
    <dgm:cxn modelId="{C74B0566-C734-4409-96F5-EF57137C0D9F}" type="presParOf" srcId="{C2D5E1C0-37C8-425D-8BF6-D00967BC10A0}" destId="{6B892723-E133-4BB0-A831-8D9AF2CBA0CE}" srcOrd="0" destOrd="0" presId="urn:microsoft.com/office/officeart/2005/8/layout/hierarchy1"/>
    <dgm:cxn modelId="{C4F30560-17CD-41FE-89D3-92BB91555557}" type="presParOf" srcId="{6B892723-E133-4BB0-A831-8D9AF2CBA0CE}" destId="{4417EDCB-0D9C-4F89-88A3-C14BCFBCDAD5}" srcOrd="0" destOrd="0" presId="urn:microsoft.com/office/officeart/2005/8/layout/hierarchy1"/>
    <dgm:cxn modelId="{39BFDE70-63E1-42E5-9D98-767765874CAB}" type="presParOf" srcId="{6B892723-E133-4BB0-A831-8D9AF2CBA0CE}" destId="{F3A369C5-D4CE-4E0E-9FD6-862A8DB94AFD}" srcOrd="1" destOrd="0" presId="urn:microsoft.com/office/officeart/2005/8/layout/hierarchy1"/>
    <dgm:cxn modelId="{A2F8BF32-8A69-48FE-A7FB-B45A8C8EC1A0}" type="presParOf" srcId="{C2D5E1C0-37C8-425D-8BF6-D00967BC10A0}" destId="{EE6B2A6B-6286-45E0-ADB9-A067347E76E6}" srcOrd="1" destOrd="0" presId="urn:microsoft.com/office/officeart/2005/8/layout/hierarchy1"/>
    <dgm:cxn modelId="{506ED987-93CA-40A1-B186-71D17B73B9AB}" type="presParOf" srcId="{04207533-D77B-4213-AC95-89DFBA3D9E7F}" destId="{0CBF95A8-2B98-41CD-904D-5D7B89815A45}" srcOrd="2" destOrd="0" presId="urn:microsoft.com/office/officeart/2005/8/layout/hierarchy1"/>
    <dgm:cxn modelId="{933038C7-A86A-4ACA-A706-FE432D750A2F}" type="presParOf" srcId="{04207533-D77B-4213-AC95-89DFBA3D9E7F}" destId="{C537481F-8AA1-49D3-BE79-A9EE76B9CF9F}" srcOrd="3" destOrd="0" presId="urn:microsoft.com/office/officeart/2005/8/layout/hierarchy1"/>
    <dgm:cxn modelId="{461BBB64-06CC-4277-809C-5F9ECFCD96BF}" type="presParOf" srcId="{C537481F-8AA1-49D3-BE79-A9EE76B9CF9F}" destId="{9CE5971F-606C-428A-904A-F1690081DCAD}" srcOrd="0" destOrd="0" presId="urn:microsoft.com/office/officeart/2005/8/layout/hierarchy1"/>
    <dgm:cxn modelId="{15384D1B-41EF-49D8-88E9-0341264778E5}" type="presParOf" srcId="{9CE5971F-606C-428A-904A-F1690081DCAD}" destId="{184B3EC1-A819-4AD0-B197-8FC064C0A49E}" srcOrd="0" destOrd="0" presId="urn:microsoft.com/office/officeart/2005/8/layout/hierarchy1"/>
    <dgm:cxn modelId="{F8B2C0DC-F2A1-4D8E-995F-992CB9A3F694}" type="presParOf" srcId="{9CE5971F-606C-428A-904A-F1690081DCAD}" destId="{A53A1854-A706-4D39-BD78-71506F182423}" srcOrd="1" destOrd="0" presId="urn:microsoft.com/office/officeart/2005/8/layout/hierarchy1"/>
    <dgm:cxn modelId="{7869B0C4-1291-42D9-92D4-DA3104AC2FB6}" type="presParOf" srcId="{C537481F-8AA1-49D3-BE79-A9EE76B9CF9F}" destId="{6A29AAB7-6BB0-45CD-97AE-6CD7E0EFA1D9}" srcOrd="1" destOrd="0" presId="urn:microsoft.com/office/officeart/2005/8/layout/hierarchy1"/>
    <dgm:cxn modelId="{9814912C-C3AC-4091-B8F6-D256B2565A59}" type="presParOf" srcId="{6A29AAB7-6BB0-45CD-97AE-6CD7E0EFA1D9}" destId="{7E1B8B32-F7A6-43E8-A95D-B1FE62FA0DDF}" srcOrd="0" destOrd="0" presId="urn:microsoft.com/office/officeart/2005/8/layout/hierarchy1"/>
    <dgm:cxn modelId="{7CCCE3F4-24C9-4E4B-BFEC-1CD838967D9E}" type="presParOf" srcId="{6A29AAB7-6BB0-45CD-97AE-6CD7E0EFA1D9}" destId="{BF5AEB85-4C1C-4E0F-999A-3683A518B85B}" srcOrd="1" destOrd="0" presId="urn:microsoft.com/office/officeart/2005/8/layout/hierarchy1"/>
    <dgm:cxn modelId="{2F139FFC-B6D1-4EE7-B6A1-81B4405C6BDC}" type="presParOf" srcId="{BF5AEB85-4C1C-4E0F-999A-3683A518B85B}" destId="{A33A3CF1-CCE3-4186-8591-B6B6D4F83147}" srcOrd="0" destOrd="0" presId="urn:microsoft.com/office/officeart/2005/8/layout/hierarchy1"/>
    <dgm:cxn modelId="{BF5EF0B8-0C41-43F5-86A7-BF3AD6A85B86}" type="presParOf" srcId="{A33A3CF1-CCE3-4186-8591-B6B6D4F83147}" destId="{E3427C39-D5FC-4418-8EB0-13A7C4749732}" srcOrd="0" destOrd="0" presId="urn:microsoft.com/office/officeart/2005/8/layout/hierarchy1"/>
    <dgm:cxn modelId="{ECF5F550-84DB-46F0-BC63-AB0147C0A276}" type="presParOf" srcId="{A33A3CF1-CCE3-4186-8591-B6B6D4F83147}" destId="{EAC9ECD3-5D09-4440-9CA1-92CFD3D0678E}" srcOrd="1" destOrd="0" presId="urn:microsoft.com/office/officeart/2005/8/layout/hierarchy1"/>
    <dgm:cxn modelId="{BD536ACF-4752-43B8-8FD4-FF998DD8B8D0}" type="presParOf" srcId="{BF5AEB85-4C1C-4E0F-999A-3683A518B85B}" destId="{49BEB69C-BFEF-4EA7-A9E4-350699740C0B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964FEC-277E-4093-951F-1A1418BC0C7F}">
      <dsp:nvSpPr>
        <dsp:cNvPr id="0" name=""/>
        <dsp:cNvSpPr/>
      </dsp:nvSpPr>
      <dsp:spPr>
        <a:xfrm>
          <a:off x="6221118" y="2446924"/>
          <a:ext cx="957854" cy="4558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0649"/>
              </a:lnTo>
              <a:lnTo>
                <a:pt x="957854" y="310649"/>
              </a:lnTo>
              <a:lnTo>
                <a:pt x="957854" y="455851"/>
              </a:lnTo>
            </a:path>
          </a:pathLst>
        </a:custGeom>
        <a:noFill/>
        <a:ln w="19050" cap="flat" cmpd="sng" algn="ctr">
          <a:solidFill>
            <a:srgbClr val="4F81BD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C58647-A434-47F6-9500-AB781F6DA238}">
      <dsp:nvSpPr>
        <dsp:cNvPr id="0" name=""/>
        <dsp:cNvSpPr/>
      </dsp:nvSpPr>
      <dsp:spPr>
        <a:xfrm>
          <a:off x="5263264" y="2446924"/>
          <a:ext cx="957854" cy="455851"/>
        </a:xfrm>
        <a:custGeom>
          <a:avLst/>
          <a:gdLst/>
          <a:ahLst/>
          <a:cxnLst/>
          <a:rect l="0" t="0" r="0" b="0"/>
          <a:pathLst>
            <a:path>
              <a:moveTo>
                <a:pt x="957854" y="0"/>
              </a:moveTo>
              <a:lnTo>
                <a:pt x="957854" y="310649"/>
              </a:lnTo>
              <a:lnTo>
                <a:pt x="0" y="310649"/>
              </a:lnTo>
              <a:lnTo>
                <a:pt x="0" y="455851"/>
              </a:lnTo>
            </a:path>
          </a:pathLst>
        </a:custGeom>
        <a:noFill/>
        <a:ln w="19050" cap="flat" cmpd="sng" algn="ctr">
          <a:solidFill>
            <a:srgbClr val="4F81BD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F92C40-41B7-4A94-B90C-177EF379DA78}">
      <dsp:nvSpPr>
        <dsp:cNvPr id="0" name=""/>
        <dsp:cNvSpPr/>
      </dsp:nvSpPr>
      <dsp:spPr>
        <a:xfrm>
          <a:off x="4305410" y="995776"/>
          <a:ext cx="1915708" cy="4558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0649"/>
              </a:lnTo>
              <a:lnTo>
                <a:pt x="1915708" y="310649"/>
              </a:lnTo>
              <a:lnTo>
                <a:pt x="1915708" y="455851"/>
              </a:lnTo>
            </a:path>
          </a:pathLst>
        </a:custGeom>
        <a:noFill/>
        <a:ln w="19050" cap="flat" cmpd="sng" algn="ctr">
          <a:solidFill>
            <a:srgbClr val="4F81BD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A6ED83-FA43-48A3-849F-E3D6F43FEFB5}">
      <dsp:nvSpPr>
        <dsp:cNvPr id="0" name=""/>
        <dsp:cNvSpPr/>
      </dsp:nvSpPr>
      <dsp:spPr>
        <a:xfrm>
          <a:off x="2389702" y="2446924"/>
          <a:ext cx="957854" cy="4558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0649"/>
              </a:lnTo>
              <a:lnTo>
                <a:pt x="957854" y="310649"/>
              </a:lnTo>
              <a:lnTo>
                <a:pt x="957854" y="455851"/>
              </a:lnTo>
            </a:path>
          </a:pathLst>
        </a:custGeom>
        <a:noFill/>
        <a:ln w="19050" cap="flat" cmpd="sng" algn="ctr">
          <a:solidFill>
            <a:srgbClr val="4F81BD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68131E-75CC-45DC-A8FC-D08276994DEA}">
      <dsp:nvSpPr>
        <dsp:cNvPr id="0" name=""/>
        <dsp:cNvSpPr/>
      </dsp:nvSpPr>
      <dsp:spPr>
        <a:xfrm>
          <a:off x="1481613" y="2446924"/>
          <a:ext cx="908089" cy="456330"/>
        </a:xfrm>
        <a:custGeom>
          <a:avLst/>
          <a:gdLst/>
          <a:ahLst/>
          <a:cxnLst/>
          <a:rect l="0" t="0" r="0" b="0"/>
          <a:pathLst>
            <a:path>
              <a:moveTo>
                <a:pt x="908089" y="0"/>
              </a:moveTo>
              <a:lnTo>
                <a:pt x="908089" y="311128"/>
              </a:lnTo>
              <a:lnTo>
                <a:pt x="0" y="311128"/>
              </a:lnTo>
              <a:lnTo>
                <a:pt x="0" y="456330"/>
              </a:lnTo>
            </a:path>
          </a:pathLst>
        </a:custGeom>
        <a:noFill/>
        <a:ln w="19050" cap="flat" cmpd="sng" algn="ctr">
          <a:solidFill>
            <a:srgbClr val="4F81BD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9B413A-A832-4D07-AEEB-B780E2FFDDED}">
      <dsp:nvSpPr>
        <dsp:cNvPr id="0" name=""/>
        <dsp:cNvSpPr/>
      </dsp:nvSpPr>
      <dsp:spPr>
        <a:xfrm>
          <a:off x="2389702" y="995776"/>
          <a:ext cx="1915708" cy="455851"/>
        </a:xfrm>
        <a:custGeom>
          <a:avLst/>
          <a:gdLst/>
          <a:ahLst/>
          <a:cxnLst/>
          <a:rect l="0" t="0" r="0" b="0"/>
          <a:pathLst>
            <a:path>
              <a:moveTo>
                <a:pt x="1915708" y="0"/>
              </a:moveTo>
              <a:lnTo>
                <a:pt x="1915708" y="310649"/>
              </a:lnTo>
              <a:lnTo>
                <a:pt x="0" y="310649"/>
              </a:lnTo>
              <a:lnTo>
                <a:pt x="0" y="455851"/>
              </a:lnTo>
            </a:path>
          </a:pathLst>
        </a:custGeom>
        <a:noFill/>
        <a:ln w="19050" cap="flat" cmpd="sng" algn="ctr">
          <a:solidFill>
            <a:srgbClr val="4F81BD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2E55DD-74DA-4F1C-BB3C-CE38C8CAAD62}">
      <dsp:nvSpPr>
        <dsp:cNvPr id="0" name=""/>
        <dsp:cNvSpPr/>
      </dsp:nvSpPr>
      <dsp:spPr>
        <a:xfrm>
          <a:off x="3521711" y="478"/>
          <a:ext cx="1567397" cy="995297"/>
        </a:xfrm>
        <a:prstGeom prst="roundRect">
          <a:avLst>
            <a:gd name="adj" fmla="val 10000"/>
          </a:avLst>
        </a:prstGeom>
        <a:solidFill>
          <a:srgbClr val="4F81BD"/>
        </a:solidFill>
        <a:ln>
          <a:noFill/>
        </a:ln>
        <a:effectLst/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contourW="9525" prstMaterial="matte">
          <a:bevelT w="0" h="0"/>
          <a:contourClr>
            <a:scrgbClr r="0" g="0" b="0">
              <a:shade val="70000"/>
              <a:satMod val="105000"/>
            </a:scrgb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3B2BE82-F767-4CD4-A544-BC47403914D5}">
      <dsp:nvSpPr>
        <dsp:cNvPr id="0" name=""/>
        <dsp:cNvSpPr/>
      </dsp:nvSpPr>
      <dsp:spPr>
        <a:xfrm>
          <a:off x="3695866" y="165926"/>
          <a:ext cx="1567397" cy="9952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rgbClr val="4F81BD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b="1" kern="1200" dirty="0" smtClean="0"/>
            <a:t>Shluková analýza</a:t>
          </a:r>
          <a:endParaRPr lang="cs-CZ" sz="1800" b="1" kern="1200" dirty="0"/>
        </a:p>
      </dsp:txBody>
      <dsp:txXfrm>
        <a:off x="3725017" y="195077"/>
        <a:ext cx="1509095" cy="936995"/>
      </dsp:txXfrm>
    </dsp:sp>
    <dsp:sp modelId="{22D4EC75-DCCC-4563-ABFA-AEC796496B1C}">
      <dsp:nvSpPr>
        <dsp:cNvPr id="0" name=""/>
        <dsp:cNvSpPr/>
      </dsp:nvSpPr>
      <dsp:spPr>
        <a:xfrm>
          <a:off x="1606003" y="1451627"/>
          <a:ext cx="1567397" cy="995297"/>
        </a:xfrm>
        <a:prstGeom prst="roundRect">
          <a:avLst>
            <a:gd name="adj" fmla="val 10000"/>
          </a:avLst>
        </a:prstGeom>
        <a:solidFill>
          <a:srgbClr val="4F81BD"/>
        </a:solidFill>
        <a:ln>
          <a:noFill/>
        </a:ln>
        <a:effectLst/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contourW="9525" prstMaterial="matte">
          <a:bevelT w="0" h="0"/>
          <a:contourClr>
            <a:scrgbClr r="0" g="0" b="0">
              <a:shade val="70000"/>
              <a:satMod val="105000"/>
            </a:scrgb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C660152-2F46-4E10-9ADE-EF875AF7B53C}">
      <dsp:nvSpPr>
        <dsp:cNvPr id="0" name=""/>
        <dsp:cNvSpPr/>
      </dsp:nvSpPr>
      <dsp:spPr>
        <a:xfrm>
          <a:off x="1780158" y="1617075"/>
          <a:ext cx="1567397" cy="9952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rgbClr val="4F81BD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4300" kern="1200" dirty="0"/>
        </a:p>
      </dsp:txBody>
      <dsp:txXfrm>
        <a:off x="1809309" y="1646226"/>
        <a:ext cx="1509095" cy="936995"/>
      </dsp:txXfrm>
    </dsp:sp>
    <dsp:sp modelId="{4FB73EAA-037B-4B39-A393-286D0E269004}">
      <dsp:nvSpPr>
        <dsp:cNvPr id="0" name=""/>
        <dsp:cNvSpPr/>
      </dsp:nvSpPr>
      <dsp:spPr>
        <a:xfrm>
          <a:off x="697914" y="2903255"/>
          <a:ext cx="1567397" cy="995297"/>
        </a:xfrm>
        <a:prstGeom prst="roundRect">
          <a:avLst>
            <a:gd name="adj" fmla="val 10000"/>
          </a:avLst>
        </a:prstGeom>
        <a:solidFill>
          <a:srgbClr val="4F81BD"/>
        </a:solidFill>
        <a:ln w="19050">
          <a:solidFill>
            <a:srgbClr val="4F81BD"/>
          </a:solidFill>
        </a:ln>
        <a:effectLst/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contourW="9525" prstMaterial="matte">
          <a:bevelT w="0" h="0"/>
          <a:contourClr>
            <a:scrgbClr r="0" g="0" b="0">
              <a:shade val="70000"/>
              <a:satMod val="105000"/>
            </a:scrgb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02C1795-482A-4336-A81B-08C4516E2472}">
      <dsp:nvSpPr>
        <dsp:cNvPr id="0" name=""/>
        <dsp:cNvSpPr/>
      </dsp:nvSpPr>
      <dsp:spPr>
        <a:xfrm>
          <a:off x="872069" y="3068702"/>
          <a:ext cx="1567397" cy="9952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rgbClr val="4F81BD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4300" kern="1200" dirty="0"/>
        </a:p>
      </dsp:txBody>
      <dsp:txXfrm>
        <a:off x="901220" y="3097853"/>
        <a:ext cx="1509095" cy="936995"/>
      </dsp:txXfrm>
    </dsp:sp>
    <dsp:sp modelId="{412674B2-6338-4DD8-BF6C-C1BDD026A385}">
      <dsp:nvSpPr>
        <dsp:cNvPr id="0" name=""/>
        <dsp:cNvSpPr/>
      </dsp:nvSpPr>
      <dsp:spPr>
        <a:xfrm>
          <a:off x="2563857" y="2902776"/>
          <a:ext cx="1567397" cy="995297"/>
        </a:xfrm>
        <a:prstGeom prst="roundRect">
          <a:avLst>
            <a:gd name="adj" fmla="val 10000"/>
          </a:avLst>
        </a:prstGeom>
        <a:solidFill>
          <a:srgbClr val="4F81BD"/>
        </a:solidFill>
        <a:ln w="19050">
          <a:solidFill>
            <a:srgbClr val="4F81BD"/>
          </a:solidFill>
        </a:ln>
        <a:effectLst/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contourW="9525" prstMaterial="matte">
          <a:bevelT w="0" h="0"/>
          <a:contourClr>
            <a:scrgbClr r="0" g="0" b="0">
              <a:shade val="70000"/>
              <a:satMod val="105000"/>
            </a:scrgb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567B74A-E69A-43B0-AC14-45210695F121}">
      <dsp:nvSpPr>
        <dsp:cNvPr id="0" name=""/>
        <dsp:cNvSpPr/>
      </dsp:nvSpPr>
      <dsp:spPr>
        <a:xfrm>
          <a:off x="2738012" y="3068223"/>
          <a:ext cx="1567397" cy="9952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rgbClr val="4F81BD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4300" kern="1200" dirty="0"/>
        </a:p>
      </dsp:txBody>
      <dsp:txXfrm>
        <a:off x="2767163" y="3097374"/>
        <a:ext cx="1509095" cy="936995"/>
      </dsp:txXfrm>
    </dsp:sp>
    <dsp:sp modelId="{3DB05545-815F-4D89-8A54-0340AA0698AC}">
      <dsp:nvSpPr>
        <dsp:cNvPr id="0" name=""/>
        <dsp:cNvSpPr/>
      </dsp:nvSpPr>
      <dsp:spPr>
        <a:xfrm>
          <a:off x="5437419" y="1451627"/>
          <a:ext cx="1567397" cy="995297"/>
        </a:xfrm>
        <a:prstGeom prst="roundRect">
          <a:avLst>
            <a:gd name="adj" fmla="val 10000"/>
          </a:avLst>
        </a:prstGeom>
        <a:solidFill>
          <a:srgbClr val="4F81BD"/>
        </a:solidFill>
        <a:ln>
          <a:noFill/>
        </a:ln>
        <a:effectLst/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contourW="9525" prstMaterial="matte">
          <a:bevelT w="0" h="0"/>
          <a:contourClr>
            <a:scrgbClr r="0" g="0" b="0">
              <a:shade val="70000"/>
              <a:satMod val="105000"/>
            </a:scrgb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B68EB0D-8AFD-4973-86A5-7AF7BE7E66B1}">
      <dsp:nvSpPr>
        <dsp:cNvPr id="0" name=""/>
        <dsp:cNvSpPr/>
      </dsp:nvSpPr>
      <dsp:spPr>
        <a:xfrm>
          <a:off x="5611575" y="1617075"/>
          <a:ext cx="1567397" cy="9952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rgbClr val="4F81BD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4300" kern="1200" dirty="0"/>
        </a:p>
      </dsp:txBody>
      <dsp:txXfrm>
        <a:off x="5640726" y="1646226"/>
        <a:ext cx="1509095" cy="936995"/>
      </dsp:txXfrm>
    </dsp:sp>
    <dsp:sp modelId="{4494E72C-F4A2-432C-A0E1-6B80C6FEC2BC}">
      <dsp:nvSpPr>
        <dsp:cNvPr id="0" name=""/>
        <dsp:cNvSpPr/>
      </dsp:nvSpPr>
      <dsp:spPr>
        <a:xfrm>
          <a:off x="4479565" y="2902776"/>
          <a:ext cx="1567397" cy="995297"/>
        </a:xfrm>
        <a:prstGeom prst="roundRect">
          <a:avLst>
            <a:gd name="adj" fmla="val 10000"/>
          </a:avLst>
        </a:prstGeom>
        <a:solidFill>
          <a:srgbClr val="4F81BD"/>
        </a:solidFill>
        <a:ln w="19050">
          <a:solidFill>
            <a:srgbClr val="4F81BD"/>
          </a:solidFill>
        </a:ln>
        <a:effectLst/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contourW="9525" prstMaterial="matte">
          <a:bevelT w="0" h="0"/>
          <a:contourClr>
            <a:scrgbClr r="0" g="0" b="0">
              <a:shade val="70000"/>
              <a:satMod val="105000"/>
            </a:scrgb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BA7913D-829E-42BB-AB16-3DE406ED094D}">
      <dsp:nvSpPr>
        <dsp:cNvPr id="0" name=""/>
        <dsp:cNvSpPr/>
      </dsp:nvSpPr>
      <dsp:spPr>
        <a:xfrm>
          <a:off x="4653720" y="3068223"/>
          <a:ext cx="1567397" cy="9952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rgbClr val="4F81BD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4300" kern="1200" dirty="0"/>
        </a:p>
      </dsp:txBody>
      <dsp:txXfrm>
        <a:off x="4682871" y="3097374"/>
        <a:ext cx="1509095" cy="936995"/>
      </dsp:txXfrm>
    </dsp:sp>
    <dsp:sp modelId="{D5431432-E6CE-47BC-97B8-19073F049CB9}">
      <dsp:nvSpPr>
        <dsp:cNvPr id="0" name=""/>
        <dsp:cNvSpPr/>
      </dsp:nvSpPr>
      <dsp:spPr>
        <a:xfrm>
          <a:off x="6395273" y="2902776"/>
          <a:ext cx="1567397" cy="995297"/>
        </a:xfrm>
        <a:prstGeom prst="roundRect">
          <a:avLst>
            <a:gd name="adj" fmla="val 10000"/>
          </a:avLst>
        </a:prstGeom>
        <a:solidFill>
          <a:srgbClr val="4F81BD"/>
        </a:solidFill>
        <a:ln w="19050">
          <a:solidFill>
            <a:srgbClr val="4F81BD"/>
          </a:solidFill>
        </a:ln>
        <a:effectLst/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contourW="9525" prstMaterial="matte">
          <a:bevelT w="0" h="0"/>
          <a:contourClr>
            <a:scrgbClr r="0" g="0" b="0">
              <a:shade val="70000"/>
              <a:satMod val="105000"/>
            </a:scrgb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4DA14B6-63D1-4D31-9065-6CD2231874F7}">
      <dsp:nvSpPr>
        <dsp:cNvPr id="0" name=""/>
        <dsp:cNvSpPr/>
      </dsp:nvSpPr>
      <dsp:spPr>
        <a:xfrm>
          <a:off x="6569429" y="3068223"/>
          <a:ext cx="1567397" cy="9952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rgbClr val="4F81BD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4300" kern="1200" dirty="0"/>
        </a:p>
      </dsp:txBody>
      <dsp:txXfrm>
        <a:off x="6598580" y="3097374"/>
        <a:ext cx="1509095" cy="93699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964FEC-277E-4093-951F-1A1418BC0C7F}">
      <dsp:nvSpPr>
        <dsp:cNvPr id="0" name=""/>
        <dsp:cNvSpPr/>
      </dsp:nvSpPr>
      <dsp:spPr>
        <a:xfrm>
          <a:off x="6221118" y="2446924"/>
          <a:ext cx="957854" cy="4558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0649"/>
              </a:lnTo>
              <a:lnTo>
                <a:pt x="957854" y="310649"/>
              </a:lnTo>
              <a:lnTo>
                <a:pt x="957854" y="455851"/>
              </a:lnTo>
            </a:path>
          </a:pathLst>
        </a:custGeom>
        <a:noFill/>
        <a:ln w="19050" cap="flat" cmpd="sng" algn="ctr">
          <a:solidFill>
            <a:srgbClr val="4F81BD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C58647-A434-47F6-9500-AB781F6DA238}">
      <dsp:nvSpPr>
        <dsp:cNvPr id="0" name=""/>
        <dsp:cNvSpPr/>
      </dsp:nvSpPr>
      <dsp:spPr>
        <a:xfrm>
          <a:off x="5263264" y="2446924"/>
          <a:ext cx="957854" cy="455851"/>
        </a:xfrm>
        <a:custGeom>
          <a:avLst/>
          <a:gdLst/>
          <a:ahLst/>
          <a:cxnLst/>
          <a:rect l="0" t="0" r="0" b="0"/>
          <a:pathLst>
            <a:path>
              <a:moveTo>
                <a:pt x="957854" y="0"/>
              </a:moveTo>
              <a:lnTo>
                <a:pt x="957854" y="310649"/>
              </a:lnTo>
              <a:lnTo>
                <a:pt x="0" y="310649"/>
              </a:lnTo>
              <a:lnTo>
                <a:pt x="0" y="455851"/>
              </a:lnTo>
            </a:path>
          </a:pathLst>
        </a:custGeom>
        <a:noFill/>
        <a:ln w="19050" cap="flat" cmpd="sng" algn="ctr">
          <a:solidFill>
            <a:srgbClr val="4F81BD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F92C40-41B7-4A94-B90C-177EF379DA78}">
      <dsp:nvSpPr>
        <dsp:cNvPr id="0" name=""/>
        <dsp:cNvSpPr/>
      </dsp:nvSpPr>
      <dsp:spPr>
        <a:xfrm>
          <a:off x="4305410" y="995776"/>
          <a:ext cx="1915708" cy="4558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0649"/>
              </a:lnTo>
              <a:lnTo>
                <a:pt x="1915708" y="310649"/>
              </a:lnTo>
              <a:lnTo>
                <a:pt x="1915708" y="455851"/>
              </a:lnTo>
            </a:path>
          </a:pathLst>
        </a:custGeom>
        <a:noFill/>
        <a:ln w="19050" cap="flat" cmpd="sng" algn="ctr">
          <a:solidFill>
            <a:srgbClr val="4F81BD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A6ED83-FA43-48A3-849F-E3D6F43FEFB5}">
      <dsp:nvSpPr>
        <dsp:cNvPr id="0" name=""/>
        <dsp:cNvSpPr/>
      </dsp:nvSpPr>
      <dsp:spPr>
        <a:xfrm>
          <a:off x="2389702" y="2446924"/>
          <a:ext cx="957854" cy="4558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0649"/>
              </a:lnTo>
              <a:lnTo>
                <a:pt x="957854" y="310649"/>
              </a:lnTo>
              <a:lnTo>
                <a:pt x="957854" y="455851"/>
              </a:lnTo>
            </a:path>
          </a:pathLst>
        </a:custGeom>
        <a:noFill/>
        <a:ln w="19050" cap="flat" cmpd="sng" algn="ctr">
          <a:solidFill>
            <a:srgbClr val="4F81BD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68131E-75CC-45DC-A8FC-D08276994DEA}">
      <dsp:nvSpPr>
        <dsp:cNvPr id="0" name=""/>
        <dsp:cNvSpPr/>
      </dsp:nvSpPr>
      <dsp:spPr>
        <a:xfrm>
          <a:off x="1481613" y="2446924"/>
          <a:ext cx="908089" cy="456330"/>
        </a:xfrm>
        <a:custGeom>
          <a:avLst/>
          <a:gdLst/>
          <a:ahLst/>
          <a:cxnLst/>
          <a:rect l="0" t="0" r="0" b="0"/>
          <a:pathLst>
            <a:path>
              <a:moveTo>
                <a:pt x="908089" y="0"/>
              </a:moveTo>
              <a:lnTo>
                <a:pt x="908089" y="311128"/>
              </a:lnTo>
              <a:lnTo>
                <a:pt x="0" y="311128"/>
              </a:lnTo>
              <a:lnTo>
                <a:pt x="0" y="456330"/>
              </a:lnTo>
            </a:path>
          </a:pathLst>
        </a:custGeom>
        <a:noFill/>
        <a:ln w="19050" cap="flat" cmpd="sng" algn="ctr">
          <a:solidFill>
            <a:srgbClr val="4F81BD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9B413A-A832-4D07-AEEB-B780E2FFDDED}">
      <dsp:nvSpPr>
        <dsp:cNvPr id="0" name=""/>
        <dsp:cNvSpPr/>
      </dsp:nvSpPr>
      <dsp:spPr>
        <a:xfrm>
          <a:off x="2389702" y="995776"/>
          <a:ext cx="1915708" cy="455851"/>
        </a:xfrm>
        <a:custGeom>
          <a:avLst/>
          <a:gdLst/>
          <a:ahLst/>
          <a:cxnLst/>
          <a:rect l="0" t="0" r="0" b="0"/>
          <a:pathLst>
            <a:path>
              <a:moveTo>
                <a:pt x="1915708" y="0"/>
              </a:moveTo>
              <a:lnTo>
                <a:pt x="1915708" y="310649"/>
              </a:lnTo>
              <a:lnTo>
                <a:pt x="0" y="310649"/>
              </a:lnTo>
              <a:lnTo>
                <a:pt x="0" y="455851"/>
              </a:lnTo>
            </a:path>
          </a:pathLst>
        </a:custGeom>
        <a:noFill/>
        <a:ln w="19050" cap="flat" cmpd="sng" algn="ctr">
          <a:solidFill>
            <a:srgbClr val="4F81BD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2E55DD-74DA-4F1C-BB3C-CE38C8CAAD62}">
      <dsp:nvSpPr>
        <dsp:cNvPr id="0" name=""/>
        <dsp:cNvSpPr/>
      </dsp:nvSpPr>
      <dsp:spPr>
        <a:xfrm>
          <a:off x="3521711" y="478"/>
          <a:ext cx="1567397" cy="995297"/>
        </a:xfrm>
        <a:prstGeom prst="roundRect">
          <a:avLst>
            <a:gd name="adj" fmla="val 10000"/>
          </a:avLst>
        </a:prstGeom>
        <a:solidFill>
          <a:srgbClr val="4F81BD"/>
        </a:solidFill>
        <a:ln>
          <a:noFill/>
        </a:ln>
        <a:effectLst/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contourW="9525" prstMaterial="matte">
          <a:bevelT w="0" h="0"/>
          <a:contourClr>
            <a:scrgbClr r="0" g="0" b="0">
              <a:shade val="70000"/>
              <a:satMod val="105000"/>
            </a:scrgb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3B2BE82-F767-4CD4-A544-BC47403914D5}">
      <dsp:nvSpPr>
        <dsp:cNvPr id="0" name=""/>
        <dsp:cNvSpPr/>
      </dsp:nvSpPr>
      <dsp:spPr>
        <a:xfrm>
          <a:off x="3695866" y="165926"/>
          <a:ext cx="1567397" cy="9952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rgbClr val="4F81BD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700" b="1" kern="1200" dirty="0" smtClean="0"/>
            <a:t>Shluková analýza</a:t>
          </a:r>
          <a:endParaRPr lang="cs-CZ" sz="1700" b="1" kern="1200" dirty="0"/>
        </a:p>
      </dsp:txBody>
      <dsp:txXfrm>
        <a:off x="3725017" y="195077"/>
        <a:ext cx="1509095" cy="936995"/>
      </dsp:txXfrm>
    </dsp:sp>
    <dsp:sp modelId="{22D4EC75-DCCC-4563-ABFA-AEC796496B1C}">
      <dsp:nvSpPr>
        <dsp:cNvPr id="0" name=""/>
        <dsp:cNvSpPr/>
      </dsp:nvSpPr>
      <dsp:spPr>
        <a:xfrm>
          <a:off x="1606003" y="1451627"/>
          <a:ext cx="1567397" cy="995297"/>
        </a:xfrm>
        <a:prstGeom prst="roundRect">
          <a:avLst>
            <a:gd name="adj" fmla="val 10000"/>
          </a:avLst>
        </a:prstGeom>
        <a:solidFill>
          <a:srgbClr val="4F81BD"/>
        </a:solidFill>
        <a:ln>
          <a:noFill/>
        </a:ln>
        <a:effectLst/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contourW="9525" prstMaterial="matte">
          <a:bevelT w="0" h="0"/>
          <a:contourClr>
            <a:scrgbClr r="0" g="0" b="0">
              <a:shade val="70000"/>
              <a:satMod val="105000"/>
            </a:scrgb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C660152-2F46-4E10-9ADE-EF875AF7B53C}">
      <dsp:nvSpPr>
        <dsp:cNvPr id="0" name=""/>
        <dsp:cNvSpPr/>
      </dsp:nvSpPr>
      <dsp:spPr>
        <a:xfrm>
          <a:off x="1780158" y="1617075"/>
          <a:ext cx="1567397" cy="9952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rgbClr val="4F81BD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700" b="1" kern="1200" dirty="0" smtClean="0"/>
            <a:t>Hierarchické</a:t>
          </a:r>
          <a:endParaRPr lang="cs-CZ" sz="1700" b="1" kern="1200" dirty="0"/>
        </a:p>
      </dsp:txBody>
      <dsp:txXfrm>
        <a:off x="1809309" y="1646226"/>
        <a:ext cx="1509095" cy="936995"/>
      </dsp:txXfrm>
    </dsp:sp>
    <dsp:sp modelId="{4FB73EAA-037B-4B39-A393-286D0E269004}">
      <dsp:nvSpPr>
        <dsp:cNvPr id="0" name=""/>
        <dsp:cNvSpPr/>
      </dsp:nvSpPr>
      <dsp:spPr>
        <a:xfrm>
          <a:off x="697914" y="2903255"/>
          <a:ext cx="1567397" cy="995297"/>
        </a:xfrm>
        <a:prstGeom prst="roundRect">
          <a:avLst>
            <a:gd name="adj" fmla="val 10000"/>
          </a:avLst>
        </a:prstGeom>
        <a:solidFill>
          <a:srgbClr val="4F81BD"/>
        </a:solidFill>
        <a:ln w="19050">
          <a:solidFill>
            <a:srgbClr val="4F81BD"/>
          </a:solidFill>
        </a:ln>
        <a:effectLst/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contourW="9525" prstMaterial="matte">
          <a:bevelT w="0" h="0"/>
          <a:contourClr>
            <a:scrgbClr r="0" g="0" b="0">
              <a:shade val="70000"/>
              <a:satMod val="105000"/>
            </a:scrgb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02C1795-482A-4336-A81B-08C4516E2472}">
      <dsp:nvSpPr>
        <dsp:cNvPr id="0" name=""/>
        <dsp:cNvSpPr/>
      </dsp:nvSpPr>
      <dsp:spPr>
        <a:xfrm>
          <a:off x="872069" y="3068702"/>
          <a:ext cx="1567397" cy="9952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rgbClr val="4F81BD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700" b="1" kern="1200" dirty="0" err="1" smtClean="0"/>
            <a:t>Divizivní</a:t>
          </a:r>
          <a:endParaRPr lang="cs-CZ" sz="1700" b="1" kern="1200" dirty="0"/>
        </a:p>
      </dsp:txBody>
      <dsp:txXfrm>
        <a:off x="901220" y="3097853"/>
        <a:ext cx="1509095" cy="936995"/>
      </dsp:txXfrm>
    </dsp:sp>
    <dsp:sp modelId="{412674B2-6338-4DD8-BF6C-C1BDD026A385}">
      <dsp:nvSpPr>
        <dsp:cNvPr id="0" name=""/>
        <dsp:cNvSpPr/>
      </dsp:nvSpPr>
      <dsp:spPr>
        <a:xfrm>
          <a:off x="2563857" y="2902776"/>
          <a:ext cx="1567397" cy="995297"/>
        </a:xfrm>
        <a:prstGeom prst="roundRect">
          <a:avLst>
            <a:gd name="adj" fmla="val 10000"/>
          </a:avLst>
        </a:prstGeom>
        <a:solidFill>
          <a:srgbClr val="4F81BD"/>
        </a:solidFill>
        <a:ln w="19050">
          <a:solidFill>
            <a:srgbClr val="4F81BD"/>
          </a:solidFill>
        </a:ln>
        <a:effectLst/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contourW="9525" prstMaterial="matte">
          <a:bevelT w="0" h="0"/>
          <a:contourClr>
            <a:scrgbClr r="0" g="0" b="0">
              <a:shade val="70000"/>
              <a:satMod val="105000"/>
            </a:scrgb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567B74A-E69A-43B0-AC14-45210695F121}">
      <dsp:nvSpPr>
        <dsp:cNvPr id="0" name=""/>
        <dsp:cNvSpPr/>
      </dsp:nvSpPr>
      <dsp:spPr>
        <a:xfrm>
          <a:off x="2738012" y="3068223"/>
          <a:ext cx="1567397" cy="9952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rgbClr val="4F81BD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700" b="1" kern="1200" dirty="0" err="1" smtClean="0"/>
            <a:t>Aglomerativní</a:t>
          </a:r>
          <a:endParaRPr lang="cs-CZ" sz="1700" b="1" kern="1200" dirty="0"/>
        </a:p>
      </dsp:txBody>
      <dsp:txXfrm>
        <a:off x="2767163" y="3097374"/>
        <a:ext cx="1509095" cy="936995"/>
      </dsp:txXfrm>
    </dsp:sp>
    <dsp:sp modelId="{3DB05545-815F-4D89-8A54-0340AA0698AC}">
      <dsp:nvSpPr>
        <dsp:cNvPr id="0" name=""/>
        <dsp:cNvSpPr/>
      </dsp:nvSpPr>
      <dsp:spPr>
        <a:xfrm>
          <a:off x="5437419" y="1451627"/>
          <a:ext cx="1567397" cy="995297"/>
        </a:xfrm>
        <a:prstGeom prst="roundRect">
          <a:avLst>
            <a:gd name="adj" fmla="val 10000"/>
          </a:avLst>
        </a:prstGeom>
        <a:solidFill>
          <a:srgbClr val="4F81BD"/>
        </a:solidFill>
        <a:ln>
          <a:noFill/>
        </a:ln>
        <a:effectLst/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contourW="9525" prstMaterial="matte">
          <a:bevelT w="0" h="0"/>
          <a:contourClr>
            <a:scrgbClr r="0" g="0" b="0">
              <a:shade val="70000"/>
              <a:satMod val="105000"/>
            </a:scrgb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B68EB0D-8AFD-4973-86A5-7AF7BE7E66B1}">
      <dsp:nvSpPr>
        <dsp:cNvPr id="0" name=""/>
        <dsp:cNvSpPr/>
      </dsp:nvSpPr>
      <dsp:spPr>
        <a:xfrm>
          <a:off x="5611575" y="1617075"/>
          <a:ext cx="1567397" cy="9952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rgbClr val="4F81BD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700" b="1" kern="1200" dirty="0" err="1" smtClean="0"/>
            <a:t>Nehierarchické</a:t>
          </a:r>
          <a:endParaRPr lang="cs-CZ" sz="1700" b="1" kern="1200" dirty="0"/>
        </a:p>
      </dsp:txBody>
      <dsp:txXfrm>
        <a:off x="5640726" y="1646226"/>
        <a:ext cx="1509095" cy="936995"/>
      </dsp:txXfrm>
    </dsp:sp>
    <dsp:sp modelId="{4494E72C-F4A2-432C-A0E1-6B80C6FEC2BC}">
      <dsp:nvSpPr>
        <dsp:cNvPr id="0" name=""/>
        <dsp:cNvSpPr/>
      </dsp:nvSpPr>
      <dsp:spPr>
        <a:xfrm>
          <a:off x="4479565" y="2902776"/>
          <a:ext cx="1567397" cy="995297"/>
        </a:xfrm>
        <a:prstGeom prst="roundRect">
          <a:avLst>
            <a:gd name="adj" fmla="val 10000"/>
          </a:avLst>
        </a:prstGeom>
        <a:solidFill>
          <a:srgbClr val="4F81BD"/>
        </a:solidFill>
        <a:ln w="19050">
          <a:solidFill>
            <a:srgbClr val="4F81BD"/>
          </a:solidFill>
        </a:ln>
        <a:effectLst/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contourW="9525" prstMaterial="matte">
          <a:bevelT w="0" h="0"/>
          <a:contourClr>
            <a:scrgbClr r="0" g="0" b="0">
              <a:shade val="70000"/>
              <a:satMod val="105000"/>
            </a:scrgb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BA7913D-829E-42BB-AB16-3DE406ED094D}">
      <dsp:nvSpPr>
        <dsp:cNvPr id="0" name=""/>
        <dsp:cNvSpPr/>
      </dsp:nvSpPr>
      <dsp:spPr>
        <a:xfrm>
          <a:off x="4653720" y="3068223"/>
          <a:ext cx="1567397" cy="9952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rgbClr val="4F81BD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700" b="1" kern="1200" dirty="0" err="1" smtClean="0"/>
            <a:t>Divizivní</a:t>
          </a:r>
          <a:endParaRPr lang="cs-CZ" sz="1700" b="1" kern="1200" dirty="0"/>
        </a:p>
      </dsp:txBody>
      <dsp:txXfrm>
        <a:off x="4682871" y="3097374"/>
        <a:ext cx="1509095" cy="936995"/>
      </dsp:txXfrm>
    </dsp:sp>
    <dsp:sp modelId="{D5431432-E6CE-47BC-97B8-19073F049CB9}">
      <dsp:nvSpPr>
        <dsp:cNvPr id="0" name=""/>
        <dsp:cNvSpPr/>
      </dsp:nvSpPr>
      <dsp:spPr>
        <a:xfrm>
          <a:off x="6395273" y="2902776"/>
          <a:ext cx="1567397" cy="995297"/>
        </a:xfrm>
        <a:prstGeom prst="roundRect">
          <a:avLst>
            <a:gd name="adj" fmla="val 10000"/>
          </a:avLst>
        </a:prstGeom>
        <a:solidFill>
          <a:srgbClr val="4F81BD"/>
        </a:solidFill>
        <a:ln w="19050">
          <a:solidFill>
            <a:srgbClr val="4F81BD"/>
          </a:solidFill>
        </a:ln>
        <a:effectLst/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contourW="9525" prstMaterial="matte">
          <a:bevelT w="0" h="0"/>
          <a:contourClr>
            <a:scrgbClr r="0" g="0" b="0">
              <a:shade val="70000"/>
              <a:satMod val="105000"/>
            </a:scrgb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4DA14B6-63D1-4D31-9065-6CD2231874F7}">
      <dsp:nvSpPr>
        <dsp:cNvPr id="0" name=""/>
        <dsp:cNvSpPr/>
      </dsp:nvSpPr>
      <dsp:spPr>
        <a:xfrm>
          <a:off x="6569429" y="3068223"/>
          <a:ext cx="1567397" cy="9952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rgbClr val="4F81BD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700" b="1" kern="1200" dirty="0" err="1" smtClean="0"/>
            <a:t>Aglomerativní</a:t>
          </a:r>
          <a:endParaRPr lang="cs-CZ" sz="1700" b="1" kern="1200" dirty="0"/>
        </a:p>
      </dsp:txBody>
      <dsp:txXfrm>
        <a:off x="6598580" y="3097374"/>
        <a:ext cx="1509095" cy="93699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BF95A8-2B98-41CD-904D-5D7B89815A45}">
      <dsp:nvSpPr>
        <dsp:cNvPr id="0" name=""/>
        <dsp:cNvSpPr/>
      </dsp:nvSpPr>
      <dsp:spPr>
        <a:xfrm>
          <a:off x="6775949" y="754675"/>
          <a:ext cx="698606" cy="4145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2506"/>
              </a:lnTo>
              <a:lnTo>
                <a:pt x="698606" y="282506"/>
              </a:lnTo>
              <a:lnTo>
                <a:pt x="698606" y="414555"/>
              </a:lnTo>
            </a:path>
          </a:pathLst>
        </a:custGeo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FF4C89-C06C-4477-8CE9-279DCAF7F926}">
      <dsp:nvSpPr>
        <dsp:cNvPr id="0" name=""/>
        <dsp:cNvSpPr/>
      </dsp:nvSpPr>
      <dsp:spPr>
        <a:xfrm>
          <a:off x="5631286" y="754675"/>
          <a:ext cx="1144663" cy="414555"/>
        </a:xfrm>
        <a:custGeom>
          <a:avLst/>
          <a:gdLst/>
          <a:ahLst/>
          <a:cxnLst/>
          <a:rect l="0" t="0" r="0" b="0"/>
          <a:pathLst>
            <a:path>
              <a:moveTo>
                <a:pt x="1144663" y="0"/>
              </a:moveTo>
              <a:lnTo>
                <a:pt x="1144663" y="282506"/>
              </a:lnTo>
              <a:lnTo>
                <a:pt x="0" y="282506"/>
              </a:lnTo>
              <a:lnTo>
                <a:pt x="0" y="414555"/>
              </a:lnTo>
            </a:path>
          </a:pathLst>
        </a:custGeo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23ED02-657A-4465-899D-7CE7CB5B171D}">
      <dsp:nvSpPr>
        <dsp:cNvPr id="0" name=""/>
        <dsp:cNvSpPr/>
      </dsp:nvSpPr>
      <dsp:spPr>
        <a:xfrm>
          <a:off x="2210297" y="754675"/>
          <a:ext cx="1030145" cy="4145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2506"/>
              </a:lnTo>
              <a:lnTo>
                <a:pt x="1030145" y="282506"/>
              </a:lnTo>
              <a:lnTo>
                <a:pt x="1030145" y="414555"/>
              </a:lnTo>
            </a:path>
          </a:pathLst>
        </a:custGeom>
        <a:noFill/>
        <a:ln w="19050" cap="flat" cmpd="sng" algn="ctr">
          <a:solidFill>
            <a:srgbClr val="4F81BD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271236-F99A-4FCC-8F23-525A1CACF229}">
      <dsp:nvSpPr>
        <dsp:cNvPr id="0" name=""/>
        <dsp:cNvSpPr/>
      </dsp:nvSpPr>
      <dsp:spPr>
        <a:xfrm>
          <a:off x="1050880" y="754675"/>
          <a:ext cx="1159416" cy="414555"/>
        </a:xfrm>
        <a:custGeom>
          <a:avLst/>
          <a:gdLst/>
          <a:ahLst/>
          <a:cxnLst/>
          <a:rect l="0" t="0" r="0" b="0"/>
          <a:pathLst>
            <a:path>
              <a:moveTo>
                <a:pt x="1159416" y="0"/>
              </a:moveTo>
              <a:lnTo>
                <a:pt x="1159416" y="282506"/>
              </a:lnTo>
              <a:lnTo>
                <a:pt x="0" y="282506"/>
              </a:lnTo>
              <a:lnTo>
                <a:pt x="0" y="414555"/>
              </a:lnTo>
            </a:path>
          </a:pathLst>
        </a:custGeom>
        <a:noFill/>
        <a:ln w="19050" cap="flat" cmpd="sng" algn="ctr">
          <a:solidFill>
            <a:srgbClr val="4F81BD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E84AE7-17AA-4307-B309-0F623B8CB22C}">
      <dsp:nvSpPr>
        <dsp:cNvPr id="0" name=""/>
        <dsp:cNvSpPr/>
      </dsp:nvSpPr>
      <dsp:spPr>
        <a:xfrm>
          <a:off x="1418296" y="-150459"/>
          <a:ext cx="1584001" cy="905135"/>
        </a:xfrm>
        <a:prstGeom prst="roundRect">
          <a:avLst>
            <a:gd name="adj" fmla="val 10000"/>
          </a:avLst>
        </a:prstGeom>
        <a:solidFill>
          <a:srgbClr val="4F81BD"/>
        </a:solidFill>
        <a:ln w="19050" cap="flat" cmpd="sng" algn="ctr">
          <a:solidFill>
            <a:srgbClr val="4F81B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E4BA18-4906-4775-AB24-585922EB91A5}">
      <dsp:nvSpPr>
        <dsp:cNvPr id="0" name=""/>
        <dsp:cNvSpPr/>
      </dsp:nvSpPr>
      <dsp:spPr>
        <a:xfrm>
          <a:off x="1576675" y="0"/>
          <a:ext cx="1584001" cy="905135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cs-CZ" sz="1100" b="1" u="sng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Hierarchické</a:t>
          </a:r>
          <a:r>
            <a:rPr lang="cs-CZ" sz="11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/>
          </a:r>
          <a:br>
            <a:rPr lang="cs-CZ" sz="11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</a:br>
          <a:r>
            <a:rPr lang="cs-CZ" sz="11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shluky jsou definovány postupným skládáním objektů</a:t>
          </a:r>
          <a:endParaRPr lang="cs-CZ" sz="11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1603185" y="26510"/>
        <a:ext cx="1530981" cy="852115"/>
      </dsp:txXfrm>
    </dsp:sp>
    <dsp:sp modelId="{4796DB54-4152-4423-B13C-3F5E4408A82D}">
      <dsp:nvSpPr>
        <dsp:cNvPr id="0" name=""/>
        <dsp:cNvSpPr/>
      </dsp:nvSpPr>
      <dsp:spPr>
        <a:xfrm>
          <a:off x="258880" y="1169230"/>
          <a:ext cx="1584001" cy="905135"/>
        </a:xfrm>
        <a:prstGeom prst="roundRect">
          <a:avLst>
            <a:gd name="adj" fmla="val 10000"/>
          </a:avLst>
        </a:prstGeom>
        <a:solidFill>
          <a:srgbClr val="4F81BD"/>
        </a:solidFill>
        <a:ln w="19050" cap="flat" cmpd="sng" algn="ctr">
          <a:solidFill>
            <a:srgbClr val="4F81B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BE602E-CDC8-4C5D-ADF6-50C5A9F036F1}">
      <dsp:nvSpPr>
        <dsp:cNvPr id="0" name=""/>
        <dsp:cNvSpPr/>
      </dsp:nvSpPr>
      <dsp:spPr>
        <a:xfrm>
          <a:off x="417259" y="1319690"/>
          <a:ext cx="1584001" cy="905135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100" b="1" u="sng" kern="1200" dirty="0" err="1" smtClean="0"/>
            <a:t>Divizivní</a:t>
          </a:r>
          <a:r>
            <a:rPr lang="cs-CZ" sz="1100" kern="1200" dirty="0" smtClean="0"/>
            <a:t/>
          </a:r>
          <a:br>
            <a:rPr lang="cs-CZ" sz="1100" kern="1200" dirty="0" smtClean="0"/>
          </a:br>
          <a:r>
            <a:rPr lang="cs-CZ" sz="1100" kern="1200" dirty="0" smtClean="0"/>
            <a:t>Objekty jsou nejprve rozděleny do dvou shluků, tyto shluky jsou dále rozděleny atd.</a:t>
          </a:r>
          <a:endParaRPr lang="cs-CZ" sz="11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443769" y="1346200"/>
        <a:ext cx="1530981" cy="852115"/>
      </dsp:txXfrm>
    </dsp:sp>
    <dsp:sp modelId="{47367CB6-DBC3-41F3-9ED3-56886A34BC3C}">
      <dsp:nvSpPr>
        <dsp:cNvPr id="0" name=""/>
        <dsp:cNvSpPr/>
      </dsp:nvSpPr>
      <dsp:spPr>
        <a:xfrm>
          <a:off x="2448441" y="1169230"/>
          <a:ext cx="1584001" cy="905135"/>
        </a:xfrm>
        <a:prstGeom prst="roundRect">
          <a:avLst>
            <a:gd name="adj" fmla="val 10000"/>
          </a:avLst>
        </a:prstGeom>
        <a:solidFill>
          <a:srgbClr val="4F81BD"/>
        </a:solidFill>
        <a:ln w="19050" cap="flat" cmpd="sng" algn="ctr">
          <a:solidFill>
            <a:srgbClr val="4F81B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EEFD95-82C1-40FD-B7BD-1313292F758F}">
      <dsp:nvSpPr>
        <dsp:cNvPr id="0" name=""/>
        <dsp:cNvSpPr/>
      </dsp:nvSpPr>
      <dsp:spPr>
        <a:xfrm>
          <a:off x="2606820" y="1319690"/>
          <a:ext cx="1584001" cy="905135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100" b="1" u="sng" kern="1200" dirty="0" err="1" smtClean="0">
              <a:solidFill>
                <a:srgbClr val="FF0000"/>
              </a:solidFill>
            </a:rPr>
            <a:t>Aglomerativní</a:t>
          </a:r>
          <a:r>
            <a:rPr lang="cs-CZ" sz="1100" kern="1200" dirty="0" smtClean="0">
              <a:solidFill>
                <a:srgbClr val="FF0000"/>
              </a:solidFill>
            </a:rPr>
            <a:t/>
          </a:r>
          <a:br>
            <a:rPr lang="cs-CZ" sz="1100" kern="1200" dirty="0" smtClean="0">
              <a:solidFill>
                <a:srgbClr val="FF0000"/>
              </a:solidFill>
            </a:rPr>
          </a:br>
          <a:r>
            <a:rPr lang="cs-CZ" sz="1100" kern="1200" dirty="0" smtClean="0">
              <a:solidFill>
                <a:srgbClr val="FF0000"/>
              </a:solidFill>
            </a:rPr>
            <a:t>Po spojení první dvojice objektů dochází k postupnému napojování dalších objektů.</a:t>
          </a:r>
          <a:endParaRPr lang="cs-CZ" sz="1100" kern="1200" dirty="0">
            <a:solidFill>
              <a:srgbClr val="FF0000"/>
            </a:solidFill>
            <a:latin typeface="Calibri"/>
            <a:ea typeface="+mn-ea"/>
            <a:cs typeface="+mn-cs"/>
          </a:endParaRPr>
        </a:p>
      </dsp:txBody>
      <dsp:txXfrm>
        <a:off x="2633330" y="1346200"/>
        <a:ext cx="1530981" cy="852115"/>
      </dsp:txXfrm>
    </dsp:sp>
    <dsp:sp modelId="{E873EB5D-5AEC-4E30-9CC5-B669C2710CF9}">
      <dsp:nvSpPr>
        <dsp:cNvPr id="0" name=""/>
        <dsp:cNvSpPr/>
      </dsp:nvSpPr>
      <dsp:spPr>
        <a:xfrm>
          <a:off x="5983948" y="-150459"/>
          <a:ext cx="1584001" cy="905135"/>
        </a:xfrm>
        <a:prstGeom prst="roundRect">
          <a:avLst>
            <a:gd name="adj" fmla="val 10000"/>
          </a:avLst>
        </a:prstGeom>
        <a:solidFill>
          <a:srgbClr val="4F81BD"/>
        </a:solidFill>
        <a:ln w="19050" cap="flat" cmpd="sng" algn="ctr">
          <a:solidFill>
            <a:srgbClr val="4F81B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856EC2-64DF-4D04-92BF-688F62ADEC55}">
      <dsp:nvSpPr>
        <dsp:cNvPr id="0" name=""/>
        <dsp:cNvSpPr/>
      </dsp:nvSpPr>
      <dsp:spPr>
        <a:xfrm>
          <a:off x="6142327" y="0"/>
          <a:ext cx="1584001" cy="905135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cs-CZ" sz="1100" b="1" u="sng" kern="12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Nehierarchické</a:t>
          </a:r>
          <a:r>
            <a:rPr lang="cs-CZ" sz="11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/>
          </a:r>
          <a:br>
            <a:rPr lang="cs-CZ" sz="11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</a:br>
          <a:r>
            <a:rPr lang="cs-CZ" sz="11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Shluky jsou definovány  v jednom kroku</a:t>
          </a:r>
          <a:endParaRPr lang="cs-CZ" sz="11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6168837" y="26510"/>
        <a:ext cx="1530981" cy="852115"/>
      </dsp:txXfrm>
    </dsp:sp>
    <dsp:sp modelId="{568B6CAF-8788-498A-B160-5CB05B741B97}">
      <dsp:nvSpPr>
        <dsp:cNvPr id="0" name=""/>
        <dsp:cNvSpPr/>
      </dsp:nvSpPr>
      <dsp:spPr>
        <a:xfrm>
          <a:off x="4839285" y="1169230"/>
          <a:ext cx="1584001" cy="905135"/>
        </a:xfrm>
        <a:prstGeom prst="roundRect">
          <a:avLst>
            <a:gd name="adj" fmla="val 10000"/>
          </a:avLst>
        </a:prstGeom>
        <a:solidFill>
          <a:srgbClr val="4F81BD"/>
        </a:solidFill>
        <a:ln w="19050" cap="flat" cmpd="sng" algn="ctr">
          <a:solidFill>
            <a:srgbClr val="4F81B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B187FF-581A-4CE1-B1AA-7E4517717532}">
      <dsp:nvSpPr>
        <dsp:cNvPr id="0" name=""/>
        <dsp:cNvSpPr/>
      </dsp:nvSpPr>
      <dsp:spPr>
        <a:xfrm>
          <a:off x="4997664" y="1319690"/>
          <a:ext cx="1584001" cy="905135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100" b="1" u="sng" kern="12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Divizivní</a:t>
          </a:r>
          <a:r>
            <a:rPr lang="cs-CZ" sz="11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 </a:t>
          </a:r>
          <a:br>
            <a:rPr lang="cs-CZ" sz="11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</a:br>
          <a:r>
            <a:rPr lang="cs-CZ" sz="11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Objekty jsou rozděleny do předem nastaveného počtu shluků.</a:t>
          </a:r>
          <a:endParaRPr lang="cs-CZ" sz="11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5024174" y="1346200"/>
        <a:ext cx="1530981" cy="852115"/>
      </dsp:txXfrm>
    </dsp:sp>
    <dsp:sp modelId="{184B3EC1-A819-4AD0-B197-8FC064C0A49E}">
      <dsp:nvSpPr>
        <dsp:cNvPr id="0" name=""/>
        <dsp:cNvSpPr/>
      </dsp:nvSpPr>
      <dsp:spPr>
        <a:xfrm>
          <a:off x="6682555" y="1169230"/>
          <a:ext cx="1584001" cy="905135"/>
        </a:xfrm>
        <a:prstGeom prst="roundRect">
          <a:avLst>
            <a:gd name="adj" fmla="val 10000"/>
          </a:avLst>
        </a:prstGeom>
        <a:solidFill>
          <a:srgbClr val="4F81BD"/>
        </a:solidFill>
        <a:ln w="19050" cap="flat" cmpd="sng" algn="ctr">
          <a:solidFill>
            <a:srgbClr val="4F81B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3A1854-A706-4D39-BD78-71506F182423}">
      <dsp:nvSpPr>
        <dsp:cNvPr id="0" name=""/>
        <dsp:cNvSpPr/>
      </dsp:nvSpPr>
      <dsp:spPr>
        <a:xfrm>
          <a:off x="6840934" y="1319690"/>
          <a:ext cx="1584001" cy="905135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100" b="1" u="sng" kern="12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Aglomerativní</a:t>
          </a:r>
          <a:r>
            <a:rPr lang="cs-CZ" sz="11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/>
          </a:r>
          <a:br>
            <a:rPr lang="cs-CZ" sz="11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</a:br>
          <a:r>
            <a:rPr lang="cs-CZ" sz="11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síť spojených bodů</a:t>
          </a:r>
          <a:endParaRPr lang="cs-CZ" sz="11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6867444" y="1346200"/>
        <a:ext cx="1530981" cy="85211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1B8B32-F7A6-43E8-A95D-B1FE62FA0DDF}">
      <dsp:nvSpPr>
        <dsp:cNvPr id="0" name=""/>
        <dsp:cNvSpPr/>
      </dsp:nvSpPr>
      <dsp:spPr>
        <a:xfrm>
          <a:off x="7331329" y="2646690"/>
          <a:ext cx="91440" cy="62718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81592"/>
              </a:lnTo>
              <a:lnTo>
                <a:pt x="133151" y="481592"/>
              </a:lnTo>
              <a:lnTo>
                <a:pt x="133151" y="627188"/>
              </a:lnTo>
            </a:path>
          </a:pathLst>
        </a:custGeom>
        <a:noFill/>
        <a:ln w="19050" cap="flat" cmpd="sng" algn="ctr">
          <a:solidFill>
            <a:srgbClr val="4F81BD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BF95A8-2B98-41CD-904D-5D7B89815A45}">
      <dsp:nvSpPr>
        <dsp:cNvPr id="0" name=""/>
        <dsp:cNvSpPr/>
      </dsp:nvSpPr>
      <dsp:spPr>
        <a:xfrm>
          <a:off x="6208761" y="1191601"/>
          <a:ext cx="1168288" cy="4570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1493"/>
              </a:lnTo>
              <a:lnTo>
                <a:pt x="1168288" y="311493"/>
              </a:lnTo>
              <a:lnTo>
                <a:pt x="1168288" y="457089"/>
              </a:lnTo>
            </a:path>
          </a:pathLst>
        </a:custGeo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F03E75-76C0-453B-95F3-7FA3EF98973B}">
      <dsp:nvSpPr>
        <dsp:cNvPr id="0" name=""/>
        <dsp:cNvSpPr/>
      </dsp:nvSpPr>
      <dsp:spPr>
        <a:xfrm>
          <a:off x="5374698" y="2646690"/>
          <a:ext cx="104169" cy="6235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77929"/>
              </a:lnTo>
              <a:lnTo>
                <a:pt x="104169" y="477929"/>
              </a:lnTo>
              <a:lnTo>
                <a:pt x="104169" y="623525"/>
              </a:lnTo>
            </a:path>
          </a:pathLst>
        </a:custGeom>
        <a:noFill/>
        <a:ln w="19050" cap="flat" cmpd="sng" algn="ctr">
          <a:solidFill>
            <a:srgbClr val="4F81BD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FF4C89-C06C-4477-8CE9-279DCAF7F926}">
      <dsp:nvSpPr>
        <dsp:cNvPr id="0" name=""/>
        <dsp:cNvSpPr/>
      </dsp:nvSpPr>
      <dsp:spPr>
        <a:xfrm>
          <a:off x="5374698" y="1191601"/>
          <a:ext cx="834062" cy="457089"/>
        </a:xfrm>
        <a:custGeom>
          <a:avLst/>
          <a:gdLst/>
          <a:ahLst/>
          <a:cxnLst/>
          <a:rect l="0" t="0" r="0" b="0"/>
          <a:pathLst>
            <a:path>
              <a:moveTo>
                <a:pt x="834062" y="0"/>
              </a:moveTo>
              <a:lnTo>
                <a:pt x="834062" y="311493"/>
              </a:lnTo>
              <a:lnTo>
                <a:pt x="0" y="311493"/>
              </a:lnTo>
              <a:lnTo>
                <a:pt x="0" y="457089"/>
              </a:lnTo>
            </a:path>
          </a:pathLst>
        </a:custGeo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BA661E-C8B2-4B36-A4A1-7C4DADAD4D75}">
      <dsp:nvSpPr>
        <dsp:cNvPr id="0" name=""/>
        <dsp:cNvSpPr/>
      </dsp:nvSpPr>
      <dsp:spPr>
        <a:xfrm>
          <a:off x="3031547" y="2646690"/>
          <a:ext cx="91440" cy="623525"/>
        </a:xfrm>
        <a:custGeom>
          <a:avLst/>
          <a:gdLst/>
          <a:ahLst/>
          <a:cxnLst/>
          <a:rect l="0" t="0" r="0" b="0"/>
          <a:pathLst>
            <a:path>
              <a:moveTo>
                <a:pt x="109167" y="0"/>
              </a:moveTo>
              <a:lnTo>
                <a:pt x="109167" y="477929"/>
              </a:lnTo>
              <a:lnTo>
                <a:pt x="45720" y="477929"/>
              </a:lnTo>
              <a:lnTo>
                <a:pt x="45720" y="623525"/>
              </a:lnTo>
            </a:path>
          </a:pathLst>
        </a:custGeom>
        <a:noFill/>
        <a:ln w="19050" cap="flat" cmpd="sng" algn="ctr">
          <a:solidFill>
            <a:srgbClr val="4F81BD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23ED02-657A-4465-899D-7CE7CB5B171D}">
      <dsp:nvSpPr>
        <dsp:cNvPr id="0" name=""/>
        <dsp:cNvSpPr/>
      </dsp:nvSpPr>
      <dsp:spPr>
        <a:xfrm>
          <a:off x="1952237" y="1191601"/>
          <a:ext cx="1188478" cy="4570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1493"/>
              </a:lnTo>
              <a:lnTo>
                <a:pt x="1188478" y="311493"/>
              </a:lnTo>
              <a:lnTo>
                <a:pt x="1188478" y="457089"/>
              </a:lnTo>
            </a:path>
          </a:pathLst>
        </a:custGeom>
        <a:noFill/>
        <a:ln w="19050" cap="flat" cmpd="sng" algn="ctr">
          <a:solidFill>
            <a:srgbClr val="4F81BD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E942D9-D608-4BDB-8FF2-85117B274BA8}">
      <dsp:nvSpPr>
        <dsp:cNvPr id="0" name=""/>
        <dsp:cNvSpPr/>
      </dsp:nvSpPr>
      <dsp:spPr>
        <a:xfrm>
          <a:off x="652909" y="2646690"/>
          <a:ext cx="91440" cy="62352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77929"/>
              </a:lnTo>
              <a:lnTo>
                <a:pt x="73427" y="477929"/>
              </a:lnTo>
              <a:lnTo>
                <a:pt x="73427" y="623525"/>
              </a:lnTo>
            </a:path>
          </a:pathLst>
        </a:custGeom>
        <a:noFill/>
        <a:ln w="19050" cap="flat" cmpd="sng" algn="ctr">
          <a:solidFill>
            <a:srgbClr val="4F81BD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271236-F99A-4FCC-8F23-525A1CACF229}">
      <dsp:nvSpPr>
        <dsp:cNvPr id="0" name=""/>
        <dsp:cNvSpPr/>
      </dsp:nvSpPr>
      <dsp:spPr>
        <a:xfrm>
          <a:off x="698629" y="1191601"/>
          <a:ext cx="1253607" cy="457089"/>
        </a:xfrm>
        <a:custGeom>
          <a:avLst/>
          <a:gdLst/>
          <a:ahLst/>
          <a:cxnLst/>
          <a:rect l="0" t="0" r="0" b="0"/>
          <a:pathLst>
            <a:path>
              <a:moveTo>
                <a:pt x="1253607" y="0"/>
              </a:moveTo>
              <a:lnTo>
                <a:pt x="1253607" y="311493"/>
              </a:lnTo>
              <a:lnTo>
                <a:pt x="0" y="311493"/>
              </a:lnTo>
              <a:lnTo>
                <a:pt x="0" y="457089"/>
              </a:lnTo>
            </a:path>
          </a:pathLst>
        </a:custGeom>
        <a:noFill/>
        <a:ln w="19050" cap="flat" cmpd="sng" algn="ctr">
          <a:solidFill>
            <a:srgbClr val="4F81BD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E84AE7-17AA-4307-B309-0F623B8CB22C}">
      <dsp:nvSpPr>
        <dsp:cNvPr id="0" name=""/>
        <dsp:cNvSpPr/>
      </dsp:nvSpPr>
      <dsp:spPr>
        <a:xfrm>
          <a:off x="1078979" y="193601"/>
          <a:ext cx="1746515" cy="998000"/>
        </a:xfrm>
        <a:prstGeom prst="roundRect">
          <a:avLst>
            <a:gd name="adj" fmla="val 10000"/>
          </a:avLst>
        </a:prstGeom>
        <a:solidFill>
          <a:srgbClr val="4F81BD"/>
        </a:solidFill>
        <a:ln w="19050" cap="flat" cmpd="sng" algn="ctr">
          <a:solidFill>
            <a:srgbClr val="4F81B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E4BA18-4906-4775-AB24-585922EB91A5}">
      <dsp:nvSpPr>
        <dsp:cNvPr id="0" name=""/>
        <dsp:cNvSpPr/>
      </dsp:nvSpPr>
      <dsp:spPr>
        <a:xfrm>
          <a:off x="1253607" y="359497"/>
          <a:ext cx="1746515" cy="998000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cs-CZ" sz="1200" b="1" u="sng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j-lt"/>
              <a:ea typeface="+mn-ea"/>
              <a:cs typeface="+mn-cs"/>
            </a:rPr>
            <a:t>Hierarchické</a:t>
          </a:r>
          <a:r>
            <a:rPr lang="cs-CZ" sz="12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j-lt"/>
              <a:ea typeface="+mn-ea"/>
              <a:cs typeface="+mn-cs"/>
            </a:rPr>
            <a:t/>
          </a:r>
          <a:br>
            <a:rPr lang="cs-CZ" sz="12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j-lt"/>
              <a:ea typeface="+mn-ea"/>
              <a:cs typeface="+mn-cs"/>
            </a:rPr>
          </a:br>
          <a:r>
            <a:rPr lang="cs-CZ" sz="12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j-lt"/>
              <a:ea typeface="+mn-ea"/>
              <a:cs typeface="+mn-cs"/>
            </a:rPr>
            <a:t>shluky jsou definovány postupným skládáním objektů</a:t>
          </a:r>
          <a:endParaRPr lang="cs-CZ" sz="12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+mj-lt"/>
            <a:ea typeface="+mn-ea"/>
            <a:cs typeface="+mn-cs"/>
          </a:endParaRPr>
        </a:p>
      </dsp:txBody>
      <dsp:txXfrm>
        <a:off x="1282837" y="388727"/>
        <a:ext cx="1688055" cy="939540"/>
      </dsp:txXfrm>
    </dsp:sp>
    <dsp:sp modelId="{4796DB54-4152-4423-B13C-3F5E4408A82D}">
      <dsp:nvSpPr>
        <dsp:cNvPr id="0" name=""/>
        <dsp:cNvSpPr/>
      </dsp:nvSpPr>
      <dsp:spPr>
        <a:xfrm>
          <a:off x="-174628" y="1648690"/>
          <a:ext cx="1746515" cy="998000"/>
        </a:xfrm>
        <a:prstGeom prst="roundRect">
          <a:avLst>
            <a:gd name="adj" fmla="val 10000"/>
          </a:avLst>
        </a:prstGeom>
        <a:solidFill>
          <a:srgbClr val="4F81BD"/>
        </a:solidFill>
        <a:ln w="19050" cap="flat" cmpd="sng" algn="ctr">
          <a:solidFill>
            <a:srgbClr val="4F81B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BE602E-CDC8-4C5D-ADF6-50C5A9F036F1}">
      <dsp:nvSpPr>
        <dsp:cNvPr id="0" name=""/>
        <dsp:cNvSpPr/>
      </dsp:nvSpPr>
      <dsp:spPr>
        <a:xfrm>
          <a:off x="0" y="1814587"/>
          <a:ext cx="1746515" cy="998000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200" b="1" u="sng" kern="1200" dirty="0" err="1" smtClean="0">
              <a:latin typeface="+mj-lt"/>
            </a:rPr>
            <a:t>Divizivní</a:t>
          </a:r>
          <a:r>
            <a:rPr lang="cs-CZ" sz="1200" kern="1200" dirty="0" smtClean="0">
              <a:latin typeface="+mj-lt"/>
            </a:rPr>
            <a:t/>
          </a:r>
          <a:br>
            <a:rPr lang="cs-CZ" sz="1200" kern="1200" dirty="0" smtClean="0">
              <a:latin typeface="+mj-lt"/>
            </a:rPr>
          </a:br>
          <a:r>
            <a:rPr lang="cs-CZ" sz="1200" kern="1200" dirty="0" smtClean="0">
              <a:latin typeface="+mj-lt"/>
            </a:rPr>
            <a:t>Objekty jsou nejprve rozděleny do dvou shluků, tyto shluky jsou dále rozděleny atd.</a:t>
          </a:r>
          <a:endParaRPr lang="cs-CZ" sz="12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+mj-lt"/>
            <a:ea typeface="+mn-ea"/>
            <a:cs typeface="+mn-cs"/>
          </a:endParaRPr>
        </a:p>
      </dsp:txBody>
      <dsp:txXfrm>
        <a:off x="29230" y="1843817"/>
        <a:ext cx="1688055" cy="939540"/>
      </dsp:txXfrm>
    </dsp:sp>
    <dsp:sp modelId="{5148620C-4C5C-4063-99E3-05816DD4FD52}">
      <dsp:nvSpPr>
        <dsp:cNvPr id="0" name=""/>
        <dsp:cNvSpPr/>
      </dsp:nvSpPr>
      <dsp:spPr>
        <a:xfrm>
          <a:off x="-59489" y="3270216"/>
          <a:ext cx="1571653" cy="998000"/>
        </a:xfrm>
        <a:prstGeom prst="roundRect">
          <a:avLst>
            <a:gd name="adj" fmla="val 10000"/>
          </a:avLst>
        </a:prstGeom>
        <a:solidFill>
          <a:srgbClr val="4F81BD"/>
        </a:solidFill>
        <a:ln w="19050" cap="flat" cmpd="sng" algn="ctr">
          <a:solidFill>
            <a:srgbClr val="4F81B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B3930C-4808-4538-A678-1A2C402E07BD}">
      <dsp:nvSpPr>
        <dsp:cNvPr id="0" name=""/>
        <dsp:cNvSpPr/>
      </dsp:nvSpPr>
      <dsp:spPr>
        <a:xfrm>
          <a:off x="115138" y="3436113"/>
          <a:ext cx="1571653" cy="998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rgbClr val="4F81B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200" b="1" kern="1200" dirty="0" smtClean="0">
              <a:latin typeface="+mj-lt"/>
            </a:rPr>
            <a:t>TWINSPAN</a:t>
          </a:r>
          <a:r>
            <a:rPr lang="cs-CZ" sz="1200" kern="1200" dirty="0" smtClean="0">
              <a:latin typeface="+mj-lt"/>
            </a:rPr>
            <a:t> = dělení objektů podle os ordinačního prostoru </a:t>
          </a:r>
          <a:endParaRPr lang="cs-CZ" sz="1200" kern="1200" dirty="0">
            <a:latin typeface="+mj-lt"/>
          </a:endParaRPr>
        </a:p>
      </dsp:txBody>
      <dsp:txXfrm>
        <a:off x="144368" y="3465343"/>
        <a:ext cx="1513193" cy="939540"/>
      </dsp:txXfrm>
    </dsp:sp>
    <dsp:sp modelId="{47367CB6-DBC3-41F3-9ED3-56886A34BC3C}">
      <dsp:nvSpPr>
        <dsp:cNvPr id="0" name=""/>
        <dsp:cNvSpPr/>
      </dsp:nvSpPr>
      <dsp:spPr>
        <a:xfrm>
          <a:off x="2267457" y="1648690"/>
          <a:ext cx="1746515" cy="998000"/>
        </a:xfrm>
        <a:prstGeom prst="roundRect">
          <a:avLst>
            <a:gd name="adj" fmla="val 10000"/>
          </a:avLst>
        </a:prstGeom>
        <a:solidFill>
          <a:srgbClr val="4F81BD"/>
        </a:solidFill>
        <a:ln w="19050" cap="flat" cmpd="sng" algn="ctr">
          <a:solidFill>
            <a:srgbClr val="4F81B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EEFD95-82C1-40FD-B7BD-1313292F758F}">
      <dsp:nvSpPr>
        <dsp:cNvPr id="0" name=""/>
        <dsp:cNvSpPr/>
      </dsp:nvSpPr>
      <dsp:spPr>
        <a:xfrm>
          <a:off x="2442085" y="1814587"/>
          <a:ext cx="1746515" cy="998000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200" b="1" u="sng" kern="1200" dirty="0" err="1" smtClean="0">
              <a:solidFill>
                <a:schemeClr val="tx1"/>
              </a:solidFill>
              <a:latin typeface="+mj-lt"/>
            </a:rPr>
            <a:t>Aglomerativní</a:t>
          </a:r>
          <a:r>
            <a:rPr lang="cs-CZ" sz="1200" kern="1200" dirty="0" smtClean="0">
              <a:solidFill>
                <a:schemeClr val="tx1"/>
              </a:solidFill>
              <a:latin typeface="+mj-lt"/>
            </a:rPr>
            <a:t/>
          </a:r>
          <a:br>
            <a:rPr lang="cs-CZ" sz="1200" kern="1200" dirty="0" smtClean="0">
              <a:solidFill>
                <a:schemeClr val="tx1"/>
              </a:solidFill>
              <a:latin typeface="+mj-lt"/>
            </a:rPr>
          </a:br>
          <a:r>
            <a:rPr lang="cs-CZ" sz="1200" kern="1200" dirty="0" smtClean="0">
              <a:solidFill>
                <a:schemeClr val="tx1"/>
              </a:solidFill>
              <a:latin typeface="+mj-lt"/>
            </a:rPr>
            <a:t>Po spojení první dvojice objektů dochází k postupnému napojování dalších objektů.</a:t>
          </a:r>
          <a:endParaRPr lang="cs-CZ" sz="1200" kern="1200" dirty="0">
            <a:solidFill>
              <a:schemeClr val="tx1"/>
            </a:solidFill>
            <a:latin typeface="+mj-lt"/>
            <a:ea typeface="+mn-ea"/>
            <a:cs typeface="+mn-cs"/>
          </a:endParaRPr>
        </a:p>
      </dsp:txBody>
      <dsp:txXfrm>
        <a:off x="2471315" y="1843817"/>
        <a:ext cx="1688055" cy="939540"/>
      </dsp:txXfrm>
    </dsp:sp>
    <dsp:sp modelId="{DF1BA236-6C84-4F9B-B04B-3EAB60CC9573}">
      <dsp:nvSpPr>
        <dsp:cNvPr id="0" name=""/>
        <dsp:cNvSpPr/>
      </dsp:nvSpPr>
      <dsp:spPr>
        <a:xfrm>
          <a:off x="2011293" y="3270216"/>
          <a:ext cx="2131948" cy="1460433"/>
        </a:xfrm>
        <a:prstGeom prst="roundRect">
          <a:avLst>
            <a:gd name="adj" fmla="val 10000"/>
          </a:avLst>
        </a:prstGeom>
        <a:solidFill>
          <a:srgbClr val="4F81BD"/>
        </a:solidFill>
        <a:ln w="19050" cap="flat" cmpd="sng" algn="ctr">
          <a:solidFill>
            <a:srgbClr val="4F81B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DCE745-E12F-417A-994E-4E297D03E588}">
      <dsp:nvSpPr>
        <dsp:cNvPr id="0" name=""/>
        <dsp:cNvSpPr/>
      </dsp:nvSpPr>
      <dsp:spPr>
        <a:xfrm>
          <a:off x="2185921" y="3436113"/>
          <a:ext cx="2131948" cy="146043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rgbClr val="4F81B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200" b="1" kern="1200" dirty="0" smtClean="0">
              <a:latin typeface="+mj-lt"/>
            </a:rPr>
            <a:t>- Metoda nejbližšího souseda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200" b="1" kern="1200" dirty="0" smtClean="0">
              <a:latin typeface="+mj-lt"/>
            </a:rPr>
            <a:t>- Průměrná vzdálenost 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200" b="1" kern="1200" dirty="0" smtClean="0">
              <a:latin typeface="+mj-lt"/>
            </a:rPr>
            <a:t>- </a:t>
          </a:r>
          <a:r>
            <a:rPr lang="cs-CZ" sz="1200" b="1" kern="1200" dirty="0" err="1" smtClean="0">
              <a:latin typeface="+mj-lt"/>
            </a:rPr>
            <a:t>Středospojná</a:t>
          </a:r>
          <a:r>
            <a:rPr lang="cs-CZ" sz="1200" b="1" kern="1200" dirty="0" smtClean="0">
              <a:latin typeface="+mj-lt"/>
            </a:rPr>
            <a:t> vzdálenost 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200" b="1" kern="1200" dirty="0" smtClean="0">
              <a:latin typeface="+mj-lt"/>
            </a:rPr>
            <a:t>- Metoda nejvzdálenějšího souseda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200" b="1" kern="1200" dirty="0" smtClean="0">
              <a:latin typeface="+mj-lt"/>
            </a:rPr>
            <a:t>- </a:t>
          </a:r>
          <a:r>
            <a:rPr lang="cs-CZ" sz="1200" b="1" kern="1200" dirty="0" err="1" smtClean="0">
              <a:latin typeface="+mj-lt"/>
            </a:rPr>
            <a:t>Wardova</a:t>
          </a:r>
          <a:r>
            <a:rPr lang="cs-CZ" sz="1200" b="1" kern="1200" dirty="0" smtClean="0">
              <a:latin typeface="+mj-lt"/>
            </a:rPr>
            <a:t> metoda</a:t>
          </a:r>
          <a:endParaRPr lang="cs-CZ" sz="1200" b="1" kern="1200" dirty="0">
            <a:latin typeface="+mj-lt"/>
          </a:endParaRPr>
        </a:p>
      </dsp:txBody>
      <dsp:txXfrm>
        <a:off x="2228696" y="3478888"/>
        <a:ext cx="2046398" cy="1374883"/>
      </dsp:txXfrm>
    </dsp:sp>
    <dsp:sp modelId="{E873EB5D-5AEC-4E30-9CC5-B669C2710CF9}">
      <dsp:nvSpPr>
        <dsp:cNvPr id="0" name=""/>
        <dsp:cNvSpPr/>
      </dsp:nvSpPr>
      <dsp:spPr>
        <a:xfrm>
          <a:off x="5335503" y="193601"/>
          <a:ext cx="1746515" cy="998000"/>
        </a:xfrm>
        <a:prstGeom prst="roundRect">
          <a:avLst>
            <a:gd name="adj" fmla="val 10000"/>
          </a:avLst>
        </a:prstGeom>
        <a:solidFill>
          <a:srgbClr val="4F81BD"/>
        </a:solidFill>
        <a:ln w="19050" cap="flat" cmpd="sng" algn="ctr">
          <a:solidFill>
            <a:srgbClr val="4F81B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856EC2-64DF-4D04-92BF-688F62ADEC55}">
      <dsp:nvSpPr>
        <dsp:cNvPr id="0" name=""/>
        <dsp:cNvSpPr/>
      </dsp:nvSpPr>
      <dsp:spPr>
        <a:xfrm>
          <a:off x="5510131" y="359497"/>
          <a:ext cx="1746515" cy="998000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cs-CZ" sz="1200" b="1" u="sng" kern="12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j-lt"/>
              <a:ea typeface="+mn-ea"/>
              <a:cs typeface="+mn-cs"/>
            </a:rPr>
            <a:t>Nehierarchické</a:t>
          </a:r>
          <a:r>
            <a:rPr lang="cs-CZ" sz="12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j-lt"/>
              <a:ea typeface="+mn-ea"/>
              <a:cs typeface="+mn-cs"/>
            </a:rPr>
            <a:t/>
          </a:r>
          <a:br>
            <a:rPr lang="cs-CZ" sz="12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j-lt"/>
              <a:ea typeface="+mn-ea"/>
              <a:cs typeface="+mn-cs"/>
            </a:rPr>
          </a:br>
          <a:r>
            <a:rPr lang="cs-CZ" sz="12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j-lt"/>
              <a:ea typeface="+mn-ea"/>
              <a:cs typeface="+mn-cs"/>
            </a:rPr>
            <a:t>Shluky jsou definovány  v jednom kroku</a:t>
          </a:r>
          <a:endParaRPr lang="cs-CZ" sz="12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+mj-lt"/>
            <a:ea typeface="+mn-ea"/>
            <a:cs typeface="+mn-cs"/>
          </a:endParaRPr>
        </a:p>
      </dsp:txBody>
      <dsp:txXfrm>
        <a:off x="5539361" y="388727"/>
        <a:ext cx="1688055" cy="939540"/>
      </dsp:txXfrm>
    </dsp:sp>
    <dsp:sp modelId="{568B6CAF-8788-498A-B160-5CB05B741B97}">
      <dsp:nvSpPr>
        <dsp:cNvPr id="0" name=""/>
        <dsp:cNvSpPr/>
      </dsp:nvSpPr>
      <dsp:spPr>
        <a:xfrm>
          <a:off x="4501440" y="1648690"/>
          <a:ext cx="1746515" cy="998000"/>
        </a:xfrm>
        <a:prstGeom prst="roundRect">
          <a:avLst>
            <a:gd name="adj" fmla="val 10000"/>
          </a:avLst>
        </a:prstGeom>
        <a:solidFill>
          <a:srgbClr val="4F81BD"/>
        </a:solidFill>
        <a:ln w="19050" cap="flat" cmpd="sng" algn="ctr">
          <a:solidFill>
            <a:srgbClr val="4F81B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B187FF-581A-4CE1-B1AA-7E4517717532}">
      <dsp:nvSpPr>
        <dsp:cNvPr id="0" name=""/>
        <dsp:cNvSpPr/>
      </dsp:nvSpPr>
      <dsp:spPr>
        <a:xfrm>
          <a:off x="4676069" y="1814587"/>
          <a:ext cx="1746515" cy="998000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200" b="1" u="sng" kern="12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j-lt"/>
              <a:ea typeface="+mn-ea"/>
              <a:cs typeface="+mn-cs"/>
            </a:rPr>
            <a:t>Divizivní</a:t>
          </a:r>
          <a:r>
            <a:rPr lang="cs-CZ" sz="12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j-lt"/>
              <a:ea typeface="+mn-ea"/>
              <a:cs typeface="+mn-cs"/>
            </a:rPr>
            <a:t> </a:t>
          </a:r>
          <a:br>
            <a:rPr lang="cs-CZ" sz="12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j-lt"/>
              <a:ea typeface="+mn-ea"/>
              <a:cs typeface="+mn-cs"/>
            </a:rPr>
          </a:br>
          <a:r>
            <a:rPr lang="cs-CZ" sz="12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j-lt"/>
              <a:ea typeface="+mn-ea"/>
              <a:cs typeface="+mn-cs"/>
            </a:rPr>
            <a:t>Objekty jsou rozděleny do předem nastaveného počtu shluků.</a:t>
          </a:r>
          <a:endParaRPr lang="cs-CZ" sz="12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+mj-lt"/>
            <a:ea typeface="+mn-ea"/>
            <a:cs typeface="+mn-cs"/>
          </a:endParaRPr>
        </a:p>
      </dsp:txBody>
      <dsp:txXfrm>
        <a:off x="4705299" y="1843817"/>
        <a:ext cx="1688055" cy="939540"/>
      </dsp:txXfrm>
    </dsp:sp>
    <dsp:sp modelId="{4417EDCB-0D9C-4F89-88A3-C14BCFBCDAD5}">
      <dsp:nvSpPr>
        <dsp:cNvPr id="0" name=""/>
        <dsp:cNvSpPr/>
      </dsp:nvSpPr>
      <dsp:spPr>
        <a:xfrm>
          <a:off x="4693041" y="3270216"/>
          <a:ext cx="1571653" cy="998000"/>
        </a:xfrm>
        <a:prstGeom prst="roundRect">
          <a:avLst>
            <a:gd name="adj" fmla="val 10000"/>
          </a:avLst>
        </a:prstGeom>
        <a:solidFill>
          <a:srgbClr val="4F81BD"/>
        </a:solidFill>
        <a:ln w="19050" cap="flat" cmpd="sng" algn="ctr">
          <a:solidFill>
            <a:srgbClr val="4F81B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A369C5-D4CE-4E0E-9FD6-862A8DB94AFD}">
      <dsp:nvSpPr>
        <dsp:cNvPr id="0" name=""/>
        <dsp:cNvSpPr/>
      </dsp:nvSpPr>
      <dsp:spPr>
        <a:xfrm>
          <a:off x="4867669" y="3436113"/>
          <a:ext cx="1571653" cy="998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rgbClr val="4F81B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200" b="1" kern="1200" dirty="0" smtClean="0">
              <a:latin typeface="+mj-lt"/>
            </a:rPr>
            <a:t>K-</a:t>
          </a:r>
          <a:r>
            <a:rPr lang="cs-CZ" sz="1200" b="1" kern="1200" dirty="0" err="1" smtClean="0">
              <a:latin typeface="+mj-lt"/>
            </a:rPr>
            <a:t>means</a:t>
          </a:r>
          <a:r>
            <a:rPr lang="cs-CZ" sz="1200" kern="1200" dirty="0" smtClean="0">
              <a:latin typeface="+mj-lt"/>
            </a:rPr>
            <a:t> = analogie </a:t>
          </a:r>
          <a:r>
            <a:rPr lang="cs-CZ" sz="1200" kern="1200" dirty="0" err="1" smtClean="0">
              <a:latin typeface="+mj-lt"/>
            </a:rPr>
            <a:t>Wardovy</a:t>
          </a:r>
          <a:r>
            <a:rPr lang="cs-CZ" sz="1200" kern="1200" dirty="0" smtClean="0">
              <a:latin typeface="+mj-lt"/>
            </a:rPr>
            <a:t> metody, ale počet shluků musí být předem definován</a:t>
          </a:r>
          <a:endParaRPr lang="cs-CZ" sz="1200" kern="1200" dirty="0">
            <a:latin typeface="+mj-lt"/>
          </a:endParaRPr>
        </a:p>
      </dsp:txBody>
      <dsp:txXfrm>
        <a:off x="4896899" y="3465343"/>
        <a:ext cx="1513193" cy="939540"/>
      </dsp:txXfrm>
    </dsp:sp>
    <dsp:sp modelId="{184B3EC1-A819-4AD0-B197-8FC064C0A49E}">
      <dsp:nvSpPr>
        <dsp:cNvPr id="0" name=""/>
        <dsp:cNvSpPr/>
      </dsp:nvSpPr>
      <dsp:spPr>
        <a:xfrm>
          <a:off x="6503791" y="1648690"/>
          <a:ext cx="1746515" cy="998000"/>
        </a:xfrm>
        <a:prstGeom prst="roundRect">
          <a:avLst>
            <a:gd name="adj" fmla="val 10000"/>
          </a:avLst>
        </a:prstGeom>
        <a:solidFill>
          <a:srgbClr val="4F81BD"/>
        </a:solidFill>
        <a:ln w="19050" cap="flat" cmpd="sng" algn="ctr">
          <a:solidFill>
            <a:srgbClr val="4F81B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3A1854-A706-4D39-BD78-71506F182423}">
      <dsp:nvSpPr>
        <dsp:cNvPr id="0" name=""/>
        <dsp:cNvSpPr/>
      </dsp:nvSpPr>
      <dsp:spPr>
        <a:xfrm>
          <a:off x="6678420" y="1814587"/>
          <a:ext cx="1746515" cy="998000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200" b="1" u="sng" kern="12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j-lt"/>
              <a:ea typeface="+mn-ea"/>
              <a:cs typeface="+mn-cs"/>
            </a:rPr>
            <a:t>Aglomerativní</a:t>
          </a:r>
          <a:r>
            <a:rPr lang="cs-CZ" sz="12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j-lt"/>
              <a:ea typeface="+mn-ea"/>
              <a:cs typeface="+mn-cs"/>
            </a:rPr>
            <a:t/>
          </a:r>
          <a:br>
            <a:rPr lang="cs-CZ" sz="12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j-lt"/>
              <a:ea typeface="+mn-ea"/>
              <a:cs typeface="+mn-cs"/>
            </a:rPr>
          </a:br>
          <a:r>
            <a:rPr lang="cs-CZ" sz="12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j-lt"/>
              <a:ea typeface="+mn-ea"/>
              <a:cs typeface="+mn-cs"/>
            </a:rPr>
            <a:t>síť spojených bodů</a:t>
          </a:r>
          <a:endParaRPr lang="cs-CZ" sz="12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+mj-lt"/>
            <a:ea typeface="+mn-ea"/>
            <a:cs typeface="+mn-cs"/>
          </a:endParaRPr>
        </a:p>
      </dsp:txBody>
      <dsp:txXfrm>
        <a:off x="6707650" y="1843817"/>
        <a:ext cx="1688055" cy="939540"/>
      </dsp:txXfrm>
    </dsp:sp>
    <dsp:sp modelId="{E3427C39-D5FC-4418-8EB0-13A7C4749732}">
      <dsp:nvSpPr>
        <dsp:cNvPr id="0" name=""/>
        <dsp:cNvSpPr/>
      </dsp:nvSpPr>
      <dsp:spPr>
        <a:xfrm>
          <a:off x="6678654" y="3273878"/>
          <a:ext cx="1571653" cy="998000"/>
        </a:xfrm>
        <a:prstGeom prst="roundRect">
          <a:avLst>
            <a:gd name="adj" fmla="val 10000"/>
          </a:avLst>
        </a:prstGeom>
        <a:solidFill>
          <a:srgbClr val="4F81BD"/>
        </a:solidFill>
        <a:ln w="19050" cap="flat" cmpd="sng" algn="ctr">
          <a:solidFill>
            <a:srgbClr val="4F81B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C9ECD3-5D09-4440-9CA1-92CFD3D0678E}">
      <dsp:nvSpPr>
        <dsp:cNvPr id="0" name=""/>
        <dsp:cNvSpPr/>
      </dsp:nvSpPr>
      <dsp:spPr>
        <a:xfrm>
          <a:off x="6853282" y="3439775"/>
          <a:ext cx="1571653" cy="998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rgbClr val="4F81B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200" b="1" kern="1200" dirty="0" smtClean="0">
              <a:latin typeface="+mj-lt"/>
            </a:rPr>
            <a:t>Minimum </a:t>
          </a:r>
          <a:r>
            <a:rPr lang="cs-CZ" sz="1200" b="1" kern="1200" dirty="0" err="1" smtClean="0">
              <a:latin typeface="+mj-lt"/>
            </a:rPr>
            <a:t>spanning</a:t>
          </a:r>
          <a:r>
            <a:rPr lang="cs-CZ" sz="1200" b="1" kern="1200" dirty="0" smtClean="0">
              <a:latin typeface="+mj-lt"/>
            </a:rPr>
            <a:t> </a:t>
          </a:r>
          <a:r>
            <a:rPr lang="cs-CZ" sz="1200" b="1" kern="1200" dirty="0" err="1" smtClean="0">
              <a:latin typeface="+mj-lt"/>
            </a:rPr>
            <a:t>tree</a:t>
          </a:r>
          <a:r>
            <a:rPr lang="cs-CZ" sz="1200" b="1" kern="1200" dirty="0" smtClean="0">
              <a:latin typeface="+mj-lt"/>
            </a:rPr>
            <a:t> </a:t>
          </a:r>
          <a:r>
            <a:rPr lang="cs-CZ" sz="1200" kern="1200" dirty="0" smtClean="0">
              <a:latin typeface="+mj-lt"/>
            </a:rPr>
            <a:t>= hledají nejkratší spojnici mezi objekty </a:t>
          </a:r>
          <a:endParaRPr lang="cs-CZ" sz="1200" kern="1200" dirty="0">
            <a:latin typeface="+mj-lt"/>
          </a:endParaRPr>
        </a:p>
      </dsp:txBody>
      <dsp:txXfrm>
        <a:off x="6882512" y="3469005"/>
        <a:ext cx="1513193" cy="9395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1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659347-840F-40A7-88F4-6B6B9A66D102}" type="datetimeFigureOut">
              <a:rPr lang="cs-CZ" smtClean="0"/>
              <a:pPr/>
              <a:t>31.10.2016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1AC207-762A-4F98-82CE-914C67230C4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94157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 txBox="1">
            <a:spLocks noGrp="1" noChangeArrowheads="1"/>
          </p:cNvSpPr>
          <p:nvPr/>
        </p:nvSpPr>
        <p:spPr bwMode="auto">
          <a:xfrm>
            <a:off x="3883852" y="8684753"/>
            <a:ext cx="2972547" cy="457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A72BED3D-C46A-4C3C-8389-BBE443B6604E}" type="slidenum">
              <a:rPr lang="cs-CZ" sz="1200" b="0" i="0"/>
              <a:pPr algn="r"/>
              <a:t>2</a:t>
            </a:fld>
            <a:endParaRPr lang="cs-CZ" sz="1200" b="0" i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2902439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F74B53-992C-4577-A143-249B45FFDF13}" type="slidenum">
              <a:rPr lang="cs-CZ" smtClean="0"/>
              <a:pPr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57293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F74B53-992C-4577-A143-249B45FFDF13}" type="slidenum">
              <a:rPr lang="cs-CZ" smtClean="0"/>
              <a:pPr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600306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endParaRPr lang="cs-CZ" smtClean="0">
              <a:latin typeface="Arial" pitchFamily="34" charset="0"/>
            </a:endParaRPr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endParaRPr lang="cs-CZ" smtClean="0">
              <a:latin typeface="Arial" pitchFamily="34" charset="0"/>
            </a:endParaRPr>
          </a:p>
        </p:txBody>
      </p:sp>
      <p:sp>
        <p:nvSpPr>
          <p:cNvPr id="11059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endParaRPr lang="cs-CZ" smtClean="0">
              <a:latin typeface="Arial" pitchFamily="34" charset="0"/>
            </a:endParaRPr>
          </a:p>
        </p:txBody>
      </p:sp>
      <p:sp>
        <p:nvSpPr>
          <p:cNvPr id="1105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AA0C83D-E776-4C24-9A46-79D0EB12A385}" type="slidenum">
              <a:rPr smtClean="0">
                <a:latin typeface="Arial" pitchFamily="34" charset="0"/>
              </a:rPr>
              <a:pPr/>
              <a:t>14</a:t>
            </a:fld>
            <a:endParaRPr lang="cs-CZ" smtClean="0">
              <a:latin typeface="Arial" pitchFamily="34" charset="0"/>
            </a:endParaRPr>
          </a:p>
        </p:txBody>
      </p:sp>
      <p:sp>
        <p:nvSpPr>
          <p:cNvPr id="1105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1105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51722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endParaRPr lang="cs-CZ" smtClean="0">
              <a:latin typeface="Arial" pitchFamily="34" charset="0"/>
            </a:endParaRPr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endParaRPr lang="cs-CZ" smtClean="0">
              <a:latin typeface="Arial" pitchFamily="34" charset="0"/>
            </a:endParaRPr>
          </a:p>
        </p:txBody>
      </p:sp>
      <p:sp>
        <p:nvSpPr>
          <p:cNvPr id="11059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endParaRPr lang="cs-CZ" smtClean="0">
              <a:latin typeface="Arial" pitchFamily="34" charset="0"/>
            </a:endParaRPr>
          </a:p>
        </p:txBody>
      </p:sp>
      <p:sp>
        <p:nvSpPr>
          <p:cNvPr id="1105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AA0C83D-E776-4C24-9A46-79D0EB12A385}" type="slidenum">
              <a:rPr smtClean="0">
                <a:latin typeface="Arial" pitchFamily="34" charset="0"/>
              </a:rPr>
              <a:pPr/>
              <a:t>15</a:t>
            </a:fld>
            <a:endParaRPr lang="cs-CZ" smtClean="0">
              <a:latin typeface="Arial" pitchFamily="34" charset="0"/>
            </a:endParaRPr>
          </a:p>
        </p:txBody>
      </p:sp>
      <p:sp>
        <p:nvSpPr>
          <p:cNvPr id="1105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1105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56346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endParaRPr lang="cs-CZ" smtClean="0">
              <a:latin typeface="Arial" pitchFamily="34" charset="0"/>
            </a:endParaRPr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endParaRPr lang="cs-CZ" smtClean="0">
              <a:latin typeface="Arial" pitchFamily="34" charset="0"/>
            </a:endParaRPr>
          </a:p>
        </p:txBody>
      </p:sp>
      <p:sp>
        <p:nvSpPr>
          <p:cNvPr id="11059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endParaRPr lang="cs-CZ" smtClean="0">
              <a:latin typeface="Arial" pitchFamily="34" charset="0"/>
            </a:endParaRPr>
          </a:p>
        </p:txBody>
      </p:sp>
      <p:sp>
        <p:nvSpPr>
          <p:cNvPr id="1105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AA0C83D-E776-4C24-9A46-79D0EB12A385}" type="slidenum">
              <a:rPr smtClean="0">
                <a:latin typeface="Arial" pitchFamily="34" charset="0"/>
              </a:rPr>
              <a:pPr/>
              <a:t>16</a:t>
            </a:fld>
            <a:endParaRPr lang="cs-CZ" smtClean="0">
              <a:latin typeface="Arial" pitchFamily="34" charset="0"/>
            </a:endParaRPr>
          </a:p>
        </p:txBody>
      </p:sp>
      <p:sp>
        <p:nvSpPr>
          <p:cNvPr id="1105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1105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49199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endParaRPr lang="cs-CZ" smtClean="0">
              <a:latin typeface="Arial" pitchFamily="34" charset="0"/>
            </a:endParaRPr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endParaRPr lang="cs-CZ" smtClean="0">
              <a:latin typeface="Arial" pitchFamily="34" charset="0"/>
            </a:endParaRPr>
          </a:p>
        </p:txBody>
      </p:sp>
      <p:sp>
        <p:nvSpPr>
          <p:cNvPr id="11059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endParaRPr lang="cs-CZ" smtClean="0">
              <a:latin typeface="Arial" pitchFamily="34" charset="0"/>
            </a:endParaRPr>
          </a:p>
        </p:txBody>
      </p:sp>
      <p:sp>
        <p:nvSpPr>
          <p:cNvPr id="1105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AA0C83D-E776-4C24-9A46-79D0EB12A385}" type="slidenum">
              <a:rPr smtClean="0">
                <a:latin typeface="Arial" pitchFamily="34" charset="0"/>
              </a:rPr>
              <a:pPr/>
              <a:t>17</a:t>
            </a:fld>
            <a:endParaRPr lang="cs-CZ" smtClean="0">
              <a:latin typeface="Arial" pitchFamily="34" charset="0"/>
            </a:endParaRPr>
          </a:p>
        </p:txBody>
      </p:sp>
      <p:sp>
        <p:nvSpPr>
          <p:cNvPr id="1105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1105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13646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F74B53-992C-4577-A143-249B45FFDF13}" type="slidenum">
              <a:rPr lang="cs-CZ" smtClean="0"/>
              <a:pPr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5699171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F74B53-992C-4577-A143-249B45FFDF13}" type="slidenum">
              <a:rPr lang="cs-CZ" smtClean="0"/>
              <a:pPr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85584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F74B53-992C-4577-A143-249B45FFDF13}" type="slidenum">
              <a:rPr lang="cs-CZ" smtClean="0"/>
              <a:pPr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1602307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F74B53-992C-4577-A143-249B45FFDF13}" type="slidenum">
              <a:rPr lang="cs-CZ" smtClean="0"/>
              <a:pPr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968916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 txBox="1">
            <a:spLocks noGrp="1" noChangeArrowheads="1"/>
          </p:cNvSpPr>
          <p:nvPr/>
        </p:nvSpPr>
        <p:spPr bwMode="auto">
          <a:xfrm>
            <a:off x="3883852" y="8684753"/>
            <a:ext cx="2972547" cy="457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A72BED3D-C46A-4C3C-8389-BBE443B6604E}" type="slidenum">
              <a:rPr lang="cs-CZ" sz="1200" b="0" i="0"/>
              <a:pPr algn="r"/>
              <a:t>3</a:t>
            </a:fld>
            <a:endParaRPr lang="cs-CZ" sz="1200" b="0" i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329374033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C6AD14-32E4-42D8-84E3-DBC3AF235E9F}" type="slidenum">
              <a:rPr lang="cs-CZ"/>
              <a:pPr/>
              <a:t>25</a:t>
            </a:fld>
            <a:endParaRPr lang="cs-CZ"/>
          </a:p>
        </p:txBody>
      </p:sp>
      <p:sp>
        <p:nvSpPr>
          <p:cNvPr id="119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7388"/>
            <a:ext cx="4570412" cy="3427412"/>
          </a:xfrm>
          <a:ln/>
        </p:spPr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3213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138114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 txBox="1">
            <a:spLocks noGrp="1" noChangeArrowheads="1"/>
          </p:cNvSpPr>
          <p:nvPr/>
        </p:nvSpPr>
        <p:spPr bwMode="auto">
          <a:xfrm>
            <a:off x="3883852" y="8684753"/>
            <a:ext cx="2972547" cy="457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A72BED3D-C46A-4C3C-8389-BBE443B6604E}" type="slidenum">
              <a:rPr lang="cs-CZ" sz="1200" b="0" i="0"/>
              <a:pPr algn="r"/>
              <a:t>30</a:t>
            </a:fld>
            <a:endParaRPr lang="cs-CZ" sz="1200" b="0" i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190512620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 txBox="1">
            <a:spLocks noGrp="1" noChangeArrowheads="1"/>
          </p:cNvSpPr>
          <p:nvPr/>
        </p:nvSpPr>
        <p:spPr bwMode="auto">
          <a:xfrm>
            <a:off x="3883852" y="8684753"/>
            <a:ext cx="2972547" cy="457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A72BED3D-C46A-4C3C-8389-BBE443B6604E}" type="slidenum">
              <a:rPr lang="cs-CZ" sz="1200" b="0" i="0"/>
              <a:pPr algn="r"/>
              <a:t>31</a:t>
            </a:fld>
            <a:endParaRPr lang="cs-CZ" sz="1200" b="0" i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403888412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 txBox="1">
            <a:spLocks noGrp="1" noChangeArrowheads="1"/>
          </p:cNvSpPr>
          <p:nvPr/>
        </p:nvSpPr>
        <p:spPr bwMode="auto">
          <a:xfrm>
            <a:off x="3883852" y="8684753"/>
            <a:ext cx="2972547" cy="457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A72BED3D-C46A-4C3C-8389-BBE443B6604E}" type="slidenum">
              <a:rPr lang="cs-CZ" sz="1200" b="0" i="0"/>
              <a:pPr algn="r"/>
              <a:t>32</a:t>
            </a:fld>
            <a:endParaRPr lang="cs-CZ" sz="1200" b="0" i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247666576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1AC207-762A-4F98-82CE-914C67230C4A}" type="slidenum">
              <a:rPr lang="cs-CZ" smtClean="0"/>
              <a:pPr/>
              <a:t>33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7208502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 txBox="1">
            <a:spLocks noGrp="1" noChangeArrowheads="1"/>
          </p:cNvSpPr>
          <p:nvPr/>
        </p:nvSpPr>
        <p:spPr bwMode="auto">
          <a:xfrm>
            <a:off x="3883852" y="8684753"/>
            <a:ext cx="2972547" cy="457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A72BED3D-C46A-4C3C-8389-BBE443B6604E}" type="slidenum">
              <a:rPr lang="cs-CZ" sz="1200" b="0" i="0"/>
              <a:pPr algn="r"/>
              <a:t>34</a:t>
            </a:fld>
            <a:endParaRPr lang="cs-CZ" sz="1200" b="0" i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392612183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 txBox="1">
            <a:spLocks noGrp="1" noChangeArrowheads="1"/>
          </p:cNvSpPr>
          <p:nvPr/>
        </p:nvSpPr>
        <p:spPr bwMode="auto">
          <a:xfrm>
            <a:off x="3883852" y="8684753"/>
            <a:ext cx="2972547" cy="457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A72BED3D-C46A-4C3C-8389-BBE443B6604E}" type="slidenum">
              <a:rPr lang="cs-CZ" sz="1200" b="0" i="0"/>
              <a:pPr algn="r"/>
              <a:t>35</a:t>
            </a:fld>
            <a:endParaRPr lang="cs-CZ" sz="1200" b="0" i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>
            <a:normAutofit/>
          </a:bodyPr>
          <a:lstStyle/>
          <a:p>
            <a:pPr eaLnBrk="1" hangingPunct="1"/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252643766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 txBox="1">
            <a:spLocks noGrp="1" noChangeArrowheads="1"/>
          </p:cNvSpPr>
          <p:nvPr/>
        </p:nvSpPr>
        <p:spPr bwMode="auto">
          <a:xfrm>
            <a:off x="3883852" y="8684753"/>
            <a:ext cx="2972547" cy="457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A72BED3D-C46A-4C3C-8389-BBE443B6604E}" type="slidenum">
              <a:rPr lang="cs-CZ" sz="1200" b="0" i="0"/>
              <a:pPr algn="r"/>
              <a:t>36</a:t>
            </a:fld>
            <a:endParaRPr lang="cs-CZ" sz="1200" b="0" i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341031310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1AC207-762A-4F98-82CE-914C67230C4A}" type="slidenum">
              <a:rPr lang="cs-CZ" smtClean="0"/>
              <a:pPr/>
              <a:t>38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562114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F74B53-992C-4577-A143-249B45FFDF13}" type="slidenum">
              <a:rPr lang="cs-CZ" smtClean="0"/>
              <a:pPr/>
              <a:t>39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846746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 txBox="1">
            <a:spLocks noGrp="1" noChangeArrowheads="1"/>
          </p:cNvSpPr>
          <p:nvPr/>
        </p:nvSpPr>
        <p:spPr bwMode="auto">
          <a:xfrm>
            <a:off x="3883852" y="8684753"/>
            <a:ext cx="2972547" cy="457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A72BED3D-C46A-4C3C-8389-BBE443B6604E}" type="slidenum">
              <a:rPr lang="cs-CZ" sz="1200" b="0" i="0"/>
              <a:pPr algn="r"/>
              <a:t>4</a:t>
            </a:fld>
            <a:endParaRPr lang="cs-CZ" sz="1200" b="0" i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89549387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 txBox="1">
            <a:spLocks noGrp="1" noChangeArrowheads="1"/>
          </p:cNvSpPr>
          <p:nvPr/>
        </p:nvSpPr>
        <p:spPr bwMode="auto">
          <a:xfrm>
            <a:off x="3883852" y="8684753"/>
            <a:ext cx="2972547" cy="457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A72BED3D-C46A-4C3C-8389-BBE443B6604E}" type="slidenum">
              <a:rPr lang="cs-CZ" sz="1200" b="0" i="0"/>
              <a:pPr algn="r"/>
              <a:t>40</a:t>
            </a:fld>
            <a:endParaRPr lang="cs-CZ" sz="1200" b="0" i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101140183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F74B53-992C-4577-A143-249B45FFDF13}" type="slidenum">
              <a:rPr lang="cs-CZ" smtClean="0"/>
              <a:pPr/>
              <a:t>41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3935650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F74B53-992C-4577-A143-249B45FFDF13}" type="slidenum">
              <a:rPr lang="cs-CZ" smtClean="0"/>
              <a:pPr/>
              <a:t>42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675966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F74B53-992C-4577-A143-249B45FFDF13}" type="slidenum">
              <a:rPr lang="cs-CZ" smtClean="0"/>
              <a:pPr/>
              <a:t>43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1088400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F74B53-992C-4577-A143-249B45FFDF13}" type="slidenum">
              <a:rPr lang="cs-CZ" smtClean="0"/>
              <a:pPr/>
              <a:t>44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165692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F74B53-992C-4577-A143-249B45FFDF13}" type="slidenum">
              <a:rPr lang="cs-CZ" smtClean="0"/>
              <a:pPr/>
              <a:t>45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064171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F74B53-992C-4577-A143-249B45FFDF13}" type="slidenum">
              <a:rPr lang="cs-CZ" smtClean="0"/>
              <a:pPr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36220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F74B53-992C-4577-A143-249B45FFDF13}" type="slidenum">
              <a:rPr lang="cs-CZ" smtClean="0"/>
              <a:pPr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648805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F74B53-992C-4577-A143-249B45FFDF13}" type="slidenum">
              <a:rPr lang="cs-CZ" smtClean="0"/>
              <a:pPr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169882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F74B53-992C-4577-A143-249B45FFDF13}" type="slidenum">
              <a:rPr lang="cs-CZ" smtClean="0"/>
              <a:pPr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205122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F74B53-992C-4577-A143-249B45FFDF13}" type="slidenum">
              <a:rPr lang="cs-CZ" smtClean="0"/>
              <a:pPr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441434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712788"/>
            <a:ext cx="4559300" cy="3419475"/>
          </a:xfrm>
          <a:ln/>
        </p:spPr>
      </p:sp>
      <p:sp>
        <p:nvSpPr>
          <p:cNvPr id="328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183" y="4339526"/>
            <a:ext cx="5029635" cy="255869"/>
          </a:xfrm>
          <a:noFill/>
          <a:ln/>
        </p:spPr>
        <p:txBody>
          <a:bodyPr>
            <a:normAutofit fontScale="92500" lnSpcReduction="10000"/>
          </a:bodyPr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9465761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" name="Obdélník 4"/>
          <p:cNvSpPr>
            <a:spLocks noChangeArrowheads="1"/>
          </p:cNvSpPr>
          <p:nvPr/>
        </p:nvSpPr>
        <p:spPr bwMode="white"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auto">
          <a:xfrm>
            <a:off x="146050" y="6391275"/>
            <a:ext cx="8832850" cy="466725"/>
          </a:xfrm>
          <a:prstGeom prst="rect">
            <a:avLst/>
          </a:prstGeom>
          <a:solidFill>
            <a:srgbClr val="D7E1E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155575" y="241935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2400" y="152400"/>
            <a:ext cx="8832850" cy="670560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3" name="Elipsa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Elipsa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cs-CZ" smtClean="0"/>
              <a:t>Klepnutím lze upravit styl předlohy podnadpisů.</a:t>
            </a:r>
            <a:endParaRPr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16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19BE8F-E050-4C3C-9814-D6EC8D55BDA4}" type="datetime1">
              <a:rPr lang="cs-CZ"/>
              <a:pPr>
                <a:defRPr/>
              </a:pPr>
              <a:t>31.10.2016</a:t>
            </a:fld>
            <a:endParaRPr lang="cs-CZ"/>
          </a:p>
        </p:txBody>
      </p:sp>
      <p:sp>
        <p:nvSpPr>
          <p:cNvPr id="18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036E1D8A-CBB2-4B24-B7B3-E30E3B97490E}" type="slidenum">
              <a:rPr lang="cs-CZ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8CADAE">
                  <a:shade val="75000"/>
                </a:srgbClr>
              </a:solidFill>
            </a:endParaRPr>
          </a:p>
        </p:txBody>
      </p:sp>
      <p:pic>
        <p:nvPicPr>
          <p:cNvPr id="19" name="Picture 16" descr="logo-IBA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0583" y="6424438"/>
            <a:ext cx="410977" cy="38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683568" y="6446663"/>
            <a:ext cx="3581400" cy="366713"/>
          </a:xfrm>
        </p:spPr>
        <p:txBody>
          <a:bodyPr/>
          <a:lstStyle>
            <a:lvl1pPr>
              <a:defRPr i="1" smtClean="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cs-CZ" dirty="0" smtClean="0"/>
              <a:t>Vytvořil Institut biostatistiky a analýz, Masarykova univerzita </a:t>
            </a:r>
            <a:br>
              <a:rPr lang="cs-CZ" dirty="0" smtClean="0"/>
            </a:br>
            <a:r>
              <a:rPr lang="cs-CZ" dirty="0" smtClean="0"/>
              <a:t>J. Jarkovský, S. </a:t>
            </a:r>
            <a:r>
              <a:rPr lang="cs-CZ" dirty="0" err="1" smtClean="0"/>
              <a:t>Littnerová</a:t>
            </a:r>
            <a:r>
              <a:rPr lang="cs-CZ" dirty="0" smtClean="0"/>
              <a:t>, L. Brožová</a:t>
            </a:r>
            <a:endParaRPr lang="cs-CZ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4" name="Obdélník 3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" name="Obdélník 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7" name="Obdélník 6"/>
          <p:cNvSpPr>
            <a:spLocks noChangeArrowheads="1"/>
          </p:cNvSpPr>
          <p:nvPr/>
        </p:nvSpPr>
        <p:spPr bwMode="auto">
          <a:xfrm>
            <a:off x="149225" y="6388100"/>
            <a:ext cx="8832850" cy="469900"/>
          </a:xfrm>
          <a:prstGeom prst="rect">
            <a:avLst/>
          </a:prstGeom>
          <a:solidFill>
            <a:srgbClr val="D7E1E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5575"/>
            <a:ext cx="8832850" cy="6702425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" name="Elipsa 9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Elipsa 10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16" descr="logo-IBA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0583" y="6424438"/>
            <a:ext cx="410977" cy="38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1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8C414C-7B53-472E-BAB1-DC981D950C87}" type="datetime1">
              <a:rPr lang="cs-CZ"/>
              <a:pPr>
                <a:defRPr/>
              </a:pPr>
              <a:t>31.10.2016</a:t>
            </a:fld>
            <a:endParaRPr lang="cs-CZ"/>
          </a:p>
        </p:txBody>
      </p:sp>
      <p:sp>
        <p:nvSpPr>
          <p:cNvPr id="1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683568" y="6446663"/>
            <a:ext cx="3581400" cy="366713"/>
          </a:xfrm>
        </p:spPr>
        <p:txBody>
          <a:bodyPr/>
          <a:lstStyle>
            <a:lvl1pPr>
              <a:defRPr i="1" smtClean="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cs-CZ" dirty="0" smtClean="0"/>
              <a:t>Vytvořil Institut biostatistiky a analýz, Masarykova univerzita </a:t>
            </a:r>
            <a:br>
              <a:rPr lang="cs-CZ" dirty="0" smtClean="0"/>
            </a:br>
            <a:r>
              <a:rPr lang="cs-CZ" dirty="0" smtClean="0"/>
              <a:t>J. Jarkovský, S. </a:t>
            </a:r>
            <a:r>
              <a:rPr lang="cs-CZ" dirty="0" err="1" smtClean="0"/>
              <a:t>Littnerová</a:t>
            </a:r>
            <a:r>
              <a:rPr lang="cs-CZ" dirty="0" smtClean="0"/>
              <a:t>, L. Brožová</a:t>
            </a:r>
            <a:endParaRPr lang="cs-CZ" dirty="0"/>
          </a:p>
        </p:txBody>
      </p:sp>
      <p:sp>
        <p:nvSpPr>
          <p:cNvPr id="1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4343400" y="10366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5840BF-48BA-43BD-9A16-632094A4B4AF}" type="slidenum">
              <a:rPr lang="cs-CZ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8CADAE">
                  <a:shade val="75000"/>
                </a:srgb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římá spojovací čára 4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auto">
          <a:xfrm>
            <a:off x="152400" y="152400"/>
            <a:ext cx="8832850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3" name="Elipsa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Elipsa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auto">
          <a:xfrm>
            <a:off x="149225" y="6388100"/>
            <a:ext cx="8832850" cy="469900"/>
          </a:xfrm>
          <a:prstGeom prst="rect">
            <a:avLst/>
          </a:prstGeom>
          <a:solidFill>
            <a:srgbClr val="D7E1E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pic>
        <p:nvPicPr>
          <p:cNvPr id="16" name="Picture 20" descr="logo-IBA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70363" y="6453188"/>
            <a:ext cx="360362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1" descr="logomuni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03750" y="6408738"/>
            <a:ext cx="400050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cs-CZ" noProof="0" smtClean="0"/>
              <a:t>Klepnutím na ikonu přidáte obrázek.</a:t>
            </a:r>
            <a:endParaRPr lang="en-US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8" name="Zástupný symbol pro číslo snímku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68AA4C-38FB-42CA-A2B5-1C13FFEA9B69}" type="slidenum">
              <a:rPr lang="cs-CZ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19" name="Zástupný symbol pro datum 4"/>
          <p:cNvSpPr>
            <a:spLocks noGrp="1"/>
          </p:cNvSpPr>
          <p:nvPr>
            <p:ph type="dt" sz="half" idx="11"/>
          </p:nvPr>
        </p:nvSpPr>
        <p:spPr>
          <a:xfrm>
            <a:off x="5788025" y="6405563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571C8C-95FA-40E6-A23E-43FAEC9E1CC8}" type="datetime1">
              <a:rPr lang="cs-CZ"/>
              <a:pPr>
                <a:defRPr/>
              </a:pPr>
              <a:t>31.10.2016</a:t>
            </a:fld>
            <a:endParaRPr lang="cs-CZ"/>
          </a:p>
        </p:txBody>
      </p:sp>
      <p:sp>
        <p:nvSpPr>
          <p:cNvPr id="20" name="Zástupný symbol pro zápatí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584575" cy="366713"/>
          </a:xfrm>
        </p:spPr>
        <p:txBody>
          <a:bodyPr/>
          <a:lstStyle>
            <a:lvl1pPr>
              <a:defRPr sz="900" smtClean="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cs-CZ"/>
              <a:t>Vytvořil Institut biostatistiky a analýz, Masarykova univerzita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9EECD9-9A9D-4ED8-B720-9447A17C5920}" type="datetime1">
              <a:rPr lang="cs-CZ"/>
              <a:pPr>
                <a:defRPr/>
              </a:pPr>
              <a:t>31.10.2016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r>
              <a:rPr lang="cs-CZ"/>
              <a:t>Vytvořil Institut biostatistiky a analýz, Masarykova univerzita</a:t>
            </a:r>
          </a:p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489A55-5082-4E29-A7D1-942C4EE8968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5989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/>
          </p:nvPr>
        </p:nvSpPr>
        <p:spPr>
          <a:xfrm>
            <a:off x="0" y="773113"/>
            <a:ext cx="9144000" cy="53530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62242629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40713-F4BC-4489-B1F2-724FB2B86EC4}" type="datetime1">
              <a:rPr lang="cs-CZ" smtClean="0"/>
              <a:pPr/>
              <a:t>31.10.2016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82521-B0D5-4576-BDAA-7011366E7E2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08295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1B32A-6564-40AB-B337-FFF26EEBAF71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t>31.10.2016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DE040-1CCA-4FD7-B417-9F7672C4260D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6158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auto">
          <a:xfrm>
            <a:off x="149225" y="6388100"/>
            <a:ext cx="8832850" cy="469900"/>
          </a:xfrm>
          <a:prstGeom prst="rect">
            <a:avLst/>
          </a:prstGeom>
          <a:solidFill>
            <a:srgbClr val="D7E1E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0" i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1F77581-F61D-4517-972C-775A665F2C85}" type="datetime1">
              <a:rPr lang="cs-CZ"/>
              <a:pPr>
                <a:defRPr/>
              </a:pPr>
              <a:t>31.10.2016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0" i="0" smtClean="0">
                <a:solidFill>
                  <a:srgbClr val="607B7C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>
                <a:cs typeface="Arial" pitchFamily="34" charset="0"/>
              </a:rPr>
              <a:t>Vytvořil Institut biostatistiky a analýz, Masarykova univerzita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cs typeface="Arial" pitchFamily="34" charset="0"/>
            </a:endParaRPr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5575"/>
            <a:ext cx="8832850" cy="6702425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" name="Přímá spojovací čára 9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2" name="Elipsa 11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Elipsa 14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b="0" i="0">
                <a:solidFill>
                  <a:schemeClr val="accent3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2052ECD-D51C-402B-8D1E-D191B99D66A0}" type="slidenum">
              <a:rPr lang="cs-CZ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112654" name="Zástupný symbol pro nadpis 21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  <a:endParaRPr lang="en-US" smtClean="0"/>
          </a:p>
        </p:txBody>
      </p:sp>
      <p:sp>
        <p:nvSpPr>
          <p:cNvPr id="112655" name="Zástupný symbol pro text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smtClean="0"/>
          </a:p>
        </p:txBody>
      </p:sp>
      <p:pic>
        <p:nvPicPr>
          <p:cNvPr id="112656" name="Picture 19" descr="logo-IBA"/>
          <p:cNvPicPr>
            <a:picLocks noChangeAspect="1" noChangeArrowheads="1"/>
          </p:cNvPicPr>
          <p:nvPr userDrawn="1"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170363" y="6453188"/>
            <a:ext cx="360362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57" name="Picture 20" descr="logomuni"/>
          <p:cNvPicPr>
            <a:picLocks noChangeAspect="1" noChangeArrowheads="1"/>
          </p:cNvPicPr>
          <p:nvPr userDrawn="1"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603750" y="6408738"/>
            <a:ext cx="400050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b="1" kern="1200">
          <a:solidFill>
            <a:srgbClr val="7B989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ct val="20000"/>
        </a:spcBef>
        <a:spcAft>
          <a:spcPct val="0"/>
        </a:spcAft>
        <a:buClr>
          <a:srgbClr val="8CADAE"/>
        </a:buClr>
        <a:buSzPct val="75000"/>
        <a:buFont typeface="Wingdings 2" pitchFamily="18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ct val="20000"/>
        </a:spcBef>
        <a:spcAft>
          <a:spcPct val="0"/>
        </a:spcAft>
        <a:buClr>
          <a:srgbClr val="8C7B70"/>
        </a:buClr>
        <a:buSzPct val="70000"/>
        <a:buFont typeface="Wingdings" pitchFamily="2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rgbClr val="8FB08C"/>
        </a:buClr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5.wmf"/><Relationship Id="rId4" Type="http://schemas.openxmlformats.org/officeDocument/2006/relationships/oleObject" Target="../embeddings/oleObject10.bin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6.wmf"/><Relationship Id="rId4" Type="http://schemas.openxmlformats.org/officeDocument/2006/relationships/oleObject" Target="../embeddings/oleObject11.bin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7.wmf"/><Relationship Id="rId4" Type="http://schemas.openxmlformats.org/officeDocument/2006/relationships/oleObject" Target="../embeddings/oleObject12.bin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8.wmf"/><Relationship Id="rId4" Type="http://schemas.openxmlformats.org/officeDocument/2006/relationships/oleObject" Target="../embeddings/oleObject13.bin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2.w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21.w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notesSlide" Target="../notesSlides/notesSlide2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7" Type="http://schemas.openxmlformats.org/officeDocument/2006/relationships/image" Target="../media/image2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17.bin"/><Relationship Id="rId5" Type="http://schemas.openxmlformats.org/officeDocument/2006/relationships/image" Target="../media/image21.wmf"/><Relationship Id="rId4" Type="http://schemas.openxmlformats.org/officeDocument/2006/relationships/oleObject" Target="../embeddings/oleObject16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23.wmf"/><Relationship Id="rId4" Type="http://schemas.openxmlformats.org/officeDocument/2006/relationships/oleObject" Target="../embeddings/oleObject18.bin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notesSlide" Target="../notesSlides/notesSlide32.xml"/><Relationship Id="rId7" Type="http://schemas.openxmlformats.org/officeDocument/2006/relationships/image" Target="../media/image2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20.bin"/><Relationship Id="rId5" Type="http://schemas.openxmlformats.org/officeDocument/2006/relationships/image" Target="../media/image24.wmf"/><Relationship Id="rId4" Type="http://schemas.openxmlformats.org/officeDocument/2006/relationships/oleObject" Target="../embeddings/oleObject19.bin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27.wmf"/><Relationship Id="rId4" Type="http://schemas.openxmlformats.org/officeDocument/2006/relationships/oleObject" Target="../embeddings/oleObject21.bin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28.wmf"/><Relationship Id="rId4" Type="http://schemas.openxmlformats.org/officeDocument/2006/relationships/oleObject" Target="../embeddings/oleObject22.bin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9.wmf"/><Relationship Id="rId4" Type="http://schemas.openxmlformats.org/officeDocument/2006/relationships/oleObject" Target="../embeddings/oleObject3.bin"/><Relationship Id="rId9" Type="http://schemas.openxmlformats.org/officeDocument/2006/relationships/image" Target="../media/image11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11.wmf"/><Relationship Id="rId4" Type="http://schemas.openxmlformats.org/officeDocument/2006/relationships/oleObject" Target="../embeddings/oleObject6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11.wmf"/><Relationship Id="rId4" Type="http://schemas.openxmlformats.org/officeDocument/2006/relationships/oleObject" Target="../embeddings/oleObject8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9" name="Podnadpis 2"/>
          <p:cNvSpPr>
            <a:spLocks noGrp="1"/>
          </p:cNvSpPr>
          <p:nvPr>
            <p:ph type="subTitle" idx="4294967295"/>
          </p:nvPr>
        </p:nvSpPr>
        <p:spPr>
          <a:xfrm>
            <a:off x="285750" y="3460241"/>
            <a:ext cx="8572500" cy="1643527"/>
          </a:xfrm>
        </p:spPr>
        <p:txBody>
          <a:bodyPr>
            <a:spAutoFit/>
          </a:bodyPr>
          <a:lstStyle/>
          <a:p>
            <a:pPr marL="0" indent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400" b="1" dirty="0" smtClean="0">
                <a:solidFill>
                  <a:schemeClr val="tx2"/>
                </a:solidFill>
                <a:latin typeface="Arial" pitchFamily="34" charset="0"/>
              </a:rPr>
              <a:t>Vícerozměrné rozdělení dat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400" b="1" dirty="0" smtClean="0">
                <a:solidFill>
                  <a:schemeClr val="tx2"/>
                </a:solidFill>
                <a:latin typeface="Arial" pitchFamily="34" charset="0"/>
              </a:rPr>
              <a:t>Koeficienty podobnosti </a:t>
            </a:r>
            <a:r>
              <a:rPr lang="cs-CZ" sz="2400" b="1" dirty="0">
                <a:solidFill>
                  <a:schemeClr val="tx2"/>
                </a:solidFill>
                <a:latin typeface="Arial" pitchFamily="34" charset="0"/>
              </a:rPr>
              <a:t>a vzdálenosti </a:t>
            </a:r>
            <a:endParaRPr lang="cs-CZ" sz="2400" b="1" dirty="0" smtClean="0">
              <a:solidFill>
                <a:schemeClr val="tx2"/>
              </a:solidFill>
              <a:latin typeface="Arial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400" b="1" dirty="0" smtClean="0">
                <a:solidFill>
                  <a:schemeClr val="tx2"/>
                </a:solidFill>
                <a:latin typeface="Arial" pitchFamily="34" charset="0"/>
              </a:rPr>
              <a:t>Asociační matice</a:t>
            </a:r>
            <a:endParaRPr lang="en-US" sz="2400" b="1" dirty="0" smtClean="0">
              <a:solidFill>
                <a:schemeClr val="tx2"/>
              </a:solidFill>
              <a:latin typeface="Arial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err="1" smtClean="0">
                <a:solidFill>
                  <a:schemeClr val="tx2"/>
                </a:solidFill>
                <a:latin typeface="Arial" pitchFamily="34" charset="0"/>
              </a:rPr>
              <a:t>Shlukov</a:t>
            </a:r>
            <a:r>
              <a:rPr lang="cs-CZ" sz="2400" b="1" dirty="0" smtClean="0">
                <a:solidFill>
                  <a:schemeClr val="tx2"/>
                </a:solidFill>
                <a:latin typeface="Arial" pitchFamily="34" charset="0"/>
              </a:rPr>
              <a:t>á analýza </a:t>
            </a:r>
            <a:endParaRPr lang="cs-CZ" sz="2400" b="1" dirty="0">
              <a:solidFill>
                <a:schemeClr val="tx2"/>
              </a:solidFill>
              <a:latin typeface="Arial" pitchFamily="34" charset="0"/>
            </a:endParaRPr>
          </a:p>
        </p:txBody>
      </p:sp>
      <p:sp>
        <p:nvSpPr>
          <p:cNvPr id="157700" name="Nadpis 1"/>
          <p:cNvSpPr>
            <a:spLocks noGrp="1"/>
          </p:cNvSpPr>
          <p:nvPr>
            <p:ph type="ctrTitle" idx="4294967295"/>
          </p:nvPr>
        </p:nvSpPr>
        <p:spPr>
          <a:xfrm>
            <a:off x="72008" y="404664"/>
            <a:ext cx="9036496" cy="1323439"/>
          </a:xfr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cs-CZ" sz="4000" dirty="0">
                <a:solidFill>
                  <a:schemeClr val="accent1"/>
                </a:solidFill>
                <a:latin typeface="Arial" pitchFamily="34" charset="0"/>
              </a:rPr>
              <a:t>Bi8600: Vícerozměrné metody </a:t>
            </a:r>
            <a:br>
              <a:rPr lang="cs-CZ" sz="4000" dirty="0">
                <a:solidFill>
                  <a:schemeClr val="accent1"/>
                </a:solidFill>
                <a:latin typeface="Arial" pitchFamily="34" charset="0"/>
              </a:rPr>
            </a:br>
            <a:r>
              <a:rPr lang="cs-CZ" sz="4000" dirty="0">
                <a:solidFill>
                  <a:schemeClr val="accent1"/>
                </a:solidFill>
                <a:latin typeface="Arial" pitchFamily="34" charset="0"/>
              </a:rPr>
              <a:t>– cvičení</a:t>
            </a:r>
            <a:endParaRPr lang="cs-CZ" sz="4000" dirty="0" smtClean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xfrm>
            <a:off x="683568" y="6446663"/>
            <a:ext cx="3581400" cy="366713"/>
          </a:xfrm>
          <a:noFill/>
          <a:ln>
            <a:miter lim="800000"/>
            <a:headEnd/>
            <a:tailEnd/>
          </a:ln>
        </p:spPr>
        <p:txBody>
          <a:bodyPr anchor="ctr"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Jarkovský, </a:t>
            </a:r>
            <a:r>
              <a:rPr lang="cs-CZ" dirty="0" smtClean="0"/>
              <a:t>S. </a:t>
            </a:r>
            <a:r>
              <a:rPr lang="cs-CZ" dirty="0" err="1" smtClean="0"/>
              <a:t>Littnerová</a:t>
            </a:r>
            <a:r>
              <a:rPr lang="cs-CZ" dirty="0" smtClean="0"/>
              <a:t>, L</a:t>
            </a:r>
            <a:r>
              <a:rPr lang="cs-CZ" dirty="0"/>
              <a:t>. </a:t>
            </a:r>
            <a:r>
              <a:rPr lang="cs-CZ" dirty="0" smtClean="0"/>
              <a:t>Brožová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68703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7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052736"/>
            <a:ext cx="8382000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9748" name="Text Box 4"/>
          <p:cNvSpPr txBox="1">
            <a:spLocks noChangeArrowheads="1"/>
          </p:cNvSpPr>
          <p:nvPr/>
        </p:nvSpPr>
        <p:spPr bwMode="auto">
          <a:xfrm>
            <a:off x="762000" y="762000"/>
            <a:ext cx="2057400" cy="336550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cs-CZ" sz="160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Parametry (znaky)</a:t>
            </a:r>
          </a:p>
        </p:txBody>
      </p:sp>
      <p:sp>
        <p:nvSpPr>
          <p:cNvPr id="233477" name="Line 5"/>
          <p:cNvSpPr>
            <a:spLocks noChangeShapeType="1"/>
          </p:cNvSpPr>
          <p:nvPr/>
        </p:nvSpPr>
        <p:spPr bwMode="auto">
          <a:xfrm>
            <a:off x="6553200" y="762000"/>
            <a:ext cx="609600" cy="152400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3478" name="AutoShape 6"/>
          <p:cNvSpPr>
            <a:spLocks noChangeArrowheads="1"/>
          </p:cNvSpPr>
          <p:nvPr/>
        </p:nvSpPr>
        <p:spPr bwMode="auto">
          <a:xfrm>
            <a:off x="3200400" y="806450"/>
            <a:ext cx="2209800" cy="304800"/>
          </a:xfrm>
          <a:prstGeom prst="rightArrow">
            <a:avLst>
              <a:gd name="adj1" fmla="val 50000"/>
              <a:gd name="adj2" fmla="val 181250"/>
            </a:avLst>
          </a:prstGeom>
          <a:solidFill>
            <a:srgbClr val="FFCC00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9751" name="Text Box 7"/>
          <p:cNvSpPr txBox="1">
            <a:spLocks noChangeArrowheads="1"/>
          </p:cNvSpPr>
          <p:nvPr/>
        </p:nvSpPr>
        <p:spPr bwMode="auto">
          <a:xfrm rot="10800000">
            <a:off x="151268" y="1295400"/>
            <a:ext cx="430887" cy="2276476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vert="eaVert"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cs-CZ" sz="1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Základní jednotka dat</a:t>
            </a:r>
            <a:endParaRPr lang="cs-CZ" sz="16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3480" name="AutoShape 8"/>
          <p:cNvSpPr>
            <a:spLocks noChangeArrowheads="1"/>
          </p:cNvSpPr>
          <p:nvPr/>
        </p:nvSpPr>
        <p:spPr bwMode="auto">
          <a:xfrm rot="5428150">
            <a:off x="-739775" y="4813695"/>
            <a:ext cx="2209800" cy="304800"/>
          </a:xfrm>
          <a:prstGeom prst="rightArrow">
            <a:avLst>
              <a:gd name="adj1" fmla="val 50000"/>
              <a:gd name="adj2" fmla="val 181250"/>
            </a:avLst>
          </a:prstGeom>
          <a:solidFill>
            <a:srgbClr val="FFCC00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9753" name="Rectangle 9"/>
          <p:cNvSpPr>
            <a:spLocks/>
          </p:cNvSpPr>
          <p:nvPr/>
        </p:nvSpPr>
        <p:spPr bwMode="auto">
          <a:xfrm>
            <a:off x="0" y="-26988"/>
            <a:ext cx="9144000" cy="75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3100" b="1" dirty="0" smtClean="0">
                <a:solidFill>
                  <a:srgbClr val="7B9899"/>
                </a:solidFill>
                <a:cs typeface="Arial" pitchFamily="34" charset="0"/>
              </a:rPr>
              <a:t>Jaké jsou dva základní přístupy hodnocení vícer. dat?</a:t>
            </a:r>
            <a:endParaRPr lang="cs-CZ" sz="3100" b="1" dirty="0">
              <a:solidFill>
                <a:srgbClr val="7B9899"/>
              </a:solidFill>
              <a:cs typeface="Arial" pitchFamily="34" charset="0"/>
            </a:endParaRPr>
          </a:p>
        </p:txBody>
      </p:sp>
      <p:sp>
        <p:nvSpPr>
          <p:cNvPr id="10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xfrm>
            <a:off x="683568" y="6446663"/>
            <a:ext cx="3581400" cy="366713"/>
          </a:xfrm>
          <a:noFill/>
          <a:ln>
            <a:miter lim="800000"/>
            <a:headEnd/>
            <a:tailEnd/>
          </a:ln>
        </p:spPr>
        <p:txBody>
          <a:bodyPr anchor="ctr"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Jarkovský, </a:t>
            </a:r>
            <a:r>
              <a:rPr lang="cs-CZ" dirty="0" smtClean="0"/>
              <a:t>S. </a:t>
            </a:r>
            <a:r>
              <a:rPr lang="cs-CZ" dirty="0" err="1" smtClean="0"/>
              <a:t>Littnerová</a:t>
            </a:r>
            <a:r>
              <a:rPr lang="cs-CZ" dirty="0" smtClean="0"/>
              <a:t>, L</a:t>
            </a:r>
            <a:r>
              <a:rPr lang="cs-CZ" dirty="0"/>
              <a:t>. </a:t>
            </a:r>
            <a:r>
              <a:rPr lang="cs-CZ" dirty="0" smtClean="0"/>
              <a:t>Brožová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83840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Nadpis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altLang="cs-CZ" dirty="0" smtClean="0"/>
              <a:t>Co je cílem analýzy?</a:t>
            </a:r>
            <a:endParaRPr lang="cs-CZ" altLang="cs-CZ" dirty="0"/>
          </a:p>
        </p:txBody>
      </p:sp>
      <p:sp>
        <p:nvSpPr>
          <p:cNvPr id="19" name="Rectangle 3"/>
          <p:cNvSpPr txBox="1">
            <a:spLocks/>
          </p:cNvSpPr>
          <p:nvPr/>
        </p:nvSpPr>
        <p:spPr bwMode="auto">
          <a:xfrm>
            <a:off x="301625" y="1566316"/>
            <a:ext cx="8534400" cy="4526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857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/>
            </a:pPr>
            <a:r>
              <a:rPr lang="cs-CZ" b="1" dirty="0" smtClean="0"/>
              <a:t>Vstupní matice: řádky = objekty, sloupce = proměnné </a:t>
            </a:r>
          </a:p>
          <a:p>
            <a:pPr marL="2857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/>
            </a:pPr>
            <a:endParaRPr lang="cs-CZ" b="1" dirty="0" smtClean="0"/>
          </a:p>
          <a:p>
            <a:pPr marL="342900" indent="-34290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+mj-lt"/>
              <a:buAutoNum type="arabicParenR"/>
              <a:defRPr/>
            </a:pPr>
            <a:r>
              <a:rPr lang="cs-CZ" b="1" dirty="0" smtClean="0"/>
              <a:t>R mode: </a:t>
            </a:r>
            <a:r>
              <a:rPr lang="cs-CZ" dirty="0" smtClean="0"/>
              <a:t>hodnotíme závislost …………………  →  ordinační analýzy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+mj-lt"/>
              <a:buAutoNum type="arabicParenR"/>
              <a:defRPr/>
            </a:pPr>
            <a:r>
              <a:rPr lang="cs-CZ" b="1" dirty="0" smtClean="0"/>
              <a:t>Q mode: </a:t>
            </a:r>
            <a:r>
              <a:rPr lang="cs-CZ" dirty="0" smtClean="0"/>
              <a:t>hodnotíme vzdálenost/podobnost …………………  →  shluková analýza</a:t>
            </a:r>
            <a:endParaRPr lang="cs-CZ" dirty="0"/>
          </a:p>
          <a:p>
            <a:pPr marL="341313" indent="-341313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/>
            </a:pPr>
            <a:endParaRPr lang="cs-CZ" dirty="0" smtClean="0"/>
          </a:p>
          <a:p>
            <a:pPr marL="341313" indent="-341313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/>
            </a:pPr>
            <a:endParaRPr lang="cs-CZ" dirty="0" smtClean="0"/>
          </a:p>
          <a:p>
            <a:pPr marL="341313" indent="-341313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/>
            </a:pPr>
            <a:endParaRPr lang="cs-CZ" i="0" dirty="0" smtClean="0"/>
          </a:p>
        </p:txBody>
      </p:sp>
      <p:sp>
        <p:nvSpPr>
          <p:cNvPr id="5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xfrm>
            <a:off x="683568" y="6446663"/>
            <a:ext cx="3581400" cy="366713"/>
          </a:xfrm>
          <a:noFill/>
          <a:ln>
            <a:miter lim="800000"/>
            <a:headEnd/>
            <a:tailEnd/>
          </a:ln>
        </p:spPr>
        <p:txBody>
          <a:bodyPr anchor="ctr"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Jarkovský, </a:t>
            </a:r>
            <a:r>
              <a:rPr lang="cs-CZ" dirty="0" smtClean="0"/>
              <a:t>S. </a:t>
            </a:r>
            <a:r>
              <a:rPr lang="cs-CZ" dirty="0" err="1" smtClean="0"/>
              <a:t>Littnerová</a:t>
            </a:r>
            <a:r>
              <a:rPr lang="cs-CZ" dirty="0" smtClean="0"/>
              <a:t>, L</a:t>
            </a:r>
            <a:r>
              <a:rPr lang="cs-CZ" dirty="0"/>
              <a:t>. </a:t>
            </a:r>
            <a:r>
              <a:rPr lang="cs-CZ" dirty="0" smtClean="0"/>
              <a:t>Brožová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66898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Nadpis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altLang="cs-CZ" dirty="0" smtClean="0"/>
              <a:t>Co je cílem analýzy?</a:t>
            </a:r>
            <a:endParaRPr lang="cs-CZ" altLang="cs-CZ" dirty="0"/>
          </a:p>
        </p:txBody>
      </p:sp>
      <p:sp>
        <p:nvSpPr>
          <p:cNvPr id="19" name="Rectangle 3"/>
          <p:cNvSpPr txBox="1">
            <a:spLocks/>
          </p:cNvSpPr>
          <p:nvPr/>
        </p:nvSpPr>
        <p:spPr bwMode="auto">
          <a:xfrm>
            <a:off x="301625" y="1566316"/>
            <a:ext cx="8534400" cy="422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857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/>
            </a:pPr>
            <a:r>
              <a:rPr lang="cs-CZ" b="1" dirty="0" smtClean="0"/>
              <a:t>Vstupní matice: řádky = objekty, sloupce = proměnné </a:t>
            </a:r>
          </a:p>
          <a:p>
            <a:pPr marL="341313" indent="-341313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/>
            </a:pPr>
            <a:endParaRPr lang="cs-CZ" i="0" dirty="0" smtClean="0"/>
          </a:p>
        </p:txBody>
      </p:sp>
      <p:sp>
        <p:nvSpPr>
          <p:cNvPr id="5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xfrm>
            <a:off x="683568" y="6446663"/>
            <a:ext cx="3581400" cy="366713"/>
          </a:xfrm>
          <a:noFill/>
          <a:ln>
            <a:miter lim="800000"/>
            <a:headEnd/>
            <a:tailEnd/>
          </a:ln>
        </p:spPr>
        <p:txBody>
          <a:bodyPr anchor="ctr"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Jarkovský, </a:t>
            </a:r>
            <a:r>
              <a:rPr lang="cs-CZ" dirty="0" smtClean="0"/>
              <a:t>S. </a:t>
            </a:r>
            <a:r>
              <a:rPr lang="cs-CZ" dirty="0" err="1" smtClean="0"/>
              <a:t>Littnerová</a:t>
            </a:r>
            <a:r>
              <a:rPr lang="cs-CZ" dirty="0" smtClean="0"/>
              <a:t>, L</a:t>
            </a:r>
            <a:r>
              <a:rPr lang="cs-CZ" dirty="0"/>
              <a:t>. </a:t>
            </a:r>
            <a:r>
              <a:rPr lang="cs-CZ" dirty="0" smtClean="0"/>
              <a:t>Brožová</a:t>
            </a:r>
            <a:endParaRPr lang="cs-CZ" dirty="0"/>
          </a:p>
        </p:txBody>
      </p:sp>
      <p:sp>
        <p:nvSpPr>
          <p:cNvPr id="2" name="Obdélník 1"/>
          <p:cNvSpPr/>
          <p:nvPr/>
        </p:nvSpPr>
        <p:spPr>
          <a:xfrm>
            <a:off x="301625" y="2132856"/>
            <a:ext cx="8534400" cy="262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7"/>
          <p:cNvSpPr txBox="1">
            <a:spLocks noChangeArrowheads="1"/>
          </p:cNvSpPr>
          <p:nvPr/>
        </p:nvSpPr>
        <p:spPr bwMode="auto">
          <a:xfrm>
            <a:off x="467544" y="2780952"/>
            <a:ext cx="4032448" cy="187218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CADAE"/>
              </a:buClr>
              <a:buSzPct val="75000"/>
              <a:buFont typeface="Wingdings 2" pitchFamily="18" charset="2"/>
              <a:buChar char="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C7B70"/>
              </a:buClr>
              <a:buSzPct val="70000"/>
              <a:buFont typeface="Wingdings" pitchFamily="2" charset="2"/>
              <a:buChar char="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800" b="1" u="sng" dirty="0"/>
              <a:t>Q mode: </a:t>
            </a:r>
            <a:r>
              <a:rPr lang="cs-CZ" sz="1800" dirty="0"/>
              <a:t>hodnotíme vzdálenost/podobnost </a:t>
            </a:r>
            <a:r>
              <a:rPr lang="cs-CZ" sz="1800" b="1" dirty="0">
                <a:solidFill>
                  <a:srgbClr val="D16349"/>
                </a:solidFill>
              </a:rPr>
              <a:t>objektů</a:t>
            </a:r>
            <a:r>
              <a:rPr lang="cs-CZ" sz="1800" dirty="0"/>
              <a:t> →  shluková </a:t>
            </a:r>
            <a:r>
              <a:rPr lang="cs-CZ" sz="1800" dirty="0" smtClean="0"/>
              <a:t>analýza</a:t>
            </a:r>
          </a:p>
          <a:p>
            <a:r>
              <a:rPr lang="cs-CZ" sz="1800" dirty="0" smtClean="0"/>
              <a:t>vytváření shluků objektů na základě jejich podobnosti</a:t>
            </a:r>
          </a:p>
          <a:p>
            <a:r>
              <a:rPr lang="cs-CZ" sz="1800" dirty="0" smtClean="0"/>
              <a:t>identifikace typů objektů</a:t>
            </a:r>
            <a:endParaRPr lang="cs-CZ" sz="1800" dirty="0"/>
          </a:p>
        </p:txBody>
      </p:sp>
      <p:sp>
        <p:nvSpPr>
          <p:cNvPr id="7" name="Rectangle 8"/>
          <p:cNvSpPr txBox="1">
            <a:spLocks noChangeArrowheads="1"/>
          </p:cNvSpPr>
          <p:nvPr/>
        </p:nvSpPr>
        <p:spPr bwMode="auto">
          <a:xfrm>
            <a:off x="4805486" y="2780952"/>
            <a:ext cx="4086994" cy="187218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CADAE"/>
              </a:buClr>
              <a:buSzPct val="75000"/>
              <a:buFont typeface="Wingdings 2" pitchFamily="18" charset="2"/>
              <a:buChar char="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C7B70"/>
              </a:buClr>
              <a:buSzPct val="70000"/>
              <a:buFont typeface="Wingdings" pitchFamily="2" charset="2"/>
              <a:buChar char="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800" b="1" dirty="0"/>
              <a:t>R mode: </a:t>
            </a:r>
            <a:r>
              <a:rPr lang="cs-CZ" sz="1800" dirty="0"/>
              <a:t>hodnotíme závislost </a:t>
            </a:r>
            <a:r>
              <a:rPr lang="cs-CZ" sz="1800" b="1" dirty="0">
                <a:solidFill>
                  <a:srgbClr val="D16349"/>
                </a:solidFill>
              </a:rPr>
              <a:t>proměnných</a:t>
            </a:r>
            <a:r>
              <a:rPr lang="cs-CZ" sz="1800" dirty="0"/>
              <a:t> →  ordinační analýzy</a:t>
            </a:r>
          </a:p>
          <a:p>
            <a:r>
              <a:rPr lang="cs-CZ" sz="1800" dirty="0" smtClean="0"/>
              <a:t>zjednodušení vícerozměrného problému do menšího počtu rozměrů</a:t>
            </a:r>
          </a:p>
          <a:p>
            <a:r>
              <a:rPr lang="cs-CZ" sz="1800" dirty="0" smtClean="0"/>
              <a:t>principem je tvorba nových rozměrů, které lépe vyčerpávají variabilitu dat</a:t>
            </a:r>
            <a:endParaRPr lang="cs-CZ" sz="1800" dirty="0"/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685428" y="2348880"/>
            <a:ext cx="3238500" cy="3048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spcBef>
                <a:spcPct val="20000"/>
              </a:spcBef>
            </a:pPr>
            <a:r>
              <a:rPr kumimoji="0" lang="cs-CZ" sz="1600" b="1"/>
              <a:t>SHLUKOVÁ ANALÝZA</a:t>
            </a:r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5005908" y="2348880"/>
            <a:ext cx="3238500" cy="3048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spcBef>
                <a:spcPct val="20000"/>
              </a:spcBef>
            </a:pPr>
            <a:r>
              <a:rPr kumimoji="0" lang="cs-CZ" sz="1600" b="1" dirty="0"/>
              <a:t>ORDINAČNÍ METODY</a:t>
            </a:r>
          </a:p>
        </p:txBody>
      </p:sp>
      <p:sp>
        <p:nvSpPr>
          <p:cNvPr id="10" name="Rectangle 3"/>
          <p:cNvSpPr txBox="1">
            <a:spLocks/>
          </p:cNvSpPr>
          <p:nvPr/>
        </p:nvSpPr>
        <p:spPr bwMode="auto">
          <a:xfrm>
            <a:off x="301625" y="5069317"/>
            <a:ext cx="8534400" cy="1068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1313" indent="-341313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/>
            </a:pPr>
            <a:r>
              <a:rPr lang="cs-CZ" dirty="0" smtClean="0"/>
              <a:t>Základní výběr koeficientu je často spjat s metodou</a:t>
            </a:r>
          </a:p>
          <a:p>
            <a:pPr marL="341313" indent="-341313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/>
            </a:pPr>
            <a:r>
              <a:rPr lang="cs-CZ" dirty="0" smtClean="0"/>
              <a:t>Dále je potřeba zohlednit typ vstupních dat: spojitá/kategoriální/mix</a:t>
            </a:r>
          </a:p>
          <a:p>
            <a:pPr marL="341313" indent="-341313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/>
            </a:pPr>
            <a:r>
              <a:rPr lang="cs-CZ" dirty="0" smtClean="0"/>
              <a:t>Výběrem metriky ovlivníme výsledky analýz</a:t>
            </a:r>
          </a:p>
          <a:p>
            <a:pPr marL="341313" indent="-341313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/>
            </a:pPr>
            <a:endParaRPr lang="cs-CZ" i="0" dirty="0" smtClean="0"/>
          </a:p>
        </p:txBody>
      </p:sp>
    </p:spTree>
    <p:extLst>
      <p:ext uri="{BB962C8B-B14F-4D97-AF65-F5344CB8AC3E}">
        <p14:creationId xmlns:p14="http://schemas.microsoft.com/office/powerpoint/2010/main" val="3615743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9" name="Podnadpis 2"/>
          <p:cNvSpPr>
            <a:spLocks noGrp="1"/>
          </p:cNvSpPr>
          <p:nvPr>
            <p:ph type="subTitle" idx="4294967295"/>
          </p:nvPr>
        </p:nvSpPr>
        <p:spPr>
          <a:xfrm>
            <a:off x="285750" y="3399383"/>
            <a:ext cx="8572500" cy="461665"/>
          </a:xfrm>
        </p:spPr>
        <p:txBody>
          <a:bodyPr anchor="ctr">
            <a:spAutoFit/>
          </a:bodyPr>
          <a:lstStyle/>
          <a:p>
            <a:pPr marL="0" indent="0" algn="ctr">
              <a:buFont typeface="Wingdings 2" pitchFamily="18" charset="2"/>
              <a:buNone/>
            </a:pPr>
            <a:r>
              <a:rPr lang="cs-CZ" sz="2400" b="1" dirty="0" smtClean="0">
                <a:solidFill>
                  <a:schemeClr val="tx2"/>
                </a:solidFill>
                <a:latin typeface="Arial" pitchFamily="34" charset="0"/>
              </a:rPr>
              <a:t>Kvantitativní data</a:t>
            </a:r>
          </a:p>
        </p:txBody>
      </p:sp>
      <p:sp>
        <p:nvSpPr>
          <p:cNvPr id="157700" name="Nadpis 1"/>
          <p:cNvSpPr>
            <a:spLocks noGrp="1"/>
          </p:cNvSpPr>
          <p:nvPr>
            <p:ph type="ctrTitle" idx="4294967295"/>
          </p:nvPr>
        </p:nvSpPr>
        <p:spPr>
          <a:xfrm>
            <a:off x="685800" y="980728"/>
            <a:ext cx="7772400" cy="584775"/>
          </a:xfrm>
          <a:noFill/>
        </p:spPr>
        <p:txBody>
          <a:bodyPr>
            <a:spAutoFit/>
          </a:bodyPr>
          <a:lstStyle/>
          <a:p>
            <a:r>
              <a:rPr lang="cs-CZ" sz="3200" dirty="0" smtClean="0">
                <a:solidFill>
                  <a:schemeClr val="accent1"/>
                </a:solidFill>
                <a:latin typeface="Arial" pitchFamily="34" charset="0"/>
              </a:rPr>
              <a:t>Koeficienty vzdálenosti</a:t>
            </a:r>
          </a:p>
        </p:txBody>
      </p:sp>
      <p:sp>
        <p:nvSpPr>
          <p:cNvPr id="5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xfrm>
            <a:off x="683568" y="6446663"/>
            <a:ext cx="3581400" cy="366713"/>
          </a:xfrm>
          <a:noFill/>
          <a:ln>
            <a:miter lim="800000"/>
            <a:headEnd/>
            <a:tailEnd/>
          </a:ln>
        </p:spPr>
        <p:txBody>
          <a:bodyPr anchor="ctr"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Jarkovský, </a:t>
            </a:r>
            <a:r>
              <a:rPr lang="cs-CZ" dirty="0" smtClean="0"/>
              <a:t>S. </a:t>
            </a:r>
            <a:r>
              <a:rPr lang="cs-CZ" dirty="0" err="1" smtClean="0"/>
              <a:t>Littnerová</a:t>
            </a:r>
            <a:r>
              <a:rPr lang="cs-CZ" dirty="0" smtClean="0"/>
              <a:t>, L</a:t>
            </a:r>
            <a:r>
              <a:rPr lang="cs-CZ" dirty="0"/>
              <a:t>. </a:t>
            </a:r>
            <a:r>
              <a:rPr lang="cs-CZ" dirty="0" smtClean="0"/>
              <a:t>Brožová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63343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cs-CZ" dirty="0" smtClean="0"/>
              <a:t>Příklad 1: Euklidova vzdálenost</a:t>
            </a:r>
            <a:endParaRPr lang="en-GB" dirty="0"/>
          </a:p>
        </p:txBody>
      </p:sp>
      <p:sp>
        <p:nvSpPr>
          <p:cNvPr id="13" name="Content Placeholder 2"/>
          <p:cNvSpPr>
            <a:spLocks noGrp="1"/>
          </p:cNvSpPr>
          <p:nvPr>
            <p:ph idx="4294967295"/>
          </p:nvPr>
        </p:nvSpPr>
        <p:spPr>
          <a:xfrm>
            <a:off x="374848" y="1628775"/>
            <a:ext cx="8229600" cy="677863"/>
          </a:xfrm>
        </p:spPr>
        <p:txBody>
          <a:bodyPr/>
          <a:lstStyle/>
          <a:p>
            <a:r>
              <a:rPr lang="cs-CZ" sz="1600" dirty="0" smtClean="0"/>
              <a:t>Euklidova vzdálenost vychází </a:t>
            </a:r>
            <a:r>
              <a:rPr lang="cs-CZ" sz="1600" dirty="0"/>
              <a:t>z Pythagorovy věty </a:t>
            </a:r>
            <a:endParaRPr lang="cs-CZ" sz="1600" dirty="0" smtClean="0"/>
          </a:p>
          <a:p>
            <a:r>
              <a:rPr lang="cs-CZ" sz="1600" b="1" dirty="0" smtClean="0"/>
              <a:t>Úkol</a:t>
            </a:r>
            <a:r>
              <a:rPr lang="cs-CZ" sz="1600" dirty="0" smtClean="0"/>
              <a:t>: spočítejte vzdálenost </a:t>
            </a:r>
            <a:r>
              <a:rPr lang="en-US" sz="1600" dirty="0" smtClean="0"/>
              <a:t>(D) </a:t>
            </a:r>
            <a:r>
              <a:rPr lang="cs-CZ" sz="1600" dirty="0" smtClean="0"/>
              <a:t>objektu </a:t>
            </a:r>
            <a:r>
              <a:rPr lang="en-US" sz="1600" dirty="0" smtClean="0"/>
              <a:t>A[1;2] </a:t>
            </a:r>
            <a:r>
              <a:rPr lang="cs-CZ" sz="1600" dirty="0" smtClean="0"/>
              <a:t>a </a:t>
            </a:r>
            <a:r>
              <a:rPr lang="en-US" sz="1600" dirty="0" smtClean="0"/>
              <a:t>B[4;6]</a:t>
            </a:r>
          </a:p>
          <a:p>
            <a:pPr marL="0" indent="0">
              <a:buNone/>
            </a:pPr>
            <a:endParaRPr lang="cs-CZ" sz="1600" dirty="0" smtClean="0"/>
          </a:p>
        </p:txBody>
      </p:sp>
      <p:cxnSp>
        <p:nvCxnSpPr>
          <p:cNvPr id="14" name="Straight Connector 90"/>
          <p:cNvCxnSpPr/>
          <p:nvPr/>
        </p:nvCxnSpPr>
        <p:spPr>
          <a:xfrm rot="5400000">
            <a:off x="4744463" y="3847939"/>
            <a:ext cx="9361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88"/>
          <p:cNvCxnSpPr/>
          <p:nvPr/>
        </p:nvCxnSpPr>
        <p:spPr>
          <a:xfrm>
            <a:off x="3995936" y="4315991"/>
            <a:ext cx="12241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76"/>
          <p:cNvGrpSpPr/>
          <p:nvPr/>
        </p:nvGrpSpPr>
        <p:grpSpPr>
          <a:xfrm>
            <a:off x="3203848" y="2947839"/>
            <a:ext cx="2556285" cy="1944216"/>
            <a:chOff x="1403648" y="3212976"/>
            <a:chExt cx="2556285" cy="1944216"/>
          </a:xfrm>
        </p:grpSpPr>
        <p:cxnSp>
          <p:nvCxnSpPr>
            <p:cNvPr id="17" name="Straight Connector 73"/>
            <p:cNvCxnSpPr/>
            <p:nvPr/>
          </p:nvCxnSpPr>
          <p:spPr>
            <a:xfrm rot="5400000">
              <a:off x="431540" y="4185084"/>
              <a:ext cx="194421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74"/>
            <p:cNvCxnSpPr/>
            <p:nvPr/>
          </p:nvCxnSpPr>
          <p:spPr>
            <a:xfrm rot="10800000">
              <a:off x="1403649" y="5157191"/>
              <a:ext cx="255628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9" name="Straight Connector 80"/>
          <p:cNvCxnSpPr>
            <a:stCxn id="27" idx="7"/>
            <a:endCxn id="28" idx="3"/>
          </p:cNvCxnSpPr>
          <p:nvPr/>
        </p:nvCxnSpPr>
        <p:spPr>
          <a:xfrm rot="5400000" flipH="1" flipV="1">
            <a:off x="4172344" y="3268263"/>
            <a:ext cx="849616" cy="113764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96"/>
          <p:cNvCxnSpPr/>
          <p:nvPr/>
        </p:nvCxnSpPr>
        <p:spPr>
          <a:xfrm rot="5400000" flipH="1" flipV="1">
            <a:off x="3660348" y="4640027"/>
            <a:ext cx="648072" cy="0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97"/>
          <p:cNvCxnSpPr/>
          <p:nvPr/>
        </p:nvCxnSpPr>
        <p:spPr>
          <a:xfrm rot="5400000" flipH="1" flipV="1">
            <a:off x="4427984" y="4179532"/>
            <a:ext cx="1584176" cy="0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99"/>
          <p:cNvCxnSpPr/>
          <p:nvPr/>
        </p:nvCxnSpPr>
        <p:spPr>
          <a:xfrm>
            <a:off x="3139397" y="4316818"/>
            <a:ext cx="864096" cy="0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102"/>
          <p:cNvCxnSpPr/>
          <p:nvPr/>
        </p:nvCxnSpPr>
        <p:spPr>
          <a:xfrm>
            <a:off x="3131840" y="3387444"/>
            <a:ext cx="2088232" cy="0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77"/>
          <p:cNvSpPr/>
          <p:nvPr/>
        </p:nvSpPr>
        <p:spPr>
          <a:xfrm>
            <a:off x="3923928" y="4243983"/>
            <a:ext cx="122312" cy="12231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8" name="Oval 78"/>
          <p:cNvSpPr/>
          <p:nvPr/>
        </p:nvSpPr>
        <p:spPr>
          <a:xfrm>
            <a:off x="5148064" y="3307879"/>
            <a:ext cx="122312" cy="12231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9" name="TextBox 106"/>
          <p:cNvSpPr txBox="1"/>
          <p:nvPr/>
        </p:nvSpPr>
        <p:spPr>
          <a:xfrm>
            <a:off x="3840368" y="4892055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endParaRPr lang="cs-CZ" baseline="-25000" dirty="0"/>
          </a:p>
        </p:txBody>
      </p:sp>
      <p:sp>
        <p:nvSpPr>
          <p:cNvPr id="30" name="TextBox 107"/>
          <p:cNvSpPr txBox="1"/>
          <p:nvPr/>
        </p:nvSpPr>
        <p:spPr>
          <a:xfrm>
            <a:off x="5076056" y="4892055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4</a:t>
            </a:r>
            <a:endParaRPr lang="cs-CZ" baseline="-25000" dirty="0"/>
          </a:p>
        </p:txBody>
      </p:sp>
      <p:sp>
        <p:nvSpPr>
          <p:cNvPr id="31" name="TextBox 108"/>
          <p:cNvSpPr txBox="1"/>
          <p:nvPr/>
        </p:nvSpPr>
        <p:spPr>
          <a:xfrm>
            <a:off x="2843808" y="4107524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</a:t>
            </a:r>
            <a:endParaRPr lang="cs-CZ" baseline="-25000" dirty="0"/>
          </a:p>
        </p:txBody>
      </p:sp>
      <p:sp>
        <p:nvSpPr>
          <p:cNvPr id="32" name="TextBox 109"/>
          <p:cNvSpPr txBox="1"/>
          <p:nvPr/>
        </p:nvSpPr>
        <p:spPr>
          <a:xfrm>
            <a:off x="2843808" y="3235871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6</a:t>
            </a:r>
            <a:endParaRPr lang="cs-CZ" baseline="-25000" dirty="0"/>
          </a:p>
        </p:txBody>
      </p:sp>
      <p:sp>
        <p:nvSpPr>
          <p:cNvPr id="33" name="TextBox 25"/>
          <p:cNvSpPr txBox="1"/>
          <p:nvPr/>
        </p:nvSpPr>
        <p:spPr>
          <a:xfrm>
            <a:off x="3707904" y="3955951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  <a:endParaRPr lang="cs-CZ" baseline="-25000" dirty="0"/>
          </a:p>
        </p:txBody>
      </p:sp>
      <p:sp>
        <p:nvSpPr>
          <p:cNvPr id="34" name="TextBox 26"/>
          <p:cNvSpPr txBox="1"/>
          <p:nvPr/>
        </p:nvSpPr>
        <p:spPr>
          <a:xfrm>
            <a:off x="5076056" y="2947839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</a:t>
            </a:r>
            <a:endParaRPr lang="cs-CZ" baseline="-25000" dirty="0"/>
          </a:p>
        </p:txBody>
      </p:sp>
      <p:sp>
        <p:nvSpPr>
          <p:cNvPr id="36" name="TextBox 25"/>
          <p:cNvSpPr txBox="1"/>
          <p:nvPr/>
        </p:nvSpPr>
        <p:spPr>
          <a:xfrm>
            <a:off x="5621893" y="4882763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</a:t>
            </a:r>
            <a:endParaRPr lang="cs-CZ" baseline="-25000" dirty="0"/>
          </a:p>
        </p:txBody>
      </p:sp>
      <p:sp>
        <p:nvSpPr>
          <p:cNvPr id="37" name="TextBox 25"/>
          <p:cNvSpPr txBox="1"/>
          <p:nvPr/>
        </p:nvSpPr>
        <p:spPr>
          <a:xfrm>
            <a:off x="2915816" y="2771636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Y</a:t>
            </a:r>
            <a:endParaRPr lang="cs-CZ" baseline="-25000" dirty="0"/>
          </a:p>
        </p:txBody>
      </p:sp>
      <p:sp>
        <p:nvSpPr>
          <p:cNvPr id="38" name="TextBox 26"/>
          <p:cNvSpPr txBox="1"/>
          <p:nvPr/>
        </p:nvSpPr>
        <p:spPr>
          <a:xfrm>
            <a:off x="4283968" y="3595911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D16349"/>
                </a:solidFill>
              </a:rPr>
              <a:t>D</a:t>
            </a:r>
            <a:endParaRPr lang="cs-CZ" b="1" baseline="-25000" dirty="0">
              <a:solidFill>
                <a:srgbClr val="D16349"/>
              </a:solidFill>
            </a:endParaRPr>
          </a:p>
        </p:txBody>
      </p:sp>
      <p:sp>
        <p:nvSpPr>
          <p:cNvPr id="39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xfrm>
            <a:off x="683568" y="6446663"/>
            <a:ext cx="3581400" cy="366713"/>
          </a:xfrm>
          <a:noFill/>
          <a:ln>
            <a:miter lim="800000"/>
            <a:headEnd/>
            <a:tailEnd/>
          </a:ln>
        </p:spPr>
        <p:txBody>
          <a:bodyPr anchor="ctr"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Jarkovský, </a:t>
            </a:r>
            <a:r>
              <a:rPr lang="cs-CZ" dirty="0" smtClean="0"/>
              <a:t>S. </a:t>
            </a:r>
            <a:r>
              <a:rPr lang="cs-CZ" dirty="0" err="1" smtClean="0"/>
              <a:t>Littnerová</a:t>
            </a:r>
            <a:r>
              <a:rPr lang="cs-CZ" dirty="0" smtClean="0"/>
              <a:t>, L</a:t>
            </a:r>
            <a:r>
              <a:rPr lang="cs-CZ" dirty="0"/>
              <a:t>. </a:t>
            </a:r>
            <a:r>
              <a:rPr lang="cs-CZ" dirty="0" smtClean="0"/>
              <a:t>Brožová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91962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cs-CZ" dirty="0" smtClean="0"/>
              <a:t>Příklad 1: Euklidova vzdálenost</a:t>
            </a:r>
            <a:endParaRPr lang="en-GB" dirty="0"/>
          </a:p>
        </p:txBody>
      </p:sp>
      <p:sp>
        <p:nvSpPr>
          <p:cNvPr id="13" name="Content Placeholder 2"/>
          <p:cNvSpPr>
            <a:spLocks noGrp="1"/>
          </p:cNvSpPr>
          <p:nvPr>
            <p:ph idx="4294967295"/>
          </p:nvPr>
        </p:nvSpPr>
        <p:spPr>
          <a:xfrm>
            <a:off x="302840" y="1556792"/>
            <a:ext cx="8301608" cy="677863"/>
          </a:xfrm>
        </p:spPr>
        <p:txBody>
          <a:bodyPr/>
          <a:lstStyle/>
          <a:p>
            <a:r>
              <a:rPr lang="cs-CZ" sz="1600" dirty="0" smtClean="0"/>
              <a:t>Euklidova vzdálenost vychází </a:t>
            </a:r>
            <a:r>
              <a:rPr lang="cs-CZ" sz="1600" dirty="0"/>
              <a:t>z Pythagorovy věty </a:t>
            </a:r>
            <a:endParaRPr lang="cs-CZ" sz="1600" dirty="0" smtClean="0"/>
          </a:p>
          <a:p>
            <a:r>
              <a:rPr lang="cs-CZ" sz="1600" b="1" dirty="0" smtClean="0"/>
              <a:t>Úkol</a:t>
            </a:r>
            <a:r>
              <a:rPr lang="cs-CZ" sz="1600" dirty="0" smtClean="0"/>
              <a:t>: spočítejte vzdálenost </a:t>
            </a:r>
            <a:r>
              <a:rPr lang="en-US" sz="1600" dirty="0" smtClean="0"/>
              <a:t>(</a:t>
            </a:r>
            <a:r>
              <a:rPr lang="cs-CZ" sz="1600" dirty="0" smtClean="0"/>
              <a:t>D</a:t>
            </a:r>
            <a:r>
              <a:rPr lang="en-US" sz="1600" dirty="0" smtClean="0"/>
              <a:t>) </a:t>
            </a:r>
            <a:r>
              <a:rPr lang="cs-CZ" sz="1600" dirty="0" smtClean="0"/>
              <a:t>objektu </a:t>
            </a:r>
            <a:r>
              <a:rPr lang="en-US" sz="1600" dirty="0" smtClean="0"/>
              <a:t>A[1;2] </a:t>
            </a:r>
            <a:r>
              <a:rPr lang="cs-CZ" sz="1600" dirty="0" smtClean="0"/>
              <a:t>a </a:t>
            </a:r>
            <a:r>
              <a:rPr lang="en-US" sz="1600" dirty="0" smtClean="0"/>
              <a:t>B[4;6]</a:t>
            </a:r>
          </a:p>
          <a:p>
            <a:endParaRPr lang="en-US" sz="1600" dirty="0" smtClean="0"/>
          </a:p>
          <a:p>
            <a:endParaRPr lang="en-US" sz="1600" dirty="0"/>
          </a:p>
          <a:p>
            <a:endParaRPr lang="en-US" sz="1600" dirty="0" smtClean="0"/>
          </a:p>
          <a:p>
            <a:endParaRPr lang="en-US" sz="1600" dirty="0"/>
          </a:p>
          <a:p>
            <a:endParaRPr lang="cs-CZ" sz="1600" dirty="0" smtClean="0"/>
          </a:p>
          <a:p>
            <a:endParaRPr lang="cs-CZ" sz="1600" dirty="0"/>
          </a:p>
          <a:p>
            <a:endParaRPr lang="en-US" sz="1600" dirty="0" smtClean="0"/>
          </a:p>
          <a:p>
            <a:endParaRPr lang="en-US" sz="1600" dirty="0"/>
          </a:p>
          <a:p>
            <a:endParaRPr lang="cs-CZ" sz="1600" dirty="0" smtClean="0"/>
          </a:p>
          <a:p>
            <a:r>
              <a:rPr lang="en-US" sz="1600" dirty="0" smtClean="0"/>
              <a:t>Prom</a:t>
            </a:r>
            <a:r>
              <a:rPr lang="cs-CZ" sz="1600" dirty="0" err="1" smtClean="0"/>
              <a:t>ěnné</a:t>
            </a:r>
            <a:r>
              <a:rPr lang="cs-CZ" sz="1600" dirty="0" smtClean="0"/>
              <a:t> s číselně většími hodnotami budou mít větší váhu při shlukování!!!</a:t>
            </a:r>
          </a:p>
          <a:p>
            <a:r>
              <a:rPr lang="cs-CZ" sz="1600" dirty="0" smtClean="0"/>
              <a:t>Např. pokud </a:t>
            </a:r>
            <a:r>
              <a:rPr lang="cs-CZ" sz="1600" dirty="0"/>
              <a:t>budeme hodnotit </a:t>
            </a:r>
            <a:r>
              <a:rPr lang="cs-CZ" sz="1600" dirty="0" smtClean="0"/>
              <a:t>výšku (150–200 cm) </a:t>
            </a:r>
            <a:r>
              <a:rPr lang="cs-CZ" sz="1600" dirty="0"/>
              <a:t>a cholesterol (do </a:t>
            </a:r>
            <a:r>
              <a:rPr lang="cs-CZ" sz="1600" dirty="0" smtClean="0"/>
              <a:t>5 </a:t>
            </a:r>
            <a:r>
              <a:rPr lang="cs-CZ" sz="1600" dirty="0" err="1" smtClean="0"/>
              <a:t>mmol</a:t>
            </a:r>
            <a:r>
              <a:rPr lang="cs-CZ" sz="1600" dirty="0" smtClean="0"/>
              <a:t>/l), výška bude mít větší váhu při shlukování – objekty budou rozděleny do shluků podle jejich výšky. </a:t>
            </a:r>
          </a:p>
          <a:p>
            <a:r>
              <a:rPr lang="cs-CZ" sz="1600" dirty="0" smtClean="0"/>
              <a:t> Data s nesrovnatelnými hodnotami proměnných je potřeba před analýzou </a:t>
            </a:r>
            <a:r>
              <a:rPr lang="cs-CZ" sz="1600" b="1" dirty="0" smtClean="0"/>
              <a:t>standardizovat</a:t>
            </a:r>
            <a:r>
              <a:rPr lang="cs-CZ" sz="1600" dirty="0" smtClean="0"/>
              <a:t>. Jak?</a:t>
            </a:r>
          </a:p>
          <a:p>
            <a:pPr marL="809625" indent="0"/>
            <a:r>
              <a:rPr lang="cs-CZ" sz="1600" dirty="0"/>
              <a:t> </a:t>
            </a:r>
            <a:r>
              <a:rPr lang="cs-CZ" sz="1600" dirty="0" smtClean="0"/>
              <a:t>standardizace směrodatnou odchylkou nebo rozpětím</a:t>
            </a:r>
            <a:endParaRPr lang="en-US" sz="1600" dirty="0" smtClean="0"/>
          </a:p>
          <a:p>
            <a:pPr marL="0" indent="0">
              <a:buNone/>
            </a:pPr>
            <a:endParaRPr lang="cs-CZ" sz="1600" dirty="0" smtClean="0"/>
          </a:p>
        </p:txBody>
      </p:sp>
      <p:cxnSp>
        <p:nvCxnSpPr>
          <p:cNvPr id="14" name="Straight Connector 90"/>
          <p:cNvCxnSpPr/>
          <p:nvPr/>
        </p:nvCxnSpPr>
        <p:spPr>
          <a:xfrm rot="5400000">
            <a:off x="3249298" y="3353049"/>
            <a:ext cx="9361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88"/>
          <p:cNvCxnSpPr/>
          <p:nvPr/>
        </p:nvCxnSpPr>
        <p:spPr>
          <a:xfrm>
            <a:off x="2500771" y="3821101"/>
            <a:ext cx="12241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76"/>
          <p:cNvGrpSpPr/>
          <p:nvPr/>
        </p:nvGrpSpPr>
        <p:grpSpPr>
          <a:xfrm>
            <a:off x="1708683" y="2452949"/>
            <a:ext cx="2556285" cy="1944216"/>
            <a:chOff x="1403648" y="3212976"/>
            <a:chExt cx="2556285" cy="1944216"/>
          </a:xfrm>
        </p:grpSpPr>
        <p:cxnSp>
          <p:nvCxnSpPr>
            <p:cNvPr id="17" name="Straight Connector 73"/>
            <p:cNvCxnSpPr/>
            <p:nvPr/>
          </p:nvCxnSpPr>
          <p:spPr>
            <a:xfrm rot="5400000">
              <a:off x="431540" y="4185084"/>
              <a:ext cx="194421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74"/>
            <p:cNvCxnSpPr/>
            <p:nvPr/>
          </p:nvCxnSpPr>
          <p:spPr>
            <a:xfrm rot="10800000">
              <a:off x="1403649" y="5157191"/>
              <a:ext cx="255628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9" name="Straight Connector 80"/>
          <p:cNvCxnSpPr>
            <a:stCxn id="27" idx="7"/>
            <a:endCxn id="28" idx="3"/>
          </p:cNvCxnSpPr>
          <p:nvPr/>
        </p:nvCxnSpPr>
        <p:spPr>
          <a:xfrm rot="5400000" flipH="1" flipV="1">
            <a:off x="2677179" y="2773373"/>
            <a:ext cx="849616" cy="113764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96"/>
          <p:cNvCxnSpPr/>
          <p:nvPr/>
        </p:nvCxnSpPr>
        <p:spPr>
          <a:xfrm rot="5400000" flipH="1" flipV="1">
            <a:off x="2165183" y="4145137"/>
            <a:ext cx="648072" cy="0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97"/>
          <p:cNvCxnSpPr/>
          <p:nvPr/>
        </p:nvCxnSpPr>
        <p:spPr>
          <a:xfrm rot="5400000" flipH="1" flipV="1">
            <a:off x="2932819" y="3684642"/>
            <a:ext cx="1584176" cy="0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99"/>
          <p:cNvCxnSpPr/>
          <p:nvPr/>
        </p:nvCxnSpPr>
        <p:spPr>
          <a:xfrm>
            <a:off x="1644232" y="3821928"/>
            <a:ext cx="864096" cy="0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102"/>
          <p:cNvCxnSpPr/>
          <p:nvPr/>
        </p:nvCxnSpPr>
        <p:spPr>
          <a:xfrm>
            <a:off x="1636675" y="2892554"/>
            <a:ext cx="2088232" cy="0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77"/>
          <p:cNvSpPr/>
          <p:nvPr/>
        </p:nvSpPr>
        <p:spPr>
          <a:xfrm>
            <a:off x="2428763" y="3749093"/>
            <a:ext cx="122312" cy="12231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8" name="Oval 78"/>
          <p:cNvSpPr/>
          <p:nvPr/>
        </p:nvSpPr>
        <p:spPr>
          <a:xfrm>
            <a:off x="3652899" y="2812989"/>
            <a:ext cx="122312" cy="12231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9" name="TextBox 106"/>
          <p:cNvSpPr txBox="1"/>
          <p:nvPr/>
        </p:nvSpPr>
        <p:spPr>
          <a:xfrm>
            <a:off x="2345203" y="4397165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endParaRPr lang="cs-CZ" baseline="-25000" dirty="0"/>
          </a:p>
        </p:txBody>
      </p:sp>
      <p:sp>
        <p:nvSpPr>
          <p:cNvPr id="30" name="TextBox 107"/>
          <p:cNvSpPr txBox="1"/>
          <p:nvPr/>
        </p:nvSpPr>
        <p:spPr>
          <a:xfrm>
            <a:off x="3580891" y="4397165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4</a:t>
            </a:r>
            <a:endParaRPr lang="cs-CZ" baseline="-25000" dirty="0"/>
          </a:p>
        </p:txBody>
      </p:sp>
      <p:sp>
        <p:nvSpPr>
          <p:cNvPr id="31" name="TextBox 108"/>
          <p:cNvSpPr txBox="1"/>
          <p:nvPr/>
        </p:nvSpPr>
        <p:spPr>
          <a:xfrm>
            <a:off x="1348643" y="3612634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</a:t>
            </a:r>
            <a:endParaRPr lang="cs-CZ" baseline="-25000" dirty="0"/>
          </a:p>
        </p:txBody>
      </p:sp>
      <p:sp>
        <p:nvSpPr>
          <p:cNvPr id="32" name="TextBox 109"/>
          <p:cNvSpPr txBox="1"/>
          <p:nvPr/>
        </p:nvSpPr>
        <p:spPr>
          <a:xfrm>
            <a:off x="1348643" y="2740981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6</a:t>
            </a:r>
            <a:endParaRPr lang="cs-CZ" baseline="-25000" dirty="0"/>
          </a:p>
        </p:txBody>
      </p:sp>
      <p:sp>
        <p:nvSpPr>
          <p:cNvPr id="33" name="TextBox 25"/>
          <p:cNvSpPr txBox="1"/>
          <p:nvPr/>
        </p:nvSpPr>
        <p:spPr>
          <a:xfrm>
            <a:off x="2212739" y="3461061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  <a:endParaRPr lang="cs-CZ" baseline="-25000" dirty="0"/>
          </a:p>
        </p:txBody>
      </p:sp>
      <p:sp>
        <p:nvSpPr>
          <p:cNvPr id="34" name="TextBox 26"/>
          <p:cNvSpPr txBox="1"/>
          <p:nvPr/>
        </p:nvSpPr>
        <p:spPr>
          <a:xfrm>
            <a:off x="3580891" y="2452949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</a:t>
            </a:r>
            <a:endParaRPr lang="cs-CZ" baseline="-25000" dirty="0"/>
          </a:p>
        </p:txBody>
      </p:sp>
      <p:sp>
        <p:nvSpPr>
          <p:cNvPr id="36" name="TextBox 25"/>
          <p:cNvSpPr txBox="1"/>
          <p:nvPr/>
        </p:nvSpPr>
        <p:spPr>
          <a:xfrm>
            <a:off x="4126728" y="4387873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</a:t>
            </a:r>
            <a:endParaRPr lang="cs-CZ" baseline="-25000" dirty="0"/>
          </a:p>
        </p:txBody>
      </p:sp>
      <p:sp>
        <p:nvSpPr>
          <p:cNvPr id="37" name="TextBox 25"/>
          <p:cNvSpPr txBox="1"/>
          <p:nvPr/>
        </p:nvSpPr>
        <p:spPr>
          <a:xfrm>
            <a:off x="1420651" y="2276872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Y</a:t>
            </a:r>
            <a:endParaRPr lang="cs-CZ" baseline="-25000" dirty="0"/>
          </a:p>
        </p:txBody>
      </p:sp>
      <p:sp>
        <p:nvSpPr>
          <p:cNvPr id="38" name="TextBox 26"/>
          <p:cNvSpPr txBox="1"/>
          <p:nvPr/>
        </p:nvSpPr>
        <p:spPr>
          <a:xfrm>
            <a:off x="2634099" y="3101021"/>
            <a:ext cx="65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D16349"/>
                </a:solidFill>
              </a:rPr>
              <a:t>D=5</a:t>
            </a:r>
            <a:endParaRPr lang="cs-CZ" b="1" baseline="-25000" dirty="0">
              <a:solidFill>
                <a:srgbClr val="D16349"/>
              </a:solidFill>
            </a:endParaRPr>
          </a:p>
        </p:txBody>
      </p:sp>
      <p:sp>
        <p:nvSpPr>
          <p:cNvPr id="35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xfrm>
            <a:off x="683568" y="6446663"/>
            <a:ext cx="3581400" cy="366713"/>
          </a:xfrm>
          <a:noFill/>
          <a:ln>
            <a:miter lim="800000"/>
            <a:headEnd/>
            <a:tailEnd/>
          </a:ln>
        </p:spPr>
        <p:txBody>
          <a:bodyPr anchor="ctr"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Jarkovský, </a:t>
            </a:r>
            <a:r>
              <a:rPr lang="cs-CZ" dirty="0" smtClean="0"/>
              <a:t>S. </a:t>
            </a:r>
            <a:r>
              <a:rPr lang="cs-CZ" dirty="0" err="1" smtClean="0"/>
              <a:t>Littnerová</a:t>
            </a:r>
            <a:r>
              <a:rPr lang="cs-CZ" dirty="0" smtClean="0"/>
              <a:t>, L</a:t>
            </a:r>
            <a:r>
              <a:rPr lang="cs-CZ" dirty="0"/>
              <a:t>. </a:t>
            </a:r>
            <a:r>
              <a:rPr lang="cs-CZ" dirty="0" smtClean="0"/>
              <a:t>Brožová</a:t>
            </a:r>
            <a:endParaRPr lang="cs-CZ" dirty="0"/>
          </a:p>
        </p:txBody>
      </p:sp>
      <p:sp>
        <p:nvSpPr>
          <p:cNvPr id="3" name="Obdélník 2"/>
          <p:cNvSpPr/>
          <p:nvPr/>
        </p:nvSpPr>
        <p:spPr>
          <a:xfrm>
            <a:off x="611560" y="4499828"/>
            <a:ext cx="10313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POZOR!</a:t>
            </a:r>
            <a:endParaRPr lang="en-GB" b="1" dirty="0">
              <a:solidFill>
                <a:srgbClr val="FF0000"/>
              </a:solidFill>
            </a:endParaRPr>
          </a:p>
        </p:txBody>
      </p:sp>
      <p:graphicFrame>
        <p:nvGraphicFramePr>
          <p:cNvPr id="39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8883527"/>
              </p:ext>
            </p:extLst>
          </p:nvPr>
        </p:nvGraphicFramePr>
        <p:xfrm>
          <a:off x="4505275" y="3219450"/>
          <a:ext cx="3667125" cy="484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13" name="Rovnice" r:id="rId4" imgW="2095200" imgH="279360" progId="Equation.3">
                  <p:embed/>
                </p:oleObj>
              </mc:Choice>
              <mc:Fallback>
                <p:oleObj name="Rovnice" r:id="rId4" imgW="209520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5275" y="3219450"/>
                        <a:ext cx="3667125" cy="4841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15201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cs-CZ" dirty="0" smtClean="0"/>
              <a:t>Příklad 2: Manhattanská </a:t>
            </a:r>
            <a:r>
              <a:rPr lang="cs-CZ" dirty="0"/>
              <a:t>vzdálenost</a:t>
            </a:r>
            <a:r>
              <a:rPr lang="en-GB" dirty="0"/>
              <a:t> 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4294967295"/>
          </p:nvPr>
        </p:nvSpPr>
        <p:spPr>
          <a:xfrm>
            <a:off x="301625" y="1609147"/>
            <a:ext cx="8734871" cy="677863"/>
          </a:xfrm>
        </p:spPr>
        <p:txBody>
          <a:bodyPr/>
          <a:lstStyle/>
          <a:p>
            <a:r>
              <a:rPr lang="cs-CZ" sz="1600" dirty="0" smtClean="0"/>
              <a:t>Cesta po Manhattanu</a:t>
            </a:r>
          </a:p>
          <a:p>
            <a:r>
              <a:rPr lang="cs-CZ" sz="1600" dirty="0" smtClean="0"/>
              <a:t>součet absolutních hodnot rozdílů </a:t>
            </a:r>
            <a:r>
              <a:rPr lang="cs-CZ" sz="1600" dirty="0"/>
              <a:t>jednotlivých parametrů popisujících objekty</a:t>
            </a:r>
            <a:r>
              <a:rPr lang="en-GB" sz="1600" dirty="0"/>
              <a:t> </a:t>
            </a:r>
            <a:endParaRPr lang="cs-CZ" sz="1600" dirty="0" smtClean="0"/>
          </a:p>
          <a:p>
            <a:r>
              <a:rPr lang="cs-CZ" sz="1600" b="1" dirty="0" smtClean="0"/>
              <a:t>Úkol</a:t>
            </a:r>
            <a:r>
              <a:rPr lang="cs-CZ" sz="1600" dirty="0" smtClean="0"/>
              <a:t>: spočítejte vzdálenost </a:t>
            </a:r>
            <a:r>
              <a:rPr lang="en-US" sz="1600" dirty="0" smtClean="0"/>
              <a:t>(D) </a:t>
            </a:r>
            <a:r>
              <a:rPr lang="cs-CZ" sz="1600" dirty="0" smtClean="0"/>
              <a:t>objektu </a:t>
            </a:r>
            <a:r>
              <a:rPr lang="en-US" sz="1600" dirty="0" smtClean="0"/>
              <a:t>A</a:t>
            </a:r>
            <a:r>
              <a:rPr lang="cs-CZ" sz="1600" dirty="0" smtClean="0"/>
              <a:t> </a:t>
            </a:r>
            <a:r>
              <a:rPr lang="en-US" sz="1600" dirty="0" smtClean="0"/>
              <a:t>[1;2] </a:t>
            </a:r>
            <a:r>
              <a:rPr lang="cs-CZ" sz="1600" dirty="0" smtClean="0"/>
              <a:t>a </a:t>
            </a:r>
            <a:r>
              <a:rPr lang="en-US" sz="1600" dirty="0" smtClean="0"/>
              <a:t>B[4;6]</a:t>
            </a:r>
          </a:p>
          <a:p>
            <a:pPr marL="0" indent="0">
              <a:buNone/>
            </a:pPr>
            <a:endParaRPr lang="cs-CZ" sz="1600" dirty="0" smtClean="0"/>
          </a:p>
        </p:txBody>
      </p:sp>
      <p:cxnSp>
        <p:nvCxnSpPr>
          <p:cNvPr id="14" name="Straight Connector 90"/>
          <p:cNvCxnSpPr/>
          <p:nvPr/>
        </p:nvCxnSpPr>
        <p:spPr>
          <a:xfrm rot="5400000">
            <a:off x="2872255" y="3897052"/>
            <a:ext cx="936104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88"/>
          <p:cNvCxnSpPr/>
          <p:nvPr/>
        </p:nvCxnSpPr>
        <p:spPr>
          <a:xfrm>
            <a:off x="2123728" y="4365104"/>
            <a:ext cx="122413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76"/>
          <p:cNvGrpSpPr/>
          <p:nvPr/>
        </p:nvGrpSpPr>
        <p:grpSpPr>
          <a:xfrm>
            <a:off x="1331640" y="2996952"/>
            <a:ext cx="2556285" cy="1944216"/>
            <a:chOff x="1403648" y="3212976"/>
            <a:chExt cx="2556285" cy="1944216"/>
          </a:xfrm>
        </p:grpSpPr>
        <p:cxnSp>
          <p:nvCxnSpPr>
            <p:cNvPr id="17" name="Straight Connector 73"/>
            <p:cNvCxnSpPr/>
            <p:nvPr/>
          </p:nvCxnSpPr>
          <p:spPr>
            <a:xfrm rot="5400000">
              <a:off x="431540" y="4185084"/>
              <a:ext cx="194421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74"/>
            <p:cNvCxnSpPr/>
            <p:nvPr/>
          </p:nvCxnSpPr>
          <p:spPr>
            <a:xfrm rot="10800000">
              <a:off x="1403649" y="5157191"/>
              <a:ext cx="255628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9" name="Straight Connector 80"/>
          <p:cNvCxnSpPr>
            <a:stCxn id="27" idx="7"/>
            <a:endCxn id="28" idx="3"/>
          </p:cNvCxnSpPr>
          <p:nvPr/>
        </p:nvCxnSpPr>
        <p:spPr>
          <a:xfrm rot="5400000" flipH="1" flipV="1">
            <a:off x="2300136" y="3317376"/>
            <a:ext cx="849616" cy="11376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96"/>
          <p:cNvCxnSpPr/>
          <p:nvPr/>
        </p:nvCxnSpPr>
        <p:spPr>
          <a:xfrm rot="5400000" flipH="1" flipV="1">
            <a:off x="1788140" y="4689140"/>
            <a:ext cx="648072" cy="0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97"/>
          <p:cNvCxnSpPr/>
          <p:nvPr/>
        </p:nvCxnSpPr>
        <p:spPr>
          <a:xfrm rot="5400000" flipH="1" flipV="1">
            <a:off x="2555776" y="4228645"/>
            <a:ext cx="1584176" cy="0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99"/>
          <p:cNvCxnSpPr/>
          <p:nvPr/>
        </p:nvCxnSpPr>
        <p:spPr>
          <a:xfrm>
            <a:off x="1267189" y="4365931"/>
            <a:ext cx="864096" cy="0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102"/>
          <p:cNvCxnSpPr/>
          <p:nvPr/>
        </p:nvCxnSpPr>
        <p:spPr>
          <a:xfrm>
            <a:off x="1259632" y="3436557"/>
            <a:ext cx="2088232" cy="0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77"/>
          <p:cNvSpPr/>
          <p:nvPr/>
        </p:nvSpPr>
        <p:spPr>
          <a:xfrm>
            <a:off x="2051720" y="4293096"/>
            <a:ext cx="122312" cy="12231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8" name="Oval 78"/>
          <p:cNvSpPr/>
          <p:nvPr/>
        </p:nvSpPr>
        <p:spPr>
          <a:xfrm>
            <a:off x="3275856" y="3356992"/>
            <a:ext cx="122312" cy="12231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9" name="TextBox 106"/>
          <p:cNvSpPr txBox="1"/>
          <p:nvPr/>
        </p:nvSpPr>
        <p:spPr>
          <a:xfrm>
            <a:off x="1968160" y="4941168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endParaRPr lang="cs-CZ" baseline="-25000" dirty="0"/>
          </a:p>
        </p:txBody>
      </p:sp>
      <p:sp>
        <p:nvSpPr>
          <p:cNvPr id="30" name="TextBox 107"/>
          <p:cNvSpPr txBox="1"/>
          <p:nvPr/>
        </p:nvSpPr>
        <p:spPr>
          <a:xfrm>
            <a:off x="3203848" y="4941168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4</a:t>
            </a:r>
            <a:endParaRPr lang="cs-CZ" baseline="-25000" dirty="0"/>
          </a:p>
        </p:txBody>
      </p:sp>
      <p:sp>
        <p:nvSpPr>
          <p:cNvPr id="31" name="TextBox 108"/>
          <p:cNvSpPr txBox="1"/>
          <p:nvPr/>
        </p:nvSpPr>
        <p:spPr>
          <a:xfrm>
            <a:off x="971600" y="4156637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</a:t>
            </a:r>
            <a:endParaRPr lang="cs-CZ" baseline="-25000" dirty="0"/>
          </a:p>
        </p:txBody>
      </p:sp>
      <p:sp>
        <p:nvSpPr>
          <p:cNvPr id="32" name="TextBox 109"/>
          <p:cNvSpPr txBox="1"/>
          <p:nvPr/>
        </p:nvSpPr>
        <p:spPr>
          <a:xfrm>
            <a:off x="971600" y="3284984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6</a:t>
            </a:r>
            <a:endParaRPr lang="cs-CZ" baseline="-25000" dirty="0"/>
          </a:p>
        </p:txBody>
      </p:sp>
      <p:sp>
        <p:nvSpPr>
          <p:cNvPr id="33" name="TextBox 25"/>
          <p:cNvSpPr txBox="1"/>
          <p:nvPr/>
        </p:nvSpPr>
        <p:spPr>
          <a:xfrm>
            <a:off x="1835696" y="4005064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  <a:endParaRPr lang="cs-CZ" baseline="-25000" dirty="0"/>
          </a:p>
        </p:txBody>
      </p:sp>
      <p:sp>
        <p:nvSpPr>
          <p:cNvPr id="34" name="TextBox 26"/>
          <p:cNvSpPr txBox="1"/>
          <p:nvPr/>
        </p:nvSpPr>
        <p:spPr>
          <a:xfrm>
            <a:off x="3203848" y="2996952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</a:t>
            </a:r>
            <a:endParaRPr lang="cs-CZ" baseline="-25000" dirty="0"/>
          </a:p>
        </p:txBody>
      </p:sp>
      <p:sp>
        <p:nvSpPr>
          <p:cNvPr id="36" name="TextBox 25"/>
          <p:cNvSpPr txBox="1"/>
          <p:nvPr/>
        </p:nvSpPr>
        <p:spPr>
          <a:xfrm>
            <a:off x="3749685" y="4931876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</a:t>
            </a:r>
            <a:endParaRPr lang="cs-CZ" baseline="-25000" dirty="0"/>
          </a:p>
        </p:txBody>
      </p:sp>
      <p:sp>
        <p:nvSpPr>
          <p:cNvPr id="37" name="TextBox 25"/>
          <p:cNvSpPr txBox="1"/>
          <p:nvPr/>
        </p:nvSpPr>
        <p:spPr>
          <a:xfrm>
            <a:off x="1043608" y="2820749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Y</a:t>
            </a:r>
            <a:endParaRPr lang="cs-CZ" baseline="-25000" dirty="0"/>
          </a:p>
        </p:txBody>
      </p:sp>
      <p:sp>
        <p:nvSpPr>
          <p:cNvPr id="38" name="TextBox 26"/>
          <p:cNvSpPr txBox="1"/>
          <p:nvPr/>
        </p:nvSpPr>
        <p:spPr>
          <a:xfrm>
            <a:off x="3383869" y="3756853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D16349"/>
                </a:solidFill>
              </a:rPr>
              <a:t>D</a:t>
            </a:r>
            <a:endParaRPr lang="cs-CZ" b="1" baseline="-25000" dirty="0">
              <a:solidFill>
                <a:srgbClr val="D16349"/>
              </a:solidFill>
            </a:endParaRPr>
          </a:p>
        </p:txBody>
      </p:sp>
      <p:sp>
        <p:nvSpPr>
          <p:cNvPr id="39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xfrm>
            <a:off x="683568" y="6446663"/>
            <a:ext cx="3581400" cy="366713"/>
          </a:xfrm>
          <a:noFill/>
          <a:ln>
            <a:miter lim="800000"/>
            <a:headEnd/>
            <a:tailEnd/>
          </a:ln>
        </p:spPr>
        <p:txBody>
          <a:bodyPr anchor="ctr"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Jarkovský, </a:t>
            </a:r>
            <a:r>
              <a:rPr lang="cs-CZ" dirty="0" smtClean="0"/>
              <a:t>S. </a:t>
            </a:r>
            <a:r>
              <a:rPr lang="cs-CZ" dirty="0" err="1" smtClean="0"/>
              <a:t>Littnerová</a:t>
            </a:r>
            <a:r>
              <a:rPr lang="cs-CZ" dirty="0" smtClean="0"/>
              <a:t>, L</a:t>
            </a:r>
            <a:r>
              <a:rPr lang="cs-CZ" dirty="0"/>
              <a:t>. </a:t>
            </a:r>
            <a:r>
              <a:rPr lang="cs-CZ" dirty="0" smtClean="0"/>
              <a:t>Brožová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87571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cs-CZ" dirty="0" smtClean="0"/>
              <a:t>Příklad 2: Manhattanská </a:t>
            </a:r>
            <a:r>
              <a:rPr lang="cs-CZ" dirty="0"/>
              <a:t>vzdálenost</a:t>
            </a:r>
            <a:r>
              <a:rPr lang="en-GB" dirty="0"/>
              <a:t> 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4294967295"/>
          </p:nvPr>
        </p:nvSpPr>
        <p:spPr>
          <a:xfrm>
            <a:off x="301625" y="1609147"/>
            <a:ext cx="8734871" cy="677863"/>
          </a:xfrm>
        </p:spPr>
        <p:txBody>
          <a:bodyPr/>
          <a:lstStyle/>
          <a:p>
            <a:r>
              <a:rPr lang="cs-CZ" sz="1600" dirty="0" smtClean="0"/>
              <a:t>Cesta po Manhattanu</a:t>
            </a:r>
          </a:p>
          <a:p>
            <a:r>
              <a:rPr lang="cs-CZ" sz="1600" dirty="0" smtClean="0"/>
              <a:t>součet absolutních hodnot rozdílů </a:t>
            </a:r>
            <a:r>
              <a:rPr lang="cs-CZ" sz="1600" dirty="0"/>
              <a:t>jednotlivých parametrů popisujících objekty</a:t>
            </a:r>
            <a:r>
              <a:rPr lang="en-GB" sz="1600" dirty="0"/>
              <a:t> </a:t>
            </a:r>
            <a:endParaRPr lang="cs-CZ" sz="1600" dirty="0" smtClean="0"/>
          </a:p>
          <a:p>
            <a:r>
              <a:rPr lang="cs-CZ" sz="1600" b="1" dirty="0" smtClean="0"/>
              <a:t>Úkol</a:t>
            </a:r>
            <a:r>
              <a:rPr lang="cs-CZ" sz="1600" dirty="0" smtClean="0"/>
              <a:t>: spočítejte vzdálenost </a:t>
            </a:r>
            <a:r>
              <a:rPr lang="en-US" sz="1600" dirty="0" smtClean="0"/>
              <a:t>(D) </a:t>
            </a:r>
            <a:r>
              <a:rPr lang="cs-CZ" sz="1600" dirty="0" smtClean="0"/>
              <a:t>objektu </a:t>
            </a:r>
            <a:r>
              <a:rPr lang="en-US" sz="1600" dirty="0" smtClean="0"/>
              <a:t>A</a:t>
            </a:r>
            <a:r>
              <a:rPr lang="cs-CZ" sz="1600" dirty="0" smtClean="0"/>
              <a:t> </a:t>
            </a:r>
            <a:r>
              <a:rPr lang="en-US" sz="1600" dirty="0" smtClean="0"/>
              <a:t>[1;2] </a:t>
            </a:r>
            <a:r>
              <a:rPr lang="cs-CZ" sz="1600" dirty="0" smtClean="0"/>
              <a:t>a </a:t>
            </a:r>
            <a:r>
              <a:rPr lang="en-US" sz="1600" dirty="0" smtClean="0"/>
              <a:t>B[4;6]</a:t>
            </a:r>
          </a:p>
          <a:p>
            <a:pPr marL="0" indent="0">
              <a:buNone/>
            </a:pPr>
            <a:endParaRPr lang="cs-CZ" sz="1600" dirty="0" smtClean="0"/>
          </a:p>
        </p:txBody>
      </p:sp>
      <p:cxnSp>
        <p:nvCxnSpPr>
          <p:cNvPr id="14" name="Straight Connector 90"/>
          <p:cNvCxnSpPr/>
          <p:nvPr/>
        </p:nvCxnSpPr>
        <p:spPr>
          <a:xfrm rot="5400000">
            <a:off x="2872255" y="3897052"/>
            <a:ext cx="936104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88"/>
          <p:cNvCxnSpPr/>
          <p:nvPr/>
        </p:nvCxnSpPr>
        <p:spPr>
          <a:xfrm>
            <a:off x="2123728" y="4365104"/>
            <a:ext cx="122413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76"/>
          <p:cNvGrpSpPr/>
          <p:nvPr/>
        </p:nvGrpSpPr>
        <p:grpSpPr>
          <a:xfrm>
            <a:off x="1331640" y="2996952"/>
            <a:ext cx="2556285" cy="1944216"/>
            <a:chOff x="1403648" y="3212976"/>
            <a:chExt cx="2556285" cy="1944216"/>
          </a:xfrm>
        </p:grpSpPr>
        <p:cxnSp>
          <p:nvCxnSpPr>
            <p:cNvPr id="17" name="Straight Connector 73"/>
            <p:cNvCxnSpPr/>
            <p:nvPr/>
          </p:nvCxnSpPr>
          <p:spPr>
            <a:xfrm rot="5400000">
              <a:off x="431540" y="4185084"/>
              <a:ext cx="194421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74"/>
            <p:cNvCxnSpPr/>
            <p:nvPr/>
          </p:nvCxnSpPr>
          <p:spPr>
            <a:xfrm rot="10800000">
              <a:off x="1403649" y="5157191"/>
              <a:ext cx="255628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9" name="Straight Connector 80"/>
          <p:cNvCxnSpPr>
            <a:stCxn id="27" idx="7"/>
            <a:endCxn id="28" idx="3"/>
          </p:cNvCxnSpPr>
          <p:nvPr/>
        </p:nvCxnSpPr>
        <p:spPr>
          <a:xfrm rot="5400000" flipH="1" flipV="1">
            <a:off x="2300136" y="3317376"/>
            <a:ext cx="849616" cy="11376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96"/>
          <p:cNvCxnSpPr/>
          <p:nvPr/>
        </p:nvCxnSpPr>
        <p:spPr>
          <a:xfrm rot="5400000" flipH="1" flipV="1">
            <a:off x="1788140" y="4689140"/>
            <a:ext cx="648072" cy="0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97"/>
          <p:cNvCxnSpPr/>
          <p:nvPr/>
        </p:nvCxnSpPr>
        <p:spPr>
          <a:xfrm rot="5400000" flipH="1" flipV="1">
            <a:off x="2555776" y="4228645"/>
            <a:ext cx="1584176" cy="0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99"/>
          <p:cNvCxnSpPr/>
          <p:nvPr/>
        </p:nvCxnSpPr>
        <p:spPr>
          <a:xfrm>
            <a:off x="1267189" y="4365931"/>
            <a:ext cx="864096" cy="0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102"/>
          <p:cNvCxnSpPr/>
          <p:nvPr/>
        </p:nvCxnSpPr>
        <p:spPr>
          <a:xfrm>
            <a:off x="1259632" y="3436557"/>
            <a:ext cx="2088232" cy="0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77"/>
          <p:cNvSpPr/>
          <p:nvPr/>
        </p:nvSpPr>
        <p:spPr>
          <a:xfrm>
            <a:off x="2051720" y="4293096"/>
            <a:ext cx="122312" cy="12231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8" name="Oval 78"/>
          <p:cNvSpPr/>
          <p:nvPr/>
        </p:nvSpPr>
        <p:spPr>
          <a:xfrm>
            <a:off x="3275856" y="3356992"/>
            <a:ext cx="122312" cy="12231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9" name="TextBox 106"/>
          <p:cNvSpPr txBox="1"/>
          <p:nvPr/>
        </p:nvSpPr>
        <p:spPr>
          <a:xfrm>
            <a:off x="1968160" y="4941168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endParaRPr lang="cs-CZ" baseline="-25000" dirty="0"/>
          </a:p>
        </p:txBody>
      </p:sp>
      <p:sp>
        <p:nvSpPr>
          <p:cNvPr id="30" name="TextBox 107"/>
          <p:cNvSpPr txBox="1"/>
          <p:nvPr/>
        </p:nvSpPr>
        <p:spPr>
          <a:xfrm>
            <a:off x="3203848" y="4941168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4</a:t>
            </a:r>
            <a:endParaRPr lang="cs-CZ" baseline="-25000" dirty="0"/>
          </a:p>
        </p:txBody>
      </p:sp>
      <p:sp>
        <p:nvSpPr>
          <p:cNvPr id="31" name="TextBox 108"/>
          <p:cNvSpPr txBox="1"/>
          <p:nvPr/>
        </p:nvSpPr>
        <p:spPr>
          <a:xfrm>
            <a:off x="971600" y="4156637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</a:t>
            </a:r>
            <a:endParaRPr lang="cs-CZ" baseline="-25000" dirty="0"/>
          </a:p>
        </p:txBody>
      </p:sp>
      <p:sp>
        <p:nvSpPr>
          <p:cNvPr id="32" name="TextBox 109"/>
          <p:cNvSpPr txBox="1"/>
          <p:nvPr/>
        </p:nvSpPr>
        <p:spPr>
          <a:xfrm>
            <a:off x="971600" y="3284984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6</a:t>
            </a:r>
            <a:endParaRPr lang="cs-CZ" baseline="-25000" dirty="0"/>
          </a:p>
        </p:txBody>
      </p:sp>
      <p:sp>
        <p:nvSpPr>
          <p:cNvPr id="33" name="TextBox 25"/>
          <p:cNvSpPr txBox="1"/>
          <p:nvPr/>
        </p:nvSpPr>
        <p:spPr>
          <a:xfrm>
            <a:off x="1835696" y="4005064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  <a:endParaRPr lang="cs-CZ" baseline="-25000" dirty="0"/>
          </a:p>
        </p:txBody>
      </p:sp>
      <p:sp>
        <p:nvSpPr>
          <p:cNvPr id="34" name="TextBox 26"/>
          <p:cNvSpPr txBox="1"/>
          <p:nvPr/>
        </p:nvSpPr>
        <p:spPr>
          <a:xfrm>
            <a:off x="3203848" y="2996952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</a:t>
            </a:r>
            <a:endParaRPr lang="cs-CZ" baseline="-25000" dirty="0"/>
          </a:p>
        </p:txBody>
      </p:sp>
      <p:sp>
        <p:nvSpPr>
          <p:cNvPr id="36" name="TextBox 25"/>
          <p:cNvSpPr txBox="1"/>
          <p:nvPr/>
        </p:nvSpPr>
        <p:spPr>
          <a:xfrm>
            <a:off x="3749685" y="4931876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</a:t>
            </a:r>
            <a:endParaRPr lang="cs-CZ" baseline="-25000" dirty="0"/>
          </a:p>
        </p:txBody>
      </p:sp>
      <p:sp>
        <p:nvSpPr>
          <p:cNvPr id="37" name="TextBox 25"/>
          <p:cNvSpPr txBox="1"/>
          <p:nvPr/>
        </p:nvSpPr>
        <p:spPr>
          <a:xfrm>
            <a:off x="1043608" y="2820749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Y</a:t>
            </a:r>
            <a:endParaRPr lang="cs-CZ" baseline="-25000" dirty="0"/>
          </a:p>
        </p:txBody>
      </p:sp>
      <p:sp>
        <p:nvSpPr>
          <p:cNvPr id="38" name="TextBox 26"/>
          <p:cNvSpPr txBox="1"/>
          <p:nvPr/>
        </p:nvSpPr>
        <p:spPr>
          <a:xfrm>
            <a:off x="3383869" y="3756853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D16349"/>
                </a:solidFill>
              </a:rPr>
              <a:t>D</a:t>
            </a:r>
            <a:endParaRPr lang="cs-CZ" b="1" baseline="-25000" dirty="0">
              <a:solidFill>
                <a:srgbClr val="D16349"/>
              </a:solidFill>
            </a:endParaRPr>
          </a:p>
        </p:txBody>
      </p:sp>
      <p:sp>
        <p:nvSpPr>
          <p:cNvPr id="39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xfrm>
            <a:off x="683568" y="6446663"/>
            <a:ext cx="3581400" cy="366713"/>
          </a:xfrm>
          <a:noFill/>
          <a:ln>
            <a:miter lim="800000"/>
            <a:headEnd/>
            <a:tailEnd/>
          </a:ln>
        </p:spPr>
        <p:txBody>
          <a:bodyPr anchor="ctr"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Jarkovský, </a:t>
            </a:r>
            <a:r>
              <a:rPr lang="cs-CZ" dirty="0" smtClean="0"/>
              <a:t>S. </a:t>
            </a:r>
            <a:r>
              <a:rPr lang="cs-CZ" dirty="0" err="1" smtClean="0"/>
              <a:t>Littnerová</a:t>
            </a:r>
            <a:r>
              <a:rPr lang="cs-CZ" dirty="0" smtClean="0"/>
              <a:t>, L</a:t>
            </a:r>
            <a:r>
              <a:rPr lang="cs-CZ" dirty="0"/>
              <a:t>. </a:t>
            </a:r>
            <a:r>
              <a:rPr lang="cs-CZ" dirty="0" smtClean="0"/>
              <a:t>Brožová</a:t>
            </a:r>
            <a:endParaRPr lang="cs-CZ" dirty="0"/>
          </a:p>
        </p:txBody>
      </p:sp>
      <p:graphicFrame>
        <p:nvGraphicFramePr>
          <p:cNvPr id="3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4292665"/>
              </p:ext>
            </p:extLst>
          </p:nvPr>
        </p:nvGraphicFramePr>
        <p:xfrm>
          <a:off x="4594565" y="3785195"/>
          <a:ext cx="2978150" cy="439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6" name="Rovnice" r:id="rId4" imgW="1701720" imgH="253800" progId="Equation.3">
                  <p:embed/>
                </p:oleObj>
              </mc:Choice>
              <mc:Fallback>
                <p:oleObj name="Rovnice" r:id="rId4" imgW="170172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94565" y="3785195"/>
                        <a:ext cx="2978150" cy="4397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02461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9" name="Podnadpis 2"/>
          <p:cNvSpPr>
            <a:spLocks noGrp="1"/>
          </p:cNvSpPr>
          <p:nvPr>
            <p:ph type="subTitle" idx="4294967295"/>
          </p:nvPr>
        </p:nvSpPr>
        <p:spPr>
          <a:xfrm>
            <a:off x="285750" y="3399383"/>
            <a:ext cx="8572500" cy="461665"/>
          </a:xfrm>
        </p:spPr>
        <p:txBody>
          <a:bodyPr anchor="ctr">
            <a:spAutoFit/>
          </a:bodyPr>
          <a:lstStyle/>
          <a:p>
            <a:pPr marL="0" indent="0" algn="ctr">
              <a:buFont typeface="Wingdings 2" pitchFamily="18" charset="2"/>
              <a:buNone/>
            </a:pPr>
            <a:r>
              <a:rPr lang="cs-CZ" sz="2400" b="1" dirty="0" smtClean="0">
                <a:solidFill>
                  <a:schemeClr val="tx2"/>
                </a:solidFill>
                <a:latin typeface="Arial" pitchFamily="34" charset="0"/>
              </a:rPr>
              <a:t>Binární data</a:t>
            </a:r>
          </a:p>
        </p:txBody>
      </p:sp>
      <p:sp>
        <p:nvSpPr>
          <p:cNvPr id="157700" name="Nadpis 1"/>
          <p:cNvSpPr>
            <a:spLocks noGrp="1"/>
          </p:cNvSpPr>
          <p:nvPr>
            <p:ph type="ctrTitle" idx="4294967295"/>
          </p:nvPr>
        </p:nvSpPr>
        <p:spPr>
          <a:xfrm>
            <a:off x="685800" y="980728"/>
            <a:ext cx="7772400" cy="584775"/>
          </a:xfrm>
          <a:noFill/>
        </p:spPr>
        <p:txBody>
          <a:bodyPr>
            <a:spAutoFit/>
          </a:bodyPr>
          <a:lstStyle/>
          <a:p>
            <a:r>
              <a:rPr lang="cs-CZ" sz="3200" dirty="0" smtClean="0">
                <a:solidFill>
                  <a:schemeClr val="accent1"/>
                </a:solidFill>
                <a:latin typeface="Arial" pitchFamily="34" charset="0"/>
              </a:rPr>
              <a:t>Koeficienty podobnosti</a:t>
            </a:r>
          </a:p>
        </p:txBody>
      </p:sp>
      <p:sp>
        <p:nvSpPr>
          <p:cNvPr id="5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xfrm>
            <a:off x="683568" y="6446663"/>
            <a:ext cx="3581400" cy="366713"/>
          </a:xfrm>
          <a:noFill/>
          <a:ln>
            <a:miter lim="800000"/>
            <a:headEnd/>
            <a:tailEnd/>
          </a:ln>
        </p:spPr>
        <p:txBody>
          <a:bodyPr anchor="ctr"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Jarkovský, </a:t>
            </a:r>
            <a:r>
              <a:rPr lang="cs-CZ" dirty="0" smtClean="0"/>
              <a:t>S. </a:t>
            </a:r>
            <a:r>
              <a:rPr lang="cs-CZ" dirty="0" err="1" smtClean="0"/>
              <a:t>Littnerová</a:t>
            </a:r>
            <a:r>
              <a:rPr lang="cs-CZ" dirty="0" smtClean="0"/>
              <a:t>, L</a:t>
            </a:r>
            <a:r>
              <a:rPr lang="cs-CZ" dirty="0"/>
              <a:t>. </a:t>
            </a:r>
            <a:r>
              <a:rPr lang="cs-CZ" dirty="0" smtClean="0"/>
              <a:t>Brožová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32863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Nadpis 1"/>
          <p:cNvSpPr>
            <a:spLocks noGrp="1"/>
          </p:cNvSpPr>
          <p:nvPr>
            <p:ph type="title"/>
          </p:nvPr>
        </p:nvSpPr>
        <p:spPr>
          <a:xfrm>
            <a:off x="301624" y="228600"/>
            <a:ext cx="8842375" cy="758825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altLang="cs-CZ" dirty="0" smtClean="0"/>
              <a:t>Koeficienty podobnosti</a:t>
            </a:r>
            <a:endParaRPr lang="cs-CZ" altLang="cs-CZ" dirty="0"/>
          </a:p>
        </p:txBody>
      </p:sp>
      <p:sp>
        <p:nvSpPr>
          <p:cNvPr id="5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xfrm>
            <a:off x="683568" y="6446663"/>
            <a:ext cx="3581400" cy="366713"/>
          </a:xfrm>
          <a:noFill/>
          <a:ln>
            <a:miter lim="800000"/>
            <a:headEnd/>
            <a:tailEnd/>
          </a:ln>
        </p:spPr>
        <p:txBody>
          <a:bodyPr anchor="ctr"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Jarkovský, </a:t>
            </a:r>
            <a:r>
              <a:rPr lang="cs-CZ" dirty="0" smtClean="0"/>
              <a:t>S. </a:t>
            </a:r>
            <a:r>
              <a:rPr lang="cs-CZ" dirty="0" err="1" smtClean="0"/>
              <a:t>Littnerová</a:t>
            </a:r>
            <a:r>
              <a:rPr lang="cs-CZ" dirty="0" smtClean="0"/>
              <a:t>, L</a:t>
            </a:r>
            <a:r>
              <a:rPr lang="cs-CZ" dirty="0"/>
              <a:t>. </a:t>
            </a:r>
            <a:r>
              <a:rPr lang="cs-CZ" dirty="0" smtClean="0"/>
              <a:t>Brožová</a:t>
            </a:r>
            <a:endParaRPr lang="cs-CZ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301625" y="1609147"/>
            <a:ext cx="8734871" cy="67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CADAE"/>
              </a:buClr>
              <a:buSzPct val="75000"/>
              <a:buFont typeface="Wingdings 2" pitchFamily="18" charset="2"/>
              <a:buChar char="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C7B70"/>
              </a:buClr>
              <a:buSzPct val="70000"/>
              <a:buFont typeface="Wingdings" pitchFamily="2" charset="2"/>
              <a:buChar char="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000" dirty="0" smtClean="0"/>
              <a:t>Jaké znáte dva hlavní typy koeficientů podobnosti?</a:t>
            </a:r>
          </a:p>
          <a:p>
            <a:r>
              <a:rPr lang="cs-CZ" sz="2000" dirty="0" smtClean="0"/>
              <a:t>Co znamená double </a:t>
            </a:r>
            <a:r>
              <a:rPr lang="cs-CZ" sz="2000" dirty="0" err="1" smtClean="0"/>
              <a:t>zerow</a:t>
            </a:r>
            <a:r>
              <a:rPr lang="cs-CZ" sz="2000" dirty="0" smtClean="0"/>
              <a:t> </a:t>
            </a:r>
            <a:r>
              <a:rPr lang="cs-CZ" sz="2000" dirty="0" err="1" smtClean="0"/>
              <a:t>problem</a:t>
            </a:r>
            <a:r>
              <a:rPr lang="cs-CZ" sz="2000" dirty="0"/>
              <a:t>?</a:t>
            </a:r>
            <a:endParaRPr lang="en-US" sz="2000" dirty="0" smtClean="0"/>
          </a:p>
          <a:p>
            <a:pPr marL="0" indent="0">
              <a:buFont typeface="Wingdings 2" pitchFamily="18" charset="2"/>
              <a:buNone/>
            </a:pPr>
            <a:endParaRPr lang="cs-CZ" sz="2000" dirty="0" smtClean="0"/>
          </a:p>
        </p:txBody>
      </p:sp>
    </p:spTree>
    <p:extLst>
      <p:ext uri="{BB962C8B-B14F-4D97-AF65-F5344CB8AC3E}">
        <p14:creationId xmlns:p14="http://schemas.microsoft.com/office/powerpoint/2010/main" val="2883286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86072" y="240569"/>
            <a:ext cx="8534400" cy="758825"/>
          </a:xfrm>
        </p:spPr>
        <p:txBody>
          <a:bodyPr anchor="ctr"/>
          <a:lstStyle/>
          <a:p>
            <a:pPr eaLnBrk="1" hangingPunct="1"/>
            <a:r>
              <a:rPr lang="cs-CZ" dirty="0" smtClean="0"/>
              <a:t>Jak vizualizujeme vícerozměrný prostor?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xfrm>
            <a:off x="683568" y="6446663"/>
            <a:ext cx="3581400" cy="366713"/>
          </a:xfrm>
          <a:noFill/>
          <a:ln>
            <a:miter lim="800000"/>
            <a:headEnd/>
            <a:tailEnd/>
          </a:ln>
        </p:spPr>
        <p:txBody>
          <a:bodyPr anchor="ctr"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Jarkovský, </a:t>
            </a:r>
            <a:r>
              <a:rPr lang="cs-CZ" dirty="0" smtClean="0"/>
              <a:t>S. </a:t>
            </a:r>
            <a:r>
              <a:rPr lang="cs-CZ" dirty="0" err="1" smtClean="0"/>
              <a:t>Littnerová</a:t>
            </a:r>
            <a:r>
              <a:rPr lang="cs-CZ" dirty="0" smtClean="0"/>
              <a:t>, L</a:t>
            </a:r>
            <a:r>
              <a:rPr lang="cs-CZ" dirty="0"/>
              <a:t>. </a:t>
            </a:r>
            <a:r>
              <a:rPr lang="cs-CZ" dirty="0" smtClean="0"/>
              <a:t>Brožová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17900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eaLnBrk="1" hangingPunct="1">
              <a:defRPr/>
            </a:pPr>
            <a:r>
              <a:rPr lang="cs-CZ" dirty="0" smtClean="0"/>
              <a:t>Koeficienty podobnosti</a:t>
            </a:r>
            <a:endParaRPr lang="en-GB" dirty="0" smtClean="0"/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86072" y="1524000"/>
            <a:ext cx="8534400" cy="4598988"/>
          </a:xfrm>
        </p:spPr>
        <p:txBody>
          <a:bodyPr/>
          <a:lstStyle/>
          <a:p>
            <a:pPr eaLnBrk="1" hangingPunct="1"/>
            <a:r>
              <a:rPr lang="cs-CZ" sz="1800" dirty="0" smtClean="0"/>
              <a:t>Ve vícerozměrné analýze se využívá řada indexů podobnosti založených na přítomnosti/nepřítomnosti kategorií objektů</a:t>
            </a:r>
          </a:p>
          <a:p>
            <a:pPr eaLnBrk="1" hangingPunct="1"/>
            <a:endParaRPr lang="cs-CZ" sz="2000" dirty="0"/>
          </a:p>
          <a:p>
            <a:pPr eaLnBrk="1" hangingPunct="1"/>
            <a:endParaRPr lang="cs-CZ" sz="2000" dirty="0" smtClean="0"/>
          </a:p>
          <a:p>
            <a:pPr eaLnBrk="1" hangingPunct="1"/>
            <a:endParaRPr lang="cs-CZ" sz="2000" dirty="0"/>
          </a:p>
          <a:p>
            <a:pPr eaLnBrk="1" hangingPunct="1"/>
            <a:endParaRPr lang="cs-CZ" sz="2000" dirty="0" smtClean="0"/>
          </a:p>
          <a:p>
            <a:pPr eaLnBrk="1" hangingPunct="1"/>
            <a:endParaRPr lang="cs-CZ" sz="2000" dirty="0"/>
          </a:p>
          <a:p>
            <a:pPr eaLnBrk="1" hangingPunct="1"/>
            <a:endParaRPr lang="cs-CZ" sz="2000" dirty="0" smtClean="0"/>
          </a:p>
          <a:p>
            <a:pPr eaLnBrk="1" hangingPunct="1"/>
            <a:endParaRPr lang="cs-CZ" sz="2000" dirty="0"/>
          </a:p>
          <a:p>
            <a:pPr eaLnBrk="1" hangingPunct="1"/>
            <a:endParaRPr lang="cs-CZ" sz="2000" dirty="0" smtClean="0"/>
          </a:p>
          <a:p>
            <a:pPr eaLnBrk="1" hangingPunct="1"/>
            <a:r>
              <a:rPr lang="cs-CZ" sz="1800" dirty="0" smtClean="0"/>
              <a:t>Velký počet koeficientů, které dávají </a:t>
            </a:r>
            <a:r>
              <a:rPr lang="cs-CZ" sz="1800" dirty="0"/>
              <a:t>různou váhu jednotlivým kombinacím</a:t>
            </a:r>
          </a:p>
        </p:txBody>
      </p:sp>
      <p:graphicFrame>
        <p:nvGraphicFramePr>
          <p:cNvPr id="139269" name="Group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8634634"/>
              </p:ext>
            </p:extLst>
          </p:nvPr>
        </p:nvGraphicFramePr>
        <p:xfrm>
          <a:off x="1130423" y="2420888"/>
          <a:ext cx="1785393" cy="1584327"/>
        </p:xfrm>
        <a:graphic>
          <a:graphicData uri="http://schemas.openxmlformats.org/drawingml/2006/table">
            <a:tbl>
              <a:tblPr/>
              <a:tblGrid>
                <a:gridCol w="273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00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00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952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1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Lokalita 2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5288">
                <a:tc row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Lokalita 1</a:t>
                      </a:r>
                    </a:p>
                  </a:txBody>
                  <a:tcPr vert="vert27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1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5288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a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b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8463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c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d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4776" name="Text Box 32"/>
          <p:cNvSpPr txBox="1">
            <a:spLocks noChangeArrowheads="1"/>
          </p:cNvSpPr>
          <p:nvPr/>
        </p:nvSpPr>
        <p:spPr bwMode="auto">
          <a:xfrm>
            <a:off x="3508375" y="3081139"/>
            <a:ext cx="5240338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dirty="0"/>
              <a:t>a, b, c, d = počet případů, kdy souhlasí binární charakteristika společenstev 1 a 2 </a:t>
            </a:r>
          </a:p>
          <a:p>
            <a:r>
              <a:rPr lang="cs-CZ" dirty="0" err="1"/>
              <a:t>a+b+c+d</a:t>
            </a:r>
            <a:r>
              <a:rPr lang="cs-CZ" dirty="0"/>
              <a:t>=p</a:t>
            </a:r>
          </a:p>
        </p:txBody>
      </p:sp>
      <p:sp>
        <p:nvSpPr>
          <p:cNvPr id="74777" name="Text Box 33"/>
          <p:cNvSpPr txBox="1">
            <a:spLocks noChangeArrowheads="1"/>
          </p:cNvSpPr>
          <p:nvPr/>
        </p:nvSpPr>
        <p:spPr bwMode="auto">
          <a:xfrm>
            <a:off x="1187340" y="4221088"/>
            <a:ext cx="655301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b="1" dirty="0"/>
              <a:t>Symetrické binární koeficienty</a:t>
            </a:r>
            <a:r>
              <a:rPr lang="cs-CZ" dirty="0"/>
              <a:t> - není rozdíl mezi případem 1-1 a 0-0</a:t>
            </a:r>
          </a:p>
          <a:p>
            <a:r>
              <a:rPr lang="cs-CZ" b="1" dirty="0"/>
              <a:t>Asymetrické binární koeficienty</a:t>
            </a:r>
            <a:r>
              <a:rPr lang="cs-CZ" dirty="0"/>
              <a:t> - rozdíl mezi případem 1-1 a </a:t>
            </a:r>
            <a:r>
              <a:rPr lang="cs-CZ" dirty="0" smtClean="0"/>
              <a:t>0-0</a:t>
            </a:r>
            <a:endParaRPr lang="cs-CZ" sz="2400" dirty="0"/>
          </a:p>
        </p:txBody>
      </p:sp>
      <p:sp>
        <p:nvSpPr>
          <p:cNvPr id="74778" name="Text Box 34"/>
          <p:cNvSpPr txBox="1">
            <a:spLocks noChangeArrowheads="1"/>
          </p:cNvSpPr>
          <p:nvPr/>
        </p:nvSpPr>
        <p:spPr bwMode="auto">
          <a:xfrm>
            <a:off x="196155" y="5661248"/>
            <a:ext cx="8696325" cy="64633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dirty="0" smtClean="0"/>
              <a:t>Podrobný přehled koeficientů vzdáleností </a:t>
            </a:r>
            <a:r>
              <a:rPr lang="cs-CZ" dirty="0"/>
              <a:t>a podobností najdete v knize </a:t>
            </a:r>
            <a:r>
              <a:rPr lang="fr-FR" b="1" dirty="0"/>
              <a:t>LEGENDRE, P. &amp; LEGENDRE, L. (1998). </a:t>
            </a:r>
            <a:r>
              <a:rPr lang="fr-FR" b="1" i="1" dirty="0"/>
              <a:t>Numerical ecology</a:t>
            </a:r>
            <a:r>
              <a:rPr lang="fr-FR" b="1" dirty="0"/>
              <a:t>.</a:t>
            </a:r>
            <a:r>
              <a:rPr lang="cs-CZ" b="1" dirty="0"/>
              <a:t> </a:t>
            </a:r>
            <a:r>
              <a:rPr lang="cs-CZ" b="1" dirty="0" err="1"/>
              <a:t>Elseviere</a:t>
            </a:r>
            <a:r>
              <a:rPr lang="cs-CZ" b="1" dirty="0"/>
              <a:t> Science BV, Amsterodam</a:t>
            </a:r>
            <a:r>
              <a:rPr lang="cs-CZ" b="1" dirty="0" smtClean="0"/>
              <a:t>.</a:t>
            </a:r>
          </a:p>
        </p:txBody>
      </p:sp>
      <p:sp>
        <p:nvSpPr>
          <p:cNvPr id="10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xfrm>
            <a:off x="683568" y="6446663"/>
            <a:ext cx="3581400" cy="366713"/>
          </a:xfrm>
          <a:noFill/>
          <a:ln>
            <a:miter lim="800000"/>
            <a:headEnd/>
            <a:tailEnd/>
          </a:ln>
        </p:spPr>
        <p:txBody>
          <a:bodyPr anchor="ctr"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Jarkovský, </a:t>
            </a:r>
            <a:r>
              <a:rPr lang="cs-CZ" dirty="0" smtClean="0"/>
              <a:t>S. </a:t>
            </a:r>
            <a:r>
              <a:rPr lang="cs-CZ" dirty="0" err="1" smtClean="0"/>
              <a:t>Littnerová</a:t>
            </a:r>
            <a:r>
              <a:rPr lang="cs-CZ" dirty="0" smtClean="0"/>
              <a:t>, L</a:t>
            </a:r>
            <a:r>
              <a:rPr lang="cs-CZ" dirty="0"/>
              <a:t>. </a:t>
            </a:r>
            <a:r>
              <a:rPr lang="cs-CZ" dirty="0" smtClean="0"/>
              <a:t>Brožová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87605617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Nadpis 1"/>
          <p:cNvSpPr>
            <a:spLocks noGrp="1"/>
          </p:cNvSpPr>
          <p:nvPr>
            <p:ph type="title"/>
          </p:nvPr>
        </p:nvSpPr>
        <p:spPr>
          <a:xfrm>
            <a:off x="194121" y="228600"/>
            <a:ext cx="8842375" cy="758825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altLang="cs-CZ" dirty="0" smtClean="0"/>
              <a:t>Příklad 3: Koeficienty podobnosti</a:t>
            </a:r>
            <a:endParaRPr lang="cs-CZ" altLang="cs-CZ" dirty="0"/>
          </a:p>
        </p:txBody>
      </p:sp>
      <p:sp>
        <p:nvSpPr>
          <p:cNvPr id="19" name="Rectangle 3"/>
          <p:cNvSpPr txBox="1">
            <a:spLocks/>
          </p:cNvSpPr>
          <p:nvPr/>
        </p:nvSpPr>
        <p:spPr bwMode="auto">
          <a:xfrm>
            <a:off x="301624" y="1544923"/>
            <a:ext cx="8734872" cy="4901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857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/>
            </a:pPr>
            <a:r>
              <a:rPr lang="cs-CZ" dirty="0" smtClean="0"/>
              <a:t>Tabulka popisuje výskyt (1) nebo </a:t>
            </a:r>
            <a:r>
              <a:rPr lang="cs-CZ" dirty="0" err="1" smtClean="0"/>
              <a:t>nevýskyt</a:t>
            </a:r>
            <a:r>
              <a:rPr lang="cs-CZ" dirty="0" smtClean="0"/>
              <a:t> (0) živočichů na lokalitách.</a:t>
            </a:r>
          </a:p>
          <a:p>
            <a:pPr marL="2857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/>
            </a:pPr>
            <a:r>
              <a:rPr lang="cs-CZ" b="1" dirty="0" smtClean="0"/>
              <a:t>Úkol</a:t>
            </a:r>
            <a:r>
              <a:rPr lang="cs-CZ" dirty="0" smtClean="0"/>
              <a:t>: Pomocí </a:t>
            </a:r>
            <a:r>
              <a:rPr lang="cs-CZ" dirty="0" err="1" smtClean="0"/>
              <a:t>Simple</a:t>
            </a:r>
            <a:r>
              <a:rPr lang="cs-CZ" dirty="0" smtClean="0"/>
              <a:t> </a:t>
            </a:r>
            <a:r>
              <a:rPr lang="cs-CZ" dirty="0" err="1" smtClean="0"/>
              <a:t>matching</a:t>
            </a:r>
            <a:r>
              <a:rPr lang="cs-CZ" dirty="0" smtClean="0"/>
              <a:t>, </a:t>
            </a:r>
            <a:r>
              <a:rPr lang="cs-CZ" dirty="0" err="1" smtClean="0"/>
              <a:t>Jaccardova</a:t>
            </a:r>
            <a:r>
              <a:rPr lang="cs-CZ" dirty="0" smtClean="0"/>
              <a:t> a </a:t>
            </a:r>
            <a:r>
              <a:rPr lang="en-GB" dirty="0" err="1" smtClean="0"/>
              <a:t>Sørensen</a:t>
            </a:r>
            <a:r>
              <a:rPr lang="cs-CZ" dirty="0" smtClean="0"/>
              <a:t>ova</a:t>
            </a:r>
            <a:r>
              <a:rPr lang="en-GB" dirty="0" smtClean="0"/>
              <a:t> </a:t>
            </a:r>
            <a:r>
              <a:rPr lang="en-GB" dirty="0" err="1" smtClean="0"/>
              <a:t>koeficient</a:t>
            </a:r>
            <a:r>
              <a:rPr lang="cs-CZ" dirty="0" smtClean="0"/>
              <a:t>u vyhodnoťte, </a:t>
            </a:r>
            <a:r>
              <a:rPr lang="cs-CZ" dirty="0"/>
              <a:t>zda si jsou uvedené lokality </a:t>
            </a:r>
            <a:r>
              <a:rPr lang="cs-CZ" dirty="0" smtClean="0"/>
              <a:t>podobné. Výsledné hodnoty podobností převeďte na vzdálenosti.</a:t>
            </a:r>
            <a:endParaRPr lang="cs-CZ" dirty="0"/>
          </a:p>
          <a:p>
            <a:pPr marL="341313" indent="-341313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/>
            </a:pPr>
            <a:endParaRPr lang="cs-CZ" dirty="0" smtClean="0"/>
          </a:p>
          <a:p>
            <a:pPr marL="341313" indent="-341313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/>
            </a:pPr>
            <a:endParaRPr lang="cs-CZ" dirty="0" smtClean="0"/>
          </a:p>
          <a:p>
            <a:pPr marL="341313" indent="-341313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/>
            </a:pPr>
            <a:endParaRPr lang="cs-CZ" i="0" dirty="0" smtClean="0"/>
          </a:p>
          <a:p>
            <a:pPr marL="341313" indent="-341313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/>
            </a:pPr>
            <a:endParaRPr lang="cs-CZ" dirty="0"/>
          </a:p>
          <a:p>
            <a:pPr marL="341313" indent="-341313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/>
            </a:pPr>
            <a:endParaRPr lang="cs-CZ" i="0" dirty="0" smtClean="0"/>
          </a:p>
          <a:p>
            <a:pPr marL="341313" indent="-341313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/>
            </a:pPr>
            <a:r>
              <a:rPr lang="cs-CZ" dirty="0" smtClean="0"/>
              <a:t>Vyplňte počty případů, aby výskyt/</a:t>
            </a:r>
            <a:r>
              <a:rPr lang="cs-CZ" dirty="0" err="1" smtClean="0"/>
              <a:t>nevýskyt</a:t>
            </a:r>
            <a:r>
              <a:rPr lang="cs-CZ" dirty="0" smtClean="0"/>
              <a:t> živočicha odpovídal vstupní tabulce. </a:t>
            </a:r>
          </a:p>
          <a:p>
            <a:pPr marL="341313" indent="-341313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/>
            </a:pPr>
            <a:endParaRPr lang="cs-CZ" i="0" dirty="0"/>
          </a:p>
          <a:p>
            <a:pPr marL="4305300" indent="-341313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/>
            </a:pPr>
            <a:r>
              <a:rPr lang="cs-CZ" dirty="0" err="1" smtClean="0"/>
              <a:t>S</a:t>
            </a:r>
            <a:r>
              <a:rPr lang="cs-CZ" baseline="-25000" dirty="0" err="1" smtClean="0"/>
              <a:t>simple</a:t>
            </a:r>
            <a:r>
              <a:rPr lang="cs-CZ" baseline="-25000" dirty="0" smtClean="0"/>
              <a:t> </a:t>
            </a:r>
            <a:r>
              <a:rPr lang="cs-CZ" baseline="-25000" dirty="0" err="1" smtClean="0"/>
              <a:t>matching</a:t>
            </a:r>
            <a:r>
              <a:rPr lang="cs-CZ" dirty="0" smtClean="0"/>
              <a:t>= …</a:t>
            </a:r>
          </a:p>
          <a:p>
            <a:pPr marL="4305300" indent="-341313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/>
            </a:pPr>
            <a:r>
              <a:rPr lang="cs-CZ" dirty="0" err="1" smtClean="0"/>
              <a:t>S</a:t>
            </a:r>
            <a:r>
              <a:rPr lang="cs-CZ" baseline="-25000" dirty="0" err="1" smtClean="0"/>
              <a:t>Jaccard</a:t>
            </a:r>
            <a:r>
              <a:rPr lang="cs-CZ" dirty="0" smtClean="0"/>
              <a:t>= </a:t>
            </a:r>
            <a:r>
              <a:rPr lang="cs-CZ" dirty="0"/>
              <a:t>…</a:t>
            </a:r>
          </a:p>
          <a:p>
            <a:pPr marL="4305300" indent="-341313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/>
            </a:pPr>
            <a:r>
              <a:rPr lang="cs-CZ" dirty="0" smtClean="0"/>
              <a:t>S</a:t>
            </a:r>
            <a:r>
              <a:rPr lang="en-GB" baseline="-25000" dirty="0" err="1" smtClean="0"/>
              <a:t>Sørensen</a:t>
            </a:r>
            <a:r>
              <a:rPr lang="cs-CZ" dirty="0" smtClean="0"/>
              <a:t>= </a:t>
            </a:r>
            <a:r>
              <a:rPr lang="cs-CZ" dirty="0"/>
              <a:t>…</a:t>
            </a:r>
          </a:p>
          <a:p>
            <a:pPr marL="4305300" indent="-341313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/>
            </a:pPr>
            <a:endParaRPr lang="cs-CZ" i="0" dirty="0" smtClean="0"/>
          </a:p>
        </p:txBody>
      </p:sp>
      <p:sp>
        <p:nvSpPr>
          <p:cNvPr id="5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xfrm>
            <a:off x="683568" y="6446663"/>
            <a:ext cx="3581400" cy="366713"/>
          </a:xfrm>
          <a:noFill/>
          <a:ln>
            <a:miter lim="800000"/>
            <a:headEnd/>
            <a:tailEnd/>
          </a:ln>
        </p:spPr>
        <p:txBody>
          <a:bodyPr anchor="ctr"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Jarkovský, </a:t>
            </a:r>
            <a:r>
              <a:rPr lang="cs-CZ" dirty="0" smtClean="0"/>
              <a:t>S. </a:t>
            </a:r>
            <a:r>
              <a:rPr lang="cs-CZ" dirty="0" err="1" smtClean="0"/>
              <a:t>Littnerová</a:t>
            </a:r>
            <a:r>
              <a:rPr lang="cs-CZ" dirty="0" smtClean="0"/>
              <a:t>, L</a:t>
            </a:r>
            <a:r>
              <a:rPr lang="cs-CZ" dirty="0"/>
              <a:t>. </a:t>
            </a:r>
            <a:r>
              <a:rPr lang="cs-CZ" dirty="0" smtClean="0"/>
              <a:t>Brožová</a:t>
            </a:r>
            <a:endParaRPr lang="cs-CZ" dirty="0"/>
          </a:p>
        </p:txBody>
      </p:sp>
      <p:graphicFrame>
        <p:nvGraphicFramePr>
          <p:cNvPr id="6" name="Group 4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39280558"/>
              </p:ext>
            </p:extLst>
          </p:nvPr>
        </p:nvGraphicFramePr>
        <p:xfrm>
          <a:off x="704925" y="4656993"/>
          <a:ext cx="1639327" cy="1495743"/>
        </p:xfrm>
        <a:graphic>
          <a:graphicData uri="http://schemas.openxmlformats.org/drawingml/2006/table">
            <a:tbl>
              <a:tblPr/>
              <a:tblGrid>
                <a:gridCol w="5040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13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37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702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1" 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Sahara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9725">
                <a:tc rowSpan="3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Vysočina</a:t>
                      </a:r>
                    </a:p>
                  </a:txBody>
                  <a:tcPr vert="vert270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1" 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9725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8463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787987"/>
              </p:ext>
            </p:extLst>
          </p:nvPr>
        </p:nvGraphicFramePr>
        <p:xfrm>
          <a:off x="683568" y="2700908"/>
          <a:ext cx="5472608" cy="891540"/>
        </p:xfrm>
        <a:graphic>
          <a:graphicData uri="http://schemas.openxmlformats.org/drawingml/2006/table">
            <a:tbl>
              <a:tblPr>
                <a:tableStyleId>{9D7B26C5-4107-4FEC-AEDC-1716B250A1EF}</a:tableStyleId>
              </a:tblPr>
              <a:tblGrid>
                <a:gridCol w="6840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40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40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40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8407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8407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8407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8407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 algn="l" fontAlgn="ctr"/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cs-CZ" sz="1400" b="1" u="none" strike="noStrike" dirty="0">
                          <a:effectLst/>
                          <a:latin typeface="+mn-lt"/>
                        </a:rPr>
                        <a:t>Výskyt/</a:t>
                      </a:r>
                      <a:r>
                        <a:rPr lang="cs-CZ" sz="1400" b="1" u="none" strike="noStrike" dirty="0" err="1">
                          <a:effectLst/>
                          <a:latin typeface="+mn-lt"/>
                        </a:rPr>
                        <a:t>nevýskyt</a:t>
                      </a:r>
                      <a:r>
                        <a:rPr lang="cs-CZ" sz="1400" b="1" u="none" strike="noStrike" dirty="0">
                          <a:effectLst/>
                          <a:latin typeface="+mn-lt"/>
                        </a:rPr>
                        <a:t> živočicha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b="1" u="none" strike="noStrike">
                          <a:effectLst/>
                          <a:latin typeface="+mn-lt"/>
                        </a:rPr>
                        <a:t>Lokalita</a:t>
                      </a:r>
                      <a:endParaRPr lang="cs-CZ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u="none" strike="noStrike" dirty="0">
                          <a:effectLst/>
                          <a:latin typeface="+mn-lt"/>
                        </a:rPr>
                        <a:t>žralok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u="none" strike="noStrike">
                          <a:effectLst/>
                          <a:latin typeface="+mn-lt"/>
                        </a:rPr>
                        <a:t>velryba</a:t>
                      </a:r>
                      <a:endParaRPr lang="cs-CZ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u="none" strike="noStrike">
                          <a:effectLst/>
                          <a:latin typeface="+mn-lt"/>
                        </a:rPr>
                        <a:t>had</a:t>
                      </a:r>
                      <a:endParaRPr lang="cs-CZ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u="none" strike="noStrike">
                          <a:effectLst/>
                          <a:latin typeface="+mn-lt"/>
                        </a:rPr>
                        <a:t>ještěrka</a:t>
                      </a:r>
                      <a:endParaRPr lang="cs-CZ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u="none" strike="noStrike">
                          <a:effectLst/>
                          <a:latin typeface="+mn-lt"/>
                        </a:rPr>
                        <a:t>velbloud</a:t>
                      </a:r>
                      <a:endParaRPr lang="cs-CZ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u="none" strike="noStrike">
                          <a:effectLst/>
                          <a:latin typeface="+mn-lt"/>
                        </a:rPr>
                        <a:t>varan</a:t>
                      </a:r>
                      <a:endParaRPr lang="cs-CZ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u="none" strike="noStrike" dirty="0" smtClean="0">
                          <a:effectLst/>
                          <a:latin typeface="+mn-lt"/>
                        </a:rPr>
                        <a:t>tučňák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b="1" u="none" strike="noStrike" dirty="0">
                          <a:effectLst/>
                          <a:latin typeface="+mn-lt"/>
                        </a:rPr>
                        <a:t>Vysočina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>
                          <a:effectLst/>
                          <a:latin typeface="+mn-lt"/>
                        </a:rPr>
                        <a:t>0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>
                          <a:effectLst/>
                          <a:latin typeface="+mn-lt"/>
                        </a:rPr>
                        <a:t>0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 dirty="0">
                          <a:effectLst/>
                          <a:latin typeface="+mn-lt"/>
                        </a:rPr>
                        <a:t>1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>
                          <a:effectLst/>
                          <a:latin typeface="+mn-lt"/>
                        </a:rPr>
                        <a:t>1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>
                          <a:effectLst/>
                          <a:latin typeface="+mn-lt"/>
                        </a:rPr>
                        <a:t>0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>
                          <a:effectLst/>
                          <a:latin typeface="+mn-lt"/>
                        </a:rPr>
                        <a:t>0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>
                          <a:effectLst/>
                          <a:latin typeface="+mn-lt"/>
                        </a:rPr>
                        <a:t>0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b="1" u="none" strike="noStrike" dirty="0">
                          <a:effectLst/>
                          <a:latin typeface="+mn-lt"/>
                        </a:rPr>
                        <a:t>Sahara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>
                          <a:effectLst/>
                          <a:latin typeface="+mn-lt"/>
                        </a:rPr>
                        <a:t>0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>
                          <a:effectLst/>
                          <a:latin typeface="+mn-lt"/>
                        </a:rPr>
                        <a:t>0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 dirty="0">
                          <a:effectLst/>
                          <a:latin typeface="+mn-lt"/>
                        </a:rPr>
                        <a:t>1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>
                          <a:effectLst/>
                          <a:latin typeface="+mn-lt"/>
                        </a:rPr>
                        <a:t>1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 dirty="0">
                          <a:effectLst/>
                          <a:latin typeface="+mn-lt"/>
                        </a:rPr>
                        <a:t>1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>
                          <a:effectLst/>
                          <a:latin typeface="+mn-lt"/>
                        </a:rPr>
                        <a:t>1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 dirty="0">
                          <a:effectLst/>
                          <a:latin typeface="+mn-lt"/>
                        </a:rPr>
                        <a:t>0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6033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Nadpis 1"/>
          <p:cNvSpPr>
            <a:spLocks noGrp="1"/>
          </p:cNvSpPr>
          <p:nvPr>
            <p:ph type="title"/>
          </p:nvPr>
        </p:nvSpPr>
        <p:spPr>
          <a:xfrm>
            <a:off x="194121" y="228600"/>
            <a:ext cx="8842375" cy="758825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altLang="cs-CZ" dirty="0" smtClean="0"/>
              <a:t>Příklad 3: </a:t>
            </a:r>
            <a:r>
              <a:rPr lang="cs-CZ" altLang="cs-CZ" dirty="0"/>
              <a:t>Koeficienty podobnosti</a:t>
            </a:r>
          </a:p>
        </p:txBody>
      </p:sp>
      <p:sp>
        <p:nvSpPr>
          <p:cNvPr id="19" name="Rectangle 3"/>
          <p:cNvSpPr txBox="1">
            <a:spLocks/>
          </p:cNvSpPr>
          <p:nvPr/>
        </p:nvSpPr>
        <p:spPr bwMode="auto">
          <a:xfrm>
            <a:off x="301624" y="1544923"/>
            <a:ext cx="8534400" cy="4901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857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/>
            </a:pPr>
            <a:r>
              <a:rPr lang="cs-CZ" dirty="0" smtClean="0"/>
              <a:t>Tabulka popisuje výskyt (1) nebo </a:t>
            </a:r>
            <a:r>
              <a:rPr lang="cs-CZ" dirty="0" err="1" smtClean="0"/>
              <a:t>nevýskyt</a:t>
            </a:r>
            <a:r>
              <a:rPr lang="cs-CZ" dirty="0" smtClean="0"/>
              <a:t> (0) živočichů na dvou lokalitách.</a:t>
            </a:r>
          </a:p>
          <a:p>
            <a:pPr marL="2857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/>
            </a:pPr>
            <a:r>
              <a:rPr lang="cs-CZ" b="1" dirty="0" smtClean="0"/>
              <a:t>Úkol</a:t>
            </a:r>
            <a:r>
              <a:rPr lang="cs-CZ" dirty="0" smtClean="0"/>
              <a:t>: Pomocí </a:t>
            </a:r>
            <a:r>
              <a:rPr lang="cs-CZ" dirty="0" err="1" smtClean="0"/>
              <a:t>Simple</a:t>
            </a:r>
            <a:r>
              <a:rPr lang="cs-CZ" dirty="0" smtClean="0"/>
              <a:t> </a:t>
            </a:r>
            <a:r>
              <a:rPr lang="cs-CZ" dirty="0" err="1" smtClean="0"/>
              <a:t>matching</a:t>
            </a:r>
            <a:r>
              <a:rPr lang="cs-CZ" dirty="0" smtClean="0"/>
              <a:t> a </a:t>
            </a:r>
            <a:r>
              <a:rPr lang="cs-CZ" dirty="0" err="1" smtClean="0"/>
              <a:t>Jaccardova</a:t>
            </a:r>
            <a:r>
              <a:rPr lang="cs-CZ" dirty="0" smtClean="0"/>
              <a:t> koeficientu vyhodnoťte, zda si jsou uvedené lokality podobné. </a:t>
            </a:r>
            <a:r>
              <a:rPr lang="cs-CZ" dirty="0"/>
              <a:t>Výsledné hodnoty podobností převeďte na vzdálenosti</a:t>
            </a:r>
            <a:r>
              <a:rPr lang="cs-CZ" dirty="0" smtClean="0"/>
              <a:t>.</a:t>
            </a:r>
            <a:endParaRPr lang="cs-CZ" dirty="0"/>
          </a:p>
          <a:p>
            <a:pPr marL="341313" indent="-341313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/>
            </a:pPr>
            <a:endParaRPr lang="cs-CZ" dirty="0" smtClean="0"/>
          </a:p>
          <a:p>
            <a:pPr marL="341313" indent="-341313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/>
            </a:pPr>
            <a:endParaRPr lang="cs-CZ" dirty="0" smtClean="0"/>
          </a:p>
          <a:p>
            <a:pPr marL="341313" indent="-341313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/>
            </a:pPr>
            <a:endParaRPr lang="cs-CZ" i="0" dirty="0" smtClean="0"/>
          </a:p>
          <a:p>
            <a:pPr marL="341313" indent="-341313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/>
            </a:pPr>
            <a:endParaRPr lang="cs-CZ" dirty="0"/>
          </a:p>
          <a:p>
            <a:pPr marL="341313" indent="-341313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/>
            </a:pPr>
            <a:endParaRPr lang="cs-CZ" i="0" dirty="0" smtClean="0"/>
          </a:p>
          <a:p>
            <a:pPr marL="341313" indent="-341313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/>
            </a:pPr>
            <a:r>
              <a:rPr lang="cs-CZ" dirty="0" smtClean="0"/>
              <a:t>Vyplňte počty případů, aby výskyt/</a:t>
            </a:r>
            <a:r>
              <a:rPr lang="cs-CZ" dirty="0" err="1" smtClean="0"/>
              <a:t>nevýskyt</a:t>
            </a:r>
            <a:r>
              <a:rPr lang="cs-CZ" dirty="0" smtClean="0"/>
              <a:t> živočicha odpovídal vstupní tabulce. </a:t>
            </a:r>
          </a:p>
          <a:p>
            <a:pPr marL="341313" indent="-341313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/>
            </a:pPr>
            <a:endParaRPr lang="cs-CZ" i="0" dirty="0"/>
          </a:p>
          <a:p>
            <a:pPr marL="3409950" indent="-341313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/>
            </a:pPr>
            <a:r>
              <a:rPr lang="cs-CZ" dirty="0" err="1" smtClean="0"/>
              <a:t>S</a:t>
            </a:r>
            <a:r>
              <a:rPr lang="cs-CZ" baseline="-25000" dirty="0" err="1" smtClean="0"/>
              <a:t>simple</a:t>
            </a:r>
            <a:r>
              <a:rPr lang="cs-CZ" baseline="-25000" dirty="0" smtClean="0"/>
              <a:t> </a:t>
            </a:r>
            <a:r>
              <a:rPr lang="cs-CZ" baseline="-25000" dirty="0" err="1" smtClean="0"/>
              <a:t>matching</a:t>
            </a:r>
            <a:r>
              <a:rPr lang="cs-CZ" dirty="0" smtClean="0"/>
              <a:t>= (2+3)/(2+2+3+0)=0.7 → D=0.3</a:t>
            </a:r>
          </a:p>
          <a:p>
            <a:pPr marL="3409950" indent="-341313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/>
            </a:pPr>
            <a:r>
              <a:rPr lang="cs-CZ" dirty="0" err="1" smtClean="0"/>
              <a:t>S</a:t>
            </a:r>
            <a:r>
              <a:rPr lang="cs-CZ" baseline="-25000" dirty="0" err="1" smtClean="0"/>
              <a:t>Jaccard</a:t>
            </a:r>
            <a:r>
              <a:rPr lang="cs-CZ" dirty="0" smtClean="0"/>
              <a:t>= 2/(2+2+0)=0.5 → D=0.5</a:t>
            </a:r>
          </a:p>
          <a:p>
            <a:pPr marL="3409950" indent="-341313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/>
            </a:pPr>
            <a:r>
              <a:rPr lang="cs-CZ" dirty="0"/>
              <a:t>S</a:t>
            </a:r>
            <a:r>
              <a:rPr lang="en-GB" baseline="-25000" dirty="0" err="1"/>
              <a:t>Sørensen</a:t>
            </a:r>
            <a:r>
              <a:rPr lang="cs-CZ" dirty="0" smtClean="0"/>
              <a:t>=2*2/(2*2+2+0)=0.7 → D=0.3</a:t>
            </a:r>
            <a:endParaRPr lang="cs-CZ" dirty="0"/>
          </a:p>
          <a:p>
            <a:pPr marL="3409950" indent="-341313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/>
            </a:pPr>
            <a:endParaRPr lang="cs-CZ" dirty="0"/>
          </a:p>
          <a:p>
            <a:pPr marL="4305300" indent="-341313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/>
            </a:pPr>
            <a:endParaRPr lang="cs-CZ" i="0" dirty="0" smtClean="0"/>
          </a:p>
        </p:txBody>
      </p:sp>
      <p:sp>
        <p:nvSpPr>
          <p:cNvPr id="5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xfrm>
            <a:off x="683568" y="6446663"/>
            <a:ext cx="3581400" cy="366713"/>
          </a:xfrm>
          <a:noFill/>
          <a:ln>
            <a:miter lim="800000"/>
            <a:headEnd/>
            <a:tailEnd/>
          </a:ln>
        </p:spPr>
        <p:txBody>
          <a:bodyPr anchor="ctr"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Jarkovský, </a:t>
            </a:r>
            <a:r>
              <a:rPr lang="cs-CZ" dirty="0" smtClean="0"/>
              <a:t>S. </a:t>
            </a:r>
            <a:r>
              <a:rPr lang="cs-CZ" dirty="0" err="1" smtClean="0"/>
              <a:t>Littnerová</a:t>
            </a:r>
            <a:r>
              <a:rPr lang="cs-CZ" dirty="0" smtClean="0"/>
              <a:t>, L</a:t>
            </a:r>
            <a:r>
              <a:rPr lang="cs-CZ" dirty="0"/>
              <a:t>. </a:t>
            </a:r>
            <a:r>
              <a:rPr lang="cs-CZ" dirty="0" smtClean="0"/>
              <a:t>Brožová</a:t>
            </a:r>
            <a:endParaRPr lang="cs-CZ" dirty="0"/>
          </a:p>
        </p:txBody>
      </p:sp>
      <p:graphicFrame>
        <p:nvGraphicFramePr>
          <p:cNvPr id="6" name="Group 4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54447548"/>
              </p:ext>
            </p:extLst>
          </p:nvPr>
        </p:nvGraphicFramePr>
        <p:xfrm>
          <a:off x="704925" y="4656993"/>
          <a:ext cx="1639327" cy="1495743"/>
        </p:xfrm>
        <a:graphic>
          <a:graphicData uri="http://schemas.openxmlformats.org/drawingml/2006/table">
            <a:tbl>
              <a:tblPr/>
              <a:tblGrid>
                <a:gridCol w="5040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13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37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702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1" 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Sahara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9725">
                <a:tc rowSpan="3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Vysočina</a:t>
                      </a:r>
                    </a:p>
                  </a:txBody>
                  <a:tcPr vert="vert270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1" 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9725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8463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7" name="Tabulk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1267421"/>
              </p:ext>
            </p:extLst>
          </p:nvPr>
        </p:nvGraphicFramePr>
        <p:xfrm>
          <a:off x="683568" y="2700908"/>
          <a:ext cx="5472608" cy="891540"/>
        </p:xfrm>
        <a:graphic>
          <a:graphicData uri="http://schemas.openxmlformats.org/drawingml/2006/table">
            <a:tbl>
              <a:tblPr>
                <a:tableStyleId>{9D7B26C5-4107-4FEC-AEDC-1716B250A1EF}</a:tableStyleId>
              </a:tblPr>
              <a:tblGrid>
                <a:gridCol w="6840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40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40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40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8407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8407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8407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8407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 algn="l" fontAlgn="ctr"/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cs-CZ" sz="1400" b="1" u="none" strike="noStrike" dirty="0">
                          <a:effectLst/>
                          <a:latin typeface="+mn-lt"/>
                        </a:rPr>
                        <a:t>Výskyt/</a:t>
                      </a:r>
                      <a:r>
                        <a:rPr lang="cs-CZ" sz="1400" b="1" u="none" strike="noStrike" dirty="0" err="1">
                          <a:effectLst/>
                          <a:latin typeface="+mn-lt"/>
                        </a:rPr>
                        <a:t>nevýskyt</a:t>
                      </a:r>
                      <a:r>
                        <a:rPr lang="cs-CZ" sz="1400" b="1" u="none" strike="noStrike" dirty="0">
                          <a:effectLst/>
                          <a:latin typeface="+mn-lt"/>
                        </a:rPr>
                        <a:t> živočicha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b="1" u="none" strike="noStrike">
                          <a:effectLst/>
                          <a:latin typeface="+mn-lt"/>
                        </a:rPr>
                        <a:t>Lokalita</a:t>
                      </a:r>
                      <a:endParaRPr lang="cs-CZ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u="none" strike="noStrike" dirty="0">
                          <a:effectLst/>
                          <a:latin typeface="+mn-lt"/>
                        </a:rPr>
                        <a:t>žralok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u="none" strike="noStrike">
                          <a:effectLst/>
                          <a:latin typeface="+mn-lt"/>
                        </a:rPr>
                        <a:t>velryba</a:t>
                      </a:r>
                      <a:endParaRPr lang="cs-CZ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u="none" strike="noStrike">
                          <a:effectLst/>
                          <a:latin typeface="+mn-lt"/>
                        </a:rPr>
                        <a:t>had</a:t>
                      </a:r>
                      <a:endParaRPr lang="cs-CZ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u="none" strike="noStrike">
                          <a:effectLst/>
                          <a:latin typeface="+mn-lt"/>
                        </a:rPr>
                        <a:t>ještěrka</a:t>
                      </a:r>
                      <a:endParaRPr lang="cs-CZ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u="none" strike="noStrike">
                          <a:effectLst/>
                          <a:latin typeface="+mn-lt"/>
                        </a:rPr>
                        <a:t>velbloud</a:t>
                      </a:r>
                      <a:endParaRPr lang="cs-CZ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u="none" strike="noStrike">
                          <a:effectLst/>
                          <a:latin typeface="+mn-lt"/>
                        </a:rPr>
                        <a:t>varan</a:t>
                      </a:r>
                      <a:endParaRPr lang="cs-CZ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u="none" strike="noStrike" dirty="0" smtClean="0">
                          <a:effectLst/>
                          <a:latin typeface="+mn-lt"/>
                        </a:rPr>
                        <a:t>tučňák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b="1" u="none" strike="noStrike" dirty="0">
                          <a:effectLst/>
                          <a:latin typeface="+mn-lt"/>
                        </a:rPr>
                        <a:t>Vysočina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>
                          <a:effectLst/>
                          <a:latin typeface="+mn-lt"/>
                        </a:rPr>
                        <a:t>0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>
                          <a:effectLst/>
                          <a:latin typeface="+mn-lt"/>
                        </a:rPr>
                        <a:t>0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 dirty="0">
                          <a:effectLst/>
                          <a:latin typeface="+mn-lt"/>
                        </a:rPr>
                        <a:t>1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>
                          <a:effectLst/>
                          <a:latin typeface="+mn-lt"/>
                        </a:rPr>
                        <a:t>1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>
                          <a:effectLst/>
                          <a:latin typeface="+mn-lt"/>
                        </a:rPr>
                        <a:t>0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>
                          <a:effectLst/>
                          <a:latin typeface="+mn-lt"/>
                        </a:rPr>
                        <a:t>0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>
                          <a:effectLst/>
                          <a:latin typeface="+mn-lt"/>
                        </a:rPr>
                        <a:t>0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b="1" u="none" strike="noStrike" dirty="0">
                          <a:effectLst/>
                          <a:latin typeface="+mn-lt"/>
                        </a:rPr>
                        <a:t>Sahara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>
                          <a:effectLst/>
                          <a:latin typeface="+mn-lt"/>
                        </a:rPr>
                        <a:t>0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>
                          <a:effectLst/>
                          <a:latin typeface="+mn-lt"/>
                        </a:rPr>
                        <a:t>0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 dirty="0">
                          <a:effectLst/>
                          <a:latin typeface="+mn-lt"/>
                        </a:rPr>
                        <a:t>1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>
                          <a:effectLst/>
                          <a:latin typeface="+mn-lt"/>
                        </a:rPr>
                        <a:t>1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 dirty="0">
                          <a:effectLst/>
                          <a:latin typeface="+mn-lt"/>
                        </a:rPr>
                        <a:t>1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>
                          <a:effectLst/>
                          <a:latin typeface="+mn-lt"/>
                        </a:rPr>
                        <a:t>1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 dirty="0">
                          <a:effectLst/>
                          <a:latin typeface="+mn-lt"/>
                        </a:rPr>
                        <a:t>0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26531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Nadpis 1"/>
          <p:cNvSpPr>
            <a:spLocks noGrp="1"/>
          </p:cNvSpPr>
          <p:nvPr>
            <p:ph type="title"/>
          </p:nvPr>
        </p:nvSpPr>
        <p:spPr>
          <a:xfrm>
            <a:off x="194121" y="228600"/>
            <a:ext cx="8842375" cy="758825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altLang="cs-CZ" dirty="0" smtClean="0"/>
              <a:t>Příklad 4: S</a:t>
            </a:r>
            <a:r>
              <a:rPr lang="en-GB" sz="3600" dirty="0" smtClean="0"/>
              <a:t>ø</a:t>
            </a:r>
            <a:r>
              <a:rPr lang="cs-CZ" sz="3600" dirty="0" err="1" smtClean="0"/>
              <a:t>rensenův</a:t>
            </a:r>
            <a:r>
              <a:rPr lang="cs-CZ" sz="3600" dirty="0" smtClean="0"/>
              <a:t> asymetrický koeficient podobnosti pro data abundancí</a:t>
            </a:r>
            <a:endParaRPr lang="cs-CZ" altLang="cs-CZ" dirty="0"/>
          </a:p>
        </p:txBody>
      </p:sp>
      <p:sp>
        <p:nvSpPr>
          <p:cNvPr id="19" name="Rectangle 3"/>
          <p:cNvSpPr txBox="1">
            <a:spLocks/>
          </p:cNvSpPr>
          <p:nvPr/>
        </p:nvSpPr>
        <p:spPr bwMode="auto">
          <a:xfrm>
            <a:off x="301624" y="1544923"/>
            <a:ext cx="8534400" cy="4901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857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/>
            </a:pPr>
            <a:r>
              <a:rPr lang="cs-CZ" dirty="0" smtClean="0"/>
              <a:t>Tabulka popisuje abundance živočichů na dvou lokalitách.</a:t>
            </a:r>
          </a:p>
          <a:p>
            <a:pPr marL="2857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/>
            </a:pPr>
            <a:r>
              <a:rPr lang="cs-CZ" b="1" dirty="0" smtClean="0"/>
              <a:t>Úkol</a:t>
            </a:r>
            <a:r>
              <a:rPr lang="cs-CZ" dirty="0" smtClean="0"/>
              <a:t>: Pomocí </a:t>
            </a:r>
            <a:r>
              <a:rPr lang="cs-CZ" altLang="cs-CZ" dirty="0"/>
              <a:t>S</a:t>
            </a:r>
            <a:r>
              <a:rPr lang="en-GB" dirty="0"/>
              <a:t>ø</a:t>
            </a:r>
            <a:r>
              <a:rPr lang="cs-CZ" dirty="0" err="1" smtClean="0"/>
              <a:t>rensenova</a:t>
            </a:r>
            <a:r>
              <a:rPr lang="cs-CZ" dirty="0" smtClean="0"/>
              <a:t> koeficientu vyhodnoťte, zda jsi podobné uvedené lokality. </a:t>
            </a:r>
            <a:endParaRPr lang="cs-CZ" dirty="0"/>
          </a:p>
          <a:p>
            <a:pPr marL="341313" indent="-341313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/>
            </a:pPr>
            <a:endParaRPr lang="cs-CZ" dirty="0" smtClean="0"/>
          </a:p>
          <a:p>
            <a:pPr marL="341313" indent="-341313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/>
            </a:pPr>
            <a:endParaRPr lang="cs-CZ" dirty="0" smtClean="0"/>
          </a:p>
          <a:p>
            <a:pPr marL="341313" indent="-341313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/>
            </a:pPr>
            <a:endParaRPr lang="cs-CZ" i="0" dirty="0" smtClean="0"/>
          </a:p>
          <a:p>
            <a:pPr marL="341313" indent="-341313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/>
            </a:pPr>
            <a:endParaRPr lang="cs-CZ" dirty="0"/>
          </a:p>
          <a:p>
            <a:pPr marL="341313" indent="-341313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/>
            </a:pPr>
            <a:endParaRPr lang="cs-CZ" i="0" dirty="0" smtClean="0"/>
          </a:p>
          <a:p>
            <a:pPr marL="4305300" indent="-341313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/>
            </a:pPr>
            <a:endParaRPr lang="cs-CZ" i="0" dirty="0" smtClean="0"/>
          </a:p>
        </p:txBody>
      </p:sp>
      <p:sp>
        <p:nvSpPr>
          <p:cNvPr id="5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xfrm>
            <a:off x="683568" y="6446663"/>
            <a:ext cx="3581400" cy="366713"/>
          </a:xfrm>
          <a:noFill/>
          <a:ln>
            <a:miter lim="800000"/>
            <a:headEnd/>
            <a:tailEnd/>
          </a:ln>
        </p:spPr>
        <p:txBody>
          <a:bodyPr anchor="ctr"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Jarkovský, </a:t>
            </a:r>
            <a:r>
              <a:rPr lang="cs-CZ" dirty="0" smtClean="0"/>
              <a:t>S. </a:t>
            </a:r>
            <a:r>
              <a:rPr lang="cs-CZ" dirty="0" err="1" smtClean="0"/>
              <a:t>Littnerová</a:t>
            </a:r>
            <a:r>
              <a:rPr lang="cs-CZ" dirty="0" smtClean="0"/>
              <a:t>, L</a:t>
            </a:r>
            <a:r>
              <a:rPr lang="cs-CZ" dirty="0"/>
              <a:t>. </a:t>
            </a:r>
            <a:r>
              <a:rPr lang="cs-CZ" dirty="0" smtClean="0"/>
              <a:t>Brožová</a:t>
            </a:r>
            <a:endParaRPr lang="cs-CZ" dirty="0"/>
          </a:p>
        </p:txBody>
      </p:sp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8590445"/>
              </p:ext>
            </p:extLst>
          </p:nvPr>
        </p:nvGraphicFramePr>
        <p:xfrm>
          <a:off x="683568" y="2700908"/>
          <a:ext cx="5472611" cy="1000125"/>
        </p:xfrm>
        <a:graphic>
          <a:graphicData uri="http://schemas.openxmlformats.org/drawingml/2006/table">
            <a:tbl>
              <a:tblPr>
                <a:tableStyleId>{9D7B26C5-4107-4FEC-AEDC-1716B250A1EF}</a:tableStyleId>
              </a:tblPr>
              <a:tblGrid>
                <a:gridCol w="6480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43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43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143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1434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692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2176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1434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0804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0804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08046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 algn="l" fontAlgn="ctr"/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cs-CZ" sz="1100" b="1" u="none" strike="noStrike" dirty="0">
                          <a:effectLst/>
                        </a:rPr>
                        <a:t>Výskyt/</a:t>
                      </a:r>
                      <a:r>
                        <a:rPr lang="cs-CZ" sz="1100" b="1" u="none" strike="noStrike" dirty="0" err="1">
                          <a:effectLst/>
                        </a:rPr>
                        <a:t>nevýskyt</a:t>
                      </a:r>
                      <a:r>
                        <a:rPr lang="cs-CZ" sz="1100" b="1" u="none" strike="noStrike" dirty="0">
                          <a:effectLst/>
                        </a:rPr>
                        <a:t> živočicha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1" u="none" strike="noStrike">
                          <a:effectLst/>
                        </a:rPr>
                        <a:t>Lokalita</a:t>
                      </a:r>
                      <a:endParaRPr lang="cs-CZ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u="none" strike="noStrike" dirty="0">
                          <a:effectLst/>
                        </a:rPr>
                        <a:t>žralok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u="none" strike="noStrike" dirty="0">
                          <a:effectLst/>
                        </a:rPr>
                        <a:t>velryba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u="none" strike="noStrike" dirty="0">
                          <a:effectLst/>
                        </a:rPr>
                        <a:t>had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u="none" strike="noStrike">
                          <a:effectLst/>
                        </a:rPr>
                        <a:t>ještěrka</a:t>
                      </a:r>
                      <a:endParaRPr lang="cs-CZ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u="none" strike="noStrike" dirty="0">
                          <a:effectLst/>
                        </a:rPr>
                        <a:t>velbloud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u="none" strike="noStrike">
                          <a:effectLst/>
                        </a:rPr>
                        <a:t>varan</a:t>
                      </a:r>
                      <a:endParaRPr lang="cs-CZ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u="none" strike="noStrike" dirty="0" smtClean="0">
                          <a:effectLst/>
                        </a:rPr>
                        <a:t>tučňák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bN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jN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1" u="none" strike="noStrike" dirty="0">
                          <a:effectLst/>
                        </a:rPr>
                        <a:t>Vysočina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0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0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 dirty="0" smtClean="0">
                          <a:effectLst/>
                        </a:rPr>
                        <a:t>2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 dirty="0" smtClean="0">
                          <a:effectLst/>
                        </a:rPr>
                        <a:t>3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 dirty="0">
                          <a:effectLst/>
                        </a:rPr>
                        <a:t>0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 dirty="0">
                          <a:effectLst/>
                        </a:rPr>
                        <a:t>0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 dirty="0">
                          <a:effectLst/>
                        </a:rPr>
                        <a:t>0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1" u="none" strike="noStrike" dirty="0">
                          <a:effectLst/>
                        </a:rPr>
                        <a:t>Sahara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 dirty="0">
                          <a:effectLst/>
                        </a:rPr>
                        <a:t>0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0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 dirty="0" smtClean="0">
                          <a:effectLst/>
                        </a:rPr>
                        <a:t>4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1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 dirty="0" smtClean="0">
                          <a:effectLst/>
                        </a:rPr>
                        <a:t>5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 dirty="0" smtClean="0">
                          <a:effectLst/>
                        </a:rPr>
                        <a:t>6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 dirty="0">
                          <a:effectLst/>
                        </a:rPr>
                        <a:t>0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Minimum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4125144"/>
              </p:ext>
            </p:extLst>
          </p:nvPr>
        </p:nvGraphicFramePr>
        <p:xfrm>
          <a:off x="971600" y="4205484"/>
          <a:ext cx="4159250" cy="868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78" name="Rovnice" r:id="rId4" imgW="2006280" imgH="419040" progId="Equation.3">
                  <p:embed/>
                </p:oleObj>
              </mc:Choice>
              <mc:Fallback>
                <p:oleObj name="Rovnice" r:id="rId4" imgW="200628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600" y="4205484"/>
                        <a:ext cx="4159250" cy="8683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26771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9" name="Podnadpis 2"/>
          <p:cNvSpPr>
            <a:spLocks noGrp="1"/>
          </p:cNvSpPr>
          <p:nvPr>
            <p:ph type="subTitle" idx="4294967295"/>
          </p:nvPr>
        </p:nvSpPr>
        <p:spPr>
          <a:xfrm>
            <a:off x="285750" y="3399383"/>
            <a:ext cx="8572500" cy="461665"/>
          </a:xfrm>
        </p:spPr>
        <p:txBody>
          <a:bodyPr anchor="ctr">
            <a:spAutoFit/>
          </a:bodyPr>
          <a:lstStyle/>
          <a:p>
            <a:pPr marL="0" indent="0" algn="ctr">
              <a:buFont typeface="Wingdings 2" pitchFamily="18" charset="2"/>
              <a:buNone/>
            </a:pPr>
            <a:r>
              <a:rPr lang="cs-CZ" sz="2400" b="1" dirty="0" smtClean="0">
                <a:solidFill>
                  <a:schemeClr val="tx2"/>
                </a:solidFill>
                <a:latin typeface="Arial" pitchFamily="34" charset="0"/>
              </a:rPr>
              <a:t>Mix kategoriálních a kvantitativních dat</a:t>
            </a:r>
          </a:p>
        </p:txBody>
      </p:sp>
      <p:sp>
        <p:nvSpPr>
          <p:cNvPr id="157700" name="Nadpis 1"/>
          <p:cNvSpPr>
            <a:spLocks noGrp="1"/>
          </p:cNvSpPr>
          <p:nvPr>
            <p:ph type="ctrTitle" idx="4294967295"/>
          </p:nvPr>
        </p:nvSpPr>
        <p:spPr>
          <a:xfrm>
            <a:off x="685800" y="965339"/>
            <a:ext cx="7772400" cy="600164"/>
          </a:xfrm>
          <a:noFill/>
        </p:spPr>
        <p:txBody>
          <a:bodyPr>
            <a:spAutoFit/>
          </a:bodyPr>
          <a:lstStyle/>
          <a:p>
            <a:r>
              <a:rPr lang="cs-CZ" sz="3200" dirty="0" err="1"/>
              <a:t>Gowerův</a:t>
            </a:r>
            <a:r>
              <a:rPr lang="cs-CZ" sz="3200" dirty="0"/>
              <a:t> obecný koeficient podobnosti</a:t>
            </a:r>
            <a:endParaRPr lang="cs-CZ" sz="3200" dirty="0" smtClean="0">
              <a:solidFill>
                <a:schemeClr val="accent1"/>
              </a:solidFill>
              <a:latin typeface="Arial" pitchFamily="34" charset="0"/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xfrm>
            <a:off x="683568" y="6446663"/>
            <a:ext cx="3581400" cy="366713"/>
          </a:xfrm>
          <a:noFill/>
          <a:ln>
            <a:miter lim="800000"/>
            <a:headEnd/>
            <a:tailEnd/>
          </a:ln>
        </p:spPr>
        <p:txBody>
          <a:bodyPr anchor="ctr"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Jarkovský, </a:t>
            </a:r>
            <a:r>
              <a:rPr lang="cs-CZ" dirty="0" smtClean="0"/>
              <a:t>S. </a:t>
            </a:r>
            <a:r>
              <a:rPr lang="cs-CZ" dirty="0" err="1" smtClean="0"/>
              <a:t>Littnerová</a:t>
            </a:r>
            <a:r>
              <a:rPr lang="cs-CZ" dirty="0" smtClean="0"/>
              <a:t>, L</a:t>
            </a:r>
            <a:r>
              <a:rPr lang="cs-CZ" dirty="0"/>
              <a:t>. </a:t>
            </a:r>
            <a:r>
              <a:rPr lang="cs-CZ" dirty="0" smtClean="0"/>
              <a:t>Brožová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32334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7" name="Text Box 3"/>
          <p:cNvSpPr txBox="1">
            <a:spLocks noChangeArrowheads="1"/>
          </p:cNvSpPr>
          <p:nvPr/>
        </p:nvSpPr>
        <p:spPr bwMode="auto">
          <a:xfrm>
            <a:off x="1019864" y="332656"/>
            <a:ext cx="7080528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3300" b="1" dirty="0" err="1">
                <a:solidFill>
                  <a:srgbClr val="7B9899"/>
                </a:solidFill>
                <a:latin typeface="+mj-lt"/>
                <a:ea typeface="+mj-ea"/>
                <a:cs typeface="+mj-cs"/>
              </a:rPr>
              <a:t>Gowerův</a:t>
            </a:r>
            <a:r>
              <a:rPr lang="cs-CZ" sz="3300" b="1" dirty="0">
                <a:solidFill>
                  <a:srgbClr val="7B9899"/>
                </a:solidFill>
                <a:latin typeface="+mj-lt"/>
                <a:ea typeface="+mj-ea"/>
                <a:cs typeface="+mj-cs"/>
              </a:rPr>
              <a:t> obecný koeficient podobnosti</a:t>
            </a:r>
          </a:p>
        </p:txBody>
      </p:sp>
      <p:sp>
        <p:nvSpPr>
          <p:cNvPr id="118794" name="Text Box 10"/>
          <p:cNvSpPr txBox="1">
            <a:spLocks noChangeArrowheads="1"/>
          </p:cNvSpPr>
          <p:nvPr/>
        </p:nvSpPr>
        <p:spPr bwMode="auto">
          <a:xfrm>
            <a:off x="337378" y="1564776"/>
            <a:ext cx="8445500" cy="3028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buClr>
                <a:srgbClr val="D16349"/>
              </a:buClr>
              <a:buFont typeface="Arial" panose="020B0604020202020204" pitchFamily="34" charset="0"/>
              <a:buChar char="•"/>
            </a:pPr>
            <a:r>
              <a:rPr lang="cs-CZ" dirty="0" smtClean="0"/>
              <a:t>Kombinuje různé typy deskriptorů.</a:t>
            </a:r>
          </a:p>
          <a:p>
            <a:pPr marL="342900" indent="-342900">
              <a:buClr>
                <a:srgbClr val="D16349"/>
              </a:buClr>
              <a:buFont typeface="Arial" panose="020B0604020202020204" pitchFamily="34" charset="0"/>
              <a:buChar char="•"/>
            </a:pPr>
            <a:r>
              <a:rPr lang="cs-CZ" dirty="0" smtClean="0"/>
              <a:t>Podobnost mezi dvěma objekty je vypočítána jako průměr podobností, vypočítaných pro všechny deskriptory:</a:t>
            </a:r>
          </a:p>
          <a:p>
            <a:pPr marL="342900" indent="-342900">
              <a:buClr>
                <a:srgbClr val="D16349"/>
              </a:buClr>
              <a:buFont typeface="Arial" panose="020B0604020202020204" pitchFamily="34" charset="0"/>
              <a:buChar char="•"/>
            </a:pPr>
            <a:endParaRPr lang="cs-CZ" dirty="0" smtClean="0"/>
          </a:p>
          <a:p>
            <a:pPr marL="342900" indent="-342900">
              <a:buClr>
                <a:srgbClr val="D16349"/>
              </a:buClr>
              <a:buFont typeface="Arial" panose="020B0604020202020204" pitchFamily="34" charset="0"/>
              <a:buChar char="•"/>
            </a:pPr>
            <a:endParaRPr lang="cs-CZ" dirty="0" smtClean="0"/>
          </a:p>
          <a:p>
            <a:pPr marL="342900" indent="-342900">
              <a:buClr>
                <a:srgbClr val="D16349"/>
              </a:buClr>
              <a:buFont typeface="Arial" panose="020B0604020202020204" pitchFamily="34" charset="0"/>
              <a:buChar char="•"/>
            </a:pPr>
            <a:endParaRPr lang="cs-CZ" dirty="0" smtClean="0"/>
          </a:p>
          <a:p>
            <a:pPr marL="342900" indent="-342900">
              <a:buClr>
                <a:srgbClr val="D16349"/>
              </a:buClr>
              <a:buFont typeface="Arial" panose="020B0604020202020204" pitchFamily="34" charset="0"/>
              <a:buChar char="•"/>
            </a:pPr>
            <a:endParaRPr lang="cs-CZ" dirty="0" smtClean="0"/>
          </a:p>
          <a:p>
            <a:pPr marL="1076325" lvl="2" indent="-447675">
              <a:lnSpc>
                <a:spcPct val="90000"/>
              </a:lnSpc>
              <a:buClr>
                <a:srgbClr val="D16349"/>
              </a:buClr>
              <a:buFont typeface="Wingdings" pitchFamily="2" charset="2"/>
              <a:buChar char="ü"/>
            </a:pPr>
            <a:r>
              <a:rPr lang="cs-CZ" dirty="0" smtClean="0"/>
              <a:t>Pro kategoriální deskriptory </a:t>
            </a:r>
            <a:r>
              <a:rPr lang="cs-CZ" dirty="0" err="1" smtClean="0"/>
              <a:t>s</a:t>
            </a:r>
            <a:r>
              <a:rPr lang="cs-CZ" baseline="-25000" dirty="0" err="1" smtClean="0"/>
              <a:t>j</a:t>
            </a:r>
            <a:r>
              <a:rPr lang="cs-CZ" dirty="0" smtClean="0"/>
              <a:t>=1 (shoda) nebo 0 (neshoda). </a:t>
            </a:r>
          </a:p>
          <a:p>
            <a:pPr marL="1076325" lvl="2" indent="-447675">
              <a:lnSpc>
                <a:spcPct val="90000"/>
              </a:lnSpc>
              <a:buClr>
                <a:srgbClr val="D16349"/>
              </a:buClr>
              <a:buFont typeface="Wingdings" pitchFamily="2" charset="2"/>
              <a:buChar char="ü"/>
            </a:pPr>
            <a:r>
              <a:rPr lang="cs-CZ" dirty="0" smtClean="0"/>
              <a:t>Kvantitativní deskriptory (reálná čísla): rozdíl mezi stavy obou objektů je vydělen největším rozdílem (</a:t>
            </a:r>
            <a:r>
              <a:rPr lang="cs-CZ" dirty="0" err="1" smtClean="0"/>
              <a:t>R</a:t>
            </a:r>
            <a:r>
              <a:rPr lang="cs-CZ" baseline="-25000" dirty="0" err="1" smtClean="0"/>
              <a:t>j</a:t>
            </a:r>
            <a:r>
              <a:rPr lang="cs-CZ" dirty="0" smtClean="0"/>
              <a:t>), nalezeným pro daný deskriptor mezi všemi objekty ve studii.</a:t>
            </a:r>
            <a:endParaRPr lang="cs-CZ" dirty="0"/>
          </a:p>
        </p:txBody>
      </p:sp>
      <p:graphicFrame>
        <p:nvGraphicFramePr>
          <p:cNvPr id="1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1703323"/>
              </p:ext>
            </p:extLst>
          </p:nvPr>
        </p:nvGraphicFramePr>
        <p:xfrm>
          <a:off x="3275856" y="2564904"/>
          <a:ext cx="2232025" cy="738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45" name="Rovnice" r:id="rId4" imgW="1384300" imgH="457200" progId="Equation.3">
                  <p:embed/>
                </p:oleObj>
              </mc:Choice>
              <mc:Fallback>
                <p:oleObj name="Rovnice" r:id="rId4" imgW="13843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5856" y="2564904"/>
                        <a:ext cx="2232025" cy="7381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xfrm>
            <a:off x="683568" y="6446663"/>
            <a:ext cx="3581400" cy="366713"/>
          </a:xfrm>
          <a:noFill/>
          <a:ln>
            <a:miter lim="800000"/>
            <a:headEnd/>
            <a:tailEnd/>
          </a:ln>
        </p:spPr>
        <p:txBody>
          <a:bodyPr anchor="ctr"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Jarkovský, </a:t>
            </a:r>
            <a:r>
              <a:rPr lang="cs-CZ" dirty="0" smtClean="0"/>
              <a:t>S. </a:t>
            </a:r>
            <a:r>
              <a:rPr lang="cs-CZ" dirty="0" err="1" smtClean="0"/>
              <a:t>Littnerová</a:t>
            </a:r>
            <a:r>
              <a:rPr lang="cs-CZ" dirty="0" smtClean="0"/>
              <a:t>, L</a:t>
            </a:r>
            <a:r>
              <a:rPr lang="cs-CZ" dirty="0"/>
              <a:t>. </a:t>
            </a:r>
            <a:r>
              <a:rPr lang="cs-CZ" dirty="0" smtClean="0"/>
              <a:t>Brožová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09850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700" name="Nadpis 1"/>
          <p:cNvSpPr>
            <a:spLocks noGrp="1"/>
          </p:cNvSpPr>
          <p:nvPr>
            <p:ph type="ctrTitle" idx="4294967295"/>
          </p:nvPr>
        </p:nvSpPr>
        <p:spPr>
          <a:xfrm>
            <a:off x="685800" y="965339"/>
            <a:ext cx="7772400" cy="600164"/>
          </a:xfrm>
          <a:noFill/>
        </p:spPr>
        <p:txBody>
          <a:bodyPr>
            <a:spAutoFit/>
          </a:bodyPr>
          <a:lstStyle/>
          <a:p>
            <a:r>
              <a:rPr lang="cs-CZ" sz="3200" dirty="0" smtClean="0"/>
              <a:t>Asociační matice</a:t>
            </a:r>
            <a:endParaRPr lang="cs-CZ" sz="3200" dirty="0" smtClean="0">
              <a:solidFill>
                <a:schemeClr val="accent1"/>
              </a:solidFill>
              <a:latin typeface="Arial" pitchFamily="34" charset="0"/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xfrm>
            <a:off x="683568" y="6446663"/>
            <a:ext cx="3581400" cy="366713"/>
          </a:xfrm>
          <a:noFill/>
          <a:ln>
            <a:miter lim="800000"/>
            <a:headEnd/>
            <a:tailEnd/>
          </a:ln>
        </p:spPr>
        <p:txBody>
          <a:bodyPr anchor="ctr"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Jarkovský, </a:t>
            </a:r>
            <a:r>
              <a:rPr lang="cs-CZ" dirty="0" smtClean="0"/>
              <a:t>S. </a:t>
            </a:r>
            <a:r>
              <a:rPr lang="cs-CZ" dirty="0" err="1" smtClean="0"/>
              <a:t>Littnerová</a:t>
            </a:r>
            <a:r>
              <a:rPr lang="cs-CZ" dirty="0" smtClean="0"/>
              <a:t>, L</a:t>
            </a:r>
            <a:r>
              <a:rPr lang="cs-CZ" dirty="0"/>
              <a:t>. </a:t>
            </a:r>
            <a:r>
              <a:rPr lang="cs-CZ" dirty="0" smtClean="0"/>
              <a:t>Brožová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22127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r="73619" b="35480"/>
          <a:stretch>
            <a:fillRect/>
          </a:stretch>
        </p:blipFill>
        <p:spPr bwMode="auto">
          <a:xfrm>
            <a:off x="251520" y="1340768"/>
            <a:ext cx="3384376" cy="5000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 l="6300" t="8472" r="59444" b="58290"/>
          <a:stretch>
            <a:fillRect/>
          </a:stretch>
        </p:blipFill>
        <p:spPr bwMode="auto">
          <a:xfrm>
            <a:off x="3707904" y="1484784"/>
            <a:ext cx="5256584" cy="3081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ight Arrow 6"/>
          <p:cNvSpPr/>
          <p:nvPr/>
        </p:nvSpPr>
        <p:spPr>
          <a:xfrm>
            <a:off x="2699792" y="2348880"/>
            <a:ext cx="1800200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8" name="Straight Connector 8"/>
          <p:cNvCxnSpPr/>
          <p:nvPr/>
        </p:nvCxnSpPr>
        <p:spPr>
          <a:xfrm>
            <a:off x="4254618" y="1809336"/>
            <a:ext cx="4853886" cy="241175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3823C-54F3-42A8-9287-A6D9B686F979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t>31.10.2016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301625" y="228600"/>
            <a:ext cx="8534400" cy="75882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300" b="1" kern="1200">
                <a:solidFill>
                  <a:srgbClr val="7B9899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7B9899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7B9899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7B9899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7B9899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7B9899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7B9899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7B9899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7B9899"/>
                </a:solidFill>
                <a:latin typeface="Calibri" pitchFamily="34" charset="0"/>
              </a:defRPr>
            </a:lvl9pPr>
          </a:lstStyle>
          <a:p>
            <a:r>
              <a:rPr lang="cs-CZ" dirty="0" smtClean="0"/>
              <a:t>Asociační matice vzdáleností</a:t>
            </a:r>
            <a:endParaRPr lang="cs-CZ" dirty="0"/>
          </a:p>
        </p:txBody>
      </p:sp>
      <p:sp>
        <p:nvSpPr>
          <p:cNvPr id="12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xfrm>
            <a:off x="683568" y="6446663"/>
            <a:ext cx="3581400" cy="366713"/>
          </a:xfrm>
          <a:noFill/>
          <a:ln>
            <a:miter lim="800000"/>
            <a:headEnd/>
            <a:tailEnd/>
          </a:ln>
        </p:spPr>
        <p:txBody>
          <a:bodyPr anchor="ctr"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Jarkovský, </a:t>
            </a:r>
            <a:r>
              <a:rPr lang="cs-CZ" dirty="0" smtClean="0"/>
              <a:t>S. </a:t>
            </a:r>
            <a:r>
              <a:rPr lang="cs-CZ" dirty="0" err="1" smtClean="0"/>
              <a:t>Littnerová</a:t>
            </a:r>
            <a:r>
              <a:rPr lang="cs-CZ" dirty="0" smtClean="0"/>
              <a:t>, L</a:t>
            </a:r>
            <a:r>
              <a:rPr lang="cs-CZ" dirty="0"/>
              <a:t>. </a:t>
            </a:r>
            <a:r>
              <a:rPr lang="cs-CZ" dirty="0" smtClean="0"/>
              <a:t>Brožová</a:t>
            </a:r>
            <a:endParaRPr lang="cs-CZ" dirty="0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4254618" y="5105774"/>
            <a:ext cx="4536505" cy="67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CADAE"/>
              </a:buClr>
              <a:buSzPct val="75000"/>
              <a:buFont typeface="Wingdings 2" pitchFamily="18" charset="2"/>
              <a:buChar char="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C7B70"/>
              </a:buClr>
              <a:buSzPct val="70000"/>
              <a:buFont typeface="Wingdings" pitchFamily="2" charset="2"/>
              <a:buChar char="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600" dirty="0" smtClean="0"/>
              <a:t>Typická asociační matice je čtvercová matice symetrická kolem diagonály</a:t>
            </a:r>
          </a:p>
          <a:p>
            <a:r>
              <a:rPr lang="cs-CZ" sz="1600" dirty="0" smtClean="0"/>
              <a:t>Diagonála obsahuje 0 (v případě vzdáleností) nebo 1 (v případě podobností)</a:t>
            </a:r>
            <a:endParaRPr lang="en-US" sz="1600" dirty="0" smtClean="0"/>
          </a:p>
          <a:p>
            <a:pPr marL="0" indent="0">
              <a:buFont typeface="Wingdings 2" pitchFamily="18" charset="2"/>
              <a:buNone/>
            </a:pPr>
            <a:endParaRPr lang="cs-CZ" sz="1600" dirty="0" smtClean="0"/>
          </a:p>
        </p:txBody>
      </p:sp>
    </p:spTree>
    <p:extLst>
      <p:ext uri="{BB962C8B-B14F-4D97-AF65-F5344CB8AC3E}">
        <p14:creationId xmlns:p14="http://schemas.microsoft.com/office/powerpoint/2010/main" val="19806711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Histogram jako popis asociační matice</a:t>
            </a:r>
            <a:endParaRPr lang="cs-CZ" dirty="0"/>
          </a:p>
        </p:txBody>
      </p:sp>
      <p:graphicFrame>
        <p:nvGraphicFramePr>
          <p:cNvPr id="233474" name="Object 2"/>
          <p:cNvGraphicFramePr>
            <a:graphicFrameLocks noChangeAspect="1"/>
          </p:cNvGraphicFramePr>
          <p:nvPr/>
        </p:nvGraphicFramePr>
        <p:xfrm>
          <a:off x="-180528" y="1700808"/>
          <a:ext cx="4988024" cy="37410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12" name="Graph" r:id="rId3" imgW="5943600" imgH="4457880" progId="STATISTICA.Graph">
                  <p:embed/>
                </p:oleObj>
              </mc:Choice>
              <mc:Fallback>
                <p:oleObj name="Graph" r:id="rId3" imgW="5943600" imgH="4457880" progId="STATISTICA.Grap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80528" y="1700808"/>
                        <a:ext cx="4988024" cy="374101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3475" name="Object 3"/>
          <p:cNvGraphicFramePr>
            <a:graphicFrameLocks noChangeAspect="1"/>
          </p:cNvGraphicFramePr>
          <p:nvPr/>
        </p:nvGraphicFramePr>
        <p:xfrm>
          <a:off x="4427984" y="1916832"/>
          <a:ext cx="4411960" cy="33089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13" name="Graph" r:id="rId5" imgW="5943600" imgH="4457880" progId="STATISTICA.Graph">
                  <p:embed/>
                </p:oleObj>
              </mc:Choice>
              <mc:Fallback>
                <p:oleObj name="Graph" r:id="rId5" imgW="5943600" imgH="4457880" progId="STATISTICA.Grap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7984" y="1916832"/>
                        <a:ext cx="4411960" cy="330897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xfrm>
            <a:off x="683568" y="6446663"/>
            <a:ext cx="3581400" cy="366713"/>
          </a:xfrm>
          <a:noFill/>
          <a:ln>
            <a:miter lim="800000"/>
            <a:headEnd/>
            <a:tailEnd/>
          </a:ln>
        </p:spPr>
        <p:txBody>
          <a:bodyPr anchor="ctr"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Jarkovský, </a:t>
            </a:r>
            <a:r>
              <a:rPr lang="cs-CZ" dirty="0" smtClean="0"/>
              <a:t>S. </a:t>
            </a:r>
            <a:r>
              <a:rPr lang="cs-CZ" dirty="0" err="1" smtClean="0"/>
              <a:t>Littnerová</a:t>
            </a:r>
            <a:r>
              <a:rPr lang="cs-CZ" dirty="0" smtClean="0"/>
              <a:t>, L</a:t>
            </a:r>
            <a:r>
              <a:rPr lang="cs-CZ" dirty="0"/>
              <a:t>. </a:t>
            </a:r>
            <a:r>
              <a:rPr lang="cs-CZ" dirty="0" smtClean="0"/>
              <a:t>Brožová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9008696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700" name="Nadpis 1"/>
          <p:cNvSpPr>
            <a:spLocks noGrp="1"/>
          </p:cNvSpPr>
          <p:nvPr>
            <p:ph type="ctrTitle" idx="4294967295"/>
          </p:nvPr>
        </p:nvSpPr>
        <p:spPr>
          <a:xfrm>
            <a:off x="685800" y="980728"/>
            <a:ext cx="7772400" cy="584775"/>
          </a:xfrm>
          <a:noFill/>
        </p:spPr>
        <p:txBody>
          <a:bodyPr>
            <a:spAutoFit/>
          </a:bodyPr>
          <a:lstStyle/>
          <a:p>
            <a:r>
              <a:rPr lang="cs-CZ" sz="3200" dirty="0" smtClean="0">
                <a:solidFill>
                  <a:schemeClr val="accent1"/>
                </a:solidFill>
                <a:latin typeface="Arial" pitchFamily="34" charset="0"/>
              </a:rPr>
              <a:t>Shluková analýza</a:t>
            </a:r>
          </a:p>
        </p:txBody>
      </p:sp>
      <p:sp>
        <p:nvSpPr>
          <p:cNvPr id="5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xfrm>
            <a:off x="683568" y="6446663"/>
            <a:ext cx="3581400" cy="366713"/>
          </a:xfrm>
          <a:noFill/>
          <a:ln>
            <a:miter lim="800000"/>
            <a:headEnd/>
            <a:tailEnd/>
          </a:ln>
        </p:spPr>
        <p:txBody>
          <a:bodyPr anchor="ctr"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Jarkovský, </a:t>
            </a:r>
            <a:r>
              <a:rPr lang="cs-CZ" dirty="0" smtClean="0"/>
              <a:t>S. </a:t>
            </a:r>
            <a:r>
              <a:rPr lang="cs-CZ" dirty="0" err="1" smtClean="0"/>
              <a:t>Littnerová</a:t>
            </a:r>
            <a:r>
              <a:rPr lang="cs-CZ" dirty="0" smtClean="0"/>
              <a:t>, L</a:t>
            </a:r>
            <a:r>
              <a:rPr lang="cs-CZ" dirty="0"/>
              <a:t>. </a:t>
            </a:r>
            <a:r>
              <a:rPr lang="cs-CZ" dirty="0" smtClean="0"/>
              <a:t>Brožová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15591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86072" y="240569"/>
            <a:ext cx="8534400" cy="758825"/>
          </a:xfrm>
        </p:spPr>
        <p:txBody>
          <a:bodyPr anchor="ctr"/>
          <a:lstStyle/>
          <a:p>
            <a:pPr eaLnBrk="1" hangingPunct="1"/>
            <a:r>
              <a:rPr lang="cs-CZ" dirty="0" smtClean="0"/>
              <a:t>Jak vizualizujeme vícerozměrný prostor?</a:t>
            </a:r>
            <a:endParaRPr lang="cs-CZ" dirty="0"/>
          </a:p>
        </p:txBody>
      </p:sp>
      <p:pic>
        <p:nvPicPr>
          <p:cNvPr id="4" name="Picture 6" descr="http://portal.matematickabiologie.cz/res/image/Vicerozmerne%20stat.%20metody/kap2/obr4overeni2Dnorm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578" y="1895202"/>
            <a:ext cx="2562423" cy="1851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5757038"/>
              </p:ext>
            </p:extLst>
          </p:nvPr>
        </p:nvGraphicFramePr>
        <p:xfrm>
          <a:off x="4686600" y="2204864"/>
          <a:ext cx="3972221" cy="29791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95" name="Graph" r:id="rId5" imgW="5943600" imgH="4457880" progId="STATISTICA.Graph">
                  <p:embed/>
                </p:oleObj>
              </mc:Choice>
              <mc:Fallback>
                <p:oleObj name="Graph" r:id="rId5" imgW="5943600" imgH="4457880" progId="STATISTICA.Grap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6600" y="2204864"/>
                        <a:ext cx="3972221" cy="297916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ovéPole 6"/>
          <p:cNvSpPr txBox="1"/>
          <p:nvPr/>
        </p:nvSpPr>
        <p:spPr>
          <a:xfrm>
            <a:off x="6012160" y="1895202"/>
            <a:ext cx="12931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1400" b="1" u="sng" dirty="0" smtClean="0"/>
              <a:t>Maticové grafy</a:t>
            </a:r>
            <a:endParaRPr lang="en-GB" sz="1400" dirty="0"/>
          </a:p>
        </p:txBody>
      </p:sp>
      <p:graphicFrame>
        <p:nvGraphicFramePr>
          <p:cNvPr id="9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2628643"/>
              </p:ext>
            </p:extLst>
          </p:nvPr>
        </p:nvGraphicFramePr>
        <p:xfrm>
          <a:off x="251520" y="3924348"/>
          <a:ext cx="3600450" cy="2519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96" name="Graph" r:id="rId7" imgW="3600000" imgH="2520000" progId="STATISTICA.Graph">
                  <p:embed/>
                </p:oleObj>
              </mc:Choice>
              <mc:Fallback>
                <p:oleObj name="Graph" r:id="rId7" imgW="3600000" imgH="2520000" progId="STATISTICA.Grap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520" y="3924348"/>
                        <a:ext cx="3600450" cy="2519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ovéPole 9"/>
          <p:cNvSpPr txBox="1"/>
          <p:nvPr/>
        </p:nvSpPr>
        <p:spPr>
          <a:xfrm>
            <a:off x="2813997" y="4077072"/>
            <a:ext cx="3898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1400" b="1" u="sng" dirty="0" smtClean="0"/>
              <a:t>3D</a:t>
            </a:r>
            <a:endParaRPr lang="en-GB" sz="1400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2813997" y="1511063"/>
            <a:ext cx="3898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1400" b="1" u="sng" dirty="0" smtClean="0"/>
              <a:t>2D</a:t>
            </a:r>
            <a:endParaRPr lang="en-GB" sz="1400" dirty="0"/>
          </a:p>
        </p:txBody>
      </p:sp>
      <p:sp>
        <p:nvSpPr>
          <p:cNvPr id="12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xfrm>
            <a:off x="683568" y="6446663"/>
            <a:ext cx="3581400" cy="366713"/>
          </a:xfrm>
          <a:noFill/>
          <a:ln>
            <a:miter lim="800000"/>
            <a:headEnd/>
            <a:tailEnd/>
          </a:ln>
        </p:spPr>
        <p:txBody>
          <a:bodyPr anchor="ctr"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Jarkovský, </a:t>
            </a:r>
            <a:r>
              <a:rPr lang="cs-CZ" dirty="0" smtClean="0"/>
              <a:t>S. </a:t>
            </a:r>
            <a:r>
              <a:rPr lang="cs-CZ" dirty="0" err="1" smtClean="0"/>
              <a:t>Littnerová</a:t>
            </a:r>
            <a:r>
              <a:rPr lang="cs-CZ" dirty="0" smtClean="0"/>
              <a:t>, L</a:t>
            </a:r>
            <a:r>
              <a:rPr lang="cs-CZ" dirty="0"/>
              <a:t>. </a:t>
            </a:r>
            <a:r>
              <a:rPr lang="cs-CZ" dirty="0" smtClean="0"/>
              <a:t>Brožová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24585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86072" y="240569"/>
            <a:ext cx="8534400" cy="758825"/>
          </a:xfrm>
        </p:spPr>
        <p:txBody>
          <a:bodyPr anchor="ctr"/>
          <a:lstStyle/>
          <a:p>
            <a:pPr eaLnBrk="1" hangingPunct="1"/>
            <a:r>
              <a:rPr lang="cs-CZ" dirty="0" smtClean="0"/>
              <a:t>Shluková analýza – jaký je cíl?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xfrm>
            <a:off x="683568" y="6446663"/>
            <a:ext cx="3581400" cy="366713"/>
          </a:xfrm>
          <a:noFill/>
          <a:ln>
            <a:miter lim="800000"/>
            <a:headEnd/>
            <a:tailEnd/>
          </a:ln>
        </p:spPr>
        <p:txBody>
          <a:bodyPr anchor="ctr"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Jarkovský, </a:t>
            </a:r>
            <a:r>
              <a:rPr lang="cs-CZ" dirty="0" smtClean="0"/>
              <a:t>S. </a:t>
            </a:r>
            <a:r>
              <a:rPr lang="cs-CZ" dirty="0" err="1" smtClean="0"/>
              <a:t>Littnerová</a:t>
            </a:r>
            <a:r>
              <a:rPr lang="cs-CZ" dirty="0" smtClean="0"/>
              <a:t>, L</a:t>
            </a:r>
            <a:r>
              <a:rPr lang="cs-CZ" dirty="0"/>
              <a:t>. </a:t>
            </a:r>
            <a:r>
              <a:rPr lang="cs-CZ" dirty="0" smtClean="0"/>
              <a:t>Brožová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81708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86072" y="240569"/>
            <a:ext cx="8534400" cy="758825"/>
          </a:xfrm>
        </p:spPr>
        <p:txBody>
          <a:bodyPr anchor="ctr"/>
          <a:lstStyle/>
          <a:p>
            <a:pPr eaLnBrk="1" hangingPunct="1"/>
            <a:r>
              <a:rPr lang="cs-CZ" dirty="0" smtClean="0"/>
              <a:t>Shluková analýza – jaký je cíl?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xfrm>
            <a:off x="683568" y="6446663"/>
            <a:ext cx="3581400" cy="366713"/>
          </a:xfrm>
          <a:noFill/>
          <a:ln>
            <a:miter lim="800000"/>
            <a:headEnd/>
            <a:tailEnd/>
          </a:ln>
        </p:spPr>
        <p:txBody>
          <a:bodyPr anchor="ctr"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Jarkovský, </a:t>
            </a:r>
            <a:r>
              <a:rPr lang="cs-CZ" dirty="0" smtClean="0"/>
              <a:t>S. </a:t>
            </a:r>
            <a:r>
              <a:rPr lang="cs-CZ" dirty="0" err="1" smtClean="0"/>
              <a:t>Littnerová</a:t>
            </a:r>
            <a:r>
              <a:rPr lang="cs-CZ" dirty="0" smtClean="0"/>
              <a:t>, L</a:t>
            </a:r>
            <a:r>
              <a:rPr lang="cs-CZ" dirty="0"/>
              <a:t>. </a:t>
            </a:r>
            <a:r>
              <a:rPr lang="cs-CZ" dirty="0" smtClean="0"/>
              <a:t>Brožová</a:t>
            </a:r>
            <a:endParaRPr lang="cs-CZ" dirty="0"/>
          </a:p>
        </p:txBody>
      </p:sp>
      <p:sp>
        <p:nvSpPr>
          <p:cNvPr id="5" name="Rectangle 3"/>
          <p:cNvSpPr txBox="1">
            <a:spLocks/>
          </p:cNvSpPr>
          <p:nvPr/>
        </p:nvSpPr>
        <p:spPr bwMode="auto">
          <a:xfrm>
            <a:off x="301625" y="1412776"/>
            <a:ext cx="8534400" cy="1646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1313" lvl="1" indent="-341313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/>
            </a:pPr>
            <a:r>
              <a:rPr lang="cs-CZ" dirty="0" smtClean="0"/>
              <a:t>Seskupení objektů do shluků podle toho, jak si jsou podobné – chceme co nejpodobnější objekty v rámci shluků a co nejodlišnější mezi shluky.</a:t>
            </a:r>
          </a:p>
          <a:p>
            <a:pPr marL="341313" lvl="1" indent="-341313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/>
            </a:pPr>
            <a:r>
              <a:rPr lang="cs-CZ" dirty="0" smtClean="0"/>
              <a:t>Shluková analýza vychází z asociační matice vzdáleností objektů (Q mode) nebo závislosti parametrů (R mode).</a:t>
            </a:r>
          </a:p>
          <a:p>
            <a:pPr marL="341313" lvl="1" indent="-341313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/>
            </a:pPr>
            <a:r>
              <a:rPr lang="cs-CZ" dirty="0" smtClean="0"/>
              <a:t>Můžeme provést dvě hlavní chyby: špatný výběr metriky a špatný výběr algoritmu shlukování.</a:t>
            </a:r>
            <a:endParaRPr lang="cs-CZ" dirty="0"/>
          </a:p>
          <a:p>
            <a:pPr marL="341313" lvl="1" indent="-341313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/>
            </a:pPr>
            <a:r>
              <a:rPr lang="cs-CZ" dirty="0" smtClean="0"/>
              <a:t>Smysluplnost </a:t>
            </a:r>
            <a:r>
              <a:rPr lang="cs-CZ" dirty="0"/>
              <a:t>výsledků shlukování závisí jednak na objektivní existenci shluků v datech, jednak na arbitrárně nastavených kritériích definice </a:t>
            </a:r>
            <a:r>
              <a:rPr lang="cs-CZ" dirty="0" smtClean="0"/>
              <a:t>shluků.</a:t>
            </a:r>
            <a:endParaRPr lang="cs-CZ" dirty="0"/>
          </a:p>
        </p:txBody>
      </p:sp>
      <p:grpSp>
        <p:nvGrpSpPr>
          <p:cNvPr id="43" name="Group 4"/>
          <p:cNvGrpSpPr/>
          <p:nvPr/>
        </p:nvGrpSpPr>
        <p:grpSpPr>
          <a:xfrm>
            <a:off x="1619672" y="4077072"/>
            <a:ext cx="1440160" cy="1440160"/>
            <a:chOff x="-2620416" y="3861048"/>
            <a:chExt cx="1440160" cy="1440160"/>
          </a:xfrm>
        </p:grpSpPr>
        <p:cxnSp>
          <p:nvCxnSpPr>
            <p:cNvPr id="44" name="Straight Connector 5"/>
            <p:cNvCxnSpPr/>
            <p:nvPr/>
          </p:nvCxnSpPr>
          <p:spPr>
            <a:xfrm rot="5400000">
              <a:off x="-3340496" y="4581128"/>
              <a:ext cx="1440160" cy="0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45" name="Straight Connector 6"/>
            <p:cNvCxnSpPr/>
            <p:nvPr/>
          </p:nvCxnSpPr>
          <p:spPr>
            <a:xfrm rot="10800000">
              <a:off x="-2620416" y="5301208"/>
              <a:ext cx="1440160" cy="0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</p:grpSp>
      <p:sp>
        <p:nvSpPr>
          <p:cNvPr id="46" name="Oval 7"/>
          <p:cNvSpPr/>
          <p:nvPr/>
        </p:nvSpPr>
        <p:spPr>
          <a:xfrm>
            <a:off x="1763688" y="4149080"/>
            <a:ext cx="194320" cy="194320"/>
          </a:xfrm>
          <a:prstGeom prst="ellipse">
            <a:avLst/>
          </a:prstGeom>
          <a:solidFill>
            <a:srgbClr val="9BBB59"/>
          </a:solidFill>
          <a:ln w="25400" cap="flat" cmpd="sng" algn="ctr">
            <a:solidFill>
              <a:srgbClr val="9BBB59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7" name="Oval 8"/>
          <p:cNvSpPr/>
          <p:nvPr/>
        </p:nvSpPr>
        <p:spPr>
          <a:xfrm>
            <a:off x="2123728" y="4077072"/>
            <a:ext cx="194320" cy="194320"/>
          </a:xfrm>
          <a:prstGeom prst="ellipse">
            <a:avLst/>
          </a:prstGeom>
          <a:solidFill>
            <a:srgbClr val="9BBB59"/>
          </a:solidFill>
          <a:ln w="25400" cap="flat" cmpd="sng" algn="ctr">
            <a:solidFill>
              <a:srgbClr val="9BBB59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" name="Oval 9"/>
          <p:cNvSpPr/>
          <p:nvPr/>
        </p:nvSpPr>
        <p:spPr>
          <a:xfrm>
            <a:off x="1979712" y="4293096"/>
            <a:ext cx="194320" cy="194320"/>
          </a:xfrm>
          <a:prstGeom prst="ellipse">
            <a:avLst/>
          </a:prstGeom>
          <a:solidFill>
            <a:srgbClr val="9BBB59"/>
          </a:solidFill>
          <a:ln w="25400" cap="flat" cmpd="sng" algn="ctr">
            <a:solidFill>
              <a:srgbClr val="9BBB59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" name="Oval 10"/>
          <p:cNvSpPr/>
          <p:nvPr/>
        </p:nvSpPr>
        <p:spPr>
          <a:xfrm>
            <a:off x="1785392" y="5157192"/>
            <a:ext cx="194320" cy="194320"/>
          </a:xfrm>
          <a:prstGeom prst="ellipse">
            <a:avLst/>
          </a:prstGeom>
          <a:solidFill>
            <a:srgbClr val="9BBB59"/>
          </a:solidFill>
          <a:ln w="25400" cap="flat" cmpd="sng" algn="ctr">
            <a:solidFill>
              <a:srgbClr val="9BBB59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0" name="Oval 11"/>
          <p:cNvSpPr/>
          <p:nvPr/>
        </p:nvSpPr>
        <p:spPr>
          <a:xfrm>
            <a:off x="1979712" y="5157192"/>
            <a:ext cx="194320" cy="194320"/>
          </a:xfrm>
          <a:prstGeom prst="ellipse">
            <a:avLst/>
          </a:prstGeom>
          <a:solidFill>
            <a:srgbClr val="9BBB59"/>
          </a:solidFill>
          <a:ln w="25400" cap="flat" cmpd="sng" algn="ctr">
            <a:solidFill>
              <a:srgbClr val="9BBB59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" name="Oval 12"/>
          <p:cNvSpPr/>
          <p:nvPr/>
        </p:nvSpPr>
        <p:spPr>
          <a:xfrm>
            <a:off x="1907704" y="4941168"/>
            <a:ext cx="194320" cy="194320"/>
          </a:xfrm>
          <a:prstGeom prst="ellipse">
            <a:avLst/>
          </a:prstGeom>
          <a:solidFill>
            <a:srgbClr val="9BBB59"/>
          </a:solidFill>
          <a:ln w="25400" cap="flat" cmpd="sng" algn="ctr">
            <a:solidFill>
              <a:srgbClr val="9BBB59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2" name="Oval 13"/>
          <p:cNvSpPr/>
          <p:nvPr/>
        </p:nvSpPr>
        <p:spPr>
          <a:xfrm>
            <a:off x="2843808" y="4941168"/>
            <a:ext cx="194320" cy="194320"/>
          </a:xfrm>
          <a:prstGeom prst="ellipse">
            <a:avLst/>
          </a:prstGeom>
          <a:solidFill>
            <a:srgbClr val="9BBB59"/>
          </a:solidFill>
          <a:ln w="25400" cap="flat" cmpd="sng" algn="ctr">
            <a:solidFill>
              <a:srgbClr val="9BBB59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3" name="Oval 14"/>
          <p:cNvSpPr/>
          <p:nvPr/>
        </p:nvSpPr>
        <p:spPr>
          <a:xfrm>
            <a:off x="2771800" y="4653136"/>
            <a:ext cx="194320" cy="194320"/>
          </a:xfrm>
          <a:prstGeom prst="ellipse">
            <a:avLst/>
          </a:prstGeom>
          <a:solidFill>
            <a:srgbClr val="9BBB59"/>
          </a:solidFill>
          <a:ln w="25400" cap="flat" cmpd="sng" algn="ctr">
            <a:solidFill>
              <a:srgbClr val="9BBB59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4" name="Oval 15"/>
          <p:cNvSpPr/>
          <p:nvPr/>
        </p:nvSpPr>
        <p:spPr>
          <a:xfrm>
            <a:off x="2555776" y="4941168"/>
            <a:ext cx="194320" cy="194320"/>
          </a:xfrm>
          <a:prstGeom prst="ellipse">
            <a:avLst/>
          </a:prstGeom>
          <a:solidFill>
            <a:srgbClr val="9BBB59"/>
          </a:solidFill>
          <a:ln w="25400" cap="flat" cmpd="sng" algn="ctr">
            <a:solidFill>
              <a:srgbClr val="9BBB59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5" name="Oval 16"/>
          <p:cNvSpPr/>
          <p:nvPr/>
        </p:nvSpPr>
        <p:spPr>
          <a:xfrm>
            <a:off x="2771800" y="5157192"/>
            <a:ext cx="194320" cy="194320"/>
          </a:xfrm>
          <a:prstGeom prst="ellipse">
            <a:avLst/>
          </a:prstGeom>
          <a:solidFill>
            <a:srgbClr val="9BBB59"/>
          </a:solidFill>
          <a:ln w="25400" cap="flat" cmpd="sng" algn="ctr">
            <a:solidFill>
              <a:srgbClr val="9BBB59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56" name="Group 17"/>
          <p:cNvGrpSpPr/>
          <p:nvPr/>
        </p:nvGrpSpPr>
        <p:grpSpPr>
          <a:xfrm>
            <a:off x="5940152" y="4077072"/>
            <a:ext cx="1440160" cy="1440160"/>
            <a:chOff x="-2620416" y="3861048"/>
            <a:chExt cx="1440160" cy="1440160"/>
          </a:xfrm>
        </p:grpSpPr>
        <p:cxnSp>
          <p:nvCxnSpPr>
            <p:cNvPr id="57" name="Straight Connector 18"/>
            <p:cNvCxnSpPr/>
            <p:nvPr/>
          </p:nvCxnSpPr>
          <p:spPr>
            <a:xfrm rot="5400000">
              <a:off x="-3340496" y="4581128"/>
              <a:ext cx="1440160" cy="0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58" name="Straight Connector 19"/>
            <p:cNvCxnSpPr/>
            <p:nvPr/>
          </p:nvCxnSpPr>
          <p:spPr>
            <a:xfrm rot="10800000">
              <a:off x="-2620416" y="5301208"/>
              <a:ext cx="1440160" cy="0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</p:grpSp>
      <p:sp>
        <p:nvSpPr>
          <p:cNvPr id="59" name="Oval 20"/>
          <p:cNvSpPr/>
          <p:nvPr/>
        </p:nvSpPr>
        <p:spPr>
          <a:xfrm>
            <a:off x="6392265" y="4149080"/>
            <a:ext cx="194320" cy="194320"/>
          </a:xfrm>
          <a:prstGeom prst="ellipse">
            <a:avLst/>
          </a:prstGeom>
          <a:solidFill>
            <a:srgbClr val="9BBB59"/>
          </a:solidFill>
          <a:ln w="25400" cap="flat" cmpd="sng" algn="ctr">
            <a:solidFill>
              <a:srgbClr val="9BBB59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" name="Oval 22"/>
          <p:cNvSpPr/>
          <p:nvPr/>
        </p:nvSpPr>
        <p:spPr>
          <a:xfrm>
            <a:off x="6056228" y="4149080"/>
            <a:ext cx="194320" cy="194320"/>
          </a:xfrm>
          <a:prstGeom prst="ellipse">
            <a:avLst/>
          </a:prstGeom>
          <a:solidFill>
            <a:srgbClr val="9BBB59"/>
          </a:solidFill>
          <a:ln w="25400" cap="flat" cmpd="sng" algn="ctr">
            <a:solidFill>
              <a:srgbClr val="9BBB59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1" name="Oval 30"/>
          <p:cNvSpPr/>
          <p:nvPr/>
        </p:nvSpPr>
        <p:spPr>
          <a:xfrm>
            <a:off x="6728302" y="4149080"/>
            <a:ext cx="194320" cy="194320"/>
          </a:xfrm>
          <a:prstGeom prst="ellipse">
            <a:avLst/>
          </a:prstGeom>
          <a:solidFill>
            <a:srgbClr val="9BBB59"/>
          </a:solidFill>
          <a:ln w="25400" cap="flat" cmpd="sng" algn="ctr">
            <a:solidFill>
              <a:srgbClr val="9BBB59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2" name="Oval 31"/>
          <p:cNvSpPr/>
          <p:nvPr/>
        </p:nvSpPr>
        <p:spPr>
          <a:xfrm>
            <a:off x="7064340" y="4149080"/>
            <a:ext cx="194320" cy="194320"/>
          </a:xfrm>
          <a:prstGeom prst="ellipse">
            <a:avLst/>
          </a:prstGeom>
          <a:solidFill>
            <a:srgbClr val="9BBB59"/>
          </a:solidFill>
          <a:ln w="25400" cap="flat" cmpd="sng" algn="ctr">
            <a:solidFill>
              <a:srgbClr val="9BBB59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3" name="Oval 32"/>
          <p:cNvSpPr/>
          <p:nvPr/>
        </p:nvSpPr>
        <p:spPr>
          <a:xfrm>
            <a:off x="6392265" y="4509120"/>
            <a:ext cx="194320" cy="194320"/>
          </a:xfrm>
          <a:prstGeom prst="ellipse">
            <a:avLst/>
          </a:prstGeom>
          <a:solidFill>
            <a:srgbClr val="9BBB59"/>
          </a:solidFill>
          <a:ln w="25400" cap="flat" cmpd="sng" algn="ctr">
            <a:solidFill>
              <a:srgbClr val="9BBB59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4" name="Oval 33"/>
          <p:cNvSpPr/>
          <p:nvPr/>
        </p:nvSpPr>
        <p:spPr>
          <a:xfrm>
            <a:off x="6056228" y="4509120"/>
            <a:ext cx="194320" cy="194320"/>
          </a:xfrm>
          <a:prstGeom prst="ellipse">
            <a:avLst/>
          </a:prstGeom>
          <a:solidFill>
            <a:srgbClr val="9BBB59"/>
          </a:solidFill>
          <a:ln w="25400" cap="flat" cmpd="sng" algn="ctr">
            <a:solidFill>
              <a:srgbClr val="9BBB59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5" name="Oval 34"/>
          <p:cNvSpPr/>
          <p:nvPr/>
        </p:nvSpPr>
        <p:spPr>
          <a:xfrm>
            <a:off x="6728302" y="4509120"/>
            <a:ext cx="194320" cy="194320"/>
          </a:xfrm>
          <a:prstGeom prst="ellipse">
            <a:avLst/>
          </a:prstGeom>
          <a:solidFill>
            <a:srgbClr val="9BBB59"/>
          </a:solidFill>
          <a:ln w="25400" cap="flat" cmpd="sng" algn="ctr">
            <a:solidFill>
              <a:srgbClr val="9BBB59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6" name="Oval 35"/>
          <p:cNvSpPr/>
          <p:nvPr/>
        </p:nvSpPr>
        <p:spPr>
          <a:xfrm>
            <a:off x="7064340" y="4509120"/>
            <a:ext cx="194320" cy="194320"/>
          </a:xfrm>
          <a:prstGeom prst="ellipse">
            <a:avLst/>
          </a:prstGeom>
          <a:solidFill>
            <a:srgbClr val="9BBB59"/>
          </a:solidFill>
          <a:ln w="25400" cap="flat" cmpd="sng" algn="ctr">
            <a:solidFill>
              <a:srgbClr val="9BBB59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7" name="Oval 36"/>
          <p:cNvSpPr/>
          <p:nvPr/>
        </p:nvSpPr>
        <p:spPr>
          <a:xfrm>
            <a:off x="6392265" y="4869160"/>
            <a:ext cx="194320" cy="194320"/>
          </a:xfrm>
          <a:prstGeom prst="ellipse">
            <a:avLst/>
          </a:prstGeom>
          <a:solidFill>
            <a:srgbClr val="9BBB59"/>
          </a:solidFill>
          <a:ln w="25400" cap="flat" cmpd="sng" algn="ctr">
            <a:solidFill>
              <a:srgbClr val="9BBB59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8" name="Oval 37"/>
          <p:cNvSpPr/>
          <p:nvPr/>
        </p:nvSpPr>
        <p:spPr>
          <a:xfrm>
            <a:off x="6056228" y="4869160"/>
            <a:ext cx="194320" cy="194320"/>
          </a:xfrm>
          <a:prstGeom prst="ellipse">
            <a:avLst/>
          </a:prstGeom>
          <a:solidFill>
            <a:srgbClr val="9BBB59"/>
          </a:solidFill>
          <a:ln w="25400" cap="flat" cmpd="sng" algn="ctr">
            <a:solidFill>
              <a:srgbClr val="9BBB59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9" name="Oval 38"/>
          <p:cNvSpPr/>
          <p:nvPr/>
        </p:nvSpPr>
        <p:spPr>
          <a:xfrm>
            <a:off x="6728302" y="4869160"/>
            <a:ext cx="194320" cy="194320"/>
          </a:xfrm>
          <a:prstGeom prst="ellipse">
            <a:avLst/>
          </a:prstGeom>
          <a:solidFill>
            <a:srgbClr val="9BBB59"/>
          </a:solidFill>
          <a:ln w="25400" cap="flat" cmpd="sng" algn="ctr">
            <a:solidFill>
              <a:srgbClr val="9BBB59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0" name="Oval 39"/>
          <p:cNvSpPr/>
          <p:nvPr/>
        </p:nvSpPr>
        <p:spPr>
          <a:xfrm>
            <a:off x="7064340" y="4869160"/>
            <a:ext cx="194320" cy="194320"/>
          </a:xfrm>
          <a:prstGeom prst="ellipse">
            <a:avLst/>
          </a:prstGeom>
          <a:solidFill>
            <a:srgbClr val="9BBB59"/>
          </a:solidFill>
          <a:ln w="25400" cap="flat" cmpd="sng" algn="ctr">
            <a:solidFill>
              <a:srgbClr val="9BBB59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1" name="Oval 40"/>
          <p:cNvSpPr/>
          <p:nvPr/>
        </p:nvSpPr>
        <p:spPr>
          <a:xfrm>
            <a:off x="6392265" y="5229200"/>
            <a:ext cx="194320" cy="194320"/>
          </a:xfrm>
          <a:prstGeom prst="ellipse">
            <a:avLst/>
          </a:prstGeom>
          <a:solidFill>
            <a:srgbClr val="9BBB59"/>
          </a:solidFill>
          <a:ln w="25400" cap="flat" cmpd="sng" algn="ctr">
            <a:solidFill>
              <a:srgbClr val="9BBB59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2" name="Oval 41"/>
          <p:cNvSpPr/>
          <p:nvPr/>
        </p:nvSpPr>
        <p:spPr>
          <a:xfrm>
            <a:off x="6056228" y="5229200"/>
            <a:ext cx="194320" cy="194320"/>
          </a:xfrm>
          <a:prstGeom prst="ellipse">
            <a:avLst/>
          </a:prstGeom>
          <a:solidFill>
            <a:srgbClr val="9BBB59"/>
          </a:solidFill>
          <a:ln w="25400" cap="flat" cmpd="sng" algn="ctr">
            <a:solidFill>
              <a:srgbClr val="9BBB59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3" name="Oval 42"/>
          <p:cNvSpPr/>
          <p:nvPr/>
        </p:nvSpPr>
        <p:spPr>
          <a:xfrm>
            <a:off x="6728302" y="5229200"/>
            <a:ext cx="194320" cy="194320"/>
          </a:xfrm>
          <a:prstGeom prst="ellipse">
            <a:avLst/>
          </a:prstGeom>
          <a:solidFill>
            <a:srgbClr val="9BBB59"/>
          </a:solidFill>
          <a:ln w="25400" cap="flat" cmpd="sng" algn="ctr">
            <a:solidFill>
              <a:srgbClr val="9BBB59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4" name="Oval 43"/>
          <p:cNvSpPr/>
          <p:nvPr/>
        </p:nvSpPr>
        <p:spPr>
          <a:xfrm>
            <a:off x="7064340" y="5229200"/>
            <a:ext cx="194320" cy="194320"/>
          </a:xfrm>
          <a:prstGeom prst="ellipse">
            <a:avLst/>
          </a:prstGeom>
          <a:solidFill>
            <a:srgbClr val="9BBB59"/>
          </a:solidFill>
          <a:ln w="25400" cap="flat" cmpd="sng" algn="ctr">
            <a:solidFill>
              <a:srgbClr val="9BBB59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5" name="Oval 46"/>
          <p:cNvSpPr/>
          <p:nvPr/>
        </p:nvSpPr>
        <p:spPr>
          <a:xfrm>
            <a:off x="1691680" y="4005064"/>
            <a:ext cx="792088" cy="576064"/>
          </a:xfrm>
          <a:prstGeom prst="ellipse">
            <a:avLst/>
          </a:prstGeom>
          <a:noFill/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6" name="Oval 47"/>
          <p:cNvSpPr/>
          <p:nvPr/>
        </p:nvSpPr>
        <p:spPr>
          <a:xfrm>
            <a:off x="1619672" y="4869160"/>
            <a:ext cx="792088" cy="576064"/>
          </a:xfrm>
          <a:prstGeom prst="ellipse">
            <a:avLst/>
          </a:prstGeom>
          <a:noFill/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7" name="Oval 48"/>
          <p:cNvSpPr/>
          <p:nvPr/>
        </p:nvSpPr>
        <p:spPr>
          <a:xfrm>
            <a:off x="2444811" y="4509120"/>
            <a:ext cx="792088" cy="936104"/>
          </a:xfrm>
          <a:prstGeom prst="ellipse">
            <a:avLst/>
          </a:prstGeom>
          <a:noFill/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78" name="Straight Connector 50"/>
          <p:cNvCxnSpPr/>
          <p:nvPr/>
        </p:nvCxnSpPr>
        <p:spPr>
          <a:xfrm rot="5400000">
            <a:off x="5940152" y="4736161"/>
            <a:ext cx="1440160" cy="0"/>
          </a:xfrm>
          <a:prstGeom prst="line">
            <a:avLst/>
          </a:prstGeom>
          <a:noFill/>
          <a:ln w="19050" cap="flat" cmpd="sng" algn="ctr">
            <a:solidFill>
              <a:srgbClr val="0070C0"/>
            </a:solidFill>
            <a:prstDash val="solid"/>
          </a:ln>
          <a:effectLst/>
        </p:spPr>
      </p:cxnSp>
      <p:cxnSp>
        <p:nvCxnSpPr>
          <p:cNvPr id="79" name="Straight Connector 51"/>
          <p:cNvCxnSpPr/>
          <p:nvPr/>
        </p:nvCxnSpPr>
        <p:spPr>
          <a:xfrm rot="10800000">
            <a:off x="5990127" y="4769212"/>
            <a:ext cx="1440160" cy="0"/>
          </a:xfrm>
          <a:prstGeom prst="line">
            <a:avLst/>
          </a:prstGeom>
          <a:noFill/>
          <a:ln w="19050" cap="flat" cmpd="sng" algn="ctr">
            <a:solidFill>
              <a:srgbClr val="0070C0"/>
            </a:solidFill>
            <a:prstDash val="solid"/>
          </a:ln>
          <a:effectLst/>
        </p:spPr>
      </p:cxnSp>
      <p:sp>
        <p:nvSpPr>
          <p:cNvPr id="80" name="TextBox 44"/>
          <p:cNvSpPr txBox="1"/>
          <p:nvPr/>
        </p:nvSpPr>
        <p:spPr>
          <a:xfrm>
            <a:off x="611560" y="5734997"/>
            <a:ext cx="3779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Jednoznačné odlišení </a:t>
            </a:r>
          </a:p>
          <a:p>
            <a:pPr algn="ctr"/>
            <a:r>
              <a:rPr lang="cs-CZ" dirty="0" smtClean="0"/>
              <a:t>existujících shluků v datech</a:t>
            </a:r>
            <a:endParaRPr lang="cs-CZ" dirty="0"/>
          </a:p>
        </p:txBody>
      </p:sp>
      <p:sp>
        <p:nvSpPr>
          <p:cNvPr id="81" name="TextBox 45"/>
          <p:cNvSpPr txBox="1"/>
          <p:nvPr/>
        </p:nvSpPr>
        <p:spPr>
          <a:xfrm>
            <a:off x="4752528" y="5734997"/>
            <a:ext cx="3779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Shlukovou analýzu lze provést i na datech bez objektivní existence shluků</a:t>
            </a:r>
          </a:p>
        </p:txBody>
      </p:sp>
    </p:spTree>
    <p:extLst>
      <p:ext uri="{BB962C8B-B14F-4D97-AF65-F5344CB8AC3E}">
        <p14:creationId xmlns:p14="http://schemas.microsoft.com/office/powerpoint/2010/main" val="192167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86072" y="240569"/>
            <a:ext cx="8534400" cy="758825"/>
          </a:xfrm>
        </p:spPr>
        <p:txBody>
          <a:bodyPr anchor="ctr"/>
          <a:lstStyle/>
          <a:p>
            <a:pPr eaLnBrk="1" hangingPunct="1"/>
            <a:r>
              <a:rPr lang="cs-CZ" dirty="0" smtClean="0"/>
              <a:t>Jak ověříme, že se v datech vyskytují shluky?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xfrm>
            <a:off x="683568" y="6446663"/>
            <a:ext cx="3581400" cy="366713"/>
          </a:xfrm>
          <a:noFill/>
          <a:ln>
            <a:miter lim="800000"/>
            <a:headEnd/>
            <a:tailEnd/>
          </a:ln>
        </p:spPr>
        <p:txBody>
          <a:bodyPr anchor="ctr"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Jarkovský, </a:t>
            </a:r>
            <a:r>
              <a:rPr lang="cs-CZ" dirty="0" smtClean="0"/>
              <a:t>S. </a:t>
            </a:r>
            <a:r>
              <a:rPr lang="cs-CZ" dirty="0" err="1" smtClean="0"/>
              <a:t>Littnerová</a:t>
            </a:r>
            <a:r>
              <a:rPr lang="cs-CZ" dirty="0" smtClean="0"/>
              <a:t>, L</a:t>
            </a:r>
            <a:r>
              <a:rPr lang="cs-CZ" dirty="0"/>
              <a:t>. </a:t>
            </a:r>
            <a:r>
              <a:rPr lang="cs-CZ" dirty="0" smtClean="0"/>
              <a:t>Brožová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0924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cs-CZ" dirty="0"/>
              <a:t>Jak ověříme, že se v datech vyskytují shluky?</a:t>
            </a:r>
          </a:p>
        </p:txBody>
      </p:sp>
      <p:graphicFrame>
        <p:nvGraphicFramePr>
          <p:cNvPr id="233474" name="Object 2"/>
          <p:cNvGraphicFramePr>
            <a:graphicFrameLocks noChangeAspect="1"/>
          </p:cNvGraphicFramePr>
          <p:nvPr/>
        </p:nvGraphicFramePr>
        <p:xfrm>
          <a:off x="-180528" y="1700808"/>
          <a:ext cx="4988024" cy="37410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24" name="Graph" r:id="rId4" imgW="5943600" imgH="4457880" progId="STATISTICA.Graph">
                  <p:embed/>
                </p:oleObj>
              </mc:Choice>
              <mc:Fallback>
                <p:oleObj name="Graph" r:id="rId4" imgW="5943600" imgH="4457880" progId="STATISTICA.Graph">
                  <p:embed/>
                  <p:pic>
                    <p:nvPicPr>
                      <p:cNvPr id="23347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80528" y="1700808"/>
                        <a:ext cx="4988024" cy="374101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3475" name="Object 3"/>
          <p:cNvGraphicFramePr>
            <a:graphicFrameLocks noChangeAspect="1"/>
          </p:cNvGraphicFramePr>
          <p:nvPr/>
        </p:nvGraphicFramePr>
        <p:xfrm>
          <a:off x="4427984" y="1916832"/>
          <a:ext cx="4411960" cy="33089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25" name="Graph" r:id="rId6" imgW="5943600" imgH="4457880" progId="STATISTICA.Graph">
                  <p:embed/>
                </p:oleObj>
              </mc:Choice>
              <mc:Fallback>
                <p:oleObj name="Graph" r:id="rId6" imgW="5943600" imgH="4457880" progId="STATISTICA.Graph">
                  <p:embed/>
                  <p:pic>
                    <p:nvPicPr>
                      <p:cNvPr id="23347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7984" y="1916832"/>
                        <a:ext cx="4411960" cy="330897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xfrm>
            <a:off x="683568" y="6446663"/>
            <a:ext cx="3581400" cy="366713"/>
          </a:xfrm>
          <a:noFill/>
          <a:ln>
            <a:miter lim="800000"/>
            <a:headEnd/>
            <a:tailEnd/>
          </a:ln>
        </p:spPr>
        <p:txBody>
          <a:bodyPr anchor="ctr"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Jarkovský, </a:t>
            </a:r>
            <a:r>
              <a:rPr lang="cs-CZ" dirty="0" smtClean="0"/>
              <a:t>S. </a:t>
            </a:r>
            <a:r>
              <a:rPr lang="cs-CZ" dirty="0" err="1" smtClean="0"/>
              <a:t>Littnerová</a:t>
            </a:r>
            <a:r>
              <a:rPr lang="cs-CZ" dirty="0" smtClean="0"/>
              <a:t>, L</a:t>
            </a:r>
            <a:r>
              <a:rPr lang="cs-CZ" dirty="0"/>
              <a:t>. </a:t>
            </a:r>
            <a:r>
              <a:rPr lang="cs-CZ" dirty="0" smtClean="0"/>
              <a:t>Brožová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8089607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xfrm>
            <a:off x="683568" y="6446663"/>
            <a:ext cx="3581400" cy="366713"/>
          </a:xfrm>
          <a:noFill/>
          <a:ln>
            <a:miter lim="800000"/>
            <a:headEnd/>
            <a:tailEnd/>
          </a:ln>
        </p:spPr>
        <p:txBody>
          <a:bodyPr anchor="ctr"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Jarkovský, </a:t>
            </a:r>
            <a:r>
              <a:rPr lang="cs-CZ" dirty="0" smtClean="0"/>
              <a:t>S. </a:t>
            </a:r>
            <a:r>
              <a:rPr lang="cs-CZ" dirty="0" err="1" smtClean="0"/>
              <a:t>Littnerová</a:t>
            </a:r>
            <a:r>
              <a:rPr lang="cs-CZ" dirty="0" smtClean="0"/>
              <a:t>, L</a:t>
            </a:r>
            <a:r>
              <a:rPr lang="cs-CZ" dirty="0"/>
              <a:t>. </a:t>
            </a:r>
            <a:r>
              <a:rPr lang="cs-CZ" dirty="0" smtClean="0"/>
              <a:t>Brožová</a:t>
            </a:r>
            <a:endParaRPr lang="cs-CZ" dirty="0"/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457200" y="260648"/>
            <a:ext cx="8229600" cy="562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lnSpcReduction="10000"/>
          </a:bodyPr>
          <a:lstStyle>
            <a:lvl1pPr algn="ctr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7B9899"/>
                </a:solidFill>
                <a:latin typeface="+mj-lt"/>
                <a:ea typeface="+mj-ea"/>
                <a:cs typeface="+mj-cs"/>
              </a:defRPr>
            </a:lvl1pPr>
            <a:lvl2pPr algn="ctr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7B9899"/>
                </a:solidFill>
                <a:latin typeface="Calibri" pitchFamily="34" charset="0"/>
              </a:defRPr>
            </a:lvl2pPr>
            <a:lvl3pPr algn="ctr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7B9899"/>
                </a:solidFill>
                <a:latin typeface="Calibri" pitchFamily="34" charset="0"/>
              </a:defRPr>
            </a:lvl3pPr>
            <a:lvl4pPr algn="ctr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7B9899"/>
                </a:solidFill>
                <a:latin typeface="Calibri" pitchFamily="34" charset="0"/>
              </a:defRPr>
            </a:lvl4pPr>
            <a:lvl5pPr algn="ctr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7B9899"/>
                </a:solidFill>
                <a:latin typeface="Calibri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7B9899"/>
                </a:solidFill>
                <a:latin typeface="Calibri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7B9899"/>
                </a:solidFill>
                <a:latin typeface="Calibri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7B9899"/>
                </a:solidFill>
                <a:latin typeface="Calibri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7B9899"/>
                </a:solidFill>
                <a:latin typeface="Calibri" pitchFamily="34" charset="0"/>
              </a:defRPr>
            </a:lvl9pPr>
          </a:lstStyle>
          <a:p>
            <a:r>
              <a:rPr lang="cs-CZ" dirty="0"/>
              <a:t>Shluková analýza: typy metod</a:t>
            </a:r>
          </a:p>
        </p:txBody>
      </p:sp>
      <p:graphicFrame>
        <p:nvGraphicFramePr>
          <p:cNvPr id="2" name="Diagram 1"/>
          <p:cNvGraphicFramePr/>
          <p:nvPr>
            <p:extLst/>
          </p:nvPr>
        </p:nvGraphicFramePr>
        <p:xfrm>
          <a:off x="179512" y="1844824"/>
          <a:ext cx="878497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7451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xfrm>
            <a:off x="683568" y="6446663"/>
            <a:ext cx="3581400" cy="366713"/>
          </a:xfrm>
          <a:noFill/>
          <a:ln>
            <a:miter lim="800000"/>
            <a:headEnd/>
            <a:tailEnd/>
          </a:ln>
        </p:spPr>
        <p:txBody>
          <a:bodyPr anchor="ctr"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Jarkovský, </a:t>
            </a:r>
            <a:r>
              <a:rPr lang="cs-CZ" dirty="0" smtClean="0"/>
              <a:t>S. </a:t>
            </a:r>
            <a:r>
              <a:rPr lang="cs-CZ" dirty="0" err="1" smtClean="0"/>
              <a:t>Littnerová</a:t>
            </a:r>
            <a:r>
              <a:rPr lang="cs-CZ" dirty="0" smtClean="0"/>
              <a:t>, L</a:t>
            </a:r>
            <a:r>
              <a:rPr lang="cs-CZ" dirty="0"/>
              <a:t>. </a:t>
            </a:r>
            <a:r>
              <a:rPr lang="cs-CZ" dirty="0" smtClean="0"/>
              <a:t>Brožová</a:t>
            </a:r>
            <a:endParaRPr lang="cs-CZ" dirty="0"/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457200" y="260648"/>
            <a:ext cx="8229600" cy="562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lnSpcReduction="10000"/>
          </a:bodyPr>
          <a:lstStyle>
            <a:lvl1pPr algn="ctr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7B9899"/>
                </a:solidFill>
                <a:latin typeface="+mj-lt"/>
                <a:ea typeface="+mj-ea"/>
                <a:cs typeface="+mj-cs"/>
              </a:defRPr>
            </a:lvl1pPr>
            <a:lvl2pPr algn="ctr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7B9899"/>
                </a:solidFill>
                <a:latin typeface="Calibri" pitchFamily="34" charset="0"/>
              </a:defRPr>
            </a:lvl2pPr>
            <a:lvl3pPr algn="ctr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7B9899"/>
                </a:solidFill>
                <a:latin typeface="Calibri" pitchFamily="34" charset="0"/>
              </a:defRPr>
            </a:lvl3pPr>
            <a:lvl4pPr algn="ctr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7B9899"/>
                </a:solidFill>
                <a:latin typeface="Calibri" pitchFamily="34" charset="0"/>
              </a:defRPr>
            </a:lvl4pPr>
            <a:lvl5pPr algn="ctr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7B9899"/>
                </a:solidFill>
                <a:latin typeface="Calibri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7B9899"/>
                </a:solidFill>
                <a:latin typeface="Calibri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7B9899"/>
                </a:solidFill>
                <a:latin typeface="Calibri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7B9899"/>
                </a:solidFill>
                <a:latin typeface="Calibri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7B9899"/>
                </a:solidFill>
                <a:latin typeface="Calibri" pitchFamily="34" charset="0"/>
              </a:defRPr>
            </a:lvl9pPr>
          </a:lstStyle>
          <a:p>
            <a:r>
              <a:rPr lang="cs-CZ" dirty="0"/>
              <a:t>Shluková analýza: typy metod</a:t>
            </a:r>
          </a:p>
        </p:txBody>
      </p:sp>
      <p:graphicFrame>
        <p:nvGraphicFramePr>
          <p:cNvPr id="2" name="Diagram 1"/>
          <p:cNvGraphicFramePr/>
          <p:nvPr>
            <p:extLst/>
          </p:nvPr>
        </p:nvGraphicFramePr>
        <p:xfrm>
          <a:off x="179512" y="1844824"/>
          <a:ext cx="878497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59461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xfrm>
            <a:off x="683568" y="6446663"/>
            <a:ext cx="3581400" cy="366713"/>
          </a:xfrm>
          <a:noFill/>
          <a:ln>
            <a:miter lim="800000"/>
            <a:headEnd/>
            <a:tailEnd/>
          </a:ln>
        </p:spPr>
        <p:txBody>
          <a:bodyPr anchor="ctr"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Jarkovský, </a:t>
            </a:r>
            <a:r>
              <a:rPr lang="cs-CZ" dirty="0" smtClean="0"/>
              <a:t>S. </a:t>
            </a:r>
            <a:r>
              <a:rPr lang="cs-CZ" dirty="0" err="1" smtClean="0"/>
              <a:t>Littnerová</a:t>
            </a:r>
            <a:r>
              <a:rPr lang="cs-CZ" dirty="0" smtClean="0"/>
              <a:t>, L</a:t>
            </a:r>
            <a:r>
              <a:rPr lang="cs-CZ" dirty="0"/>
              <a:t>. </a:t>
            </a:r>
            <a:r>
              <a:rPr lang="cs-CZ" dirty="0" smtClean="0"/>
              <a:t>Brožová</a:t>
            </a:r>
            <a:endParaRPr lang="cs-CZ" dirty="0"/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457200" y="260648"/>
            <a:ext cx="8229600" cy="562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lnSpcReduction="10000"/>
          </a:bodyPr>
          <a:lstStyle>
            <a:lvl1pPr algn="ctr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7B9899"/>
                </a:solidFill>
                <a:latin typeface="+mj-lt"/>
                <a:ea typeface="+mj-ea"/>
                <a:cs typeface="+mj-cs"/>
              </a:defRPr>
            </a:lvl1pPr>
            <a:lvl2pPr algn="ctr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7B9899"/>
                </a:solidFill>
                <a:latin typeface="Calibri" pitchFamily="34" charset="0"/>
              </a:defRPr>
            </a:lvl2pPr>
            <a:lvl3pPr algn="ctr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7B9899"/>
                </a:solidFill>
                <a:latin typeface="Calibri" pitchFamily="34" charset="0"/>
              </a:defRPr>
            </a:lvl3pPr>
            <a:lvl4pPr algn="ctr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7B9899"/>
                </a:solidFill>
                <a:latin typeface="Calibri" pitchFamily="34" charset="0"/>
              </a:defRPr>
            </a:lvl4pPr>
            <a:lvl5pPr algn="ctr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7B9899"/>
                </a:solidFill>
                <a:latin typeface="Calibri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7B9899"/>
                </a:solidFill>
                <a:latin typeface="Calibri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7B9899"/>
                </a:solidFill>
                <a:latin typeface="Calibri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7B9899"/>
                </a:solidFill>
                <a:latin typeface="Calibri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7B9899"/>
                </a:solidFill>
                <a:latin typeface="Calibri" pitchFamily="34" charset="0"/>
              </a:defRPr>
            </a:lvl9pPr>
          </a:lstStyle>
          <a:p>
            <a:r>
              <a:rPr lang="cs-CZ" dirty="0"/>
              <a:t>Shluková analýza: typy metod</a:t>
            </a:r>
          </a:p>
        </p:txBody>
      </p:sp>
      <p:graphicFrame>
        <p:nvGraphicFramePr>
          <p:cNvPr id="192" name="Diagram 191"/>
          <p:cNvGraphicFramePr/>
          <p:nvPr>
            <p:extLst/>
          </p:nvPr>
        </p:nvGraphicFramePr>
        <p:xfrm>
          <a:off x="395536" y="1556792"/>
          <a:ext cx="8424936" cy="2376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93" name="TextBox 5"/>
          <p:cNvSpPr txBox="1"/>
          <p:nvPr/>
        </p:nvSpPr>
        <p:spPr>
          <a:xfrm>
            <a:off x="107504" y="3934797"/>
            <a:ext cx="6173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sng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1. Krok</a:t>
            </a:r>
          </a:p>
        </p:txBody>
      </p:sp>
      <p:sp>
        <p:nvSpPr>
          <p:cNvPr id="194" name="Oval 6"/>
          <p:cNvSpPr/>
          <p:nvPr/>
        </p:nvSpPr>
        <p:spPr>
          <a:xfrm>
            <a:off x="971600" y="4067780"/>
            <a:ext cx="122312" cy="122312"/>
          </a:xfrm>
          <a:prstGeom prst="ellipse">
            <a:avLst/>
          </a:prstGeom>
          <a:solidFill>
            <a:srgbClr val="F79646"/>
          </a:solidFill>
          <a:ln w="25400" cap="flat" cmpd="sng" algn="ctr">
            <a:solidFill>
              <a:srgbClr val="F7964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5" name="Oval 7"/>
          <p:cNvSpPr/>
          <p:nvPr/>
        </p:nvSpPr>
        <p:spPr>
          <a:xfrm>
            <a:off x="1115616" y="4499828"/>
            <a:ext cx="122312" cy="122312"/>
          </a:xfrm>
          <a:prstGeom prst="ellipse">
            <a:avLst/>
          </a:prstGeom>
          <a:solidFill>
            <a:srgbClr val="F79646"/>
          </a:solidFill>
          <a:ln w="25400" cap="flat" cmpd="sng" algn="ctr">
            <a:solidFill>
              <a:srgbClr val="F7964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6" name="Oval 8"/>
          <p:cNvSpPr/>
          <p:nvPr/>
        </p:nvSpPr>
        <p:spPr>
          <a:xfrm>
            <a:off x="1259632" y="4211796"/>
            <a:ext cx="122312" cy="122312"/>
          </a:xfrm>
          <a:prstGeom prst="ellipse">
            <a:avLst/>
          </a:prstGeom>
          <a:solidFill>
            <a:srgbClr val="F79646"/>
          </a:solidFill>
          <a:ln w="25400" cap="flat" cmpd="sng" algn="ctr">
            <a:solidFill>
              <a:srgbClr val="F7964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7" name="Oval 9"/>
          <p:cNvSpPr/>
          <p:nvPr/>
        </p:nvSpPr>
        <p:spPr>
          <a:xfrm>
            <a:off x="1331640" y="4571836"/>
            <a:ext cx="122312" cy="122312"/>
          </a:xfrm>
          <a:prstGeom prst="ellipse">
            <a:avLst/>
          </a:prstGeom>
          <a:solidFill>
            <a:srgbClr val="F79646"/>
          </a:solidFill>
          <a:ln w="25400" cap="flat" cmpd="sng" algn="ctr">
            <a:solidFill>
              <a:srgbClr val="F7964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8" name="Oval 10"/>
          <p:cNvSpPr/>
          <p:nvPr/>
        </p:nvSpPr>
        <p:spPr>
          <a:xfrm>
            <a:off x="1475656" y="4211796"/>
            <a:ext cx="122312" cy="122312"/>
          </a:xfrm>
          <a:prstGeom prst="ellipse">
            <a:avLst/>
          </a:prstGeom>
          <a:solidFill>
            <a:srgbClr val="F79646"/>
          </a:solidFill>
          <a:ln w="25400" cap="flat" cmpd="sng" algn="ctr">
            <a:solidFill>
              <a:srgbClr val="F7964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9" name="Oval 11"/>
          <p:cNvSpPr/>
          <p:nvPr/>
        </p:nvSpPr>
        <p:spPr>
          <a:xfrm>
            <a:off x="2123728" y="4139788"/>
            <a:ext cx="122312" cy="122312"/>
          </a:xfrm>
          <a:prstGeom prst="ellipse">
            <a:avLst/>
          </a:prstGeom>
          <a:solidFill>
            <a:srgbClr val="F79646"/>
          </a:solidFill>
          <a:ln w="25400" cap="flat" cmpd="sng" algn="ctr">
            <a:solidFill>
              <a:srgbClr val="F7964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0" name="Oval 12"/>
          <p:cNvSpPr/>
          <p:nvPr/>
        </p:nvSpPr>
        <p:spPr>
          <a:xfrm>
            <a:off x="2051720" y="4427820"/>
            <a:ext cx="122312" cy="122312"/>
          </a:xfrm>
          <a:prstGeom prst="ellipse">
            <a:avLst/>
          </a:prstGeom>
          <a:solidFill>
            <a:srgbClr val="F79646"/>
          </a:solidFill>
          <a:ln w="25400" cap="flat" cmpd="sng" algn="ctr">
            <a:solidFill>
              <a:srgbClr val="F7964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1" name="Oval 13"/>
          <p:cNvSpPr/>
          <p:nvPr/>
        </p:nvSpPr>
        <p:spPr>
          <a:xfrm>
            <a:off x="2195736" y="4571836"/>
            <a:ext cx="122312" cy="122312"/>
          </a:xfrm>
          <a:prstGeom prst="ellipse">
            <a:avLst/>
          </a:prstGeom>
          <a:solidFill>
            <a:srgbClr val="F79646"/>
          </a:solidFill>
          <a:ln w="25400" cap="flat" cmpd="sng" algn="ctr">
            <a:solidFill>
              <a:srgbClr val="F7964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2" name="Oval 14"/>
          <p:cNvSpPr/>
          <p:nvPr/>
        </p:nvSpPr>
        <p:spPr>
          <a:xfrm>
            <a:off x="2339752" y="4139788"/>
            <a:ext cx="122312" cy="122312"/>
          </a:xfrm>
          <a:prstGeom prst="ellipse">
            <a:avLst/>
          </a:prstGeom>
          <a:solidFill>
            <a:srgbClr val="F79646"/>
          </a:solidFill>
          <a:ln w="25400" cap="flat" cmpd="sng" algn="ctr">
            <a:solidFill>
              <a:srgbClr val="F7964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03" name="Straight Connector 16"/>
          <p:cNvCxnSpPr/>
          <p:nvPr/>
        </p:nvCxnSpPr>
        <p:spPr>
          <a:xfrm rot="5400000">
            <a:off x="1403648" y="4427820"/>
            <a:ext cx="864096" cy="0"/>
          </a:xfrm>
          <a:prstGeom prst="line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</a:ln>
          <a:effectLst/>
        </p:spPr>
      </p:cxnSp>
      <p:sp>
        <p:nvSpPr>
          <p:cNvPr id="204" name="TextBox 17"/>
          <p:cNvSpPr txBox="1"/>
          <p:nvPr/>
        </p:nvSpPr>
        <p:spPr>
          <a:xfrm>
            <a:off x="107504" y="4955321"/>
            <a:ext cx="6173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sng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2. Krok</a:t>
            </a:r>
          </a:p>
        </p:txBody>
      </p:sp>
      <p:sp>
        <p:nvSpPr>
          <p:cNvPr id="205" name="Oval 18"/>
          <p:cNvSpPr/>
          <p:nvPr/>
        </p:nvSpPr>
        <p:spPr>
          <a:xfrm>
            <a:off x="971600" y="5147900"/>
            <a:ext cx="122312" cy="122312"/>
          </a:xfrm>
          <a:prstGeom prst="ellipse">
            <a:avLst/>
          </a:prstGeom>
          <a:solidFill>
            <a:srgbClr val="F79646"/>
          </a:solidFill>
          <a:ln w="25400" cap="flat" cmpd="sng" algn="ctr">
            <a:solidFill>
              <a:srgbClr val="F7964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6" name="Oval 19"/>
          <p:cNvSpPr/>
          <p:nvPr/>
        </p:nvSpPr>
        <p:spPr>
          <a:xfrm>
            <a:off x="1115616" y="5579948"/>
            <a:ext cx="122312" cy="122312"/>
          </a:xfrm>
          <a:prstGeom prst="ellipse">
            <a:avLst/>
          </a:prstGeom>
          <a:solidFill>
            <a:srgbClr val="F79646"/>
          </a:solidFill>
          <a:ln w="25400" cap="flat" cmpd="sng" algn="ctr">
            <a:solidFill>
              <a:srgbClr val="F7964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7" name="Oval 20"/>
          <p:cNvSpPr/>
          <p:nvPr/>
        </p:nvSpPr>
        <p:spPr>
          <a:xfrm>
            <a:off x="1259632" y="5291916"/>
            <a:ext cx="122312" cy="122312"/>
          </a:xfrm>
          <a:prstGeom prst="ellipse">
            <a:avLst/>
          </a:prstGeom>
          <a:solidFill>
            <a:srgbClr val="F79646"/>
          </a:solidFill>
          <a:ln w="25400" cap="flat" cmpd="sng" algn="ctr">
            <a:solidFill>
              <a:srgbClr val="F7964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8" name="Oval 21"/>
          <p:cNvSpPr/>
          <p:nvPr/>
        </p:nvSpPr>
        <p:spPr>
          <a:xfrm>
            <a:off x="1331640" y="5651956"/>
            <a:ext cx="122312" cy="122312"/>
          </a:xfrm>
          <a:prstGeom prst="ellipse">
            <a:avLst/>
          </a:prstGeom>
          <a:solidFill>
            <a:srgbClr val="F79646"/>
          </a:solidFill>
          <a:ln w="25400" cap="flat" cmpd="sng" algn="ctr">
            <a:solidFill>
              <a:srgbClr val="F7964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9" name="Oval 22"/>
          <p:cNvSpPr/>
          <p:nvPr/>
        </p:nvSpPr>
        <p:spPr>
          <a:xfrm>
            <a:off x="1475656" y="5291916"/>
            <a:ext cx="122312" cy="122312"/>
          </a:xfrm>
          <a:prstGeom prst="ellipse">
            <a:avLst/>
          </a:prstGeom>
          <a:solidFill>
            <a:srgbClr val="F79646"/>
          </a:solidFill>
          <a:ln w="25400" cap="flat" cmpd="sng" algn="ctr">
            <a:solidFill>
              <a:srgbClr val="F7964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0" name="Oval 23"/>
          <p:cNvSpPr/>
          <p:nvPr/>
        </p:nvSpPr>
        <p:spPr>
          <a:xfrm>
            <a:off x="2123728" y="5219908"/>
            <a:ext cx="122312" cy="122312"/>
          </a:xfrm>
          <a:prstGeom prst="ellipse">
            <a:avLst/>
          </a:prstGeom>
          <a:solidFill>
            <a:srgbClr val="F79646"/>
          </a:solidFill>
          <a:ln w="25400" cap="flat" cmpd="sng" algn="ctr">
            <a:solidFill>
              <a:srgbClr val="F7964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1" name="Oval 24"/>
          <p:cNvSpPr/>
          <p:nvPr/>
        </p:nvSpPr>
        <p:spPr>
          <a:xfrm>
            <a:off x="2051720" y="5507940"/>
            <a:ext cx="122312" cy="122312"/>
          </a:xfrm>
          <a:prstGeom prst="ellipse">
            <a:avLst/>
          </a:prstGeom>
          <a:solidFill>
            <a:srgbClr val="F79646"/>
          </a:solidFill>
          <a:ln w="25400" cap="flat" cmpd="sng" algn="ctr">
            <a:solidFill>
              <a:srgbClr val="F7964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2" name="Oval 25"/>
          <p:cNvSpPr/>
          <p:nvPr/>
        </p:nvSpPr>
        <p:spPr>
          <a:xfrm>
            <a:off x="2195736" y="5651956"/>
            <a:ext cx="122312" cy="122312"/>
          </a:xfrm>
          <a:prstGeom prst="ellipse">
            <a:avLst/>
          </a:prstGeom>
          <a:solidFill>
            <a:srgbClr val="F79646"/>
          </a:solidFill>
          <a:ln w="25400" cap="flat" cmpd="sng" algn="ctr">
            <a:solidFill>
              <a:srgbClr val="F7964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3" name="Oval 26"/>
          <p:cNvSpPr/>
          <p:nvPr/>
        </p:nvSpPr>
        <p:spPr>
          <a:xfrm>
            <a:off x="2339752" y="5219908"/>
            <a:ext cx="122312" cy="122312"/>
          </a:xfrm>
          <a:prstGeom prst="ellipse">
            <a:avLst/>
          </a:prstGeom>
          <a:solidFill>
            <a:srgbClr val="F79646"/>
          </a:solidFill>
          <a:ln w="25400" cap="flat" cmpd="sng" algn="ctr">
            <a:solidFill>
              <a:srgbClr val="F7964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14" name="Straight Connector 27"/>
          <p:cNvCxnSpPr/>
          <p:nvPr/>
        </p:nvCxnSpPr>
        <p:spPr>
          <a:xfrm rot="5400000">
            <a:off x="1403648" y="5507940"/>
            <a:ext cx="864096" cy="0"/>
          </a:xfrm>
          <a:prstGeom prst="line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215" name="Straight Connector 28"/>
          <p:cNvCxnSpPr/>
          <p:nvPr/>
        </p:nvCxnSpPr>
        <p:spPr>
          <a:xfrm rot="10800000">
            <a:off x="899592" y="5507940"/>
            <a:ext cx="864096" cy="0"/>
          </a:xfrm>
          <a:prstGeom prst="line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216" name="Straight Connector 29"/>
          <p:cNvCxnSpPr/>
          <p:nvPr/>
        </p:nvCxnSpPr>
        <p:spPr>
          <a:xfrm rot="10800000">
            <a:off x="1907704" y="5435932"/>
            <a:ext cx="864096" cy="0"/>
          </a:xfrm>
          <a:prstGeom prst="line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</a:ln>
          <a:effectLst/>
        </p:spPr>
      </p:cxnSp>
      <p:sp>
        <p:nvSpPr>
          <p:cNvPr id="217" name="Oval 30"/>
          <p:cNvSpPr/>
          <p:nvPr/>
        </p:nvSpPr>
        <p:spPr>
          <a:xfrm>
            <a:off x="3203848" y="4067780"/>
            <a:ext cx="122312" cy="122312"/>
          </a:xfrm>
          <a:prstGeom prst="ellipse">
            <a:avLst/>
          </a:prstGeom>
          <a:solidFill>
            <a:srgbClr val="F79646"/>
          </a:solidFill>
          <a:ln w="25400" cap="flat" cmpd="sng" algn="ctr">
            <a:solidFill>
              <a:srgbClr val="F7964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8" name="Oval 31"/>
          <p:cNvSpPr/>
          <p:nvPr/>
        </p:nvSpPr>
        <p:spPr>
          <a:xfrm>
            <a:off x="3347864" y="4499828"/>
            <a:ext cx="122312" cy="122312"/>
          </a:xfrm>
          <a:prstGeom prst="ellipse">
            <a:avLst/>
          </a:prstGeom>
          <a:solidFill>
            <a:srgbClr val="F79646"/>
          </a:solidFill>
          <a:ln w="25400" cap="flat" cmpd="sng" algn="ctr">
            <a:solidFill>
              <a:srgbClr val="F7964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9" name="Oval 32"/>
          <p:cNvSpPr/>
          <p:nvPr/>
        </p:nvSpPr>
        <p:spPr>
          <a:xfrm>
            <a:off x="3491880" y="4211796"/>
            <a:ext cx="122312" cy="122312"/>
          </a:xfrm>
          <a:prstGeom prst="ellipse">
            <a:avLst/>
          </a:prstGeom>
          <a:solidFill>
            <a:srgbClr val="F79646"/>
          </a:solidFill>
          <a:ln w="25400" cap="flat" cmpd="sng" algn="ctr">
            <a:solidFill>
              <a:srgbClr val="F7964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0" name="Oval 33"/>
          <p:cNvSpPr/>
          <p:nvPr/>
        </p:nvSpPr>
        <p:spPr>
          <a:xfrm>
            <a:off x="3563888" y="4571836"/>
            <a:ext cx="122312" cy="122312"/>
          </a:xfrm>
          <a:prstGeom prst="ellipse">
            <a:avLst/>
          </a:prstGeom>
          <a:solidFill>
            <a:srgbClr val="F79646"/>
          </a:solidFill>
          <a:ln w="25400" cap="flat" cmpd="sng" algn="ctr">
            <a:solidFill>
              <a:srgbClr val="F7964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1" name="Oval 34"/>
          <p:cNvSpPr/>
          <p:nvPr/>
        </p:nvSpPr>
        <p:spPr>
          <a:xfrm>
            <a:off x="3801616" y="4089484"/>
            <a:ext cx="122312" cy="122312"/>
          </a:xfrm>
          <a:prstGeom prst="ellipse">
            <a:avLst/>
          </a:prstGeom>
          <a:solidFill>
            <a:srgbClr val="F79646"/>
          </a:solidFill>
          <a:ln w="25400" cap="flat" cmpd="sng" algn="ctr">
            <a:solidFill>
              <a:srgbClr val="F7964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2" name="Oval 35"/>
          <p:cNvSpPr/>
          <p:nvPr/>
        </p:nvSpPr>
        <p:spPr>
          <a:xfrm>
            <a:off x="4355976" y="4139788"/>
            <a:ext cx="122312" cy="122312"/>
          </a:xfrm>
          <a:prstGeom prst="ellipse">
            <a:avLst/>
          </a:prstGeom>
          <a:solidFill>
            <a:srgbClr val="F79646"/>
          </a:solidFill>
          <a:ln w="25400" cap="flat" cmpd="sng" algn="ctr">
            <a:solidFill>
              <a:srgbClr val="F7964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3" name="Oval 36"/>
          <p:cNvSpPr/>
          <p:nvPr/>
        </p:nvSpPr>
        <p:spPr>
          <a:xfrm>
            <a:off x="4283968" y="4427820"/>
            <a:ext cx="122312" cy="122312"/>
          </a:xfrm>
          <a:prstGeom prst="ellipse">
            <a:avLst/>
          </a:prstGeom>
          <a:solidFill>
            <a:srgbClr val="F79646"/>
          </a:solidFill>
          <a:ln w="25400" cap="flat" cmpd="sng" algn="ctr">
            <a:solidFill>
              <a:srgbClr val="F7964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4" name="Oval 37"/>
          <p:cNvSpPr/>
          <p:nvPr/>
        </p:nvSpPr>
        <p:spPr>
          <a:xfrm>
            <a:off x="4521696" y="4665548"/>
            <a:ext cx="122312" cy="122312"/>
          </a:xfrm>
          <a:prstGeom prst="ellipse">
            <a:avLst/>
          </a:prstGeom>
          <a:solidFill>
            <a:srgbClr val="F79646"/>
          </a:solidFill>
          <a:ln w="25400" cap="flat" cmpd="sng" algn="ctr">
            <a:solidFill>
              <a:srgbClr val="F7964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5" name="Oval 38"/>
          <p:cNvSpPr/>
          <p:nvPr/>
        </p:nvSpPr>
        <p:spPr>
          <a:xfrm>
            <a:off x="4572000" y="4139788"/>
            <a:ext cx="122312" cy="122312"/>
          </a:xfrm>
          <a:prstGeom prst="ellipse">
            <a:avLst/>
          </a:prstGeom>
          <a:solidFill>
            <a:srgbClr val="F79646"/>
          </a:solidFill>
          <a:ln w="25400" cap="flat" cmpd="sng" algn="ctr">
            <a:solidFill>
              <a:srgbClr val="F7964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26" name="Straight Connector 39"/>
          <p:cNvCxnSpPr>
            <a:stCxn id="222" idx="6"/>
            <a:endCxn id="225" idx="2"/>
          </p:cNvCxnSpPr>
          <p:nvPr/>
        </p:nvCxnSpPr>
        <p:spPr>
          <a:xfrm>
            <a:off x="4478288" y="4200944"/>
            <a:ext cx="93712" cy="0"/>
          </a:xfrm>
          <a:prstGeom prst="line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</a:ln>
          <a:effectLst/>
        </p:spPr>
      </p:cxnSp>
      <p:sp>
        <p:nvSpPr>
          <p:cNvPr id="227" name="TextBox 52"/>
          <p:cNvSpPr txBox="1"/>
          <p:nvPr/>
        </p:nvSpPr>
        <p:spPr>
          <a:xfrm>
            <a:off x="179512" y="6156012"/>
            <a:ext cx="6173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sng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X. Krok</a:t>
            </a:r>
          </a:p>
        </p:txBody>
      </p:sp>
      <p:sp>
        <p:nvSpPr>
          <p:cNvPr id="228" name="TextBox 53"/>
          <p:cNvSpPr txBox="1"/>
          <p:nvPr/>
        </p:nvSpPr>
        <p:spPr>
          <a:xfrm>
            <a:off x="1557932" y="6084004"/>
            <a:ext cx="565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Atd.</a:t>
            </a:r>
          </a:p>
        </p:txBody>
      </p:sp>
      <p:sp>
        <p:nvSpPr>
          <p:cNvPr id="229" name="TextBox 54"/>
          <p:cNvSpPr txBox="1"/>
          <p:nvPr/>
        </p:nvSpPr>
        <p:spPr>
          <a:xfrm>
            <a:off x="3779912" y="6084004"/>
            <a:ext cx="565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Atd.</a:t>
            </a:r>
          </a:p>
        </p:txBody>
      </p:sp>
      <p:sp>
        <p:nvSpPr>
          <p:cNvPr id="230" name="Oval 64"/>
          <p:cNvSpPr/>
          <p:nvPr/>
        </p:nvSpPr>
        <p:spPr>
          <a:xfrm>
            <a:off x="3227293" y="5219908"/>
            <a:ext cx="122312" cy="122312"/>
          </a:xfrm>
          <a:prstGeom prst="ellipse">
            <a:avLst/>
          </a:prstGeom>
          <a:solidFill>
            <a:srgbClr val="F79646"/>
          </a:solidFill>
          <a:ln w="25400" cap="flat" cmpd="sng" algn="ctr">
            <a:solidFill>
              <a:srgbClr val="F7964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1" name="Oval 65"/>
          <p:cNvSpPr/>
          <p:nvPr/>
        </p:nvSpPr>
        <p:spPr>
          <a:xfrm>
            <a:off x="3371309" y="5651956"/>
            <a:ext cx="122312" cy="122312"/>
          </a:xfrm>
          <a:prstGeom prst="ellipse">
            <a:avLst/>
          </a:prstGeom>
          <a:solidFill>
            <a:srgbClr val="F79646"/>
          </a:solidFill>
          <a:ln w="25400" cap="flat" cmpd="sng" algn="ctr">
            <a:solidFill>
              <a:srgbClr val="F7964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2" name="Oval 66"/>
          <p:cNvSpPr/>
          <p:nvPr/>
        </p:nvSpPr>
        <p:spPr>
          <a:xfrm>
            <a:off x="3515325" y="5363924"/>
            <a:ext cx="122312" cy="122312"/>
          </a:xfrm>
          <a:prstGeom prst="ellipse">
            <a:avLst/>
          </a:prstGeom>
          <a:solidFill>
            <a:srgbClr val="F79646"/>
          </a:solidFill>
          <a:ln w="25400" cap="flat" cmpd="sng" algn="ctr">
            <a:solidFill>
              <a:srgbClr val="F7964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3" name="Oval 67"/>
          <p:cNvSpPr/>
          <p:nvPr/>
        </p:nvSpPr>
        <p:spPr>
          <a:xfrm>
            <a:off x="3587333" y="5723964"/>
            <a:ext cx="122312" cy="122312"/>
          </a:xfrm>
          <a:prstGeom prst="ellipse">
            <a:avLst/>
          </a:prstGeom>
          <a:solidFill>
            <a:srgbClr val="F79646"/>
          </a:solidFill>
          <a:ln w="25400" cap="flat" cmpd="sng" algn="ctr">
            <a:solidFill>
              <a:srgbClr val="F7964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4" name="Oval 68"/>
          <p:cNvSpPr/>
          <p:nvPr/>
        </p:nvSpPr>
        <p:spPr>
          <a:xfrm>
            <a:off x="3825061" y="5241612"/>
            <a:ext cx="122312" cy="122312"/>
          </a:xfrm>
          <a:prstGeom prst="ellipse">
            <a:avLst/>
          </a:prstGeom>
          <a:solidFill>
            <a:srgbClr val="F79646"/>
          </a:solidFill>
          <a:ln w="25400" cap="flat" cmpd="sng" algn="ctr">
            <a:solidFill>
              <a:srgbClr val="F7964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5" name="Oval 69"/>
          <p:cNvSpPr/>
          <p:nvPr/>
        </p:nvSpPr>
        <p:spPr>
          <a:xfrm>
            <a:off x="4379421" y="5291916"/>
            <a:ext cx="122312" cy="122312"/>
          </a:xfrm>
          <a:prstGeom prst="ellipse">
            <a:avLst/>
          </a:prstGeom>
          <a:solidFill>
            <a:srgbClr val="F79646"/>
          </a:solidFill>
          <a:ln w="25400" cap="flat" cmpd="sng" algn="ctr">
            <a:solidFill>
              <a:srgbClr val="F7964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6" name="Oval 70"/>
          <p:cNvSpPr/>
          <p:nvPr/>
        </p:nvSpPr>
        <p:spPr>
          <a:xfrm>
            <a:off x="4307413" y="5579948"/>
            <a:ext cx="122312" cy="122312"/>
          </a:xfrm>
          <a:prstGeom prst="ellipse">
            <a:avLst/>
          </a:prstGeom>
          <a:solidFill>
            <a:srgbClr val="F79646"/>
          </a:solidFill>
          <a:ln w="25400" cap="flat" cmpd="sng" algn="ctr">
            <a:solidFill>
              <a:srgbClr val="F7964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7" name="Oval 71"/>
          <p:cNvSpPr/>
          <p:nvPr/>
        </p:nvSpPr>
        <p:spPr>
          <a:xfrm>
            <a:off x="4545141" y="5817676"/>
            <a:ext cx="122312" cy="122312"/>
          </a:xfrm>
          <a:prstGeom prst="ellipse">
            <a:avLst/>
          </a:prstGeom>
          <a:solidFill>
            <a:srgbClr val="F79646"/>
          </a:solidFill>
          <a:ln w="25400" cap="flat" cmpd="sng" algn="ctr">
            <a:solidFill>
              <a:srgbClr val="F7964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8" name="Oval 72"/>
          <p:cNvSpPr/>
          <p:nvPr/>
        </p:nvSpPr>
        <p:spPr>
          <a:xfrm>
            <a:off x="4595445" y="5291916"/>
            <a:ext cx="122312" cy="122312"/>
          </a:xfrm>
          <a:prstGeom prst="ellipse">
            <a:avLst/>
          </a:prstGeom>
          <a:solidFill>
            <a:srgbClr val="F79646"/>
          </a:solidFill>
          <a:ln w="25400" cap="flat" cmpd="sng" algn="ctr">
            <a:solidFill>
              <a:srgbClr val="F7964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39" name="Straight Connector 73"/>
          <p:cNvCxnSpPr>
            <a:stCxn id="235" idx="6"/>
            <a:endCxn id="238" idx="2"/>
          </p:cNvCxnSpPr>
          <p:nvPr/>
        </p:nvCxnSpPr>
        <p:spPr>
          <a:xfrm>
            <a:off x="4501733" y="5353072"/>
            <a:ext cx="93712" cy="0"/>
          </a:xfrm>
          <a:prstGeom prst="line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240" name="Straight Connector 74"/>
          <p:cNvCxnSpPr>
            <a:stCxn id="263" idx="6"/>
            <a:endCxn id="266" idx="2"/>
          </p:cNvCxnSpPr>
          <p:nvPr/>
        </p:nvCxnSpPr>
        <p:spPr>
          <a:xfrm>
            <a:off x="8582744" y="5353072"/>
            <a:ext cx="93712" cy="0"/>
          </a:xfrm>
          <a:prstGeom prst="line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</a:ln>
          <a:effectLst/>
        </p:spPr>
      </p:cxnSp>
      <p:sp>
        <p:nvSpPr>
          <p:cNvPr id="241" name="TextBox 77"/>
          <p:cNvSpPr txBox="1"/>
          <p:nvPr/>
        </p:nvSpPr>
        <p:spPr>
          <a:xfrm>
            <a:off x="5148064" y="4139788"/>
            <a:ext cx="19797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Kolik shluků chceme definovat? Například 4</a:t>
            </a:r>
          </a:p>
        </p:txBody>
      </p:sp>
      <p:sp>
        <p:nvSpPr>
          <p:cNvPr id="242" name="Oval 78"/>
          <p:cNvSpPr/>
          <p:nvPr/>
        </p:nvSpPr>
        <p:spPr>
          <a:xfrm>
            <a:off x="5292080" y="5219908"/>
            <a:ext cx="122312" cy="122312"/>
          </a:xfrm>
          <a:prstGeom prst="ellipse">
            <a:avLst/>
          </a:prstGeom>
          <a:solidFill>
            <a:srgbClr val="F79646"/>
          </a:solidFill>
          <a:ln w="25400" cap="flat" cmpd="sng" algn="ctr">
            <a:solidFill>
              <a:srgbClr val="F7964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3" name="Oval 79"/>
          <p:cNvSpPr/>
          <p:nvPr/>
        </p:nvSpPr>
        <p:spPr>
          <a:xfrm>
            <a:off x="5436096" y="5651956"/>
            <a:ext cx="122312" cy="122312"/>
          </a:xfrm>
          <a:prstGeom prst="ellipse">
            <a:avLst/>
          </a:prstGeom>
          <a:solidFill>
            <a:srgbClr val="F79646"/>
          </a:solidFill>
          <a:ln w="25400" cap="flat" cmpd="sng" algn="ctr">
            <a:solidFill>
              <a:srgbClr val="F7964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4" name="Oval 80"/>
          <p:cNvSpPr/>
          <p:nvPr/>
        </p:nvSpPr>
        <p:spPr>
          <a:xfrm>
            <a:off x="5580112" y="5363924"/>
            <a:ext cx="122312" cy="122312"/>
          </a:xfrm>
          <a:prstGeom prst="ellipse">
            <a:avLst/>
          </a:prstGeom>
          <a:solidFill>
            <a:srgbClr val="F79646"/>
          </a:solidFill>
          <a:ln w="25400" cap="flat" cmpd="sng" algn="ctr">
            <a:solidFill>
              <a:srgbClr val="F7964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5" name="Oval 81"/>
          <p:cNvSpPr/>
          <p:nvPr/>
        </p:nvSpPr>
        <p:spPr>
          <a:xfrm>
            <a:off x="5652120" y="5723964"/>
            <a:ext cx="122312" cy="122312"/>
          </a:xfrm>
          <a:prstGeom prst="ellipse">
            <a:avLst/>
          </a:prstGeom>
          <a:solidFill>
            <a:srgbClr val="F79646"/>
          </a:solidFill>
          <a:ln w="25400" cap="flat" cmpd="sng" algn="ctr">
            <a:solidFill>
              <a:srgbClr val="F7964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6" name="Oval 82"/>
          <p:cNvSpPr/>
          <p:nvPr/>
        </p:nvSpPr>
        <p:spPr>
          <a:xfrm>
            <a:off x="5796136" y="5363924"/>
            <a:ext cx="122312" cy="122312"/>
          </a:xfrm>
          <a:prstGeom prst="ellipse">
            <a:avLst/>
          </a:prstGeom>
          <a:solidFill>
            <a:srgbClr val="F79646"/>
          </a:solidFill>
          <a:ln w="25400" cap="flat" cmpd="sng" algn="ctr">
            <a:solidFill>
              <a:srgbClr val="F7964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7" name="Oval 83"/>
          <p:cNvSpPr/>
          <p:nvPr/>
        </p:nvSpPr>
        <p:spPr>
          <a:xfrm>
            <a:off x="6444208" y="5291916"/>
            <a:ext cx="122312" cy="122312"/>
          </a:xfrm>
          <a:prstGeom prst="ellipse">
            <a:avLst/>
          </a:prstGeom>
          <a:solidFill>
            <a:srgbClr val="F79646"/>
          </a:solidFill>
          <a:ln w="25400" cap="flat" cmpd="sng" algn="ctr">
            <a:solidFill>
              <a:srgbClr val="F7964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8" name="Oval 84"/>
          <p:cNvSpPr/>
          <p:nvPr/>
        </p:nvSpPr>
        <p:spPr>
          <a:xfrm>
            <a:off x="6372200" y="5579948"/>
            <a:ext cx="122312" cy="122312"/>
          </a:xfrm>
          <a:prstGeom prst="ellipse">
            <a:avLst/>
          </a:prstGeom>
          <a:solidFill>
            <a:srgbClr val="F79646"/>
          </a:solidFill>
          <a:ln w="25400" cap="flat" cmpd="sng" algn="ctr">
            <a:solidFill>
              <a:srgbClr val="F7964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9" name="Oval 85"/>
          <p:cNvSpPr/>
          <p:nvPr/>
        </p:nvSpPr>
        <p:spPr>
          <a:xfrm>
            <a:off x="6516216" y="5723964"/>
            <a:ext cx="122312" cy="122312"/>
          </a:xfrm>
          <a:prstGeom prst="ellipse">
            <a:avLst/>
          </a:prstGeom>
          <a:solidFill>
            <a:srgbClr val="F79646"/>
          </a:solidFill>
          <a:ln w="25400" cap="flat" cmpd="sng" algn="ctr">
            <a:solidFill>
              <a:srgbClr val="F7964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0" name="Oval 86"/>
          <p:cNvSpPr/>
          <p:nvPr/>
        </p:nvSpPr>
        <p:spPr>
          <a:xfrm>
            <a:off x="6660232" y="5291916"/>
            <a:ext cx="122312" cy="122312"/>
          </a:xfrm>
          <a:prstGeom prst="ellipse">
            <a:avLst/>
          </a:prstGeom>
          <a:solidFill>
            <a:srgbClr val="F79646"/>
          </a:solidFill>
          <a:ln w="25400" cap="flat" cmpd="sng" algn="ctr">
            <a:solidFill>
              <a:srgbClr val="F7964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1" name="Oval 90"/>
          <p:cNvSpPr/>
          <p:nvPr/>
        </p:nvSpPr>
        <p:spPr>
          <a:xfrm rot="519170">
            <a:off x="5224286" y="5094728"/>
            <a:ext cx="826317" cy="452437"/>
          </a:xfrm>
          <a:prstGeom prst="ellipse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2" name="Oval 91"/>
          <p:cNvSpPr/>
          <p:nvPr/>
        </p:nvSpPr>
        <p:spPr>
          <a:xfrm rot="519170">
            <a:off x="6300467" y="5528417"/>
            <a:ext cx="474633" cy="423374"/>
          </a:xfrm>
          <a:prstGeom prst="ellipse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3" name="Oval 92"/>
          <p:cNvSpPr/>
          <p:nvPr/>
        </p:nvSpPr>
        <p:spPr>
          <a:xfrm rot="519170">
            <a:off x="6358659" y="5211692"/>
            <a:ext cx="474633" cy="271440"/>
          </a:xfrm>
          <a:prstGeom prst="ellipse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4" name="Oval 93"/>
          <p:cNvSpPr/>
          <p:nvPr/>
        </p:nvSpPr>
        <p:spPr>
          <a:xfrm rot="519170">
            <a:off x="5381806" y="5614107"/>
            <a:ext cx="474633" cy="271440"/>
          </a:xfrm>
          <a:prstGeom prst="ellipse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55" name="Straight Connector 95"/>
          <p:cNvCxnSpPr/>
          <p:nvPr/>
        </p:nvCxnSpPr>
        <p:spPr>
          <a:xfrm>
            <a:off x="-108520" y="4945833"/>
            <a:ext cx="9252520" cy="0"/>
          </a:xfrm>
          <a:prstGeom prst="line">
            <a:avLst/>
          </a:prstGeom>
          <a:noFill/>
          <a:ln w="9525" cap="flat" cmpd="sng" algn="ctr">
            <a:solidFill>
              <a:sysClr val="window" lastClr="FFFFFF">
                <a:lumMod val="75000"/>
              </a:sysClr>
            </a:solidFill>
            <a:prstDash val="dash"/>
          </a:ln>
          <a:effectLst/>
        </p:spPr>
      </p:cxnSp>
      <p:cxnSp>
        <p:nvCxnSpPr>
          <p:cNvPr id="256" name="Straight Connector 96"/>
          <p:cNvCxnSpPr/>
          <p:nvPr/>
        </p:nvCxnSpPr>
        <p:spPr>
          <a:xfrm>
            <a:off x="-100705" y="6060559"/>
            <a:ext cx="9252520" cy="0"/>
          </a:xfrm>
          <a:prstGeom prst="line">
            <a:avLst/>
          </a:prstGeom>
          <a:noFill/>
          <a:ln w="9525" cap="flat" cmpd="sng" algn="ctr">
            <a:solidFill>
              <a:sysClr val="window" lastClr="FFFFFF">
                <a:lumMod val="75000"/>
              </a:sysClr>
            </a:solidFill>
            <a:prstDash val="dash"/>
          </a:ln>
          <a:effectLst/>
        </p:spPr>
      </p:cxnSp>
      <p:sp>
        <p:nvSpPr>
          <p:cNvPr id="257" name="TextBox 97"/>
          <p:cNvSpPr txBox="1"/>
          <p:nvPr/>
        </p:nvSpPr>
        <p:spPr>
          <a:xfrm>
            <a:off x="5292080" y="6084004"/>
            <a:ext cx="17987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Výpočet ukončen</a:t>
            </a:r>
          </a:p>
        </p:txBody>
      </p:sp>
      <p:sp>
        <p:nvSpPr>
          <p:cNvPr id="258" name="Oval 75"/>
          <p:cNvSpPr/>
          <p:nvPr/>
        </p:nvSpPr>
        <p:spPr>
          <a:xfrm>
            <a:off x="7308304" y="5219908"/>
            <a:ext cx="122312" cy="122312"/>
          </a:xfrm>
          <a:prstGeom prst="ellipse">
            <a:avLst/>
          </a:prstGeom>
          <a:solidFill>
            <a:srgbClr val="F79646"/>
          </a:solidFill>
          <a:ln w="25400" cap="flat" cmpd="sng" algn="ctr">
            <a:solidFill>
              <a:srgbClr val="F7964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9" name="Oval 76"/>
          <p:cNvSpPr/>
          <p:nvPr/>
        </p:nvSpPr>
        <p:spPr>
          <a:xfrm>
            <a:off x="7452320" y="5651956"/>
            <a:ext cx="122312" cy="122312"/>
          </a:xfrm>
          <a:prstGeom prst="ellipse">
            <a:avLst/>
          </a:prstGeom>
          <a:solidFill>
            <a:srgbClr val="F79646"/>
          </a:solidFill>
          <a:ln w="25400" cap="flat" cmpd="sng" algn="ctr">
            <a:solidFill>
              <a:srgbClr val="F7964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0" name="Oval 87"/>
          <p:cNvSpPr/>
          <p:nvPr/>
        </p:nvSpPr>
        <p:spPr>
          <a:xfrm>
            <a:off x="7596336" y="5363924"/>
            <a:ext cx="122312" cy="122312"/>
          </a:xfrm>
          <a:prstGeom prst="ellipse">
            <a:avLst/>
          </a:prstGeom>
          <a:solidFill>
            <a:srgbClr val="F79646"/>
          </a:solidFill>
          <a:ln w="25400" cap="flat" cmpd="sng" algn="ctr">
            <a:solidFill>
              <a:srgbClr val="F7964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1" name="Oval 88"/>
          <p:cNvSpPr/>
          <p:nvPr/>
        </p:nvSpPr>
        <p:spPr>
          <a:xfrm>
            <a:off x="7668344" y="5723964"/>
            <a:ext cx="122312" cy="122312"/>
          </a:xfrm>
          <a:prstGeom prst="ellipse">
            <a:avLst/>
          </a:prstGeom>
          <a:solidFill>
            <a:srgbClr val="F79646"/>
          </a:solidFill>
          <a:ln w="25400" cap="flat" cmpd="sng" algn="ctr">
            <a:solidFill>
              <a:srgbClr val="F7964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2" name="Oval 89"/>
          <p:cNvSpPr/>
          <p:nvPr/>
        </p:nvSpPr>
        <p:spPr>
          <a:xfrm>
            <a:off x="7812360" y="5363924"/>
            <a:ext cx="122312" cy="122312"/>
          </a:xfrm>
          <a:prstGeom prst="ellipse">
            <a:avLst/>
          </a:prstGeom>
          <a:solidFill>
            <a:srgbClr val="F79646"/>
          </a:solidFill>
          <a:ln w="25400" cap="flat" cmpd="sng" algn="ctr">
            <a:solidFill>
              <a:srgbClr val="F7964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3" name="Oval 94"/>
          <p:cNvSpPr/>
          <p:nvPr/>
        </p:nvSpPr>
        <p:spPr>
          <a:xfrm>
            <a:off x="8460432" y="5291916"/>
            <a:ext cx="122312" cy="122312"/>
          </a:xfrm>
          <a:prstGeom prst="ellipse">
            <a:avLst/>
          </a:prstGeom>
          <a:solidFill>
            <a:srgbClr val="F79646"/>
          </a:solidFill>
          <a:ln w="25400" cap="flat" cmpd="sng" algn="ctr">
            <a:solidFill>
              <a:srgbClr val="F7964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4" name="Oval 98"/>
          <p:cNvSpPr/>
          <p:nvPr/>
        </p:nvSpPr>
        <p:spPr>
          <a:xfrm>
            <a:off x="8388424" y="5579948"/>
            <a:ext cx="122312" cy="122312"/>
          </a:xfrm>
          <a:prstGeom prst="ellipse">
            <a:avLst/>
          </a:prstGeom>
          <a:solidFill>
            <a:srgbClr val="F79646"/>
          </a:solidFill>
          <a:ln w="25400" cap="flat" cmpd="sng" algn="ctr">
            <a:solidFill>
              <a:srgbClr val="F7964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5" name="Oval 99"/>
          <p:cNvSpPr/>
          <p:nvPr/>
        </p:nvSpPr>
        <p:spPr>
          <a:xfrm>
            <a:off x="8532440" y="5723964"/>
            <a:ext cx="122312" cy="122312"/>
          </a:xfrm>
          <a:prstGeom prst="ellipse">
            <a:avLst/>
          </a:prstGeom>
          <a:solidFill>
            <a:srgbClr val="F79646"/>
          </a:solidFill>
          <a:ln w="25400" cap="flat" cmpd="sng" algn="ctr">
            <a:solidFill>
              <a:srgbClr val="F7964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6" name="Oval 100"/>
          <p:cNvSpPr/>
          <p:nvPr/>
        </p:nvSpPr>
        <p:spPr>
          <a:xfrm>
            <a:off x="8676456" y="5291916"/>
            <a:ext cx="122312" cy="122312"/>
          </a:xfrm>
          <a:prstGeom prst="ellipse">
            <a:avLst/>
          </a:prstGeom>
          <a:solidFill>
            <a:srgbClr val="F79646"/>
          </a:solidFill>
          <a:ln w="25400" cap="flat" cmpd="sng" algn="ctr">
            <a:solidFill>
              <a:srgbClr val="F7964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7" name="TextBox 101"/>
          <p:cNvSpPr txBox="1"/>
          <p:nvPr/>
        </p:nvSpPr>
        <p:spPr>
          <a:xfrm>
            <a:off x="7164288" y="4139788"/>
            <a:ext cx="19797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Minimum </a:t>
            </a:r>
            <a:r>
              <a:rPr kumimoji="0" lang="cs-CZ" sz="1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spanning</a:t>
            </a:r>
            <a:r>
              <a:rPr kumimoji="0" lang="cs-CZ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cs-CZ" sz="1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tree</a:t>
            </a:r>
            <a:r>
              <a:rPr kumimoji="0" lang="cs-CZ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, Prim network</a:t>
            </a:r>
          </a:p>
        </p:txBody>
      </p:sp>
      <p:sp>
        <p:nvSpPr>
          <p:cNvPr id="268" name="TextBox 102"/>
          <p:cNvSpPr txBox="1"/>
          <p:nvPr/>
        </p:nvSpPr>
        <p:spPr>
          <a:xfrm>
            <a:off x="7164288" y="6084004"/>
            <a:ext cx="17987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Výpočet ukončen</a:t>
            </a:r>
          </a:p>
        </p:txBody>
      </p:sp>
      <p:cxnSp>
        <p:nvCxnSpPr>
          <p:cNvPr id="269" name="Straight Connector 105"/>
          <p:cNvCxnSpPr>
            <a:stCxn id="259" idx="6"/>
            <a:endCxn id="261" idx="2"/>
          </p:cNvCxnSpPr>
          <p:nvPr/>
        </p:nvCxnSpPr>
        <p:spPr>
          <a:xfrm>
            <a:off x="7574632" y="5713112"/>
            <a:ext cx="93712" cy="72008"/>
          </a:xfrm>
          <a:prstGeom prst="line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270" name="Straight Connector 109"/>
          <p:cNvCxnSpPr>
            <a:stCxn id="260" idx="6"/>
            <a:endCxn id="262" idx="2"/>
          </p:cNvCxnSpPr>
          <p:nvPr/>
        </p:nvCxnSpPr>
        <p:spPr>
          <a:xfrm>
            <a:off x="7718648" y="5425080"/>
            <a:ext cx="93712" cy="0"/>
          </a:xfrm>
          <a:prstGeom prst="line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271" name="Straight Connector 112"/>
          <p:cNvCxnSpPr>
            <a:stCxn id="264" idx="5"/>
            <a:endCxn id="265" idx="1"/>
          </p:cNvCxnSpPr>
          <p:nvPr/>
        </p:nvCxnSpPr>
        <p:spPr>
          <a:xfrm rot="16200000" flipH="1">
            <a:off x="8492824" y="5684348"/>
            <a:ext cx="57528" cy="57528"/>
          </a:xfrm>
          <a:prstGeom prst="line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272" name="Straight Connector 115"/>
          <p:cNvCxnSpPr>
            <a:stCxn id="260" idx="2"/>
            <a:endCxn id="258" idx="5"/>
          </p:cNvCxnSpPr>
          <p:nvPr/>
        </p:nvCxnSpPr>
        <p:spPr>
          <a:xfrm rot="10800000">
            <a:off x="7412704" y="5324308"/>
            <a:ext cx="183632" cy="100772"/>
          </a:xfrm>
          <a:prstGeom prst="line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273" name="Straight Connector 118"/>
          <p:cNvCxnSpPr>
            <a:stCxn id="259" idx="7"/>
            <a:endCxn id="260" idx="4"/>
          </p:cNvCxnSpPr>
          <p:nvPr/>
        </p:nvCxnSpPr>
        <p:spPr>
          <a:xfrm rot="5400000" flipH="1" flipV="1">
            <a:off x="7515290" y="5527666"/>
            <a:ext cx="183632" cy="100772"/>
          </a:xfrm>
          <a:prstGeom prst="line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274" name="Straight Connector 121"/>
          <p:cNvCxnSpPr>
            <a:stCxn id="231" idx="6"/>
            <a:endCxn id="233" idx="2"/>
          </p:cNvCxnSpPr>
          <p:nvPr/>
        </p:nvCxnSpPr>
        <p:spPr>
          <a:xfrm>
            <a:off x="3493621" y="5713112"/>
            <a:ext cx="93712" cy="72008"/>
          </a:xfrm>
          <a:prstGeom prst="line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</a:ln>
          <a:effectLst/>
        </p:spPr>
      </p:cxnSp>
      <p:sp>
        <p:nvSpPr>
          <p:cNvPr id="275" name="Oval 125"/>
          <p:cNvSpPr/>
          <p:nvPr/>
        </p:nvSpPr>
        <p:spPr>
          <a:xfrm rot="519170">
            <a:off x="4286057" y="5211692"/>
            <a:ext cx="474633" cy="271440"/>
          </a:xfrm>
          <a:prstGeom prst="ellipse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6" name="Oval 126"/>
          <p:cNvSpPr/>
          <p:nvPr/>
        </p:nvSpPr>
        <p:spPr>
          <a:xfrm rot="519170">
            <a:off x="3309204" y="5614107"/>
            <a:ext cx="474633" cy="271440"/>
          </a:xfrm>
          <a:prstGeom prst="ellipse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7" name="Oval 127"/>
          <p:cNvSpPr/>
          <p:nvPr/>
        </p:nvSpPr>
        <p:spPr>
          <a:xfrm rot="519170">
            <a:off x="4301686" y="4070679"/>
            <a:ext cx="474633" cy="271440"/>
          </a:xfrm>
          <a:prstGeom prst="ellipse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78" name="Straight Connector 128"/>
          <p:cNvCxnSpPr>
            <a:stCxn id="264" idx="0"/>
            <a:endCxn id="263" idx="4"/>
          </p:cNvCxnSpPr>
          <p:nvPr/>
        </p:nvCxnSpPr>
        <p:spPr>
          <a:xfrm rot="5400000" flipH="1" flipV="1">
            <a:off x="8402724" y="5461084"/>
            <a:ext cx="165720" cy="72008"/>
          </a:xfrm>
          <a:prstGeom prst="line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279" name="Straight Connector 131"/>
          <p:cNvCxnSpPr>
            <a:stCxn id="262" idx="6"/>
            <a:endCxn id="264" idx="2"/>
          </p:cNvCxnSpPr>
          <p:nvPr/>
        </p:nvCxnSpPr>
        <p:spPr>
          <a:xfrm>
            <a:off x="7934672" y="5425080"/>
            <a:ext cx="453752" cy="216024"/>
          </a:xfrm>
          <a:prstGeom prst="line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</a:ln>
          <a:effectLst/>
        </p:spPr>
      </p:cxnSp>
    </p:spTree>
    <p:extLst>
      <p:ext uri="{BB962C8B-B14F-4D97-AF65-F5344CB8AC3E}">
        <p14:creationId xmlns:p14="http://schemas.microsoft.com/office/powerpoint/2010/main" val="4205200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le 6"/>
          <p:cNvSpPr/>
          <p:nvPr/>
        </p:nvSpPr>
        <p:spPr>
          <a:xfrm>
            <a:off x="323528" y="1628912"/>
            <a:ext cx="8568000" cy="1008000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0000"/>
          </a:bodyPr>
          <a:lstStyle/>
          <a:p>
            <a:pPr eaLnBrk="0" fontAlgn="base" hangingPunct="0">
              <a:spcAft>
                <a:spcPct val="0"/>
              </a:spcAft>
            </a:pPr>
            <a:r>
              <a:rPr lang="cs-CZ" sz="3300" b="1" dirty="0">
                <a:solidFill>
                  <a:srgbClr val="7B9899"/>
                </a:solidFill>
              </a:rPr>
              <a:t>Shlukovací algoritmy hierarchického </a:t>
            </a:r>
            <a:r>
              <a:rPr lang="cs-CZ" sz="3300" b="1" dirty="0" err="1">
                <a:solidFill>
                  <a:srgbClr val="7B9899"/>
                </a:solidFill>
              </a:rPr>
              <a:t>aglomerativního</a:t>
            </a:r>
            <a:r>
              <a:rPr lang="cs-CZ" sz="3300" b="1" dirty="0">
                <a:solidFill>
                  <a:srgbClr val="7B9899"/>
                </a:solidFill>
              </a:rPr>
              <a:t> shlukování I</a:t>
            </a:r>
          </a:p>
        </p:txBody>
      </p:sp>
      <p:sp>
        <p:nvSpPr>
          <p:cNvPr id="55" name="Rectangle 6"/>
          <p:cNvSpPr/>
          <p:nvPr/>
        </p:nvSpPr>
        <p:spPr>
          <a:xfrm>
            <a:off x="323528" y="3933168"/>
            <a:ext cx="8568000" cy="1008000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79362" y="1739602"/>
            <a:ext cx="6192838" cy="4857750"/>
          </a:xfrm>
        </p:spPr>
        <p:txBody>
          <a:bodyPr>
            <a:normAutofit/>
          </a:bodyPr>
          <a:lstStyle/>
          <a:p>
            <a:pPr marL="514350" indent="-339725">
              <a:buAutoNum type="arabicParenR"/>
            </a:pPr>
            <a:r>
              <a:rPr lang="cs-CZ" sz="2000" b="1" dirty="0" smtClean="0"/>
              <a:t> </a:t>
            </a:r>
          </a:p>
          <a:p>
            <a:pPr marL="514350" indent="-339725">
              <a:buAutoNum type="arabicParenR"/>
            </a:pPr>
            <a:endParaRPr lang="cs-CZ" sz="2000" b="1" dirty="0" smtClean="0"/>
          </a:p>
          <a:p>
            <a:pPr marL="514350" indent="-339725">
              <a:buAutoNum type="arabicParenR"/>
            </a:pPr>
            <a:endParaRPr lang="cs-CZ" sz="2000" b="1" dirty="0" smtClean="0"/>
          </a:p>
          <a:p>
            <a:pPr marL="514350" indent="-339725">
              <a:buAutoNum type="arabicParenR"/>
            </a:pPr>
            <a:r>
              <a:rPr lang="cs-CZ" sz="2000" b="1" dirty="0"/>
              <a:t> </a:t>
            </a:r>
          </a:p>
          <a:p>
            <a:pPr marL="514350" indent="-339725">
              <a:buAutoNum type="arabicParenR"/>
            </a:pPr>
            <a:endParaRPr lang="cs-CZ" sz="2000" b="1" dirty="0" smtClean="0"/>
          </a:p>
          <a:p>
            <a:pPr marL="514350" indent="-339725">
              <a:buAutoNum type="arabicParenR"/>
            </a:pPr>
            <a:endParaRPr lang="cs-CZ" sz="2000" b="1" dirty="0" smtClean="0"/>
          </a:p>
          <a:p>
            <a:pPr marL="514350" indent="-339725">
              <a:buAutoNum type="arabicParenR"/>
            </a:pPr>
            <a:r>
              <a:rPr lang="cs-CZ" sz="2000" b="1" dirty="0" smtClean="0"/>
              <a:t> </a:t>
            </a:r>
          </a:p>
          <a:p>
            <a:pPr marL="514350" indent="-339725">
              <a:buAutoNum type="arabicParenR"/>
            </a:pPr>
            <a:endParaRPr lang="cs-CZ" sz="2000" b="1" dirty="0" smtClean="0"/>
          </a:p>
          <a:p>
            <a:pPr marL="514350" indent="-339725">
              <a:buAutoNum type="arabicParenR"/>
            </a:pPr>
            <a:endParaRPr lang="cs-CZ" sz="2000" b="1" dirty="0" smtClean="0"/>
          </a:p>
          <a:p>
            <a:pPr marL="514350" indent="-339725">
              <a:buAutoNum type="arabicParenR"/>
            </a:pPr>
            <a:r>
              <a:rPr lang="cs-CZ" sz="2000" b="1" dirty="0"/>
              <a:t> </a:t>
            </a:r>
          </a:p>
          <a:p>
            <a:pPr marL="514350" indent="-339725">
              <a:buAutoNum type="arabicParenR"/>
            </a:pPr>
            <a:endParaRPr lang="cs-CZ" sz="2000" dirty="0" smtClean="0"/>
          </a:p>
        </p:txBody>
      </p:sp>
      <p:sp>
        <p:nvSpPr>
          <p:cNvPr id="7" name="Rectangle 6"/>
          <p:cNvSpPr/>
          <p:nvPr/>
        </p:nvSpPr>
        <p:spPr>
          <a:xfrm>
            <a:off x="324480" y="5085296"/>
            <a:ext cx="8568000" cy="1008000"/>
          </a:xfrm>
          <a:prstGeom prst="rect">
            <a:avLst/>
          </a:prstGeom>
          <a:noFill/>
          <a:ln w="3175"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6660232" y="1916832"/>
            <a:ext cx="144016" cy="144016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6804248" y="2204864"/>
            <a:ext cx="144016" cy="144016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7092280" y="1916832"/>
            <a:ext cx="144016" cy="144016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8244408" y="1700808"/>
            <a:ext cx="144016" cy="144016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8100392" y="1988840"/>
            <a:ext cx="144016" cy="144016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8388424" y="2204864"/>
            <a:ext cx="144016" cy="144016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8604448" y="1844824"/>
            <a:ext cx="144016" cy="144016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6660232" y="3212976"/>
            <a:ext cx="144016" cy="144016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6804248" y="3501008"/>
            <a:ext cx="144016" cy="144016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7092280" y="3212976"/>
            <a:ext cx="144016" cy="144016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8244408" y="2996952"/>
            <a:ext cx="144016" cy="144016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8100392" y="3284984"/>
            <a:ext cx="144016" cy="144016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8388424" y="3501008"/>
            <a:ext cx="144016" cy="144016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8604448" y="3140968"/>
            <a:ext cx="144016" cy="144016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6732240" y="4365104"/>
            <a:ext cx="144016" cy="144016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6876256" y="4653136"/>
            <a:ext cx="144016" cy="144016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7164288" y="4365104"/>
            <a:ext cx="144016" cy="144016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>
            <a:off x="8316416" y="4149080"/>
            <a:ext cx="144016" cy="144016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31" name="Oval 30"/>
          <p:cNvSpPr/>
          <p:nvPr/>
        </p:nvSpPr>
        <p:spPr>
          <a:xfrm>
            <a:off x="8172400" y="4437112"/>
            <a:ext cx="144016" cy="144016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8460432" y="4653136"/>
            <a:ext cx="144016" cy="144016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33" name="Oval 32"/>
          <p:cNvSpPr/>
          <p:nvPr/>
        </p:nvSpPr>
        <p:spPr>
          <a:xfrm>
            <a:off x="8676456" y="4293096"/>
            <a:ext cx="144016" cy="144016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34" name="Oval 33"/>
          <p:cNvSpPr/>
          <p:nvPr/>
        </p:nvSpPr>
        <p:spPr>
          <a:xfrm>
            <a:off x="6660232" y="5517232"/>
            <a:ext cx="144016" cy="144016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35" name="Oval 34"/>
          <p:cNvSpPr/>
          <p:nvPr/>
        </p:nvSpPr>
        <p:spPr>
          <a:xfrm>
            <a:off x="6804248" y="5805264"/>
            <a:ext cx="144016" cy="144016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36" name="Oval 35"/>
          <p:cNvSpPr/>
          <p:nvPr/>
        </p:nvSpPr>
        <p:spPr>
          <a:xfrm>
            <a:off x="7092280" y="5517232"/>
            <a:ext cx="144016" cy="144016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37" name="Oval 36"/>
          <p:cNvSpPr/>
          <p:nvPr/>
        </p:nvSpPr>
        <p:spPr>
          <a:xfrm>
            <a:off x="8244408" y="5301208"/>
            <a:ext cx="144016" cy="144016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38" name="Oval 37"/>
          <p:cNvSpPr/>
          <p:nvPr/>
        </p:nvSpPr>
        <p:spPr>
          <a:xfrm>
            <a:off x="8100392" y="5589240"/>
            <a:ext cx="144016" cy="144016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39" name="Oval 38"/>
          <p:cNvSpPr/>
          <p:nvPr/>
        </p:nvSpPr>
        <p:spPr>
          <a:xfrm>
            <a:off x="8388424" y="5805264"/>
            <a:ext cx="144016" cy="144016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40" name="Oval 39"/>
          <p:cNvSpPr/>
          <p:nvPr/>
        </p:nvSpPr>
        <p:spPr>
          <a:xfrm>
            <a:off x="8604448" y="5445224"/>
            <a:ext cx="144016" cy="144016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cxnSp>
        <p:nvCxnSpPr>
          <p:cNvPr id="42" name="Straight Connector 41"/>
          <p:cNvCxnSpPr>
            <a:stCxn id="15" idx="6"/>
            <a:endCxn id="17" idx="2"/>
          </p:cNvCxnSpPr>
          <p:nvPr/>
        </p:nvCxnSpPr>
        <p:spPr>
          <a:xfrm>
            <a:off x="7236296" y="1988840"/>
            <a:ext cx="864096" cy="7200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stCxn id="34" idx="6"/>
            <a:endCxn id="40" idx="2"/>
          </p:cNvCxnSpPr>
          <p:nvPr/>
        </p:nvCxnSpPr>
        <p:spPr>
          <a:xfrm flipV="1">
            <a:off x="6804248" y="5517232"/>
            <a:ext cx="1800200" cy="7200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Plus 45"/>
          <p:cNvSpPr/>
          <p:nvPr/>
        </p:nvSpPr>
        <p:spPr>
          <a:xfrm>
            <a:off x="6887650" y="4399943"/>
            <a:ext cx="251520" cy="251520"/>
          </a:xfrm>
          <a:prstGeom prst="mathPlus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47" name="Plus 46"/>
          <p:cNvSpPr/>
          <p:nvPr/>
        </p:nvSpPr>
        <p:spPr>
          <a:xfrm>
            <a:off x="8388424" y="4341659"/>
            <a:ext cx="251520" cy="251520"/>
          </a:xfrm>
          <a:prstGeom prst="mathPlus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cxnSp>
        <p:nvCxnSpPr>
          <p:cNvPr id="48" name="Straight Connector 47"/>
          <p:cNvCxnSpPr>
            <a:stCxn id="46" idx="0"/>
            <a:endCxn id="47" idx="2"/>
          </p:cNvCxnSpPr>
          <p:nvPr/>
        </p:nvCxnSpPr>
        <p:spPr>
          <a:xfrm flipV="1">
            <a:off x="7105831" y="4467419"/>
            <a:ext cx="1315932" cy="5828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stCxn id="21" idx="6"/>
            <a:endCxn id="24" idx="2"/>
          </p:cNvCxnSpPr>
          <p:nvPr/>
        </p:nvCxnSpPr>
        <p:spPr>
          <a:xfrm flipV="1">
            <a:off x="6948264" y="3356992"/>
            <a:ext cx="1152128" cy="21602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stCxn id="21" idx="6"/>
            <a:endCxn id="23" idx="2"/>
          </p:cNvCxnSpPr>
          <p:nvPr/>
        </p:nvCxnSpPr>
        <p:spPr>
          <a:xfrm flipV="1">
            <a:off x="6948264" y="3068960"/>
            <a:ext cx="1296144" cy="50405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>
            <a:stCxn id="21" idx="6"/>
            <a:endCxn id="25" idx="2"/>
          </p:cNvCxnSpPr>
          <p:nvPr/>
        </p:nvCxnSpPr>
        <p:spPr>
          <a:xfrm>
            <a:off x="6948264" y="3573016"/>
            <a:ext cx="144016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>
            <a:stCxn id="21" idx="6"/>
            <a:endCxn id="26" idx="2"/>
          </p:cNvCxnSpPr>
          <p:nvPr/>
        </p:nvCxnSpPr>
        <p:spPr>
          <a:xfrm flipV="1">
            <a:off x="6948264" y="3212976"/>
            <a:ext cx="1656184" cy="36004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>
            <a:stCxn id="20" idx="6"/>
            <a:endCxn id="25" idx="2"/>
          </p:cNvCxnSpPr>
          <p:nvPr/>
        </p:nvCxnSpPr>
        <p:spPr>
          <a:xfrm>
            <a:off x="6804248" y="3284984"/>
            <a:ext cx="1584176" cy="28803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>
            <a:stCxn id="20" idx="6"/>
            <a:endCxn id="24" idx="2"/>
          </p:cNvCxnSpPr>
          <p:nvPr/>
        </p:nvCxnSpPr>
        <p:spPr>
          <a:xfrm>
            <a:off x="6804248" y="3284984"/>
            <a:ext cx="1296144" cy="7200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>
            <a:stCxn id="20" idx="6"/>
            <a:endCxn id="23" idx="2"/>
          </p:cNvCxnSpPr>
          <p:nvPr/>
        </p:nvCxnSpPr>
        <p:spPr>
          <a:xfrm flipV="1">
            <a:off x="6804248" y="3068960"/>
            <a:ext cx="1440160" cy="21602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>
            <a:stCxn id="20" idx="6"/>
            <a:endCxn id="26" idx="2"/>
          </p:cNvCxnSpPr>
          <p:nvPr/>
        </p:nvCxnSpPr>
        <p:spPr>
          <a:xfrm flipV="1">
            <a:off x="6804248" y="3212976"/>
            <a:ext cx="1800200" cy="7200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>
            <a:stCxn id="22" idx="6"/>
            <a:endCxn id="23" idx="2"/>
          </p:cNvCxnSpPr>
          <p:nvPr/>
        </p:nvCxnSpPr>
        <p:spPr>
          <a:xfrm flipV="1">
            <a:off x="7236296" y="3068960"/>
            <a:ext cx="1008112" cy="21602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>
            <a:stCxn id="22" idx="6"/>
            <a:endCxn id="26" idx="2"/>
          </p:cNvCxnSpPr>
          <p:nvPr/>
        </p:nvCxnSpPr>
        <p:spPr>
          <a:xfrm flipV="1">
            <a:off x="7236296" y="3212976"/>
            <a:ext cx="1368152" cy="7200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>
            <a:stCxn id="22" idx="6"/>
            <a:endCxn id="24" idx="2"/>
          </p:cNvCxnSpPr>
          <p:nvPr/>
        </p:nvCxnSpPr>
        <p:spPr>
          <a:xfrm>
            <a:off x="7236296" y="3284984"/>
            <a:ext cx="864096" cy="7200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>
            <a:stCxn id="22" idx="6"/>
            <a:endCxn id="25" idx="2"/>
          </p:cNvCxnSpPr>
          <p:nvPr/>
        </p:nvCxnSpPr>
        <p:spPr>
          <a:xfrm>
            <a:off x="7236296" y="3284984"/>
            <a:ext cx="1152128" cy="28803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ctangle 6"/>
          <p:cNvSpPr/>
          <p:nvPr/>
        </p:nvSpPr>
        <p:spPr>
          <a:xfrm>
            <a:off x="323528" y="2781040"/>
            <a:ext cx="8568000" cy="1008000"/>
          </a:xfrm>
          <a:prstGeom prst="rect">
            <a:avLst/>
          </a:prstGeom>
          <a:noFill/>
          <a:ln w="3175"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59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xfrm>
            <a:off x="683568" y="6446663"/>
            <a:ext cx="3581400" cy="366713"/>
          </a:xfrm>
          <a:noFill/>
          <a:ln>
            <a:miter lim="800000"/>
            <a:headEnd/>
            <a:tailEnd/>
          </a:ln>
        </p:spPr>
        <p:txBody>
          <a:bodyPr anchor="ctr"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Jarkovský, </a:t>
            </a:r>
            <a:r>
              <a:rPr lang="cs-CZ" dirty="0" smtClean="0"/>
              <a:t>S. </a:t>
            </a:r>
            <a:r>
              <a:rPr lang="cs-CZ" dirty="0" err="1" smtClean="0"/>
              <a:t>Littnerová</a:t>
            </a:r>
            <a:r>
              <a:rPr lang="cs-CZ" dirty="0" smtClean="0"/>
              <a:t>, L</a:t>
            </a:r>
            <a:r>
              <a:rPr lang="cs-CZ" dirty="0"/>
              <a:t>. </a:t>
            </a:r>
            <a:r>
              <a:rPr lang="cs-CZ" dirty="0" smtClean="0"/>
              <a:t>Brožová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8548009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le 6"/>
          <p:cNvSpPr/>
          <p:nvPr/>
        </p:nvSpPr>
        <p:spPr>
          <a:xfrm>
            <a:off x="323528" y="1556904"/>
            <a:ext cx="8568000" cy="1008000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0000"/>
          </a:bodyPr>
          <a:lstStyle/>
          <a:p>
            <a:pPr eaLnBrk="0" fontAlgn="base" hangingPunct="0">
              <a:spcAft>
                <a:spcPct val="0"/>
              </a:spcAft>
            </a:pPr>
            <a:r>
              <a:rPr lang="cs-CZ" sz="3300" b="1" dirty="0">
                <a:solidFill>
                  <a:srgbClr val="7B9899"/>
                </a:solidFill>
              </a:rPr>
              <a:t>Shlukovací algoritmy hierarchického </a:t>
            </a:r>
            <a:r>
              <a:rPr lang="cs-CZ" sz="3300" b="1" dirty="0" err="1">
                <a:solidFill>
                  <a:srgbClr val="7B9899"/>
                </a:solidFill>
              </a:rPr>
              <a:t>aglomerativního</a:t>
            </a:r>
            <a:r>
              <a:rPr lang="cs-CZ" sz="3300" b="1" dirty="0">
                <a:solidFill>
                  <a:srgbClr val="7B9899"/>
                </a:solidFill>
              </a:rPr>
              <a:t> shlukování I</a:t>
            </a:r>
          </a:p>
        </p:txBody>
      </p:sp>
      <p:sp>
        <p:nvSpPr>
          <p:cNvPr id="55" name="Rectangle 6"/>
          <p:cNvSpPr/>
          <p:nvPr/>
        </p:nvSpPr>
        <p:spPr>
          <a:xfrm>
            <a:off x="323528" y="3861160"/>
            <a:ext cx="8568000" cy="1008000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79362" y="1595586"/>
            <a:ext cx="6192838" cy="4857750"/>
          </a:xfrm>
        </p:spPr>
        <p:txBody>
          <a:bodyPr>
            <a:normAutofit/>
          </a:bodyPr>
          <a:lstStyle/>
          <a:p>
            <a:pPr marL="514350" indent="-339725">
              <a:buAutoNum type="arabicParenR"/>
            </a:pPr>
            <a:r>
              <a:rPr lang="cs-CZ" sz="2000" b="1" dirty="0" smtClean="0"/>
              <a:t>Metoda nejbližšího souseda </a:t>
            </a:r>
            <a:r>
              <a:rPr lang="cs-CZ" sz="2000" dirty="0" smtClean="0"/>
              <a:t>(</a:t>
            </a:r>
            <a:r>
              <a:rPr lang="cs-CZ" sz="2000" dirty="0" err="1" smtClean="0"/>
              <a:t>nearest</a:t>
            </a:r>
            <a:r>
              <a:rPr lang="cs-CZ" sz="2000" dirty="0" smtClean="0"/>
              <a:t> </a:t>
            </a:r>
            <a:r>
              <a:rPr lang="cs-CZ" sz="2000" dirty="0" err="1" smtClean="0"/>
              <a:t>neighbour</a:t>
            </a:r>
            <a:r>
              <a:rPr lang="cs-CZ" sz="2000" dirty="0" smtClean="0"/>
              <a:t>, </a:t>
            </a:r>
            <a:r>
              <a:rPr lang="cs-CZ" sz="2000" dirty="0" err="1" smtClean="0"/>
              <a:t>simple</a:t>
            </a:r>
            <a:r>
              <a:rPr lang="cs-CZ" sz="2000" dirty="0" smtClean="0"/>
              <a:t> </a:t>
            </a:r>
            <a:r>
              <a:rPr lang="cs-CZ" sz="2000" dirty="0" err="1" smtClean="0"/>
              <a:t>linkage</a:t>
            </a:r>
            <a:r>
              <a:rPr lang="cs-CZ" sz="2000" dirty="0" smtClean="0"/>
              <a:t>) – spojení dle nejmenší vzdálenosti mezi objekty shluků</a:t>
            </a:r>
          </a:p>
          <a:p>
            <a:pPr marL="514350" indent="-339725">
              <a:buAutoNum type="arabicParenR"/>
            </a:pPr>
            <a:endParaRPr lang="cs-CZ" sz="2000" dirty="0"/>
          </a:p>
          <a:p>
            <a:pPr marL="514350" indent="-339725">
              <a:buAutoNum type="arabicParenR"/>
            </a:pPr>
            <a:r>
              <a:rPr lang="cs-CZ" sz="2000" b="1" dirty="0" smtClean="0"/>
              <a:t>Průměrná vzdálenost </a:t>
            </a:r>
            <a:r>
              <a:rPr lang="cs-CZ" sz="2000" dirty="0" smtClean="0"/>
              <a:t>(pair </a:t>
            </a:r>
            <a:r>
              <a:rPr lang="cs-CZ" sz="2000" dirty="0" err="1" smtClean="0"/>
              <a:t>group</a:t>
            </a:r>
            <a:r>
              <a:rPr lang="cs-CZ" sz="2000" dirty="0" smtClean="0"/>
              <a:t> </a:t>
            </a:r>
            <a:r>
              <a:rPr lang="cs-CZ" sz="2000" dirty="0" err="1" smtClean="0"/>
              <a:t>average</a:t>
            </a:r>
            <a:r>
              <a:rPr lang="cs-CZ" sz="2000" dirty="0" smtClean="0"/>
              <a:t>) – spojení dle průměrné vzdálenosti mezi objekty shluků</a:t>
            </a:r>
          </a:p>
          <a:p>
            <a:pPr marL="514350" indent="-339725">
              <a:buAutoNum type="arabicParenR"/>
            </a:pPr>
            <a:endParaRPr lang="cs-CZ" sz="2000" dirty="0" smtClean="0"/>
          </a:p>
          <a:p>
            <a:pPr marL="514350" indent="-339725">
              <a:buAutoNum type="arabicParenR"/>
            </a:pPr>
            <a:r>
              <a:rPr lang="cs-CZ" sz="2000" b="1" dirty="0" err="1" smtClean="0"/>
              <a:t>Středospojná</a:t>
            </a:r>
            <a:r>
              <a:rPr lang="cs-CZ" sz="2000" b="1" dirty="0" smtClean="0"/>
              <a:t> vzdálenost </a:t>
            </a:r>
            <a:r>
              <a:rPr lang="cs-CZ" sz="2000" dirty="0" smtClean="0"/>
              <a:t>(pair </a:t>
            </a:r>
            <a:r>
              <a:rPr lang="cs-CZ" sz="2000" dirty="0" err="1" smtClean="0"/>
              <a:t>group</a:t>
            </a:r>
            <a:r>
              <a:rPr lang="cs-CZ" sz="2000" dirty="0" smtClean="0"/>
              <a:t> </a:t>
            </a:r>
            <a:r>
              <a:rPr lang="cs-CZ" sz="2000" dirty="0" err="1" smtClean="0"/>
              <a:t>centroid</a:t>
            </a:r>
            <a:r>
              <a:rPr lang="cs-CZ" sz="2000" dirty="0" smtClean="0"/>
              <a:t>) – spojení dle vzdálenosti </a:t>
            </a:r>
            <a:r>
              <a:rPr lang="cs-CZ" sz="2000" dirty="0" err="1" smtClean="0"/>
              <a:t>centroidů</a:t>
            </a:r>
            <a:r>
              <a:rPr lang="cs-CZ" sz="2000" dirty="0" smtClean="0"/>
              <a:t>  shluků</a:t>
            </a:r>
          </a:p>
          <a:p>
            <a:pPr marL="514350" indent="-339725">
              <a:buAutoNum type="arabicParenR"/>
            </a:pPr>
            <a:endParaRPr lang="cs-CZ" sz="2000" dirty="0" smtClean="0"/>
          </a:p>
          <a:p>
            <a:pPr marL="514350" indent="-339725">
              <a:buAutoNum type="arabicParenR"/>
            </a:pPr>
            <a:r>
              <a:rPr lang="cs-CZ" sz="2000" b="1" dirty="0" smtClean="0"/>
              <a:t>Metoda nejvzdálenějšího souseda </a:t>
            </a:r>
            <a:r>
              <a:rPr lang="cs-CZ" sz="2000" dirty="0" smtClean="0"/>
              <a:t>(</a:t>
            </a:r>
            <a:r>
              <a:rPr lang="cs-CZ" sz="2000" dirty="0" err="1" smtClean="0"/>
              <a:t>farthest</a:t>
            </a:r>
            <a:r>
              <a:rPr lang="cs-CZ" sz="2000" dirty="0" smtClean="0"/>
              <a:t> </a:t>
            </a:r>
            <a:r>
              <a:rPr lang="cs-CZ" sz="2000" dirty="0" err="1" smtClean="0"/>
              <a:t>neigbour</a:t>
            </a:r>
            <a:r>
              <a:rPr lang="cs-CZ" sz="2000" dirty="0" smtClean="0"/>
              <a:t>, </a:t>
            </a:r>
            <a:r>
              <a:rPr lang="cs-CZ" sz="2000" dirty="0" err="1" smtClean="0"/>
              <a:t>complete</a:t>
            </a:r>
            <a:r>
              <a:rPr lang="cs-CZ" sz="2000" dirty="0" smtClean="0"/>
              <a:t> </a:t>
            </a:r>
            <a:r>
              <a:rPr lang="cs-CZ" sz="2000" dirty="0" err="1" smtClean="0"/>
              <a:t>linkage</a:t>
            </a:r>
            <a:r>
              <a:rPr lang="cs-CZ" sz="2000" dirty="0" smtClean="0"/>
              <a:t>) – spojení dle největší vzdálenosti mezi objekty shluků</a:t>
            </a:r>
          </a:p>
        </p:txBody>
      </p:sp>
      <p:sp>
        <p:nvSpPr>
          <p:cNvPr id="7" name="Rectangle 6"/>
          <p:cNvSpPr/>
          <p:nvPr/>
        </p:nvSpPr>
        <p:spPr>
          <a:xfrm>
            <a:off x="324480" y="5013288"/>
            <a:ext cx="8568000" cy="1008000"/>
          </a:xfrm>
          <a:prstGeom prst="rect">
            <a:avLst/>
          </a:prstGeom>
          <a:noFill/>
          <a:ln w="3175"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6660232" y="1844824"/>
            <a:ext cx="144016" cy="144016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6804248" y="2132856"/>
            <a:ext cx="144016" cy="144016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7092280" y="1844824"/>
            <a:ext cx="144016" cy="144016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8244408" y="1628800"/>
            <a:ext cx="144016" cy="144016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8100392" y="1916832"/>
            <a:ext cx="144016" cy="144016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8388424" y="2132856"/>
            <a:ext cx="144016" cy="144016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8604448" y="1772816"/>
            <a:ext cx="144016" cy="144016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6660232" y="3140968"/>
            <a:ext cx="144016" cy="144016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6804248" y="3429000"/>
            <a:ext cx="144016" cy="144016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7092280" y="3140968"/>
            <a:ext cx="144016" cy="144016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8244408" y="2924944"/>
            <a:ext cx="144016" cy="144016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8100392" y="3212976"/>
            <a:ext cx="144016" cy="144016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8388424" y="3429000"/>
            <a:ext cx="144016" cy="144016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8604448" y="3068960"/>
            <a:ext cx="144016" cy="144016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6732240" y="4293096"/>
            <a:ext cx="144016" cy="144016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6876256" y="4581128"/>
            <a:ext cx="144016" cy="144016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7164288" y="4293096"/>
            <a:ext cx="144016" cy="144016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>
            <a:off x="8316416" y="4077072"/>
            <a:ext cx="144016" cy="144016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31" name="Oval 30"/>
          <p:cNvSpPr/>
          <p:nvPr/>
        </p:nvSpPr>
        <p:spPr>
          <a:xfrm>
            <a:off x="8172400" y="4365104"/>
            <a:ext cx="144016" cy="144016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8460432" y="4581128"/>
            <a:ext cx="144016" cy="144016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33" name="Oval 32"/>
          <p:cNvSpPr/>
          <p:nvPr/>
        </p:nvSpPr>
        <p:spPr>
          <a:xfrm>
            <a:off x="8676456" y="4221088"/>
            <a:ext cx="144016" cy="144016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34" name="Oval 33"/>
          <p:cNvSpPr/>
          <p:nvPr/>
        </p:nvSpPr>
        <p:spPr>
          <a:xfrm>
            <a:off x="6660232" y="5445224"/>
            <a:ext cx="144016" cy="144016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35" name="Oval 34"/>
          <p:cNvSpPr/>
          <p:nvPr/>
        </p:nvSpPr>
        <p:spPr>
          <a:xfrm>
            <a:off x="6804248" y="5733256"/>
            <a:ext cx="144016" cy="144016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36" name="Oval 35"/>
          <p:cNvSpPr/>
          <p:nvPr/>
        </p:nvSpPr>
        <p:spPr>
          <a:xfrm>
            <a:off x="7092280" y="5445224"/>
            <a:ext cx="144016" cy="144016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37" name="Oval 36"/>
          <p:cNvSpPr/>
          <p:nvPr/>
        </p:nvSpPr>
        <p:spPr>
          <a:xfrm>
            <a:off x="8244408" y="5229200"/>
            <a:ext cx="144016" cy="144016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38" name="Oval 37"/>
          <p:cNvSpPr/>
          <p:nvPr/>
        </p:nvSpPr>
        <p:spPr>
          <a:xfrm>
            <a:off x="8100392" y="5517232"/>
            <a:ext cx="144016" cy="144016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39" name="Oval 38"/>
          <p:cNvSpPr/>
          <p:nvPr/>
        </p:nvSpPr>
        <p:spPr>
          <a:xfrm>
            <a:off x="8388424" y="5733256"/>
            <a:ext cx="144016" cy="144016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40" name="Oval 39"/>
          <p:cNvSpPr/>
          <p:nvPr/>
        </p:nvSpPr>
        <p:spPr>
          <a:xfrm>
            <a:off x="8604448" y="5373216"/>
            <a:ext cx="144016" cy="144016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cxnSp>
        <p:nvCxnSpPr>
          <p:cNvPr id="42" name="Straight Connector 41"/>
          <p:cNvCxnSpPr>
            <a:stCxn id="15" idx="6"/>
            <a:endCxn id="17" idx="2"/>
          </p:cNvCxnSpPr>
          <p:nvPr/>
        </p:nvCxnSpPr>
        <p:spPr>
          <a:xfrm>
            <a:off x="7236296" y="1916832"/>
            <a:ext cx="864096" cy="7200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stCxn id="34" idx="6"/>
            <a:endCxn id="40" idx="2"/>
          </p:cNvCxnSpPr>
          <p:nvPr/>
        </p:nvCxnSpPr>
        <p:spPr>
          <a:xfrm flipV="1">
            <a:off x="6804248" y="5445224"/>
            <a:ext cx="1800200" cy="7200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Plus 45"/>
          <p:cNvSpPr/>
          <p:nvPr/>
        </p:nvSpPr>
        <p:spPr>
          <a:xfrm>
            <a:off x="6887650" y="4327935"/>
            <a:ext cx="251520" cy="251520"/>
          </a:xfrm>
          <a:prstGeom prst="mathPlus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47" name="Plus 46"/>
          <p:cNvSpPr/>
          <p:nvPr/>
        </p:nvSpPr>
        <p:spPr>
          <a:xfrm>
            <a:off x="8388424" y="4269651"/>
            <a:ext cx="251520" cy="251520"/>
          </a:xfrm>
          <a:prstGeom prst="mathPlus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cxnSp>
        <p:nvCxnSpPr>
          <p:cNvPr id="48" name="Straight Connector 47"/>
          <p:cNvCxnSpPr>
            <a:stCxn id="46" idx="0"/>
            <a:endCxn id="47" idx="2"/>
          </p:cNvCxnSpPr>
          <p:nvPr/>
        </p:nvCxnSpPr>
        <p:spPr>
          <a:xfrm flipV="1">
            <a:off x="7105831" y="4395411"/>
            <a:ext cx="1315932" cy="5828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stCxn id="21" idx="6"/>
            <a:endCxn id="24" idx="2"/>
          </p:cNvCxnSpPr>
          <p:nvPr/>
        </p:nvCxnSpPr>
        <p:spPr>
          <a:xfrm flipV="1">
            <a:off x="6948264" y="3284984"/>
            <a:ext cx="1152128" cy="21602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stCxn id="21" idx="6"/>
            <a:endCxn id="23" idx="2"/>
          </p:cNvCxnSpPr>
          <p:nvPr/>
        </p:nvCxnSpPr>
        <p:spPr>
          <a:xfrm flipV="1">
            <a:off x="6948264" y="2996952"/>
            <a:ext cx="1296144" cy="50405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>
            <a:stCxn id="21" idx="6"/>
            <a:endCxn id="25" idx="2"/>
          </p:cNvCxnSpPr>
          <p:nvPr/>
        </p:nvCxnSpPr>
        <p:spPr>
          <a:xfrm>
            <a:off x="6948264" y="3501008"/>
            <a:ext cx="144016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>
            <a:stCxn id="21" idx="6"/>
            <a:endCxn id="26" idx="2"/>
          </p:cNvCxnSpPr>
          <p:nvPr/>
        </p:nvCxnSpPr>
        <p:spPr>
          <a:xfrm flipV="1">
            <a:off x="6948264" y="3140968"/>
            <a:ext cx="1656184" cy="36004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>
            <a:stCxn id="20" idx="6"/>
            <a:endCxn id="25" idx="2"/>
          </p:cNvCxnSpPr>
          <p:nvPr/>
        </p:nvCxnSpPr>
        <p:spPr>
          <a:xfrm>
            <a:off x="6804248" y="3212976"/>
            <a:ext cx="1584176" cy="28803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>
            <a:stCxn id="20" idx="6"/>
            <a:endCxn id="24" idx="2"/>
          </p:cNvCxnSpPr>
          <p:nvPr/>
        </p:nvCxnSpPr>
        <p:spPr>
          <a:xfrm>
            <a:off x="6804248" y="3212976"/>
            <a:ext cx="1296144" cy="7200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>
            <a:stCxn id="20" idx="6"/>
            <a:endCxn id="23" idx="2"/>
          </p:cNvCxnSpPr>
          <p:nvPr/>
        </p:nvCxnSpPr>
        <p:spPr>
          <a:xfrm flipV="1">
            <a:off x="6804248" y="2996952"/>
            <a:ext cx="1440160" cy="21602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>
            <a:stCxn id="20" idx="6"/>
            <a:endCxn id="26" idx="2"/>
          </p:cNvCxnSpPr>
          <p:nvPr/>
        </p:nvCxnSpPr>
        <p:spPr>
          <a:xfrm flipV="1">
            <a:off x="6804248" y="3140968"/>
            <a:ext cx="1800200" cy="7200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>
            <a:stCxn id="22" idx="6"/>
            <a:endCxn id="23" idx="2"/>
          </p:cNvCxnSpPr>
          <p:nvPr/>
        </p:nvCxnSpPr>
        <p:spPr>
          <a:xfrm flipV="1">
            <a:off x="7236296" y="2996952"/>
            <a:ext cx="1008112" cy="21602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>
            <a:stCxn id="22" idx="6"/>
            <a:endCxn id="26" idx="2"/>
          </p:cNvCxnSpPr>
          <p:nvPr/>
        </p:nvCxnSpPr>
        <p:spPr>
          <a:xfrm flipV="1">
            <a:off x="7236296" y="3140968"/>
            <a:ext cx="1368152" cy="7200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>
            <a:stCxn id="22" idx="6"/>
            <a:endCxn id="24" idx="2"/>
          </p:cNvCxnSpPr>
          <p:nvPr/>
        </p:nvCxnSpPr>
        <p:spPr>
          <a:xfrm>
            <a:off x="7236296" y="3212976"/>
            <a:ext cx="864096" cy="7200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>
            <a:stCxn id="22" idx="6"/>
            <a:endCxn id="25" idx="2"/>
          </p:cNvCxnSpPr>
          <p:nvPr/>
        </p:nvCxnSpPr>
        <p:spPr>
          <a:xfrm>
            <a:off x="7236296" y="3212976"/>
            <a:ext cx="1152128" cy="28803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ctangle 6"/>
          <p:cNvSpPr/>
          <p:nvPr/>
        </p:nvSpPr>
        <p:spPr>
          <a:xfrm>
            <a:off x="323528" y="2709032"/>
            <a:ext cx="8568000" cy="1008000"/>
          </a:xfrm>
          <a:prstGeom prst="rect">
            <a:avLst/>
          </a:prstGeom>
          <a:noFill/>
          <a:ln w="3175"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59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xfrm>
            <a:off x="683568" y="6446663"/>
            <a:ext cx="3581400" cy="366713"/>
          </a:xfrm>
          <a:noFill/>
          <a:ln>
            <a:miter lim="800000"/>
            <a:headEnd/>
            <a:tailEnd/>
          </a:ln>
        </p:spPr>
        <p:txBody>
          <a:bodyPr anchor="ctr"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Jarkovský, </a:t>
            </a:r>
            <a:r>
              <a:rPr lang="cs-CZ" dirty="0" smtClean="0"/>
              <a:t>S. </a:t>
            </a:r>
            <a:r>
              <a:rPr lang="cs-CZ" dirty="0" err="1" smtClean="0"/>
              <a:t>Littnerová</a:t>
            </a:r>
            <a:r>
              <a:rPr lang="cs-CZ" dirty="0" smtClean="0"/>
              <a:t>, L</a:t>
            </a:r>
            <a:r>
              <a:rPr lang="cs-CZ" dirty="0"/>
              <a:t>. </a:t>
            </a:r>
            <a:r>
              <a:rPr lang="cs-CZ" dirty="0" smtClean="0"/>
              <a:t>Brožová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717337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itle 1"/>
          <p:cNvSpPr txBox="1">
            <a:spLocks/>
          </p:cNvSpPr>
          <p:nvPr/>
        </p:nvSpPr>
        <p:spPr>
          <a:xfrm>
            <a:off x="251520" y="274638"/>
            <a:ext cx="8784976" cy="562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7B9899"/>
                </a:solidFill>
                <a:latin typeface="+mj-lt"/>
                <a:ea typeface="+mj-ea"/>
                <a:cs typeface="+mj-cs"/>
              </a:defRPr>
            </a:lvl1pPr>
            <a:lvl2pPr algn="ctr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7B9899"/>
                </a:solidFill>
                <a:latin typeface="Calibri" pitchFamily="34" charset="0"/>
              </a:defRPr>
            </a:lvl2pPr>
            <a:lvl3pPr algn="ctr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7B9899"/>
                </a:solidFill>
                <a:latin typeface="Calibri" pitchFamily="34" charset="0"/>
              </a:defRPr>
            </a:lvl3pPr>
            <a:lvl4pPr algn="ctr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7B9899"/>
                </a:solidFill>
                <a:latin typeface="Calibri" pitchFamily="34" charset="0"/>
              </a:defRPr>
            </a:lvl4pPr>
            <a:lvl5pPr algn="ctr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7B9899"/>
                </a:solidFill>
                <a:latin typeface="Calibri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7B9899"/>
                </a:solidFill>
                <a:latin typeface="Calibri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7B9899"/>
                </a:solidFill>
                <a:latin typeface="Calibri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7B9899"/>
                </a:solidFill>
                <a:latin typeface="Calibri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7B9899"/>
                </a:solidFill>
                <a:latin typeface="Calibri" pitchFamily="34" charset="0"/>
              </a:defRPr>
            </a:lvl9pPr>
          </a:lstStyle>
          <a:p>
            <a:r>
              <a:rPr lang="cs-CZ" sz="3000" dirty="0" err="1"/>
              <a:t>Shlukovací</a:t>
            </a:r>
            <a:r>
              <a:rPr lang="cs-CZ" sz="3000" dirty="0"/>
              <a:t> algoritmy hierarchického </a:t>
            </a:r>
            <a:r>
              <a:rPr lang="cs-CZ" sz="3000" dirty="0" err="1"/>
              <a:t>aglomerativního</a:t>
            </a:r>
            <a:r>
              <a:rPr lang="cs-CZ" sz="3000" dirty="0"/>
              <a:t> shlukování </a:t>
            </a:r>
            <a:r>
              <a:rPr lang="cs-CZ" sz="3000" dirty="0" smtClean="0"/>
              <a:t>II: </a:t>
            </a:r>
            <a:r>
              <a:rPr lang="cs-CZ" sz="3000" dirty="0" err="1" smtClean="0"/>
              <a:t>Wardova</a:t>
            </a:r>
            <a:r>
              <a:rPr lang="cs-CZ" sz="3000" dirty="0" smtClean="0"/>
              <a:t> </a:t>
            </a:r>
            <a:r>
              <a:rPr lang="cs-CZ" sz="3000" dirty="0"/>
              <a:t>metoda</a:t>
            </a:r>
          </a:p>
        </p:txBody>
      </p:sp>
      <p:sp>
        <p:nvSpPr>
          <p:cNvPr id="44" name="Content Placeholder 2"/>
          <p:cNvSpPr txBox="1">
            <a:spLocks/>
          </p:cNvSpPr>
          <p:nvPr/>
        </p:nvSpPr>
        <p:spPr>
          <a:xfrm>
            <a:off x="323528" y="1523925"/>
            <a:ext cx="5338936" cy="48574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D16349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cs-CZ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Principielně</a:t>
            </a:r>
            <a:r>
              <a:rPr kumimoji="0" lang="cs-CZ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podobné ANOVA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D16349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cs-CZ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Shluky jsou vytvářeny tak, aby nově vzniklý shluk přispíval co nejméně k sumě čtverců vzdáleností objektů od </a:t>
            </a:r>
            <a:r>
              <a:rPr kumimoji="0" lang="cs-CZ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centroidů</a:t>
            </a:r>
            <a:r>
              <a:rPr kumimoji="0" lang="cs-CZ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jejich shluků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D16349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cs-CZ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 počátečním kroku je každý objekt sám sobě shlukem a tedy vzdálenost od </a:t>
            </a:r>
            <a:r>
              <a:rPr kumimoji="0" lang="cs-CZ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centroidu</a:t>
            </a:r>
            <a:r>
              <a:rPr kumimoji="0" lang="cs-CZ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shluku je 0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D16349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cs-CZ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 výpočet vzdáleností od </a:t>
            </a:r>
            <a:r>
              <a:rPr kumimoji="0" lang="cs-CZ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centroidu</a:t>
            </a:r>
            <a:r>
              <a:rPr kumimoji="0" lang="cs-CZ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je používán čtverec Euklidovské vzdálenosti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D16349"/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cs-CZ" dirty="0" smtClean="0">
                <a:solidFill>
                  <a:sysClr val="windowText" lastClr="000000"/>
                </a:solidFill>
                <a:latin typeface="Calibri"/>
              </a:rPr>
              <a:t>Nedoporučuje se používat při hodnocení binárních dat – pracuje se vzdálenostmi v Euklidovském prostoru</a:t>
            </a:r>
            <a:endParaRPr kumimoji="0" lang="cs-CZ" sz="18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" name="Oval 4"/>
          <p:cNvSpPr/>
          <p:nvPr/>
        </p:nvSpPr>
        <p:spPr>
          <a:xfrm>
            <a:off x="6876256" y="2012285"/>
            <a:ext cx="144016" cy="144016"/>
          </a:xfrm>
          <a:prstGeom prst="ellipse">
            <a:avLst/>
          </a:prstGeom>
          <a:solidFill>
            <a:srgbClr val="F79646"/>
          </a:solidFill>
          <a:ln w="25400" cap="flat" cmpd="sng" algn="ctr">
            <a:solidFill>
              <a:srgbClr val="F7964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7" name="Oval 5"/>
          <p:cNvSpPr/>
          <p:nvPr/>
        </p:nvSpPr>
        <p:spPr>
          <a:xfrm>
            <a:off x="7020272" y="2300317"/>
            <a:ext cx="144016" cy="144016"/>
          </a:xfrm>
          <a:prstGeom prst="ellipse">
            <a:avLst/>
          </a:prstGeom>
          <a:solidFill>
            <a:srgbClr val="F79646"/>
          </a:solidFill>
          <a:ln w="25400" cap="flat" cmpd="sng" algn="ctr">
            <a:solidFill>
              <a:srgbClr val="F7964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" name="Oval 6"/>
          <p:cNvSpPr/>
          <p:nvPr/>
        </p:nvSpPr>
        <p:spPr>
          <a:xfrm>
            <a:off x="7236296" y="1844824"/>
            <a:ext cx="144016" cy="144016"/>
          </a:xfrm>
          <a:prstGeom prst="ellipse">
            <a:avLst/>
          </a:prstGeom>
          <a:solidFill>
            <a:srgbClr val="F79646"/>
          </a:solidFill>
          <a:ln w="25400" cap="flat" cmpd="sng" algn="ctr">
            <a:solidFill>
              <a:srgbClr val="F7964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" name="Oval 7"/>
          <p:cNvSpPr/>
          <p:nvPr/>
        </p:nvSpPr>
        <p:spPr>
          <a:xfrm>
            <a:off x="7996580" y="1788310"/>
            <a:ext cx="144016" cy="144016"/>
          </a:xfrm>
          <a:prstGeom prst="ellipse">
            <a:avLst/>
          </a:prstGeom>
          <a:solidFill>
            <a:srgbClr val="F79646"/>
          </a:solidFill>
          <a:ln w="25400" cap="flat" cmpd="sng" algn="ctr">
            <a:solidFill>
              <a:srgbClr val="F7964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0" name="Oval 8"/>
          <p:cNvSpPr/>
          <p:nvPr/>
        </p:nvSpPr>
        <p:spPr>
          <a:xfrm>
            <a:off x="7740352" y="2420888"/>
            <a:ext cx="144016" cy="144016"/>
          </a:xfrm>
          <a:prstGeom prst="ellipse">
            <a:avLst/>
          </a:prstGeom>
          <a:solidFill>
            <a:srgbClr val="F79646"/>
          </a:solidFill>
          <a:ln w="25400" cap="flat" cmpd="sng" algn="ctr">
            <a:solidFill>
              <a:srgbClr val="F7964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" name="Oval 9"/>
          <p:cNvSpPr/>
          <p:nvPr/>
        </p:nvSpPr>
        <p:spPr>
          <a:xfrm>
            <a:off x="8100392" y="2300317"/>
            <a:ext cx="144016" cy="144016"/>
          </a:xfrm>
          <a:prstGeom prst="ellipse">
            <a:avLst/>
          </a:prstGeom>
          <a:solidFill>
            <a:srgbClr val="F79646"/>
          </a:solidFill>
          <a:ln w="25400" cap="flat" cmpd="sng" algn="ctr">
            <a:solidFill>
              <a:srgbClr val="F7964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2" name="Oval 10"/>
          <p:cNvSpPr/>
          <p:nvPr/>
        </p:nvSpPr>
        <p:spPr>
          <a:xfrm>
            <a:off x="8244408" y="1628800"/>
            <a:ext cx="144016" cy="144016"/>
          </a:xfrm>
          <a:prstGeom prst="ellipse">
            <a:avLst/>
          </a:prstGeom>
          <a:solidFill>
            <a:srgbClr val="F79646"/>
          </a:solidFill>
          <a:ln w="25400" cap="flat" cmpd="sng" algn="ctr">
            <a:solidFill>
              <a:srgbClr val="F7964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3" name="Plus 52"/>
          <p:cNvSpPr/>
          <p:nvPr/>
        </p:nvSpPr>
        <p:spPr>
          <a:xfrm>
            <a:off x="6620477" y="5397069"/>
            <a:ext cx="251520" cy="251520"/>
          </a:xfrm>
          <a:prstGeom prst="mathPlus">
            <a:avLst/>
          </a:prstGeom>
          <a:solidFill>
            <a:srgbClr val="C0504D"/>
          </a:solidFill>
          <a:ln w="25400" cap="flat" cmpd="sng" algn="ctr">
            <a:solidFill>
              <a:srgbClr val="C0504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4" name="Plus 53"/>
          <p:cNvSpPr/>
          <p:nvPr/>
        </p:nvSpPr>
        <p:spPr>
          <a:xfrm>
            <a:off x="7844164" y="3220927"/>
            <a:ext cx="251520" cy="251520"/>
          </a:xfrm>
          <a:prstGeom prst="mathPlus">
            <a:avLst/>
          </a:prstGeom>
          <a:solidFill>
            <a:srgbClr val="4BACC6"/>
          </a:solidFill>
          <a:ln w="25400" cap="flat" cmpd="sng" algn="ctr">
            <a:solidFill>
              <a:srgbClr val="4BACC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5" name="TextBox 14"/>
          <p:cNvSpPr txBox="1"/>
          <p:nvPr/>
        </p:nvSpPr>
        <p:spPr>
          <a:xfrm>
            <a:off x="5940152" y="1351801"/>
            <a:ext cx="29694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Krok 1</a:t>
            </a:r>
            <a:r>
              <a:rPr kumimoji="0" lang="cs-CZ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: každý objekt je sám sobě </a:t>
            </a:r>
            <a:r>
              <a:rPr kumimoji="0" lang="cs-CZ" sz="1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centroidem</a:t>
            </a:r>
            <a:endParaRPr kumimoji="0" lang="cs-CZ" sz="12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56" name="TextBox 15"/>
          <p:cNvSpPr txBox="1"/>
          <p:nvPr/>
        </p:nvSpPr>
        <p:spPr>
          <a:xfrm>
            <a:off x="5940152" y="2564904"/>
            <a:ext cx="3024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Krok 2</a:t>
            </a:r>
            <a:r>
              <a:rPr kumimoji="0" lang="cs-CZ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: spojení objektů, které nejméně přispějí k sumě čtverců vzdáleností od </a:t>
            </a:r>
            <a:r>
              <a:rPr kumimoji="0" lang="cs-CZ" sz="1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centroidu</a:t>
            </a:r>
            <a:endParaRPr kumimoji="0" lang="cs-CZ" sz="12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57" name="Oval 16"/>
          <p:cNvSpPr/>
          <p:nvPr/>
        </p:nvSpPr>
        <p:spPr>
          <a:xfrm>
            <a:off x="6660232" y="3596461"/>
            <a:ext cx="144016" cy="144016"/>
          </a:xfrm>
          <a:prstGeom prst="ellipse">
            <a:avLst/>
          </a:prstGeom>
          <a:solidFill>
            <a:srgbClr val="F79646"/>
          </a:solidFill>
          <a:ln w="25400" cap="flat" cmpd="sng" algn="ctr">
            <a:solidFill>
              <a:srgbClr val="F7964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8" name="Oval 17"/>
          <p:cNvSpPr/>
          <p:nvPr/>
        </p:nvSpPr>
        <p:spPr>
          <a:xfrm>
            <a:off x="6804248" y="3884493"/>
            <a:ext cx="144016" cy="144016"/>
          </a:xfrm>
          <a:prstGeom prst="ellipse">
            <a:avLst/>
          </a:prstGeom>
          <a:solidFill>
            <a:srgbClr val="F79646"/>
          </a:solidFill>
          <a:ln w="25400" cap="flat" cmpd="sng" algn="ctr">
            <a:solidFill>
              <a:srgbClr val="F7964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" name="Oval 18"/>
          <p:cNvSpPr/>
          <p:nvPr/>
        </p:nvSpPr>
        <p:spPr>
          <a:xfrm>
            <a:off x="7020272" y="3429000"/>
            <a:ext cx="144016" cy="144016"/>
          </a:xfrm>
          <a:prstGeom prst="ellipse">
            <a:avLst/>
          </a:prstGeom>
          <a:solidFill>
            <a:srgbClr val="F79646"/>
          </a:solidFill>
          <a:ln w="25400" cap="flat" cmpd="sng" algn="ctr">
            <a:solidFill>
              <a:srgbClr val="F7964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" name="Oval 19"/>
          <p:cNvSpPr/>
          <p:nvPr/>
        </p:nvSpPr>
        <p:spPr>
          <a:xfrm>
            <a:off x="7780556" y="3372486"/>
            <a:ext cx="144016" cy="144016"/>
          </a:xfrm>
          <a:prstGeom prst="ellipse">
            <a:avLst/>
          </a:prstGeom>
          <a:solidFill>
            <a:srgbClr val="4BACC6"/>
          </a:solidFill>
          <a:ln w="25400" cap="flat" cmpd="sng" algn="ctr">
            <a:solidFill>
              <a:srgbClr val="4BACC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1" name="Oval 20"/>
          <p:cNvSpPr/>
          <p:nvPr/>
        </p:nvSpPr>
        <p:spPr>
          <a:xfrm>
            <a:off x="7524328" y="4005064"/>
            <a:ext cx="144016" cy="144016"/>
          </a:xfrm>
          <a:prstGeom prst="ellipse">
            <a:avLst/>
          </a:prstGeom>
          <a:solidFill>
            <a:srgbClr val="F79646"/>
          </a:solidFill>
          <a:ln w="25400" cap="flat" cmpd="sng" algn="ctr">
            <a:solidFill>
              <a:srgbClr val="F7964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2" name="Oval 21"/>
          <p:cNvSpPr/>
          <p:nvPr/>
        </p:nvSpPr>
        <p:spPr>
          <a:xfrm>
            <a:off x="7884368" y="3884493"/>
            <a:ext cx="144016" cy="144016"/>
          </a:xfrm>
          <a:prstGeom prst="ellipse">
            <a:avLst/>
          </a:prstGeom>
          <a:solidFill>
            <a:srgbClr val="F79646"/>
          </a:solidFill>
          <a:ln w="25400" cap="flat" cmpd="sng" algn="ctr">
            <a:solidFill>
              <a:srgbClr val="F7964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3" name="Oval 22"/>
          <p:cNvSpPr/>
          <p:nvPr/>
        </p:nvSpPr>
        <p:spPr>
          <a:xfrm>
            <a:off x="8028384" y="3212976"/>
            <a:ext cx="144016" cy="144016"/>
          </a:xfrm>
          <a:prstGeom prst="ellipse">
            <a:avLst/>
          </a:prstGeom>
          <a:solidFill>
            <a:srgbClr val="4BACC6"/>
          </a:solidFill>
          <a:ln w="25400" cap="flat" cmpd="sng" algn="ctr">
            <a:solidFill>
              <a:srgbClr val="4BACC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4" name="Rectangle 23"/>
          <p:cNvSpPr/>
          <p:nvPr/>
        </p:nvSpPr>
        <p:spPr>
          <a:xfrm>
            <a:off x="7972278" y="3212976"/>
            <a:ext cx="144016" cy="144016"/>
          </a:xfrm>
          <a:prstGeom prst="rect">
            <a:avLst/>
          </a:prstGeom>
          <a:solidFill>
            <a:sysClr val="window" lastClr="FFFFFF">
              <a:lumMod val="85000"/>
              <a:alpha val="40000"/>
            </a:sysClr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5" name="Rectangle 24"/>
          <p:cNvSpPr/>
          <p:nvPr/>
        </p:nvSpPr>
        <p:spPr>
          <a:xfrm>
            <a:off x="7812360" y="3349041"/>
            <a:ext cx="144016" cy="144016"/>
          </a:xfrm>
          <a:prstGeom prst="rect">
            <a:avLst/>
          </a:prstGeom>
          <a:solidFill>
            <a:sysClr val="window" lastClr="FFFFFF">
              <a:lumMod val="85000"/>
              <a:alpha val="40000"/>
            </a:sysClr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6" name="Plus 65"/>
          <p:cNvSpPr/>
          <p:nvPr/>
        </p:nvSpPr>
        <p:spPr>
          <a:xfrm>
            <a:off x="7772156" y="4949119"/>
            <a:ext cx="251520" cy="251520"/>
          </a:xfrm>
          <a:prstGeom prst="mathPlus">
            <a:avLst/>
          </a:prstGeom>
          <a:solidFill>
            <a:srgbClr val="4BACC6"/>
          </a:solidFill>
          <a:ln w="25400" cap="flat" cmpd="sng" algn="ctr">
            <a:solidFill>
              <a:srgbClr val="4BACC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7" name="TextBox 26"/>
          <p:cNvSpPr txBox="1"/>
          <p:nvPr/>
        </p:nvSpPr>
        <p:spPr>
          <a:xfrm>
            <a:off x="5940152" y="4221088"/>
            <a:ext cx="3024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Krok 3: </a:t>
            </a:r>
            <a:r>
              <a:rPr kumimoji="0" lang="cs-CZ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spojení objektů, které nejméně přispějí k sumě čtverců vzdáleností od </a:t>
            </a:r>
            <a:r>
              <a:rPr kumimoji="0" lang="cs-CZ" sz="1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centroidu</a:t>
            </a:r>
            <a:endParaRPr kumimoji="0" lang="cs-CZ" sz="12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68" name="Oval 27"/>
          <p:cNvSpPr/>
          <p:nvPr/>
        </p:nvSpPr>
        <p:spPr>
          <a:xfrm>
            <a:off x="6588224" y="5324653"/>
            <a:ext cx="144016" cy="144016"/>
          </a:xfrm>
          <a:prstGeom prst="ellipse">
            <a:avLst/>
          </a:prstGeom>
          <a:solidFill>
            <a:srgbClr val="C0504D"/>
          </a:solidFill>
          <a:ln w="25400" cap="flat" cmpd="sng" algn="ctr">
            <a:solidFill>
              <a:srgbClr val="C0504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9" name="Oval 28"/>
          <p:cNvSpPr/>
          <p:nvPr/>
        </p:nvSpPr>
        <p:spPr>
          <a:xfrm>
            <a:off x="6732240" y="5612685"/>
            <a:ext cx="144016" cy="144016"/>
          </a:xfrm>
          <a:prstGeom prst="ellipse">
            <a:avLst/>
          </a:prstGeom>
          <a:solidFill>
            <a:srgbClr val="C0504D"/>
          </a:solidFill>
          <a:ln w="25400" cap="flat" cmpd="sng" algn="ctr">
            <a:solidFill>
              <a:srgbClr val="C0504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0" name="Oval 29"/>
          <p:cNvSpPr/>
          <p:nvPr/>
        </p:nvSpPr>
        <p:spPr>
          <a:xfrm>
            <a:off x="6948264" y="5157192"/>
            <a:ext cx="144016" cy="144016"/>
          </a:xfrm>
          <a:prstGeom prst="ellipse">
            <a:avLst/>
          </a:prstGeom>
          <a:solidFill>
            <a:srgbClr val="F79646"/>
          </a:solidFill>
          <a:ln w="25400" cap="flat" cmpd="sng" algn="ctr">
            <a:solidFill>
              <a:srgbClr val="F7964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1" name="Oval 30"/>
          <p:cNvSpPr/>
          <p:nvPr/>
        </p:nvSpPr>
        <p:spPr>
          <a:xfrm>
            <a:off x="7708548" y="5100678"/>
            <a:ext cx="144016" cy="144016"/>
          </a:xfrm>
          <a:prstGeom prst="ellipse">
            <a:avLst/>
          </a:prstGeom>
          <a:solidFill>
            <a:srgbClr val="4BACC6"/>
          </a:solidFill>
          <a:ln w="25400" cap="flat" cmpd="sng" algn="ctr">
            <a:solidFill>
              <a:srgbClr val="4BACC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2" name="Oval 31"/>
          <p:cNvSpPr/>
          <p:nvPr/>
        </p:nvSpPr>
        <p:spPr>
          <a:xfrm>
            <a:off x="7452320" y="5733256"/>
            <a:ext cx="144016" cy="144016"/>
          </a:xfrm>
          <a:prstGeom prst="ellipse">
            <a:avLst/>
          </a:prstGeom>
          <a:solidFill>
            <a:srgbClr val="F79646"/>
          </a:solidFill>
          <a:ln w="25400" cap="flat" cmpd="sng" algn="ctr">
            <a:solidFill>
              <a:srgbClr val="F7964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3" name="Oval 32"/>
          <p:cNvSpPr/>
          <p:nvPr/>
        </p:nvSpPr>
        <p:spPr>
          <a:xfrm>
            <a:off x="7812360" y="5612685"/>
            <a:ext cx="144016" cy="144016"/>
          </a:xfrm>
          <a:prstGeom prst="ellipse">
            <a:avLst/>
          </a:prstGeom>
          <a:solidFill>
            <a:srgbClr val="F79646"/>
          </a:solidFill>
          <a:ln w="25400" cap="flat" cmpd="sng" algn="ctr">
            <a:solidFill>
              <a:srgbClr val="F7964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4" name="Oval 33"/>
          <p:cNvSpPr/>
          <p:nvPr/>
        </p:nvSpPr>
        <p:spPr>
          <a:xfrm>
            <a:off x="7956376" y="4941168"/>
            <a:ext cx="144016" cy="144016"/>
          </a:xfrm>
          <a:prstGeom prst="ellipse">
            <a:avLst/>
          </a:prstGeom>
          <a:solidFill>
            <a:srgbClr val="4BACC6"/>
          </a:solidFill>
          <a:ln w="25400" cap="flat" cmpd="sng" algn="ctr">
            <a:solidFill>
              <a:srgbClr val="4BACC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5" name="Rectangle 34"/>
          <p:cNvSpPr/>
          <p:nvPr/>
        </p:nvSpPr>
        <p:spPr>
          <a:xfrm>
            <a:off x="7900270" y="4941168"/>
            <a:ext cx="144016" cy="144016"/>
          </a:xfrm>
          <a:prstGeom prst="rect">
            <a:avLst/>
          </a:prstGeom>
          <a:solidFill>
            <a:sysClr val="window" lastClr="FFFFFF">
              <a:lumMod val="85000"/>
              <a:alpha val="40000"/>
            </a:sysClr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6" name="Rectangle 35"/>
          <p:cNvSpPr/>
          <p:nvPr/>
        </p:nvSpPr>
        <p:spPr>
          <a:xfrm>
            <a:off x="7740352" y="5077233"/>
            <a:ext cx="144016" cy="144016"/>
          </a:xfrm>
          <a:prstGeom prst="rect">
            <a:avLst/>
          </a:prstGeom>
          <a:solidFill>
            <a:sysClr val="window" lastClr="FFFFFF">
              <a:lumMod val="85000"/>
              <a:alpha val="40000"/>
            </a:sysClr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7" name="TextBox 36"/>
          <p:cNvSpPr txBox="1"/>
          <p:nvPr/>
        </p:nvSpPr>
        <p:spPr>
          <a:xfrm>
            <a:off x="5940152" y="5949280"/>
            <a:ext cx="3168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Krok 4</a:t>
            </a:r>
            <a:r>
              <a:rPr kumimoji="0" lang="cs-CZ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: stejný postup až do spojení všech objektů</a:t>
            </a:r>
          </a:p>
        </p:txBody>
      </p:sp>
      <p:sp>
        <p:nvSpPr>
          <p:cNvPr id="78" name="Rectangle 37"/>
          <p:cNvSpPr/>
          <p:nvPr/>
        </p:nvSpPr>
        <p:spPr>
          <a:xfrm>
            <a:off x="6588224" y="5316661"/>
            <a:ext cx="192171" cy="192171"/>
          </a:xfrm>
          <a:prstGeom prst="rect">
            <a:avLst/>
          </a:prstGeom>
          <a:solidFill>
            <a:sysClr val="window" lastClr="FFFFFF">
              <a:lumMod val="85000"/>
              <a:alpha val="40000"/>
            </a:sysClr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9" name="Rectangle 38"/>
          <p:cNvSpPr/>
          <p:nvPr/>
        </p:nvSpPr>
        <p:spPr>
          <a:xfrm>
            <a:off x="6732240" y="5517232"/>
            <a:ext cx="192171" cy="192171"/>
          </a:xfrm>
          <a:prstGeom prst="rect">
            <a:avLst/>
          </a:prstGeom>
          <a:solidFill>
            <a:sysClr val="window" lastClr="FFFFFF">
              <a:lumMod val="85000"/>
              <a:alpha val="40000"/>
            </a:sysClr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0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xfrm>
            <a:off x="683568" y="6446663"/>
            <a:ext cx="3581400" cy="366713"/>
          </a:xfrm>
          <a:noFill/>
          <a:ln>
            <a:miter lim="800000"/>
            <a:headEnd/>
            <a:tailEnd/>
          </a:ln>
        </p:spPr>
        <p:txBody>
          <a:bodyPr anchor="ctr"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Jarkovský, </a:t>
            </a:r>
            <a:r>
              <a:rPr lang="cs-CZ" dirty="0" smtClean="0"/>
              <a:t>S. </a:t>
            </a:r>
            <a:r>
              <a:rPr lang="cs-CZ" dirty="0" err="1" smtClean="0"/>
              <a:t>Littnerová</a:t>
            </a:r>
            <a:r>
              <a:rPr lang="cs-CZ" dirty="0" smtClean="0"/>
              <a:t>, L</a:t>
            </a:r>
            <a:r>
              <a:rPr lang="cs-CZ" dirty="0"/>
              <a:t>. </a:t>
            </a:r>
            <a:r>
              <a:rPr lang="cs-CZ" dirty="0" smtClean="0"/>
              <a:t>Brožová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79711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86072" y="240569"/>
            <a:ext cx="8534400" cy="758825"/>
          </a:xfrm>
        </p:spPr>
        <p:txBody>
          <a:bodyPr anchor="ctr"/>
          <a:lstStyle/>
          <a:p>
            <a:pPr eaLnBrk="1" hangingPunct="1"/>
            <a:r>
              <a:rPr lang="cs-CZ" dirty="0" smtClean="0"/>
              <a:t>Jak popíšeme vícerozměrný prostor?</a:t>
            </a:r>
            <a:endParaRPr lang="cs-CZ" dirty="0"/>
          </a:p>
        </p:txBody>
      </p:sp>
      <p:sp>
        <p:nvSpPr>
          <p:cNvPr id="63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xfrm>
            <a:off x="683568" y="6446663"/>
            <a:ext cx="3581400" cy="366713"/>
          </a:xfrm>
          <a:noFill/>
          <a:ln>
            <a:miter lim="800000"/>
            <a:headEnd/>
            <a:tailEnd/>
          </a:ln>
        </p:spPr>
        <p:txBody>
          <a:bodyPr anchor="ctr"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Jarkovský, </a:t>
            </a:r>
            <a:r>
              <a:rPr lang="cs-CZ" dirty="0" smtClean="0"/>
              <a:t>S. </a:t>
            </a:r>
            <a:r>
              <a:rPr lang="cs-CZ" dirty="0" err="1" smtClean="0"/>
              <a:t>Littnerová</a:t>
            </a:r>
            <a:r>
              <a:rPr lang="cs-CZ" dirty="0" smtClean="0"/>
              <a:t>, L</a:t>
            </a:r>
            <a:r>
              <a:rPr lang="cs-CZ" dirty="0"/>
              <a:t>. </a:t>
            </a:r>
            <a:r>
              <a:rPr lang="cs-CZ" dirty="0" smtClean="0"/>
              <a:t>Brožová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80275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xfrm>
            <a:off x="683568" y="6446663"/>
            <a:ext cx="3581400" cy="366713"/>
          </a:xfrm>
          <a:noFill/>
          <a:ln>
            <a:miter lim="800000"/>
            <a:headEnd/>
            <a:tailEnd/>
          </a:ln>
        </p:spPr>
        <p:txBody>
          <a:bodyPr anchor="ctr"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Jarkovský, </a:t>
            </a:r>
            <a:r>
              <a:rPr lang="cs-CZ" dirty="0" smtClean="0"/>
              <a:t>S. </a:t>
            </a:r>
            <a:r>
              <a:rPr lang="cs-CZ" dirty="0" err="1" smtClean="0"/>
              <a:t>Littnerová</a:t>
            </a:r>
            <a:r>
              <a:rPr lang="cs-CZ" dirty="0" smtClean="0"/>
              <a:t>, L</a:t>
            </a:r>
            <a:r>
              <a:rPr lang="cs-CZ" dirty="0"/>
              <a:t>. </a:t>
            </a:r>
            <a:r>
              <a:rPr lang="cs-CZ" dirty="0" smtClean="0"/>
              <a:t>Brožová</a:t>
            </a:r>
            <a:endParaRPr lang="cs-CZ" dirty="0"/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457200" y="260648"/>
            <a:ext cx="8229600" cy="562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lnSpcReduction="10000"/>
          </a:bodyPr>
          <a:lstStyle>
            <a:lvl1pPr algn="ctr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7B9899"/>
                </a:solidFill>
                <a:latin typeface="+mj-lt"/>
                <a:ea typeface="+mj-ea"/>
                <a:cs typeface="+mj-cs"/>
              </a:defRPr>
            </a:lvl1pPr>
            <a:lvl2pPr algn="ctr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7B9899"/>
                </a:solidFill>
                <a:latin typeface="Calibri" pitchFamily="34" charset="0"/>
              </a:defRPr>
            </a:lvl2pPr>
            <a:lvl3pPr algn="ctr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7B9899"/>
                </a:solidFill>
                <a:latin typeface="Calibri" pitchFamily="34" charset="0"/>
              </a:defRPr>
            </a:lvl3pPr>
            <a:lvl4pPr algn="ctr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7B9899"/>
                </a:solidFill>
                <a:latin typeface="Calibri" pitchFamily="34" charset="0"/>
              </a:defRPr>
            </a:lvl4pPr>
            <a:lvl5pPr algn="ctr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7B9899"/>
                </a:solidFill>
                <a:latin typeface="Calibri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7B9899"/>
                </a:solidFill>
                <a:latin typeface="Calibri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7B9899"/>
                </a:solidFill>
                <a:latin typeface="Calibri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7B9899"/>
                </a:solidFill>
                <a:latin typeface="Calibri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7B9899"/>
                </a:solidFill>
                <a:latin typeface="Calibri" pitchFamily="34" charset="0"/>
              </a:defRPr>
            </a:lvl9pPr>
          </a:lstStyle>
          <a:p>
            <a:r>
              <a:rPr lang="cs-CZ" dirty="0"/>
              <a:t>Shluková analýza: </a:t>
            </a:r>
            <a:r>
              <a:rPr lang="cs-CZ" dirty="0" smtClean="0"/>
              <a:t>přehled metod</a:t>
            </a:r>
            <a:endParaRPr lang="cs-CZ" dirty="0"/>
          </a:p>
        </p:txBody>
      </p:sp>
      <p:graphicFrame>
        <p:nvGraphicFramePr>
          <p:cNvPr id="192" name="Diagram 191"/>
          <p:cNvGraphicFramePr/>
          <p:nvPr>
            <p:extLst/>
          </p:nvPr>
        </p:nvGraphicFramePr>
        <p:xfrm>
          <a:off x="395536" y="1268760"/>
          <a:ext cx="8424936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6759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itle 1"/>
          <p:cNvSpPr txBox="1">
            <a:spLocks/>
          </p:cNvSpPr>
          <p:nvPr/>
        </p:nvSpPr>
        <p:spPr>
          <a:xfrm>
            <a:off x="251520" y="332656"/>
            <a:ext cx="8784976" cy="562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7B9899"/>
                </a:solidFill>
                <a:latin typeface="+mj-lt"/>
                <a:ea typeface="+mj-ea"/>
                <a:cs typeface="+mj-cs"/>
              </a:defRPr>
            </a:lvl1pPr>
            <a:lvl2pPr algn="ctr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7B9899"/>
                </a:solidFill>
                <a:latin typeface="Calibri" pitchFamily="34" charset="0"/>
              </a:defRPr>
            </a:lvl2pPr>
            <a:lvl3pPr algn="ctr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7B9899"/>
                </a:solidFill>
                <a:latin typeface="Calibri" pitchFamily="34" charset="0"/>
              </a:defRPr>
            </a:lvl3pPr>
            <a:lvl4pPr algn="ctr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7B9899"/>
                </a:solidFill>
                <a:latin typeface="Calibri" pitchFamily="34" charset="0"/>
              </a:defRPr>
            </a:lvl4pPr>
            <a:lvl5pPr algn="ctr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7B9899"/>
                </a:solidFill>
                <a:latin typeface="Calibri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7B9899"/>
                </a:solidFill>
                <a:latin typeface="Calibri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7B9899"/>
                </a:solidFill>
                <a:latin typeface="Calibri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7B9899"/>
                </a:solidFill>
                <a:latin typeface="Calibri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7B9899"/>
                </a:solidFill>
                <a:latin typeface="Calibri" pitchFamily="34" charset="0"/>
              </a:defRPr>
            </a:lvl9pPr>
          </a:lstStyle>
          <a:p>
            <a:r>
              <a:rPr lang="cs-CZ" sz="3000" dirty="0" err="1" smtClean="0"/>
              <a:t>Dendrogram</a:t>
            </a:r>
            <a:r>
              <a:rPr lang="cs-CZ" sz="3000" dirty="0" smtClean="0"/>
              <a:t> </a:t>
            </a:r>
            <a:endParaRPr lang="cs-CZ" sz="3000" dirty="0"/>
          </a:p>
        </p:txBody>
      </p:sp>
      <p:sp>
        <p:nvSpPr>
          <p:cNvPr id="80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xfrm>
            <a:off x="683568" y="6446663"/>
            <a:ext cx="3581400" cy="366713"/>
          </a:xfrm>
          <a:noFill/>
          <a:ln>
            <a:miter lim="800000"/>
            <a:headEnd/>
            <a:tailEnd/>
          </a:ln>
        </p:spPr>
        <p:txBody>
          <a:bodyPr anchor="ctr"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Jarkovský, </a:t>
            </a:r>
            <a:r>
              <a:rPr lang="cs-CZ" dirty="0" smtClean="0"/>
              <a:t>S. </a:t>
            </a:r>
            <a:r>
              <a:rPr lang="cs-CZ" dirty="0" err="1" smtClean="0"/>
              <a:t>Littnerová</a:t>
            </a:r>
            <a:r>
              <a:rPr lang="cs-CZ" dirty="0" smtClean="0"/>
              <a:t>, L</a:t>
            </a:r>
            <a:r>
              <a:rPr lang="cs-CZ" dirty="0"/>
              <a:t>. </a:t>
            </a:r>
            <a:r>
              <a:rPr lang="cs-CZ" dirty="0" smtClean="0"/>
              <a:t>Brožová</a:t>
            </a:r>
            <a:endParaRPr lang="cs-CZ" dirty="0"/>
          </a:p>
        </p:txBody>
      </p:sp>
      <p:graphicFrame>
        <p:nvGraphicFramePr>
          <p:cNvPr id="39" name="Object 2"/>
          <p:cNvGraphicFramePr>
            <a:graphicFrameLocks noChangeAspect="1"/>
          </p:cNvGraphicFramePr>
          <p:nvPr>
            <p:extLst/>
          </p:nvPr>
        </p:nvGraphicFramePr>
        <p:xfrm>
          <a:off x="2411760" y="1407265"/>
          <a:ext cx="3600450" cy="38210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41" name="Graph" r:id="rId4" imgW="3600000" imgH="4320000" progId="STATISTICA.Graph">
                  <p:embed/>
                </p:oleObj>
              </mc:Choice>
              <mc:Fallback>
                <p:oleObj name="Graph" r:id="rId4" imgW="3600000" imgH="4320000" progId="STATISTICA.Graph">
                  <p:embed/>
                  <p:pic>
                    <p:nvPicPr>
                      <p:cNvPr id="39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1760" y="1407265"/>
                        <a:ext cx="3600450" cy="382104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TextBox 5"/>
          <p:cNvSpPr txBox="1"/>
          <p:nvPr/>
        </p:nvSpPr>
        <p:spPr>
          <a:xfrm>
            <a:off x="6228184" y="1250757"/>
            <a:ext cx="23762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Výstupy shlukové analýzy musí být vždy popsány použitou metrikou vzdáleností a </a:t>
            </a:r>
            <a:r>
              <a:rPr lang="cs-CZ" sz="1400" dirty="0" err="1" smtClean="0"/>
              <a:t>shlukovacím</a:t>
            </a:r>
            <a:r>
              <a:rPr lang="cs-CZ" sz="1400" dirty="0" smtClean="0"/>
              <a:t> algoritmem</a:t>
            </a:r>
            <a:endParaRPr lang="cs-CZ" sz="1400" dirty="0"/>
          </a:p>
        </p:txBody>
      </p:sp>
      <p:cxnSp>
        <p:nvCxnSpPr>
          <p:cNvPr id="41" name="Straight Arrow Connector 7"/>
          <p:cNvCxnSpPr/>
          <p:nvPr/>
        </p:nvCxnSpPr>
        <p:spPr>
          <a:xfrm rot="10800000" flipV="1">
            <a:off x="4932040" y="1610796"/>
            <a:ext cx="1224136" cy="7200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9"/>
          <p:cNvSpPr txBox="1"/>
          <p:nvPr/>
        </p:nvSpPr>
        <p:spPr>
          <a:xfrm>
            <a:off x="395536" y="2405207"/>
            <a:ext cx="216024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Shlukované objekty, jejich pořadí je dáno přiřazením do shluků, není problém jejich pořadí v grafu měnit (např. v tomto konkrétním grafu prohodit A </a:t>
            </a:r>
            <a:r>
              <a:rPr lang="cs-CZ" sz="1400" dirty="0" err="1" smtClean="0"/>
              <a:t>a</a:t>
            </a:r>
            <a:r>
              <a:rPr lang="cs-CZ" sz="1400" dirty="0" smtClean="0"/>
              <a:t> B), pouze nesmí dojít ke změně shluků</a:t>
            </a:r>
            <a:endParaRPr lang="cs-CZ" sz="1400" dirty="0"/>
          </a:p>
        </p:txBody>
      </p:sp>
      <p:sp>
        <p:nvSpPr>
          <p:cNvPr id="45" name="TextBox 10"/>
          <p:cNvSpPr txBox="1"/>
          <p:nvPr/>
        </p:nvSpPr>
        <p:spPr>
          <a:xfrm>
            <a:off x="6660232" y="2905780"/>
            <a:ext cx="1656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Vzdálenost, na které došlo ke shlukování</a:t>
            </a:r>
            <a:endParaRPr lang="cs-CZ" sz="1400" dirty="0"/>
          </a:p>
        </p:txBody>
      </p:sp>
      <p:cxnSp>
        <p:nvCxnSpPr>
          <p:cNvPr id="81" name="Straight Arrow Connector 11"/>
          <p:cNvCxnSpPr/>
          <p:nvPr/>
        </p:nvCxnSpPr>
        <p:spPr>
          <a:xfrm rot="10800000">
            <a:off x="5652120" y="2924945"/>
            <a:ext cx="936104" cy="14401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13"/>
          <p:cNvCxnSpPr/>
          <p:nvPr/>
        </p:nvCxnSpPr>
        <p:spPr>
          <a:xfrm rot="10800000" flipV="1">
            <a:off x="4067944" y="3212977"/>
            <a:ext cx="2520280" cy="64807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16"/>
          <p:cNvSpPr txBox="1"/>
          <p:nvPr/>
        </p:nvSpPr>
        <p:spPr>
          <a:xfrm>
            <a:off x="899592" y="5354052"/>
            <a:ext cx="82089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 smtClean="0"/>
              <a:t>Vzdálenost na níž došlo ke spojení shluku:</a:t>
            </a:r>
          </a:p>
          <a:p>
            <a:pPr>
              <a:buFont typeface="Arial" pitchFamily="34" charset="0"/>
              <a:buChar char="•"/>
            </a:pPr>
            <a:r>
              <a:rPr lang="cs-CZ" sz="1400" dirty="0" smtClean="0"/>
              <a:t> je v rozměrech použité metriky vzdáleností/podobností a v tomto kontextu ji lze kvantitativně interpretovat</a:t>
            </a:r>
          </a:p>
          <a:p>
            <a:pPr>
              <a:buFont typeface="Arial" pitchFamily="34" charset="0"/>
              <a:buChar char="•"/>
            </a:pPr>
            <a:r>
              <a:rPr lang="cs-CZ" sz="1400" dirty="0" smtClean="0"/>
              <a:t> interpretace vzdálenosti shlukování se liší podle použitého shlukovacího algoritmu</a:t>
            </a:r>
          </a:p>
          <a:p>
            <a:pPr>
              <a:buFont typeface="Arial" pitchFamily="34" charset="0"/>
              <a:buChar char="•"/>
            </a:pPr>
            <a:r>
              <a:rPr lang="cs-CZ" sz="1400" dirty="0" smtClean="0"/>
              <a:t> někdy se uvádí ve škále 0-100</a:t>
            </a:r>
            <a:r>
              <a:rPr lang="en-US" sz="1400" dirty="0" smtClean="0"/>
              <a:t>%, </a:t>
            </a:r>
            <a:r>
              <a:rPr lang="en-US" sz="1400" dirty="0" err="1" smtClean="0"/>
              <a:t>kde</a:t>
            </a:r>
            <a:r>
              <a:rPr lang="en-US" sz="1400" dirty="0" smtClean="0"/>
              <a:t> 100% je maxim</a:t>
            </a:r>
            <a:r>
              <a:rPr lang="cs-CZ" sz="1400" dirty="0" err="1" smtClean="0"/>
              <a:t>ální</a:t>
            </a:r>
            <a:r>
              <a:rPr lang="cs-CZ" sz="1400" dirty="0" smtClean="0"/>
              <a:t> vzdálenost shlukování </a:t>
            </a:r>
            <a:endParaRPr lang="cs-CZ" sz="1400" dirty="0"/>
          </a:p>
        </p:txBody>
      </p:sp>
      <p:cxnSp>
        <p:nvCxnSpPr>
          <p:cNvPr id="84" name="Straight Connector 17"/>
          <p:cNvCxnSpPr/>
          <p:nvPr/>
        </p:nvCxnSpPr>
        <p:spPr>
          <a:xfrm rot="5400000" flipH="1" flipV="1">
            <a:off x="1815322" y="4617132"/>
            <a:ext cx="165618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18"/>
          <p:cNvCxnSpPr/>
          <p:nvPr/>
        </p:nvCxnSpPr>
        <p:spPr>
          <a:xfrm rot="5400000" flipH="1" flipV="1">
            <a:off x="3122352" y="4581128"/>
            <a:ext cx="172819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19"/>
          <p:cNvCxnSpPr/>
          <p:nvPr/>
        </p:nvCxnSpPr>
        <p:spPr>
          <a:xfrm>
            <a:off x="2635599" y="5301208"/>
            <a:ext cx="1368152" cy="1588"/>
          </a:xfrm>
          <a:prstGeom prst="straightConnector1">
            <a:avLst/>
          </a:prstGeom>
          <a:ln w="19050">
            <a:solidFill>
              <a:srgbClr val="FF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2895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itle 1"/>
          <p:cNvSpPr txBox="1">
            <a:spLocks/>
          </p:cNvSpPr>
          <p:nvPr/>
        </p:nvSpPr>
        <p:spPr>
          <a:xfrm>
            <a:off x="251520" y="332656"/>
            <a:ext cx="8784976" cy="562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7B9899"/>
                </a:solidFill>
                <a:latin typeface="+mj-lt"/>
                <a:ea typeface="+mj-ea"/>
                <a:cs typeface="+mj-cs"/>
              </a:defRPr>
            </a:lvl1pPr>
            <a:lvl2pPr algn="ctr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7B9899"/>
                </a:solidFill>
                <a:latin typeface="Calibri" pitchFamily="34" charset="0"/>
              </a:defRPr>
            </a:lvl2pPr>
            <a:lvl3pPr algn="ctr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7B9899"/>
                </a:solidFill>
                <a:latin typeface="Calibri" pitchFamily="34" charset="0"/>
              </a:defRPr>
            </a:lvl3pPr>
            <a:lvl4pPr algn="ctr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7B9899"/>
                </a:solidFill>
                <a:latin typeface="Calibri" pitchFamily="34" charset="0"/>
              </a:defRPr>
            </a:lvl4pPr>
            <a:lvl5pPr algn="ctr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7B9899"/>
                </a:solidFill>
                <a:latin typeface="Calibri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7B9899"/>
                </a:solidFill>
                <a:latin typeface="Calibri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7B9899"/>
                </a:solidFill>
                <a:latin typeface="Calibri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7B9899"/>
                </a:solidFill>
                <a:latin typeface="Calibri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7B9899"/>
                </a:solidFill>
                <a:latin typeface="Calibri" pitchFamily="34" charset="0"/>
              </a:defRPr>
            </a:lvl9pPr>
          </a:lstStyle>
          <a:p>
            <a:r>
              <a:rPr lang="cs-CZ" sz="3200" i="1" dirty="0" err="1" smtClean="0"/>
              <a:t>Amalgamation</a:t>
            </a:r>
            <a:r>
              <a:rPr lang="cs-CZ" sz="3200" i="1" dirty="0" smtClean="0"/>
              <a:t> </a:t>
            </a:r>
            <a:r>
              <a:rPr lang="cs-CZ" sz="3200" i="1" dirty="0" err="1" smtClean="0"/>
              <a:t>schedule</a:t>
            </a:r>
            <a:r>
              <a:rPr lang="cs-CZ" sz="3200" i="1" dirty="0" smtClean="0"/>
              <a:t>/</a:t>
            </a:r>
            <a:r>
              <a:rPr lang="cs-CZ" sz="3200" i="1" dirty="0" err="1" smtClean="0"/>
              <a:t>graph</a:t>
            </a:r>
            <a:endParaRPr lang="cs-CZ" sz="3200" i="1" dirty="0"/>
          </a:p>
        </p:txBody>
      </p:sp>
      <p:sp>
        <p:nvSpPr>
          <p:cNvPr id="80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xfrm>
            <a:off x="683568" y="6446663"/>
            <a:ext cx="3581400" cy="366713"/>
          </a:xfrm>
          <a:noFill/>
          <a:ln>
            <a:miter lim="800000"/>
            <a:headEnd/>
            <a:tailEnd/>
          </a:ln>
        </p:spPr>
        <p:txBody>
          <a:bodyPr anchor="ctr"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Jarkovský, </a:t>
            </a:r>
            <a:r>
              <a:rPr lang="cs-CZ" dirty="0" smtClean="0"/>
              <a:t>S. </a:t>
            </a:r>
            <a:r>
              <a:rPr lang="cs-CZ" dirty="0" err="1" smtClean="0"/>
              <a:t>Littnerová</a:t>
            </a:r>
            <a:r>
              <a:rPr lang="cs-CZ" dirty="0" smtClean="0"/>
              <a:t>, L</a:t>
            </a:r>
            <a:r>
              <a:rPr lang="cs-CZ" dirty="0"/>
              <a:t>. </a:t>
            </a:r>
            <a:r>
              <a:rPr lang="cs-CZ" dirty="0" smtClean="0"/>
              <a:t>Brožová</a:t>
            </a:r>
            <a:endParaRPr lang="cs-CZ" dirty="0"/>
          </a:p>
        </p:txBody>
      </p:sp>
      <p:sp>
        <p:nvSpPr>
          <p:cNvPr id="17" name="Down Arrow 12"/>
          <p:cNvSpPr/>
          <p:nvPr/>
        </p:nvSpPr>
        <p:spPr>
          <a:xfrm rot="5400000" flipV="1">
            <a:off x="3945639" y="3429000"/>
            <a:ext cx="288032" cy="288032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  <a:ln>
            <a:prstDash val="soli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aphicFrame>
        <p:nvGraphicFramePr>
          <p:cNvPr id="18" name="Object 3"/>
          <p:cNvGraphicFramePr>
            <a:graphicFrameLocks noChangeAspect="1"/>
          </p:cNvGraphicFramePr>
          <p:nvPr>
            <p:extLst/>
          </p:nvPr>
        </p:nvGraphicFramePr>
        <p:xfrm>
          <a:off x="467544" y="2917129"/>
          <a:ext cx="3600450" cy="180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72" name="Graph" r:id="rId4" imgW="3600000" imgH="1800000" progId="STATISTICA.Graph">
                  <p:embed/>
                </p:oleObj>
              </mc:Choice>
              <mc:Fallback>
                <p:oleObj name="Graph" r:id="rId4" imgW="3600000" imgH="1800000" progId="STATISTICA.Graph">
                  <p:embed/>
                  <p:pic>
                    <p:nvPicPr>
                      <p:cNvPr id="18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544" y="2917129"/>
                        <a:ext cx="3600450" cy="1800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6"/>
          <p:cNvSpPr txBox="1"/>
          <p:nvPr/>
        </p:nvSpPr>
        <p:spPr>
          <a:xfrm>
            <a:off x="755576" y="2420888"/>
            <a:ext cx="31319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600" b="1" i="1" dirty="0" smtClean="0"/>
              <a:t>Dendrogram </a:t>
            </a:r>
            <a:endParaRPr lang="cs-CZ" sz="1600" b="1" i="1" dirty="0"/>
          </a:p>
        </p:txBody>
      </p:sp>
      <p:sp>
        <p:nvSpPr>
          <p:cNvPr id="20" name="TextBox 18"/>
          <p:cNvSpPr txBox="1"/>
          <p:nvPr/>
        </p:nvSpPr>
        <p:spPr>
          <a:xfrm>
            <a:off x="5004048" y="2132856"/>
            <a:ext cx="36489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600" b="1" i="1" dirty="0" err="1" smtClean="0"/>
              <a:t>Amalgamation</a:t>
            </a:r>
            <a:r>
              <a:rPr lang="cs-CZ" sz="1600" b="1" i="1" dirty="0" smtClean="0"/>
              <a:t> </a:t>
            </a:r>
            <a:r>
              <a:rPr lang="cs-CZ" sz="1600" b="1" i="1" dirty="0" err="1" smtClean="0"/>
              <a:t>schedule</a:t>
            </a:r>
            <a:r>
              <a:rPr lang="cs-CZ" sz="1600" b="1" i="1" dirty="0" smtClean="0"/>
              <a:t>/</a:t>
            </a:r>
            <a:r>
              <a:rPr lang="cs-CZ" sz="1600" b="1" i="1" dirty="0" err="1" smtClean="0"/>
              <a:t>graph</a:t>
            </a:r>
            <a:endParaRPr lang="cs-CZ" sz="1600" b="1" i="1" dirty="0"/>
          </a:p>
        </p:txBody>
      </p:sp>
      <p:graphicFrame>
        <p:nvGraphicFramePr>
          <p:cNvPr id="21" name="Object 7"/>
          <p:cNvGraphicFramePr>
            <a:graphicFrameLocks noChangeAspect="1"/>
          </p:cNvGraphicFramePr>
          <p:nvPr>
            <p:extLst/>
          </p:nvPr>
        </p:nvGraphicFramePr>
        <p:xfrm>
          <a:off x="4500885" y="2492896"/>
          <a:ext cx="4319587" cy="2519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73" name="Graph" r:id="rId6" imgW="4320000" imgH="2520000" progId="STATISTICA.Graph">
                  <p:embed/>
                </p:oleObj>
              </mc:Choice>
              <mc:Fallback>
                <p:oleObj name="Graph" r:id="rId6" imgW="4320000" imgH="2520000" progId="STATISTICA.Graph">
                  <p:embed/>
                  <p:pic>
                    <p:nvPicPr>
                      <p:cNvPr id="21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0885" y="2492896"/>
                        <a:ext cx="4319587" cy="2519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2" name="Picture 4"/>
          <p:cNvPicPr>
            <a:picLocks noChangeAspect="1" noChangeArrowheads="1"/>
          </p:cNvPicPr>
          <p:nvPr/>
        </p:nvPicPr>
        <p:blipFill>
          <a:blip r:embed="rId8" cstate="print"/>
          <a:srcRect l="52762" t="14989" r="28338" b="71977"/>
          <a:stretch>
            <a:fillRect/>
          </a:stretch>
        </p:blipFill>
        <p:spPr bwMode="auto">
          <a:xfrm>
            <a:off x="5148957" y="2852936"/>
            <a:ext cx="2073830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Right Brace 8"/>
          <p:cNvSpPr/>
          <p:nvPr/>
        </p:nvSpPr>
        <p:spPr>
          <a:xfrm>
            <a:off x="6465600" y="4003688"/>
            <a:ext cx="144016" cy="324000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24" name="Straight Connector 10"/>
          <p:cNvCxnSpPr/>
          <p:nvPr/>
        </p:nvCxnSpPr>
        <p:spPr>
          <a:xfrm>
            <a:off x="6588224" y="4165688"/>
            <a:ext cx="792088" cy="99012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9"/>
          <p:cNvSpPr txBox="1"/>
          <p:nvPr/>
        </p:nvSpPr>
        <p:spPr>
          <a:xfrm>
            <a:off x="6228184" y="5127464"/>
            <a:ext cx="273630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Čím delší bude svislá čára – tím více si jsou shluky spojené v tomto kroku odlišné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2998201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itle 1"/>
          <p:cNvSpPr txBox="1">
            <a:spLocks/>
          </p:cNvSpPr>
          <p:nvPr/>
        </p:nvSpPr>
        <p:spPr>
          <a:xfrm>
            <a:off x="251520" y="274638"/>
            <a:ext cx="8784976" cy="562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7B9899"/>
                </a:solidFill>
                <a:latin typeface="+mj-lt"/>
                <a:ea typeface="+mj-ea"/>
                <a:cs typeface="+mj-cs"/>
              </a:defRPr>
            </a:lvl1pPr>
            <a:lvl2pPr algn="ctr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7B9899"/>
                </a:solidFill>
                <a:latin typeface="Calibri" pitchFamily="34" charset="0"/>
              </a:defRPr>
            </a:lvl2pPr>
            <a:lvl3pPr algn="ctr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7B9899"/>
                </a:solidFill>
                <a:latin typeface="Calibri" pitchFamily="34" charset="0"/>
              </a:defRPr>
            </a:lvl3pPr>
            <a:lvl4pPr algn="ctr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7B9899"/>
                </a:solidFill>
                <a:latin typeface="Calibri" pitchFamily="34" charset="0"/>
              </a:defRPr>
            </a:lvl4pPr>
            <a:lvl5pPr algn="ctr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7B9899"/>
                </a:solidFill>
                <a:latin typeface="Calibri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7B9899"/>
                </a:solidFill>
                <a:latin typeface="Calibri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7B9899"/>
                </a:solidFill>
                <a:latin typeface="Calibri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7B9899"/>
                </a:solidFill>
                <a:latin typeface="Calibri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7B9899"/>
                </a:solidFill>
                <a:latin typeface="Calibri" pitchFamily="34" charset="0"/>
              </a:defRPr>
            </a:lvl9pPr>
          </a:lstStyle>
          <a:p>
            <a:r>
              <a:rPr lang="cs-CZ" sz="3000" dirty="0" smtClean="0"/>
              <a:t>Výběr vhodného algoritmu</a:t>
            </a:r>
            <a:endParaRPr lang="cs-CZ" sz="3000" dirty="0"/>
          </a:p>
        </p:txBody>
      </p:sp>
      <p:sp>
        <p:nvSpPr>
          <p:cNvPr id="44" name="Content Placeholder 2"/>
          <p:cNvSpPr txBox="1">
            <a:spLocks/>
          </p:cNvSpPr>
          <p:nvPr/>
        </p:nvSpPr>
        <p:spPr>
          <a:xfrm>
            <a:off x="323528" y="1340767"/>
            <a:ext cx="8712968" cy="510589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cs-CZ" sz="1600" b="1" u="sng" dirty="0" err="1" smtClean="0">
                <a:solidFill>
                  <a:sysClr val="windowText" lastClr="000000"/>
                </a:solidFill>
                <a:latin typeface="+mj-lt"/>
              </a:rPr>
              <a:t>Kofenetická</a:t>
            </a:r>
            <a:r>
              <a:rPr lang="cs-CZ" sz="1600" b="1" u="sng" dirty="0" smtClean="0">
                <a:solidFill>
                  <a:sysClr val="windowText" lastClr="000000"/>
                </a:solidFill>
                <a:latin typeface="+mj-lt"/>
              </a:rPr>
              <a:t> matice </a:t>
            </a:r>
          </a:p>
          <a:p>
            <a:pPr lvl="0">
              <a:buClr>
                <a:srgbClr val="D16349"/>
              </a:buClr>
              <a:defRPr/>
            </a:pPr>
            <a:r>
              <a:rPr lang="cs-CZ" sz="1600" dirty="0">
                <a:solidFill>
                  <a:sysClr val="windowText" lastClr="000000"/>
                </a:solidFill>
                <a:latin typeface="+mj-lt"/>
              </a:rPr>
              <a:t>M</a:t>
            </a:r>
            <a:r>
              <a:rPr lang="cs-CZ" sz="1600" dirty="0" smtClean="0">
                <a:solidFill>
                  <a:sysClr val="windowText" lastClr="000000"/>
                </a:solidFill>
                <a:latin typeface="+mj-lt"/>
              </a:rPr>
              <a:t>atice dimenze n x n (n = počet objektů), popisující vzdálenost, kdy byl objekt poprvé zařazen do shluku.</a:t>
            </a:r>
          </a:p>
          <a:p>
            <a:pPr lvl="0">
              <a:buClr>
                <a:srgbClr val="D16349"/>
              </a:buClr>
              <a:defRPr/>
            </a:pPr>
            <a:r>
              <a:rPr lang="cs-CZ" sz="1600" dirty="0" smtClean="0">
                <a:solidFill>
                  <a:sysClr val="windowText" lastClr="000000"/>
                </a:solidFill>
                <a:latin typeface="+mj-lt"/>
              </a:rPr>
              <a:t>Hodnoty </a:t>
            </a:r>
            <a:r>
              <a:rPr lang="cs-CZ" sz="1600" dirty="0" err="1" smtClean="0">
                <a:solidFill>
                  <a:sysClr val="windowText" lastClr="000000"/>
                </a:solidFill>
                <a:latin typeface="+mj-lt"/>
              </a:rPr>
              <a:t>kofenetické</a:t>
            </a:r>
            <a:r>
              <a:rPr lang="cs-CZ" sz="1600" dirty="0" smtClean="0">
                <a:solidFill>
                  <a:sysClr val="windowText" lastClr="000000"/>
                </a:solidFill>
                <a:latin typeface="+mj-lt"/>
              </a:rPr>
              <a:t> matice závisí na typu algoritmu shlukování.</a:t>
            </a:r>
          </a:p>
          <a:p>
            <a:pPr lvl="0">
              <a:defRPr/>
            </a:pPr>
            <a:endParaRPr lang="cs-CZ" sz="1600" dirty="0" smtClean="0">
              <a:solidFill>
                <a:sysClr val="windowText" lastClr="000000"/>
              </a:solidFill>
              <a:latin typeface="+mj-lt"/>
            </a:endParaRPr>
          </a:p>
          <a:p>
            <a:pPr lvl="0">
              <a:defRPr/>
            </a:pPr>
            <a:endParaRPr lang="cs-CZ" sz="1600" dirty="0" smtClean="0">
              <a:solidFill>
                <a:sysClr val="windowText" lastClr="000000"/>
              </a:solidFill>
              <a:latin typeface="+mj-lt"/>
            </a:endParaRPr>
          </a:p>
          <a:p>
            <a:pPr lvl="0">
              <a:defRPr/>
            </a:pPr>
            <a:endParaRPr lang="cs-CZ" sz="1600" dirty="0">
              <a:solidFill>
                <a:sysClr val="windowText" lastClr="000000"/>
              </a:solidFill>
              <a:latin typeface="+mj-lt"/>
            </a:endParaRPr>
          </a:p>
          <a:p>
            <a:pPr lvl="0">
              <a:defRPr/>
            </a:pPr>
            <a:endParaRPr lang="cs-CZ" sz="1600" dirty="0" smtClean="0">
              <a:solidFill>
                <a:sysClr val="windowText" lastClr="000000"/>
              </a:solidFill>
              <a:latin typeface="+mj-lt"/>
            </a:endParaRPr>
          </a:p>
          <a:p>
            <a:pPr lvl="0">
              <a:defRPr/>
            </a:pPr>
            <a:endParaRPr lang="cs-CZ" sz="1600" dirty="0">
              <a:solidFill>
                <a:sysClr val="windowText" lastClr="000000"/>
              </a:solidFill>
              <a:latin typeface="+mj-lt"/>
            </a:endParaRPr>
          </a:p>
          <a:p>
            <a:pPr lvl="0">
              <a:defRPr/>
            </a:pPr>
            <a:endParaRPr lang="cs-CZ" sz="1600" dirty="0" smtClean="0">
              <a:solidFill>
                <a:sysClr val="windowText" lastClr="000000"/>
              </a:solidFill>
              <a:latin typeface="+mj-lt"/>
            </a:endParaRPr>
          </a:p>
          <a:p>
            <a:pPr lvl="0">
              <a:defRPr/>
            </a:pPr>
            <a:endParaRPr lang="cs-CZ" sz="1600" dirty="0">
              <a:solidFill>
                <a:sysClr val="windowText" lastClr="000000"/>
              </a:solidFill>
              <a:latin typeface="+mj-lt"/>
            </a:endParaRPr>
          </a:p>
          <a:p>
            <a:pPr lvl="0">
              <a:defRPr/>
            </a:pPr>
            <a:endParaRPr lang="cs-CZ" sz="1600" dirty="0" smtClean="0">
              <a:solidFill>
                <a:sysClr val="windowText" lastClr="000000"/>
              </a:solidFill>
              <a:latin typeface="+mj-lt"/>
            </a:endParaRPr>
          </a:p>
          <a:p>
            <a:pPr lvl="0">
              <a:defRPr/>
            </a:pPr>
            <a:endParaRPr lang="cs-CZ" sz="1600" dirty="0">
              <a:solidFill>
                <a:sysClr val="windowText" lastClr="000000"/>
              </a:solidFill>
              <a:latin typeface="+mj-lt"/>
            </a:endParaRPr>
          </a:p>
          <a:p>
            <a:pPr lvl="0">
              <a:defRPr/>
            </a:pPr>
            <a:endParaRPr lang="cs-CZ" sz="1600" dirty="0" smtClean="0">
              <a:solidFill>
                <a:sysClr val="windowText" lastClr="000000"/>
              </a:solidFill>
              <a:latin typeface="+mj-lt"/>
            </a:endParaRPr>
          </a:p>
          <a:p>
            <a:pPr lvl="0">
              <a:defRPr/>
            </a:pPr>
            <a:endParaRPr lang="cs-CZ" sz="1600" dirty="0" smtClean="0">
              <a:solidFill>
                <a:sysClr val="windowText" lastClr="000000"/>
              </a:solidFill>
              <a:latin typeface="+mj-lt"/>
            </a:endParaRPr>
          </a:p>
          <a:p>
            <a:pPr>
              <a:defRPr/>
            </a:pPr>
            <a:endParaRPr lang="cs-CZ" sz="1600" dirty="0" smtClean="0">
              <a:solidFill>
                <a:sysClr val="windowText" lastClr="000000"/>
              </a:solidFill>
              <a:latin typeface="+mj-lt"/>
            </a:endParaRPr>
          </a:p>
          <a:p>
            <a:pPr marL="0" indent="0">
              <a:buNone/>
              <a:defRPr/>
            </a:pPr>
            <a:endParaRPr lang="cs-CZ" sz="1600" dirty="0" smtClean="0">
              <a:solidFill>
                <a:sysClr val="windowText" lastClr="000000"/>
              </a:solidFill>
              <a:latin typeface="+mj-lt"/>
            </a:endParaRPr>
          </a:p>
          <a:p>
            <a:pPr marL="0" indent="0">
              <a:buNone/>
              <a:defRPr/>
            </a:pPr>
            <a:endParaRPr lang="cs-CZ" sz="1600" dirty="0" smtClean="0">
              <a:solidFill>
                <a:sysClr val="windowText" lastClr="000000"/>
              </a:solidFill>
              <a:latin typeface="+mj-lt"/>
            </a:endParaRPr>
          </a:p>
          <a:p>
            <a:pPr marL="0" indent="0">
              <a:buNone/>
              <a:defRPr/>
            </a:pPr>
            <a:endParaRPr lang="cs-CZ" sz="1600" b="1" dirty="0" smtClean="0">
              <a:solidFill>
                <a:sysClr val="windowText" lastClr="000000"/>
              </a:solidFill>
              <a:latin typeface="+mj-lt"/>
            </a:endParaRPr>
          </a:p>
          <a:p>
            <a:pPr marL="0" indent="0">
              <a:buNone/>
              <a:defRPr/>
            </a:pPr>
            <a:r>
              <a:rPr lang="cs-CZ" sz="1600" b="1" u="sng" dirty="0" err="1" smtClean="0">
                <a:solidFill>
                  <a:sysClr val="windowText" lastClr="000000"/>
                </a:solidFill>
                <a:latin typeface="+mj-lt"/>
              </a:rPr>
              <a:t>Kofenetický</a:t>
            </a:r>
            <a:r>
              <a:rPr lang="cs-CZ" sz="1600" b="1" u="sng" dirty="0" smtClean="0">
                <a:solidFill>
                  <a:sysClr val="windowText" lastClr="000000"/>
                </a:solidFill>
                <a:latin typeface="+mj-lt"/>
              </a:rPr>
              <a:t> index</a:t>
            </a:r>
          </a:p>
          <a:p>
            <a:pPr>
              <a:buClr>
                <a:srgbClr val="D16349"/>
              </a:buClr>
              <a:defRPr/>
            </a:pPr>
            <a:r>
              <a:rPr lang="cs-CZ" sz="1600" dirty="0">
                <a:solidFill>
                  <a:sysClr val="windowText" lastClr="000000"/>
                </a:solidFill>
                <a:latin typeface="+mj-lt"/>
              </a:rPr>
              <a:t>K</a:t>
            </a:r>
            <a:r>
              <a:rPr lang="cs-CZ" sz="1600" dirty="0" smtClean="0">
                <a:solidFill>
                  <a:sysClr val="windowText" lastClr="000000"/>
                </a:solidFill>
                <a:latin typeface="+mj-lt"/>
              </a:rPr>
              <a:t>orelace </a:t>
            </a:r>
            <a:r>
              <a:rPr lang="cs-CZ" sz="1600" dirty="0" err="1">
                <a:solidFill>
                  <a:sysClr val="windowText" lastClr="000000"/>
                </a:solidFill>
                <a:latin typeface="+mj-lt"/>
              </a:rPr>
              <a:t>kofenetické</a:t>
            </a:r>
            <a:r>
              <a:rPr lang="cs-CZ" sz="1600" dirty="0">
                <a:solidFill>
                  <a:sysClr val="windowText" lastClr="000000"/>
                </a:solidFill>
                <a:latin typeface="+mj-lt"/>
              </a:rPr>
              <a:t> matice s původní maticí </a:t>
            </a:r>
            <a:r>
              <a:rPr lang="cs-CZ" sz="1600" dirty="0" smtClean="0">
                <a:solidFill>
                  <a:sysClr val="windowText" lastClr="000000"/>
                </a:solidFill>
                <a:latin typeface="+mj-lt"/>
              </a:rPr>
              <a:t>vzdáleností. </a:t>
            </a:r>
          </a:p>
          <a:p>
            <a:pPr>
              <a:buClr>
                <a:srgbClr val="D16349"/>
              </a:buClr>
              <a:defRPr/>
            </a:pPr>
            <a:r>
              <a:rPr lang="cs-CZ" sz="1600" dirty="0" smtClean="0">
                <a:solidFill>
                  <a:sysClr val="windowText" lastClr="000000"/>
                </a:solidFill>
                <a:latin typeface="+mj-lt"/>
              </a:rPr>
              <a:t>Čím vyšší korelace, tím </a:t>
            </a:r>
            <a:r>
              <a:rPr lang="cs-CZ" sz="1600" dirty="0">
                <a:solidFill>
                  <a:sysClr val="windowText" lastClr="000000"/>
                </a:solidFill>
                <a:latin typeface="+mj-lt"/>
              </a:rPr>
              <a:t>lepší algoritmus (-</a:t>
            </a:r>
            <a:r>
              <a:rPr lang="en-US" sz="1600" dirty="0">
                <a:solidFill>
                  <a:sysClr val="windowText" lastClr="000000"/>
                </a:solidFill>
                <a:latin typeface="+mj-lt"/>
              </a:rPr>
              <a:t>&gt; v</a:t>
            </a:r>
            <a:r>
              <a:rPr lang="cs-CZ" sz="1600" dirty="0" err="1">
                <a:solidFill>
                  <a:sysClr val="windowText" lastClr="000000"/>
                </a:solidFill>
                <a:latin typeface="+mj-lt"/>
              </a:rPr>
              <a:t>íce</a:t>
            </a:r>
            <a:r>
              <a:rPr lang="cs-CZ" sz="1600" dirty="0">
                <a:solidFill>
                  <a:sysClr val="windowText" lastClr="000000"/>
                </a:solidFill>
                <a:latin typeface="+mj-lt"/>
              </a:rPr>
              <a:t> odpovídá realitě</a:t>
            </a:r>
            <a:r>
              <a:rPr lang="cs-CZ" sz="1600" dirty="0" smtClean="0">
                <a:solidFill>
                  <a:sysClr val="windowText" lastClr="000000"/>
                </a:solidFill>
                <a:latin typeface="+mj-lt"/>
              </a:rPr>
              <a:t>).</a:t>
            </a:r>
            <a:endParaRPr lang="cs-CZ" sz="1600" dirty="0">
              <a:solidFill>
                <a:sysClr val="windowText" lastClr="000000"/>
              </a:solidFill>
              <a:latin typeface="+mj-lt"/>
            </a:endParaRPr>
          </a:p>
        </p:txBody>
      </p:sp>
      <p:sp>
        <p:nvSpPr>
          <p:cNvPr id="80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xfrm>
            <a:off x="683568" y="6446663"/>
            <a:ext cx="3581400" cy="366713"/>
          </a:xfrm>
          <a:noFill/>
          <a:ln>
            <a:miter lim="800000"/>
            <a:headEnd/>
            <a:tailEnd/>
          </a:ln>
        </p:spPr>
        <p:txBody>
          <a:bodyPr anchor="ctr"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Jarkovský, </a:t>
            </a:r>
            <a:r>
              <a:rPr lang="cs-CZ" dirty="0" smtClean="0"/>
              <a:t>S. </a:t>
            </a:r>
            <a:r>
              <a:rPr lang="cs-CZ" dirty="0" err="1" smtClean="0"/>
              <a:t>Littnerová</a:t>
            </a:r>
            <a:r>
              <a:rPr lang="cs-CZ" dirty="0" smtClean="0"/>
              <a:t>, L</a:t>
            </a:r>
            <a:r>
              <a:rPr lang="cs-CZ" dirty="0"/>
              <a:t>. </a:t>
            </a:r>
            <a:r>
              <a:rPr lang="cs-CZ" dirty="0" smtClean="0"/>
              <a:t>Brožová</a:t>
            </a:r>
            <a:endParaRPr lang="cs-CZ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/>
          </p:nvPr>
        </p:nvGraphicFramePr>
        <p:xfrm>
          <a:off x="588115" y="2585995"/>
          <a:ext cx="3600450" cy="2592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89" name="Graph" r:id="rId4" imgW="3600000" imgH="4320000" progId="STATISTICA.Graph">
                  <p:embed/>
                </p:oleObj>
              </mc:Choice>
              <mc:Fallback>
                <p:oleObj name="Graph" r:id="rId4" imgW="3600000" imgH="4320000" progId="STATISTICA.Graph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8115" y="2585995"/>
                        <a:ext cx="3600450" cy="2592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Tabulka 2"/>
          <p:cNvGraphicFramePr>
            <a:graphicFrameLocks noGrp="1"/>
          </p:cNvGraphicFramePr>
          <p:nvPr>
            <p:extLst/>
          </p:nvPr>
        </p:nvGraphicFramePr>
        <p:xfrm>
          <a:off x="5148064" y="2874029"/>
          <a:ext cx="3240359" cy="1368150"/>
        </p:xfrm>
        <a:graphic>
          <a:graphicData uri="http://schemas.openxmlformats.org/drawingml/2006/table">
            <a:tbl>
              <a:tblPr/>
              <a:tblGrid>
                <a:gridCol w="7134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53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53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053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537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0537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28025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025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12.7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12.7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12.7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025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12.7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12.7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12.7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8025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8025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 gridSpan="3"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Matice je </a:t>
                      </a:r>
                      <a:r>
                        <a:rPr lang="cs-CZ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symetrická podél diagonály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8025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0" name="Down Arrow 12"/>
          <p:cNvSpPr/>
          <p:nvPr/>
        </p:nvSpPr>
        <p:spPr>
          <a:xfrm rot="5400000" flipV="1">
            <a:off x="4120952" y="3526663"/>
            <a:ext cx="288032" cy="288032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  <a:ln>
            <a:prstDash val="soli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Obdélník 3"/>
          <p:cNvSpPr/>
          <p:nvPr/>
        </p:nvSpPr>
        <p:spPr>
          <a:xfrm>
            <a:off x="5960506" y="2276872"/>
            <a:ext cx="185185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cs-CZ" sz="1600" b="1" dirty="0" err="1">
                <a:solidFill>
                  <a:sysClr val="windowText" lastClr="000000"/>
                </a:solidFill>
              </a:rPr>
              <a:t>Kofenetická</a:t>
            </a:r>
            <a:r>
              <a:rPr lang="cs-CZ" sz="1600" b="1" dirty="0">
                <a:solidFill>
                  <a:sysClr val="windowText" lastClr="000000"/>
                </a:solidFill>
              </a:rPr>
              <a:t> matice </a:t>
            </a:r>
          </a:p>
        </p:txBody>
      </p:sp>
      <p:sp>
        <p:nvSpPr>
          <p:cNvPr id="12" name="Obdélník 11"/>
          <p:cNvSpPr/>
          <p:nvPr/>
        </p:nvSpPr>
        <p:spPr>
          <a:xfrm>
            <a:off x="1749602" y="2276872"/>
            <a:ext cx="125489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cs-CZ" sz="1600" b="1" dirty="0" err="1" smtClean="0">
                <a:solidFill>
                  <a:sysClr val="windowText" lastClr="000000"/>
                </a:solidFill>
              </a:rPr>
              <a:t>Dendrogram</a:t>
            </a:r>
            <a:endParaRPr lang="cs-CZ" sz="1600" b="1" dirty="0">
              <a:solidFill>
                <a:sysClr val="windowText" lastClr="000000"/>
              </a:solidFill>
            </a:endParaRPr>
          </a:p>
        </p:txBody>
      </p:sp>
      <p:cxnSp>
        <p:nvCxnSpPr>
          <p:cNvPr id="9" name="Přímá spojnice se šipkou 8"/>
          <p:cNvCxnSpPr/>
          <p:nvPr/>
        </p:nvCxnSpPr>
        <p:spPr>
          <a:xfrm>
            <a:off x="7632000" y="3774211"/>
            <a:ext cx="0" cy="756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bdélník 14"/>
          <p:cNvSpPr/>
          <p:nvPr/>
        </p:nvSpPr>
        <p:spPr>
          <a:xfrm>
            <a:off x="6886433" y="4417948"/>
            <a:ext cx="200604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cs-CZ" sz="1400" dirty="0" smtClean="0">
                <a:solidFill>
                  <a:sysClr val="windowText" lastClr="000000"/>
                </a:solidFill>
              </a:rPr>
              <a:t>Vzdálenost, kdy došlo k prvnímu spojení D+C</a:t>
            </a:r>
            <a:endParaRPr lang="cs-CZ" sz="1400" dirty="0">
              <a:solidFill>
                <a:sysClr val="windowText" lastClr="000000"/>
              </a:solidFill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7452320" y="3566955"/>
            <a:ext cx="360040" cy="211460"/>
          </a:xfrm>
          <a:prstGeom prst="rect">
            <a:avLst/>
          </a:prstGeom>
          <a:noFill/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5057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itle 1"/>
          <p:cNvSpPr txBox="1">
            <a:spLocks/>
          </p:cNvSpPr>
          <p:nvPr/>
        </p:nvSpPr>
        <p:spPr>
          <a:xfrm>
            <a:off x="251520" y="274638"/>
            <a:ext cx="8784976" cy="562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7B9899"/>
                </a:solidFill>
                <a:latin typeface="+mj-lt"/>
                <a:ea typeface="+mj-ea"/>
                <a:cs typeface="+mj-cs"/>
              </a:defRPr>
            </a:lvl1pPr>
            <a:lvl2pPr algn="ctr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7B9899"/>
                </a:solidFill>
                <a:latin typeface="Calibri" pitchFamily="34" charset="0"/>
              </a:defRPr>
            </a:lvl2pPr>
            <a:lvl3pPr algn="ctr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7B9899"/>
                </a:solidFill>
                <a:latin typeface="Calibri" pitchFamily="34" charset="0"/>
              </a:defRPr>
            </a:lvl3pPr>
            <a:lvl4pPr algn="ctr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7B9899"/>
                </a:solidFill>
                <a:latin typeface="Calibri" pitchFamily="34" charset="0"/>
              </a:defRPr>
            </a:lvl4pPr>
            <a:lvl5pPr algn="ctr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7B9899"/>
                </a:solidFill>
                <a:latin typeface="Calibri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7B9899"/>
                </a:solidFill>
                <a:latin typeface="Calibri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7B9899"/>
                </a:solidFill>
                <a:latin typeface="Calibri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7B9899"/>
                </a:solidFill>
                <a:latin typeface="Calibri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7B9899"/>
                </a:solidFill>
                <a:latin typeface="Calibri" pitchFamily="34" charset="0"/>
              </a:defRPr>
            </a:lvl9pPr>
          </a:lstStyle>
          <a:p>
            <a:r>
              <a:rPr lang="cs-CZ" sz="3000" dirty="0" smtClean="0"/>
              <a:t>Určení optimálního počtu shluků I</a:t>
            </a:r>
            <a:endParaRPr lang="cs-CZ" sz="3000" dirty="0"/>
          </a:p>
        </p:txBody>
      </p:sp>
      <p:sp>
        <p:nvSpPr>
          <p:cNvPr id="44" name="Content Placeholder 2"/>
          <p:cNvSpPr txBox="1">
            <a:spLocks/>
          </p:cNvSpPr>
          <p:nvPr/>
        </p:nvSpPr>
        <p:spPr>
          <a:xfrm>
            <a:off x="251520" y="1268760"/>
            <a:ext cx="8784976" cy="49294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D16349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cs-CZ" sz="16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Subjektivní</a:t>
            </a:r>
            <a:r>
              <a:rPr kumimoji="0" lang="cs-CZ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 rozhodování podle:</a:t>
            </a:r>
            <a:r>
              <a:rPr kumimoji="0" lang="cs-CZ" sz="1600" b="0" i="0" u="none" strike="noStrike" kern="120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 </a:t>
            </a:r>
          </a:p>
          <a:p>
            <a:pPr marL="720725"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D16349"/>
              </a:buClr>
              <a:buSzTx/>
              <a:buAutoNum type="arabicParenR"/>
              <a:tabLst/>
              <a:defRPr/>
            </a:pPr>
            <a:r>
              <a:rPr kumimoji="0" lang="cs-CZ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počtu objektů ve shluku,</a:t>
            </a:r>
            <a:r>
              <a:rPr lang="cs-CZ" sz="1600" dirty="0" smtClean="0">
                <a:solidFill>
                  <a:sysClr val="windowText" lastClr="000000"/>
                </a:solidFill>
                <a:latin typeface="Calibri"/>
              </a:rPr>
              <a:t> </a:t>
            </a:r>
          </a:p>
          <a:p>
            <a:pPr marL="720725"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D16349"/>
              </a:buClr>
              <a:buSzTx/>
              <a:buAutoNum type="arabicParenR"/>
              <a:tabLst/>
              <a:defRPr/>
            </a:pPr>
            <a:r>
              <a:rPr lang="cs-CZ" sz="1600" dirty="0" smtClean="0">
                <a:solidFill>
                  <a:sysClr val="windowText" lastClr="000000"/>
                </a:solidFill>
                <a:latin typeface="Calibri"/>
              </a:rPr>
              <a:t>vzdálenosti shluků, </a:t>
            </a:r>
          </a:p>
          <a:p>
            <a:pPr marL="720725"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D16349"/>
              </a:buClr>
              <a:buSzTx/>
              <a:buAutoNum type="arabicParenR"/>
              <a:tabLst/>
              <a:defRPr/>
            </a:pPr>
            <a:r>
              <a:rPr lang="cs-CZ" sz="1600" dirty="0" smtClean="0">
                <a:solidFill>
                  <a:sysClr val="windowText" lastClr="000000"/>
                </a:solidFill>
                <a:latin typeface="Calibri"/>
              </a:rPr>
              <a:t>na základě charakteru dat.</a:t>
            </a:r>
          </a:p>
          <a:p>
            <a:pPr marL="720725"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D16349"/>
              </a:buClr>
              <a:buSzTx/>
              <a:buAutoNum type="arabicParenR"/>
              <a:tabLst/>
              <a:defRPr/>
            </a:pPr>
            <a:endParaRPr lang="cs-CZ" sz="1600" dirty="0" smtClean="0">
              <a:solidFill>
                <a:sysClr val="windowText" lastClr="000000"/>
              </a:solidFill>
              <a:latin typeface="Calibri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D16349"/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cs-CZ" sz="1600" dirty="0" smtClean="0">
                <a:solidFill>
                  <a:sysClr val="windowText" lastClr="000000"/>
                </a:solidFill>
                <a:latin typeface="Calibri"/>
              </a:rPr>
              <a:t>Objektivní např. pomocí </a:t>
            </a:r>
            <a:r>
              <a:rPr lang="cs-CZ" sz="1600" b="1" dirty="0" err="1" smtClean="0">
                <a:solidFill>
                  <a:sysClr val="windowText" lastClr="000000"/>
                </a:solidFill>
                <a:latin typeface="Calibri"/>
              </a:rPr>
              <a:t>Silhouette</a:t>
            </a:r>
            <a:r>
              <a:rPr lang="cs-CZ" sz="1600" b="1" dirty="0" smtClean="0">
                <a:solidFill>
                  <a:sysClr val="windowText" lastClr="000000"/>
                </a:solidFill>
                <a:latin typeface="Calibri"/>
              </a:rPr>
              <a:t> indexu</a:t>
            </a:r>
            <a:r>
              <a:rPr lang="cs-CZ" sz="1600" dirty="0" smtClean="0">
                <a:solidFill>
                  <a:sysClr val="windowText" lastClr="000000"/>
                </a:solidFill>
                <a:latin typeface="Calibri"/>
              </a:rPr>
              <a:t>, kde </a:t>
            </a:r>
            <a:r>
              <a:rPr lang="cs-CZ" sz="1600" i="1" dirty="0" smtClean="0">
                <a:solidFill>
                  <a:sysClr val="windowText" lastClr="000000"/>
                </a:solidFill>
                <a:latin typeface="Calibri"/>
              </a:rPr>
              <a:t>a(i) </a:t>
            </a:r>
            <a:r>
              <a:rPr lang="cs-CZ" sz="1600" dirty="0" smtClean="0">
                <a:solidFill>
                  <a:sysClr val="windowText" lastClr="000000"/>
                </a:solidFill>
                <a:latin typeface="Calibri"/>
              </a:rPr>
              <a:t>je průměrná vzdálenost objektu ke všem ostatním objektům v daném shluku a </a:t>
            </a:r>
            <a:r>
              <a:rPr lang="cs-CZ" sz="1600" i="1" dirty="0" smtClean="0">
                <a:solidFill>
                  <a:sysClr val="windowText" lastClr="000000"/>
                </a:solidFill>
                <a:latin typeface="Calibri"/>
              </a:rPr>
              <a:t>b(i)</a:t>
            </a:r>
            <a:r>
              <a:rPr lang="cs-CZ" sz="1600" dirty="0" smtClean="0">
                <a:solidFill>
                  <a:sysClr val="windowText" lastClr="000000"/>
                </a:solidFill>
                <a:latin typeface="Calibri"/>
              </a:rPr>
              <a:t> je nejmenší průměrná vzdálenost objektu </a:t>
            </a:r>
            <a:r>
              <a:rPr lang="cs-CZ" sz="1600" i="1" dirty="0" smtClean="0">
                <a:solidFill>
                  <a:sysClr val="windowText" lastClr="000000"/>
                </a:solidFill>
                <a:latin typeface="Calibri"/>
              </a:rPr>
              <a:t>i</a:t>
            </a:r>
            <a:r>
              <a:rPr lang="cs-CZ" sz="1600" dirty="0" smtClean="0">
                <a:solidFill>
                  <a:sysClr val="windowText" lastClr="000000"/>
                </a:solidFill>
                <a:latin typeface="Calibri"/>
              </a:rPr>
              <a:t> k objektům ostatních shluků (odkazuje tedy na vzdálenost k sousednímu shluku).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D16349"/>
              </a:buClr>
              <a:buSzTx/>
              <a:buFont typeface="Arial" pitchFamily="34" charset="0"/>
              <a:buChar char="•"/>
              <a:tabLst/>
              <a:defRPr/>
            </a:pPr>
            <a:endParaRPr lang="cs-CZ" sz="1600" b="1" dirty="0">
              <a:solidFill>
                <a:sysClr val="windowText" lastClr="000000"/>
              </a:solidFill>
              <a:latin typeface="Calibri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D16349"/>
              </a:buClr>
              <a:buSzTx/>
              <a:buFont typeface="Arial" pitchFamily="34" charset="0"/>
              <a:buChar char="•"/>
              <a:tabLst/>
              <a:defRPr/>
            </a:pPr>
            <a:endParaRPr lang="cs-CZ" sz="1600" b="1" dirty="0" smtClean="0">
              <a:solidFill>
                <a:sysClr val="windowText" lastClr="000000"/>
              </a:solidFill>
              <a:latin typeface="Calibri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D16349"/>
              </a:buClr>
              <a:buSzTx/>
              <a:buFont typeface="Arial" pitchFamily="34" charset="0"/>
              <a:buChar char="•"/>
              <a:tabLst/>
              <a:defRPr/>
            </a:pPr>
            <a:endParaRPr lang="cs-CZ" sz="1600" b="1" dirty="0" smtClean="0">
              <a:solidFill>
                <a:sysClr val="windowText" lastClr="000000"/>
              </a:solidFill>
              <a:latin typeface="Calibri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D16349"/>
              </a:buClr>
              <a:buSzTx/>
              <a:buFont typeface="Arial" pitchFamily="34" charset="0"/>
              <a:buChar char="•"/>
              <a:tabLst/>
              <a:defRPr/>
            </a:pPr>
            <a:endParaRPr lang="cs-CZ" sz="1600" b="1" dirty="0">
              <a:solidFill>
                <a:sysClr val="windowText" lastClr="000000"/>
              </a:solidFill>
              <a:latin typeface="Calibri"/>
            </a:endParaRPr>
          </a:p>
          <a:p>
            <a:pPr lvl="0">
              <a:buClr>
                <a:srgbClr val="D16349"/>
              </a:buClr>
              <a:defRPr/>
            </a:pPr>
            <a:r>
              <a:rPr lang="cs-CZ" sz="1600" dirty="0" smtClean="0">
                <a:solidFill>
                  <a:sysClr val="windowText" lastClr="000000"/>
                </a:solidFill>
                <a:latin typeface="Calibri"/>
              </a:rPr>
              <a:t>Platí: -1 ≤ s(i)</a:t>
            </a:r>
            <a:r>
              <a:rPr lang="cs-CZ" sz="1600" dirty="0">
                <a:solidFill>
                  <a:sysClr val="windowText" lastClr="000000"/>
                </a:solidFill>
              </a:rPr>
              <a:t> </a:t>
            </a:r>
            <a:r>
              <a:rPr lang="cs-CZ" sz="1600" dirty="0" smtClean="0">
                <a:solidFill>
                  <a:sysClr val="windowText" lastClr="000000"/>
                </a:solidFill>
              </a:rPr>
              <a:t>≤ 1.</a:t>
            </a:r>
          </a:p>
          <a:p>
            <a:pPr lvl="0">
              <a:buClr>
                <a:srgbClr val="D16349"/>
              </a:buClr>
              <a:defRPr/>
            </a:pPr>
            <a:r>
              <a:rPr lang="cs-CZ" sz="1600" dirty="0" smtClean="0">
                <a:solidFill>
                  <a:sysClr val="windowText" lastClr="000000"/>
                </a:solidFill>
                <a:latin typeface="Calibri"/>
              </a:rPr>
              <a:t>s(i) blízké -1 značí špatné zařazení do shluku, blízké 1 správné zařazení do shluku, hodnoty blízké 0 značí, že objekt leží na hranici dvou shluků.</a:t>
            </a:r>
          </a:p>
          <a:p>
            <a:pPr lvl="0">
              <a:buClr>
                <a:srgbClr val="D16349"/>
              </a:buClr>
              <a:defRPr/>
            </a:pPr>
            <a:r>
              <a:rPr lang="cs-CZ" sz="1600" dirty="0" smtClean="0">
                <a:solidFill>
                  <a:sysClr val="windowText" lastClr="000000"/>
                </a:solidFill>
                <a:latin typeface="Calibri"/>
              </a:rPr>
              <a:t>Počítá se průměr </a:t>
            </a:r>
            <a:r>
              <a:rPr lang="cs-CZ" sz="1600" i="1" dirty="0" smtClean="0">
                <a:solidFill>
                  <a:sysClr val="windowText" lastClr="000000"/>
                </a:solidFill>
                <a:latin typeface="Calibri"/>
              </a:rPr>
              <a:t>s(i) </a:t>
            </a:r>
            <a:r>
              <a:rPr lang="cs-CZ" sz="1600" dirty="0" smtClean="0">
                <a:solidFill>
                  <a:sysClr val="windowText" lastClr="000000"/>
                </a:solidFill>
                <a:latin typeface="Calibri"/>
              </a:rPr>
              <a:t>v rámci shluků a do grafu vykreslujeme průměr </a:t>
            </a:r>
            <a:r>
              <a:rPr lang="cs-CZ" sz="1600" i="1" dirty="0">
                <a:solidFill>
                  <a:sysClr val="windowText" lastClr="000000"/>
                </a:solidFill>
              </a:rPr>
              <a:t>s(i) </a:t>
            </a:r>
            <a:r>
              <a:rPr lang="cs-CZ" sz="1600" dirty="0" smtClean="0">
                <a:solidFill>
                  <a:sysClr val="windowText" lastClr="000000"/>
                </a:solidFill>
                <a:latin typeface="Calibri"/>
              </a:rPr>
              <a:t>pro všechny shluky. Počet shluků s nejvyšší hodnotou celkového </a:t>
            </a:r>
            <a:r>
              <a:rPr lang="cs-CZ" sz="1600" i="1" dirty="0" smtClean="0">
                <a:solidFill>
                  <a:sysClr val="windowText" lastClr="000000"/>
                </a:solidFill>
                <a:latin typeface="Calibri"/>
              </a:rPr>
              <a:t>s(i)</a:t>
            </a:r>
            <a:r>
              <a:rPr lang="cs-CZ" sz="1600" dirty="0" smtClean="0">
                <a:solidFill>
                  <a:sysClr val="windowText" lastClr="000000"/>
                </a:solidFill>
                <a:latin typeface="Calibri"/>
              </a:rPr>
              <a:t> odkazuje na nejlepší dělení souboru. </a:t>
            </a:r>
          </a:p>
          <a:p>
            <a:pPr lvl="0">
              <a:buClr>
                <a:srgbClr val="D16349"/>
              </a:buClr>
              <a:defRPr/>
            </a:pPr>
            <a:endParaRPr lang="cs-CZ" sz="1600" dirty="0" smtClean="0">
              <a:solidFill>
                <a:sysClr val="windowText" lastClr="000000"/>
              </a:solidFill>
              <a:latin typeface="Calibri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D16349"/>
              </a:buClr>
              <a:buSzTx/>
              <a:buFont typeface="Arial" pitchFamily="34" charset="0"/>
              <a:buChar char="•"/>
              <a:tabLst/>
              <a:defRPr/>
            </a:pPr>
            <a:endParaRPr kumimoji="0" lang="cs-CZ" sz="1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cs-CZ" sz="1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80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xfrm>
            <a:off x="611560" y="6446663"/>
            <a:ext cx="3581400" cy="366713"/>
          </a:xfrm>
          <a:noFill/>
          <a:ln>
            <a:miter lim="800000"/>
            <a:headEnd/>
            <a:tailEnd/>
          </a:ln>
        </p:spPr>
        <p:txBody>
          <a:bodyPr anchor="ctr"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Jarkovský, </a:t>
            </a:r>
            <a:r>
              <a:rPr lang="cs-CZ" dirty="0" smtClean="0"/>
              <a:t>S. </a:t>
            </a:r>
            <a:r>
              <a:rPr lang="cs-CZ" dirty="0" err="1" smtClean="0"/>
              <a:t>Littnerová</a:t>
            </a:r>
            <a:r>
              <a:rPr lang="cs-CZ" dirty="0" smtClean="0"/>
              <a:t>, L</a:t>
            </a:r>
            <a:r>
              <a:rPr lang="cs-CZ" dirty="0"/>
              <a:t>. </a:t>
            </a:r>
            <a:r>
              <a:rPr lang="cs-CZ" dirty="0" smtClean="0"/>
              <a:t>Brožová</a:t>
            </a:r>
            <a:endParaRPr lang="cs-CZ" dirty="0"/>
          </a:p>
        </p:txBody>
      </p:sp>
      <p:graphicFrame>
        <p:nvGraphicFramePr>
          <p:cNvPr id="5" name="Object 6"/>
          <p:cNvGraphicFramePr>
            <a:graphicFrameLocks noChangeAspect="1"/>
          </p:cNvGraphicFramePr>
          <p:nvPr>
            <p:extLst/>
          </p:nvPr>
        </p:nvGraphicFramePr>
        <p:xfrm>
          <a:off x="691481" y="3792016"/>
          <a:ext cx="1792287" cy="573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13" name="Rovnice" r:id="rId4" imgW="1307880" imgH="419040" progId="Equation.3">
                  <p:embed/>
                </p:oleObj>
              </mc:Choice>
              <mc:Fallback>
                <p:oleObj name="Rovnice" r:id="rId4" imgW="1307880" imgH="419040" progId="Equation.3">
                  <p:embed/>
                  <p:pic>
                    <p:nvPicPr>
                      <p:cNvPr id="5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1481" y="3792016"/>
                        <a:ext cx="1792287" cy="573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Oval 4"/>
          <p:cNvSpPr/>
          <p:nvPr/>
        </p:nvSpPr>
        <p:spPr>
          <a:xfrm>
            <a:off x="4516379" y="4109939"/>
            <a:ext cx="144016" cy="144016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25400" cap="flat" cmpd="sng" algn="ctr">
            <a:solidFill>
              <a:schemeClr val="bg2">
                <a:lumMod val="5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Oval 5"/>
          <p:cNvSpPr/>
          <p:nvPr/>
        </p:nvSpPr>
        <p:spPr>
          <a:xfrm>
            <a:off x="4660395" y="4397971"/>
            <a:ext cx="144016" cy="144016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25400" cap="flat" cmpd="sng" algn="ctr">
            <a:solidFill>
              <a:schemeClr val="bg2">
                <a:lumMod val="5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Oval 6"/>
          <p:cNvSpPr/>
          <p:nvPr/>
        </p:nvSpPr>
        <p:spPr>
          <a:xfrm>
            <a:off x="4876419" y="3942478"/>
            <a:ext cx="144016" cy="144016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25400" cap="flat" cmpd="sng" algn="ctr">
            <a:solidFill>
              <a:schemeClr val="bg2">
                <a:lumMod val="5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Oval 7"/>
          <p:cNvSpPr/>
          <p:nvPr/>
        </p:nvSpPr>
        <p:spPr>
          <a:xfrm>
            <a:off x="5636703" y="3885964"/>
            <a:ext cx="144016" cy="144016"/>
          </a:xfrm>
          <a:prstGeom prst="ellipse">
            <a:avLst/>
          </a:prstGeom>
          <a:solidFill>
            <a:srgbClr val="F79646"/>
          </a:solidFill>
          <a:ln w="25400" cap="flat" cmpd="sng" algn="ctr">
            <a:solidFill>
              <a:srgbClr val="F7964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Oval 8"/>
          <p:cNvSpPr/>
          <p:nvPr/>
        </p:nvSpPr>
        <p:spPr>
          <a:xfrm>
            <a:off x="5731410" y="4207065"/>
            <a:ext cx="144016" cy="144016"/>
          </a:xfrm>
          <a:prstGeom prst="ellipse">
            <a:avLst/>
          </a:prstGeom>
          <a:solidFill>
            <a:srgbClr val="F79646"/>
          </a:solidFill>
          <a:ln w="25400" cap="flat" cmpd="sng" algn="ctr">
            <a:solidFill>
              <a:srgbClr val="F7964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Oval 9"/>
          <p:cNvSpPr/>
          <p:nvPr/>
        </p:nvSpPr>
        <p:spPr>
          <a:xfrm>
            <a:off x="6091450" y="4086494"/>
            <a:ext cx="144016" cy="144016"/>
          </a:xfrm>
          <a:prstGeom prst="ellipse">
            <a:avLst/>
          </a:prstGeom>
          <a:solidFill>
            <a:srgbClr val="F79646"/>
          </a:solidFill>
          <a:ln w="25400" cap="flat" cmpd="sng" algn="ctr">
            <a:solidFill>
              <a:srgbClr val="F7964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Oval 10"/>
          <p:cNvSpPr/>
          <p:nvPr/>
        </p:nvSpPr>
        <p:spPr>
          <a:xfrm>
            <a:off x="5884531" y="3726454"/>
            <a:ext cx="144016" cy="144016"/>
          </a:xfrm>
          <a:prstGeom prst="ellipse">
            <a:avLst/>
          </a:prstGeom>
          <a:solidFill>
            <a:srgbClr val="F79646"/>
          </a:solidFill>
          <a:ln w="25400" cap="flat" cmpd="sng" algn="ctr">
            <a:solidFill>
              <a:srgbClr val="F7964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Oval 8"/>
          <p:cNvSpPr/>
          <p:nvPr/>
        </p:nvSpPr>
        <p:spPr>
          <a:xfrm>
            <a:off x="5883810" y="3994017"/>
            <a:ext cx="144016" cy="144016"/>
          </a:xfrm>
          <a:prstGeom prst="ellipse">
            <a:avLst/>
          </a:prstGeom>
          <a:solidFill>
            <a:srgbClr val="F79646"/>
          </a:solidFill>
          <a:ln w="25400" cap="flat" cmpd="sng" algn="ctr">
            <a:solidFill>
              <a:srgbClr val="F7964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Oval 9"/>
          <p:cNvSpPr/>
          <p:nvPr/>
        </p:nvSpPr>
        <p:spPr>
          <a:xfrm>
            <a:off x="6243850" y="3873446"/>
            <a:ext cx="144016" cy="144016"/>
          </a:xfrm>
          <a:prstGeom prst="ellipse">
            <a:avLst/>
          </a:prstGeom>
          <a:solidFill>
            <a:srgbClr val="F79646"/>
          </a:solidFill>
          <a:ln w="25400" cap="flat" cmpd="sng" algn="ctr">
            <a:solidFill>
              <a:srgbClr val="F7964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Oval 5"/>
          <p:cNvSpPr/>
          <p:nvPr/>
        </p:nvSpPr>
        <p:spPr>
          <a:xfrm>
            <a:off x="4837210" y="4163036"/>
            <a:ext cx="144016" cy="144016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25400" cap="flat" cmpd="sng" algn="ctr">
            <a:solidFill>
              <a:schemeClr val="bg2">
                <a:lumMod val="5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3" name="Přímá spojnice 2"/>
          <p:cNvCxnSpPr>
            <a:stCxn id="30" idx="6"/>
            <a:endCxn id="24" idx="2"/>
          </p:cNvCxnSpPr>
          <p:nvPr/>
        </p:nvCxnSpPr>
        <p:spPr>
          <a:xfrm flipV="1">
            <a:off x="4981226" y="3957972"/>
            <a:ext cx="655477" cy="2770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Přímá spojnice 30"/>
          <p:cNvCxnSpPr>
            <a:stCxn id="30" idx="6"/>
            <a:endCxn id="28" idx="2"/>
          </p:cNvCxnSpPr>
          <p:nvPr/>
        </p:nvCxnSpPr>
        <p:spPr>
          <a:xfrm flipV="1">
            <a:off x="4981226" y="4066025"/>
            <a:ext cx="902584" cy="1690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Přímá spojnice 35"/>
          <p:cNvCxnSpPr>
            <a:stCxn id="30" idx="6"/>
            <a:endCxn id="25" idx="2"/>
          </p:cNvCxnSpPr>
          <p:nvPr/>
        </p:nvCxnSpPr>
        <p:spPr>
          <a:xfrm>
            <a:off x="4981226" y="4235044"/>
            <a:ext cx="750184" cy="440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Přímá spojnice 37"/>
          <p:cNvCxnSpPr>
            <a:stCxn id="30" idx="6"/>
            <a:endCxn id="27" idx="2"/>
          </p:cNvCxnSpPr>
          <p:nvPr/>
        </p:nvCxnSpPr>
        <p:spPr>
          <a:xfrm flipV="1">
            <a:off x="4981226" y="3798462"/>
            <a:ext cx="903305" cy="4365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Přímá spojnice 39"/>
          <p:cNvCxnSpPr>
            <a:stCxn id="30" idx="6"/>
            <a:endCxn id="29" idx="2"/>
          </p:cNvCxnSpPr>
          <p:nvPr/>
        </p:nvCxnSpPr>
        <p:spPr>
          <a:xfrm flipV="1">
            <a:off x="4981226" y="3945454"/>
            <a:ext cx="1262624" cy="2895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Přímá spojnice 41"/>
          <p:cNvCxnSpPr>
            <a:stCxn id="30" idx="6"/>
            <a:endCxn id="26" idx="2"/>
          </p:cNvCxnSpPr>
          <p:nvPr/>
        </p:nvCxnSpPr>
        <p:spPr>
          <a:xfrm flipV="1">
            <a:off x="4981226" y="4158502"/>
            <a:ext cx="1110224" cy="765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Obdélník 52"/>
          <p:cNvSpPr/>
          <p:nvPr/>
        </p:nvSpPr>
        <p:spPr>
          <a:xfrm>
            <a:off x="5367686" y="3533875"/>
            <a:ext cx="5004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>
                <a:solidFill>
                  <a:srgbClr val="D16349"/>
                </a:solidFill>
              </a:rPr>
              <a:t>b(i)</a:t>
            </a:r>
            <a:endParaRPr lang="en-GB" dirty="0">
              <a:solidFill>
                <a:srgbClr val="D16349"/>
              </a:solidFill>
            </a:endParaRPr>
          </a:p>
        </p:txBody>
      </p:sp>
      <p:cxnSp>
        <p:nvCxnSpPr>
          <p:cNvPr id="55" name="Přímá spojnice 54"/>
          <p:cNvCxnSpPr>
            <a:stCxn id="30" idx="6"/>
            <a:endCxn id="23" idx="4"/>
          </p:cNvCxnSpPr>
          <p:nvPr/>
        </p:nvCxnSpPr>
        <p:spPr>
          <a:xfrm flipH="1" flipV="1">
            <a:off x="4948427" y="4086494"/>
            <a:ext cx="32799" cy="14855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Přímá spojnice 56"/>
          <p:cNvCxnSpPr>
            <a:endCxn id="21" idx="6"/>
          </p:cNvCxnSpPr>
          <p:nvPr/>
        </p:nvCxnSpPr>
        <p:spPr>
          <a:xfrm flipH="1" flipV="1">
            <a:off x="4660395" y="4181947"/>
            <a:ext cx="336243" cy="56073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Přímá spojnice 58"/>
          <p:cNvCxnSpPr>
            <a:stCxn id="30" idx="6"/>
            <a:endCxn id="22" idx="7"/>
          </p:cNvCxnSpPr>
          <p:nvPr/>
        </p:nvCxnSpPr>
        <p:spPr>
          <a:xfrm flipH="1">
            <a:off x="4783320" y="4235044"/>
            <a:ext cx="197906" cy="184018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Obdélník 61"/>
          <p:cNvSpPr/>
          <p:nvPr/>
        </p:nvSpPr>
        <p:spPr>
          <a:xfrm>
            <a:off x="4346260" y="3740607"/>
            <a:ext cx="5004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>
                <a:solidFill>
                  <a:schemeClr val="bg2">
                    <a:lumMod val="50000"/>
                  </a:schemeClr>
                </a:solidFill>
              </a:rPr>
              <a:t>a(i</a:t>
            </a:r>
            <a:r>
              <a:rPr lang="cs-CZ" dirty="0">
                <a:solidFill>
                  <a:schemeClr val="bg2">
                    <a:lumMod val="50000"/>
                  </a:schemeClr>
                </a:solidFill>
              </a:rPr>
              <a:t>)</a:t>
            </a:r>
            <a:endParaRPr lang="en-GB" dirty="0">
              <a:solidFill>
                <a:schemeClr val="bg2">
                  <a:lumMod val="50000"/>
                </a:schemeClr>
              </a:solidFill>
            </a:endParaRPr>
          </a:p>
        </p:txBody>
      </p:sp>
      <p:cxnSp>
        <p:nvCxnSpPr>
          <p:cNvPr id="61" name="Přímá spojnice se šipkou 60"/>
          <p:cNvCxnSpPr>
            <a:endCxn id="30" idx="5"/>
          </p:cNvCxnSpPr>
          <p:nvPr/>
        </p:nvCxnSpPr>
        <p:spPr>
          <a:xfrm flipH="1" flipV="1">
            <a:off x="4960135" y="4285960"/>
            <a:ext cx="36503" cy="180000"/>
          </a:xfrm>
          <a:prstGeom prst="straightConnector1">
            <a:avLst/>
          </a:prstGeom>
          <a:ln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Obdélník 64"/>
          <p:cNvSpPr/>
          <p:nvPr/>
        </p:nvSpPr>
        <p:spPr>
          <a:xfrm>
            <a:off x="4863630" y="4388679"/>
            <a:ext cx="9144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>
                <a:solidFill>
                  <a:schemeClr val="bg2">
                    <a:lumMod val="50000"/>
                  </a:schemeClr>
                </a:solidFill>
              </a:rPr>
              <a:t>Objekt i</a:t>
            </a:r>
            <a:endParaRPr lang="en-GB" dirty="0">
              <a:solidFill>
                <a:schemeClr val="bg2">
                  <a:lumMod val="50000"/>
                </a:schemeClr>
              </a:solidFill>
            </a:endParaRPr>
          </a:p>
        </p:txBody>
      </p:sp>
      <p:cxnSp>
        <p:nvCxnSpPr>
          <p:cNvPr id="66" name="Přímá spojnice se šipkou 65"/>
          <p:cNvCxnSpPr/>
          <p:nvPr/>
        </p:nvCxnSpPr>
        <p:spPr>
          <a:xfrm>
            <a:off x="7165405" y="5934742"/>
            <a:ext cx="574947" cy="18004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ovéPole 63"/>
          <p:cNvSpPr txBox="1"/>
          <p:nvPr/>
        </p:nvSpPr>
        <p:spPr>
          <a:xfrm>
            <a:off x="3635896" y="6114782"/>
            <a:ext cx="54103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/>
              <a:t>Nakonec ale stejně může vyhrát naše subjektivní rozhodnutí </a:t>
            </a:r>
            <a:r>
              <a:rPr lang="cs-CZ" sz="1600" dirty="0" smtClean="0">
                <a:sym typeface="Wingdings" panose="05000000000000000000" pitchFamily="2" charset="2"/>
              </a:rPr>
              <a:t>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2659257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itle 1"/>
          <p:cNvSpPr txBox="1">
            <a:spLocks/>
          </p:cNvSpPr>
          <p:nvPr/>
        </p:nvSpPr>
        <p:spPr>
          <a:xfrm>
            <a:off x="251520" y="274638"/>
            <a:ext cx="8784976" cy="562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7B9899"/>
                </a:solidFill>
                <a:latin typeface="+mj-lt"/>
                <a:ea typeface="+mj-ea"/>
                <a:cs typeface="+mj-cs"/>
              </a:defRPr>
            </a:lvl1pPr>
            <a:lvl2pPr algn="ctr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7B9899"/>
                </a:solidFill>
                <a:latin typeface="Calibri" pitchFamily="34" charset="0"/>
              </a:defRPr>
            </a:lvl2pPr>
            <a:lvl3pPr algn="ctr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7B9899"/>
                </a:solidFill>
                <a:latin typeface="Calibri" pitchFamily="34" charset="0"/>
              </a:defRPr>
            </a:lvl3pPr>
            <a:lvl4pPr algn="ctr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7B9899"/>
                </a:solidFill>
                <a:latin typeface="Calibri" pitchFamily="34" charset="0"/>
              </a:defRPr>
            </a:lvl4pPr>
            <a:lvl5pPr algn="ctr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7B9899"/>
                </a:solidFill>
                <a:latin typeface="Calibri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7B9899"/>
                </a:solidFill>
                <a:latin typeface="Calibri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7B9899"/>
                </a:solidFill>
                <a:latin typeface="Calibri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7B9899"/>
                </a:solidFill>
                <a:latin typeface="Calibri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7B9899"/>
                </a:solidFill>
                <a:latin typeface="Calibri" pitchFamily="34" charset="0"/>
              </a:defRPr>
            </a:lvl9pPr>
          </a:lstStyle>
          <a:p>
            <a:r>
              <a:rPr lang="cs-CZ" sz="3000" dirty="0" smtClean="0"/>
              <a:t>Určení optimálního počtu shluků II</a:t>
            </a:r>
            <a:endParaRPr lang="cs-CZ" sz="3000" dirty="0"/>
          </a:p>
        </p:txBody>
      </p:sp>
      <p:sp>
        <p:nvSpPr>
          <p:cNvPr id="44" name="Content Placeholder 2"/>
          <p:cNvSpPr txBox="1">
            <a:spLocks/>
          </p:cNvSpPr>
          <p:nvPr/>
        </p:nvSpPr>
        <p:spPr>
          <a:xfrm>
            <a:off x="251520" y="1595933"/>
            <a:ext cx="8784976" cy="49294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D16349"/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cs-CZ" sz="1600" dirty="0" smtClean="0">
                <a:solidFill>
                  <a:sysClr val="windowText" lastClr="000000"/>
                </a:solidFill>
                <a:latin typeface="Calibri"/>
              </a:rPr>
              <a:t>Objektivní pomocí </a:t>
            </a:r>
            <a:r>
              <a:rPr lang="cs-CZ" sz="1600" b="1" dirty="0" err="1" smtClean="0">
                <a:solidFill>
                  <a:sysClr val="windowText" lastClr="000000"/>
                </a:solidFill>
                <a:latin typeface="Calibri"/>
              </a:rPr>
              <a:t>Mantelova</a:t>
            </a:r>
            <a:r>
              <a:rPr lang="cs-CZ" sz="1600" b="1" dirty="0" smtClean="0">
                <a:solidFill>
                  <a:sysClr val="windowText" lastClr="000000"/>
                </a:solidFill>
                <a:latin typeface="Calibri"/>
              </a:rPr>
              <a:t> testu.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D16349"/>
              </a:buClr>
              <a:buSzTx/>
              <a:buFont typeface="Arial" pitchFamily="34" charset="0"/>
              <a:buChar char="•"/>
              <a:tabLst/>
              <a:defRPr/>
            </a:pPr>
            <a:endParaRPr lang="cs-CZ" sz="1600" b="1" dirty="0">
              <a:solidFill>
                <a:sysClr val="windowText" lastClr="000000"/>
              </a:solidFill>
              <a:latin typeface="Calibri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D16349"/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cs-CZ" sz="1600" dirty="0" smtClean="0">
                <a:solidFill>
                  <a:sysClr val="windowText" lastClr="000000"/>
                </a:solidFill>
                <a:latin typeface="Calibri"/>
              </a:rPr>
              <a:t>Hodnotíme korelaci původní asociační matice vzdáleností a asociační matice (vypočítanou pomocí </a:t>
            </a:r>
            <a:r>
              <a:rPr lang="cs-CZ" sz="1600" dirty="0" err="1" smtClean="0">
                <a:solidFill>
                  <a:sysClr val="windowText" lastClr="000000"/>
                </a:solidFill>
                <a:latin typeface="Calibri"/>
              </a:rPr>
              <a:t>Gowerova</a:t>
            </a:r>
            <a:r>
              <a:rPr lang="cs-CZ" sz="1600" dirty="0" smtClean="0">
                <a:solidFill>
                  <a:sysClr val="windowText" lastClr="000000"/>
                </a:solidFill>
                <a:latin typeface="Calibri"/>
              </a:rPr>
              <a:t> indexu), která obsahuje 1, pokud jsou spolu objekty ve shluku a 0 pokud nejsou. R si matici určující současný výskyt ve shluku převede na vzdálenosti – tedy 0 pokud jsou spolu objekty ve shluku a 1 pokud nejsou.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D16349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cs-CZ" sz="160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Kladná</a:t>
            </a:r>
            <a:r>
              <a:rPr kumimoji="0" lang="cs-CZ" sz="1600" i="0" u="none" strike="noStrike" kern="120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 korelace (nízká vzdálenost → objekty jsou spolu ve shluku) nám říká, že objekty sobě podobné leží spolu ve shluku.</a:t>
            </a:r>
            <a:endParaRPr kumimoji="0" lang="cs-CZ" sz="1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80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xfrm>
            <a:off x="611560" y="6446663"/>
            <a:ext cx="3581400" cy="366713"/>
          </a:xfrm>
          <a:noFill/>
          <a:ln>
            <a:miter lim="800000"/>
            <a:headEnd/>
            <a:tailEnd/>
          </a:ln>
        </p:spPr>
        <p:txBody>
          <a:bodyPr anchor="ctr"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Jarkovský, </a:t>
            </a:r>
            <a:r>
              <a:rPr lang="cs-CZ" dirty="0" smtClean="0"/>
              <a:t>S. </a:t>
            </a:r>
            <a:r>
              <a:rPr lang="cs-CZ" dirty="0" err="1" smtClean="0"/>
              <a:t>Littnerová</a:t>
            </a:r>
            <a:r>
              <a:rPr lang="cs-CZ" dirty="0" smtClean="0"/>
              <a:t>, L</a:t>
            </a:r>
            <a:r>
              <a:rPr lang="cs-CZ" dirty="0"/>
              <a:t>. </a:t>
            </a:r>
            <a:r>
              <a:rPr lang="cs-CZ" dirty="0" smtClean="0"/>
              <a:t>Brožová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97502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Nadpis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altLang="cs-CZ" dirty="0"/>
              <a:t>Popisné statistiky vícerozměrných dat</a:t>
            </a:r>
          </a:p>
        </p:txBody>
      </p:sp>
      <p:sp>
        <p:nvSpPr>
          <p:cNvPr id="4" name="Rectangle 3"/>
          <p:cNvSpPr txBox="1">
            <a:spLocks/>
          </p:cNvSpPr>
          <p:nvPr/>
        </p:nvSpPr>
        <p:spPr bwMode="auto">
          <a:xfrm>
            <a:off x="301624" y="1566316"/>
            <a:ext cx="8662863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1313" indent="-341313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None/>
              <a:defRPr/>
            </a:pPr>
            <a:r>
              <a:rPr lang="cs-CZ" sz="2000" b="1" u="sng" dirty="0"/>
              <a:t>Charakteristiky polohy </a:t>
            </a:r>
            <a:r>
              <a:rPr lang="cs-CZ" sz="2000" b="1" u="sng" dirty="0" smtClean="0"/>
              <a:t>středu </a:t>
            </a:r>
          </a:p>
          <a:p>
            <a:pPr marL="341313" indent="-341313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/>
            </a:pPr>
            <a:r>
              <a:rPr lang="cs-CZ" sz="2000" dirty="0" smtClean="0"/>
              <a:t>Udávají</a:t>
            </a:r>
            <a:r>
              <a:rPr lang="cs-CZ" sz="2000" dirty="0"/>
              <a:t>, kolem jaké hodnoty se data </a:t>
            </a:r>
            <a:r>
              <a:rPr lang="cs-CZ" sz="2000" dirty="0" smtClean="0"/>
              <a:t>centrují.</a:t>
            </a:r>
            <a:endParaRPr lang="cs-CZ" sz="2000" dirty="0"/>
          </a:p>
          <a:p>
            <a:pPr marL="341313" indent="-341313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/>
            </a:pPr>
            <a:r>
              <a:rPr lang="cs-CZ" sz="2000" i="0" dirty="0" err="1" smtClean="0">
                <a:solidFill>
                  <a:srgbClr val="00B050"/>
                </a:solidFill>
              </a:rPr>
              <a:t>Centroid</a:t>
            </a:r>
            <a:r>
              <a:rPr lang="cs-CZ" sz="2000" i="0" dirty="0" smtClean="0">
                <a:solidFill>
                  <a:srgbClr val="00B050"/>
                </a:solidFill>
              </a:rPr>
              <a:t> = vektor průměrných hodnot (mediánů</a:t>
            </a:r>
            <a:r>
              <a:rPr lang="cs-CZ" sz="2000" dirty="0" smtClean="0">
                <a:solidFill>
                  <a:srgbClr val="00B050"/>
                </a:solidFill>
              </a:rPr>
              <a:t>), </a:t>
            </a:r>
            <a:r>
              <a:rPr lang="cs-CZ" sz="2000" dirty="0">
                <a:solidFill>
                  <a:srgbClr val="00B050"/>
                </a:solidFill>
              </a:rPr>
              <a:t>reprezentuje </a:t>
            </a:r>
            <a:r>
              <a:rPr lang="cs-CZ" sz="2000" dirty="0" smtClean="0">
                <a:solidFill>
                  <a:srgbClr val="00B050"/>
                </a:solidFill>
              </a:rPr>
              <a:t>virtuální střed.</a:t>
            </a:r>
            <a:endParaRPr lang="cs-CZ" sz="2000" i="0" dirty="0" smtClean="0">
              <a:solidFill>
                <a:srgbClr val="00B050"/>
              </a:solidFill>
            </a:endParaRPr>
          </a:p>
          <a:p>
            <a:pPr marL="341313" indent="-341313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/>
            </a:pPr>
            <a:r>
              <a:rPr lang="cs-CZ" sz="2000" i="0" dirty="0" err="1" smtClean="0">
                <a:solidFill>
                  <a:srgbClr val="00B050"/>
                </a:solidFill>
              </a:rPr>
              <a:t>Medoid</a:t>
            </a:r>
            <a:r>
              <a:rPr lang="cs-CZ" sz="2000" i="0" dirty="0" smtClean="0">
                <a:solidFill>
                  <a:srgbClr val="00B050"/>
                </a:solidFill>
              </a:rPr>
              <a:t> = reprezentuje reálný objekt.</a:t>
            </a:r>
            <a:endParaRPr lang="cs-CZ" sz="2000" i="0" dirty="0">
              <a:solidFill>
                <a:srgbClr val="00B050"/>
              </a:solidFill>
            </a:endParaRPr>
          </a:p>
          <a:p>
            <a:pPr marL="341313" indent="-341313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/>
            </a:pPr>
            <a:endParaRPr lang="cs-CZ" sz="2000" i="0" dirty="0" smtClean="0"/>
          </a:p>
          <a:p>
            <a:pPr marL="341313" indent="-341313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/>
            </a:pPr>
            <a:endParaRPr lang="cs-CZ" sz="2000" i="0" dirty="0"/>
          </a:p>
          <a:p>
            <a:pPr marL="341313" indent="-341313" eaLnBrk="0" hangingPunct="0">
              <a:spcBef>
                <a:spcPct val="20000"/>
              </a:spcBef>
              <a:buClr>
                <a:schemeClr val="accent1"/>
              </a:buClr>
              <a:buSzPct val="85000"/>
              <a:defRPr/>
            </a:pPr>
            <a:r>
              <a:rPr lang="cs-CZ" sz="2000" b="1" i="0" u="sng" dirty="0"/>
              <a:t>Charakteristiky variability </a:t>
            </a:r>
            <a:endParaRPr lang="cs-CZ" sz="2000" dirty="0"/>
          </a:p>
          <a:p>
            <a:pPr marL="341313" indent="-341313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/>
            </a:pPr>
            <a:r>
              <a:rPr lang="cs-CZ" sz="2000" dirty="0" smtClean="0"/>
              <a:t>Zachycují </a:t>
            </a:r>
            <a:r>
              <a:rPr lang="cs-CZ" sz="2000" dirty="0"/>
              <a:t>rozptýlení hodnot v souboru (proměnlivost dat</a:t>
            </a:r>
            <a:r>
              <a:rPr lang="cs-CZ" sz="2000" dirty="0" smtClean="0"/>
              <a:t>).</a:t>
            </a:r>
            <a:endParaRPr lang="cs-CZ" sz="2000" dirty="0"/>
          </a:p>
          <a:p>
            <a:pPr marL="341313" indent="-341313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/>
            </a:pPr>
            <a:r>
              <a:rPr lang="cs-CZ" sz="2000" i="0" dirty="0" err="1" smtClean="0">
                <a:solidFill>
                  <a:srgbClr val="FD9203"/>
                </a:solidFill>
              </a:rPr>
              <a:t>Kovarianční</a:t>
            </a:r>
            <a:r>
              <a:rPr lang="cs-CZ" sz="2000" i="0" dirty="0" smtClean="0">
                <a:solidFill>
                  <a:srgbClr val="FD9203"/>
                </a:solidFill>
              </a:rPr>
              <a:t> matice.</a:t>
            </a:r>
          </a:p>
        </p:txBody>
      </p:sp>
      <p:sp>
        <p:nvSpPr>
          <p:cNvPr id="5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xfrm>
            <a:off x="683568" y="6446663"/>
            <a:ext cx="3581400" cy="366713"/>
          </a:xfrm>
          <a:noFill/>
          <a:ln>
            <a:miter lim="800000"/>
            <a:headEnd/>
            <a:tailEnd/>
          </a:ln>
        </p:spPr>
        <p:txBody>
          <a:bodyPr anchor="ctr"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Jarkovský, </a:t>
            </a:r>
            <a:r>
              <a:rPr lang="cs-CZ" dirty="0" smtClean="0"/>
              <a:t>S. </a:t>
            </a:r>
            <a:r>
              <a:rPr lang="cs-CZ" dirty="0" err="1" smtClean="0"/>
              <a:t>Littnerová</a:t>
            </a:r>
            <a:r>
              <a:rPr lang="cs-CZ" dirty="0" smtClean="0"/>
              <a:t>, L</a:t>
            </a:r>
            <a:r>
              <a:rPr lang="cs-CZ" dirty="0"/>
              <a:t>. </a:t>
            </a:r>
            <a:r>
              <a:rPr lang="cs-CZ" dirty="0" smtClean="0"/>
              <a:t>Brožová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67637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Nadpis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altLang="cs-CZ" dirty="0" smtClean="0"/>
              <a:t>Vícerozměrná normalita dat</a:t>
            </a:r>
            <a:endParaRPr lang="cs-CZ" altLang="cs-CZ" dirty="0"/>
          </a:p>
        </p:txBody>
      </p:sp>
      <p:sp>
        <p:nvSpPr>
          <p:cNvPr id="4" name="Rectangle 3"/>
          <p:cNvSpPr txBox="1">
            <a:spLocks/>
          </p:cNvSpPr>
          <p:nvPr/>
        </p:nvSpPr>
        <p:spPr bwMode="auto">
          <a:xfrm>
            <a:off x="301625" y="1566316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1313" indent="-341313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/>
            </a:pPr>
            <a:r>
              <a:rPr lang="cs-CZ" i="0" dirty="0" smtClean="0"/>
              <a:t>Vícerozměrné normální rozdělení pro proměnné </a:t>
            </a:r>
            <a:r>
              <a:rPr lang="cs-CZ" dirty="0" smtClean="0"/>
              <a:t>x</a:t>
            </a:r>
            <a:r>
              <a:rPr lang="cs-CZ" baseline="-25000" dirty="0" smtClean="0"/>
              <a:t>1</a:t>
            </a:r>
            <a:r>
              <a:rPr lang="cs-CZ" dirty="0" smtClean="0"/>
              <a:t>, …, </a:t>
            </a:r>
            <a:r>
              <a:rPr lang="cs-CZ" dirty="0" err="1" smtClean="0"/>
              <a:t>x</a:t>
            </a:r>
            <a:r>
              <a:rPr lang="cs-CZ" baseline="-25000" dirty="0" err="1" smtClean="0"/>
              <a:t>p</a:t>
            </a:r>
            <a:r>
              <a:rPr lang="cs-CZ" dirty="0" smtClean="0"/>
              <a:t> </a:t>
            </a:r>
            <a:r>
              <a:rPr lang="cs-CZ" i="0" dirty="0" smtClean="0"/>
              <a:t>popíšeme vektorem středních hodnot a </a:t>
            </a:r>
            <a:r>
              <a:rPr lang="cs-CZ" i="0" dirty="0" err="1" smtClean="0"/>
              <a:t>kovarianční</a:t>
            </a:r>
            <a:r>
              <a:rPr lang="cs-CZ" i="0" dirty="0" smtClean="0"/>
              <a:t> maticí.</a:t>
            </a:r>
          </a:p>
          <a:p>
            <a:pPr marL="341313" indent="-341313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/>
            </a:pPr>
            <a:endParaRPr lang="cs-CZ" dirty="0" smtClean="0"/>
          </a:p>
          <a:p>
            <a:pPr marL="341313" indent="-341313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/>
            </a:pPr>
            <a:endParaRPr lang="cs-CZ" dirty="0" smtClean="0"/>
          </a:p>
          <a:p>
            <a:pPr marL="341313" indent="-341313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/>
            </a:pPr>
            <a:endParaRPr lang="cs-CZ" dirty="0"/>
          </a:p>
          <a:p>
            <a:pPr marL="341313" indent="-341313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/>
            </a:pPr>
            <a:endParaRPr lang="cs-CZ" dirty="0" smtClean="0"/>
          </a:p>
          <a:p>
            <a:pPr marL="341313" indent="-341313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/>
            </a:pPr>
            <a:endParaRPr lang="cs-CZ" dirty="0"/>
          </a:p>
          <a:p>
            <a:pPr marL="341313" indent="-341313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/>
            </a:pPr>
            <a:endParaRPr lang="cs-CZ" dirty="0" smtClean="0"/>
          </a:p>
          <a:p>
            <a:pPr marL="341313" indent="-341313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/>
            </a:pPr>
            <a:endParaRPr lang="cs-CZ" dirty="0"/>
          </a:p>
          <a:p>
            <a:pPr marL="341313" indent="-341313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/>
            </a:pPr>
            <a:r>
              <a:rPr lang="cs-CZ" dirty="0"/>
              <a:t>Do popisu dat navíc vstupují charakteristiky vztahu </a:t>
            </a:r>
            <a:r>
              <a:rPr lang="cs-CZ" dirty="0" smtClean="0"/>
              <a:t>proměnných.</a:t>
            </a:r>
            <a:endParaRPr lang="cs-CZ" dirty="0"/>
          </a:p>
          <a:p>
            <a:pPr marL="341313" indent="-341313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/>
            </a:pPr>
            <a:r>
              <a:rPr lang="cs-CZ" dirty="0" smtClean="0"/>
              <a:t>Kovariance popisuje </a:t>
            </a:r>
            <a:r>
              <a:rPr lang="pl-PL" dirty="0" smtClean="0"/>
              <a:t>vztah dvou proměnných; </a:t>
            </a:r>
            <a:r>
              <a:rPr lang="cs-CZ" dirty="0"/>
              <a:t>její rozsah závisí na variabilitě </a:t>
            </a:r>
            <a:r>
              <a:rPr lang="cs-CZ" dirty="0" smtClean="0"/>
              <a:t>dat.</a:t>
            </a:r>
            <a:endParaRPr lang="cs-CZ" dirty="0"/>
          </a:p>
          <a:p>
            <a:pPr marL="341313" indent="-341313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/>
            </a:pPr>
            <a:endParaRPr lang="cs-CZ" i="0" dirty="0" smtClean="0"/>
          </a:p>
          <a:p>
            <a:pPr marL="341313" indent="-341313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/>
            </a:pPr>
            <a:endParaRPr lang="cs-CZ" i="0" dirty="0" smtClean="0"/>
          </a:p>
        </p:txBody>
      </p:sp>
      <p:sp>
        <p:nvSpPr>
          <p:cNvPr id="5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xfrm>
            <a:off x="683568" y="6446663"/>
            <a:ext cx="3581400" cy="366713"/>
          </a:xfrm>
          <a:noFill/>
          <a:ln>
            <a:miter lim="800000"/>
            <a:headEnd/>
            <a:tailEnd/>
          </a:ln>
        </p:spPr>
        <p:txBody>
          <a:bodyPr anchor="ctr"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Jarkovský, </a:t>
            </a:r>
            <a:r>
              <a:rPr lang="cs-CZ" dirty="0" smtClean="0"/>
              <a:t>S. </a:t>
            </a:r>
            <a:r>
              <a:rPr lang="cs-CZ" dirty="0" err="1" smtClean="0"/>
              <a:t>Littnerová</a:t>
            </a:r>
            <a:r>
              <a:rPr lang="cs-CZ" dirty="0" smtClean="0"/>
              <a:t>, L</a:t>
            </a:r>
            <a:r>
              <a:rPr lang="cs-CZ" dirty="0"/>
              <a:t>. </a:t>
            </a:r>
            <a:r>
              <a:rPr lang="cs-CZ" dirty="0" smtClean="0"/>
              <a:t>Brožová</a:t>
            </a:r>
            <a:endParaRPr lang="cs-CZ" dirty="0"/>
          </a:p>
        </p:txBody>
      </p:sp>
      <p:graphicFrame>
        <p:nvGraphicFramePr>
          <p:cNvPr id="6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715873"/>
              </p:ext>
            </p:extLst>
          </p:nvPr>
        </p:nvGraphicFramePr>
        <p:xfrm>
          <a:off x="1768252" y="3104765"/>
          <a:ext cx="571500" cy="942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55" name="Rovnice" r:id="rId4" imgW="571320" imgH="939600" progId="Equation.3">
                  <p:embed/>
                </p:oleObj>
              </mc:Choice>
              <mc:Fallback>
                <p:oleObj name="Rovnice" r:id="rId4" imgW="571320" imgH="939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8252" y="3104765"/>
                        <a:ext cx="571500" cy="942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1410992"/>
              </p:ext>
            </p:extLst>
          </p:nvPr>
        </p:nvGraphicFramePr>
        <p:xfrm>
          <a:off x="3907595" y="3085715"/>
          <a:ext cx="2608621" cy="962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56" name="Rovnice" r:id="rId6" imgW="2692080" imgH="965160" progId="Equation.3">
                  <p:embed/>
                </p:oleObj>
              </mc:Choice>
              <mc:Fallback>
                <p:oleObj name="Rovnice" r:id="rId6" imgW="2692080" imgH="9651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07595" y="3085715"/>
                        <a:ext cx="2608621" cy="9620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" name="Přímá spojnice se šipkou 2"/>
          <p:cNvCxnSpPr/>
          <p:nvPr/>
        </p:nvCxnSpPr>
        <p:spPr>
          <a:xfrm>
            <a:off x="6406740" y="3864300"/>
            <a:ext cx="43204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ovéPole 8"/>
          <p:cNvSpPr txBox="1"/>
          <p:nvPr/>
        </p:nvSpPr>
        <p:spPr>
          <a:xfrm>
            <a:off x="6766780" y="3693228"/>
            <a:ext cx="16932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1" dirty="0" smtClean="0"/>
              <a:t>Rozptyl</a:t>
            </a:r>
            <a:r>
              <a:rPr lang="cs-CZ" sz="1400" dirty="0" smtClean="0"/>
              <a:t> proměnných</a:t>
            </a:r>
            <a:endParaRPr lang="en-GB" sz="1400" dirty="0"/>
          </a:p>
        </p:txBody>
      </p:sp>
      <p:cxnSp>
        <p:nvCxnSpPr>
          <p:cNvPr id="11" name="Přímá spojnice se šipkou 10"/>
          <p:cNvCxnSpPr/>
          <p:nvPr/>
        </p:nvCxnSpPr>
        <p:spPr>
          <a:xfrm>
            <a:off x="6372200" y="3197064"/>
            <a:ext cx="43204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ovéPole 11"/>
          <p:cNvSpPr txBox="1"/>
          <p:nvPr/>
        </p:nvSpPr>
        <p:spPr>
          <a:xfrm>
            <a:off x="6804248" y="3025992"/>
            <a:ext cx="14225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1" dirty="0" smtClean="0"/>
              <a:t>Kovariance</a:t>
            </a:r>
            <a:r>
              <a:rPr lang="cs-CZ" sz="1400" dirty="0" smtClean="0"/>
              <a:t> páru </a:t>
            </a:r>
          </a:p>
          <a:p>
            <a:r>
              <a:rPr lang="cs-CZ" sz="1400" dirty="0" smtClean="0"/>
              <a:t>proměnných</a:t>
            </a:r>
            <a:endParaRPr lang="en-GB" sz="1400" dirty="0"/>
          </a:p>
        </p:txBody>
      </p:sp>
      <p:sp>
        <p:nvSpPr>
          <p:cNvPr id="10" name="Obdélník 9"/>
          <p:cNvSpPr/>
          <p:nvPr/>
        </p:nvSpPr>
        <p:spPr>
          <a:xfrm rot="1261174">
            <a:off x="4158747" y="3421195"/>
            <a:ext cx="2365570" cy="288032"/>
          </a:xfrm>
          <a:prstGeom prst="rect">
            <a:avLst/>
          </a:prstGeom>
          <a:noFill/>
          <a:ln>
            <a:solidFill>
              <a:srgbClr val="D16349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ovéPole 13"/>
          <p:cNvSpPr txBox="1"/>
          <p:nvPr/>
        </p:nvSpPr>
        <p:spPr>
          <a:xfrm>
            <a:off x="971600" y="2492896"/>
            <a:ext cx="23941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1400" b="1" u="sng" dirty="0" smtClean="0"/>
              <a:t>Vektor středních hodnot</a:t>
            </a:r>
          </a:p>
          <a:p>
            <a:pPr algn="ctr"/>
            <a:r>
              <a:rPr lang="cs-CZ" sz="1400" b="1" dirty="0" smtClean="0"/>
              <a:t>(odhadem je vektor průměrů)</a:t>
            </a:r>
            <a:endParaRPr lang="en-GB" sz="1400" dirty="0"/>
          </a:p>
        </p:txBody>
      </p:sp>
      <p:sp>
        <p:nvSpPr>
          <p:cNvPr id="15" name="TextovéPole 14"/>
          <p:cNvSpPr txBox="1"/>
          <p:nvPr/>
        </p:nvSpPr>
        <p:spPr>
          <a:xfrm>
            <a:off x="3995936" y="2492896"/>
            <a:ext cx="33495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1400" b="1" u="sng" dirty="0" err="1" smtClean="0"/>
              <a:t>Kovarianční</a:t>
            </a:r>
            <a:r>
              <a:rPr lang="cs-CZ" sz="1400" b="1" u="sng" dirty="0" smtClean="0"/>
              <a:t> matice</a:t>
            </a:r>
          </a:p>
          <a:p>
            <a:pPr algn="ctr"/>
            <a:r>
              <a:rPr lang="cs-CZ" sz="1400" b="1" dirty="0" smtClean="0"/>
              <a:t>(odhadem je výběrová </a:t>
            </a:r>
            <a:r>
              <a:rPr lang="cs-CZ" sz="1400" b="1" dirty="0" err="1" smtClean="0"/>
              <a:t>kovarianční</a:t>
            </a:r>
            <a:r>
              <a:rPr lang="cs-CZ" sz="1400" b="1" dirty="0" smtClean="0"/>
              <a:t> matice)</a:t>
            </a:r>
            <a:endParaRPr lang="en-GB" sz="1400" dirty="0"/>
          </a:p>
        </p:txBody>
      </p:sp>
      <p:graphicFrame>
        <p:nvGraphicFramePr>
          <p:cNvPr id="2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1630832"/>
              </p:ext>
            </p:extLst>
          </p:nvPr>
        </p:nvGraphicFramePr>
        <p:xfrm>
          <a:off x="3995936" y="5229201"/>
          <a:ext cx="2878443" cy="720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57" name="Rovnice" r:id="rId8" imgW="2819160" imgH="609480" progId="Equation.3">
                  <p:embed/>
                </p:oleObj>
              </mc:Choice>
              <mc:Fallback>
                <p:oleObj name="Rovnice" r:id="rId8" imgW="2819160" imgH="609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5936" y="5229201"/>
                        <a:ext cx="2878443" cy="72008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48094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Nadpis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altLang="cs-CZ" dirty="0"/>
              <a:t>Jaký je vztah mezi kovariancí a korelací?</a:t>
            </a:r>
          </a:p>
        </p:txBody>
      </p:sp>
      <p:sp>
        <p:nvSpPr>
          <p:cNvPr id="5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xfrm>
            <a:off x="683568" y="6446663"/>
            <a:ext cx="3581400" cy="366713"/>
          </a:xfrm>
          <a:noFill/>
          <a:ln>
            <a:miter lim="800000"/>
            <a:headEnd/>
            <a:tailEnd/>
          </a:ln>
        </p:spPr>
        <p:txBody>
          <a:bodyPr anchor="ctr"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Jarkovský, </a:t>
            </a:r>
            <a:r>
              <a:rPr lang="cs-CZ" dirty="0" smtClean="0"/>
              <a:t>S. </a:t>
            </a:r>
            <a:r>
              <a:rPr lang="cs-CZ" dirty="0" err="1" smtClean="0"/>
              <a:t>Littnerová</a:t>
            </a:r>
            <a:r>
              <a:rPr lang="cs-CZ" dirty="0" smtClean="0"/>
              <a:t>, L</a:t>
            </a:r>
            <a:r>
              <a:rPr lang="cs-CZ" dirty="0"/>
              <a:t>. </a:t>
            </a:r>
            <a:r>
              <a:rPr lang="cs-CZ" dirty="0" smtClean="0"/>
              <a:t>Brožová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88566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Nadpis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altLang="cs-CZ" dirty="0"/>
              <a:t>Jaký je vztah mezi kovariancí a korelací?</a:t>
            </a:r>
          </a:p>
        </p:txBody>
      </p:sp>
      <p:sp>
        <p:nvSpPr>
          <p:cNvPr id="19" name="Rectangle 3"/>
          <p:cNvSpPr txBox="1">
            <a:spLocks/>
          </p:cNvSpPr>
          <p:nvPr/>
        </p:nvSpPr>
        <p:spPr bwMode="auto">
          <a:xfrm>
            <a:off x="301625" y="1566316"/>
            <a:ext cx="8534400" cy="4526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1313" indent="-341313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/>
            </a:pPr>
            <a:r>
              <a:rPr lang="cs-CZ" b="1" u="sng" dirty="0" smtClean="0"/>
              <a:t>Kovariance</a:t>
            </a:r>
            <a:r>
              <a:rPr lang="cs-CZ" dirty="0" smtClean="0"/>
              <a:t> popisuje </a:t>
            </a:r>
            <a:r>
              <a:rPr lang="pl-PL" dirty="0" smtClean="0"/>
              <a:t>vztah dvou proměnných; </a:t>
            </a:r>
            <a:r>
              <a:rPr lang="cs-CZ" dirty="0" smtClean="0"/>
              <a:t>její rozsah závisí na variabilitě dat.</a:t>
            </a:r>
          </a:p>
          <a:p>
            <a:pPr marL="341313" indent="-341313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/>
            </a:pPr>
            <a:endParaRPr lang="cs-CZ" dirty="0"/>
          </a:p>
          <a:p>
            <a:pPr marL="341313" indent="-341313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/>
            </a:pPr>
            <a:endParaRPr lang="cs-CZ" dirty="0" smtClean="0"/>
          </a:p>
          <a:p>
            <a:pPr marL="341313" indent="-341313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/>
            </a:pPr>
            <a:endParaRPr lang="cs-CZ" dirty="0" smtClean="0"/>
          </a:p>
          <a:p>
            <a:pPr marL="341313" indent="-341313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/>
            </a:pPr>
            <a:r>
              <a:rPr lang="cs-CZ" b="1" u="sng" dirty="0" smtClean="0"/>
              <a:t>Korelace</a:t>
            </a:r>
            <a:r>
              <a:rPr lang="cs-CZ" dirty="0" smtClean="0"/>
              <a:t> = kovariance standardizovaná na rozptyl proměnných.</a:t>
            </a:r>
            <a:endParaRPr lang="en-GB" dirty="0"/>
          </a:p>
          <a:p>
            <a:pPr marL="341313" indent="-341313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/>
            </a:pPr>
            <a:endParaRPr lang="cs-CZ" dirty="0"/>
          </a:p>
          <a:p>
            <a:pPr marL="341313" indent="-341313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/>
            </a:pPr>
            <a:endParaRPr lang="cs-CZ" i="0" dirty="0" smtClean="0"/>
          </a:p>
          <a:p>
            <a:pPr marL="341313" indent="-341313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/>
            </a:pPr>
            <a:endParaRPr lang="cs-CZ" i="0" dirty="0" smtClean="0"/>
          </a:p>
          <a:p>
            <a:pPr marL="341313" indent="-341313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/>
            </a:pPr>
            <a:endParaRPr lang="cs-CZ" i="0" dirty="0" smtClean="0"/>
          </a:p>
          <a:p>
            <a:pPr marL="341313" indent="-341313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/>
            </a:pPr>
            <a:r>
              <a:rPr lang="cs-CZ" dirty="0" smtClean="0"/>
              <a:t>Jaké hodnoty se nachází na diagonále korelační matice?</a:t>
            </a:r>
          </a:p>
          <a:p>
            <a:pPr marL="341313" indent="-341313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/>
            </a:pPr>
            <a:r>
              <a:rPr lang="cs-CZ" dirty="0" smtClean="0"/>
              <a:t>Má smysl použít metody redukce </a:t>
            </a:r>
            <a:r>
              <a:rPr lang="cs-CZ" dirty="0" err="1" smtClean="0"/>
              <a:t>dimenzionality</a:t>
            </a:r>
            <a:r>
              <a:rPr lang="cs-CZ" dirty="0" smtClean="0"/>
              <a:t> dat v situaci, kdy jsou hodnoty kovariance/korelace blízké nule?</a:t>
            </a:r>
            <a:endParaRPr lang="cs-CZ" dirty="0"/>
          </a:p>
          <a:p>
            <a:pPr marL="341313" indent="-341313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/>
            </a:pPr>
            <a:r>
              <a:rPr lang="cs-CZ" dirty="0"/>
              <a:t>Čemu odpovídá kovariance na standardizovaných datech?</a:t>
            </a:r>
          </a:p>
          <a:p>
            <a:pPr marL="341313" indent="-341313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/>
            </a:pPr>
            <a:endParaRPr lang="cs-CZ" i="0" dirty="0" smtClean="0"/>
          </a:p>
        </p:txBody>
      </p:sp>
      <p:sp>
        <p:nvSpPr>
          <p:cNvPr id="5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xfrm>
            <a:off x="683568" y="6446663"/>
            <a:ext cx="3581400" cy="366713"/>
          </a:xfrm>
          <a:noFill/>
          <a:ln>
            <a:miter lim="800000"/>
            <a:headEnd/>
            <a:tailEnd/>
          </a:ln>
        </p:spPr>
        <p:txBody>
          <a:bodyPr anchor="ctr"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Jarkovský, </a:t>
            </a:r>
            <a:r>
              <a:rPr lang="cs-CZ" dirty="0" smtClean="0"/>
              <a:t>S. </a:t>
            </a:r>
            <a:r>
              <a:rPr lang="cs-CZ" dirty="0" err="1" smtClean="0"/>
              <a:t>Littnerová</a:t>
            </a:r>
            <a:r>
              <a:rPr lang="cs-CZ" dirty="0" smtClean="0"/>
              <a:t>, L</a:t>
            </a:r>
            <a:r>
              <a:rPr lang="cs-CZ" dirty="0"/>
              <a:t>. </a:t>
            </a:r>
            <a:r>
              <a:rPr lang="cs-CZ" dirty="0" smtClean="0"/>
              <a:t>Brožová</a:t>
            </a:r>
            <a:endParaRPr lang="cs-CZ" dirty="0"/>
          </a:p>
        </p:txBody>
      </p:sp>
      <p:graphicFrame>
        <p:nvGraphicFramePr>
          <p:cNvPr id="1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4779935"/>
              </p:ext>
            </p:extLst>
          </p:nvPr>
        </p:nvGraphicFramePr>
        <p:xfrm>
          <a:off x="4427984" y="1988840"/>
          <a:ext cx="2891135" cy="7232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36" name="Rovnice" r:id="rId4" imgW="2819160" imgH="609480" progId="Equation.3">
                  <p:embed/>
                </p:oleObj>
              </mc:Choice>
              <mc:Fallback>
                <p:oleObj name="Rovnice" r:id="rId4" imgW="2819160" imgH="609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7984" y="1988840"/>
                        <a:ext cx="2891135" cy="72325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0036355"/>
              </p:ext>
            </p:extLst>
          </p:nvPr>
        </p:nvGraphicFramePr>
        <p:xfrm>
          <a:off x="4427984" y="3429000"/>
          <a:ext cx="2382780" cy="5867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37" name="Rovnice" r:id="rId6" imgW="2323800" imgH="495000" progId="Equation.3">
                  <p:embed/>
                </p:oleObj>
              </mc:Choice>
              <mc:Fallback>
                <p:oleObj name="Rovnice" r:id="rId6" imgW="2323800" imgH="495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7984" y="3429000"/>
                        <a:ext cx="2382780" cy="58673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58837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Nadpis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altLang="cs-CZ" dirty="0"/>
              <a:t>Jaký je vztah mezi kovariancí a korelací?</a:t>
            </a:r>
          </a:p>
        </p:txBody>
      </p:sp>
      <p:sp>
        <p:nvSpPr>
          <p:cNvPr id="19" name="Rectangle 3"/>
          <p:cNvSpPr txBox="1">
            <a:spLocks/>
          </p:cNvSpPr>
          <p:nvPr/>
        </p:nvSpPr>
        <p:spPr bwMode="auto">
          <a:xfrm>
            <a:off x="301625" y="1566316"/>
            <a:ext cx="8534400" cy="4526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1313" indent="-341313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/>
            </a:pPr>
            <a:r>
              <a:rPr lang="cs-CZ" b="1" u="sng" dirty="0" smtClean="0"/>
              <a:t>Kovariance</a:t>
            </a:r>
            <a:r>
              <a:rPr lang="cs-CZ" dirty="0" smtClean="0"/>
              <a:t> popisuje </a:t>
            </a:r>
            <a:r>
              <a:rPr lang="pl-PL" dirty="0" smtClean="0"/>
              <a:t>vztah dvou proměnných; </a:t>
            </a:r>
            <a:r>
              <a:rPr lang="cs-CZ" dirty="0" smtClean="0"/>
              <a:t>její rozsah závisí na variabilitě dat</a:t>
            </a:r>
          </a:p>
          <a:p>
            <a:pPr marL="341313" indent="-341313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/>
            </a:pPr>
            <a:endParaRPr lang="cs-CZ" dirty="0"/>
          </a:p>
          <a:p>
            <a:pPr marL="341313" indent="-341313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/>
            </a:pPr>
            <a:endParaRPr lang="cs-CZ" dirty="0" smtClean="0"/>
          </a:p>
          <a:p>
            <a:pPr marL="341313" indent="-341313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/>
            </a:pPr>
            <a:endParaRPr lang="cs-CZ" dirty="0" smtClean="0"/>
          </a:p>
          <a:p>
            <a:pPr marL="341313" indent="-341313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/>
            </a:pPr>
            <a:r>
              <a:rPr lang="cs-CZ" b="1" u="sng" dirty="0" smtClean="0"/>
              <a:t>Korelace</a:t>
            </a:r>
            <a:r>
              <a:rPr lang="cs-CZ" dirty="0" smtClean="0"/>
              <a:t> = kovariance standardizovaná na rozptyl proměnných.</a:t>
            </a:r>
            <a:endParaRPr lang="en-GB" dirty="0"/>
          </a:p>
          <a:p>
            <a:pPr marL="341313" indent="-341313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/>
            </a:pPr>
            <a:endParaRPr lang="cs-CZ" dirty="0"/>
          </a:p>
          <a:p>
            <a:pPr marL="341313" indent="-341313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/>
            </a:pPr>
            <a:endParaRPr lang="cs-CZ" i="0" dirty="0" smtClean="0"/>
          </a:p>
          <a:p>
            <a:pPr marL="341313" indent="-341313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/>
            </a:pPr>
            <a:endParaRPr lang="cs-CZ" i="0" dirty="0" smtClean="0"/>
          </a:p>
          <a:p>
            <a:pPr marL="341313" indent="-341313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/>
            </a:pPr>
            <a:endParaRPr lang="cs-CZ" i="0" dirty="0" smtClean="0"/>
          </a:p>
          <a:p>
            <a:pPr marL="341313" indent="-341313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/>
            </a:pPr>
            <a:r>
              <a:rPr lang="cs-CZ" dirty="0" smtClean="0"/>
              <a:t>Jaké hodnoty se nachází na diagonále korelační matice?</a:t>
            </a:r>
          </a:p>
          <a:p>
            <a:pPr marL="341313" indent="-341313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/>
            </a:pPr>
            <a:r>
              <a:rPr lang="cs-CZ" dirty="0" smtClean="0"/>
              <a:t>Má smysl použít metody redukce </a:t>
            </a:r>
            <a:r>
              <a:rPr lang="cs-CZ" dirty="0" err="1" smtClean="0"/>
              <a:t>dimenzionality</a:t>
            </a:r>
            <a:r>
              <a:rPr lang="cs-CZ" dirty="0" smtClean="0"/>
              <a:t> dat v situaci, kdy jsou hodnoty kovariance/korelace blízké nule?</a:t>
            </a:r>
            <a:endParaRPr lang="cs-CZ" dirty="0"/>
          </a:p>
          <a:p>
            <a:pPr marL="341313" indent="-341313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/>
            </a:pPr>
            <a:r>
              <a:rPr lang="cs-CZ" dirty="0"/>
              <a:t>Čemu odpovídá kovariance na standardizovaných datech?</a:t>
            </a:r>
          </a:p>
          <a:p>
            <a:pPr marL="341313" indent="-341313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/>
            </a:pPr>
            <a:endParaRPr lang="cs-CZ" i="0" dirty="0" smtClean="0"/>
          </a:p>
        </p:txBody>
      </p:sp>
      <p:sp>
        <p:nvSpPr>
          <p:cNvPr id="5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xfrm>
            <a:off x="683568" y="6446663"/>
            <a:ext cx="3581400" cy="366713"/>
          </a:xfrm>
          <a:noFill/>
          <a:ln>
            <a:miter lim="800000"/>
            <a:headEnd/>
            <a:tailEnd/>
          </a:ln>
        </p:spPr>
        <p:txBody>
          <a:bodyPr anchor="ctr"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Jarkovský, </a:t>
            </a:r>
            <a:r>
              <a:rPr lang="cs-CZ" dirty="0" smtClean="0"/>
              <a:t>S. </a:t>
            </a:r>
            <a:r>
              <a:rPr lang="cs-CZ" dirty="0" err="1" smtClean="0"/>
              <a:t>Littnerová</a:t>
            </a:r>
            <a:r>
              <a:rPr lang="cs-CZ" dirty="0" smtClean="0"/>
              <a:t>, L</a:t>
            </a:r>
            <a:r>
              <a:rPr lang="cs-CZ" dirty="0"/>
              <a:t>. </a:t>
            </a:r>
            <a:r>
              <a:rPr lang="cs-CZ" dirty="0" smtClean="0"/>
              <a:t>Brožová</a:t>
            </a:r>
            <a:endParaRPr lang="cs-CZ" dirty="0"/>
          </a:p>
        </p:txBody>
      </p:sp>
      <p:graphicFrame>
        <p:nvGraphicFramePr>
          <p:cNvPr id="1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4779935"/>
              </p:ext>
            </p:extLst>
          </p:nvPr>
        </p:nvGraphicFramePr>
        <p:xfrm>
          <a:off x="4427984" y="1988840"/>
          <a:ext cx="2891135" cy="7232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6" name="Rovnice" r:id="rId4" imgW="2819160" imgH="609480" progId="Equation.3">
                  <p:embed/>
                </p:oleObj>
              </mc:Choice>
              <mc:Fallback>
                <p:oleObj name="Rovnice" r:id="rId4" imgW="2819160" imgH="609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7984" y="1988840"/>
                        <a:ext cx="2891135" cy="72325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2199528"/>
              </p:ext>
            </p:extLst>
          </p:nvPr>
        </p:nvGraphicFramePr>
        <p:xfrm>
          <a:off x="4427984" y="3429000"/>
          <a:ext cx="2382780" cy="5867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7" name="Rovnice" r:id="rId6" imgW="2323800" imgH="495000" progId="Equation.3">
                  <p:embed/>
                </p:oleObj>
              </mc:Choice>
              <mc:Fallback>
                <p:oleObj name="Rovnice" r:id="rId6" imgW="2323800" imgH="495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7984" y="3429000"/>
                        <a:ext cx="2382780" cy="58673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" name="Přímá spojnice se šipkou 2"/>
          <p:cNvCxnSpPr/>
          <p:nvPr/>
        </p:nvCxnSpPr>
        <p:spPr>
          <a:xfrm>
            <a:off x="3976936" y="5805264"/>
            <a:ext cx="288032" cy="2160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Obdélník 3"/>
          <p:cNvSpPr/>
          <p:nvPr/>
        </p:nvSpPr>
        <p:spPr>
          <a:xfrm>
            <a:off x="4211960" y="5888561"/>
            <a:ext cx="45495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>
              <a:spcBef>
                <a:spcPct val="20000"/>
              </a:spcBef>
              <a:buClr>
                <a:schemeClr val="accent1"/>
              </a:buClr>
              <a:buSzPct val="85000"/>
              <a:defRPr/>
            </a:pPr>
            <a:r>
              <a:rPr lang="cs-CZ" dirty="0" smtClean="0"/>
              <a:t>Pokud D(x</a:t>
            </a:r>
            <a:r>
              <a:rPr lang="cs-CZ" baseline="-25000" dirty="0" smtClean="0"/>
              <a:t>1</a:t>
            </a:r>
            <a:r>
              <a:rPr lang="cs-CZ" dirty="0" smtClean="0"/>
              <a:t>)=D(x</a:t>
            </a:r>
            <a:r>
              <a:rPr lang="cs-CZ" baseline="-25000" dirty="0" smtClean="0"/>
              <a:t>2</a:t>
            </a:r>
            <a:r>
              <a:rPr lang="cs-CZ" dirty="0" smtClean="0"/>
              <a:t>)=1 → kovariance = korelace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25448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ministrativní">
  <a:themeElements>
    <a:clrScheme name="Administrativní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dministrativní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2663</TotalTime>
  <Words>2502</Words>
  <Application>Microsoft Office PowerPoint</Application>
  <PresentationFormat>Předvádění na obrazovce (4:3)</PresentationFormat>
  <Paragraphs>598</Paragraphs>
  <Slides>45</Slides>
  <Notes>35</Notes>
  <HiddenSlides>0</HiddenSlides>
  <MMClips>0</MMClips>
  <ScaleCrop>false</ScaleCrop>
  <HeadingPairs>
    <vt:vector size="8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2</vt:i4>
      </vt:variant>
      <vt:variant>
        <vt:lpstr>Nadpisy snímků</vt:lpstr>
      </vt:variant>
      <vt:variant>
        <vt:i4>45</vt:i4>
      </vt:variant>
    </vt:vector>
  </HeadingPairs>
  <TitlesOfParts>
    <vt:vector size="52" baseType="lpstr">
      <vt:lpstr>Arial</vt:lpstr>
      <vt:lpstr>Calibri</vt:lpstr>
      <vt:lpstr>Wingdings</vt:lpstr>
      <vt:lpstr>Wingdings 2</vt:lpstr>
      <vt:lpstr>Administrativní</vt:lpstr>
      <vt:lpstr>Graph</vt:lpstr>
      <vt:lpstr>Rovnice</vt:lpstr>
      <vt:lpstr>Bi8600: Vícerozměrné metody  – cvičení</vt:lpstr>
      <vt:lpstr>Jak vizualizujeme vícerozměrný prostor?</vt:lpstr>
      <vt:lpstr>Jak vizualizujeme vícerozměrný prostor?</vt:lpstr>
      <vt:lpstr>Jak popíšeme vícerozměrný prostor?</vt:lpstr>
      <vt:lpstr>Popisné statistiky vícerozměrných dat</vt:lpstr>
      <vt:lpstr>Vícerozměrná normalita dat</vt:lpstr>
      <vt:lpstr>Jaký je vztah mezi kovariancí a korelací?</vt:lpstr>
      <vt:lpstr>Jaký je vztah mezi kovariancí a korelací?</vt:lpstr>
      <vt:lpstr>Jaký je vztah mezi kovariancí a korelací?</vt:lpstr>
      <vt:lpstr>Prezentace aplikace PowerPoint</vt:lpstr>
      <vt:lpstr>Co je cílem analýzy?</vt:lpstr>
      <vt:lpstr>Co je cílem analýzy?</vt:lpstr>
      <vt:lpstr>Koeficienty vzdálenosti</vt:lpstr>
      <vt:lpstr>Příklad 1: Euklidova vzdálenost</vt:lpstr>
      <vt:lpstr>Příklad 1: Euklidova vzdálenost</vt:lpstr>
      <vt:lpstr>Příklad 2: Manhattanská vzdálenost </vt:lpstr>
      <vt:lpstr>Příklad 2: Manhattanská vzdálenost </vt:lpstr>
      <vt:lpstr>Koeficienty podobnosti</vt:lpstr>
      <vt:lpstr>Koeficienty podobnosti</vt:lpstr>
      <vt:lpstr>Koeficienty podobnosti</vt:lpstr>
      <vt:lpstr>Příklad 3: Koeficienty podobnosti</vt:lpstr>
      <vt:lpstr>Příklad 3: Koeficienty podobnosti</vt:lpstr>
      <vt:lpstr>Příklad 4: Sørensenův asymetrický koeficient podobnosti pro data abundancí</vt:lpstr>
      <vt:lpstr>Gowerův obecný koeficient podobnosti</vt:lpstr>
      <vt:lpstr>Prezentace aplikace PowerPoint</vt:lpstr>
      <vt:lpstr>Asociační matice</vt:lpstr>
      <vt:lpstr>Prezentace aplikace PowerPoint</vt:lpstr>
      <vt:lpstr>Histogram jako popis asociační matice</vt:lpstr>
      <vt:lpstr>Shluková analýza</vt:lpstr>
      <vt:lpstr>Shluková analýza – jaký je cíl?</vt:lpstr>
      <vt:lpstr>Shluková analýza – jaký je cíl?</vt:lpstr>
      <vt:lpstr>Jak ověříme, že se v datech vyskytují shluky?</vt:lpstr>
      <vt:lpstr>Jak ověříme, že se v datech vyskytují shluky?</vt:lpstr>
      <vt:lpstr>Prezentace aplikace PowerPoint</vt:lpstr>
      <vt:lpstr>Prezentace aplikace PowerPoint</vt:lpstr>
      <vt:lpstr>Prezentace aplikace PowerPoint</vt:lpstr>
      <vt:lpstr>Shlukovací algoritmy hierarchického aglomerativního shlukování I</vt:lpstr>
      <vt:lpstr>Shlukovací algoritmy hierarchického aglomerativního shlukování I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maluskova</dc:creator>
  <cp:lastModifiedBy>brozova</cp:lastModifiedBy>
  <cp:revision>231</cp:revision>
  <dcterms:created xsi:type="dcterms:W3CDTF">2012-09-19T11:32:44Z</dcterms:created>
  <dcterms:modified xsi:type="dcterms:W3CDTF">2016-10-31T14:09:26Z</dcterms:modified>
</cp:coreProperties>
</file>