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52" r:id="rId2"/>
    <p:sldId id="365" r:id="rId3"/>
    <p:sldId id="398" r:id="rId4"/>
    <p:sldId id="412" r:id="rId5"/>
    <p:sldId id="413" r:id="rId6"/>
    <p:sldId id="414" r:id="rId7"/>
    <p:sldId id="415" r:id="rId8"/>
    <p:sldId id="416" r:id="rId9"/>
    <p:sldId id="417" r:id="rId10"/>
    <p:sldId id="419" r:id="rId11"/>
    <p:sldId id="433" r:id="rId12"/>
    <p:sldId id="427" r:id="rId13"/>
    <p:sldId id="430" r:id="rId14"/>
    <p:sldId id="435" r:id="rId15"/>
    <p:sldId id="436" r:id="rId16"/>
    <p:sldId id="426" r:id="rId17"/>
    <p:sldId id="420" r:id="rId18"/>
    <p:sldId id="422" r:id="rId19"/>
    <p:sldId id="42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49"/>
    <a:srgbClr val="E8B3A6"/>
    <a:srgbClr val="4F81BD"/>
    <a:srgbClr val="339933"/>
    <a:srgbClr val="59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3556" autoAdjust="0"/>
  </p:normalViewPr>
  <p:slideViewPr>
    <p:cSldViewPr>
      <p:cViewPr varScale="1">
        <p:scale>
          <a:sx n="83" d="100"/>
          <a:sy n="83" d="100"/>
        </p:scale>
        <p:origin x="14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14.11.2016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16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48100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17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63533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18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80309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19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4964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3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4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2819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5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9512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51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7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5569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8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2872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10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59709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11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0448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14.11.2016</a:t>
            </a:fld>
            <a:endParaRPr lang="cs-CZ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19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S. </a:t>
            </a:r>
            <a:r>
              <a:rPr lang="cs-CZ" dirty="0" err="1" smtClean="0"/>
              <a:t>Littnerová</a:t>
            </a:r>
            <a:r>
              <a:rPr lang="cs-CZ" dirty="0" smtClean="0"/>
              <a:t>, L. Brožová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14.11.2016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S. </a:t>
            </a:r>
            <a:r>
              <a:rPr lang="cs-CZ" dirty="0" err="1" smtClean="0"/>
              <a:t>Littnerová</a:t>
            </a:r>
            <a:r>
              <a:rPr lang="cs-CZ" dirty="0" smtClean="0"/>
              <a:t>, L. Brožová</a:t>
            </a: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14.11.2016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0" y="773113"/>
            <a:ext cx="9144000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2426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14.11.2016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29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B32A-6564-40AB-B337-FFF26EEBAF7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14.11.2016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14.11.2016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460241"/>
            <a:ext cx="8572500" cy="494751"/>
          </a:xfrm>
        </p:spPr>
        <p:txBody>
          <a:bodyPr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Analýza hlavních komponent (PCA)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2008" y="404664"/>
            <a:ext cx="9036496" cy="1323439"/>
          </a:xfr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Bi8600: Vícerozměrné metody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>3.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cvičení</a:t>
            </a:r>
            <a:endParaRPr lang="cs-CZ" sz="4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7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Postup výpočtu</a:t>
            </a:r>
            <a:r>
              <a:rPr lang="en-US" dirty="0" smtClean="0"/>
              <a:t> PCA </a:t>
            </a:r>
            <a:r>
              <a:rPr lang="cs-CZ" dirty="0" smtClean="0"/>
              <a:t>– primární data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86072" y="1507136"/>
                <a:ext cx="82809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Bylo provedeno měření </a:t>
                </a:r>
                <a:r>
                  <a:rPr lang="cs-CZ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dvou parametrů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u pěti objektů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(A-D)</a:t>
                </a:r>
                <a:r>
                  <a:rPr lang="cs-CZ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cs-CZ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Naměřené hodnoty byly zaznamenány do matice </a:t>
                </a:r>
                <a14:m>
                  <m:oMath xmlns:m="http://schemas.openxmlformats.org/officeDocument/2006/math">
                    <m:r>
                      <a:rPr lang="cs-CZ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𝐗</m:t>
                    </m:r>
                  </m:oMath>
                </a14:m>
                <a:r>
                  <a:rPr lang="cs-CZ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GB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2" y="1507136"/>
                <a:ext cx="8280920" cy="646331"/>
              </a:xfrm>
              <a:prstGeom prst="rect">
                <a:avLst/>
              </a:prstGeom>
              <a:blipFill>
                <a:blip r:embed="rId3"/>
                <a:stretch>
                  <a:fillRect l="-515" t="-4717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61791"/>
              </p:ext>
            </p:extLst>
          </p:nvPr>
        </p:nvGraphicFramePr>
        <p:xfrm>
          <a:off x="899592" y="3136051"/>
          <a:ext cx="2376264" cy="15201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13916623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3676877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8169286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ID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r>
                        <a:rPr lang="cs-CZ" sz="1600" u="none" strike="noStrike" baseline="-25000" dirty="0">
                          <a:effectLst/>
                        </a:rPr>
                        <a:t>1</a:t>
                      </a:r>
                      <a:endParaRPr lang="cs-CZ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r>
                        <a:rPr lang="cs-CZ" sz="1600" u="none" strike="noStrike" baseline="-25000" dirty="0">
                          <a:effectLst/>
                        </a:rPr>
                        <a:t>2</a:t>
                      </a:r>
                      <a:endParaRPr lang="cs-CZ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1470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8990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07207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9459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03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2847574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1296577" y="2590201"/>
            <a:ext cx="158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Datový soubor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4720579" y="2590201"/>
            <a:ext cx="362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Pozice objektů v původním prostoru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970520"/>
            <a:ext cx="4427040" cy="26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Postup výpočtu</a:t>
            </a:r>
            <a:r>
              <a:rPr lang="en-US" dirty="0"/>
              <a:t> PCA </a:t>
            </a:r>
            <a:r>
              <a:rPr lang="cs-CZ" dirty="0" smtClean="0"/>
              <a:t>- standardizace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1259632" y="3284984"/>
                <a:ext cx="1417055" cy="1366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GB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284984"/>
                <a:ext cx="1417055" cy="13662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286072" y="150713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Proměnné jsou hodnoceny ve stejných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jednotkách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prom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ěnné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jsou centrovány.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4460252" y="3284984"/>
                <a:ext cx="3116238" cy="1395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cs-CZ" b="1" i="0" baseline="-2500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GB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−2,2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1,4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−0,2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1,8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3,8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−0,6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252" y="3284984"/>
                <a:ext cx="3116238" cy="13955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1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Postup výpočtu</a:t>
            </a:r>
            <a:r>
              <a:rPr lang="en-US" dirty="0"/>
              <a:t> PCA </a:t>
            </a:r>
            <a:r>
              <a:rPr lang="cs-CZ" dirty="0" smtClean="0"/>
              <a:t>– </a:t>
            </a:r>
            <a:r>
              <a:rPr lang="cs-CZ" dirty="0" err="1" smtClean="0"/>
              <a:t>kovarianční</a:t>
            </a:r>
            <a:r>
              <a:rPr lang="cs-CZ" dirty="0" smtClean="0"/>
              <a:t> matice</a:t>
            </a:r>
            <a:r>
              <a:rPr lang="en-US" dirty="0" smtClean="0"/>
              <a:t>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286072" y="1507136"/>
                <a:ext cx="828092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Proměnné jsou hodnoceny ve stejných jednotkách, analýza je provedena na </a:t>
                </a:r>
                <a:r>
                  <a:rPr lang="cs-CZ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kovarianční</a:t>
                </a: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matici </a:t>
                </a:r>
                <a:r>
                  <a:rPr lang="cs-CZ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Spočítáme-li </a:t>
                </a: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determinant </a:t>
                </a:r>
                <a:r>
                  <a:rPr lang="cs-CZ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kovarianční</a:t>
                </a: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matice, dostáváme </a:t>
                </a:r>
                <a:r>
                  <a:rPr lang="cs-CZ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vlastní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cs-CZ" b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následně </a:t>
                </a:r>
                <a:r>
                  <a:rPr lang="cs-CZ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vlastní vektory</a:t>
                </a:r>
                <a:r>
                  <a:rPr lang="cs-CZ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cs-CZ" b="1" baseline="-25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cs-CZ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cs-CZ" b="1" baseline="-25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příslušné vlastním </a:t>
                </a:r>
                <a:r>
                  <a:rPr lang="cs-CZ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číslům.</a:t>
                </a:r>
                <a:endParaRPr lang="cs-CZ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2" y="1507136"/>
                <a:ext cx="8280920" cy="2308324"/>
              </a:xfrm>
              <a:prstGeom prst="rect">
                <a:avLst/>
              </a:prstGeom>
              <a:blipFill>
                <a:blip r:embed="rId2"/>
                <a:stretch>
                  <a:fillRect l="-515" t="-1319" b="-31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611560" y="2204864"/>
                <a:ext cx="267002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e>
                              <m:e>
                                <m:r>
                                  <a:rPr lang="cs-CZ" sz="1600" b="0" i="0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600" b="0" i="0" smtClean="0">
                                    <a:latin typeface="Cambria Math" panose="02040503050406030204" pitchFamily="18" charset="0"/>
                                  </a:rPr>
                                  <m:t>1,6</m:t>
                                </m:r>
                              </m:e>
                              <m:e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5,8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04864"/>
                <a:ext cx="2670026" cy="541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2267041" y="4509120"/>
            <a:ext cx="473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Jaký význam mají vlastní čísla a vlastní vektory?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37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758825"/>
          </a:xfrm>
        </p:spPr>
        <p:txBody>
          <a:bodyPr anchor="ctr"/>
          <a:lstStyle/>
          <a:p>
            <a:r>
              <a:rPr lang="cs-CZ" dirty="0"/>
              <a:t>Postup výpočtu</a:t>
            </a:r>
            <a:r>
              <a:rPr lang="en-US" dirty="0"/>
              <a:t> PCA </a:t>
            </a:r>
            <a:r>
              <a:rPr lang="cs-CZ" dirty="0" smtClean="0"/>
              <a:t>– vlastní čísla, vlastní vektory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286072" y="1507136"/>
                <a:ext cx="8280920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Proměnné jsou hodnoceny ve stejných jednotkách, analýza je provedena na </a:t>
                </a:r>
                <a:r>
                  <a:rPr lang="cs-CZ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kovarianční</a:t>
                </a:r>
                <a:r>
                  <a:rPr lang="cs-CZ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matici </a:t>
                </a:r>
                <a:r>
                  <a:rPr lang="cs-CZ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cs-CZ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en-US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cs-CZ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kovarianční</a:t>
                </a:r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matice spočítáme </a:t>
                </a:r>
                <a:r>
                  <a:rPr lang="cs-CZ" b="1" u="sng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vlastní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cs-CZ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následně </a:t>
                </a:r>
                <a:r>
                  <a:rPr lang="cs-CZ" b="1" u="sng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vlastní vektory</a:t>
                </a:r>
                <a:r>
                  <a:rPr lang="cs-CZ" u="sng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cs-CZ" b="1" baseline="-250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cs-CZ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cs-CZ" b="1" baseline="-250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příslušné vlastním číslům: </a:t>
                </a: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Součet vlastních čísel je roven součtů rozptylů jednotlivých proměnných (pokud je vstupem </a:t>
                </a:r>
                <a:r>
                  <a:rPr lang="cs-CZ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korelační </a:t>
                </a: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matice, odpovídá počtu proměnných, protože rozptyl každé proměnné je roven jedné</a:t>
                </a:r>
                <a:r>
                  <a:rPr lang="cs-CZ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 smtClean="0"/>
                  <a:t>Vlastní vektory popisují směr nových faktorových os:</a:t>
                </a:r>
                <a:endParaRPr lang="en-GB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2" y="1507136"/>
                <a:ext cx="8280920" cy="4247317"/>
              </a:xfrm>
              <a:prstGeom prst="rect">
                <a:avLst/>
              </a:prstGeom>
              <a:blipFill>
                <a:blip r:embed="rId2"/>
                <a:stretch>
                  <a:fillRect l="-515" t="-717" b="-12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611560" y="2204864"/>
                <a:ext cx="267002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e>
                              <m:e>
                                <m:r>
                                  <a:rPr lang="cs-CZ" sz="1600" b="0" i="0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1600" b="0" i="0" smtClean="0">
                                    <a:latin typeface="Cambria Math" panose="02040503050406030204" pitchFamily="18" charset="0"/>
                                  </a:rPr>
                                  <m:t>1,6</m:t>
                                </m:r>
                              </m:e>
                              <m:e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5,8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04864"/>
                <a:ext cx="2670026" cy="541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11560" y="3645024"/>
                <a:ext cx="120588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0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45024"/>
                <a:ext cx="120588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611560" y="3933056"/>
                <a:ext cx="9716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16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600" dirty="0" smtClean="0"/>
                  <a:t>5</a:t>
                </a:r>
                <a:endParaRPr lang="en-GB" sz="16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933056"/>
                <a:ext cx="971600" cy="338554"/>
              </a:xfrm>
              <a:prstGeom prst="rect">
                <a:avLst/>
              </a:prstGeom>
              <a:blipFill>
                <a:blip r:embed="rId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611560" y="5791384"/>
                <a:ext cx="3431067" cy="530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600" b="1" i="0"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600" b="1" i="0"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,8944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−0,4472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,4472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0,8944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791384"/>
                <a:ext cx="3431067" cy="5305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1619672" y="3666949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buClr>
                <a:srgbClr val="D16349"/>
              </a:buClr>
            </a:pP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% rozptylu, které popisuje </a:t>
            </a:r>
            <a:r>
              <a:rPr lang="cs-CZ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první osa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9/(9 + 5) 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*100 = </a:t>
            </a:r>
            <a:r>
              <a:rPr lang="cs-CZ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64,3 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619672" y="3942348"/>
            <a:ext cx="585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buClr>
                <a:srgbClr val="D16349"/>
              </a:buClr>
            </a:pP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% rozptylu, které popisuje </a:t>
            </a:r>
            <a:r>
              <a:rPr lang="cs-CZ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druhá osa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r>
              <a:rPr lang="cs-CZ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/(9 + 5) 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*100 = </a:t>
            </a:r>
            <a:r>
              <a:rPr lang="cs-CZ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35,7 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3" name="Obdélník 2"/>
          <p:cNvSpPr/>
          <p:nvPr/>
        </p:nvSpPr>
        <p:spPr>
          <a:xfrm>
            <a:off x="7380312" y="3429000"/>
            <a:ext cx="1666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16349"/>
              </a:buClr>
            </a:pPr>
            <a:r>
              <a:rPr lang="cs-CZ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PCA pouze přerozděluje rozptyl původních dat do nových os </a:t>
            </a:r>
            <a:endParaRPr lang="cs-C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Šipka dolů 12"/>
          <p:cNvSpPr/>
          <p:nvPr/>
        </p:nvSpPr>
        <p:spPr>
          <a:xfrm rot="16200000">
            <a:off x="7053101" y="3857578"/>
            <a:ext cx="380176" cy="25200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1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Postup výpočtu</a:t>
            </a:r>
            <a:r>
              <a:rPr lang="en-US" dirty="0"/>
              <a:t> PCA </a:t>
            </a:r>
            <a:r>
              <a:rPr lang="cs-CZ" dirty="0" smtClean="0"/>
              <a:t>– pozice na nových osách</a:t>
            </a:r>
            <a:br>
              <a:rPr lang="cs-CZ" dirty="0" smtClean="0"/>
            </a:br>
            <a:r>
              <a:rPr lang="cs-CZ" dirty="0" smtClean="0"/>
              <a:t>- výpočet</a:t>
            </a:r>
            <a:endParaRPr lang="en-GB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S. Littnerová, L. Brožová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251520" y="154706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4" indent="-200025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Nové osy (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b="1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b="1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jsou lineární kombinací původních proměnných: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615380" y="1988404"/>
                <a:ext cx="29576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GB" sz="16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8944</m:t>
                      </m:r>
                      <m:sSub>
                        <m:sSubPr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GB" sz="1600" b="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6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b="0" i="0">
                          <a:latin typeface="Cambria Math" panose="02040503050406030204" pitchFamily="18" charset="0"/>
                        </a:rPr>
                        <m:t>+0,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4472</m:t>
                      </m:r>
                      <m:sSub>
                        <m:sSubPr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GB" sz="1600" b="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6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80" y="1988404"/>
                <a:ext cx="2957669" cy="338554"/>
              </a:xfrm>
              <a:prstGeom prst="rect">
                <a:avLst/>
              </a:prstGeom>
              <a:blipFill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611560" y="2370366"/>
                <a:ext cx="31163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GB" sz="16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=−0,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4472</m:t>
                      </m:r>
                      <m:sSub>
                        <m:sSubPr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GB" sz="1600" b="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6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b="0" i="0">
                          <a:latin typeface="Cambria Math" panose="02040503050406030204" pitchFamily="18" charset="0"/>
                        </a:rPr>
                        <m:t>+0,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8944</m:t>
                      </m:r>
                      <m:sSub>
                        <m:sSubPr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GB" sz="1600" b="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GB" sz="16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70366"/>
                <a:ext cx="3116301" cy="338554"/>
              </a:xfrm>
              <a:prstGeom prst="rect">
                <a:avLst/>
              </a:prstGeom>
              <a:blipFill>
                <a:blip r:embed="rId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611560" y="3840670"/>
                <a:ext cx="6190669" cy="1401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−2,2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1,4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−0,2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1,8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3,8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−0,6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,8944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−0,4472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0,4472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,8944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578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1,342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2,236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1,342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2,236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3,130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2,236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3,130</m:t>
                                </m:r>
                              </m: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2,236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840670"/>
                <a:ext cx="6190669" cy="14010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653451" y="3128742"/>
                <a:ext cx="15212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en-GB" b="1" dirty="0" smtClean="0"/>
                  <a:t>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endParaRPr lang="cs-CZ" b="1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51" y="3128742"/>
                <a:ext cx="1521250" cy="369332"/>
              </a:xfrm>
              <a:prstGeom prst="rect">
                <a:avLst/>
              </a:prstGeom>
              <a:blipFill>
                <a:blip r:embed="rId5"/>
                <a:stretch>
                  <a:fillRect r="-36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3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403648" y="3003435"/>
            <a:ext cx="331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Pozice objektů v 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novém prostoru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t="1835" b="5033"/>
          <a:stretch/>
        </p:blipFill>
        <p:spPr>
          <a:xfrm>
            <a:off x="323353" y="3372767"/>
            <a:ext cx="4779001" cy="26642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Postup výpočtu</a:t>
            </a:r>
            <a:r>
              <a:rPr lang="en-US" dirty="0"/>
              <a:t> PCA </a:t>
            </a:r>
            <a:r>
              <a:rPr lang="cs-CZ" dirty="0"/>
              <a:t>– pozice na nových osách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smtClean="0"/>
              <a:t>vizualizace</a:t>
            </a:r>
            <a:endParaRPr lang="en-GB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S. Littnerová, L. Brožová</a:t>
            </a:r>
            <a:endParaRPr lang="cs-CZ" dirty="0"/>
          </a:p>
        </p:txBody>
      </p:sp>
      <p:sp>
        <p:nvSpPr>
          <p:cNvPr id="26" name="Šipka dolů 25"/>
          <p:cNvSpPr/>
          <p:nvPr/>
        </p:nvSpPr>
        <p:spPr>
          <a:xfrm>
            <a:off x="6684281" y="3681056"/>
            <a:ext cx="380176" cy="25200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bdélník 26"/>
          <p:cNvSpPr/>
          <p:nvPr/>
        </p:nvSpPr>
        <p:spPr>
          <a:xfrm>
            <a:off x="5564641" y="2708948"/>
            <a:ext cx="2679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Výběrem faktorových os přicházíme o určité % variability původních dat</a:t>
            </a:r>
            <a:endParaRPr lang="en-GB" dirty="0"/>
          </a:p>
        </p:txBody>
      </p:sp>
      <p:graphicFrame>
        <p:nvGraphicFramePr>
          <p:cNvPr id="40" name="Tabulk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175262"/>
              </p:ext>
            </p:extLst>
          </p:nvPr>
        </p:nvGraphicFramePr>
        <p:xfrm>
          <a:off x="5652120" y="4437112"/>
          <a:ext cx="2376264" cy="15201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94066">
                  <a:extLst>
                    <a:ext uri="{9D8B030D-6E8A-4147-A177-3AD203B41FA5}">
                      <a16:colId xmlns:a16="http://schemas.microsoft.com/office/drawing/2014/main" val="2139166235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4036768777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1816928600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77425603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ID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r>
                        <a:rPr lang="cs-CZ" sz="1600" u="none" strike="noStrike" baseline="-25000" dirty="0">
                          <a:effectLst/>
                        </a:rPr>
                        <a:t>1</a:t>
                      </a:r>
                      <a:endParaRPr lang="cs-CZ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x</a:t>
                      </a:r>
                      <a:r>
                        <a:rPr lang="cs-CZ" sz="1600" u="none" strike="noStrike" baseline="-25000" dirty="0">
                          <a:effectLst/>
                        </a:rPr>
                        <a:t>2</a:t>
                      </a:r>
                      <a:endParaRPr lang="cs-CZ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y</a:t>
                      </a:r>
                      <a:r>
                        <a:rPr lang="cs-CZ" sz="1600" u="none" strike="noStrike" baseline="-25000" dirty="0" smtClean="0">
                          <a:effectLst/>
                        </a:rPr>
                        <a:t>1</a:t>
                      </a:r>
                      <a:endParaRPr lang="cs-CZ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1470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cs-CZ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-3.578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990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cs-CZ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7207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cs-CZ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9459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cs-CZ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3.130</a:t>
                      </a:r>
                      <a:endParaRPr kumimoji="0" lang="cs-CZ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35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cs-CZ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3.130</a:t>
                      </a:r>
                      <a:endParaRPr kumimoji="0" lang="cs-CZ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2847574"/>
                  </a:ext>
                </a:extLst>
              </a:tr>
            </a:tbl>
          </a:graphicData>
        </a:graphic>
      </p:graphicFrame>
      <p:sp>
        <p:nvSpPr>
          <p:cNvPr id="41" name="Obdélník 40"/>
          <p:cNvSpPr/>
          <p:nvPr/>
        </p:nvSpPr>
        <p:spPr>
          <a:xfrm>
            <a:off x="6049105" y="3891262"/>
            <a:ext cx="158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Datový soubor</a:t>
            </a:r>
            <a:endParaRPr lang="cs-CZ" b="1" dirty="0"/>
          </a:p>
        </p:txBody>
      </p:sp>
      <p:sp>
        <p:nvSpPr>
          <p:cNvPr id="42" name="Obdélník 41"/>
          <p:cNvSpPr/>
          <p:nvPr/>
        </p:nvSpPr>
        <p:spPr>
          <a:xfrm>
            <a:off x="251519" y="1458650"/>
            <a:ext cx="8584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/>
              <a:t>PCA natočí datový prostor a vytvoří nové </a:t>
            </a:r>
            <a:r>
              <a:rPr lang="cs-CZ" dirty="0" smtClean="0"/>
              <a:t>osy tak, </a:t>
            </a:r>
            <a:r>
              <a:rPr lang="cs-CZ" dirty="0"/>
              <a:t>aby popisovali maximum </a:t>
            </a:r>
            <a:r>
              <a:rPr lang="cs-CZ" dirty="0" smtClean="0"/>
              <a:t>variability původních dat. 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Každá </a:t>
            </a:r>
            <a:r>
              <a:rPr lang="cs-CZ" dirty="0"/>
              <a:t>další osa popisuje </a:t>
            </a:r>
            <a:r>
              <a:rPr lang="cs-CZ" dirty="0" smtClean="0"/>
              <a:t>rozptyl, </a:t>
            </a:r>
            <a:r>
              <a:rPr lang="cs-CZ" dirty="0"/>
              <a:t>který nebyl popsán osami předchozími – každá další osa je nezávislá </a:t>
            </a:r>
            <a:r>
              <a:rPr lang="cs-CZ" dirty="0" smtClean="0"/>
              <a:t>= </a:t>
            </a:r>
            <a:r>
              <a:rPr lang="cs-CZ" dirty="0"/>
              <a:t>kolmá na osy </a:t>
            </a:r>
            <a:r>
              <a:rPr lang="cs-CZ" dirty="0" smtClean="0"/>
              <a:t>předchozí.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Grafické výstupy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864593" y="1362834"/>
            <a:ext cx="1540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16349"/>
              </a:buClr>
            </a:pP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Biplot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korelací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539502" y="1628750"/>
          <a:ext cx="36004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Graph" r:id="rId4" imgW="3600000" imgH="3600000" progId="STATISTICA.Graph">
                  <p:embed/>
                </p:oleObj>
              </mc:Choice>
              <mc:Fallback>
                <p:oleObj name="Graph" r:id="rId4" imgW="360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02" y="1628750"/>
                        <a:ext cx="360045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8"/>
          <p:cNvSpPr txBox="1"/>
          <p:nvPr/>
        </p:nvSpPr>
        <p:spPr>
          <a:xfrm>
            <a:off x="179512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Variabilita vyčerpaná faktorovými osami </a:t>
            </a:r>
            <a:endParaRPr lang="cs-CZ" sz="1400" dirty="0"/>
          </a:p>
        </p:txBody>
      </p:sp>
      <p:sp>
        <p:nvSpPr>
          <p:cNvPr id="8" name="TextBox 9"/>
          <p:cNvSpPr txBox="1"/>
          <p:nvPr/>
        </p:nvSpPr>
        <p:spPr>
          <a:xfrm>
            <a:off x="1835696" y="357301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Pozice proměnných</a:t>
            </a:r>
            <a:endParaRPr lang="cs-CZ" sz="1400" dirty="0"/>
          </a:p>
        </p:txBody>
      </p:sp>
      <p:sp>
        <p:nvSpPr>
          <p:cNvPr id="9" name="TextBox 10"/>
          <p:cNvSpPr txBox="1"/>
          <p:nvPr/>
        </p:nvSpPr>
        <p:spPr>
          <a:xfrm>
            <a:off x="2411760" y="551723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Jednotková kružnice - Hranice příspěvku k definici faktorové osy</a:t>
            </a:r>
          </a:p>
        </p:txBody>
      </p:sp>
      <p:cxnSp>
        <p:nvCxnSpPr>
          <p:cNvPr id="10" name="Straight Arrow Connector 13"/>
          <p:cNvCxnSpPr/>
          <p:nvPr/>
        </p:nvCxnSpPr>
        <p:spPr>
          <a:xfrm rot="5400000" flipH="1" flipV="1">
            <a:off x="-180528" y="4437112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4"/>
          <p:cNvCxnSpPr/>
          <p:nvPr/>
        </p:nvCxnSpPr>
        <p:spPr>
          <a:xfrm flipV="1">
            <a:off x="1475656" y="5085184"/>
            <a:ext cx="576064" cy="28803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7"/>
          <p:cNvCxnSpPr/>
          <p:nvPr/>
        </p:nvCxnSpPr>
        <p:spPr>
          <a:xfrm rot="5400000" flipH="1" flipV="1">
            <a:off x="2843808" y="4653136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8"/>
          <p:cNvCxnSpPr/>
          <p:nvPr/>
        </p:nvCxnSpPr>
        <p:spPr>
          <a:xfrm rot="5400000" flipH="1" flipV="1">
            <a:off x="2339752" y="2780928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9"/>
          <p:cNvCxnSpPr/>
          <p:nvPr/>
        </p:nvCxnSpPr>
        <p:spPr>
          <a:xfrm rot="10800000">
            <a:off x="1331640" y="3284984"/>
            <a:ext cx="792088" cy="28803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2"/>
          <p:cNvCxnSpPr/>
          <p:nvPr/>
        </p:nvCxnSpPr>
        <p:spPr>
          <a:xfrm rot="10800000">
            <a:off x="1403648" y="2852936"/>
            <a:ext cx="864096" cy="64807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4"/>
          <p:cNvCxnSpPr/>
          <p:nvPr/>
        </p:nvCxnSpPr>
        <p:spPr>
          <a:xfrm rot="10800000">
            <a:off x="1403648" y="3140969"/>
            <a:ext cx="808106" cy="407217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393108"/>
              </p:ext>
            </p:extLst>
          </p:nvPr>
        </p:nvGraphicFramePr>
        <p:xfrm>
          <a:off x="4499992" y="1700758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Graph" r:id="rId6" imgW="4320000" imgH="3600000" progId="STATISTICA.Graph">
                  <p:embed/>
                </p:oleObj>
              </mc:Choice>
              <mc:Fallback>
                <p:oleObj name="Graph" r:id="rId6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700758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29"/>
          <p:cNvSpPr txBox="1"/>
          <p:nvPr/>
        </p:nvSpPr>
        <p:spPr>
          <a:xfrm>
            <a:off x="6274181" y="429309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Pozice objektů</a:t>
            </a:r>
            <a:endParaRPr lang="cs-CZ" sz="1400" dirty="0"/>
          </a:p>
        </p:txBody>
      </p:sp>
      <p:cxnSp>
        <p:nvCxnSpPr>
          <p:cNvPr id="19" name="Straight Arrow Connector 30"/>
          <p:cNvCxnSpPr/>
          <p:nvPr/>
        </p:nvCxnSpPr>
        <p:spPr>
          <a:xfrm rot="16200000" flipV="1">
            <a:off x="6227291" y="3861048"/>
            <a:ext cx="360040" cy="36004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2"/>
          <p:cNvCxnSpPr/>
          <p:nvPr/>
        </p:nvCxnSpPr>
        <p:spPr>
          <a:xfrm flipV="1">
            <a:off x="7163395" y="3861048"/>
            <a:ext cx="504056" cy="432048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4"/>
          <p:cNvSpPr txBox="1"/>
          <p:nvPr/>
        </p:nvSpPr>
        <p:spPr>
          <a:xfrm>
            <a:off x="5435203" y="544522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Variabilita vyčerpaná faktorovými osami </a:t>
            </a:r>
            <a:endParaRPr lang="cs-CZ" sz="1400" dirty="0"/>
          </a:p>
        </p:txBody>
      </p:sp>
      <p:cxnSp>
        <p:nvCxnSpPr>
          <p:cNvPr id="22" name="Straight Arrow Connector 35"/>
          <p:cNvCxnSpPr/>
          <p:nvPr/>
        </p:nvCxnSpPr>
        <p:spPr>
          <a:xfrm rot="16200000" flipV="1">
            <a:off x="4643115" y="4077072"/>
            <a:ext cx="1368152" cy="136815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7"/>
          <p:cNvCxnSpPr/>
          <p:nvPr/>
        </p:nvCxnSpPr>
        <p:spPr>
          <a:xfrm flipV="1">
            <a:off x="6227291" y="5301208"/>
            <a:ext cx="576064" cy="144016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5838989" y="1340768"/>
            <a:ext cx="1972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16349"/>
              </a:buClr>
            </a:pP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Biplot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vzdáleností</a:t>
            </a:r>
          </a:p>
        </p:txBody>
      </p:sp>
    </p:spTree>
    <p:extLst>
      <p:ext uri="{BB962C8B-B14F-4D97-AF65-F5344CB8AC3E}">
        <p14:creationId xmlns:p14="http://schemas.microsoft.com/office/powerpoint/2010/main" val="10577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40569"/>
            <a:ext cx="8964488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Otázka: jaký počet os vybrat?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0384" y="1702549"/>
            <a:ext cx="8500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Pokud je cílem vizualizace dat: ideálně 2-3 osy.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Pokud chceme data zredukovat do menšího počtu nových proměnných, které budou vstupovat do další analýzy, definujeme počet os hlavně na základě % rozptylu původních dat, který vybranými osami popíšeme.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0384" y="3629923"/>
            <a:ext cx="85000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Kaiser-</a:t>
            </a: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Gutmanovo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kritérium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14375" indent="-285750">
              <a:buFont typeface="Wingdings" panose="05000000000000000000" pitchFamily="2" charset="2"/>
              <a:buChar char="ü"/>
            </a:pPr>
            <a:r>
              <a:rPr lang="cs-CZ" dirty="0" smtClean="0"/>
              <a:t>Pro další analýzu jsou vybrány osy s vlastním číslem &gt;1 (korelace) nebo větším než je průměrné </a:t>
            </a:r>
            <a:r>
              <a:rPr lang="cs-CZ" dirty="0" err="1" smtClean="0"/>
              <a:t>eigenvalue</a:t>
            </a:r>
            <a:r>
              <a:rPr lang="cs-CZ" dirty="0" smtClean="0"/>
              <a:t> (kovariance) </a:t>
            </a:r>
          </a:p>
          <a:p>
            <a:pPr marL="714375" indent="-285750">
              <a:buFont typeface="Wingdings" panose="05000000000000000000" pitchFamily="2" charset="2"/>
              <a:buChar char="ü"/>
            </a:pPr>
            <a:r>
              <a:rPr lang="cs-CZ" dirty="0" smtClean="0"/>
              <a:t>Logika je vybírat osy, které přispívají k vysvětlení variability dat více než připadá rovnoměrným rozdělením variability 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40569"/>
            <a:ext cx="8964488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Jaký počet os popisuje dostatečně datový soubor?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0384" y="1340768"/>
            <a:ext cx="8500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Scree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plot</a:t>
            </a:r>
          </a:p>
          <a:p>
            <a:pPr marL="809625" indent="-285750">
              <a:buFont typeface="Wingdings" panose="05000000000000000000" pitchFamily="2" charset="2"/>
              <a:buChar char="ü"/>
            </a:pPr>
            <a:r>
              <a:rPr lang="cs-CZ" dirty="0" smtClean="0"/>
              <a:t>Grafický nástroj hledající zlom ve vztahu počtu os a vyčerpané variability </a:t>
            </a:r>
            <a:endParaRPr lang="cs-CZ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35396"/>
              </p:ext>
            </p:extLst>
          </p:nvPr>
        </p:nvGraphicFramePr>
        <p:xfrm>
          <a:off x="323528" y="2204864"/>
          <a:ext cx="5463547" cy="409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Graph" r:id="rId4" imgW="5943600" imgH="4457880" progId="STATISTICA.Graph">
                  <p:embed/>
                </p:oleObj>
              </mc:Choice>
              <mc:Fallback>
                <p:oleObj name="Graph" r:id="rId4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04864"/>
                        <a:ext cx="5463547" cy="4097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>
            <a:off x="1691856" y="4293272"/>
            <a:ext cx="3168000" cy="0"/>
          </a:xfrm>
          <a:prstGeom prst="line">
            <a:avLst/>
          </a:prstGeom>
          <a:ln w="19050">
            <a:solidFill>
              <a:srgbClr val="D16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6136" y="3429000"/>
            <a:ext cx="31741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Zlom ve vztahu mezi počtem nových os a popsanou variabilitou – pro další analýzu budou použity první dvě faktorové osy.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Tyto osy popisují téměř 96 % rozptylu původních dat.</a:t>
            </a:r>
            <a:endParaRPr lang="cs-CZ" dirty="0"/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75856" y="4581128"/>
            <a:ext cx="259228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40569"/>
            <a:ext cx="8964488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Jaký počet os popisuje dostatečně datový soubor?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9512" y="1353542"/>
            <a:ext cx="867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Sheppardův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diagram</a:t>
            </a:r>
          </a:p>
          <a:p>
            <a:pPr marL="714375" indent="-285750">
              <a:buClr>
                <a:srgbClr val="D16349"/>
              </a:buClr>
              <a:buFont typeface="Wingdings" panose="05000000000000000000" pitchFamily="2" charset="2"/>
              <a:buChar char="ü"/>
            </a:pPr>
            <a:r>
              <a:rPr lang="cs-CZ" dirty="0" smtClean="0"/>
              <a:t>Vykresluje vzdálenosti </a:t>
            </a:r>
            <a:r>
              <a:rPr lang="cs-CZ" dirty="0"/>
              <a:t>v prostoru původních proměnných </a:t>
            </a:r>
            <a:r>
              <a:rPr lang="cs-CZ" dirty="0" smtClean="0"/>
              <a:t>proti vzdálenostem na nových osách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7077"/>
              </p:ext>
            </p:extLst>
          </p:nvPr>
        </p:nvGraphicFramePr>
        <p:xfrm>
          <a:off x="251520" y="2246311"/>
          <a:ext cx="5544616" cy="415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Graph" r:id="rId4" imgW="5943600" imgH="4457880" progId="STATISTICA.Graph">
                  <p:embed/>
                </p:oleObj>
              </mc:Choice>
              <mc:Fallback>
                <p:oleObj name="Graph" r:id="rId4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246311"/>
                        <a:ext cx="5544616" cy="415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/>
          <p:nvPr/>
        </p:nvSpPr>
        <p:spPr>
          <a:xfrm>
            <a:off x="2987824" y="2997024"/>
            <a:ext cx="1800000" cy="648000"/>
          </a:xfrm>
          <a:prstGeom prst="rect">
            <a:avLst/>
          </a:prstGeom>
          <a:noFill/>
          <a:ln w="38100">
            <a:solidFill>
              <a:srgbClr val="D1634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6"/>
          <p:cNvSpPr/>
          <p:nvPr/>
        </p:nvSpPr>
        <p:spPr>
          <a:xfrm>
            <a:off x="1187624" y="4329256"/>
            <a:ext cx="900000" cy="1368000"/>
          </a:xfrm>
          <a:prstGeom prst="rect">
            <a:avLst/>
          </a:prstGeom>
          <a:noFill/>
          <a:ln w="38100">
            <a:solidFill>
              <a:srgbClr val="D1634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7"/>
          <p:cNvSpPr txBox="1"/>
          <p:nvPr/>
        </p:nvSpPr>
        <p:spPr>
          <a:xfrm>
            <a:off x="6480720" y="2492896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 optimální z hlediska zachování vzdáleností objektů lze považovat dvě nebo tři dimenze.</a:t>
            </a:r>
            <a:endParaRPr lang="cs-CZ" dirty="0"/>
          </a:p>
        </p:txBody>
      </p:sp>
      <p:cxnSp>
        <p:nvCxnSpPr>
          <p:cNvPr id="11" name="Straight Connector 9"/>
          <p:cNvCxnSpPr/>
          <p:nvPr/>
        </p:nvCxnSpPr>
        <p:spPr>
          <a:xfrm flipV="1">
            <a:off x="4823320" y="3129029"/>
            <a:ext cx="1692896" cy="227963"/>
          </a:xfrm>
          <a:prstGeom prst="line">
            <a:avLst/>
          </a:prstGeom>
          <a:ln w="28575">
            <a:solidFill>
              <a:srgbClr val="D16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"/>
          <p:cNvCxnSpPr>
            <a:endCxn id="13" idx="1"/>
          </p:cNvCxnSpPr>
          <p:nvPr/>
        </p:nvCxnSpPr>
        <p:spPr>
          <a:xfrm>
            <a:off x="5283156" y="3501008"/>
            <a:ext cx="1233060" cy="965721"/>
          </a:xfrm>
          <a:prstGeom prst="line">
            <a:avLst/>
          </a:prstGeom>
          <a:ln w="28575">
            <a:solidFill>
              <a:srgbClr val="D1634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4"/>
          <p:cNvSpPr txBox="1"/>
          <p:nvPr/>
        </p:nvSpPr>
        <p:spPr>
          <a:xfrm>
            <a:off x="6516216" y="4005064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použití všech dimenzí jsou vzdálenosti perfektně zachovány.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0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Analýza hlavních komponent – jaký je cíl?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9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jaký je cíl?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412776"/>
            <a:ext cx="8534400" cy="16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dirty="0" smtClean="0"/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 převážné většině případů existují mezi dimenzemi </a:t>
            </a:r>
            <a:r>
              <a:rPr lang="cs-CZ" b="1" dirty="0" smtClean="0"/>
              <a:t>korelační</a:t>
            </a:r>
            <a:r>
              <a:rPr lang="cs-CZ" dirty="0" smtClean="0"/>
              <a:t> </a:t>
            </a:r>
            <a:r>
              <a:rPr lang="cs-CZ" b="1" dirty="0" smtClean="0"/>
              <a:t>vztahy</a:t>
            </a:r>
            <a:r>
              <a:rPr lang="cs-CZ" dirty="0" smtClean="0"/>
              <a:t>, tedy dimenze se </a:t>
            </a:r>
            <a:r>
              <a:rPr lang="cs-CZ" b="1" dirty="0" smtClean="0"/>
              <a:t>navzájem vysvětlují </a:t>
            </a:r>
            <a:r>
              <a:rPr lang="cs-CZ" dirty="0" smtClean="0"/>
              <a:t>a pro popis kompletní informace v datech </a:t>
            </a:r>
            <a:r>
              <a:rPr lang="cs-CZ" b="1" dirty="0" smtClean="0"/>
              <a:t>není třeba všech dimenzí vstupního souboru.</a:t>
            </a:r>
            <a:endParaRPr lang="cs-CZ" b="1" dirty="0"/>
          </a:p>
        </p:txBody>
      </p:sp>
      <p:sp>
        <p:nvSpPr>
          <p:cNvPr id="2" name="Šipka dolů 1"/>
          <p:cNvSpPr/>
          <p:nvPr/>
        </p:nvSpPr>
        <p:spPr>
          <a:xfrm>
            <a:off x="4166900" y="2708920"/>
            <a:ext cx="380176" cy="413382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3"/>
          <p:cNvSpPr txBox="1">
            <a:spLocks/>
          </p:cNvSpPr>
          <p:nvPr/>
        </p:nvSpPr>
        <p:spPr bwMode="auto">
          <a:xfrm>
            <a:off x="1475656" y="3501008"/>
            <a:ext cx="5808402" cy="1368152"/>
          </a:xfrm>
          <a:prstGeom prst="roundRect">
            <a:avLst/>
          </a:prstGeom>
          <a:solidFill>
            <a:srgbClr val="E8B3A6"/>
          </a:solidFill>
          <a:ln w="9525">
            <a:solidFill>
              <a:srgbClr val="D16349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Popis a vizualizace vztahů mezi proměnnými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Výběr neredundantních proměnných pro další analýzy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Vytvoření zástupných faktorových os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Identifikace shluků/odlehlých </a:t>
            </a:r>
            <a:r>
              <a:rPr lang="cs-CZ" dirty="0"/>
              <a:t>objektů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700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vstup?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2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</a:t>
            </a:r>
            <a:r>
              <a:rPr lang="cs-CZ" dirty="0"/>
              <a:t>vstup?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0384" y="1556792"/>
            <a:ext cx="8500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Pracuje s asociační maticí korelací/kovariancí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Jaký je vztah mezi kovariancí a korelací?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Kdy použijeme kterou matici?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Jaká bude dimenze matic?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Jaký je vztah mezi kovariancí a korelací?</a:t>
            </a:r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5" y="1566316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Kovariance</a:t>
            </a:r>
            <a:r>
              <a:rPr lang="cs-CZ" dirty="0" smtClean="0"/>
              <a:t> popisuje </a:t>
            </a:r>
            <a:r>
              <a:rPr lang="pl-PL" dirty="0" smtClean="0"/>
              <a:t>vztah dvou proměnných; </a:t>
            </a:r>
            <a:r>
              <a:rPr lang="cs-CZ" dirty="0" smtClean="0"/>
              <a:t>její rozsah závisí na variabilitě dat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Korelace</a:t>
            </a:r>
            <a:r>
              <a:rPr lang="cs-CZ" dirty="0" smtClean="0"/>
              <a:t> = kovariance standardizovaná na rozptyl proměnných.</a:t>
            </a:r>
            <a:endParaRPr lang="en-GB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Jaké hodnoty se nachází na diagonále korelační matice?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Má smysl použít metody redukce </a:t>
            </a:r>
            <a:r>
              <a:rPr lang="cs-CZ" dirty="0" err="1" smtClean="0"/>
              <a:t>dimenzionality</a:t>
            </a:r>
            <a:r>
              <a:rPr lang="cs-CZ" dirty="0" smtClean="0"/>
              <a:t> dat v situaci, kdy jsou hodnoty kovariance/korelace blízké nule?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Čemu odpovídá kovariance na standardizovaných datech?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4427984" y="1988840"/>
          <a:ext cx="2891135" cy="72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8" name="Rovnice" r:id="rId4" imgW="2819160" imgH="609480" progId="Equation.3">
                  <p:embed/>
                </p:oleObj>
              </mc:Choice>
              <mc:Fallback>
                <p:oleObj name="Rovnice" r:id="rId4" imgW="28191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88840"/>
                        <a:ext cx="2891135" cy="723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/>
          </p:nvPr>
        </p:nvGraphicFramePr>
        <p:xfrm>
          <a:off x="4427984" y="3429000"/>
          <a:ext cx="2382780" cy="58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Rovnice" r:id="rId6" imgW="2323800" imgH="495000" progId="Equation.3">
                  <p:embed/>
                </p:oleObj>
              </mc:Choice>
              <mc:Fallback>
                <p:oleObj name="Rovnice" r:id="rId6" imgW="23238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429000"/>
                        <a:ext cx="2382780" cy="586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se šipkou 2"/>
          <p:cNvCxnSpPr/>
          <p:nvPr/>
        </p:nvCxnSpPr>
        <p:spPr>
          <a:xfrm>
            <a:off x="3976936" y="5805264"/>
            <a:ext cx="288032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4211960" y="5888561"/>
            <a:ext cx="454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dirty="0" smtClean="0"/>
              <a:t>Pokud D(x</a:t>
            </a:r>
            <a:r>
              <a:rPr lang="cs-CZ" baseline="-25000" dirty="0" smtClean="0"/>
              <a:t>1</a:t>
            </a:r>
            <a:r>
              <a:rPr lang="cs-CZ" dirty="0" smtClean="0"/>
              <a:t>)=D(x</a:t>
            </a:r>
            <a:r>
              <a:rPr lang="cs-CZ" baseline="-25000" dirty="0" smtClean="0"/>
              <a:t>2</a:t>
            </a:r>
            <a:r>
              <a:rPr lang="cs-CZ" dirty="0" smtClean="0"/>
              <a:t>)=1 → kovariance = korelace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předpoklady?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4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</a:t>
            </a:r>
            <a:r>
              <a:rPr lang="cs-CZ" dirty="0"/>
              <a:t>předpoklady?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79512" y="1401376"/>
            <a:ext cx="8750424" cy="16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dirty="0" smtClean="0"/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Více objektů než proměnných (obvykle se uvádí 10x větší počet objektů než proměnných)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Vícerozměrná technika – 100% vyplněnost dat (jedna chybějící hodnota vede k odstranění celého objektu z analýzy)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Souvisí s výpočtem asociační matice – korelace/kovariance vyžadují zhruba normální rozdělení proměnných.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436477" y="3472818"/>
            <a:ext cx="6264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D16349"/>
                </a:solidFill>
              </a:rPr>
              <a:t>ALE! Jaké mohou být výjimky?</a:t>
            </a:r>
            <a:endParaRPr lang="en-GB" sz="2800" b="1" dirty="0">
              <a:solidFill>
                <a:srgbClr val="D16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290736"/>
            <a:ext cx="8826375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Problémy s výpočtem korelačního koeficientu</a:t>
            </a:r>
          </a:p>
        </p:txBody>
      </p:sp>
      <p:sp>
        <p:nvSpPr>
          <p:cNvPr id="296964" name="Rectangle 3"/>
          <p:cNvSpPr>
            <a:spLocks noChangeArrowheads="1"/>
          </p:cNvSpPr>
          <p:nvPr/>
        </p:nvSpPr>
        <p:spPr bwMode="auto">
          <a:xfrm>
            <a:off x="609600" y="2784177"/>
            <a:ext cx="32766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Identifikace</a:t>
            </a:r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shluk</a:t>
            </a: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ů</a:t>
            </a:r>
          </a:p>
        </p:txBody>
      </p:sp>
      <p:sp>
        <p:nvSpPr>
          <p:cNvPr id="296965" name="Rectangle 4"/>
          <p:cNvSpPr>
            <a:spLocks noChangeArrowheads="1"/>
          </p:cNvSpPr>
          <p:nvPr/>
        </p:nvSpPr>
        <p:spPr bwMode="auto">
          <a:xfrm>
            <a:off x="5153025" y="2784177"/>
            <a:ext cx="3457575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Identifikace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odlehlých hodnot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6" name="Text Box 5"/>
          <p:cNvSpPr txBox="1">
            <a:spLocks noChangeArrowheads="1"/>
          </p:cNvSpPr>
          <p:nvPr/>
        </p:nvSpPr>
        <p:spPr bwMode="auto">
          <a:xfrm>
            <a:off x="3420616" y="567464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9" name="Rectangle 8"/>
          <p:cNvSpPr>
            <a:spLocks noChangeArrowheads="1"/>
          </p:cNvSpPr>
          <p:nvPr/>
        </p:nvSpPr>
        <p:spPr bwMode="auto">
          <a:xfrm>
            <a:off x="1475928" y="3530724"/>
            <a:ext cx="1219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0,981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&lt; 0,001)</a:t>
            </a:r>
          </a:p>
        </p:txBody>
      </p:sp>
      <p:sp>
        <p:nvSpPr>
          <p:cNvPr id="296971" name="Freeform 10"/>
          <p:cNvSpPr>
            <a:spLocks/>
          </p:cNvSpPr>
          <p:nvPr/>
        </p:nvSpPr>
        <p:spPr bwMode="auto">
          <a:xfrm>
            <a:off x="1634678" y="4234780"/>
            <a:ext cx="1630363" cy="1217613"/>
          </a:xfrm>
          <a:custGeom>
            <a:avLst/>
            <a:gdLst>
              <a:gd name="T0" fmla="*/ 0 w 3082"/>
              <a:gd name="T1" fmla="*/ 2274 h 2303"/>
              <a:gd name="T2" fmla="*/ 22 w 3082"/>
              <a:gd name="T3" fmla="*/ 2303 h 2303"/>
              <a:gd name="T4" fmla="*/ 3082 w 3082"/>
              <a:gd name="T5" fmla="*/ 29 h 2303"/>
              <a:gd name="T6" fmla="*/ 3061 w 3082"/>
              <a:gd name="T7" fmla="*/ 0 h 2303"/>
              <a:gd name="T8" fmla="*/ 0 w 3082"/>
              <a:gd name="T9" fmla="*/ 2274 h 23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3"/>
              <a:gd name="T17" fmla="*/ 3082 w 3082"/>
              <a:gd name="T18" fmla="*/ 2303 h 23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3">
                <a:moveTo>
                  <a:pt x="0" y="2274"/>
                </a:moveTo>
                <a:lnTo>
                  <a:pt x="22" y="2303"/>
                </a:lnTo>
                <a:lnTo>
                  <a:pt x="3082" y="29"/>
                </a:lnTo>
                <a:lnTo>
                  <a:pt x="3061" y="0"/>
                </a:lnTo>
                <a:lnTo>
                  <a:pt x="0" y="2274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2" name="Rectangle 11"/>
          <p:cNvSpPr>
            <a:spLocks noChangeArrowheads="1"/>
          </p:cNvSpPr>
          <p:nvPr/>
        </p:nvSpPr>
        <p:spPr bwMode="auto">
          <a:xfrm>
            <a:off x="1418778" y="4139530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3" name="Rectangle 12"/>
          <p:cNvSpPr>
            <a:spLocks noChangeArrowheads="1"/>
          </p:cNvSpPr>
          <p:nvPr/>
        </p:nvSpPr>
        <p:spPr bwMode="auto">
          <a:xfrm>
            <a:off x="1426716" y="5595268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4" name="Rectangle 13"/>
          <p:cNvSpPr>
            <a:spLocks noChangeArrowheads="1"/>
          </p:cNvSpPr>
          <p:nvPr/>
        </p:nvSpPr>
        <p:spPr bwMode="auto">
          <a:xfrm>
            <a:off x="138113" y="263299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5" name="Rectangle 14"/>
          <p:cNvSpPr>
            <a:spLocks noChangeArrowheads="1"/>
          </p:cNvSpPr>
          <p:nvPr/>
        </p:nvSpPr>
        <p:spPr bwMode="auto">
          <a:xfrm>
            <a:off x="112713" y="260759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6" name="Rectangle 15"/>
          <p:cNvSpPr>
            <a:spLocks noChangeArrowheads="1"/>
          </p:cNvSpPr>
          <p:nvPr/>
        </p:nvSpPr>
        <p:spPr bwMode="auto">
          <a:xfrm>
            <a:off x="1126678" y="3968080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7" name="Oval 16"/>
          <p:cNvSpPr>
            <a:spLocks noChangeArrowheads="1"/>
          </p:cNvSpPr>
          <p:nvPr/>
        </p:nvSpPr>
        <p:spPr bwMode="auto">
          <a:xfrm>
            <a:off x="1893441" y="542699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8" name="Oval 17"/>
          <p:cNvSpPr>
            <a:spLocks noChangeArrowheads="1"/>
          </p:cNvSpPr>
          <p:nvPr/>
        </p:nvSpPr>
        <p:spPr bwMode="auto">
          <a:xfrm>
            <a:off x="1761678" y="528729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9" name="Oval 18"/>
          <p:cNvSpPr>
            <a:spLocks noChangeArrowheads="1"/>
          </p:cNvSpPr>
          <p:nvPr/>
        </p:nvSpPr>
        <p:spPr bwMode="auto">
          <a:xfrm>
            <a:off x="1953766" y="516505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0" name="Oval 19"/>
          <p:cNvSpPr>
            <a:spLocks noChangeArrowheads="1"/>
          </p:cNvSpPr>
          <p:nvPr/>
        </p:nvSpPr>
        <p:spPr bwMode="auto">
          <a:xfrm>
            <a:off x="1791841" y="52126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1" name="Oval 20"/>
          <p:cNvSpPr>
            <a:spLocks noChangeArrowheads="1"/>
          </p:cNvSpPr>
          <p:nvPr/>
        </p:nvSpPr>
        <p:spPr bwMode="auto">
          <a:xfrm>
            <a:off x="1953766" y="525871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2" name="Oval 21"/>
          <p:cNvSpPr>
            <a:spLocks noChangeArrowheads="1"/>
          </p:cNvSpPr>
          <p:nvPr/>
        </p:nvSpPr>
        <p:spPr bwMode="auto">
          <a:xfrm>
            <a:off x="1680716" y="524919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3" name="Oval 22"/>
          <p:cNvSpPr>
            <a:spLocks noChangeArrowheads="1"/>
          </p:cNvSpPr>
          <p:nvPr/>
        </p:nvSpPr>
        <p:spPr bwMode="auto">
          <a:xfrm>
            <a:off x="1912491" y="512854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4" name="Oval 23"/>
          <p:cNvSpPr>
            <a:spLocks noChangeArrowheads="1"/>
          </p:cNvSpPr>
          <p:nvPr/>
        </p:nvSpPr>
        <p:spPr bwMode="auto">
          <a:xfrm>
            <a:off x="1801366" y="537143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5" name="Oval 24"/>
          <p:cNvSpPr>
            <a:spLocks noChangeArrowheads="1"/>
          </p:cNvSpPr>
          <p:nvPr/>
        </p:nvSpPr>
        <p:spPr bwMode="auto">
          <a:xfrm>
            <a:off x="1912491" y="509044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6" name="Oval 25"/>
          <p:cNvSpPr>
            <a:spLocks noChangeArrowheads="1"/>
          </p:cNvSpPr>
          <p:nvPr/>
        </p:nvSpPr>
        <p:spPr bwMode="auto">
          <a:xfrm>
            <a:off x="2085528" y="52126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7" name="Oval 26"/>
          <p:cNvSpPr>
            <a:spLocks noChangeArrowheads="1"/>
          </p:cNvSpPr>
          <p:nvPr/>
        </p:nvSpPr>
        <p:spPr bwMode="auto">
          <a:xfrm>
            <a:off x="1893441" y="532380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8" name="Oval 27"/>
          <p:cNvSpPr>
            <a:spLocks noChangeArrowheads="1"/>
          </p:cNvSpPr>
          <p:nvPr/>
        </p:nvSpPr>
        <p:spPr bwMode="auto">
          <a:xfrm>
            <a:off x="1831528" y="507139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9" name="Oval 28"/>
          <p:cNvSpPr>
            <a:spLocks noChangeArrowheads="1"/>
          </p:cNvSpPr>
          <p:nvPr/>
        </p:nvSpPr>
        <p:spPr bwMode="auto">
          <a:xfrm>
            <a:off x="2115691" y="512854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0" name="Oval 29"/>
          <p:cNvSpPr>
            <a:spLocks noChangeArrowheads="1"/>
          </p:cNvSpPr>
          <p:nvPr/>
        </p:nvSpPr>
        <p:spPr bwMode="auto">
          <a:xfrm>
            <a:off x="1995041" y="50348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1" name="Oval 30"/>
          <p:cNvSpPr>
            <a:spLocks noChangeArrowheads="1"/>
          </p:cNvSpPr>
          <p:nvPr/>
        </p:nvSpPr>
        <p:spPr bwMode="auto">
          <a:xfrm>
            <a:off x="2965003" y="4298280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2" name="Oval 31"/>
          <p:cNvSpPr>
            <a:spLocks noChangeArrowheads="1"/>
          </p:cNvSpPr>
          <p:nvPr/>
        </p:nvSpPr>
        <p:spPr bwMode="auto">
          <a:xfrm>
            <a:off x="3047553" y="42982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3" name="Oval 32"/>
          <p:cNvSpPr>
            <a:spLocks noChangeArrowheads="1"/>
          </p:cNvSpPr>
          <p:nvPr/>
        </p:nvSpPr>
        <p:spPr bwMode="auto">
          <a:xfrm>
            <a:off x="2945953" y="438241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4" name="Oval 33"/>
          <p:cNvSpPr>
            <a:spLocks noChangeArrowheads="1"/>
          </p:cNvSpPr>
          <p:nvPr/>
        </p:nvSpPr>
        <p:spPr bwMode="auto">
          <a:xfrm>
            <a:off x="3006278" y="43363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5" name="Oval 34"/>
          <p:cNvSpPr>
            <a:spLocks noChangeArrowheads="1"/>
          </p:cNvSpPr>
          <p:nvPr/>
        </p:nvSpPr>
        <p:spPr bwMode="auto">
          <a:xfrm>
            <a:off x="2884041" y="4493543"/>
            <a:ext cx="41275" cy="3968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6" name="Oval 35"/>
          <p:cNvSpPr>
            <a:spLocks noChangeArrowheads="1"/>
          </p:cNvSpPr>
          <p:nvPr/>
        </p:nvSpPr>
        <p:spPr bwMode="auto">
          <a:xfrm>
            <a:off x="2884041" y="435384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7" name="Oval 36"/>
          <p:cNvSpPr>
            <a:spLocks noChangeArrowheads="1"/>
          </p:cNvSpPr>
          <p:nvPr/>
        </p:nvSpPr>
        <p:spPr bwMode="auto">
          <a:xfrm>
            <a:off x="3015803" y="446655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8" name="Oval 37"/>
          <p:cNvSpPr>
            <a:spLocks noChangeArrowheads="1"/>
          </p:cNvSpPr>
          <p:nvPr/>
        </p:nvSpPr>
        <p:spPr bwMode="auto">
          <a:xfrm>
            <a:off x="3168203" y="448401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7" name="Text Box 86"/>
          <p:cNvSpPr txBox="1">
            <a:spLocks noChangeArrowheads="1"/>
          </p:cNvSpPr>
          <p:nvPr/>
        </p:nvSpPr>
        <p:spPr bwMode="auto">
          <a:xfrm>
            <a:off x="5635476" y="3956967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48" name="Text Box 87"/>
          <p:cNvSpPr txBox="1">
            <a:spLocks noChangeArrowheads="1"/>
          </p:cNvSpPr>
          <p:nvPr/>
        </p:nvSpPr>
        <p:spPr bwMode="auto">
          <a:xfrm>
            <a:off x="7929414" y="5654005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51" name="Rectangle 90"/>
          <p:cNvSpPr>
            <a:spLocks noChangeArrowheads="1"/>
          </p:cNvSpPr>
          <p:nvPr/>
        </p:nvSpPr>
        <p:spPr bwMode="auto">
          <a:xfrm>
            <a:off x="5964982" y="3530724"/>
            <a:ext cx="1438275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0,762</a:t>
            </a:r>
            <a:endParaRPr lang="cs-CZ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0,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001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3" name="Freeform 92"/>
          <p:cNvSpPr>
            <a:spLocks/>
          </p:cNvSpPr>
          <p:nvPr/>
        </p:nvSpPr>
        <p:spPr bwMode="auto">
          <a:xfrm>
            <a:off x="6156176" y="4228430"/>
            <a:ext cx="1630363" cy="1219200"/>
          </a:xfrm>
          <a:custGeom>
            <a:avLst/>
            <a:gdLst>
              <a:gd name="T0" fmla="*/ 0 w 3082"/>
              <a:gd name="T1" fmla="*/ 2273 h 2302"/>
              <a:gd name="T2" fmla="*/ 22 w 3082"/>
              <a:gd name="T3" fmla="*/ 2302 h 2302"/>
              <a:gd name="T4" fmla="*/ 3082 w 3082"/>
              <a:gd name="T5" fmla="*/ 29 h 2302"/>
              <a:gd name="T6" fmla="*/ 3061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2" y="2302"/>
                </a:lnTo>
                <a:lnTo>
                  <a:pt x="3082" y="29"/>
                </a:lnTo>
                <a:lnTo>
                  <a:pt x="3061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4" name="Rectangle 93"/>
          <p:cNvSpPr>
            <a:spLocks noChangeArrowheads="1"/>
          </p:cNvSpPr>
          <p:nvPr/>
        </p:nvSpPr>
        <p:spPr bwMode="auto">
          <a:xfrm>
            <a:off x="5940276" y="4133180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5" name="Rectangle 94"/>
          <p:cNvSpPr>
            <a:spLocks noChangeArrowheads="1"/>
          </p:cNvSpPr>
          <p:nvPr/>
        </p:nvSpPr>
        <p:spPr bwMode="auto">
          <a:xfrm>
            <a:off x="5948214" y="5598442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6" name="Oval 95"/>
          <p:cNvSpPr>
            <a:spLocks noChangeArrowheads="1"/>
          </p:cNvSpPr>
          <p:nvPr/>
        </p:nvSpPr>
        <p:spPr bwMode="auto">
          <a:xfrm>
            <a:off x="6313339" y="537460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7" name="Oval 96"/>
          <p:cNvSpPr>
            <a:spLocks noChangeArrowheads="1"/>
          </p:cNvSpPr>
          <p:nvPr/>
        </p:nvSpPr>
        <p:spPr bwMode="auto">
          <a:xfrm>
            <a:off x="6322864" y="521585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8" name="Oval 97"/>
          <p:cNvSpPr>
            <a:spLocks noChangeArrowheads="1"/>
          </p:cNvSpPr>
          <p:nvPr/>
        </p:nvSpPr>
        <p:spPr bwMode="auto">
          <a:xfrm>
            <a:off x="6565751" y="51872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9" name="Oval 98"/>
          <p:cNvSpPr>
            <a:spLocks noChangeArrowheads="1"/>
          </p:cNvSpPr>
          <p:nvPr/>
        </p:nvSpPr>
        <p:spPr bwMode="auto">
          <a:xfrm>
            <a:off x="6372200" y="5124251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0" name="Oval 99"/>
          <p:cNvSpPr>
            <a:spLocks noChangeArrowheads="1"/>
          </p:cNvSpPr>
          <p:nvPr/>
        </p:nvSpPr>
        <p:spPr bwMode="auto">
          <a:xfrm>
            <a:off x="6228184" y="5412283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1" name="Oval 100"/>
          <p:cNvSpPr>
            <a:spLocks noChangeArrowheads="1"/>
          </p:cNvSpPr>
          <p:nvPr/>
        </p:nvSpPr>
        <p:spPr bwMode="auto">
          <a:xfrm>
            <a:off x="6474941" y="5234359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2" name="Oval 101"/>
          <p:cNvSpPr>
            <a:spLocks noChangeArrowheads="1"/>
          </p:cNvSpPr>
          <p:nvPr/>
        </p:nvSpPr>
        <p:spPr bwMode="auto">
          <a:xfrm>
            <a:off x="6372200" y="5484291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3" name="Oval 102"/>
          <p:cNvSpPr>
            <a:spLocks noChangeArrowheads="1"/>
          </p:cNvSpPr>
          <p:nvPr/>
        </p:nvSpPr>
        <p:spPr bwMode="auto">
          <a:xfrm>
            <a:off x="7729389" y="433955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156" name="Rectangle 3"/>
          <p:cNvSpPr txBox="1">
            <a:spLocks/>
          </p:cNvSpPr>
          <p:nvPr/>
        </p:nvSpPr>
        <p:spPr bwMode="auto">
          <a:xfrm>
            <a:off x="286072" y="1687225"/>
            <a:ext cx="8750424" cy="7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Výjimkou jsou situace, kdy provádíme analýzu za účelem identifikace shluků / odlehlých hodnot.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1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4275</TotalTime>
  <Words>969</Words>
  <Application>Microsoft Office PowerPoint</Application>
  <PresentationFormat>Předvádění na obrazovce (4:3)</PresentationFormat>
  <Paragraphs>194</Paragraphs>
  <Slides>19</Slides>
  <Notes>13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Wingdings</vt:lpstr>
      <vt:lpstr>Wingdings 2</vt:lpstr>
      <vt:lpstr>Administrativní</vt:lpstr>
      <vt:lpstr>Rovnice</vt:lpstr>
      <vt:lpstr>Graph</vt:lpstr>
      <vt:lpstr>Bi8600: Vícerozměrné metody  3. cvičení</vt:lpstr>
      <vt:lpstr>Analýza hlavních komponent – jaký je cíl?</vt:lpstr>
      <vt:lpstr>Analýza hlavních komponent – jaký je cíl?</vt:lpstr>
      <vt:lpstr>Analýza hlavních komponent – vstup?</vt:lpstr>
      <vt:lpstr>Analýza hlavních komponent – vstup?</vt:lpstr>
      <vt:lpstr>Jaký je vztah mezi kovariancí a korelací?</vt:lpstr>
      <vt:lpstr>Analýza hlavních komponent – předpoklady?</vt:lpstr>
      <vt:lpstr>Analýza hlavních komponent – předpoklady?</vt:lpstr>
      <vt:lpstr>Problémy s výpočtem korelačního koeficientu</vt:lpstr>
      <vt:lpstr>Postup výpočtu PCA – primární data</vt:lpstr>
      <vt:lpstr>Postup výpočtu PCA - standardizace</vt:lpstr>
      <vt:lpstr>Postup výpočtu PCA – kovarianční matice.</vt:lpstr>
      <vt:lpstr>Postup výpočtu PCA – vlastní čísla, vlastní vektory</vt:lpstr>
      <vt:lpstr>Postup výpočtu PCA – pozice na nových osách - výpočet</vt:lpstr>
      <vt:lpstr>Postup výpočtu PCA – pozice na nových osách - vizualizace</vt:lpstr>
      <vt:lpstr>Grafické výstupy</vt:lpstr>
      <vt:lpstr>Otázka: jaký počet os vybrat?</vt:lpstr>
      <vt:lpstr>Jaký počet os popisuje dostatečně datový soubor?</vt:lpstr>
      <vt:lpstr>Jaký počet os popisuje dostatečně datový soubor?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/>
  <cp:lastModifiedBy>brozova</cp:lastModifiedBy>
  <cp:revision>310</cp:revision>
  <dcterms:created xsi:type="dcterms:W3CDTF">2012-09-19T11:32:44Z</dcterms:created>
  <dcterms:modified xsi:type="dcterms:W3CDTF">2016-11-14T20:06:16Z</dcterms:modified>
</cp:coreProperties>
</file>