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52" r:id="rId2"/>
    <p:sldId id="418" r:id="rId3"/>
    <p:sldId id="419" r:id="rId4"/>
    <p:sldId id="437" r:id="rId5"/>
    <p:sldId id="424" r:id="rId6"/>
    <p:sldId id="422" r:id="rId7"/>
    <p:sldId id="425" r:id="rId8"/>
    <p:sldId id="421" r:id="rId9"/>
    <p:sldId id="426" r:id="rId10"/>
    <p:sldId id="427" r:id="rId11"/>
    <p:sldId id="428" r:id="rId12"/>
    <p:sldId id="429" r:id="rId13"/>
    <p:sldId id="430" r:id="rId14"/>
    <p:sldId id="431" r:id="rId15"/>
    <p:sldId id="435" r:id="rId16"/>
    <p:sldId id="434" r:id="rId17"/>
    <p:sldId id="433" r:id="rId18"/>
    <p:sldId id="42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89A"/>
    <a:srgbClr val="D16349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6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1435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13.12.2016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13.12.2016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94751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Diskriminační analýza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5709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4.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modelu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lambda proměnných </a:t>
            </a:r>
            <a:r>
              <a:rPr lang="cs-CZ" dirty="0" smtClean="0"/>
              <a:t>- </a:t>
            </a: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celého modelu při vyřazení dané proměnné </a:t>
            </a:r>
            <a:r>
              <a:rPr lang="cs-CZ" dirty="0" smtClean="0"/>
              <a:t>(naopak: čím větší, tím je proměnná důležitější pro diskriminaci),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8333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Parciální lambda</a:t>
            </a:r>
            <a:r>
              <a:rPr lang="cs-CZ" dirty="0" smtClean="0"/>
              <a:t>: </a:t>
            </a:r>
            <a:r>
              <a:rPr lang="cs-CZ" dirty="0"/>
              <a:t>unikátní příspěvek dané proměnné k </a:t>
            </a:r>
            <a:r>
              <a:rPr lang="cs-CZ" dirty="0" smtClean="0"/>
              <a:t>diskriminaci (čím nižší je hodnota, tím větší unikátní diskriminační sílu prediktor nese),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23131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Tolerance: </a:t>
            </a:r>
            <a:r>
              <a:rPr lang="cs-CZ" dirty="0"/>
              <a:t>unikátní variabilita proměnné nevysvětlená ostatními proměnnými v modelu </a:t>
            </a:r>
            <a:r>
              <a:rPr lang="cs-CZ" dirty="0" smtClean="0"/>
              <a:t>(1 - tolerance = R</a:t>
            </a:r>
            <a:r>
              <a:rPr lang="cs-CZ" baseline="30000" dirty="0" smtClean="0"/>
              <a:t>2</a:t>
            </a:r>
            <a:r>
              <a:rPr lang="cs-CZ" dirty="0" smtClean="0"/>
              <a:t> variabilita proměnné, kterou lze vysvětlit kombinací ostatních proměnných).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3996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375023"/>
            <a:ext cx="8711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Kanonická analýza</a:t>
            </a:r>
            <a:r>
              <a:rPr lang="cs-CZ" b="1" dirty="0" smtClean="0"/>
              <a:t>: </a:t>
            </a:r>
            <a:r>
              <a:rPr lang="cs-CZ" dirty="0" smtClean="0"/>
              <a:t>vytváří nové osy tak, aby jejich diskriminační funkce byla co největší (počet nových os = min(počet skupin, počet proměnných) -1)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vektory: </a:t>
            </a:r>
            <a:r>
              <a:rPr lang="cs-CZ" dirty="0"/>
              <a:t>určují směr nových os (definovány jako lineární kombinace proměnných v modelu</a:t>
            </a:r>
            <a:r>
              <a:rPr lang="cs-CZ" dirty="0" smtClean="0"/>
              <a:t>).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</a:t>
            </a:r>
            <a:r>
              <a:rPr lang="cs-CZ" u="sng" dirty="0">
                <a:solidFill>
                  <a:srgbClr val="FF0000"/>
                </a:solidFill>
              </a:rPr>
              <a:t>čísla: </a:t>
            </a:r>
            <a:r>
              <a:rPr lang="cs-CZ" dirty="0" smtClean="0"/>
              <a:t>popisují podíl variability mezi a v rámci skupin objektů na nových osách. Osy s nízkou hodnotou vlastního čísla nepřispívají k popisu rozdílu mezi skupinami.</a:t>
            </a:r>
          </a:p>
          <a:p>
            <a:pPr marL="620713" indent="-342900">
              <a:buFont typeface="+mj-lt"/>
              <a:buAutoNum type="alphaLcParenR"/>
            </a:pPr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6742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Apriorní </a:t>
            </a:r>
            <a:r>
              <a:rPr lang="cs-CZ" u="sng" dirty="0" smtClean="0">
                <a:solidFill>
                  <a:srgbClr val="FF0000"/>
                </a:solidFill>
              </a:rPr>
              <a:t>pravděpodobnost</a:t>
            </a:r>
            <a:r>
              <a:rPr lang="cs-CZ" dirty="0" smtClean="0"/>
              <a:t>: </a:t>
            </a:r>
            <a:r>
              <a:rPr lang="cs-CZ" dirty="0"/>
              <a:t>pravděpodobnost výskytu objektu ve shluku (rovnoměrná/proporcionální/nastavená uživatelem na základě znalostí dané problematiky)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</a:t>
            </a:r>
            <a:r>
              <a:rPr lang="cs-CZ" dirty="0"/>
              <a:t>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716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</a:t>
            </a:r>
            <a:r>
              <a:rPr lang="cs-CZ" dirty="0" smtClean="0"/>
              <a:t>pravděpodobnost</a:t>
            </a:r>
            <a:r>
              <a:rPr lang="cs-CZ" dirty="0"/>
              <a:t>,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Mahalanobisova</a:t>
            </a:r>
            <a:r>
              <a:rPr lang="cs-CZ" u="sng" dirty="0" smtClean="0">
                <a:solidFill>
                  <a:srgbClr val="FF0000"/>
                </a:solidFill>
              </a:rPr>
              <a:t> vzdálenost: </a:t>
            </a:r>
            <a:r>
              <a:rPr lang="cs-CZ" dirty="0" smtClean="0"/>
              <a:t>Používána </a:t>
            </a:r>
            <a:r>
              <a:rPr lang="cs-CZ" dirty="0"/>
              <a:t>pro popis vzdáleností objektů od </a:t>
            </a:r>
            <a:r>
              <a:rPr lang="cs-CZ" dirty="0" err="1"/>
              <a:t>centroidů</a:t>
            </a:r>
            <a:r>
              <a:rPr lang="cs-CZ" dirty="0"/>
              <a:t> skupin a následně pro výpočet </a:t>
            </a:r>
            <a:r>
              <a:rPr lang="cs-CZ" dirty="0" smtClean="0"/>
              <a:t>posteriorních pravděpodobností,</a:t>
            </a:r>
            <a:endParaRPr lang="cs-CZ" u="sng" dirty="0">
              <a:solidFill>
                <a:srgbClr val="FF0000"/>
              </a:solidFill>
            </a:endParaRP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7673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630541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Diskriminační funkce: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pro každou skupinu jedna rovnice, objekt je zařazen do skupiny s maximální hodnotou klasifikační </a:t>
            </a:r>
            <a:r>
              <a:rPr lang="cs-CZ" dirty="0" smtClean="0"/>
              <a:t>funkce. 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Posteriorní pravděpodobnost:</a:t>
            </a:r>
            <a:r>
              <a:rPr lang="cs-CZ" dirty="0"/>
              <a:t> </a:t>
            </a:r>
            <a:r>
              <a:rPr lang="cs-CZ" dirty="0" smtClean="0"/>
              <a:t>pravděpodobnost klasifikace objektu do dané skupiny (kombinace </a:t>
            </a:r>
            <a:r>
              <a:rPr lang="cs-CZ" dirty="0" err="1"/>
              <a:t>Mahalanobisových</a:t>
            </a:r>
            <a:r>
              <a:rPr lang="cs-CZ" dirty="0"/>
              <a:t> vzdáleností objektů od </a:t>
            </a:r>
            <a:r>
              <a:rPr lang="cs-CZ" dirty="0" err="1"/>
              <a:t>centroidů</a:t>
            </a:r>
            <a:r>
              <a:rPr lang="cs-CZ" dirty="0"/>
              <a:t> shluků </a:t>
            </a:r>
            <a:r>
              <a:rPr lang="cs-CZ" dirty="0" smtClean="0"/>
              <a:t>s </a:t>
            </a:r>
            <a:r>
              <a:rPr lang="cs-CZ" dirty="0"/>
              <a:t>apriorní </a:t>
            </a:r>
            <a:r>
              <a:rPr lang="cs-CZ" dirty="0" smtClean="0"/>
              <a:t>pravděpodobností).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Validace modelu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2048" y="1630541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Maximální predikční síla vs. minimální složitost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Ideálně na nezávislém datovém souboru, na kterém nebyl model vyvinut. Může se stát, že na naše data bude model sedět perfektně a na jiném souboru zcela selže (bude přetrénovaný).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Pokud nemáme takový další datový soubor, lze využít validačních technik: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err="1" smtClean="0"/>
              <a:t>Krosvalidace</a:t>
            </a:r>
            <a:r>
              <a:rPr lang="cs-CZ" dirty="0" smtClean="0"/>
              <a:t>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“,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Permutační metody.</a:t>
            </a:r>
            <a:endParaRPr lang="cs-CZ" dirty="0"/>
          </a:p>
          <a:p>
            <a:pPr>
              <a:buClr>
                <a:srgbClr val="D16349"/>
              </a:buClr>
            </a:pPr>
            <a:endParaRPr lang="pt-BR" dirty="0"/>
          </a:p>
          <a:p>
            <a:pPr>
              <a:buClr>
                <a:srgbClr val="D1634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4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PROČ?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8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PROČ?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4138201"/>
            <a:ext cx="5601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Využití: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antropologii pro klasifikaci koster,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medicíně k určení rizikovosti pacientů,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ve finančnictví k předvídání krachů firem,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biologii ke klasifikaci rostlin,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sociologii u psychologických testů.</a:t>
            </a:r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395064" y="1844824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zástupných proměnných</a:t>
            </a:r>
            <a:r>
              <a:rPr lang="cs-CZ" dirty="0" smtClean="0"/>
              <a:t>, které nejlépe odliší skupiny objektů.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pravidla pro klasifikaci </a:t>
            </a:r>
            <a:r>
              <a:rPr lang="cs-CZ" dirty="0" smtClean="0"/>
              <a:t>objektů do skupin.</a:t>
            </a:r>
          </a:p>
          <a:p>
            <a:pPr marL="809625" indent="-342900">
              <a:buAutoNum type="alphaLcParenR"/>
            </a:pPr>
            <a:r>
              <a:rPr lang="cs-CZ" dirty="0" smtClean="0"/>
              <a:t>Identifikace proměnných diskriminujících </a:t>
            </a:r>
            <a:r>
              <a:rPr lang="cs-CZ" dirty="0"/>
              <a:t>mezi předem danými skupinami </a:t>
            </a:r>
            <a:r>
              <a:rPr lang="cs-CZ" dirty="0" smtClean="0"/>
              <a:t>objektů. </a:t>
            </a:r>
          </a:p>
          <a:p>
            <a:pPr marL="809625" indent="-342900">
              <a:buAutoNum type="alphaLcParenR"/>
            </a:pPr>
            <a:r>
              <a:rPr lang="cs-CZ" dirty="0" smtClean="0"/>
              <a:t>Vyhodnocení klasifikace pro objekty, u kterých známe zařazení do skupin.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cs-CZ" b="1" u="sng" dirty="0" smtClean="0"/>
              <a:t>Klasifikace</a:t>
            </a:r>
            <a:r>
              <a:rPr lang="cs-CZ" dirty="0" smtClean="0"/>
              <a:t> nových objektů do skupin.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6072" y="234888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  <a:cs typeface="Arial" panose="020B0604020202020204" pitchFamily="34" charset="0"/>
              </a:rPr>
              <a:t>„</a:t>
            </a:r>
            <a:r>
              <a:rPr lang="cs-CZ" sz="2400" dirty="0" err="1">
                <a:latin typeface="+mj-lt"/>
                <a:cs typeface="Arial" panose="020B0604020202020204" pitchFamily="34" charset="0"/>
              </a:rPr>
              <a:t>unsupervised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“ (učení bez učitele) </a:t>
            </a:r>
          </a:p>
          <a:p>
            <a:pPr algn="ctr"/>
            <a:r>
              <a:rPr lang="cs-CZ" sz="2400" dirty="0" smtClean="0">
                <a:latin typeface="+mj-lt"/>
                <a:cs typeface="Arial" panose="020B0604020202020204" pitchFamily="34" charset="0"/>
              </a:rPr>
              <a:t>vs. </a:t>
            </a:r>
          </a:p>
          <a:p>
            <a:pPr algn="ctr"/>
            <a:r>
              <a:rPr lang="cs-CZ" sz="2400" dirty="0" smtClean="0">
                <a:latin typeface="+mj-lt"/>
                <a:cs typeface="Arial" panose="020B0604020202020204" pitchFamily="34" charset="0"/>
              </a:rPr>
              <a:t>„</a:t>
            </a:r>
            <a:r>
              <a:rPr lang="cs-CZ" sz="2400" dirty="0" err="1" smtClean="0">
                <a:latin typeface="+mj-lt"/>
                <a:cs typeface="Arial" panose="020B0604020202020204" pitchFamily="34" charset="0"/>
              </a:rPr>
              <a:t>supervised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“ (učení s učitelem)</a:t>
            </a:r>
            <a:endParaRPr lang="cs-CZ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PCA vs. diskriminační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0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OMEZENÍ?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 </a:t>
            </a:r>
            <a:r>
              <a:rPr lang="cs-CZ" dirty="0"/>
              <a:t>vícerozměrného normálního rozdělení prediktorů v každé ze </a:t>
            </a:r>
            <a:r>
              <a:rPr lang="cs-CZ" dirty="0" smtClean="0"/>
              <a:t>skupin.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Citlivá </a:t>
            </a:r>
            <a:r>
              <a:rPr lang="cs-CZ" dirty="0"/>
              <a:t>na přítomnost odlehlých </a:t>
            </a:r>
            <a:r>
              <a:rPr lang="cs-CZ" dirty="0" smtClean="0"/>
              <a:t>hodnot.</a:t>
            </a:r>
            <a:endParaRPr lang="cs-CZ" dirty="0" smtClean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Citlivá </a:t>
            </a:r>
            <a:r>
              <a:rPr lang="pt-BR" dirty="0"/>
              <a:t>na redundantní proměnné v </a:t>
            </a:r>
            <a:r>
              <a:rPr lang="pt-BR" dirty="0" smtClean="0"/>
              <a:t>modelu</a:t>
            </a:r>
            <a:r>
              <a:rPr lang="cs-CZ" dirty="0" smtClean="0"/>
              <a:t>.</a:t>
            </a:r>
            <a:r>
              <a:rPr lang="pt-BR" dirty="0" smtClean="0"/>
              <a:t> </a:t>
            </a:r>
            <a:endParaRPr lang="cs-CZ" dirty="0" smtClean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Homogenita rozptylu v rámci skupin.</a:t>
            </a:r>
            <a:endParaRPr lang="cs-CZ" dirty="0" smtClean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Rovnice </a:t>
            </a:r>
            <a:r>
              <a:rPr lang="cs-CZ" dirty="0"/>
              <a:t>modelu je v základní verzi lineární a tedy i hodnocený problém musí mít lineární </a:t>
            </a:r>
            <a:r>
              <a:rPr lang="cs-CZ" dirty="0" smtClean="0"/>
              <a:t>řešení.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Výběr proměnných do modelu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74" y="2204864"/>
            <a:ext cx="4112517" cy="41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29942"/>
            <a:ext cx="3456384" cy="345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796136" y="5765499"/>
            <a:ext cx="1711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Korelace: r=0.94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32048" y="1484784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Do modelu by měly vstupovat proměnné, které vysvětlují unikátní díl variability → měli bychom eliminovat redundantní (korelované) proměnné.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3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Výběr proměnných do modelu 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32048" y="1484784"/>
            <a:ext cx="8316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Výběr provádíme na základě: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Expertní znalosti proměnných (zohledňujeme např. finanční zátěž, chybovost měření, vyplněnost).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Pozorovaných dat (hodnotíme korelace proměnných, přínos unikátní informace - % rozptylu, které popisuje, příspěvek k diskriminaci, atd. 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err="1" smtClean="0"/>
              <a:t>Dopředné</a:t>
            </a:r>
            <a:r>
              <a:rPr lang="cs-CZ" dirty="0" smtClean="0"/>
              <a:t>/zpětné eliminace (proměnné jsou postupně přidávány/odebírány  tak, aby došlo k významnému „zlepšení“ modelu).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0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Popis </a:t>
            </a:r>
            <a:r>
              <a:rPr lang="cs-CZ" b="1" dirty="0"/>
              <a:t>významu proměnných v </a:t>
            </a:r>
            <a:r>
              <a:rPr lang="cs-CZ" b="1" dirty="0" smtClean="0"/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Parciální 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objektů: </a:t>
            </a:r>
            <a:endParaRPr lang="cs-CZ" b="1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vzdálenost,</a:t>
            </a:r>
            <a:r>
              <a:rPr lang="cs-CZ" dirty="0"/>
              <a:t> 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Diskriminační </a:t>
            </a:r>
            <a:r>
              <a:rPr lang="cs-CZ" dirty="0"/>
              <a:t>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Popis </a:t>
            </a:r>
            <a:r>
              <a:rPr lang="cs-CZ" b="1" u="sng" dirty="0">
                <a:solidFill>
                  <a:srgbClr val="FF0000"/>
                </a:solidFill>
              </a:rPr>
              <a:t>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lambda modelu </a:t>
            </a:r>
            <a:r>
              <a:rPr lang="cs-CZ" dirty="0" smtClean="0"/>
              <a:t>-  analogické s ANOVA – hodnotí podíl vnitroskupinového a celkového rozptylu (rozsah: 0–1; hodnoty blízké nule značí dobrou diskriminaci skupin),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 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8056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5061</TotalTime>
  <Words>1168</Words>
  <Application>Microsoft Office PowerPoint</Application>
  <PresentationFormat>Předvádění na obrazovce (4:3)</PresentationFormat>
  <Paragraphs>236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Wingdings 2</vt:lpstr>
      <vt:lpstr>Administrativní</vt:lpstr>
      <vt:lpstr>Bi8600: Vícerozměrné metody  4. cvičení</vt:lpstr>
      <vt:lpstr>Diskriminační analýza – PROČ?</vt:lpstr>
      <vt:lpstr>Diskriminační analýza – PROČ?</vt:lpstr>
      <vt:lpstr>PCA vs. diskriminační analýza</vt:lpstr>
      <vt:lpstr>Diskriminační analýza – OMEZENÍ?</vt:lpstr>
      <vt:lpstr>Výběr proměnných do modelu I</vt:lpstr>
      <vt:lpstr>Výběr proměnných do modelu II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Validace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brozova</cp:lastModifiedBy>
  <cp:revision>324</cp:revision>
  <dcterms:created xsi:type="dcterms:W3CDTF">2012-09-19T11:32:44Z</dcterms:created>
  <dcterms:modified xsi:type="dcterms:W3CDTF">2016-12-13T08:24:59Z</dcterms:modified>
</cp:coreProperties>
</file>