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2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81DF8-51F9-45F1-ABA3-364FD22CF105}" type="datetimeFigureOut">
              <a:rPr lang="cs-CZ" smtClean="0"/>
              <a:t>2.2.2016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0DC3B-81BB-4C7B-8318-1A6EA263147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Rychlý test ze slin pro odhad hladiny alkoholu v krvi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cs-CZ" b="1" dirty="0"/>
              <a:t>Charakteristika testu: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b="1" i="1" dirty="0" smtClean="0"/>
              <a:t>DRY-</a:t>
            </a:r>
            <a:r>
              <a:rPr lang="cs-CZ" b="1" i="1" dirty="0" err="1" smtClean="0"/>
              <a:t>ve</a:t>
            </a:r>
            <a:r>
              <a:rPr lang="cs-CZ" b="1" dirty="0" err="1" smtClean="0"/>
              <a:t>Control</a:t>
            </a:r>
            <a:r>
              <a:rPr lang="cs-CZ" b="1" dirty="0" smtClean="0"/>
              <a:t> </a:t>
            </a:r>
            <a:r>
              <a:rPr lang="cs-CZ" dirty="0"/>
              <a:t>test je rychlá vysoce citlivá metoda pro </a:t>
            </a:r>
            <a:r>
              <a:rPr lang="cs-CZ" dirty="0" err="1"/>
              <a:t>semikvantitativní</a:t>
            </a:r>
            <a:r>
              <a:rPr lang="cs-CZ" dirty="0"/>
              <a:t> detekci alkoholu ve slinách, sloužící i pro </a:t>
            </a:r>
            <a:r>
              <a:rPr lang="cs-CZ" dirty="0" smtClean="0"/>
              <a:t>odhad koncentrace </a:t>
            </a:r>
            <a:r>
              <a:rPr lang="cs-CZ" dirty="0"/>
              <a:t>alkoholu v krvi. Pro kvantitativní stanovení koncentrace alkoholu v krvi je třeba použít jinou laboratorní metodu.</a:t>
            </a:r>
            <a:r>
              <a:rPr lang="cs-CZ" b="1" i="1" dirty="0"/>
              <a:t> DRY-</a:t>
            </a:r>
            <a:r>
              <a:rPr lang="cs-CZ" b="1" i="1" dirty="0" err="1"/>
              <a:t>ve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dirty="0"/>
              <a:t>se používá také tam, kde jde pouze o orientační detekci přítomnosti alkoholu v různých tekutinách, jako např. v nealkoholických nápojích, krevním séru a </a:t>
            </a:r>
            <a:r>
              <a:rPr lang="cs-CZ" dirty="0" smtClean="0"/>
              <a:t>podobně.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 fontScale="85000" lnSpcReduction="20000"/>
          </a:bodyPr>
          <a:lstStyle/>
          <a:p>
            <a:r>
              <a:rPr lang="cs-CZ" b="1" dirty="0"/>
              <a:t>Úvod: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sz="3300" dirty="0" smtClean="0"/>
              <a:t>Nepřiměřená </a:t>
            </a:r>
            <a:r>
              <a:rPr lang="cs-CZ" sz="3300" dirty="0"/>
              <a:t>konzumace alkoholu je častým důvodem sociálních problémů v naší společnosti a jednou z nejčastějších </a:t>
            </a:r>
            <a:r>
              <a:rPr lang="cs-CZ" sz="3300" dirty="0" smtClean="0"/>
              <a:t>příčin nehod</a:t>
            </a:r>
            <a:r>
              <a:rPr lang="cs-CZ" sz="3300" dirty="0"/>
              <a:t>, neštěstí a zdravotních poškození. Přispívá k dopravním i pracovním úrazům, finančním </a:t>
            </a:r>
            <a:r>
              <a:rPr lang="cs-CZ" sz="3300" dirty="0" smtClean="0"/>
              <a:t>škodám. </a:t>
            </a:r>
            <a:r>
              <a:rPr lang="cs-CZ" sz="3300" dirty="0" err="1" smtClean="0"/>
              <a:t>Screening</a:t>
            </a:r>
            <a:r>
              <a:rPr lang="cs-CZ" sz="3300" dirty="0" smtClean="0"/>
              <a:t> </a:t>
            </a:r>
            <a:r>
              <a:rPr lang="cs-CZ" sz="3300" dirty="0"/>
              <a:t>na </a:t>
            </a:r>
            <a:r>
              <a:rPr lang="cs-CZ" sz="3300" dirty="0" smtClean="0"/>
              <a:t>požití alkoholu </a:t>
            </a:r>
            <a:r>
              <a:rPr lang="cs-CZ" sz="3300" dirty="0"/>
              <a:t>je důležitou metodou pro identifikaci intoxikace alkoholem u rizikových jedinců. Je také vhodným </a:t>
            </a:r>
            <a:r>
              <a:rPr lang="cs-CZ" sz="3300" dirty="0" smtClean="0"/>
              <a:t>zastrašujícím prostředkem </a:t>
            </a:r>
            <a:r>
              <a:rPr lang="cs-CZ" sz="3300" dirty="0"/>
              <a:t>před nepřiměřenou konzumací alkoholu.</a:t>
            </a:r>
          </a:p>
          <a:p>
            <a:r>
              <a:rPr lang="cs-CZ" sz="3300" dirty="0"/>
              <a:t>Koncentrace alkoholu v krvi, která již způsobuje zdravotní poškození uživatele, je individuální. Závisí na zdravotním stavu, váze, aktivitě, stravovacích zvyklostech a toleranci alkoholu v organismu.</a:t>
            </a:r>
          </a:p>
          <a:p>
            <a:endParaRPr lang="cs-CZ" sz="3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SPECIFICITA</a:t>
            </a:r>
            <a:endParaRPr lang="cs-CZ" dirty="0"/>
          </a:p>
          <a:p>
            <a:r>
              <a:rPr lang="cs-CZ" i="1" dirty="0" err="1"/>
              <a:t>Dry</a:t>
            </a:r>
            <a:r>
              <a:rPr lang="cs-CZ" i="1" dirty="0"/>
              <a:t>-</a:t>
            </a:r>
            <a:r>
              <a:rPr lang="cs-CZ" i="1" dirty="0" err="1"/>
              <a:t>ve</a:t>
            </a:r>
            <a:r>
              <a:rPr lang="cs-CZ" dirty="0" err="1"/>
              <a:t>Control</a:t>
            </a:r>
            <a:r>
              <a:rPr lang="cs-CZ" dirty="0"/>
              <a:t> dává pozitivní reakci s metanolem, etanolem a allyl-alkoholy. Nereaguje s alkoholy, které mají 5 a více </a:t>
            </a:r>
            <a:r>
              <a:rPr lang="cs-CZ" dirty="0" smtClean="0"/>
              <a:t>uhlíků, ani </a:t>
            </a:r>
            <a:r>
              <a:rPr lang="cs-CZ" dirty="0"/>
              <a:t>s glycinem, glycerolem, nebo serinem. Tato vlastnost je dána specifičností alkohol-oxidázy extrahované z kvasnic.</a:t>
            </a:r>
          </a:p>
          <a:p>
            <a:r>
              <a:rPr lang="cs-CZ" b="1" dirty="0"/>
              <a:t>REAGENCIE </a:t>
            </a:r>
            <a:r>
              <a:rPr lang="cs-CZ" dirty="0"/>
              <a:t>( v jednom testu)</a:t>
            </a:r>
          </a:p>
          <a:p>
            <a:r>
              <a:rPr lang="cs-CZ" dirty="0" err="1"/>
              <a:t>Tetrametylbenzidin</a:t>
            </a:r>
            <a:r>
              <a:rPr lang="cs-CZ" dirty="0"/>
              <a:t> 0,176 mg</a:t>
            </a:r>
          </a:p>
          <a:p>
            <a:r>
              <a:rPr lang="cs-CZ" dirty="0" err="1"/>
              <a:t>Alkoholoxidáza</a:t>
            </a:r>
            <a:r>
              <a:rPr lang="cs-CZ" dirty="0"/>
              <a:t> 0,5 IU</a:t>
            </a:r>
          </a:p>
          <a:p>
            <a:r>
              <a:rPr lang="cs-CZ" dirty="0"/>
              <a:t>peroxidáza 30,0 IU</a:t>
            </a:r>
          </a:p>
          <a:p>
            <a:r>
              <a:rPr lang="cs-CZ" dirty="0"/>
              <a:t>pufr 0, 747 mg,</a:t>
            </a:r>
          </a:p>
          <a:p>
            <a:r>
              <a:rPr lang="cs-CZ" dirty="0"/>
              <a:t>stabilizující proteiny </a:t>
            </a:r>
            <a:r>
              <a:rPr lang="cs-CZ" dirty="0" smtClean="0"/>
              <a:t>0,19mg</a:t>
            </a:r>
          </a:p>
          <a:p>
            <a:r>
              <a:rPr lang="cs-CZ" b="1" i="1" dirty="0" err="1"/>
              <a:t>Dry</a:t>
            </a:r>
            <a:r>
              <a:rPr lang="cs-CZ" b="1" i="1" dirty="0"/>
              <a:t>-</a:t>
            </a:r>
            <a:r>
              <a:rPr lang="cs-CZ" b="1" i="1" dirty="0" err="1"/>
              <a:t>ve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dirty="0"/>
              <a:t>test se skládá z plastového proužku s reakčním polem na konci. To při kontaktu s roztokem obsahujícím alkohol rychle změní barvu z odstínu šedozelené až po modrou, v závislosti na koncentraci alkoholu Reakční políčko slouží jako pevná fáze, na které probíhá tato vysoce specifická enzymová reakce:</a:t>
            </a:r>
          </a:p>
          <a:p>
            <a:pPr>
              <a:buNone/>
            </a:pPr>
            <a:r>
              <a:rPr lang="cs-CZ" dirty="0"/>
              <a:t>CH3CH2OH + O2 ----(</a:t>
            </a:r>
            <a:r>
              <a:rPr lang="cs-CZ" dirty="0" err="1"/>
              <a:t>alkoholoxidáza</a:t>
            </a:r>
            <a:r>
              <a:rPr lang="cs-CZ" dirty="0"/>
              <a:t>)------®CH3CH=O + H2O2</a:t>
            </a:r>
          </a:p>
          <a:p>
            <a:pPr>
              <a:buNone/>
            </a:pPr>
            <a:r>
              <a:rPr lang="cs-CZ" dirty="0"/>
              <a:t>H2O2 + DyeH2 ------(peroxidáza)---- ------® </a:t>
            </a:r>
            <a:r>
              <a:rPr lang="cs-CZ" dirty="0" err="1"/>
              <a:t>Dye</a:t>
            </a:r>
            <a:r>
              <a:rPr lang="cs-CZ" dirty="0"/>
              <a:t>/</a:t>
            </a:r>
            <a:r>
              <a:rPr lang="cs-CZ" dirty="0" err="1"/>
              <a:t>Blue</a:t>
            </a:r>
            <a:r>
              <a:rPr lang="cs-CZ" dirty="0"/>
              <a:t> + 2H2O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55000" lnSpcReduction="20000"/>
          </a:bodyPr>
          <a:lstStyle/>
          <a:p>
            <a:r>
              <a:rPr lang="cs-CZ" b="1" dirty="0"/>
              <a:t>Postup:</a:t>
            </a:r>
            <a:r>
              <a:rPr lang="cs-CZ" dirty="0"/>
              <a:t> </a:t>
            </a:r>
          </a:p>
          <a:p>
            <a:r>
              <a:rPr lang="cs-CZ" b="1" dirty="0"/>
              <a:t>1</a:t>
            </a:r>
            <a:r>
              <a:rPr lang="cs-CZ" sz="4000" b="1" dirty="0"/>
              <a:t>. </a:t>
            </a:r>
            <a:r>
              <a:rPr lang="cs-CZ" sz="4000" dirty="0"/>
              <a:t>Před začátkem testu nejméně 15 minut nevkládá testovaná osoba nic do úst, včetně nealkoholických </a:t>
            </a:r>
            <a:r>
              <a:rPr lang="cs-CZ" sz="4000" dirty="0" smtClean="0"/>
              <a:t>nápojů, tabákových </a:t>
            </a:r>
            <a:r>
              <a:rPr lang="cs-CZ" sz="4000" dirty="0"/>
              <a:t>výrobků, kávy, mentolových bonbonů, jídla, atd.</a:t>
            </a:r>
          </a:p>
          <a:p>
            <a:r>
              <a:rPr lang="cs-CZ" sz="4000" b="1" dirty="0"/>
              <a:t>2. </a:t>
            </a:r>
            <a:r>
              <a:rPr lang="cs-CZ" sz="4000" dirty="0"/>
              <a:t>Otevřete obálku a vyjměte testovací proužek. Prohlédněte si polštářek (políčko) na konci proužku, které má </a:t>
            </a:r>
            <a:r>
              <a:rPr lang="cs-CZ" sz="4000" dirty="0" smtClean="0"/>
              <a:t>mít světle </a:t>
            </a:r>
            <a:r>
              <a:rPr lang="cs-CZ" sz="4000" dirty="0"/>
              <a:t>krémovou barvu. Pokud je toto políčko tmavší, nebo jakkoliv jinak zabarveno, nesmí být test použit.</a:t>
            </a:r>
          </a:p>
          <a:p>
            <a:r>
              <a:rPr lang="cs-CZ" sz="4000" b="1" dirty="0"/>
              <a:t>3. </a:t>
            </a:r>
            <a:r>
              <a:rPr lang="cs-CZ" sz="4000" dirty="0"/>
              <a:t>Nasákněte políčko (polštářek) slinami buď přímo vložením do úst nebo odběrové nádobky se </a:t>
            </a:r>
            <a:r>
              <a:rPr lang="cs-CZ" sz="4000" dirty="0" smtClean="0"/>
              <a:t>vzorkem. Okamžitě </a:t>
            </a:r>
            <a:r>
              <a:rPr lang="cs-CZ" sz="4000" dirty="0"/>
              <a:t>začněte měřit čas.</a:t>
            </a:r>
          </a:p>
          <a:p>
            <a:r>
              <a:rPr lang="cs-CZ" sz="4000" b="1" dirty="0"/>
              <a:t>4. </a:t>
            </a:r>
            <a:r>
              <a:rPr lang="cs-CZ" sz="4000" dirty="0"/>
              <a:t>Po dvou minutách odečtěte barevnou změnu reakčního políčka.Zbarvení od zelené po tmavě modrou </a:t>
            </a:r>
            <a:r>
              <a:rPr lang="cs-CZ" sz="4000" dirty="0" smtClean="0"/>
              <a:t>indikuje přítomnost </a:t>
            </a:r>
            <a:r>
              <a:rPr lang="cs-CZ" sz="4000" dirty="0"/>
              <a:t>alkoholu, tedy pozitivní výsledek. Výsledek, odečtený za déle než 3 minuty by mohl už být chybný.</a:t>
            </a:r>
          </a:p>
          <a:p>
            <a:r>
              <a:rPr lang="cs-CZ" sz="4000" b="1" dirty="0"/>
              <a:t>5. </a:t>
            </a:r>
            <a:r>
              <a:rPr lang="cs-CZ" sz="4000" dirty="0"/>
              <a:t>Porovnejte zbarvení testovacího políčka s tabulkou na zadní straně obalu </a:t>
            </a:r>
            <a:r>
              <a:rPr lang="cs-CZ" sz="4000" i="1" dirty="0" err="1"/>
              <a:t>Dry</a:t>
            </a:r>
            <a:r>
              <a:rPr lang="cs-CZ" sz="4000" i="1" dirty="0"/>
              <a:t>-</a:t>
            </a:r>
            <a:r>
              <a:rPr lang="cs-CZ" sz="4000" i="1" dirty="0" err="1"/>
              <a:t>ve</a:t>
            </a:r>
            <a:r>
              <a:rPr lang="cs-CZ" sz="4000" dirty="0" err="1"/>
              <a:t>Control</a:t>
            </a:r>
            <a:r>
              <a:rPr lang="cs-CZ" sz="4000" dirty="0"/>
              <a:t> testu.Tak </a:t>
            </a:r>
            <a:r>
              <a:rPr lang="cs-CZ" sz="4000" dirty="0" smtClean="0"/>
              <a:t>odhadnete přibližně </a:t>
            </a:r>
            <a:r>
              <a:rPr lang="cs-CZ" sz="4000" dirty="0"/>
              <a:t>odpovídající koncentraci alkoholu v krvi.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6500834"/>
          </a:xfrm>
        </p:spPr>
        <p:txBody>
          <a:bodyPr>
            <a:normAutofit fontScale="70000" lnSpcReduction="20000"/>
          </a:bodyPr>
          <a:lstStyle/>
          <a:p>
            <a:r>
              <a:rPr lang="cs-CZ" b="1" dirty="0"/>
              <a:t>OMEZENÍ TESTU</a:t>
            </a:r>
            <a:endParaRPr lang="cs-CZ" dirty="0"/>
          </a:p>
          <a:p>
            <a:r>
              <a:rPr lang="cs-CZ" dirty="0"/>
              <a:t>Je třeba zajistit, aby nejméně 15 minut před provedením testu vyšetřovaná osoba nejedla,ani nevkládala do úst jiné substance,které by mohly ovlivnit výsledek testu.</a:t>
            </a:r>
          </a:p>
          <a:p>
            <a:r>
              <a:rPr lang="cs-CZ" b="1" i="1" dirty="0" err="1"/>
              <a:t>Dry</a:t>
            </a:r>
            <a:r>
              <a:rPr lang="cs-CZ" b="1" i="1" dirty="0"/>
              <a:t>-</a:t>
            </a:r>
            <a:r>
              <a:rPr lang="cs-CZ" b="1" i="1" dirty="0" err="1"/>
              <a:t>ve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dirty="0"/>
              <a:t>test je vytvořen a </a:t>
            </a:r>
            <a:r>
              <a:rPr lang="cs-CZ" dirty="0" err="1"/>
              <a:t>nakalibrován</a:t>
            </a:r>
            <a:r>
              <a:rPr lang="cs-CZ" dirty="0"/>
              <a:t> tak, aby mohl být výsledek interpretován již 2 minuty po nasáknutí vzorku do reakčního pole. Odečítání výsledku po delší době než 3 minuty by mohlo způsobit chybnou interpretaci výsledku.</a:t>
            </a:r>
          </a:p>
          <a:p>
            <a:r>
              <a:rPr lang="cs-CZ" b="1" smtClean="0"/>
              <a:t>Pokud </a:t>
            </a:r>
            <a:r>
              <a:rPr lang="cs-CZ" b="1" dirty="0"/>
              <a:t>je v testované kapalině přítomen alkohol, změna barvy testovacího pole může být od světle </a:t>
            </a:r>
            <a:r>
              <a:rPr lang="cs-CZ" b="1" dirty="0" err="1"/>
              <a:t>šedo</a:t>
            </a:r>
            <a:r>
              <a:rPr lang="cs-CZ" b="1" dirty="0"/>
              <a:t>-zelené až po černou nebo kakaově hnědou, úměrně se stoupající koncentraci alkoholu.</a:t>
            </a:r>
            <a:r>
              <a:rPr lang="cs-CZ" dirty="0"/>
              <a:t> Žádná nebo velmi malá změna zbarvení testovacího pole může znamenat nejen nepřítomnost alkoholu, ale může vzniknout také v přítomnosti čistého alkoholu, kde není dostatek vody pro proběhnutí reakce.</a:t>
            </a:r>
          </a:p>
          <a:p>
            <a:r>
              <a:rPr lang="cs-CZ" dirty="0"/>
              <a:t>Při testování nápojů tedy nepovažujeme nález za pozitivní, pokud barva testovacího pole není tmavě hnědá až černá.</a:t>
            </a:r>
          </a:p>
          <a:p>
            <a:r>
              <a:rPr lang="cs-CZ" b="1" i="1" dirty="0" err="1"/>
              <a:t>Dry</a:t>
            </a:r>
            <a:r>
              <a:rPr lang="cs-CZ" b="1" i="1" dirty="0"/>
              <a:t>-</a:t>
            </a:r>
            <a:r>
              <a:rPr lang="cs-CZ" b="1" i="1" dirty="0" err="1"/>
              <a:t>ve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dirty="0"/>
              <a:t>test je velice citlivý. Pozitivní výsledek může být způsoben i parami alkoholu, nebo rozpouštědel a čistících prostředků, které alkohol obsahují. Proto test používáme pouze v prostředích, kde se takové páry nevyskytují.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b="1" dirty="0" smtClean="0"/>
              <a:t>VÝSLEDKY</a:t>
            </a:r>
            <a:endParaRPr lang="cs-CZ" dirty="0"/>
          </a:p>
          <a:p>
            <a:r>
              <a:rPr lang="cs-CZ" b="1" i="1" dirty="0"/>
              <a:t>Dry-</a:t>
            </a:r>
            <a:r>
              <a:rPr lang="cs-CZ" b="1" i="1" dirty="0" err="1"/>
              <a:t>ve</a:t>
            </a:r>
            <a:r>
              <a:rPr lang="cs-CZ" b="1" dirty="0" err="1"/>
              <a:t>Control</a:t>
            </a:r>
            <a:r>
              <a:rPr lang="cs-CZ" b="1" dirty="0"/>
              <a:t> </a:t>
            </a:r>
            <a:r>
              <a:rPr lang="cs-CZ" dirty="0"/>
              <a:t>mění barvu za přítomnosti alkoholu ve slinách od šedozelené, odpovídající cca 0,05% (=</a:t>
            </a:r>
            <a:r>
              <a:rPr lang="cs-CZ" dirty="0" smtClean="0"/>
              <a:t>0,5%o) </a:t>
            </a:r>
            <a:r>
              <a:rPr lang="cs-CZ" dirty="0" smtClean="0"/>
              <a:t>alkoholu v </a:t>
            </a:r>
            <a:r>
              <a:rPr lang="cs-CZ" dirty="0"/>
              <a:t>krvi, po tmavě šedomodrou barvu, odpovídající cca 0,30% (=</a:t>
            </a:r>
            <a:r>
              <a:rPr lang="cs-CZ" dirty="0" smtClean="0"/>
              <a:t>3%o) alkoholu </a:t>
            </a:r>
            <a:r>
              <a:rPr lang="cs-CZ" dirty="0"/>
              <a:t>v krvi. Zbarvení mohou být různá, </a:t>
            </a:r>
            <a:r>
              <a:rPr lang="cs-CZ" dirty="0" smtClean="0"/>
              <a:t>mezi těmito </a:t>
            </a:r>
            <a:r>
              <a:rPr lang="cs-CZ" dirty="0"/>
              <a:t>dvěma nálezy. Nález, kde nedošlo k barevné změně (políčko zůstalo krémové) hodnoťte jako negativní. </a:t>
            </a:r>
            <a:r>
              <a:rPr lang="cs-CZ" dirty="0" smtClean="0"/>
              <a:t>Zbarvení světlejší </a:t>
            </a:r>
            <a:r>
              <a:rPr lang="cs-CZ" dirty="0"/>
              <a:t>než odpovídá prvnímu barevnému sloupci (0,05%) hodnoťte jako pozitivní, ale </a:t>
            </a:r>
            <a:r>
              <a:rPr lang="cs-CZ" b="1" dirty="0"/>
              <a:t>&lt; </a:t>
            </a:r>
            <a:r>
              <a:rPr lang="cs-CZ" dirty="0"/>
              <a:t>0,05% alkoholu.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680</Words>
  <Application>Microsoft Office PowerPoint</Application>
  <PresentationFormat>Předvádění na obrazovce (4:3)</PresentationFormat>
  <Paragraphs>31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Rychlý test ze slin pro odhad hladiny alkoholu v krvi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Rychlý test ze slin pro odhad hladiny alkoholu v krvi </dc:title>
  <dc:creator>Hanka</dc:creator>
  <cp:lastModifiedBy>Alena Žákovská</cp:lastModifiedBy>
  <cp:revision>5</cp:revision>
  <dcterms:created xsi:type="dcterms:W3CDTF">2013-01-22T08:20:34Z</dcterms:created>
  <dcterms:modified xsi:type="dcterms:W3CDTF">2016-02-02T12:34:07Z</dcterms:modified>
</cp:coreProperties>
</file>