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75" r:id="rId4"/>
    <p:sldId id="262" r:id="rId5"/>
    <p:sldId id="263" r:id="rId6"/>
    <p:sldId id="276" r:id="rId7"/>
    <p:sldId id="264" r:id="rId8"/>
    <p:sldId id="265" r:id="rId9"/>
    <p:sldId id="277" r:id="rId10"/>
    <p:sldId id="270" r:id="rId11"/>
    <p:sldId id="271" r:id="rId12"/>
    <p:sldId id="261" r:id="rId13"/>
    <p:sldId id="268" r:id="rId14"/>
    <p:sldId id="269" r:id="rId15"/>
    <p:sldId id="284" r:id="rId16"/>
    <p:sldId id="279" r:id="rId17"/>
    <p:sldId id="273" r:id="rId18"/>
    <p:sldId id="281" r:id="rId19"/>
    <p:sldId id="274" r:id="rId20"/>
    <p:sldId id="282" r:id="rId21"/>
    <p:sldId id="283" r:id="rId22"/>
    <p:sldId id="285" r:id="rId23"/>
    <p:sldId id="286" r:id="rId24"/>
    <p:sldId id="280" r:id="rId25"/>
    <p:sldId id="278" r:id="rId26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6"/>
    <p:restoredTop sz="94666"/>
  </p:normalViewPr>
  <p:slideViewPr>
    <p:cSldViewPr snapToGrid="0" snapToObjects="1">
      <p:cViewPr varScale="1">
        <p:scale>
          <a:sx n="72" d="100"/>
          <a:sy n="72" d="100"/>
        </p:scale>
        <p:origin x="1144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488644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SzPct val="125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SzPct val="125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SzPct val="125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SzPct val="125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SzPct val="125000"/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lc_molekula.jpg"/>
          <p:cNvPicPr/>
          <p:nvPr/>
        </p:nvPicPr>
        <p:blipFill>
          <a:blip r:embed="rId2">
            <a:extLst/>
          </a:blip>
          <a:srcRect t="4910"/>
          <a:stretch>
            <a:fillRect/>
          </a:stretch>
        </p:blipFill>
        <p:spPr>
          <a:xfrm>
            <a:off x="1291579" y="0"/>
            <a:ext cx="10421642" cy="800816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200" dirty="0" err="1" smtClean="0"/>
              <a:t>Pokročilá</a:t>
            </a:r>
            <a:r>
              <a:rPr lang="en-US" sz="4200" dirty="0" smtClean="0"/>
              <a:t> </a:t>
            </a:r>
            <a:r>
              <a:rPr lang="en-US" sz="4200" dirty="0" err="1" smtClean="0"/>
              <a:t>chemoinformatika</a:t>
            </a:r>
            <a:endParaRPr sz="4200" dirty="0"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7886700" y="8194540"/>
            <a:ext cx="4953001" cy="98464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2600" dirty="0" smtClean="0">
                <a:solidFill>
                  <a:srgbClr val="747474"/>
                </a:solidFill>
              </a:rPr>
              <a:t>Úvodní přednáška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2600" dirty="0" smtClean="0">
                <a:solidFill>
                  <a:srgbClr val="747474"/>
                </a:solidFill>
              </a:rPr>
              <a:t>únor 2017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topics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Drug design</a:t>
            </a:r>
          </a:p>
          <a:p>
            <a:pPr lvl="1"/>
            <a:r>
              <a:rPr lang="en-US" dirty="0" err="1" smtClean="0"/>
              <a:t>Virtuální</a:t>
            </a:r>
            <a:r>
              <a:rPr lang="en-US" dirty="0" smtClean="0"/>
              <a:t> screening</a:t>
            </a:r>
          </a:p>
          <a:p>
            <a:pPr lvl="1"/>
            <a:r>
              <a:rPr lang="en-US" dirty="0" err="1" smtClean="0"/>
              <a:t>Molekulové</a:t>
            </a:r>
            <a:r>
              <a:rPr lang="en-US" dirty="0" smtClean="0"/>
              <a:t> </a:t>
            </a:r>
            <a:r>
              <a:rPr lang="en-US" dirty="0" err="1" smtClean="0"/>
              <a:t>dokování</a:t>
            </a:r>
            <a:endParaRPr lang="en-US" dirty="0" smtClean="0"/>
          </a:p>
          <a:p>
            <a:r>
              <a:rPr lang="en-US" dirty="0" err="1" smtClean="0"/>
              <a:t>Reprezentace</a:t>
            </a:r>
            <a:r>
              <a:rPr lang="en-US" dirty="0" smtClean="0"/>
              <a:t> a </a:t>
            </a:r>
            <a:r>
              <a:rPr lang="en-US" dirty="0" err="1" smtClean="0"/>
              <a:t>vizualizace</a:t>
            </a:r>
            <a:r>
              <a:rPr lang="en-US" dirty="0" smtClean="0"/>
              <a:t> </a:t>
            </a:r>
            <a:r>
              <a:rPr lang="en-US" dirty="0" err="1" smtClean="0"/>
              <a:t>chemického</a:t>
            </a:r>
            <a:r>
              <a:rPr lang="en-US" dirty="0" smtClean="0"/>
              <a:t> </a:t>
            </a:r>
            <a:r>
              <a:rPr lang="en-US" dirty="0" err="1" smtClean="0"/>
              <a:t>prostoru</a:t>
            </a:r>
            <a:endParaRPr lang="en-US" dirty="0" smtClean="0"/>
          </a:p>
          <a:p>
            <a:r>
              <a:rPr lang="en-US" dirty="0" err="1" smtClean="0"/>
              <a:t>Databáze</a:t>
            </a:r>
            <a:r>
              <a:rPr lang="en-US" dirty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nástroje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854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design</a:t>
            </a:r>
            <a:endParaRPr lang="en-US" dirty="0"/>
          </a:p>
        </p:txBody>
      </p:sp>
      <p:pic>
        <p:nvPicPr>
          <p:cNvPr id="5" name="Picture 4" descr="uloha_screening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93" y="241676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49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Co potřebujeme znát?</a:t>
            </a:r>
          </a:p>
        </p:txBody>
      </p:sp>
      <p:pic>
        <p:nvPicPr>
          <p:cNvPr id="68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050" y="2787482"/>
            <a:ext cx="2265297" cy="150872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764997" y="5230740"/>
            <a:ext cx="1585403" cy="66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/>
              <a:t>Nemoc</a:t>
            </a:r>
          </a:p>
        </p:txBody>
      </p:sp>
      <p:sp>
        <p:nvSpPr>
          <p:cNvPr id="91" name="Shape 91"/>
          <p:cNvSpPr/>
          <p:nvPr/>
        </p:nvSpPr>
        <p:spPr>
          <a:xfrm>
            <a:off x="8013700" y="5981984"/>
            <a:ext cx="2192140" cy="1080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606"/>
                </a:moveTo>
                <a:cubicBezTo>
                  <a:pt x="6204" y="21600"/>
                  <a:pt x="13404" y="21398"/>
                  <a:pt x="21600" y="0"/>
                </a:cubicBezTo>
              </a:path>
            </a:pathLst>
          </a:custGeom>
          <a:ln w="63500">
            <a:solidFill>
              <a:srgbClr val="EBEBEB"/>
            </a:solidFill>
            <a:miter lim="400000"/>
            <a:tailEnd type="triangle"/>
          </a:ln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/>
          <p:nvPr/>
        </p:nvSpPr>
        <p:spPr>
          <a:xfrm>
            <a:off x="11023600" y="5981984"/>
            <a:ext cx="2192140" cy="1080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1" extrusionOk="0">
                <a:moveTo>
                  <a:pt x="0" y="606"/>
                </a:moveTo>
                <a:cubicBezTo>
                  <a:pt x="6204" y="21600"/>
                  <a:pt x="13404" y="21398"/>
                  <a:pt x="21600" y="0"/>
                </a:cubicBezTo>
              </a:path>
            </a:pathLst>
          </a:custGeom>
          <a:ln w="63500">
            <a:solidFill>
              <a:srgbClr val="ABABAB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pPr lvl="0"/>
            <a:endParaRPr/>
          </a:p>
        </p:txBody>
      </p:sp>
      <p:grpSp>
        <p:nvGrpSpPr>
          <p:cNvPr id="75" name="Group 75"/>
          <p:cNvGrpSpPr/>
          <p:nvPr/>
        </p:nvGrpSpPr>
        <p:grpSpPr>
          <a:xfrm>
            <a:off x="5003800" y="2582638"/>
            <a:ext cx="3658312" cy="4480153"/>
            <a:chOff x="0" y="0"/>
            <a:chExt cx="3658311" cy="4480152"/>
          </a:xfrm>
        </p:grpSpPr>
        <p:sp>
          <p:nvSpPr>
            <p:cNvPr id="93" name="Shape 93"/>
            <p:cNvSpPr/>
            <p:nvPr/>
          </p:nvSpPr>
          <p:spPr>
            <a:xfrm>
              <a:off x="0" y="3399346"/>
              <a:ext cx="2192140" cy="108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606"/>
                  </a:moveTo>
                  <a:cubicBezTo>
                    <a:pt x="6204" y="21600"/>
                    <a:pt x="13404" y="2139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EBEBE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pic>
          <p:nvPicPr>
            <p:cNvPr id="73" name="pasted-image.tif"/>
            <p:cNvPicPr/>
            <p:nvPr/>
          </p:nvPicPr>
          <p:blipFill>
            <a:blip r:embed="rId3">
              <a:alphaModFix amt="65567"/>
              <a:extLst/>
            </a:blip>
            <a:stretch>
              <a:fillRect/>
            </a:stretch>
          </p:blipFill>
          <p:spPr>
            <a:xfrm>
              <a:off x="1739900" y="0"/>
              <a:ext cx="1918412" cy="1918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tb_ligand1.png"/>
            <p:cNvPicPr/>
            <p:nvPr/>
          </p:nvPicPr>
          <p:blipFill>
            <a:blip r:embed="rId4">
              <a:extLst/>
            </a:blip>
            <a:srcRect l="28911" t="6608" r="46288" b="40487"/>
            <a:stretch>
              <a:fillRect/>
            </a:stretch>
          </p:blipFill>
          <p:spPr>
            <a:xfrm>
              <a:off x="2200829" y="444181"/>
              <a:ext cx="996604" cy="12755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" name="Group 79"/>
          <p:cNvGrpSpPr/>
          <p:nvPr/>
        </p:nvGrpSpPr>
        <p:grpSpPr>
          <a:xfrm>
            <a:off x="577164" y="2082928"/>
            <a:ext cx="6430261" cy="7028969"/>
            <a:chOff x="0" y="0"/>
            <a:chExt cx="6430260" cy="7028967"/>
          </a:xfrm>
        </p:grpSpPr>
        <p:pic>
          <p:nvPicPr>
            <p:cNvPr id="76" name="tb_protein.png"/>
            <p:cNvPicPr/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567211" y="0"/>
              <a:ext cx="4863050" cy="2917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" name="Shape 94"/>
            <p:cNvSpPr/>
            <p:nvPr/>
          </p:nvSpPr>
          <p:spPr>
            <a:xfrm>
              <a:off x="1416735" y="3899055"/>
              <a:ext cx="2192140" cy="108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1" extrusionOk="0">
                  <a:moveTo>
                    <a:pt x="0" y="606"/>
                  </a:moveTo>
                  <a:cubicBezTo>
                    <a:pt x="6204" y="21600"/>
                    <a:pt x="13404" y="21398"/>
                    <a:pt x="21600" y="0"/>
                  </a:cubicBezTo>
                </a:path>
              </a:pathLst>
            </a:custGeom>
            <a:noFill/>
            <a:ln w="635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 lvl="0"/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0" y="5264229"/>
              <a:ext cx="3233224" cy="1764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hledání biochemických drah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3464557" y="5230740"/>
            <a:ext cx="6768220" cy="3159863"/>
            <a:chOff x="0" y="0"/>
            <a:chExt cx="6768218" cy="3159862"/>
          </a:xfrm>
        </p:grpSpPr>
        <p:sp>
          <p:nvSpPr>
            <p:cNvPr id="80" name="Shape 80"/>
            <p:cNvSpPr/>
            <p:nvPr/>
          </p:nvSpPr>
          <p:spPr>
            <a:xfrm>
              <a:off x="0" y="0"/>
              <a:ext cx="5851563" cy="6637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/>
                <a:t>Protein + databáze molekul</a:t>
              </a:r>
            </a:p>
          </p:txBody>
        </p:sp>
        <p:grpSp>
          <p:nvGrpSpPr>
            <p:cNvPr id="83" name="Group 83"/>
            <p:cNvGrpSpPr/>
            <p:nvPr/>
          </p:nvGrpSpPr>
          <p:grpSpPr>
            <a:xfrm>
              <a:off x="1539241" y="789418"/>
              <a:ext cx="5228978" cy="2370445"/>
              <a:chOff x="0" y="0"/>
              <a:chExt cx="5228976" cy="2370444"/>
            </a:xfrm>
          </p:grpSpPr>
          <p:sp>
            <p:nvSpPr>
              <p:cNvPr id="81" name="Shape 81"/>
              <p:cNvSpPr/>
              <p:nvPr/>
            </p:nvSpPr>
            <p:spPr>
              <a:xfrm>
                <a:off x="1082493" y="1723306"/>
                <a:ext cx="3233225" cy="647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sz="3600"/>
                  <a:t>skríning</a:t>
                </a:r>
              </a:p>
            </p:txBody>
          </p:sp>
          <p:sp>
            <p:nvSpPr>
              <p:cNvPr id="95" name="Shape 95"/>
              <p:cNvSpPr/>
              <p:nvPr/>
            </p:nvSpPr>
            <p:spPr>
              <a:xfrm>
                <a:off x="0" y="0"/>
                <a:ext cx="5228977" cy="1080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1" extrusionOk="0">
                    <a:moveTo>
                      <a:pt x="0" y="597"/>
                    </a:moveTo>
                    <a:cubicBezTo>
                      <a:pt x="5992" y="21600"/>
                      <a:pt x="13192" y="21401"/>
                      <a:pt x="21600" y="0"/>
                    </a:cubicBezTo>
                  </a:path>
                </a:pathLst>
              </a:custGeom>
              <a:noFill/>
              <a:ln w="63500" cap="flat">
                <a:solidFill>
                  <a:srgbClr val="ABABAB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pPr lvl="0"/>
                <a:endParaRPr/>
              </a:p>
            </p:txBody>
          </p:sp>
        </p:grpSp>
      </p:grpSp>
      <p:grpSp>
        <p:nvGrpSpPr>
          <p:cNvPr id="87" name="Group 87"/>
          <p:cNvGrpSpPr/>
          <p:nvPr/>
        </p:nvGrpSpPr>
        <p:grpSpPr>
          <a:xfrm>
            <a:off x="8162332" y="2074203"/>
            <a:ext cx="4892136" cy="3820258"/>
            <a:chOff x="0" y="0"/>
            <a:chExt cx="4892135" cy="3820256"/>
          </a:xfrm>
        </p:grpSpPr>
        <p:pic>
          <p:nvPicPr>
            <p:cNvPr id="85" name="tb_complex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892136" cy="29352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Shape 86"/>
            <p:cNvSpPr/>
            <p:nvPr/>
          </p:nvSpPr>
          <p:spPr>
            <a:xfrm>
              <a:off x="1524938" y="3156536"/>
              <a:ext cx="2105340" cy="6637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3600"/>
                <a:t>“Leads”</a:t>
              </a:r>
            </a:p>
          </p:txBody>
        </p:sp>
      </p:grpSp>
      <p:sp>
        <p:nvSpPr>
          <p:cNvPr id="88" name="Shape 88"/>
          <p:cNvSpPr/>
          <p:nvPr/>
        </p:nvSpPr>
        <p:spPr>
          <a:xfrm rot="20059940">
            <a:off x="3289032" y="6922777"/>
            <a:ext cx="3730424" cy="281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192" y="2009"/>
                </a:lnTo>
                <a:lnTo>
                  <a:pt x="14137" y="529"/>
                </a:lnTo>
                <a:lnTo>
                  <a:pt x="14841" y="2870"/>
                </a:lnTo>
                <a:lnTo>
                  <a:pt x="17148" y="2063"/>
                </a:lnTo>
                <a:lnTo>
                  <a:pt x="17093" y="4507"/>
                </a:lnTo>
                <a:lnTo>
                  <a:pt x="19537" y="4452"/>
                </a:lnTo>
                <a:lnTo>
                  <a:pt x="18730" y="6759"/>
                </a:lnTo>
                <a:lnTo>
                  <a:pt x="21071" y="7463"/>
                </a:lnTo>
                <a:lnTo>
                  <a:pt x="19591" y="9408"/>
                </a:lnTo>
                <a:lnTo>
                  <a:pt x="21600" y="10800"/>
                </a:lnTo>
                <a:lnTo>
                  <a:pt x="19591" y="12192"/>
                </a:lnTo>
                <a:lnTo>
                  <a:pt x="21071" y="14137"/>
                </a:lnTo>
                <a:lnTo>
                  <a:pt x="18730" y="14841"/>
                </a:lnTo>
                <a:lnTo>
                  <a:pt x="19537" y="17148"/>
                </a:lnTo>
                <a:lnTo>
                  <a:pt x="17093" y="17093"/>
                </a:lnTo>
                <a:lnTo>
                  <a:pt x="17148" y="19537"/>
                </a:lnTo>
                <a:lnTo>
                  <a:pt x="14841" y="18730"/>
                </a:lnTo>
                <a:lnTo>
                  <a:pt x="14137" y="21071"/>
                </a:lnTo>
                <a:lnTo>
                  <a:pt x="12192" y="19591"/>
                </a:lnTo>
                <a:lnTo>
                  <a:pt x="10800" y="21600"/>
                </a:lnTo>
                <a:lnTo>
                  <a:pt x="9408" y="19591"/>
                </a:lnTo>
                <a:lnTo>
                  <a:pt x="7463" y="21071"/>
                </a:lnTo>
                <a:lnTo>
                  <a:pt x="6759" y="18730"/>
                </a:lnTo>
                <a:lnTo>
                  <a:pt x="4452" y="19537"/>
                </a:lnTo>
                <a:lnTo>
                  <a:pt x="4507" y="17093"/>
                </a:lnTo>
                <a:lnTo>
                  <a:pt x="2063" y="17148"/>
                </a:lnTo>
                <a:lnTo>
                  <a:pt x="2870" y="14841"/>
                </a:lnTo>
                <a:lnTo>
                  <a:pt x="529" y="14137"/>
                </a:lnTo>
                <a:lnTo>
                  <a:pt x="2009" y="12192"/>
                </a:lnTo>
                <a:lnTo>
                  <a:pt x="0" y="10800"/>
                </a:lnTo>
                <a:lnTo>
                  <a:pt x="2009" y="9408"/>
                </a:lnTo>
                <a:lnTo>
                  <a:pt x="529" y="7463"/>
                </a:lnTo>
                <a:lnTo>
                  <a:pt x="2870" y="6759"/>
                </a:lnTo>
                <a:lnTo>
                  <a:pt x="2063" y="4452"/>
                </a:lnTo>
                <a:lnTo>
                  <a:pt x="4507" y="4507"/>
                </a:lnTo>
                <a:lnTo>
                  <a:pt x="4452" y="2063"/>
                </a:lnTo>
                <a:lnTo>
                  <a:pt x="6759" y="2870"/>
                </a:lnTo>
                <a:lnTo>
                  <a:pt x="7463" y="529"/>
                </a:lnTo>
                <a:lnTo>
                  <a:pt x="9408" y="2009"/>
                </a:lnTo>
                <a:close/>
              </a:path>
            </a:pathLst>
          </a:cu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lékařství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biologie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biochemie</a:t>
            </a:r>
          </a:p>
        </p:txBody>
      </p:sp>
      <p:sp>
        <p:nvSpPr>
          <p:cNvPr id="89" name="Shape 89"/>
          <p:cNvSpPr/>
          <p:nvPr/>
        </p:nvSpPr>
        <p:spPr>
          <a:xfrm rot="20059940">
            <a:off x="8342265" y="6821125"/>
            <a:ext cx="3730423" cy="281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2192" y="2009"/>
                </a:lnTo>
                <a:lnTo>
                  <a:pt x="14137" y="529"/>
                </a:lnTo>
                <a:lnTo>
                  <a:pt x="14841" y="2870"/>
                </a:lnTo>
                <a:lnTo>
                  <a:pt x="17148" y="2063"/>
                </a:lnTo>
                <a:lnTo>
                  <a:pt x="17093" y="4507"/>
                </a:lnTo>
                <a:lnTo>
                  <a:pt x="19537" y="4452"/>
                </a:lnTo>
                <a:lnTo>
                  <a:pt x="18730" y="6759"/>
                </a:lnTo>
                <a:lnTo>
                  <a:pt x="21071" y="7463"/>
                </a:lnTo>
                <a:lnTo>
                  <a:pt x="19591" y="9408"/>
                </a:lnTo>
                <a:lnTo>
                  <a:pt x="21600" y="10800"/>
                </a:lnTo>
                <a:lnTo>
                  <a:pt x="19591" y="12192"/>
                </a:lnTo>
                <a:lnTo>
                  <a:pt x="21071" y="14137"/>
                </a:lnTo>
                <a:lnTo>
                  <a:pt x="18730" y="14841"/>
                </a:lnTo>
                <a:lnTo>
                  <a:pt x="19537" y="17148"/>
                </a:lnTo>
                <a:lnTo>
                  <a:pt x="17093" y="17093"/>
                </a:lnTo>
                <a:lnTo>
                  <a:pt x="17148" y="19537"/>
                </a:lnTo>
                <a:lnTo>
                  <a:pt x="14841" y="18730"/>
                </a:lnTo>
                <a:lnTo>
                  <a:pt x="14137" y="21071"/>
                </a:lnTo>
                <a:lnTo>
                  <a:pt x="12192" y="19591"/>
                </a:lnTo>
                <a:lnTo>
                  <a:pt x="10800" y="21600"/>
                </a:lnTo>
                <a:lnTo>
                  <a:pt x="9408" y="19591"/>
                </a:lnTo>
                <a:lnTo>
                  <a:pt x="7463" y="21071"/>
                </a:lnTo>
                <a:lnTo>
                  <a:pt x="6759" y="18730"/>
                </a:lnTo>
                <a:lnTo>
                  <a:pt x="4452" y="19537"/>
                </a:lnTo>
                <a:lnTo>
                  <a:pt x="4507" y="17093"/>
                </a:lnTo>
                <a:lnTo>
                  <a:pt x="2063" y="17148"/>
                </a:lnTo>
                <a:lnTo>
                  <a:pt x="2870" y="14841"/>
                </a:lnTo>
                <a:lnTo>
                  <a:pt x="529" y="14137"/>
                </a:lnTo>
                <a:lnTo>
                  <a:pt x="2009" y="12192"/>
                </a:lnTo>
                <a:lnTo>
                  <a:pt x="0" y="10800"/>
                </a:lnTo>
                <a:lnTo>
                  <a:pt x="2009" y="9408"/>
                </a:lnTo>
                <a:lnTo>
                  <a:pt x="529" y="7463"/>
                </a:lnTo>
                <a:lnTo>
                  <a:pt x="2870" y="6759"/>
                </a:lnTo>
                <a:lnTo>
                  <a:pt x="2063" y="4452"/>
                </a:lnTo>
                <a:lnTo>
                  <a:pt x="4507" y="4507"/>
                </a:lnTo>
                <a:lnTo>
                  <a:pt x="4452" y="2063"/>
                </a:lnTo>
                <a:lnTo>
                  <a:pt x="6759" y="2870"/>
                </a:lnTo>
                <a:lnTo>
                  <a:pt x="7463" y="529"/>
                </a:lnTo>
                <a:lnTo>
                  <a:pt x="9408" y="2009"/>
                </a:lnTo>
                <a:close/>
              </a:path>
            </a:pathLst>
          </a:custGeom>
          <a:solidFill>
            <a:srgbClr val="B15E29"/>
          </a:solidFill>
          <a:ln w="12700">
            <a:solidFill/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chemie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biochemie</a:t>
            </a:r>
          </a:p>
          <a:p>
            <a:pPr lvl="0">
              <a:defRPr sz="1800"/>
            </a:pPr>
            <a:r>
              <a:rPr sz="3600">
                <a:solidFill>
                  <a:srgbClr val="FFFFFF"/>
                </a:solidFill>
              </a:rPr>
              <a:t>informatika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4294967295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12</a:t>
            </a:fld>
            <a:endParaRPr sz="14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3" animBg="1" advAuto="0"/>
      <p:bldP spid="92" grpId="6" animBg="1" advAuto="0"/>
      <p:bldP spid="75" grpId="2" animBg="1" advAuto="0"/>
      <p:bldP spid="79" grpId="1" animBg="1" advAuto="0"/>
      <p:bldP spid="84" grpId="4" animBg="1" advAuto="0"/>
      <p:bldP spid="87" grpId="5" animBg="1" advAuto="0"/>
      <p:bldP spid="88" grpId="7" animBg="1" advAuto="0"/>
      <p:bldP spid="89" grpId="8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1270000" y="4292600"/>
            <a:ext cx="10464800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2400"/>
              </a:spcBef>
              <a:defRPr sz="4000">
                <a:solidFill>
                  <a:srgbClr val="74747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747474"/>
                </a:solidFill>
              </a:rPr>
              <a:t>Proč kombinace?</a:t>
            </a:r>
          </a:p>
        </p:txBody>
      </p:sp>
      <p:sp>
        <p:nvSpPr>
          <p:cNvPr id="142" name="Shape 142"/>
          <p:cNvSpPr/>
          <p:nvPr/>
        </p:nvSpPr>
        <p:spPr>
          <a:xfrm>
            <a:off x="9334500" y="8610600"/>
            <a:ext cx="3128467" cy="711201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bioinformatika</a:t>
            </a:r>
          </a:p>
        </p:txBody>
      </p:sp>
      <p:sp>
        <p:nvSpPr>
          <p:cNvPr id="143" name="Shape 143"/>
          <p:cNvSpPr/>
          <p:nvPr/>
        </p:nvSpPr>
        <p:spPr>
          <a:xfrm>
            <a:off x="393700" y="419100"/>
            <a:ext cx="3781624" cy="711201"/>
          </a:xfrm>
          <a:prstGeom prst="rect">
            <a:avLst/>
          </a:pr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chemoinformatika</a:t>
            </a:r>
          </a:p>
        </p:txBody>
      </p:sp>
      <p:sp>
        <p:nvSpPr>
          <p:cNvPr id="144" name="Shape 144"/>
          <p:cNvSpPr/>
          <p:nvPr/>
        </p:nvSpPr>
        <p:spPr>
          <a:xfrm>
            <a:off x="10473080" y="7512330"/>
            <a:ext cx="851307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gen</a:t>
            </a:r>
          </a:p>
        </p:txBody>
      </p:sp>
      <p:sp>
        <p:nvSpPr>
          <p:cNvPr id="145" name="Shape 145"/>
          <p:cNvSpPr/>
          <p:nvPr/>
        </p:nvSpPr>
        <p:spPr>
          <a:xfrm>
            <a:off x="325866" y="1581430"/>
            <a:ext cx="3917291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organická molekula</a:t>
            </a:r>
          </a:p>
        </p:txBody>
      </p:sp>
      <p:pic>
        <p:nvPicPr>
          <p:cNvPr id="146" name="tb_detai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1212" y="2884087"/>
            <a:ext cx="6642376" cy="3985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1" name="Group 151"/>
          <p:cNvGrpSpPr/>
          <p:nvPr/>
        </p:nvGrpSpPr>
        <p:grpSpPr>
          <a:xfrm>
            <a:off x="1588424" y="1581431"/>
            <a:ext cx="10128203" cy="6578039"/>
            <a:chOff x="0" y="0"/>
            <a:chExt cx="10128201" cy="6578038"/>
          </a:xfrm>
        </p:grpSpPr>
        <p:sp>
          <p:nvSpPr>
            <p:cNvPr id="147" name="Shape 147"/>
            <p:cNvSpPr/>
            <p:nvPr/>
          </p:nvSpPr>
          <p:spPr>
            <a:xfrm flipV="1">
              <a:off x="9300669" y="925844"/>
              <a:ext cx="1" cy="4472350"/>
            </a:xfrm>
            <a:prstGeom prst="line">
              <a:avLst/>
            </a:prstGeom>
            <a:noFill/>
            <a:ln w="38100" cap="flat">
              <a:solidFill>
                <a:srgbClr val="ABABAB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8473137" y="0"/>
              <a:ext cx="1655065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 lvl="0">
                <a:defRPr sz="1800" b="0"/>
              </a:pPr>
              <a:r>
                <a:rPr sz="3600" b="1"/>
                <a:t>protein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-1" y="5930900"/>
              <a:ext cx="1392175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 lvl="0">
                <a:defRPr sz="1800" b="0"/>
              </a:pPr>
              <a:r>
                <a:rPr sz="3600" b="1"/>
                <a:t>léčivo</a:t>
              </a:r>
            </a:p>
          </p:txBody>
        </p:sp>
        <p:sp>
          <p:nvSpPr>
            <p:cNvPr id="150" name="Shape 150"/>
            <p:cNvSpPr/>
            <p:nvPr/>
          </p:nvSpPr>
          <p:spPr>
            <a:xfrm flipV="1">
              <a:off x="696086" y="925844"/>
              <a:ext cx="1" cy="4726350"/>
            </a:xfrm>
            <a:prstGeom prst="line">
              <a:avLst/>
            </a:prstGeom>
            <a:noFill/>
            <a:ln w="38100" cap="flat">
              <a:solidFill>
                <a:srgbClr val="ABABAB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152" name="Shape 152"/>
          <p:cNvSpPr>
            <a:spLocks noGrp="1"/>
          </p:cNvSpPr>
          <p:nvPr>
            <p:ph type="sldNum" sz="quarter" idx="4294967295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13</a:t>
            </a:fld>
            <a:endParaRPr sz="14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2" animBg="1" advAuto="0"/>
      <p:bldP spid="145" grpId="1" animBg="1" advAuto="0"/>
      <p:bldP spid="146" grpId="4" animBg="1" advAuto="0"/>
      <p:bldP spid="151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5204272" cy="7962900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 b="1">
                <a:solidFill>
                  <a:srgbClr val="747474"/>
                </a:solidFill>
              </a:rPr>
              <a:t>Chemoinformatika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malé molekuly</a:t>
            </a:r>
            <a:br>
              <a:rPr sz="3600">
                <a:solidFill>
                  <a:srgbClr val="747474"/>
                </a:solidFill>
              </a:rPr>
            </a:br>
            <a:endParaRPr sz="3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“zrychlení”, zefektivění a zlevnění výzkumu a vývoje nových léčiv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primárně ve farmaceutickém průmyslu</a:t>
            </a:r>
            <a:br>
              <a:rPr sz="3600">
                <a:solidFill>
                  <a:srgbClr val="747474"/>
                </a:solidFill>
              </a:rPr>
            </a:br>
            <a:endParaRPr sz="3600">
              <a:solidFill>
                <a:srgbClr val="747474"/>
              </a:solidFill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6451600" y="889000"/>
            <a:ext cx="5204272" cy="796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spcBef>
                <a:spcPts val="4200"/>
              </a:spcBef>
              <a:defRPr sz="1800"/>
            </a:pPr>
            <a:r>
              <a:rPr sz="3600" b="1">
                <a:solidFill>
                  <a:srgbClr val="747474"/>
                </a:solidFill>
              </a:rPr>
              <a:t>Bioinformatika</a:t>
            </a:r>
          </a:p>
          <a:p>
            <a:pPr marL="457200" lvl="0" indent="-457200" algn="l">
              <a:spcBef>
                <a:spcPts val="4200"/>
              </a:spcBef>
              <a:buSzPct val="75000"/>
              <a:buFont typeface="Helvetica Neue"/>
              <a:buChar char="•"/>
              <a:defRPr sz="1800"/>
            </a:pPr>
            <a:r>
              <a:rPr sz="3600">
                <a:solidFill>
                  <a:srgbClr val="747474"/>
                </a:solidFill>
              </a:rPr>
              <a:t>velké biomolekuly, sekvence</a:t>
            </a:r>
          </a:p>
          <a:p>
            <a:pPr marL="457200" lvl="0" indent="-457200" algn="l">
              <a:spcBef>
                <a:spcPts val="4200"/>
              </a:spcBef>
              <a:buSzPct val="75000"/>
              <a:buFont typeface="Helvetica Neue"/>
              <a:buChar char="•"/>
              <a:defRPr sz="1800"/>
            </a:pPr>
            <a:r>
              <a:rPr sz="3600">
                <a:solidFill>
                  <a:srgbClr val="747474"/>
                </a:solidFill>
              </a:rPr>
              <a:t>potřeba zpracování obrovského množství dat ze sekvenátorů</a:t>
            </a:r>
          </a:p>
          <a:p>
            <a:pPr marL="457200" lvl="0" indent="-457200" algn="l">
              <a:spcBef>
                <a:spcPts val="4200"/>
              </a:spcBef>
              <a:buSzPct val="75000"/>
              <a:buFont typeface="Helvetica Neue"/>
              <a:buChar char="•"/>
              <a:defRPr sz="1800"/>
            </a:pPr>
            <a:r>
              <a:rPr sz="3600">
                <a:solidFill>
                  <a:srgbClr val="747474"/>
                </a:solidFill>
              </a:rPr>
              <a:t>primárně ve výzkumu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4294967295"/>
          </p:nvPr>
        </p:nvSpPr>
        <p:spPr>
          <a:xfrm>
            <a:off x="12268199" y="9194800"/>
            <a:ext cx="312015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14</a:t>
            </a:fld>
            <a:endParaRPr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36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096" y="0"/>
            <a:ext cx="943660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2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uvedení</a:t>
            </a:r>
            <a:r>
              <a:rPr lang="en-US" dirty="0" smtClean="0"/>
              <a:t> </a:t>
            </a:r>
            <a:r>
              <a:rPr lang="en-US" dirty="0" err="1" smtClean="0"/>
              <a:t>jednoho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trh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dlouho</a:t>
            </a:r>
            <a:r>
              <a:rPr lang="en-US" dirty="0" smtClean="0"/>
              <a:t> to </a:t>
            </a:r>
            <a:r>
              <a:rPr lang="en-US" dirty="0" err="1" smtClean="0"/>
              <a:t>trvá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máme</a:t>
            </a:r>
            <a:r>
              <a:rPr lang="en-US" dirty="0" smtClean="0"/>
              <a:t> </a:t>
            </a:r>
            <a:r>
              <a:rPr lang="en-US" dirty="0" err="1" smtClean="0"/>
              <a:t>fází</a:t>
            </a:r>
            <a:r>
              <a:rPr lang="en-US" dirty="0" smtClean="0"/>
              <a:t> </a:t>
            </a:r>
            <a:r>
              <a:rPr lang="en-US" dirty="0" err="1" smtClean="0"/>
              <a:t>klinického</a:t>
            </a:r>
            <a:r>
              <a:rPr lang="en-US" dirty="0" smtClean="0"/>
              <a:t> </a:t>
            </a:r>
            <a:r>
              <a:rPr lang="en-US" dirty="0" err="1" smtClean="0"/>
              <a:t>testování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farmaceutické</a:t>
            </a:r>
            <a:r>
              <a:rPr lang="en-US" dirty="0" smtClean="0"/>
              <a:t> </a:t>
            </a:r>
            <a:r>
              <a:rPr lang="en-US" dirty="0" err="1" smtClean="0"/>
              <a:t>firmy</a:t>
            </a:r>
            <a:r>
              <a:rPr lang="en-US" dirty="0" smtClean="0"/>
              <a:t> </a:t>
            </a:r>
            <a:r>
              <a:rPr lang="en-US" dirty="0" err="1" smtClean="0"/>
              <a:t>chrání</a:t>
            </a:r>
            <a:r>
              <a:rPr lang="en-US" dirty="0" smtClean="0"/>
              <a:t> </a:t>
            </a:r>
            <a:r>
              <a:rPr lang="en-US" dirty="0" err="1" smtClean="0"/>
              <a:t>svoje</a:t>
            </a:r>
            <a:r>
              <a:rPr lang="en-US" dirty="0" smtClean="0"/>
              <a:t> </a:t>
            </a:r>
            <a:r>
              <a:rPr lang="en-US" dirty="0" err="1" smtClean="0"/>
              <a:t>léky</a:t>
            </a:r>
            <a:r>
              <a:rPr lang="en-US" dirty="0" smtClean="0"/>
              <a:t> a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dlouho</a:t>
            </a:r>
            <a:r>
              <a:rPr lang="en-US" dirty="0" smtClean="0"/>
              <a:t> je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takto</a:t>
            </a:r>
            <a:r>
              <a:rPr lang="en-US" dirty="0" smtClean="0"/>
              <a:t> </a:t>
            </a:r>
            <a:r>
              <a:rPr lang="en-US" dirty="0" err="1" smtClean="0"/>
              <a:t>chránit</a:t>
            </a:r>
            <a:r>
              <a:rPr lang="en-US" dirty="0" smtClean="0"/>
              <a:t>?</a:t>
            </a:r>
          </a:p>
          <a:p>
            <a:r>
              <a:rPr lang="en-US" dirty="0" smtClean="0"/>
              <a:t>Co </a:t>
            </a:r>
            <a:r>
              <a:rPr lang="en-US" dirty="0" err="1" smtClean="0"/>
              <a:t>jsou</a:t>
            </a:r>
            <a:r>
              <a:rPr lang="en-US" dirty="0" smtClean="0"/>
              <a:t> to </a:t>
            </a:r>
            <a:r>
              <a:rPr lang="en-US" dirty="0" err="1" smtClean="0"/>
              <a:t>generická</a:t>
            </a:r>
            <a:r>
              <a:rPr lang="en-US" dirty="0" smtClean="0"/>
              <a:t> </a:t>
            </a:r>
            <a:r>
              <a:rPr lang="en-US" dirty="0" err="1" smtClean="0"/>
              <a:t>léčiva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50326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r>
              <a:rPr lang="en-US" dirty="0" smtClean="0"/>
              <a:t> – </a:t>
            </a:r>
            <a:r>
              <a:rPr lang="en-US" dirty="0" err="1" smtClean="0"/>
              <a:t>cena</a:t>
            </a:r>
            <a:r>
              <a:rPr lang="en-US" dirty="0" smtClean="0"/>
              <a:t> </a:t>
            </a:r>
            <a:r>
              <a:rPr lang="en-US" dirty="0" err="1" smtClean="0"/>
              <a:t>jednoho</a:t>
            </a:r>
            <a:r>
              <a:rPr lang="en-US" dirty="0" smtClean="0"/>
              <a:t> </a:t>
            </a:r>
            <a:r>
              <a:rPr lang="en-US" dirty="0" err="1" smtClean="0"/>
              <a:t>nového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168711"/>
            <a:ext cx="8890000" cy="74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74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r>
              <a:rPr lang="en-US" dirty="0" smtClean="0"/>
              <a:t> – </a:t>
            </a:r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vývoje</a:t>
            </a:r>
            <a:r>
              <a:rPr lang="en-US" dirty="0" smtClean="0"/>
              <a:t> </a:t>
            </a:r>
            <a:r>
              <a:rPr lang="en-US" dirty="0" err="1" smtClean="0"/>
              <a:t>jednoho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endParaRPr lang="en-US" dirty="0"/>
          </a:p>
        </p:txBody>
      </p:sp>
      <p:pic>
        <p:nvPicPr>
          <p:cNvPr id="2" name="Picture 1" descr="pro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05" y="2629292"/>
            <a:ext cx="10722389" cy="67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0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cs-CZ" sz="4200" dirty="0" smtClean="0"/>
              <a:t>Harmonogram</a:t>
            </a:r>
            <a:endParaRPr sz="4200" dirty="0"/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600" dirty="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2600" b="1" dirty="0" smtClean="0">
                <a:solidFill>
                  <a:srgbClr val="747474"/>
                </a:solidFill>
              </a:rPr>
              <a:t>Pondělí – čtvrtek</a:t>
            </a:r>
            <a:r>
              <a:rPr lang="cs-CZ" sz="2600" dirty="0" smtClean="0">
                <a:solidFill>
                  <a:srgbClr val="747474"/>
                </a:solidFill>
              </a:rPr>
              <a:t/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/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>9:00 – 13:00		blok 1, 3, 5, 7</a:t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/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>13:00 – 14:00	přestávka na oběd</a:t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/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>14:00 – 18:00	blok 2, 4, 6, 8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2600" b="1" dirty="0" smtClean="0">
                <a:solidFill>
                  <a:srgbClr val="747474"/>
                </a:solidFill>
              </a:rPr>
              <a:t>Pátek</a:t>
            </a:r>
            <a:r>
              <a:rPr lang="cs-CZ" sz="2600" dirty="0" smtClean="0">
                <a:solidFill>
                  <a:srgbClr val="747474"/>
                </a:solidFill>
              </a:rPr>
              <a:t/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/>
            </a:r>
            <a:br>
              <a:rPr lang="cs-CZ" sz="2600" dirty="0" smtClean="0">
                <a:solidFill>
                  <a:srgbClr val="747474"/>
                </a:solidFill>
              </a:rPr>
            </a:br>
            <a:r>
              <a:rPr lang="cs-CZ" sz="2600" dirty="0" smtClean="0">
                <a:solidFill>
                  <a:srgbClr val="747474"/>
                </a:solidFill>
              </a:rPr>
              <a:t>12:00 – 14:00	zkouška</a:t>
            </a:r>
            <a:endParaRPr dirty="0"/>
          </a:p>
        </p:txBody>
      </p:sp>
      <p:sp>
        <p:nvSpPr>
          <p:cNvPr id="65" name="Shape 65"/>
          <p:cNvSpPr>
            <a:spLocks noGrp="1"/>
          </p:cNvSpPr>
          <p:nvPr>
            <p:ph type="sldNum" sz="quarter" idx="4294967295"/>
          </p:nvPr>
        </p:nvSpPr>
        <p:spPr>
          <a:xfrm>
            <a:off x="0" y="9194800"/>
            <a:ext cx="222250" cy="30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l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2</a:t>
            </a:fld>
            <a:endParaRPr sz="140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r>
              <a:rPr lang="en-US" dirty="0" smtClean="0"/>
              <a:t> – </a:t>
            </a:r>
            <a:r>
              <a:rPr lang="en-US" dirty="0" err="1" smtClean="0"/>
              <a:t>délka</a:t>
            </a:r>
            <a:r>
              <a:rPr lang="en-US" dirty="0" smtClean="0"/>
              <a:t> </a:t>
            </a:r>
            <a:r>
              <a:rPr lang="en-US" dirty="0" err="1" smtClean="0"/>
              <a:t>vývoje</a:t>
            </a:r>
            <a:r>
              <a:rPr lang="en-US" dirty="0" smtClean="0"/>
              <a:t> </a:t>
            </a:r>
            <a:r>
              <a:rPr lang="en-US" dirty="0" err="1" smtClean="0"/>
              <a:t>jednoho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876" y="3505573"/>
            <a:ext cx="13144552" cy="488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r>
              <a:rPr lang="en-US" dirty="0" smtClean="0"/>
              <a:t> – </a:t>
            </a:r>
            <a:r>
              <a:rPr lang="en-US" dirty="0" err="1" smtClean="0"/>
              <a:t>fáze</a:t>
            </a:r>
            <a:r>
              <a:rPr lang="en-US" dirty="0" smtClean="0"/>
              <a:t> </a:t>
            </a:r>
            <a:r>
              <a:rPr lang="en-US" dirty="0" err="1" smtClean="0"/>
              <a:t>klinického</a:t>
            </a:r>
            <a:r>
              <a:rPr lang="en-US" dirty="0" smtClean="0"/>
              <a:t> </a:t>
            </a:r>
            <a:r>
              <a:rPr lang="en-US" dirty="0" err="1" smtClean="0"/>
              <a:t>testování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577"/>
            <a:ext cx="13004800" cy="64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23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r>
              <a:rPr lang="en-US" dirty="0" smtClean="0"/>
              <a:t> – </a:t>
            </a:r>
            <a:r>
              <a:rPr lang="en-US" dirty="0" err="1" smtClean="0"/>
              <a:t>ochrana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75311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Ochrana</a:t>
            </a:r>
            <a:r>
              <a:rPr lang="en-US" dirty="0" smtClean="0"/>
              <a:t> </a:t>
            </a:r>
            <a:r>
              <a:rPr lang="en-US" dirty="0" err="1" smtClean="0"/>
              <a:t>nových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r>
              <a:rPr lang="en-US" dirty="0" smtClean="0"/>
              <a:t> </a:t>
            </a:r>
            <a:r>
              <a:rPr lang="en-US" dirty="0" err="1" smtClean="0"/>
              <a:t>pomocí</a:t>
            </a:r>
            <a:r>
              <a:rPr lang="en-US" dirty="0" smtClean="0"/>
              <a:t> </a:t>
            </a:r>
            <a:r>
              <a:rPr lang="en-US" dirty="0" err="1" smtClean="0"/>
              <a:t>patentu</a:t>
            </a:r>
            <a:endParaRPr lang="en-US" dirty="0" smtClean="0"/>
          </a:p>
          <a:p>
            <a:pPr lvl="1"/>
            <a:r>
              <a:rPr lang="en-US" dirty="0" smtClean="0"/>
              <a:t>Patent je </a:t>
            </a:r>
            <a:r>
              <a:rPr lang="en-US" dirty="0" err="1" smtClean="0"/>
              <a:t>ochrana</a:t>
            </a:r>
            <a:r>
              <a:rPr lang="en-US" dirty="0" smtClean="0"/>
              <a:t> </a:t>
            </a:r>
            <a:r>
              <a:rPr lang="en-US" dirty="0" err="1" smtClean="0"/>
              <a:t>duševního</a:t>
            </a:r>
            <a:r>
              <a:rPr lang="en-US" dirty="0" smtClean="0"/>
              <a:t> </a:t>
            </a:r>
            <a:r>
              <a:rPr lang="en-US" dirty="0" err="1" smtClean="0"/>
              <a:t>vlastnictví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err="1" smtClean="0"/>
              <a:t>Musí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podána</a:t>
            </a:r>
            <a:r>
              <a:rPr lang="en-US" dirty="0" smtClean="0"/>
              <a:t> </a:t>
            </a:r>
            <a:r>
              <a:rPr lang="en-US" dirty="0" err="1" smtClean="0"/>
              <a:t>patentová</a:t>
            </a:r>
            <a:r>
              <a:rPr lang="en-US" dirty="0" smtClean="0"/>
              <a:t> </a:t>
            </a:r>
            <a:r>
              <a:rPr lang="en-US" dirty="0" err="1" smtClean="0"/>
              <a:t>přihláška</a:t>
            </a:r>
            <a:r>
              <a:rPr lang="en-US" dirty="0" smtClean="0"/>
              <a:t>, </a:t>
            </a:r>
            <a:r>
              <a:rPr lang="en-US" dirty="0" err="1" smtClean="0"/>
              <a:t>lze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chránit</a:t>
            </a:r>
            <a:r>
              <a:rPr lang="en-US" dirty="0" smtClean="0"/>
              <a:t> </a:t>
            </a:r>
            <a:r>
              <a:rPr lang="en-US" dirty="0" err="1" smtClean="0"/>
              <a:t>pouze</a:t>
            </a:r>
            <a:r>
              <a:rPr lang="en-US" dirty="0" smtClean="0"/>
              <a:t> </a:t>
            </a:r>
            <a:r>
              <a:rPr lang="en-US" dirty="0" err="1" smtClean="0"/>
              <a:t>nové</a:t>
            </a:r>
            <a:r>
              <a:rPr lang="en-US" dirty="0" smtClean="0"/>
              <a:t> </a:t>
            </a:r>
            <a:r>
              <a:rPr lang="en-US" dirty="0" err="1" smtClean="0"/>
              <a:t>nápady</a:t>
            </a:r>
            <a:r>
              <a:rPr lang="en-US" dirty="0" smtClean="0"/>
              <a:t> </a:t>
            </a:r>
            <a:r>
              <a:rPr lang="en-US" dirty="0" err="1" smtClean="0"/>
              <a:t>až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dobu</a:t>
            </a:r>
            <a:r>
              <a:rPr lang="en-US" dirty="0" smtClean="0"/>
              <a:t> 20 let v </a:t>
            </a:r>
            <a:r>
              <a:rPr lang="en-US" dirty="0" err="1" smtClean="0"/>
              <a:t>případě</a:t>
            </a:r>
            <a:r>
              <a:rPr lang="en-US" dirty="0" smtClean="0"/>
              <a:t> </a:t>
            </a:r>
            <a:r>
              <a:rPr lang="en-US" dirty="0" err="1" smtClean="0"/>
              <a:t>léků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J</a:t>
            </a:r>
            <a:r>
              <a:rPr lang="en-US" dirty="0" smtClean="0"/>
              <a:t>e </a:t>
            </a:r>
            <a:r>
              <a:rPr lang="en-US" dirty="0" err="1" smtClean="0"/>
              <a:t>nutné</a:t>
            </a:r>
            <a:r>
              <a:rPr lang="en-US" dirty="0" smtClean="0"/>
              <a:t> </a:t>
            </a:r>
            <a:r>
              <a:rPr lang="en-US" dirty="0" err="1" smtClean="0"/>
              <a:t>platit</a:t>
            </a:r>
            <a:r>
              <a:rPr lang="en-US" dirty="0" smtClean="0"/>
              <a:t> </a:t>
            </a:r>
            <a:r>
              <a:rPr lang="en-US" dirty="0" err="1" smtClean="0"/>
              <a:t>patentové</a:t>
            </a:r>
            <a:r>
              <a:rPr lang="en-US" dirty="0" smtClean="0"/>
              <a:t> </a:t>
            </a:r>
            <a:r>
              <a:rPr lang="en-US" dirty="0" err="1" smtClean="0"/>
              <a:t>poplatky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Patent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být</a:t>
            </a:r>
            <a:r>
              <a:rPr lang="en-US" dirty="0" smtClean="0"/>
              <a:t> </a:t>
            </a:r>
            <a:r>
              <a:rPr lang="en-US" dirty="0" err="1" smtClean="0"/>
              <a:t>prodán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licencován</a:t>
            </a:r>
            <a:r>
              <a:rPr lang="en-US" dirty="0" smtClean="0"/>
              <a:t> </a:t>
            </a:r>
            <a:r>
              <a:rPr lang="en-US" dirty="0" err="1" smtClean="0"/>
              <a:t>pomocí</a:t>
            </a:r>
            <a:r>
              <a:rPr lang="en-US" dirty="0" smtClean="0"/>
              <a:t> </a:t>
            </a:r>
            <a:r>
              <a:rPr lang="en-US" dirty="0" err="1" smtClean="0"/>
              <a:t>licenční</a:t>
            </a:r>
            <a:r>
              <a:rPr lang="en-US" dirty="0" smtClean="0"/>
              <a:t> </a:t>
            </a:r>
            <a:r>
              <a:rPr lang="en-US" dirty="0" err="1" smtClean="0"/>
              <a:t>smlouvy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Na </a:t>
            </a:r>
            <a:r>
              <a:rPr lang="en-US" dirty="0" err="1" smtClean="0"/>
              <a:t>vědecké</a:t>
            </a:r>
            <a:r>
              <a:rPr lang="en-US" dirty="0" smtClean="0"/>
              <a:t> </a:t>
            </a:r>
            <a:r>
              <a:rPr lang="en-US" dirty="0" err="1" smtClean="0"/>
              <a:t>účely</a:t>
            </a:r>
            <a:r>
              <a:rPr lang="en-US" dirty="0" smtClean="0"/>
              <a:t> se patent </a:t>
            </a:r>
            <a:r>
              <a:rPr lang="en-US" dirty="0" err="1" smtClean="0"/>
              <a:t>nevztahuje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2222500"/>
            <a:ext cx="3327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40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r>
              <a:rPr lang="en-US" dirty="0" smtClean="0"/>
              <a:t> – </a:t>
            </a:r>
            <a:r>
              <a:rPr lang="en-US" dirty="0" err="1" smtClean="0"/>
              <a:t>generická</a:t>
            </a:r>
            <a:r>
              <a:rPr lang="en-US" dirty="0" smtClean="0"/>
              <a:t> </a:t>
            </a:r>
            <a:r>
              <a:rPr lang="en-US" dirty="0" err="1" smtClean="0"/>
              <a:t>léčiva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702620"/>
            <a:ext cx="11861799" cy="69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28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Farmaceutický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75311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stojí</a:t>
            </a:r>
            <a:r>
              <a:rPr lang="en-US" dirty="0" smtClean="0"/>
              <a:t> </a:t>
            </a:r>
            <a:r>
              <a:rPr lang="en-US" dirty="0" err="1" smtClean="0"/>
              <a:t>uvedení</a:t>
            </a:r>
            <a:r>
              <a:rPr lang="en-US" dirty="0" smtClean="0"/>
              <a:t> </a:t>
            </a:r>
            <a:r>
              <a:rPr lang="en-US" dirty="0" err="1" smtClean="0"/>
              <a:t>jednoho</a:t>
            </a:r>
            <a:r>
              <a:rPr lang="en-US" dirty="0" smtClean="0"/>
              <a:t> </a:t>
            </a:r>
            <a:r>
              <a:rPr lang="en-US" dirty="0" err="1" smtClean="0"/>
              <a:t>léku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trh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b="1" dirty="0" err="1" smtClean="0"/>
              <a:t>přes</a:t>
            </a:r>
            <a:r>
              <a:rPr lang="en-US" b="1" dirty="0" smtClean="0"/>
              <a:t> 2,5 </a:t>
            </a:r>
            <a:r>
              <a:rPr lang="en-US" b="1" dirty="0" err="1" smtClean="0"/>
              <a:t>milliady</a:t>
            </a:r>
            <a:r>
              <a:rPr lang="en-US" b="1" dirty="0" smtClean="0"/>
              <a:t> $</a:t>
            </a:r>
          </a:p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dlouho</a:t>
            </a:r>
            <a:r>
              <a:rPr lang="en-US" dirty="0" smtClean="0"/>
              <a:t> to </a:t>
            </a:r>
            <a:r>
              <a:rPr lang="en-US" dirty="0" err="1" smtClean="0"/>
              <a:t>trvá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b="1" dirty="0" smtClean="0"/>
              <a:t>7 – 30 let (v </a:t>
            </a:r>
            <a:r>
              <a:rPr lang="en-US" b="1" dirty="0" err="1" smtClean="0"/>
              <a:t>průměru</a:t>
            </a:r>
            <a:r>
              <a:rPr lang="en-US" b="1" dirty="0" smtClean="0"/>
              <a:t> 15.5 </a:t>
            </a:r>
            <a:r>
              <a:rPr lang="en-US" b="1" dirty="0" err="1" smtClean="0"/>
              <a:t>roku</a:t>
            </a:r>
            <a:r>
              <a:rPr lang="en-US" b="1" dirty="0" smtClean="0"/>
              <a:t>)</a:t>
            </a:r>
          </a:p>
          <a:p>
            <a:r>
              <a:rPr lang="en-US" dirty="0" err="1" smtClean="0"/>
              <a:t>Kolik</a:t>
            </a:r>
            <a:r>
              <a:rPr lang="en-US" dirty="0" smtClean="0"/>
              <a:t> </a:t>
            </a:r>
            <a:r>
              <a:rPr lang="en-US" dirty="0" err="1" smtClean="0"/>
              <a:t>máme</a:t>
            </a:r>
            <a:r>
              <a:rPr lang="en-US" dirty="0" smtClean="0"/>
              <a:t> </a:t>
            </a:r>
            <a:r>
              <a:rPr lang="en-US" dirty="0" err="1" smtClean="0"/>
              <a:t>fází</a:t>
            </a:r>
            <a:r>
              <a:rPr lang="en-US" dirty="0" smtClean="0"/>
              <a:t> </a:t>
            </a:r>
            <a:r>
              <a:rPr lang="en-US" dirty="0" err="1" smtClean="0"/>
              <a:t>klinického</a:t>
            </a:r>
            <a:r>
              <a:rPr lang="en-US" dirty="0" smtClean="0"/>
              <a:t> </a:t>
            </a:r>
            <a:r>
              <a:rPr lang="en-US" dirty="0" err="1" smtClean="0"/>
              <a:t>testování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b="1" dirty="0" smtClean="0"/>
              <a:t>3 </a:t>
            </a:r>
            <a:r>
              <a:rPr lang="en-US" b="1" dirty="0" err="1" smtClean="0"/>
              <a:t>fáze</a:t>
            </a:r>
            <a:endParaRPr lang="en-US" b="1" dirty="0" smtClean="0"/>
          </a:p>
          <a:p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farmaceutické</a:t>
            </a:r>
            <a:r>
              <a:rPr lang="en-US" dirty="0" smtClean="0"/>
              <a:t> </a:t>
            </a:r>
            <a:r>
              <a:rPr lang="en-US" dirty="0" err="1" smtClean="0"/>
              <a:t>firmy</a:t>
            </a:r>
            <a:r>
              <a:rPr lang="en-US" dirty="0" smtClean="0"/>
              <a:t> </a:t>
            </a:r>
            <a:r>
              <a:rPr lang="en-US" dirty="0" err="1" smtClean="0"/>
              <a:t>chrání</a:t>
            </a:r>
            <a:r>
              <a:rPr lang="en-US" dirty="0" smtClean="0"/>
              <a:t> </a:t>
            </a:r>
            <a:r>
              <a:rPr lang="en-US" dirty="0" err="1" smtClean="0"/>
              <a:t>svoje</a:t>
            </a:r>
            <a:r>
              <a:rPr lang="en-US" dirty="0" smtClean="0"/>
              <a:t> </a:t>
            </a:r>
            <a:r>
              <a:rPr lang="en-US" dirty="0" err="1" smtClean="0"/>
              <a:t>léky</a:t>
            </a:r>
            <a:r>
              <a:rPr lang="en-US" dirty="0" smtClean="0"/>
              <a:t> a </a:t>
            </a:r>
            <a:r>
              <a:rPr lang="en-US" dirty="0" err="1" smtClean="0"/>
              <a:t>jak</a:t>
            </a:r>
            <a:r>
              <a:rPr lang="en-US" dirty="0" smtClean="0"/>
              <a:t> </a:t>
            </a:r>
            <a:r>
              <a:rPr lang="en-US" dirty="0" err="1" smtClean="0"/>
              <a:t>dlouho</a:t>
            </a:r>
            <a:r>
              <a:rPr lang="en-US" dirty="0" smtClean="0"/>
              <a:t> je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takto</a:t>
            </a:r>
            <a:r>
              <a:rPr lang="en-US" dirty="0" smtClean="0"/>
              <a:t> </a:t>
            </a:r>
            <a:r>
              <a:rPr lang="en-US" dirty="0" err="1" smtClean="0"/>
              <a:t>chránit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b="1" dirty="0" err="1" smtClean="0"/>
              <a:t>pomocí</a:t>
            </a:r>
            <a:r>
              <a:rPr lang="en-US" b="1" dirty="0" smtClean="0"/>
              <a:t> </a:t>
            </a:r>
            <a:r>
              <a:rPr lang="en-US" b="1" dirty="0" err="1" smtClean="0"/>
              <a:t>patentu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dobu</a:t>
            </a:r>
            <a:r>
              <a:rPr lang="en-US" b="1" dirty="0" smtClean="0"/>
              <a:t> </a:t>
            </a:r>
            <a:r>
              <a:rPr lang="en-US" b="1" dirty="0" err="1" smtClean="0"/>
              <a:t>až</a:t>
            </a:r>
            <a:r>
              <a:rPr lang="en-US" b="1" dirty="0" smtClean="0"/>
              <a:t> 20 let</a:t>
            </a:r>
          </a:p>
          <a:p>
            <a:r>
              <a:rPr lang="en-US" dirty="0" smtClean="0"/>
              <a:t>Co </a:t>
            </a:r>
            <a:r>
              <a:rPr lang="en-US" dirty="0" err="1" smtClean="0"/>
              <a:t>jsou</a:t>
            </a:r>
            <a:r>
              <a:rPr lang="en-US" dirty="0" smtClean="0"/>
              <a:t> to </a:t>
            </a:r>
            <a:r>
              <a:rPr lang="en-US" dirty="0" err="1" smtClean="0"/>
              <a:t>generická</a:t>
            </a:r>
            <a:r>
              <a:rPr lang="en-US" dirty="0" smtClean="0"/>
              <a:t> </a:t>
            </a:r>
            <a:r>
              <a:rPr lang="en-US" dirty="0" err="1" smtClean="0"/>
              <a:t>léčiva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b="1" dirty="0" err="1" smtClean="0"/>
              <a:t>léčiva</a:t>
            </a:r>
            <a:r>
              <a:rPr lang="en-US" b="1" dirty="0" smtClean="0"/>
              <a:t> </a:t>
            </a:r>
            <a:r>
              <a:rPr lang="en-US" b="1" dirty="0" err="1" smtClean="0"/>
              <a:t>nechráněná</a:t>
            </a:r>
            <a:r>
              <a:rPr lang="en-US" b="1" dirty="0" smtClean="0"/>
              <a:t> </a:t>
            </a:r>
            <a:r>
              <a:rPr lang="en-US" b="1" dirty="0" err="1" smtClean="0"/>
              <a:t>patentem</a:t>
            </a:r>
            <a:r>
              <a:rPr lang="en-US" b="1" dirty="0" smtClean="0"/>
              <a:t> </a:t>
            </a:r>
            <a:r>
              <a:rPr lang="en-US" b="1" dirty="0" err="1" smtClean="0"/>
              <a:t>vyráběná</a:t>
            </a:r>
            <a:r>
              <a:rPr lang="en-US" b="1" dirty="0" smtClean="0"/>
              <a:t> </a:t>
            </a:r>
            <a:r>
              <a:rPr lang="en-US" b="1" dirty="0" err="1" smtClean="0"/>
              <a:t>různými</a:t>
            </a:r>
            <a:r>
              <a:rPr lang="en-US" b="1" dirty="0" smtClean="0"/>
              <a:t> </a:t>
            </a:r>
            <a:r>
              <a:rPr lang="en-US" b="1" dirty="0" err="1" smtClean="0"/>
              <a:t>firmami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8624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Chemoinformatický</a:t>
            </a:r>
            <a:r>
              <a:rPr lang="en-US" dirty="0" smtClean="0"/>
              <a:t> </a:t>
            </a:r>
            <a:r>
              <a:rPr lang="en-US" dirty="0" err="1" smtClean="0"/>
              <a:t>výzkum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Journal of </a:t>
            </a:r>
            <a:r>
              <a:rPr lang="en-US" dirty="0" err="1" smtClean="0"/>
              <a:t>Chemoinformatics</a:t>
            </a:r>
            <a:endParaRPr lang="en-US" dirty="0" smtClean="0"/>
          </a:p>
          <a:p>
            <a:r>
              <a:rPr lang="en-US" dirty="0"/>
              <a:t>Journal of Chemical Information and Modeling</a:t>
            </a:r>
          </a:p>
          <a:p>
            <a:r>
              <a:rPr lang="en-US" dirty="0"/>
              <a:t>Journal of Drug Design, Development and Therapy</a:t>
            </a:r>
          </a:p>
          <a:p>
            <a:r>
              <a:rPr lang="en-US" dirty="0"/>
              <a:t>Journal of Drug Design and </a:t>
            </a:r>
            <a:r>
              <a:rPr lang="en-US" dirty="0" smtClean="0"/>
              <a:t>Research</a:t>
            </a:r>
          </a:p>
          <a:p>
            <a:r>
              <a:rPr lang="en-US"/>
              <a:t>Journal of Computational Chemistry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13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Bloky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Úvod</a:t>
            </a:r>
            <a:r>
              <a:rPr lang="en-US" dirty="0" smtClean="0"/>
              <a:t> (</a:t>
            </a:r>
            <a:r>
              <a:rPr lang="en-US" dirty="0" err="1" smtClean="0"/>
              <a:t>blok</a:t>
            </a:r>
            <a:r>
              <a:rPr lang="en-US" dirty="0" smtClean="0"/>
              <a:t> 1)</a:t>
            </a:r>
          </a:p>
          <a:p>
            <a:r>
              <a:rPr lang="en-US" dirty="0" err="1" smtClean="0"/>
              <a:t>Databáze</a:t>
            </a:r>
            <a:r>
              <a:rPr lang="en-US" dirty="0" smtClean="0"/>
              <a:t> (</a:t>
            </a:r>
            <a:r>
              <a:rPr lang="en-US" dirty="0" err="1" smtClean="0"/>
              <a:t>blok</a:t>
            </a:r>
            <a:r>
              <a:rPr lang="en-US" dirty="0" smtClean="0"/>
              <a:t> 2)</a:t>
            </a:r>
          </a:p>
          <a:p>
            <a:r>
              <a:rPr lang="en-US" dirty="0" smtClean="0"/>
              <a:t>QSAR/QSPR (</a:t>
            </a:r>
            <a:r>
              <a:rPr lang="en-US" dirty="0" err="1" smtClean="0"/>
              <a:t>blok</a:t>
            </a:r>
            <a:r>
              <a:rPr lang="en-US" dirty="0" smtClean="0"/>
              <a:t> 3 – </a:t>
            </a:r>
            <a:r>
              <a:rPr lang="en-US" dirty="0"/>
              <a:t>7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err="1" smtClean="0"/>
              <a:t>Virtuální</a:t>
            </a:r>
            <a:r>
              <a:rPr lang="en-US" dirty="0" smtClean="0"/>
              <a:t> screening (</a:t>
            </a:r>
            <a:r>
              <a:rPr lang="en-US" dirty="0" err="1" smtClean="0"/>
              <a:t>blok</a:t>
            </a:r>
            <a:r>
              <a:rPr lang="en-US" dirty="0" smtClean="0"/>
              <a:t> </a:t>
            </a:r>
            <a:r>
              <a:rPr lang="en-US" dirty="0" smtClean="0"/>
              <a:t>8)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55846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Chemoinformatika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7190" lvl="0" indent="-377190" algn="just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2970">
                <a:solidFill>
                  <a:srgbClr val="747474"/>
                </a:solidFill>
              </a:rPr>
              <a:t>“The use information technology and management has become a critical part of the drug discovery process. Chemoinformatics is the mixing of those </a:t>
            </a:r>
            <a:r>
              <a:rPr sz="2970" u="sng">
                <a:solidFill>
                  <a:srgbClr val="747474"/>
                </a:solidFill>
              </a:rPr>
              <a:t>information resources</a:t>
            </a:r>
            <a:r>
              <a:rPr sz="2970">
                <a:solidFill>
                  <a:srgbClr val="747474"/>
                </a:solidFill>
              </a:rPr>
              <a:t> to </a:t>
            </a:r>
            <a:r>
              <a:rPr sz="2970" u="sng">
                <a:solidFill>
                  <a:srgbClr val="747474"/>
                </a:solidFill>
              </a:rPr>
              <a:t>transform data into information</a:t>
            </a:r>
            <a:r>
              <a:rPr sz="2970">
                <a:solidFill>
                  <a:srgbClr val="747474"/>
                </a:solidFill>
              </a:rPr>
              <a:t> and </a:t>
            </a:r>
            <a:r>
              <a:rPr sz="2970" u="sng">
                <a:solidFill>
                  <a:srgbClr val="747474"/>
                </a:solidFill>
              </a:rPr>
              <a:t>information into knowledge</a:t>
            </a:r>
            <a:r>
              <a:rPr sz="2970">
                <a:solidFill>
                  <a:srgbClr val="747474"/>
                </a:solidFill>
              </a:rPr>
              <a:t> for the intended purpose of making better decisions faster in the area of drug lead identification and organisation.”</a:t>
            </a:r>
            <a:br>
              <a:rPr sz="2970">
                <a:solidFill>
                  <a:srgbClr val="747474"/>
                </a:solidFill>
              </a:rPr>
            </a:br>
            <a:r>
              <a:rPr sz="2970">
                <a:solidFill>
                  <a:srgbClr val="747474"/>
                </a:solidFill>
              </a:rPr>
              <a:t>K. Brown, </a:t>
            </a:r>
            <a:r>
              <a:rPr sz="2970" i="1">
                <a:solidFill>
                  <a:srgbClr val="747474"/>
                </a:solidFill>
              </a:rPr>
              <a:t>Annual Reports in Medicinal Chemistry</a:t>
            </a:r>
            <a:r>
              <a:rPr sz="2970">
                <a:solidFill>
                  <a:srgbClr val="747474"/>
                </a:solidFill>
              </a:rPr>
              <a:t> </a:t>
            </a:r>
            <a:r>
              <a:rPr sz="2970" b="1">
                <a:solidFill>
                  <a:srgbClr val="747474"/>
                </a:solidFill>
              </a:rPr>
              <a:t>1998</a:t>
            </a:r>
            <a:endParaRPr sz="3564">
              <a:solidFill>
                <a:srgbClr val="747474"/>
              </a:solidFill>
            </a:endParaRPr>
          </a:p>
          <a:p>
            <a:pPr marL="452627" lvl="0" indent="-452627" algn="just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2970">
                <a:solidFill>
                  <a:srgbClr val="747474"/>
                </a:solidFill>
              </a:rPr>
              <a:t>“Chemoinformatics - A new name for an old problem.”</a:t>
            </a:r>
            <a:br>
              <a:rPr sz="2970">
                <a:solidFill>
                  <a:srgbClr val="747474"/>
                </a:solidFill>
              </a:rPr>
            </a:br>
            <a:r>
              <a:rPr sz="2970">
                <a:solidFill>
                  <a:srgbClr val="747474"/>
                </a:solidFill>
              </a:rPr>
              <a:t>M. Hann, R. Green, </a:t>
            </a:r>
            <a:r>
              <a:rPr sz="2970" i="1">
                <a:solidFill>
                  <a:srgbClr val="747474"/>
                </a:solidFill>
              </a:rPr>
              <a:t>Current Opinion in Chemical Biology</a:t>
            </a:r>
            <a:r>
              <a:rPr sz="2970">
                <a:solidFill>
                  <a:srgbClr val="747474"/>
                </a:solidFill>
              </a:rPr>
              <a:t> </a:t>
            </a:r>
            <a:r>
              <a:rPr sz="2970" b="1">
                <a:solidFill>
                  <a:srgbClr val="747474"/>
                </a:solidFill>
              </a:rPr>
              <a:t>1999</a:t>
            </a:r>
          </a:p>
          <a:p>
            <a:pPr marL="452627" lvl="0" indent="-452627" algn="just" defTabSz="578358">
              <a:spcBef>
                <a:spcPts val="4100"/>
              </a:spcBef>
              <a:defRPr sz="1800">
                <a:solidFill>
                  <a:srgbClr val="000000"/>
                </a:solidFill>
              </a:defRPr>
            </a:pPr>
            <a:r>
              <a:rPr sz="2970" b="1">
                <a:solidFill>
                  <a:srgbClr val="747474"/>
                </a:solidFill>
              </a:rPr>
              <a:t>“The application of informatics methods to solve chemical problems.”</a:t>
            </a:r>
            <a:br>
              <a:rPr sz="2970" b="1">
                <a:solidFill>
                  <a:srgbClr val="747474"/>
                </a:solidFill>
              </a:rPr>
            </a:br>
            <a:r>
              <a:rPr sz="2970">
                <a:solidFill>
                  <a:srgbClr val="747474"/>
                </a:solidFill>
              </a:rPr>
              <a:t>Chemoinformatics: Johann Gasteiger, Thomas Engel (Eds.) </a:t>
            </a:r>
            <a:r>
              <a:rPr sz="2970" b="1">
                <a:solidFill>
                  <a:srgbClr val="747474"/>
                </a:solidFill>
              </a:rPr>
              <a:t>2003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4294967295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4</a:t>
            </a:fld>
            <a:endParaRPr sz="140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1270000" y="6362700"/>
            <a:ext cx="10464800" cy="498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2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lvl="0">
              <a:defRPr sz="1800"/>
            </a:pPr>
            <a:r>
              <a:rPr sz="2600"/>
              <a:t>–Johann Gasteiger</a:t>
            </a:r>
          </a:p>
        </p:txBody>
      </p:sp>
      <p:sp>
        <p:nvSpPr>
          <p:cNvPr id="102" name="Shape 102"/>
          <p:cNvSpPr/>
          <p:nvPr/>
        </p:nvSpPr>
        <p:spPr>
          <a:xfrm>
            <a:off x="1270000" y="3518917"/>
            <a:ext cx="10464800" cy="2258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Definice chemoinformatiky:</a:t>
            </a:r>
          </a:p>
          <a:p>
            <a:pPr lvl="0" defTabSz="457200">
              <a:spcBef>
                <a:spcPts val="2400"/>
              </a:spcBef>
              <a:defRPr sz="1800"/>
            </a:pPr>
            <a:r>
              <a:rPr sz="4000">
                <a:solidFill>
                  <a:srgbClr val="747474"/>
                </a:solidFill>
              </a:rPr>
              <a:t>“Využití informatických metod na řešení chemického problému.”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4294967295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5</a:t>
            </a:fld>
            <a:endParaRPr sz="140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</a:t>
            </a:r>
            <a:r>
              <a:rPr lang="en-US" dirty="0" err="1" smtClean="0"/>
              <a:t>hemoinformatics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vs</a:t>
            </a:r>
            <a:br>
              <a:rPr lang="en-US" dirty="0" smtClean="0"/>
            </a:br>
            <a:r>
              <a:rPr lang="en-US" dirty="0" smtClean="0"/>
              <a:t>cheminformatics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4575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Co může být chemický problém?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výpočet koncentrace roztoku, molekulové hmotnosti, vyčíslení rovnice reakce, …, obrázek nebo vzorec látky</a:t>
            </a:r>
          </a:p>
          <a:p>
            <a:pPr lvl="0" defTabSz="127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chceme látku s určitou vlastnosti nebo aktivitou</a:t>
            </a:r>
          </a:p>
          <a:p>
            <a:pPr lvl="0" defTabSz="12700"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747474"/>
              </a:solidFill>
            </a:endParaRPr>
          </a:p>
          <a:p>
            <a:pPr lvl="0" defTabSz="127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máme vymyšlenou strukturu, jak ji vyrobit?</a:t>
            </a:r>
          </a:p>
          <a:p>
            <a:pPr lvl="0" defTabSz="12700"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747474"/>
              </a:solidFill>
            </a:endParaRPr>
          </a:p>
          <a:p>
            <a:pPr lvl="0" defTabSz="1270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jak reakce dopadne nebo jak se stane s látka v prostředí?</a:t>
            </a:r>
          </a:p>
        </p:txBody>
      </p:sp>
      <p:grpSp>
        <p:nvGrpSpPr>
          <p:cNvPr id="110" name="Group 110"/>
          <p:cNvGrpSpPr/>
          <p:nvPr/>
        </p:nvGrpSpPr>
        <p:grpSpPr>
          <a:xfrm>
            <a:off x="2296769" y="4559300"/>
            <a:ext cx="8670030" cy="1269504"/>
            <a:chOff x="0" y="0"/>
            <a:chExt cx="8670028" cy="1269503"/>
          </a:xfrm>
        </p:grpSpPr>
        <p:sp>
          <p:nvSpPr>
            <p:cNvPr id="107" name="Shape 107"/>
            <p:cNvSpPr/>
            <p:nvPr/>
          </p:nvSpPr>
          <p:spPr>
            <a:xfrm>
              <a:off x="2230631" y="0"/>
              <a:ext cx="3949999" cy="1269504"/>
            </a:xfrm>
            <a:prstGeom prst="rightArrow">
              <a:avLst>
                <a:gd name="adj1" fmla="val 33917"/>
                <a:gd name="adj2" fmla="val 294486"/>
              </a:avLst>
            </a:prstGeom>
            <a:solidFill>
              <a:srgbClr val="325D6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/>
              </a:pPr>
              <a:r>
                <a:rPr sz="2000">
                  <a:solidFill>
                    <a:srgbClr val="FFFFFF"/>
                  </a:solidFill>
                </a:rPr>
                <a:t>QSPR model</a:t>
              </a:r>
              <a:br>
                <a:rPr sz="2000">
                  <a:solidFill>
                    <a:srgbClr val="FFFFFF"/>
                  </a:solidFill>
                </a:rPr>
              </a:br>
              <a:r>
                <a:rPr sz="2000">
                  <a:solidFill>
                    <a:srgbClr val="FFFFFF"/>
                  </a:solidFill>
                </a:rPr>
                <a:t>QSAR</a:t>
              </a:r>
            </a:p>
          </p:txBody>
        </p:sp>
        <p:sp>
          <p:nvSpPr>
            <p:cNvPr id="108" name="Shape 108"/>
            <p:cNvSpPr/>
            <p:nvPr/>
          </p:nvSpPr>
          <p:spPr>
            <a:xfrm>
              <a:off x="0" y="311182"/>
              <a:ext cx="1858061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vlastnost</a:t>
              </a:r>
            </a:p>
          </p:txBody>
        </p:sp>
        <p:sp>
          <p:nvSpPr>
            <p:cNvPr id="109" name="Shape 109"/>
            <p:cNvSpPr/>
            <p:nvPr/>
          </p:nvSpPr>
          <p:spPr>
            <a:xfrm>
              <a:off x="6820197" y="311182"/>
              <a:ext cx="1849832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struktura</a:t>
              </a:r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2300884" y="6858000"/>
            <a:ext cx="9051564" cy="1269504"/>
            <a:chOff x="0" y="0"/>
            <a:chExt cx="9051562" cy="1269503"/>
          </a:xfrm>
        </p:grpSpPr>
        <p:sp>
          <p:nvSpPr>
            <p:cNvPr id="111" name="Shape 111"/>
            <p:cNvSpPr/>
            <p:nvPr/>
          </p:nvSpPr>
          <p:spPr>
            <a:xfrm>
              <a:off x="2226516" y="0"/>
              <a:ext cx="3949999" cy="1269504"/>
            </a:xfrm>
            <a:prstGeom prst="rightArrow">
              <a:avLst>
                <a:gd name="adj1" fmla="val 33917"/>
                <a:gd name="adj2" fmla="val 294486"/>
              </a:avLst>
            </a:prstGeom>
            <a:solidFill>
              <a:srgbClr val="325D6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FFFFFF"/>
                  </a:solidFill>
                </a:rPr>
                <a:t>návrh reakce/syntézy</a:t>
              </a:r>
            </a:p>
          </p:txBody>
        </p:sp>
        <p:sp>
          <p:nvSpPr>
            <p:cNvPr id="112" name="Shape 112"/>
            <p:cNvSpPr/>
            <p:nvPr/>
          </p:nvSpPr>
          <p:spPr>
            <a:xfrm>
              <a:off x="0" y="311182"/>
              <a:ext cx="1849832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struktura</a:t>
              </a:r>
            </a:p>
          </p:txBody>
        </p:sp>
        <p:sp>
          <p:nvSpPr>
            <p:cNvPr id="113" name="Shape 113"/>
            <p:cNvSpPr/>
            <p:nvPr/>
          </p:nvSpPr>
          <p:spPr>
            <a:xfrm>
              <a:off x="6430435" y="311182"/>
              <a:ext cx="2621128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výchozí látka</a:t>
              </a:r>
            </a:p>
          </p:txBody>
        </p:sp>
      </p:grpSp>
      <p:grpSp>
        <p:nvGrpSpPr>
          <p:cNvPr id="118" name="Group 118"/>
          <p:cNvGrpSpPr/>
          <p:nvPr/>
        </p:nvGrpSpPr>
        <p:grpSpPr>
          <a:xfrm>
            <a:off x="2511882" y="8826337"/>
            <a:ext cx="8349304" cy="1269505"/>
            <a:chOff x="0" y="0"/>
            <a:chExt cx="8349303" cy="1269503"/>
          </a:xfrm>
        </p:grpSpPr>
        <p:sp>
          <p:nvSpPr>
            <p:cNvPr id="115" name="Shape 115"/>
            <p:cNvSpPr/>
            <p:nvPr/>
          </p:nvSpPr>
          <p:spPr>
            <a:xfrm>
              <a:off x="-1" y="311182"/>
              <a:ext cx="1427837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reakce</a:t>
              </a:r>
            </a:p>
          </p:txBody>
        </p:sp>
        <p:sp>
          <p:nvSpPr>
            <p:cNvPr id="116" name="Shape 116"/>
            <p:cNvSpPr/>
            <p:nvPr/>
          </p:nvSpPr>
          <p:spPr>
            <a:xfrm>
              <a:off x="2015519" y="0"/>
              <a:ext cx="3949998" cy="1269504"/>
            </a:xfrm>
            <a:prstGeom prst="rightArrow">
              <a:avLst>
                <a:gd name="adj1" fmla="val 33917"/>
                <a:gd name="adj2" fmla="val 294486"/>
              </a:avLst>
            </a:prstGeom>
            <a:solidFill>
              <a:srgbClr val="325D6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>
                  <a:solidFill>
                    <a:srgbClr val="FFFFFF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>
                  <a:solidFill>
                    <a:srgbClr val="FFFFFF"/>
                  </a:solidFill>
                </a:rPr>
                <a:t>objasnění struktury</a:t>
              </a:r>
            </a:p>
          </p:txBody>
        </p:sp>
        <p:sp>
          <p:nvSpPr>
            <p:cNvPr id="117" name="Shape 117"/>
            <p:cNvSpPr/>
            <p:nvPr/>
          </p:nvSpPr>
          <p:spPr>
            <a:xfrm>
              <a:off x="6710698" y="311182"/>
              <a:ext cx="1638606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3600"/>
                <a:t>produkt</a:t>
              </a:r>
            </a:p>
          </p:txBody>
        </p:sp>
      </p:grpSp>
      <p:sp>
        <p:nvSpPr>
          <p:cNvPr id="119" name="Shape 119"/>
          <p:cNvSpPr>
            <a:spLocks noGrp="1"/>
          </p:cNvSpPr>
          <p:nvPr>
            <p:ph type="sldNum" sz="quarter" idx="4294967295"/>
          </p:nvPr>
        </p:nvSpPr>
        <p:spPr>
          <a:xfrm>
            <a:off x="12367056" y="9194800"/>
            <a:ext cx="213158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7</a:t>
            </a:fld>
            <a:endParaRPr sz="140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1" build="p" bldLvl="5" animBg="1" advAuto="0"/>
      <p:bldP spid="110" grpId="2" animBg="1" advAuto="0"/>
      <p:bldP spid="114" grpId="3" animBg="1" advAuto="0"/>
      <p:bldP spid="118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Jak to funguje?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solidFill>
                <a:srgbClr val="747474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učení logickou indukcí</a:t>
            </a:r>
          </a:p>
          <a:p>
            <a:pPr marL="0" lvl="1" indent="22860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			vs.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učení dedukcí</a:t>
            </a:r>
          </a:p>
        </p:txBody>
      </p:sp>
      <p:sp>
        <p:nvSpPr>
          <p:cNvPr id="123" name="Shape 123"/>
          <p:cNvSpPr/>
          <p:nvPr/>
        </p:nvSpPr>
        <p:spPr>
          <a:xfrm>
            <a:off x="5880100" y="850900"/>
            <a:ext cx="3191719" cy="3191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experiment</a:t>
            </a:r>
          </a:p>
        </p:txBody>
      </p:sp>
      <p:sp>
        <p:nvSpPr>
          <p:cNvPr id="124" name="Shape 124"/>
          <p:cNvSpPr/>
          <p:nvPr/>
        </p:nvSpPr>
        <p:spPr>
          <a:xfrm>
            <a:off x="9436100" y="3280940"/>
            <a:ext cx="3191719" cy="319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model</a:t>
            </a:r>
          </a:p>
        </p:txBody>
      </p:sp>
      <p:sp>
        <p:nvSpPr>
          <p:cNvPr id="125" name="Shape 125"/>
          <p:cNvSpPr/>
          <p:nvPr/>
        </p:nvSpPr>
        <p:spPr>
          <a:xfrm>
            <a:off x="5880100" y="5833640"/>
            <a:ext cx="3191719" cy="3191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325D6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predikce</a:t>
            </a:r>
          </a:p>
        </p:txBody>
      </p:sp>
      <p:cxnSp>
        <p:nvCxnSpPr>
          <p:cNvPr id="126" name="Connector 126"/>
          <p:cNvCxnSpPr/>
          <p:nvPr/>
        </p:nvCxnSpPr>
        <p:spPr>
          <a:xfrm>
            <a:off x="8193669" y="2976282"/>
            <a:ext cx="2187460" cy="1474695"/>
          </a:xfrm>
          <a:prstGeom prst="straightConnector1">
            <a:avLst/>
          </a:prstGeom>
          <a:ln w="63500">
            <a:solidFill>
              <a:srgbClr val="ABABAB"/>
            </a:solidFill>
            <a:miter lim="400000"/>
            <a:tailEnd type="triangle"/>
          </a:ln>
        </p:spPr>
      </p:cxnSp>
      <p:cxnSp>
        <p:nvCxnSpPr>
          <p:cNvPr id="127" name="Connector 127"/>
          <p:cNvCxnSpPr/>
          <p:nvPr/>
        </p:nvCxnSpPr>
        <p:spPr>
          <a:xfrm flipV="1">
            <a:off x="8193669" y="5498354"/>
            <a:ext cx="2187460" cy="1446376"/>
          </a:xfrm>
          <a:prstGeom prst="straightConnector1">
            <a:avLst/>
          </a:prstGeom>
          <a:ln w="63500">
            <a:solidFill>
              <a:srgbClr val="ABABAB"/>
            </a:solidFill>
            <a:miter lim="400000"/>
            <a:headEnd type="triangle"/>
          </a:ln>
        </p:spPr>
      </p:cxnSp>
      <p:cxnSp>
        <p:nvCxnSpPr>
          <p:cNvPr id="128" name="Connector 128"/>
          <p:cNvCxnSpPr/>
          <p:nvPr/>
        </p:nvCxnSpPr>
        <p:spPr>
          <a:xfrm flipV="1">
            <a:off x="7475959" y="2976282"/>
            <a:ext cx="0" cy="3783106"/>
          </a:xfrm>
          <a:prstGeom prst="straightConnector1">
            <a:avLst/>
          </a:prstGeom>
          <a:ln w="63500">
            <a:solidFill>
              <a:srgbClr val="ABABAB"/>
            </a:solidFill>
            <a:miter lim="400000"/>
            <a:tailEnd type="triangle"/>
          </a:ln>
        </p:spPr>
      </p:cxnSp>
      <p:sp>
        <p:nvSpPr>
          <p:cNvPr id="129" name="Shape 129"/>
          <p:cNvSpPr>
            <a:spLocks noGrp="1"/>
          </p:cNvSpPr>
          <p:nvPr>
            <p:ph type="sldNum" sz="quarter" idx="4294967295"/>
          </p:nvPr>
        </p:nvSpPr>
        <p:spPr>
          <a:xfrm>
            <a:off x="510743" y="9194800"/>
            <a:ext cx="213158" cy="29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normAutofit/>
          </a:bodyPr>
          <a:lstStyle>
            <a:lvl1pPr algn="l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fld id="{86CB4B4D-7CA3-9044-876B-883B54F8677D}" type="slidenum">
              <a:rPr sz="1400"/>
              <a:t>8</a:t>
            </a:fld>
            <a:endParaRPr sz="1400"/>
          </a:p>
        </p:txBody>
      </p:sp>
      <p:sp>
        <p:nvSpPr>
          <p:cNvPr id="2" name="Oval 1"/>
          <p:cNvSpPr/>
          <p:nvPr/>
        </p:nvSpPr>
        <p:spPr>
          <a:xfrm>
            <a:off x="5708044" y="2662517"/>
            <a:ext cx="591671" cy="591671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87399" y="5138833"/>
            <a:ext cx="591671" cy="591671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Ligh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03059" y="3290279"/>
            <a:ext cx="1404985" cy="1258211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 flipV="1">
            <a:off x="3113669" y="5556250"/>
            <a:ext cx="6135257" cy="71112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Důležitost</a:t>
            </a:r>
            <a:r>
              <a:rPr lang="en-US" dirty="0" smtClean="0"/>
              <a:t> </a:t>
            </a:r>
            <a:r>
              <a:rPr lang="en-US" dirty="0" err="1" smtClean="0"/>
              <a:t>experimentálních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pro </a:t>
            </a:r>
            <a:r>
              <a:rPr lang="en-US" dirty="0" err="1" smtClean="0"/>
              <a:t>chemoinformatické</a:t>
            </a:r>
            <a:r>
              <a:rPr lang="en-US" dirty="0" smtClean="0"/>
              <a:t> </a:t>
            </a:r>
            <a:r>
              <a:rPr lang="en-US" dirty="0" err="1" smtClean="0"/>
              <a:t>účely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Bez experimentálních dat nejsme schopni ve většině případů vytvářet zjednodušené modely pro predikci.</a:t>
            </a:r>
          </a:p>
          <a:p>
            <a:r>
              <a:rPr lang="cs-CZ" dirty="0" smtClean="0"/>
              <a:t>Výsledné prediktivní modely jsou závislé na kvalitě experimentálních dat.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Modely mohou fungovat pouze ne podskupině dat a nemůžeme výsledky zobecňovat.</a:t>
            </a:r>
            <a:endParaRPr lang="cs-CZ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40" y="4435640"/>
            <a:ext cx="6741460" cy="3210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" y="6722313"/>
            <a:ext cx="654025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GARBAGE IN =</a:t>
            </a:r>
            <a:r>
              <a:rPr kumimoji="0" lang="en-US" sz="3600" b="0" i="0" u="none" strike="noStrike" cap="none" spc="0" normalizeH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rPr>
              <a:t> GARBAGE OUT</a:t>
            </a:r>
          </a:p>
        </p:txBody>
      </p:sp>
    </p:spTree>
    <p:extLst>
      <p:ext uri="{BB962C8B-B14F-4D97-AF65-F5344CB8AC3E}">
        <p14:creationId xmlns:p14="http://schemas.microsoft.com/office/powerpoint/2010/main" val="148160583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430</Words>
  <Application>Microsoft Macintosh PowerPoint</Application>
  <PresentationFormat>Custom</PresentationFormat>
  <Paragraphs>125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Avenir Roman</vt:lpstr>
      <vt:lpstr>Helvetica</vt:lpstr>
      <vt:lpstr>Helvetica Neue</vt:lpstr>
      <vt:lpstr>Helvetica Neue Light</vt:lpstr>
      <vt:lpstr>Helvetica Neue Medium</vt:lpstr>
      <vt:lpstr>ModernPortfolio</vt:lpstr>
      <vt:lpstr>Pokročilá chemoinformatika</vt:lpstr>
      <vt:lpstr>Harmonogram</vt:lpstr>
      <vt:lpstr>Bloky</vt:lpstr>
      <vt:lpstr>Chemoinformatika</vt:lpstr>
      <vt:lpstr>PowerPoint Presentation</vt:lpstr>
      <vt:lpstr>chemoinformatics vs cheminformatics</vt:lpstr>
      <vt:lpstr>Co může být chemický problém?</vt:lpstr>
      <vt:lpstr>Jak to funguje?</vt:lpstr>
      <vt:lpstr>Důležitost experimentálních dat pro chemoinformatické účely</vt:lpstr>
      <vt:lpstr>Hot topics</vt:lpstr>
      <vt:lpstr>Drug design</vt:lpstr>
      <vt:lpstr>Co potřebujeme znát?</vt:lpstr>
      <vt:lpstr>PowerPoint Presentation</vt:lpstr>
      <vt:lpstr>PowerPoint Presentation</vt:lpstr>
      <vt:lpstr>Farmaceutický výzkum</vt:lpstr>
      <vt:lpstr>PowerPoint Presentation</vt:lpstr>
      <vt:lpstr>Farmaceutický výzkum</vt:lpstr>
      <vt:lpstr>Farmaceutický výzkum – cena jednoho nového léku</vt:lpstr>
      <vt:lpstr>Farmaceutický výzkum – délka vývoje jednoho léku</vt:lpstr>
      <vt:lpstr>Farmaceutický výzkum – délka vývoje jednoho léku</vt:lpstr>
      <vt:lpstr>Farmaceutický výzkum – fáze klinického testování</vt:lpstr>
      <vt:lpstr>Farmaceutický výzkum – ochrana léku</vt:lpstr>
      <vt:lpstr>Farmaceutický výzkum – generická léčiva</vt:lpstr>
      <vt:lpstr>Farmaceutický výzkum</vt:lpstr>
      <vt:lpstr>Chemoinformatický výzkum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Pokročilá chemoinformatika</dc:title>
  <cp:lastModifiedBy>Stanislav Geidl</cp:lastModifiedBy>
  <cp:revision>17</cp:revision>
  <dcterms:modified xsi:type="dcterms:W3CDTF">2017-02-06T07:52:54Z</dcterms:modified>
</cp:coreProperties>
</file>